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84" r:id="rId4"/>
    <p:sldId id="282" r:id="rId5"/>
    <p:sldId id="285" r:id="rId6"/>
    <p:sldId id="263" r:id="rId7"/>
    <p:sldId id="265" r:id="rId8"/>
    <p:sldId id="266" r:id="rId9"/>
    <p:sldId id="267" r:id="rId10"/>
    <p:sldId id="287" r:id="rId11"/>
    <p:sldId id="288" r:id="rId12"/>
    <p:sldId id="292" r:id="rId13"/>
    <p:sldId id="289" r:id="rId14"/>
    <p:sldId id="290" r:id="rId15"/>
    <p:sldId id="291" r:id="rId16"/>
    <p:sldId id="293" r:id="rId17"/>
    <p:sldId id="294" r:id="rId18"/>
    <p:sldId id="270" r:id="rId19"/>
    <p:sldId id="269" r:id="rId20"/>
    <p:sldId id="271" r:id="rId21"/>
    <p:sldId id="297" r:id="rId22"/>
    <p:sldId id="295" r:id="rId23"/>
    <p:sldId id="272" r:id="rId24"/>
    <p:sldId id="273" r:id="rId25"/>
    <p:sldId id="274" r:id="rId26"/>
    <p:sldId id="298" r:id="rId27"/>
    <p:sldId id="276" r:id="rId28"/>
    <p:sldId id="277" r:id="rId29"/>
    <p:sldId id="278" r:id="rId30"/>
    <p:sldId id="299" r:id="rId31"/>
    <p:sldId id="279" r:id="rId32"/>
    <p:sldId id="280" r:id="rId33"/>
    <p:sldId id="300" r:id="rId34"/>
    <p:sldId id="301" r:id="rId35"/>
    <p:sldId id="302" r:id="rId36"/>
    <p:sldId id="303" r:id="rId37"/>
    <p:sldId id="304" r:id="rId38"/>
    <p:sldId id="305" r:id="rId39"/>
    <p:sldId id="281" r:id="rId40"/>
  </p:sldIdLst>
  <p:sldSz cx="9144000" cy="6858000" type="screen4x3"/>
  <p:notesSz cx="9144000" cy="6858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482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6/18/2020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0" i="0">
                <a:solidFill>
                  <a:srgbClr val="5622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6/18/2020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0" i="0">
                <a:solidFill>
                  <a:srgbClr val="5622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6/18/2020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0" i="0">
                <a:solidFill>
                  <a:srgbClr val="5622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6/18/2020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6/18/2020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6602" y="653034"/>
            <a:ext cx="7530795" cy="619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00" b="0" i="0">
                <a:solidFill>
                  <a:srgbClr val="5622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8181" y="1625469"/>
            <a:ext cx="8987637" cy="4406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6/18/2020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32139" y="6551888"/>
            <a:ext cx="221615" cy="196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B5A787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‹Nº›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2825" y="1622425"/>
            <a:ext cx="1905" cy="5235575"/>
          </a:xfrm>
          <a:custGeom>
            <a:avLst/>
            <a:gdLst/>
            <a:ahLst/>
            <a:cxnLst/>
            <a:rect l="l" t="t" r="r" b="b"/>
            <a:pathLst>
              <a:path w="1905" h="5235575">
                <a:moveTo>
                  <a:pt x="0" y="5235574"/>
                </a:moveTo>
                <a:lnTo>
                  <a:pt x="1587" y="5235574"/>
                </a:lnTo>
                <a:lnTo>
                  <a:pt x="1587" y="0"/>
                </a:lnTo>
                <a:lnTo>
                  <a:pt x="0" y="0"/>
                </a:lnTo>
                <a:lnTo>
                  <a:pt x="0" y="523557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0925" y="1622425"/>
            <a:ext cx="0" cy="5235575"/>
          </a:xfrm>
          <a:custGeom>
            <a:avLst/>
            <a:gdLst/>
            <a:ahLst/>
            <a:cxnLst/>
            <a:rect l="l" t="t" r="r" b="b"/>
            <a:pathLst>
              <a:path h="5235575">
                <a:moveTo>
                  <a:pt x="0" y="0"/>
                </a:moveTo>
                <a:lnTo>
                  <a:pt x="0" y="5235574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87450" y="2276475"/>
            <a:ext cx="7272655" cy="2447925"/>
          </a:xfrm>
          <a:custGeom>
            <a:avLst/>
            <a:gdLst/>
            <a:ahLst/>
            <a:cxnLst/>
            <a:rect l="l" t="t" r="r" b="b"/>
            <a:pathLst>
              <a:path w="7272655" h="2447925">
                <a:moveTo>
                  <a:pt x="0" y="408050"/>
                </a:moveTo>
                <a:lnTo>
                  <a:pt x="2744" y="360451"/>
                </a:lnTo>
                <a:lnTo>
                  <a:pt x="10773" y="314468"/>
                </a:lnTo>
                <a:lnTo>
                  <a:pt x="23781" y="270406"/>
                </a:lnTo>
                <a:lnTo>
                  <a:pt x="41463" y="228572"/>
                </a:lnTo>
                <a:lnTo>
                  <a:pt x="63512" y="189271"/>
                </a:lnTo>
                <a:lnTo>
                  <a:pt x="89623" y="152808"/>
                </a:lnTo>
                <a:lnTo>
                  <a:pt x="119491" y="119491"/>
                </a:lnTo>
                <a:lnTo>
                  <a:pt x="152808" y="89623"/>
                </a:lnTo>
                <a:lnTo>
                  <a:pt x="189271" y="63512"/>
                </a:lnTo>
                <a:lnTo>
                  <a:pt x="228572" y="41463"/>
                </a:lnTo>
                <a:lnTo>
                  <a:pt x="270406" y="23781"/>
                </a:lnTo>
                <a:lnTo>
                  <a:pt x="314468" y="10773"/>
                </a:lnTo>
                <a:lnTo>
                  <a:pt x="360451" y="2744"/>
                </a:lnTo>
                <a:lnTo>
                  <a:pt x="408050" y="0"/>
                </a:lnTo>
                <a:lnTo>
                  <a:pt x="6864350" y="0"/>
                </a:lnTo>
                <a:lnTo>
                  <a:pt x="6911925" y="2744"/>
                </a:lnTo>
                <a:lnTo>
                  <a:pt x="6957892" y="10773"/>
                </a:lnTo>
                <a:lnTo>
                  <a:pt x="7001942" y="23780"/>
                </a:lnTo>
                <a:lnTo>
                  <a:pt x="7043770" y="41460"/>
                </a:lnTo>
                <a:lnTo>
                  <a:pt x="7083067" y="63506"/>
                </a:lnTo>
                <a:lnTo>
                  <a:pt x="7119528" y="89613"/>
                </a:lnTo>
                <a:lnTo>
                  <a:pt x="7152846" y="119475"/>
                </a:lnTo>
                <a:lnTo>
                  <a:pt x="7182713" y="152785"/>
                </a:lnTo>
                <a:lnTo>
                  <a:pt x="7208823" y="189237"/>
                </a:lnTo>
                <a:lnTo>
                  <a:pt x="7230869" y="228525"/>
                </a:lnTo>
                <a:lnTo>
                  <a:pt x="7248543" y="270344"/>
                </a:lnTo>
                <a:lnTo>
                  <a:pt x="7261540" y="314388"/>
                </a:lnTo>
                <a:lnTo>
                  <a:pt x="7269553" y="360350"/>
                </a:lnTo>
                <a:lnTo>
                  <a:pt x="7272274" y="407924"/>
                </a:lnTo>
                <a:lnTo>
                  <a:pt x="7272401" y="2039874"/>
                </a:lnTo>
                <a:lnTo>
                  <a:pt x="7269654" y="2087473"/>
                </a:lnTo>
                <a:lnTo>
                  <a:pt x="7261620" y="2133456"/>
                </a:lnTo>
                <a:lnTo>
                  <a:pt x="7248605" y="2177518"/>
                </a:lnTo>
                <a:lnTo>
                  <a:pt x="7230915" y="2219352"/>
                </a:lnTo>
                <a:lnTo>
                  <a:pt x="7208857" y="2258653"/>
                </a:lnTo>
                <a:lnTo>
                  <a:pt x="7182737" y="2295116"/>
                </a:lnTo>
                <a:lnTo>
                  <a:pt x="7152862" y="2328433"/>
                </a:lnTo>
                <a:lnTo>
                  <a:pt x="7119538" y="2358301"/>
                </a:lnTo>
                <a:lnTo>
                  <a:pt x="7083073" y="2384412"/>
                </a:lnTo>
                <a:lnTo>
                  <a:pt x="7043773" y="2406461"/>
                </a:lnTo>
                <a:lnTo>
                  <a:pt x="7001944" y="2424143"/>
                </a:lnTo>
                <a:lnTo>
                  <a:pt x="6957892" y="2437151"/>
                </a:lnTo>
                <a:lnTo>
                  <a:pt x="6911925" y="2445180"/>
                </a:lnTo>
                <a:lnTo>
                  <a:pt x="6864350" y="2447925"/>
                </a:lnTo>
                <a:lnTo>
                  <a:pt x="408050" y="2447925"/>
                </a:lnTo>
                <a:lnTo>
                  <a:pt x="360451" y="2445180"/>
                </a:lnTo>
                <a:lnTo>
                  <a:pt x="314468" y="2437151"/>
                </a:lnTo>
                <a:lnTo>
                  <a:pt x="270406" y="2424143"/>
                </a:lnTo>
                <a:lnTo>
                  <a:pt x="228572" y="2406461"/>
                </a:lnTo>
                <a:lnTo>
                  <a:pt x="189271" y="2384412"/>
                </a:lnTo>
                <a:lnTo>
                  <a:pt x="152808" y="2358301"/>
                </a:lnTo>
                <a:lnTo>
                  <a:pt x="119491" y="2328433"/>
                </a:lnTo>
                <a:lnTo>
                  <a:pt x="89623" y="2295116"/>
                </a:lnTo>
                <a:lnTo>
                  <a:pt x="63512" y="2258653"/>
                </a:lnTo>
                <a:lnTo>
                  <a:pt x="41463" y="2219352"/>
                </a:lnTo>
                <a:lnTo>
                  <a:pt x="23781" y="2177518"/>
                </a:lnTo>
                <a:lnTo>
                  <a:pt x="10773" y="2133456"/>
                </a:lnTo>
                <a:lnTo>
                  <a:pt x="2744" y="2087473"/>
                </a:lnTo>
                <a:lnTo>
                  <a:pt x="0" y="2039874"/>
                </a:lnTo>
                <a:lnTo>
                  <a:pt x="0" y="4080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1114243" y="2775879"/>
            <a:ext cx="69342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2700" algn="ctr">
              <a:lnSpc>
                <a:spcPct val="100000"/>
              </a:lnSpc>
              <a:spcBef>
                <a:spcPts val="100"/>
              </a:spcBef>
            </a:pPr>
            <a:r>
              <a:rPr lang="es-ES" sz="3600" b="1" spc="-5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PARADIGMAS Y ENFOQUES            DE LA INVESTIGACIÓN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79387" y="0"/>
            <a:ext cx="1581150" cy="162242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14644" y="5986271"/>
            <a:ext cx="2517648" cy="64922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940552" y="6012179"/>
            <a:ext cx="2517648" cy="64922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486399" y="5943570"/>
            <a:ext cx="3467355" cy="744898"/>
          </a:xfrm>
          <a:custGeom>
            <a:avLst/>
            <a:gdLst/>
            <a:ahLst/>
            <a:cxnLst/>
            <a:rect l="l" t="t" r="r" b="b"/>
            <a:pathLst>
              <a:path w="2514600" h="646429">
                <a:moveTo>
                  <a:pt x="0" y="646112"/>
                </a:moveTo>
                <a:lnTo>
                  <a:pt x="2514600" y="646112"/>
                </a:lnTo>
                <a:lnTo>
                  <a:pt x="2514600" y="0"/>
                </a:lnTo>
                <a:lnTo>
                  <a:pt x="0" y="0"/>
                </a:lnTo>
                <a:lnTo>
                  <a:pt x="0" y="646112"/>
                </a:lnTo>
                <a:close/>
              </a:path>
            </a:pathLst>
          </a:custGeom>
          <a:solidFill>
            <a:srgbClr val="E7DE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643570" y="6000768"/>
            <a:ext cx="2957577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PC</a:t>
            </a:r>
            <a:r>
              <a:rPr sz="1800" b="1" spc="-5">
                <a:latin typeface="Arial"/>
                <a:cs typeface="Arial"/>
              </a:rPr>
              <a:t>. S</a:t>
            </a:r>
            <a:r>
              <a:rPr lang="es-CL" sz="1800" b="1" spc="-5" dirty="0">
                <a:latin typeface="Arial"/>
                <a:cs typeface="Arial"/>
              </a:rPr>
              <a:t>R. J. Ríos G.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s-CL" b="1" spc="-5" dirty="0">
                <a:latin typeface="Arial"/>
                <a:cs typeface="Arial"/>
              </a:rPr>
              <a:t>PC SRA. B. RAMÍREZ T. </a:t>
            </a:r>
            <a:endParaRPr sz="1800" b="1" dirty="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677923" y="390143"/>
            <a:ext cx="4530852" cy="64465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703832" y="416051"/>
            <a:ext cx="4530852" cy="64465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771268" y="432053"/>
            <a:ext cx="4515243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ESCUELA </a:t>
            </a:r>
            <a:r>
              <a:rPr sz="1800" b="1" spc="-65" dirty="0">
                <a:latin typeface="Arial"/>
                <a:cs typeface="Arial"/>
              </a:rPr>
              <a:t>NAVAL </a:t>
            </a:r>
            <a:r>
              <a:rPr sz="1800" b="1" spc="-10" dirty="0">
                <a:latin typeface="Arial"/>
                <a:cs typeface="Arial"/>
              </a:rPr>
              <a:t>ARTURO </a:t>
            </a:r>
            <a:r>
              <a:rPr sz="1800" b="1" spc="-50" dirty="0">
                <a:latin typeface="Arial"/>
                <a:cs typeface="Arial"/>
              </a:rPr>
              <a:t>PRAT  </a:t>
            </a:r>
            <a:r>
              <a:rPr sz="1800" b="1" spc="-5" dirty="0">
                <a:latin typeface="Arial"/>
                <a:cs typeface="Arial"/>
              </a:rPr>
              <a:t>METODOLOGÍA DE </a:t>
            </a:r>
            <a:r>
              <a:rPr sz="1800" b="1" spc="-5">
                <a:latin typeface="Arial"/>
                <a:cs typeface="Arial"/>
              </a:rPr>
              <a:t>LA</a:t>
            </a:r>
            <a:r>
              <a:rPr sz="1800" b="1" spc="-195">
                <a:latin typeface="Arial"/>
                <a:cs typeface="Arial"/>
              </a:rPr>
              <a:t> </a:t>
            </a:r>
            <a:r>
              <a:rPr sz="1800" b="1" spc="-5">
                <a:latin typeface="Arial"/>
                <a:cs typeface="Arial"/>
              </a:rPr>
              <a:t>INVESTIGACIÓN</a:t>
            </a:r>
            <a:r>
              <a:rPr lang="es-CL" sz="1800" b="1" spc="-5" dirty="0">
                <a:latin typeface="Arial"/>
                <a:cs typeface="Arial"/>
              </a:rPr>
              <a:t> I</a:t>
            </a:r>
            <a:endParaRPr sz="1800">
              <a:latin typeface="Arial"/>
              <a:cs typeface="Arial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</a:t>
            </a:fld>
            <a:endParaRPr spc="-5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4642" y="349799"/>
            <a:ext cx="8139111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s-ES" sz="3200" b="1" dirty="0">
                <a:solidFill>
                  <a:srgbClr val="000000"/>
                </a:solidFill>
              </a:rPr>
              <a:t>	</a:t>
            </a:r>
            <a:r>
              <a:rPr lang="es-ES" sz="4000" b="1" dirty="0">
                <a:solidFill>
                  <a:srgbClr val="000000"/>
                </a:solidFill>
              </a:rPr>
              <a:t>I-. </a:t>
            </a:r>
            <a:r>
              <a:rPr lang="es-ES" sz="40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 ES UN “</a:t>
            </a:r>
            <a:r>
              <a:rPr sz="4000" b="1" u="sng" spc="-25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PARADIGMA</a:t>
            </a:r>
            <a:r>
              <a:rPr lang="es-ES" sz="4000" b="1" u="sng" spc="-25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endParaRPr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027174" y="1153505"/>
            <a:ext cx="7926579" cy="6027291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698500" indent="-342900" algn="just">
              <a:lnSpc>
                <a:spcPct val="100000"/>
              </a:lnSpc>
              <a:spcBef>
                <a:spcPts val="1300"/>
              </a:spcBef>
              <a:buFontTx/>
              <a:buChar char="-"/>
              <a:tabLst>
                <a:tab pos="1176655" algn="l"/>
                <a:tab pos="2592070" algn="l"/>
                <a:tab pos="3639185" algn="l"/>
              </a:tabLst>
            </a:pPr>
            <a:r>
              <a:rPr lang="es-ES" sz="2000" b="1" spc="5" dirty="0">
                <a:latin typeface="Arial"/>
                <a:cs typeface="Arial"/>
              </a:rPr>
              <a:t>Paradigma puede ser definido como </a:t>
            </a:r>
            <a:r>
              <a:rPr lang="es-ES" sz="2000" b="1" i="1" spc="5" dirty="0">
                <a:latin typeface="Arial"/>
                <a:cs typeface="Arial"/>
              </a:rPr>
              <a:t>un modelo o ejemplo a seguir para que un sistema funcione, es decir, un patrón o recurso para nombrar un conjunto de ideas y/o diferentes ejemplos. Se refiere a un conjunto de métodos y técnicas apropiadas para realizar investigación.  </a:t>
            </a:r>
          </a:p>
          <a:p>
            <a:pPr marL="698500" indent="-342900" algn="just">
              <a:lnSpc>
                <a:spcPct val="100000"/>
              </a:lnSpc>
              <a:spcBef>
                <a:spcPts val="1300"/>
              </a:spcBef>
              <a:buFontTx/>
              <a:buChar char="-"/>
              <a:tabLst>
                <a:tab pos="1176655" algn="l"/>
                <a:tab pos="2592070" algn="l"/>
                <a:tab pos="3639185" algn="l"/>
              </a:tabLst>
            </a:pPr>
            <a:r>
              <a:rPr lang="es-ES" sz="2000" b="1" spc="5" dirty="0">
                <a:latin typeface="Arial"/>
                <a:cs typeface="Arial"/>
              </a:rPr>
              <a:t>Según el científico y filósofo Thomas Kuhn, en su obra “La estructura de las revoluciones científicas” (1962), un paradigma tiene como finalidad </a:t>
            </a:r>
            <a:r>
              <a:rPr lang="es-ES" sz="2000" b="1" i="1" spc="5" dirty="0">
                <a:latin typeface="Arial"/>
                <a:cs typeface="Arial"/>
              </a:rPr>
              <a:t>alcanzar resultados en lo que respecta a la investigación científica</a:t>
            </a:r>
            <a:r>
              <a:rPr lang="es-ES" sz="2000" b="1" spc="5" dirty="0">
                <a:latin typeface="Arial"/>
                <a:cs typeface="Arial"/>
              </a:rPr>
              <a:t> y se estructura a partir de los siguientes pasos:</a:t>
            </a: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Clr>
                <a:srgbClr val="66FF33"/>
              </a:buClr>
              <a:buFont typeface="Wingdings"/>
              <a:buChar char=""/>
              <a:tabLst>
                <a:tab pos="356235" algn="l"/>
              </a:tabLst>
            </a:pPr>
            <a:r>
              <a:rPr lang="es-ES" sz="2000" dirty="0">
                <a:latin typeface="Arial"/>
                <a:cs typeface="Arial"/>
              </a:rPr>
              <a:t>Observar un tema en cuestión</a:t>
            </a:r>
            <a:r>
              <a:rPr sz="2000" dirty="0">
                <a:latin typeface="Arial"/>
                <a:cs typeface="Arial"/>
              </a:rPr>
              <a:t>.</a:t>
            </a: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Clr>
                <a:srgbClr val="66FF33"/>
              </a:buClr>
              <a:buFont typeface="Wingdings"/>
              <a:buChar char=""/>
              <a:tabLst>
                <a:tab pos="356235" algn="l"/>
              </a:tabLst>
            </a:pPr>
            <a:r>
              <a:rPr lang="es-ES" sz="2000" spc="5" dirty="0">
                <a:latin typeface="Arial"/>
                <a:cs typeface="Arial"/>
              </a:rPr>
              <a:t>Plantear interrogantes respecto del objetivo a alcanzar</a:t>
            </a:r>
            <a:r>
              <a:rPr sz="2000" spc="-10" dirty="0"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Clr>
                <a:srgbClr val="66FF33"/>
              </a:buClr>
              <a:buFont typeface="Wingdings"/>
              <a:buChar char=""/>
              <a:tabLst>
                <a:tab pos="356235" algn="l"/>
              </a:tabLst>
            </a:pPr>
            <a:r>
              <a:rPr lang="es-ES" sz="2000" dirty="0">
                <a:latin typeface="Arial"/>
                <a:cs typeface="Arial"/>
              </a:rPr>
              <a:t>Esquematizar las interrogantes.</a:t>
            </a:r>
            <a:endParaRPr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Clr>
                <a:srgbClr val="66FF33"/>
              </a:buClr>
              <a:buFont typeface="Wingdings"/>
              <a:buChar char=""/>
              <a:tabLst>
                <a:tab pos="356235" algn="l"/>
              </a:tabLst>
            </a:pPr>
            <a:r>
              <a:rPr lang="es-ES" sz="2000" dirty="0">
                <a:latin typeface="Arial"/>
                <a:cs typeface="Arial"/>
              </a:rPr>
              <a:t>Definir la estructura, establecer pautas y normas a seguir para conseguir los resultados propuestos</a:t>
            </a:r>
            <a:r>
              <a:rPr sz="2000" dirty="0">
                <a:latin typeface="Arial"/>
                <a:cs typeface="Arial"/>
              </a:rPr>
              <a:t>.</a:t>
            </a:r>
            <a:endParaRPr lang="es-ES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Clr>
                <a:srgbClr val="66FF33"/>
              </a:buClr>
              <a:buFont typeface="Wingdings"/>
              <a:buChar char=""/>
              <a:tabLst>
                <a:tab pos="356235" algn="l"/>
              </a:tabLst>
            </a:pP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97624" y="369970"/>
            <a:ext cx="8018018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s-ES" sz="3200" b="1" dirty="0">
                <a:solidFill>
                  <a:srgbClr val="000000"/>
                </a:solidFill>
              </a:rPr>
              <a:t>	</a:t>
            </a:r>
            <a:r>
              <a:rPr lang="es-ES" sz="32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ESTRUCTURA DE UN </a:t>
            </a:r>
            <a:r>
              <a:rPr sz="3200" b="1" u="sng" spc="-25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PARADIGMA</a:t>
            </a:r>
            <a:endParaRPr sz="3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329295" y="5225932"/>
            <a:ext cx="7278181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Según el concepto de paradigma que sostenga</a:t>
            </a:r>
            <a:r>
              <a:rPr sz="2000" b="1" spc="484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la  comunidad científica, la investigación que se realice tendrá  características peculiares.</a:t>
            </a:r>
          </a:p>
        </p:txBody>
      </p:sp>
      <p:sp>
        <p:nvSpPr>
          <p:cNvPr id="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24660" y="1295400"/>
            <a:ext cx="7595490" cy="3508653"/>
          </a:xfrm>
        </p:spPr>
        <p:txBody>
          <a:bodyPr/>
          <a:lstStyle/>
          <a:p>
            <a:pPr algn="just" eaLnBrk="1" hangingPunct="1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s-CL" sz="2000" u="none" dirty="0"/>
              <a:t>Un paradigma debe entenderse como un sistema de creencias básicas o corriente de pensamiento sobre:</a:t>
            </a:r>
          </a:p>
          <a:p>
            <a:pPr algn="just" eaLnBrk="1" hangingPunct="1">
              <a:buFont typeface="Wingdings" panose="05000000000000000000" pitchFamily="2" charset="2"/>
              <a:buNone/>
              <a:defRPr/>
            </a:pPr>
            <a:r>
              <a:rPr lang="es-CL" sz="2800" u="none" dirty="0"/>
              <a:t> </a:t>
            </a:r>
          </a:p>
          <a:p>
            <a:pPr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CL" sz="2000" u="none" dirty="0"/>
              <a:t>1. Naturaleza de la realidad estudiada </a:t>
            </a:r>
            <a:r>
              <a:rPr lang="es-CL" sz="2000" i="1" u="none" dirty="0"/>
              <a:t>(supuesto ontológico).</a:t>
            </a:r>
          </a:p>
          <a:p>
            <a:pPr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ES" sz="2000" i="1" u="none" dirty="0"/>
              <a:t>                               </a:t>
            </a:r>
            <a:endParaRPr lang="es-CL" sz="2000" i="1" u="none" dirty="0"/>
          </a:p>
          <a:p>
            <a:pPr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CL" sz="2000" i="1" u="none" dirty="0"/>
              <a:t>2. </a:t>
            </a:r>
            <a:r>
              <a:rPr lang="es-CL" sz="2000" u="none" dirty="0"/>
              <a:t>El modelo de relación entre investigador/investigado </a:t>
            </a:r>
            <a:r>
              <a:rPr lang="es-CL" sz="2000" i="1" u="none" dirty="0"/>
              <a:t>(supuesto epistemológico).</a:t>
            </a:r>
          </a:p>
          <a:p>
            <a:pPr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ES" sz="2000" i="1" u="none" dirty="0"/>
              <a:t>                                </a:t>
            </a:r>
            <a:endParaRPr lang="es-CL" sz="2000" i="1" u="none" dirty="0"/>
          </a:p>
          <a:p>
            <a:pPr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CL" sz="2000" i="1" u="none" dirty="0"/>
              <a:t>3. </a:t>
            </a:r>
            <a:r>
              <a:rPr lang="es-CL" sz="2000" u="none" dirty="0"/>
              <a:t>Sobre el modo en que podemos obtener conocimiento de dicha realidad </a:t>
            </a:r>
            <a:r>
              <a:rPr lang="es-CL" sz="2000" i="1" u="none" dirty="0"/>
              <a:t>(supuesto metodológico).</a:t>
            </a:r>
          </a:p>
          <a:p>
            <a:pPr eaLnBrk="1" hangingPunct="1">
              <a:buClr>
                <a:schemeClr val="accent6">
                  <a:lumMod val="75000"/>
                </a:schemeClr>
              </a:buClr>
              <a:defRPr/>
            </a:pPr>
            <a:r>
              <a:rPr lang="es-ES" sz="2000" i="1" u="none" dirty="0"/>
              <a:t>                                </a:t>
            </a:r>
            <a:endParaRPr lang="es-CL" sz="2000" i="1" u="none" dirty="0"/>
          </a:p>
        </p:txBody>
      </p:sp>
    </p:spTree>
    <p:extLst>
      <p:ext uri="{BB962C8B-B14F-4D97-AF65-F5344CB8AC3E}">
        <p14:creationId xmlns:p14="http://schemas.microsoft.com/office/powerpoint/2010/main" val="33565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4</a:t>
            </a:fld>
            <a:endParaRPr spc="-5" dirty="0"/>
          </a:p>
        </p:txBody>
      </p:sp>
      <p:sp>
        <p:nvSpPr>
          <p:cNvPr id="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09471" y="1172118"/>
            <a:ext cx="7729729" cy="5700022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s-CL" sz="2000" u="sng" dirty="0"/>
              <a:t>Ontológica</a:t>
            </a:r>
            <a:r>
              <a:rPr lang="es-CL" sz="2000" u="none" dirty="0"/>
              <a:t>:</a:t>
            </a:r>
            <a:r>
              <a:rPr lang="es-CL" sz="1800" u="none" dirty="0"/>
              <a:t>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1800" u="none" dirty="0"/>
          </a:p>
          <a:p>
            <a:pPr marL="720725" indent="-268288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es-CL" sz="2000" u="none" dirty="0"/>
              <a:t>Esta pregunta dice referencia al ser, es decir a la existencia y naturaleza de la realidad.</a:t>
            </a:r>
          </a:p>
          <a:p>
            <a:pPr marL="720725" indent="-268288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es-CL" sz="2000" u="none" dirty="0"/>
              <a:t>La pregunta esencial radica en si es posible afirmar la existencia de la realidad.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s-MX" sz="2000" u="none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s-MX" sz="2000" u="none" dirty="0"/>
          </a:p>
          <a:p>
            <a:pPr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s-CL" sz="2000" u="sng" dirty="0"/>
              <a:t>Epistemológica</a:t>
            </a:r>
            <a:r>
              <a:rPr lang="es-CL" sz="2000" u="none" dirty="0"/>
              <a:t>: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s-CL" sz="2000" u="none" dirty="0"/>
          </a:p>
          <a:p>
            <a:pPr marL="720725" indent="-268288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es-CL" sz="2000" u="none" dirty="0"/>
              <a:t>Relación entre quien conoce la realidad y la realidad que es conocida.</a:t>
            </a:r>
          </a:p>
          <a:p>
            <a:pPr marL="720725" indent="-268288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es-CL" sz="2000" u="none" dirty="0"/>
              <a:t>¿Es posible afirmar la separación entre sujeto y objeto o ambos son inseparables? (Objetivismo versus Subjetivismo)</a:t>
            </a:r>
          </a:p>
          <a:p>
            <a:pPr marL="720725" indent="-268288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es-ES" sz="2000" u="none" dirty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s-CL" sz="2000" u="sng" dirty="0"/>
              <a:t>Metodológica</a:t>
            </a:r>
            <a:r>
              <a:rPr lang="es-CL" sz="2000" u="none" dirty="0"/>
              <a:t>: </a:t>
            </a:r>
          </a:p>
          <a:p>
            <a:pPr algn="just">
              <a:defRPr/>
            </a:pPr>
            <a:endParaRPr lang="es-CL" sz="2000" u="none" dirty="0"/>
          </a:p>
          <a:p>
            <a:pPr marL="803275" indent="-265113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r>
              <a:rPr lang="es-CL" sz="2000" u="none" dirty="0"/>
              <a:t>La manera en que se construye el conocimiento. ¿Cómo el investigador lo hace para encontrar lo que cree que debe ser conocido?</a:t>
            </a:r>
          </a:p>
          <a:p>
            <a:pPr marL="720725" indent="-268288" eaLnBrk="1" hangingPunct="1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es-CL" sz="2000" u="none" dirty="0"/>
          </a:p>
        </p:txBody>
      </p:sp>
      <p:sp>
        <p:nvSpPr>
          <p:cNvPr id="21" name="object 6"/>
          <p:cNvSpPr txBox="1">
            <a:spLocks/>
          </p:cNvSpPr>
          <p:nvPr/>
        </p:nvSpPr>
        <p:spPr>
          <a:xfrm>
            <a:off x="696839" y="381000"/>
            <a:ext cx="8018018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3900" b="0" i="0">
                <a:solidFill>
                  <a:srgbClr val="562213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s-ES" sz="3200" b="1" kern="0" dirty="0">
                <a:solidFill>
                  <a:srgbClr val="000000"/>
                </a:solidFill>
              </a:rPr>
              <a:t>	</a:t>
            </a:r>
            <a:r>
              <a:rPr lang="es-ES" sz="3200" b="1" u="sng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ESTRUCTURA DE UN </a:t>
            </a:r>
            <a:r>
              <a:rPr lang="es-ES" sz="3200" b="1" u="sng" kern="0" spc="-25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PARADIGMA</a:t>
            </a:r>
            <a:endParaRPr lang="es-ES" sz="3200" u="sng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1631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5</a:t>
            </a:fld>
            <a:endParaRPr spc="-5" dirty="0"/>
          </a:p>
        </p:txBody>
      </p:sp>
      <p:sp>
        <p:nvSpPr>
          <p:cNvPr id="11" name="object 6"/>
          <p:cNvSpPr txBox="1">
            <a:spLocks/>
          </p:cNvSpPr>
          <p:nvPr/>
        </p:nvSpPr>
        <p:spPr>
          <a:xfrm>
            <a:off x="696839" y="381000"/>
            <a:ext cx="8018018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3900" b="0" i="0">
                <a:solidFill>
                  <a:srgbClr val="562213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s-ES" sz="3200" b="1" kern="0" dirty="0">
                <a:solidFill>
                  <a:srgbClr val="000000"/>
                </a:solidFill>
              </a:rPr>
              <a:t>	</a:t>
            </a:r>
            <a:r>
              <a:rPr lang="es-ES" sz="3200" b="1" u="sng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ESTRUCTURA DE UN </a:t>
            </a:r>
            <a:r>
              <a:rPr lang="es-ES" sz="3200" b="1" u="sng" kern="0" spc="-25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PARADIGMA</a:t>
            </a:r>
            <a:endParaRPr lang="es-ES" sz="3200" u="sng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071538" y="1214422"/>
            <a:ext cx="788517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</a:pPr>
            <a:r>
              <a:rPr lang="es-AR" altLang="es-CL" sz="2200" dirty="0">
                <a:latin typeface="Trebuchet MS" panose="020B0603020202020204" pitchFamily="34" charset="0"/>
              </a:rPr>
              <a:t>- </a:t>
            </a: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De esta manera, un paradigma es un conjunto de </a:t>
            </a:r>
            <a:r>
              <a:rPr lang="es-AR" altLang="es-CL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conocimientos científicos </a:t>
            </a: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que son reconocidos de forma universal durante cierto tiempo, lo que permite tener herramientas de entendimiento común, fijando </a:t>
            </a:r>
            <a:r>
              <a:rPr lang="es-AR" altLang="es-CL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modelos de problemas y soluciones a la comunidad científica.</a:t>
            </a:r>
          </a:p>
          <a:p>
            <a:pPr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</a:pP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-     Un paradigma permite por ende:</a:t>
            </a:r>
          </a:p>
          <a:p>
            <a:pPr lvl="1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 Observar, interpretar y explicar una realidad.</a:t>
            </a:r>
          </a:p>
          <a:p>
            <a:pPr lvl="1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 Orientar en torno a la toma de decisiones científicas.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109471" y="4502875"/>
            <a:ext cx="788517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</a:pP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-     Existen tres tipos de paradigmas:</a:t>
            </a:r>
          </a:p>
          <a:p>
            <a:pPr lvl="1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 Positivista.</a:t>
            </a:r>
          </a:p>
          <a:p>
            <a:pPr lvl="1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 Interpretativo.</a:t>
            </a:r>
          </a:p>
          <a:p>
            <a:pPr lvl="1" algn="just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s-AR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 Socio – Crítico. </a:t>
            </a:r>
          </a:p>
        </p:txBody>
      </p:sp>
    </p:spTree>
    <p:extLst>
      <p:ext uri="{BB962C8B-B14F-4D97-AF65-F5344CB8AC3E}">
        <p14:creationId xmlns:p14="http://schemas.microsoft.com/office/powerpoint/2010/main" val="3677131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2825" y="0"/>
            <a:ext cx="1905" cy="2758440"/>
          </a:xfrm>
          <a:custGeom>
            <a:avLst/>
            <a:gdLst/>
            <a:ahLst/>
            <a:cxnLst/>
            <a:rect l="l" t="t" r="r" b="b"/>
            <a:pathLst>
              <a:path w="1905" h="2758440">
                <a:moveTo>
                  <a:pt x="0" y="2758418"/>
                </a:moveTo>
                <a:lnTo>
                  <a:pt x="1587" y="2758418"/>
                </a:lnTo>
                <a:lnTo>
                  <a:pt x="1587" y="0"/>
                </a:lnTo>
                <a:lnTo>
                  <a:pt x="0" y="0"/>
                </a:lnTo>
                <a:lnTo>
                  <a:pt x="0" y="275841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2825" y="3534311"/>
            <a:ext cx="1905" cy="424815"/>
          </a:xfrm>
          <a:custGeom>
            <a:avLst/>
            <a:gdLst/>
            <a:ahLst/>
            <a:cxnLst/>
            <a:rect l="l" t="t" r="r" b="b"/>
            <a:pathLst>
              <a:path w="1905" h="424814">
                <a:moveTo>
                  <a:pt x="0" y="424657"/>
                </a:moveTo>
                <a:lnTo>
                  <a:pt x="1587" y="424657"/>
                </a:lnTo>
                <a:lnTo>
                  <a:pt x="1587" y="0"/>
                </a:lnTo>
                <a:lnTo>
                  <a:pt x="0" y="0"/>
                </a:lnTo>
                <a:lnTo>
                  <a:pt x="0" y="42465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12825" y="4430198"/>
            <a:ext cx="1905" cy="2428240"/>
          </a:xfrm>
          <a:custGeom>
            <a:avLst/>
            <a:gdLst/>
            <a:ahLst/>
            <a:cxnLst/>
            <a:rect l="l" t="t" r="r" b="b"/>
            <a:pathLst>
              <a:path w="1905" h="2428240">
                <a:moveTo>
                  <a:pt x="0" y="2427801"/>
                </a:moveTo>
                <a:lnTo>
                  <a:pt x="1587" y="2427801"/>
                </a:lnTo>
                <a:lnTo>
                  <a:pt x="1587" y="0"/>
                </a:lnTo>
                <a:lnTo>
                  <a:pt x="0" y="0"/>
                </a:lnTo>
                <a:lnTo>
                  <a:pt x="0" y="242780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50925" y="0"/>
            <a:ext cx="0" cy="2758440"/>
          </a:xfrm>
          <a:custGeom>
            <a:avLst/>
            <a:gdLst/>
            <a:ahLst/>
            <a:cxnLst/>
            <a:rect l="l" t="t" r="r" b="b"/>
            <a:pathLst>
              <a:path h="2758440">
                <a:moveTo>
                  <a:pt x="0" y="0"/>
                </a:moveTo>
                <a:lnTo>
                  <a:pt x="0" y="2758418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50925" y="3534311"/>
            <a:ext cx="0" cy="424815"/>
          </a:xfrm>
          <a:custGeom>
            <a:avLst/>
            <a:gdLst/>
            <a:ahLst/>
            <a:cxnLst/>
            <a:rect l="l" t="t" r="r" b="b"/>
            <a:pathLst>
              <a:path h="424814">
                <a:moveTo>
                  <a:pt x="0" y="0"/>
                </a:moveTo>
                <a:lnTo>
                  <a:pt x="0" y="424657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50925" y="4430198"/>
            <a:ext cx="0" cy="2428240"/>
          </a:xfrm>
          <a:custGeom>
            <a:avLst/>
            <a:gdLst/>
            <a:ahLst/>
            <a:cxnLst/>
            <a:rect l="l" t="t" r="r" b="b"/>
            <a:pathLst>
              <a:path h="2428240">
                <a:moveTo>
                  <a:pt x="0" y="0"/>
                </a:moveTo>
                <a:lnTo>
                  <a:pt x="0" y="2427801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501864" y="2333763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0"/>
                </a:moveTo>
                <a:lnTo>
                  <a:pt x="0" y="212176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618665" y="2545939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0"/>
                </a:moveTo>
                <a:lnTo>
                  <a:pt x="0" y="212451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501864" y="2545939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0"/>
                </a:moveTo>
                <a:lnTo>
                  <a:pt x="0" y="212451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385022" y="2545939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0"/>
                </a:moveTo>
                <a:lnTo>
                  <a:pt x="0" y="212451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618665" y="2545939"/>
            <a:ext cx="5766435" cy="0"/>
          </a:xfrm>
          <a:custGeom>
            <a:avLst/>
            <a:gdLst/>
            <a:ahLst/>
            <a:cxnLst/>
            <a:rect l="l" t="t" r="r" b="b"/>
            <a:pathLst>
              <a:path w="5766434">
                <a:moveTo>
                  <a:pt x="0" y="0"/>
                </a:moveTo>
                <a:lnTo>
                  <a:pt x="2883199" y="0"/>
                </a:lnTo>
                <a:lnTo>
                  <a:pt x="5766356" y="0"/>
                </a:lnTo>
              </a:path>
            </a:pathLst>
          </a:custGeom>
          <a:ln w="184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618665" y="3534311"/>
            <a:ext cx="0" cy="424815"/>
          </a:xfrm>
          <a:custGeom>
            <a:avLst/>
            <a:gdLst/>
            <a:ahLst/>
            <a:cxnLst/>
            <a:rect l="l" t="t" r="r" b="b"/>
            <a:pathLst>
              <a:path h="424814">
                <a:moveTo>
                  <a:pt x="0" y="0"/>
                </a:moveTo>
                <a:lnTo>
                  <a:pt x="0" y="424654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87958" y="3958969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471228"/>
                </a:moveTo>
                <a:lnTo>
                  <a:pt x="2661376" y="471228"/>
                </a:lnTo>
                <a:lnTo>
                  <a:pt x="2661376" y="0"/>
                </a:lnTo>
                <a:lnTo>
                  <a:pt x="0" y="0"/>
                </a:lnTo>
                <a:lnTo>
                  <a:pt x="0" y="471228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358300" y="4001132"/>
            <a:ext cx="2515870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50" spc="-1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Carácter</a:t>
            </a:r>
            <a:r>
              <a:rPr sz="2050" spc="-60" dirty="0">
                <a:latin typeface="Arial"/>
                <a:cs typeface="Arial"/>
              </a:rPr>
              <a:t> </a:t>
            </a:r>
            <a:r>
              <a:rPr sz="2050" spc="-15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Cuantitativo</a:t>
            </a:r>
            <a:r>
              <a:rPr sz="2050" spc="-15" dirty="0">
                <a:latin typeface="Arial"/>
                <a:cs typeface="Arial"/>
              </a:rPr>
              <a:t>.</a:t>
            </a:r>
            <a:endParaRPr sz="205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87958" y="3958966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0"/>
                </a:moveTo>
                <a:lnTo>
                  <a:pt x="2661437" y="0"/>
                </a:lnTo>
                <a:lnTo>
                  <a:pt x="2661437" y="471231"/>
                </a:lnTo>
                <a:lnTo>
                  <a:pt x="0" y="471231"/>
                </a:lnTo>
                <a:lnTo>
                  <a:pt x="0" y="0"/>
                </a:lnTo>
              </a:path>
            </a:pathLst>
          </a:custGeom>
          <a:ln w="18467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7958" y="2758418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775893"/>
                </a:moveTo>
                <a:lnTo>
                  <a:pt x="2661376" y="775893"/>
                </a:lnTo>
                <a:lnTo>
                  <a:pt x="2661376" y="0"/>
                </a:lnTo>
                <a:lnTo>
                  <a:pt x="0" y="0"/>
                </a:lnTo>
                <a:lnTo>
                  <a:pt x="0" y="775893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038381" y="2945077"/>
            <a:ext cx="1260475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50" spc="-1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Positivista</a:t>
            </a:r>
            <a:r>
              <a:rPr sz="2050" spc="-10" dirty="0">
                <a:latin typeface="Arial"/>
                <a:cs typeface="Arial"/>
              </a:rPr>
              <a:t>.</a:t>
            </a:r>
            <a:endParaRPr sz="2050" dirty="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87958" y="2758390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0"/>
                </a:moveTo>
                <a:lnTo>
                  <a:pt x="2661437" y="0"/>
                </a:lnTo>
                <a:lnTo>
                  <a:pt x="2661437" y="775920"/>
                </a:lnTo>
                <a:lnTo>
                  <a:pt x="0" y="775920"/>
                </a:lnTo>
                <a:lnTo>
                  <a:pt x="0" y="0"/>
                </a:lnTo>
              </a:path>
            </a:pathLst>
          </a:custGeom>
          <a:ln w="18472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501864" y="3534311"/>
            <a:ext cx="0" cy="424815"/>
          </a:xfrm>
          <a:custGeom>
            <a:avLst/>
            <a:gdLst/>
            <a:ahLst/>
            <a:cxnLst/>
            <a:rect l="l" t="t" r="r" b="b"/>
            <a:pathLst>
              <a:path h="424814">
                <a:moveTo>
                  <a:pt x="0" y="0"/>
                </a:moveTo>
                <a:lnTo>
                  <a:pt x="0" y="424654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171176" y="3958969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471228"/>
                </a:moveTo>
                <a:lnTo>
                  <a:pt x="2661376" y="471228"/>
                </a:lnTo>
                <a:lnTo>
                  <a:pt x="2661376" y="0"/>
                </a:lnTo>
                <a:lnTo>
                  <a:pt x="0" y="0"/>
                </a:lnTo>
                <a:lnTo>
                  <a:pt x="0" y="471228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3315410" y="4001132"/>
            <a:ext cx="2359025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50" spc="-1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Carácter</a:t>
            </a:r>
            <a:r>
              <a:rPr sz="2050" spc="-60" dirty="0">
                <a:latin typeface="Arial"/>
                <a:cs typeface="Arial"/>
              </a:rPr>
              <a:t> </a:t>
            </a:r>
            <a:r>
              <a:rPr sz="2050" spc="-15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Cualitativo</a:t>
            </a:r>
            <a:r>
              <a:rPr sz="2050" spc="-15" dirty="0">
                <a:latin typeface="Arial"/>
                <a:cs typeface="Arial"/>
              </a:rPr>
              <a:t>.</a:t>
            </a:r>
            <a:endParaRPr sz="205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3171176" y="3958966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0"/>
                </a:moveTo>
                <a:lnTo>
                  <a:pt x="2661376" y="0"/>
                </a:lnTo>
                <a:lnTo>
                  <a:pt x="2661376" y="471231"/>
                </a:lnTo>
                <a:lnTo>
                  <a:pt x="0" y="471231"/>
                </a:lnTo>
                <a:lnTo>
                  <a:pt x="0" y="0"/>
                </a:lnTo>
              </a:path>
            </a:pathLst>
          </a:custGeom>
          <a:ln w="18467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171176" y="2758418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775893"/>
                </a:moveTo>
                <a:lnTo>
                  <a:pt x="2661376" y="775893"/>
                </a:lnTo>
                <a:lnTo>
                  <a:pt x="2661376" y="0"/>
                </a:lnTo>
                <a:lnTo>
                  <a:pt x="0" y="0"/>
                </a:lnTo>
                <a:lnTo>
                  <a:pt x="0" y="775893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3705256" y="2950074"/>
            <a:ext cx="1593215" cy="3193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ts val="2430"/>
              </a:lnSpc>
              <a:spcBef>
                <a:spcPts val="90"/>
              </a:spcBef>
            </a:pPr>
            <a:r>
              <a:rPr lang="es-CL" sz="2050" spc="1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I</a:t>
            </a:r>
            <a:r>
              <a:rPr lang="es-CL" sz="2050" spc="2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n</a:t>
            </a:r>
            <a:r>
              <a:rPr lang="es-CL" sz="2050" spc="1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t</a:t>
            </a:r>
            <a:r>
              <a:rPr lang="es-CL" sz="2050" spc="-5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e</a:t>
            </a:r>
            <a:r>
              <a:rPr lang="es-CL" sz="2050" spc="-3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r</a:t>
            </a:r>
            <a:r>
              <a:rPr lang="es-CL" sz="2050" spc="2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p</a:t>
            </a:r>
            <a:r>
              <a:rPr lang="es-CL" sz="2050" spc="-3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r</a:t>
            </a:r>
            <a:r>
              <a:rPr lang="es-CL" sz="2050" spc="-5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e</a:t>
            </a:r>
            <a:r>
              <a:rPr lang="es-CL" sz="2050" spc="1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t</a:t>
            </a:r>
            <a:r>
              <a:rPr lang="es-CL" sz="2050" spc="2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a</a:t>
            </a:r>
            <a:r>
              <a:rPr lang="es-CL" sz="2050" spc="-6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t</a:t>
            </a:r>
            <a:r>
              <a:rPr lang="es-CL" sz="2050" spc="-25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i</a:t>
            </a:r>
            <a:r>
              <a:rPr lang="es-CL" sz="2050" spc="-1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v</a:t>
            </a:r>
            <a:r>
              <a:rPr lang="es-CL" sz="2050" spc="-5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o</a:t>
            </a:r>
            <a:r>
              <a:rPr sz="2050" dirty="0">
                <a:latin typeface="Arial"/>
                <a:cs typeface="Arial"/>
              </a:rPr>
              <a:t>.</a:t>
            </a:r>
          </a:p>
        </p:txBody>
      </p:sp>
      <p:sp>
        <p:nvSpPr>
          <p:cNvPr id="40" name="object 40"/>
          <p:cNvSpPr/>
          <p:nvPr/>
        </p:nvSpPr>
        <p:spPr>
          <a:xfrm>
            <a:off x="3171176" y="2758390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0"/>
                </a:moveTo>
                <a:lnTo>
                  <a:pt x="2661376" y="0"/>
                </a:lnTo>
                <a:lnTo>
                  <a:pt x="2661376" y="775920"/>
                </a:lnTo>
                <a:lnTo>
                  <a:pt x="0" y="775920"/>
                </a:lnTo>
                <a:lnTo>
                  <a:pt x="0" y="0"/>
                </a:lnTo>
              </a:path>
            </a:pathLst>
          </a:custGeom>
          <a:ln w="18472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385022" y="3534311"/>
            <a:ext cx="0" cy="424815"/>
          </a:xfrm>
          <a:custGeom>
            <a:avLst/>
            <a:gdLst/>
            <a:ahLst/>
            <a:cxnLst/>
            <a:rect l="l" t="t" r="r" b="b"/>
            <a:pathLst>
              <a:path h="424814">
                <a:moveTo>
                  <a:pt x="0" y="0"/>
                </a:moveTo>
                <a:lnTo>
                  <a:pt x="0" y="424654"/>
                </a:lnTo>
              </a:path>
            </a:pathLst>
          </a:custGeom>
          <a:ln w="18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054334" y="3958969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471228"/>
                </a:moveTo>
                <a:lnTo>
                  <a:pt x="2661376" y="471228"/>
                </a:lnTo>
                <a:lnTo>
                  <a:pt x="2661376" y="0"/>
                </a:lnTo>
                <a:lnTo>
                  <a:pt x="0" y="0"/>
                </a:lnTo>
                <a:lnTo>
                  <a:pt x="0" y="471228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6447061" y="4014112"/>
            <a:ext cx="2359025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s-CL" sz="2050" spc="-10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Carácter</a:t>
            </a:r>
            <a:r>
              <a:rPr sz="2050" spc="-60" dirty="0">
                <a:latin typeface="Arial"/>
                <a:cs typeface="Arial"/>
              </a:rPr>
              <a:t> </a:t>
            </a:r>
            <a:r>
              <a:rPr lang="es-CL" sz="2050" spc="-15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Mixto</a:t>
            </a:r>
            <a:r>
              <a:rPr sz="2050" spc="-15" dirty="0">
                <a:latin typeface="Arial"/>
                <a:cs typeface="Arial"/>
              </a:rPr>
              <a:t>.</a:t>
            </a:r>
            <a:endParaRPr sz="2050" dirty="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6054334" y="3958966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4">
                <a:moveTo>
                  <a:pt x="0" y="0"/>
                </a:moveTo>
                <a:lnTo>
                  <a:pt x="2661376" y="0"/>
                </a:lnTo>
                <a:lnTo>
                  <a:pt x="2661376" y="471231"/>
                </a:lnTo>
                <a:lnTo>
                  <a:pt x="0" y="471231"/>
                </a:lnTo>
                <a:lnTo>
                  <a:pt x="0" y="0"/>
                </a:lnTo>
              </a:path>
            </a:pathLst>
          </a:custGeom>
          <a:ln w="18467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54334" y="2758418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775893"/>
                </a:moveTo>
                <a:lnTo>
                  <a:pt x="2661376" y="775893"/>
                </a:lnTo>
                <a:lnTo>
                  <a:pt x="2661376" y="0"/>
                </a:lnTo>
                <a:lnTo>
                  <a:pt x="0" y="0"/>
                </a:lnTo>
                <a:lnTo>
                  <a:pt x="0" y="775893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6155027" y="2950074"/>
            <a:ext cx="2459990" cy="3193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ts val="2430"/>
              </a:lnSpc>
              <a:spcBef>
                <a:spcPts val="90"/>
              </a:spcBef>
            </a:pPr>
            <a:r>
              <a:rPr sz="2050" spc="-5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Socio</a:t>
            </a:r>
            <a:r>
              <a:rPr sz="2050" spc="-5" dirty="0">
                <a:latin typeface="Arial"/>
                <a:cs typeface="Arial"/>
              </a:rPr>
              <a:t> </a:t>
            </a:r>
            <a:r>
              <a:rPr sz="2050" dirty="0">
                <a:latin typeface="Arial"/>
                <a:cs typeface="Arial"/>
              </a:rPr>
              <a:t>-</a:t>
            </a:r>
            <a:r>
              <a:rPr sz="2050" spc="-75" dirty="0">
                <a:latin typeface="Arial"/>
                <a:cs typeface="Arial"/>
              </a:rPr>
              <a:t> </a:t>
            </a:r>
            <a:r>
              <a:rPr lang="es-CL" sz="2050" spc="-15" dirty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rPr>
              <a:t>Crítico</a:t>
            </a:r>
            <a:r>
              <a:rPr sz="2050" spc="-15" dirty="0">
                <a:latin typeface="Arial"/>
                <a:cs typeface="Arial"/>
              </a:rPr>
              <a:t>.</a:t>
            </a:r>
            <a:endParaRPr sz="2050" dirty="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6054334" y="2758390"/>
            <a:ext cx="2661920" cy="775970"/>
          </a:xfrm>
          <a:custGeom>
            <a:avLst/>
            <a:gdLst/>
            <a:ahLst/>
            <a:cxnLst/>
            <a:rect l="l" t="t" r="r" b="b"/>
            <a:pathLst>
              <a:path w="2661920" h="775970">
                <a:moveTo>
                  <a:pt x="0" y="0"/>
                </a:moveTo>
                <a:lnTo>
                  <a:pt x="2661376" y="0"/>
                </a:lnTo>
                <a:lnTo>
                  <a:pt x="2661376" y="775920"/>
                </a:lnTo>
                <a:lnTo>
                  <a:pt x="0" y="775920"/>
                </a:lnTo>
                <a:lnTo>
                  <a:pt x="0" y="0"/>
                </a:lnTo>
              </a:path>
            </a:pathLst>
          </a:custGeom>
          <a:ln w="18472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171176" y="1862534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5">
                <a:moveTo>
                  <a:pt x="0" y="471228"/>
                </a:moveTo>
                <a:lnTo>
                  <a:pt x="2661376" y="471228"/>
                </a:lnTo>
                <a:lnTo>
                  <a:pt x="2661376" y="0"/>
                </a:lnTo>
                <a:lnTo>
                  <a:pt x="0" y="0"/>
                </a:lnTo>
                <a:lnTo>
                  <a:pt x="0" y="471228"/>
                </a:lnTo>
                <a:close/>
              </a:path>
            </a:pathLst>
          </a:custGeom>
          <a:solidFill>
            <a:srgbClr val="3891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>
            <a:spLocks noGrp="1"/>
          </p:cNvSpPr>
          <p:nvPr>
            <p:ph type="title"/>
          </p:nvPr>
        </p:nvSpPr>
        <p:spPr>
          <a:xfrm>
            <a:off x="3758972" y="1904714"/>
            <a:ext cx="1473200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50" spc="-15" dirty="0">
                <a:solidFill>
                  <a:schemeClr val="bg1">
                    <a:lumMod val="95000"/>
                  </a:schemeClr>
                </a:solidFill>
              </a:rPr>
              <a:t>Paradigmas</a:t>
            </a:r>
            <a:r>
              <a:rPr sz="2050" spc="-15" dirty="0">
                <a:solidFill>
                  <a:srgbClr val="000000"/>
                </a:solidFill>
              </a:rPr>
              <a:t>:</a:t>
            </a:r>
            <a:endParaRPr sz="2050"/>
          </a:p>
        </p:txBody>
      </p:sp>
      <p:sp>
        <p:nvSpPr>
          <p:cNvPr id="50" name="object 50"/>
          <p:cNvSpPr/>
          <p:nvPr/>
        </p:nvSpPr>
        <p:spPr>
          <a:xfrm>
            <a:off x="3171176" y="1862521"/>
            <a:ext cx="2661920" cy="471805"/>
          </a:xfrm>
          <a:custGeom>
            <a:avLst/>
            <a:gdLst/>
            <a:ahLst/>
            <a:cxnLst/>
            <a:rect l="l" t="t" r="r" b="b"/>
            <a:pathLst>
              <a:path w="2661920" h="471805">
                <a:moveTo>
                  <a:pt x="0" y="0"/>
                </a:moveTo>
                <a:lnTo>
                  <a:pt x="2661376" y="0"/>
                </a:lnTo>
                <a:lnTo>
                  <a:pt x="2661376" y="471242"/>
                </a:lnTo>
                <a:lnTo>
                  <a:pt x="0" y="471242"/>
                </a:lnTo>
                <a:lnTo>
                  <a:pt x="0" y="0"/>
                </a:lnTo>
              </a:path>
            </a:pathLst>
          </a:custGeom>
          <a:ln w="18467">
            <a:solidFill>
              <a:srgbClr val="E7DE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6</a:t>
            </a:fld>
            <a:endParaRPr spc="-5" dirty="0"/>
          </a:p>
        </p:txBody>
      </p:sp>
      <p:sp>
        <p:nvSpPr>
          <p:cNvPr id="52" name="object 6"/>
          <p:cNvSpPr txBox="1">
            <a:spLocks/>
          </p:cNvSpPr>
          <p:nvPr/>
        </p:nvSpPr>
        <p:spPr>
          <a:xfrm>
            <a:off x="1131747" y="554885"/>
            <a:ext cx="782200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3900" b="0" i="0">
                <a:solidFill>
                  <a:srgbClr val="562213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s-ES" sz="4400" b="1" u="sng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TIPOS DE </a:t>
            </a:r>
            <a:r>
              <a:rPr lang="es-ES" sz="4400" b="1" u="sng" kern="0" spc="-25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PARADIGMA</a:t>
            </a:r>
            <a:endParaRPr lang="es-ES" sz="4400" u="sng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138097" y="490549"/>
            <a:ext cx="7676463" cy="6739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s-ES" sz="4300" b="1" spc="-40" dirty="0">
                <a:solidFill>
                  <a:srgbClr val="000000"/>
                </a:solidFill>
                <a:latin typeface="Arial"/>
                <a:cs typeface="Arial"/>
              </a:rPr>
              <a:t>1) </a:t>
            </a:r>
            <a:r>
              <a:rPr sz="4300" b="1" u="sng" spc="-40" dirty="0">
                <a:solidFill>
                  <a:srgbClr val="000000"/>
                </a:solidFill>
                <a:latin typeface="Arial"/>
                <a:cs typeface="Arial"/>
              </a:rPr>
              <a:t>PARADIGMA</a:t>
            </a:r>
            <a:r>
              <a:rPr sz="4300" b="1" u="sng" spc="-38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s-ES" sz="4300" b="1" u="sng" spc="-5" dirty="0">
                <a:solidFill>
                  <a:srgbClr val="000000"/>
                </a:solidFill>
              </a:rPr>
              <a:t>POSITIVISTA</a:t>
            </a:r>
            <a:endParaRPr sz="4300" u="sng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7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348866" y="1771450"/>
            <a:ext cx="7465695" cy="4128770"/>
          </a:xfrm>
          <a:prstGeom prst="rect">
            <a:avLst/>
          </a:prstGeom>
        </p:spPr>
        <p:txBody>
          <a:bodyPr vert="horz" wrap="square" lIns="0" tIns="103505" rIns="0" bIns="0" rtlCol="0">
            <a:spAutoFit/>
          </a:bodyPr>
          <a:lstStyle/>
          <a:p>
            <a:pPr marL="295910" indent="-283210">
              <a:lnSpc>
                <a:spcPct val="100000"/>
              </a:lnSpc>
              <a:spcBef>
                <a:spcPts val="815"/>
              </a:spcBef>
              <a:buClr>
                <a:srgbClr val="3891A7"/>
              </a:buClr>
              <a:buSzPct val="80357"/>
              <a:buFont typeface="Arial"/>
              <a:buChar char=""/>
              <a:tabLst>
                <a:tab pos="296545" algn="l"/>
              </a:tabLst>
            </a:pPr>
            <a:r>
              <a:rPr sz="2800" b="1" u="heavy" spc="-3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OBJETIVO</a:t>
            </a:r>
            <a:r>
              <a:rPr sz="2800" spc="-35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61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sz="2400" spc="-5" dirty="0">
                <a:latin typeface="Arial"/>
                <a:cs typeface="Arial"/>
              </a:rPr>
              <a:t>Conocer, explicar, predecir,</a:t>
            </a:r>
            <a:r>
              <a:rPr sz="2400" spc="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controlar.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Clr>
                <a:srgbClr val="3891A7"/>
              </a:buClr>
              <a:buFont typeface="Verdana"/>
              <a:buChar char="◦"/>
            </a:pPr>
            <a:endParaRPr sz="3500">
              <a:latin typeface="Times New Roman"/>
              <a:cs typeface="Times New Roman"/>
            </a:endParaRPr>
          </a:p>
          <a:p>
            <a:pPr marL="295910" indent="-283210">
              <a:lnSpc>
                <a:spcPct val="100000"/>
              </a:lnSpc>
              <a:buClr>
                <a:srgbClr val="3891A7"/>
              </a:buClr>
              <a:buSzPct val="80357"/>
              <a:buFont typeface="Arial"/>
              <a:buChar char=""/>
              <a:tabLst>
                <a:tab pos="296545" algn="l"/>
              </a:tabLst>
            </a:pPr>
            <a:r>
              <a:rPr sz="2800" b="1" u="heavy" spc="-6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NATURALEZA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sz="2800" b="1" u="heavy" spc="-1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LA</a:t>
            </a:r>
            <a:r>
              <a:rPr sz="2800" b="1" u="heavy" spc="5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heavy" spc="-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REALIDAD</a:t>
            </a:r>
            <a:r>
              <a:rPr sz="2800" spc="-50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61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sz="2400" spc="-5" dirty="0">
                <a:latin typeface="Arial"/>
                <a:cs typeface="Arial"/>
              </a:rPr>
              <a:t>Objetiva,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fragmentable.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Clr>
                <a:srgbClr val="3891A7"/>
              </a:buClr>
              <a:buFont typeface="Verdana"/>
              <a:buChar char="◦"/>
            </a:pPr>
            <a:endParaRPr sz="3500">
              <a:latin typeface="Times New Roman"/>
              <a:cs typeface="Times New Roman"/>
            </a:endParaRPr>
          </a:p>
          <a:p>
            <a:pPr marL="295910" indent="-283210">
              <a:lnSpc>
                <a:spcPct val="100000"/>
              </a:lnSpc>
              <a:buClr>
                <a:srgbClr val="3891A7"/>
              </a:buClr>
              <a:buSzPct val="80357"/>
              <a:buFont typeface="Arial"/>
              <a:buChar char=""/>
              <a:tabLst>
                <a:tab pos="296545" algn="l"/>
              </a:tabLst>
            </a:pPr>
            <a:r>
              <a:rPr sz="2800" b="1" u="heavy" spc="-2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TÉCNICAS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sz="2800" b="1" u="heavy" spc="-2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RECOGIDA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</a:t>
            </a:r>
            <a:r>
              <a:rPr sz="2800" b="1" u="heavy" spc="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heavy" spc="-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DATOS:</a:t>
            </a:r>
            <a:endParaRPr sz="2800">
              <a:latin typeface="Arial"/>
              <a:cs typeface="Arial"/>
            </a:endParaRPr>
          </a:p>
          <a:p>
            <a:pPr marL="570230" marR="5080" lvl="1" indent="-236220">
              <a:lnSpc>
                <a:spcPct val="100499"/>
              </a:lnSpc>
              <a:spcBef>
                <a:spcPts val="590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sz="2400" spc="-5" dirty="0">
                <a:latin typeface="Arial"/>
                <a:cs typeface="Arial"/>
              </a:rPr>
              <a:t>Encuestas, pruebas objetivos, escalas de medida,  observación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sistemática.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074676" y="522859"/>
            <a:ext cx="8069323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b="1" spc="-35" dirty="0">
                <a:solidFill>
                  <a:srgbClr val="000000"/>
                </a:solidFill>
                <a:latin typeface="Arial"/>
                <a:cs typeface="Arial"/>
              </a:rPr>
              <a:t>2) </a:t>
            </a:r>
            <a:r>
              <a:rPr b="1" u="sng" spc="-35" dirty="0">
                <a:solidFill>
                  <a:srgbClr val="000000"/>
                </a:solidFill>
                <a:latin typeface="Arial"/>
                <a:cs typeface="Arial"/>
              </a:rPr>
              <a:t>PARADIGMA</a:t>
            </a:r>
            <a:r>
              <a:rPr b="1" u="sng" spc="-2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b="1" u="sng" spc="-40" dirty="0">
                <a:solidFill>
                  <a:srgbClr val="000000"/>
                </a:solidFill>
                <a:latin typeface="Arial"/>
                <a:cs typeface="Arial"/>
              </a:rPr>
              <a:t>INTERPRETATIVO</a:t>
            </a:r>
          </a:p>
        </p:txBody>
      </p: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8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277238" y="1920062"/>
            <a:ext cx="21729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indent="166688">
              <a:lnSpc>
                <a:spcPct val="100000"/>
              </a:lnSpc>
              <a:spcBef>
                <a:spcPts val="95"/>
              </a:spcBef>
              <a:tabLst>
                <a:tab pos="0" algn="l"/>
              </a:tabLst>
            </a:pPr>
            <a:r>
              <a:rPr sz="2250" spc="-595">
                <a:solidFill>
                  <a:srgbClr val="3891A7"/>
                </a:solidFill>
                <a:latin typeface="Arial"/>
                <a:cs typeface="Arial"/>
              </a:rPr>
              <a:t></a:t>
            </a:r>
            <a:r>
              <a:rPr sz="2250" spc="-590">
                <a:latin typeface="Arial"/>
                <a:cs typeface="Arial"/>
              </a:rPr>
              <a:t> </a:t>
            </a:r>
            <a:r>
              <a:rPr lang="es-CL" sz="2250" spc="-590" dirty="0">
                <a:latin typeface="Arial"/>
                <a:cs typeface="Arial"/>
              </a:rPr>
              <a:t>  </a:t>
            </a:r>
            <a:r>
              <a:rPr sz="2800" b="1" u="heavy" spc="-7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OBJETIVO</a:t>
            </a:r>
            <a:r>
              <a:rPr sz="2800" spc="-75" dirty="0"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217411" y="2389759"/>
            <a:ext cx="8051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social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320788" y="2389759"/>
            <a:ext cx="14217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69035" algn="l"/>
              </a:tabLst>
            </a:pPr>
            <a:r>
              <a:rPr sz="2400" spc="5" dirty="0">
                <a:latin typeface="Arial"/>
                <a:cs typeface="Arial"/>
              </a:rPr>
              <a:t>de</a:t>
            </a:r>
            <a:r>
              <a:rPr sz="2400" dirty="0">
                <a:latin typeface="Arial"/>
                <a:cs typeface="Arial"/>
              </a:rPr>
              <a:t>sde	</a:t>
            </a:r>
            <a:r>
              <a:rPr sz="2400" spc="5" dirty="0">
                <a:latin typeface="Arial"/>
                <a:cs typeface="Arial"/>
              </a:rPr>
              <a:t>la</a:t>
            </a:r>
            <a:endParaRPr sz="2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598802" y="2389759"/>
            <a:ext cx="4616450" cy="71882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248920" marR="5080" indent="-236220">
              <a:lnSpc>
                <a:spcPts val="2580"/>
              </a:lnSpc>
              <a:spcBef>
                <a:spcPts val="434"/>
              </a:spcBef>
              <a:buClr>
                <a:srgbClr val="3891A7"/>
              </a:buClr>
              <a:buFont typeface="Verdana"/>
              <a:buChar char="◦"/>
              <a:tabLst>
                <a:tab pos="248920" algn="l"/>
                <a:tab pos="2269490" algn="l"/>
                <a:tab pos="3101975" algn="l"/>
              </a:tabLst>
            </a:pPr>
            <a:r>
              <a:rPr sz="2400" spc="-5" dirty="0">
                <a:latin typeface="Arial"/>
                <a:cs typeface="Arial"/>
              </a:rPr>
              <a:t>Comprender	una	</a:t>
            </a:r>
            <a:r>
              <a:rPr sz="2400" dirty="0">
                <a:latin typeface="Arial"/>
                <a:cs typeface="Arial"/>
              </a:rPr>
              <a:t>situación  </a:t>
            </a:r>
            <a:r>
              <a:rPr sz="2400" spc="-5" dirty="0">
                <a:latin typeface="Arial"/>
                <a:cs typeface="Arial"/>
              </a:rPr>
              <a:t>perspectiva de los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participantes.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277238" y="3472173"/>
            <a:ext cx="7464425" cy="251015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295910" indent="-283210">
              <a:lnSpc>
                <a:spcPct val="100000"/>
              </a:lnSpc>
              <a:spcBef>
                <a:spcPts val="480"/>
              </a:spcBef>
              <a:buClr>
                <a:srgbClr val="3891A7"/>
              </a:buClr>
              <a:buSzPct val="80357"/>
              <a:buFont typeface="Arial"/>
              <a:buChar char=""/>
              <a:tabLst>
                <a:tab pos="296545" algn="l"/>
              </a:tabLst>
            </a:pPr>
            <a:r>
              <a:rPr sz="2800" b="1" u="heavy" spc="-6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NATURALEZA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sz="2800" b="1" u="heavy" spc="-1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LA</a:t>
            </a:r>
            <a:r>
              <a:rPr sz="2800" b="1" u="heavy" spc="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heavy" spc="-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REALIDAD</a:t>
            </a:r>
            <a:r>
              <a:rPr sz="2800" spc="-50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2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sz="2400" spc="-5" dirty="0">
                <a:latin typeface="Arial"/>
                <a:cs typeface="Arial"/>
              </a:rPr>
              <a:t>Subjetiva.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Clr>
                <a:srgbClr val="3891A7"/>
              </a:buClr>
              <a:buFont typeface="Verdana"/>
              <a:buChar char="◦"/>
            </a:pPr>
            <a:endParaRPr sz="3000">
              <a:latin typeface="Times New Roman"/>
              <a:cs typeface="Times New Roman"/>
            </a:endParaRPr>
          </a:p>
          <a:p>
            <a:pPr marL="295910" indent="-283210">
              <a:lnSpc>
                <a:spcPct val="100000"/>
              </a:lnSpc>
              <a:buClr>
                <a:srgbClr val="3891A7"/>
              </a:buClr>
              <a:buSzPct val="80357"/>
              <a:buFont typeface="Arial"/>
              <a:buChar char=""/>
              <a:tabLst>
                <a:tab pos="296545" algn="l"/>
              </a:tabLst>
            </a:pPr>
            <a:r>
              <a:rPr sz="2800" b="1" u="heavy" spc="-2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TÉCNICAS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sz="2800" b="1" u="heavy" spc="-2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RECOGIDA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</a:t>
            </a:r>
            <a:r>
              <a:rPr sz="2800" b="1" u="heavy" spc="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b="1" u="heavy" spc="-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DATOS:</a:t>
            </a:r>
            <a:endParaRPr sz="2800">
              <a:latin typeface="Arial"/>
              <a:cs typeface="Arial"/>
            </a:endParaRPr>
          </a:p>
          <a:p>
            <a:pPr marL="570230" marR="5080" lvl="1" indent="-236220">
              <a:lnSpc>
                <a:spcPts val="2560"/>
              </a:lnSpc>
              <a:spcBef>
                <a:spcPts val="71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  <a:tab pos="2546985" algn="l"/>
                <a:tab pos="3220720" algn="l"/>
                <a:tab pos="5015230" algn="l"/>
                <a:tab pos="6705600" algn="l"/>
              </a:tabLst>
            </a:pPr>
            <a:r>
              <a:rPr sz="2400" spc="-5" dirty="0">
                <a:latin typeface="Arial"/>
                <a:cs typeface="Arial"/>
              </a:rPr>
              <a:t>Observación	(no)	participante,	entrevistas,	notas  de campo, autobiografías, historia de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vida.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013459" y="490202"/>
            <a:ext cx="8063687" cy="6123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s-ES" b="1" spc="-40" dirty="0">
                <a:solidFill>
                  <a:srgbClr val="000000"/>
                </a:solidFill>
                <a:latin typeface="Arial"/>
                <a:cs typeface="Arial"/>
              </a:rPr>
              <a:t>3) </a:t>
            </a:r>
            <a:r>
              <a:rPr b="1" u="sng" spc="-40" dirty="0">
                <a:solidFill>
                  <a:srgbClr val="000000"/>
                </a:solidFill>
                <a:latin typeface="Arial"/>
                <a:cs typeface="Arial"/>
              </a:rPr>
              <a:t>PARADIGMA</a:t>
            </a:r>
            <a:r>
              <a:rPr b="1" u="sng" spc="-2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b="1" u="sng" spc="-5" dirty="0">
                <a:solidFill>
                  <a:srgbClr val="000000"/>
                </a:solidFill>
                <a:latin typeface="Arial"/>
                <a:cs typeface="Arial"/>
              </a:rPr>
              <a:t>SOCIO-CRÍTICO</a:t>
            </a:r>
            <a:endParaRPr u="sng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9</a:t>
            </a:fld>
            <a:endParaRPr spc="-5" dirty="0"/>
          </a:p>
        </p:txBody>
      </p:sp>
      <p:sp>
        <p:nvSpPr>
          <p:cNvPr id="17" name="object 1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296035" indent="-283210">
              <a:lnSpc>
                <a:spcPct val="100000"/>
              </a:lnSpc>
              <a:spcBef>
                <a:spcPts val="490"/>
              </a:spcBef>
              <a:buClr>
                <a:srgbClr val="3891A7"/>
              </a:buClr>
              <a:buSzPct val="79166"/>
              <a:buFont typeface="Arial"/>
              <a:buChar char=""/>
              <a:tabLst>
                <a:tab pos="1296670" algn="l"/>
                <a:tab pos="1297305" algn="l"/>
              </a:tabLst>
            </a:pPr>
            <a:r>
              <a:rPr spc="-35" dirty="0"/>
              <a:t>OBJETIVO</a:t>
            </a:r>
            <a:r>
              <a:rPr sz="2800" b="0" u="none" spc="-35" dirty="0"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  <a:p>
            <a:pPr marL="1570355" marR="6350" lvl="1" indent="-236220">
              <a:lnSpc>
                <a:spcPts val="2580"/>
              </a:lnSpc>
              <a:spcBef>
                <a:spcPts val="680"/>
              </a:spcBef>
              <a:buClr>
                <a:srgbClr val="3891A7"/>
              </a:buClr>
              <a:buFont typeface="Verdana"/>
              <a:buChar char="◦"/>
              <a:tabLst>
                <a:tab pos="1571625" algn="l"/>
                <a:tab pos="3054350" algn="l"/>
                <a:tab pos="4878705" algn="l"/>
                <a:tab pos="5222875" algn="l"/>
                <a:tab pos="6976109" algn="l"/>
                <a:tab pos="7406005" algn="l"/>
                <a:tab pos="8803640" algn="l"/>
              </a:tabLst>
            </a:pPr>
            <a:r>
              <a:rPr sz="2400" spc="-5" dirty="0">
                <a:latin typeface="Arial"/>
                <a:cs typeface="Arial"/>
              </a:rPr>
              <a:t>D</a:t>
            </a:r>
            <a:r>
              <a:rPr sz="2400" spc="-10" dirty="0">
                <a:latin typeface="Arial"/>
                <a:cs typeface="Arial"/>
              </a:rPr>
              <a:t>e</a:t>
            </a:r>
            <a:r>
              <a:rPr sz="2400" dirty="0">
                <a:latin typeface="Arial"/>
                <a:cs typeface="Arial"/>
              </a:rPr>
              <a:t>sc</a:t>
            </a:r>
            <a:r>
              <a:rPr sz="2400" spc="10" dirty="0">
                <a:latin typeface="Arial"/>
                <a:cs typeface="Arial"/>
              </a:rPr>
              <a:t>r</a:t>
            </a:r>
            <a:r>
              <a:rPr sz="2400" spc="-5" dirty="0">
                <a:latin typeface="Arial"/>
                <a:cs typeface="Arial"/>
              </a:rPr>
              <a:t>ibir</a:t>
            </a:r>
            <a:r>
              <a:rPr sz="2400" dirty="0">
                <a:latin typeface="Arial"/>
                <a:cs typeface="Arial"/>
              </a:rPr>
              <a:t>,	compre</a:t>
            </a:r>
            <a:r>
              <a:rPr sz="2400" spc="5" dirty="0">
                <a:latin typeface="Arial"/>
                <a:cs typeface="Arial"/>
              </a:rPr>
              <a:t>n</a:t>
            </a:r>
            <a:r>
              <a:rPr sz="2400" spc="-5" dirty="0">
                <a:latin typeface="Arial"/>
                <a:cs typeface="Arial"/>
              </a:rPr>
              <a:t>d</a:t>
            </a:r>
            <a:r>
              <a:rPr sz="2400" dirty="0">
                <a:latin typeface="Arial"/>
                <a:cs typeface="Arial"/>
              </a:rPr>
              <a:t>er	y	tra</a:t>
            </a:r>
            <a:r>
              <a:rPr sz="2400" spc="-10" dirty="0">
                <a:latin typeface="Arial"/>
                <a:cs typeface="Arial"/>
              </a:rPr>
              <a:t>n</a:t>
            </a:r>
            <a:r>
              <a:rPr sz="2400" dirty="0">
                <a:latin typeface="Arial"/>
                <a:cs typeface="Arial"/>
              </a:rPr>
              <a:t>s</a:t>
            </a:r>
            <a:r>
              <a:rPr sz="2400" spc="-10" dirty="0">
                <a:latin typeface="Arial"/>
                <a:cs typeface="Arial"/>
              </a:rPr>
              <a:t>f</a:t>
            </a:r>
            <a:r>
              <a:rPr sz="2400" spc="-5" dirty="0">
                <a:latin typeface="Arial"/>
                <a:cs typeface="Arial"/>
              </a:rPr>
              <a:t>or</a:t>
            </a:r>
            <a:r>
              <a:rPr sz="2400" dirty="0">
                <a:latin typeface="Arial"/>
                <a:cs typeface="Arial"/>
              </a:rPr>
              <a:t>m</a:t>
            </a:r>
            <a:r>
              <a:rPr sz="2400" spc="-5" dirty="0">
                <a:latin typeface="Arial"/>
                <a:cs typeface="Arial"/>
              </a:rPr>
              <a:t>a</a:t>
            </a:r>
            <a:r>
              <a:rPr sz="2400" dirty="0">
                <a:latin typeface="Arial"/>
                <a:cs typeface="Arial"/>
              </a:rPr>
              <a:t>r	</a:t>
            </a:r>
            <a:r>
              <a:rPr sz="2400" spc="-10" dirty="0">
                <a:latin typeface="Arial"/>
                <a:cs typeface="Arial"/>
              </a:rPr>
              <a:t>l</a:t>
            </a:r>
            <a:r>
              <a:rPr sz="2400" dirty="0">
                <a:latin typeface="Arial"/>
                <a:cs typeface="Arial"/>
              </a:rPr>
              <a:t>a	situación	o  </a:t>
            </a:r>
            <a:r>
              <a:rPr sz="2400" spc="-5" dirty="0">
                <a:latin typeface="Arial"/>
                <a:cs typeface="Arial"/>
              </a:rPr>
              <a:t>realidad.</a:t>
            </a:r>
            <a:endParaRPr sz="2400" dirty="0">
              <a:latin typeface="Arial"/>
              <a:cs typeface="Arial"/>
            </a:endParaRPr>
          </a:p>
          <a:p>
            <a:pPr marL="1000125" lvl="1">
              <a:lnSpc>
                <a:spcPct val="100000"/>
              </a:lnSpc>
              <a:spcBef>
                <a:spcPts val="15"/>
              </a:spcBef>
              <a:buChar char="◦"/>
            </a:pPr>
            <a:endParaRPr sz="3000" dirty="0">
              <a:latin typeface="Times New Roman"/>
              <a:cs typeface="Times New Roman"/>
            </a:endParaRPr>
          </a:p>
          <a:p>
            <a:pPr marL="1296035" indent="-283210">
              <a:lnSpc>
                <a:spcPct val="100000"/>
              </a:lnSpc>
              <a:spcBef>
                <a:spcPts val="5"/>
              </a:spcBef>
              <a:buClr>
                <a:srgbClr val="3891A7"/>
              </a:buClr>
              <a:buSzPct val="79166"/>
              <a:buFont typeface="Arial"/>
              <a:buChar char=""/>
              <a:tabLst>
                <a:tab pos="1296670" algn="l"/>
                <a:tab pos="1297305" algn="l"/>
              </a:tabLst>
            </a:pPr>
            <a:r>
              <a:rPr spc="-55" dirty="0"/>
              <a:t>NATURALEZA </a:t>
            </a:r>
            <a:r>
              <a:rPr dirty="0"/>
              <a:t>DE </a:t>
            </a:r>
            <a:r>
              <a:rPr spc="-130" dirty="0"/>
              <a:t>LA</a:t>
            </a:r>
            <a:r>
              <a:rPr spc="-25" dirty="0"/>
              <a:t> </a:t>
            </a:r>
            <a:r>
              <a:rPr spc="-40" dirty="0"/>
              <a:t>REALIDAD</a:t>
            </a:r>
            <a:r>
              <a:rPr b="0" u="none" spc="-40" dirty="0">
                <a:latin typeface="Arial"/>
                <a:cs typeface="Arial"/>
              </a:rPr>
              <a:t>:</a:t>
            </a:r>
          </a:p>
          <a:p>
            <a:pPr marL="1570355" lvl="1" indent="-236220">
              <a:lnSpc>
                <a:spcPct val="100000"/>
              </a:lnSpc>
              <a:spcBef>
                <a:spcPts val="385"/>
              </a:spcBef>
              <a:buClr>
                <a:srgbClr val="3891A7"/>
              </a:buClr>
              <a:buFont typeface="Verdana"/>
              <a:buChar char="◦"/>
              <a:tabLst>
                <a:tab pos="1570990" algn="l"/>
                <a:tab pos="1571625" algn="l"/>
              </a:tabLst>
            </a:pPr>
            <a:r>
              <a:rPr sz="2000" dirty="0">
                <a:latin typeface="Arial"/>
                <a:cs typeface="Arial"/>
              </a:rPr>
              <a:t>Objetiva -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subjetiva.</a:t>
            </a:r>
            <a:endParaRPr sz="2000" dirty="0">
              <a:latin typeface="Arial"/>
              <a:cs typeface="Arial"/>
            </a:endParaRPr>
          </a:p>
          <a:p>
            <a:pPr marL="1000125" lvl="1">
              <a:lnSpc>
                <a:spcPct val="100000"/>
              </a:lnSpc>
              <a:spcBef>
                <a:spcPts val="15"/>
              </a:spcBef>
              <a:buChar char="◦"/>
            </a:pPr>
            <a:endParaRPr sz="3400" dirty="0">
              <a:latin typeface="Times New Roman"/>
              <a:cs typeface="Times New Roman"/>
            </a:endParaRPr>
          </a:p>
          <a:p>
            <a:pPr marL="1296035" indent="-283210">
              <a:lnSpc>
                <a:spcPct val="100000"/>
              </a:lnSpc>
              <a:buClr>
                <a:srgbClr val="3891A7"/>
              </a:buClr>
              <a:buSzPct val="79166"/>
              <a:buFont typeface="Arial"/>
              <a:buChar char=""/>
              <a:tabLst>
                <a:tab pos="1296670" algn="l"/>
                <a:tab pos="1297305" algn="l"/>
              </a:tabLst>
            </a:pPr>
            <a:r>
              <a:rPr spc="-20" dirty="0"/>
              <a:t>TÉCNICAS </a:t>
            </a:r>
            <a:r>
              <a:rPr dirty="0"/>
              <a:t>DE </a:t>
            </a:r>
            <a:r>
              <a:rPr spc="-15" dirty="0"/>
              <a:t>RECOGIDA </a:t>
            </a:r>
            <a:r>
              <a:rPr dirty="0"/>
              <a:t>DE</a:t>
            </a:r>
            <a:r>
              <a:rPr spc="-90" dirty="0"/>
              <a:t> </a:t>
            </a:r>
            <a:r>
              <a:rPr spc="-40" dirty="0"/>
              <a:t>DATOS:</a:t>
            </a:r>
          </a:p>
          <a:p>
            <a:pPr marL="1570355" lvl="1" indent="-236220">
              <a:lnSpc>
                <a:spcPct val="100000"/>
              </a:lnSpc>
              <a:spcBef>
                <a:spcPts val="300"/>
              </a:spcBef>
              <a:buClr>
                <a:srgbClr val="3891A7"/>
              </a:buClr>
              <a:buFont typeface="Verdana"/>
              <a:buChar char="◦"/>
              <a:tabLst>
                <a:tab pos="1571625" algn="l"/>
              </a:tabLst>
            </a:pPr>
            <a:r>
              <a:rPr sz="2400" spc="-5" dirty="0">
                <a:latin typeface="Arial"/>
                <a:cs typeface="Arial"/>
              </a:rPr>
              <a:t>Cualitativas </a:t>
            </a:r>
            <a:r>
              <a:rPr sz="2400" dirty="0">
                <a:latin typeface="Arial"/>
                <a:cs typeface="Arial"/>
              </a:rPr>
              <a:t>y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cuantitativas.</a:t>
            </a:r>
            <a:endParaRPr sz="2400" dirty="0">
              <a:latin typeface="Arial"/>
              <a:cs typeface="Arial"/>
            </a:endParaRPr>
          </a:p>
          <a:p>
            <a:pPr marL="1570355" lvl="1" indent="-236220">
              <a:lnSpc>
                <a:spcPts val="2730"/>
              </a:lnSpc>
              <a:spcBef>
                <a:spcPts val="325"/>
              </a:spcBef>
              <a:buClr>
                <a:srgbClr val="3891A7"/>
              </a:buClr>
              <a:buFont typeface="Verdana"/>
              <a:buChar char="◦"/>
              <a:tabLst>
                <a:tab pos="1571625" algn="l"/>
                <a:tab pos="2729230" algn="l"/>
                <a:tab pos="3938270" algn="l"/>
                <a:tab pos="5113020" algn="l"/>
                <a:tab pos="6933565" algn="l"/>
                <a:tab pos="8822055" algn="l"/>
              </a:tabLst>
            </a:pPr>
            <a:r>
              <a:rPr sz="2400" dirty="0">
                <a:latin typeface="Arial"/>
                <a:cs typeface="Arial"/>
              </a:rPr>
              <a:t>Grupos	f</a:t>
            </a:r>
            <a:r>
              <a:rPr sz="2400" spc="-15" dirty="0">
                <a:latin typeface="Arial"/>
                <a:cs typeface="Arial"/>
              </a:rPr>
              <a:t>o</a:t>
            </a:r>
            <a:r>
              <a:rPr sz="2400" dirty="0">
                <a:latin typeface="Arial"/>
                <a:cs typeface="Arial"/>
              </a:rPr>
              <a:t>cales,	</a:t>
            </a:r>
            <a:r>
              <a:rPr sz="2400" spc="-5" dirty="0">
                <a:latin typeface="Arial"/>
                <a:cs typeface="Arial"/>
              </a:rPr>
              <a:t>análi</a:t>
            </a:r>
            <a:r>
              <a:rPr sz="2400" spc="5" dirty="0">
                <a:latin typeface="Arial"/>
                <a:cs typeface="Arial"/>
              </a:rPr>
              <a:t>s</a:t>
            </a:r>
            <a:r>
              <a:rPr sz="2400" spc="-5" dirty="0">
                <a:latin typeface="Arial"/>
                <a:cs typeface="Arial"/>
              </a:rPr>
              <a:t>i</a:t>
            </a:r>
            <a:r>
              <a:rPr sz="2400" dirty="0">
                <a:latin typeface="Arial"/>
                <a:cs typeface="Arial"/>
              </a:rPr>
              <a:t>s	</a:t>
            </a:r>
            <a:r>
              <a:rPr sz="2400" spc="-5" dirty="0">
                <a:latin typeface="Arial"/>
                <a:cs typeface="Arial"/>
              </a:rPr>
              <a:t>d</a:t>
            </a:r>
            <a:r>
              <a:rPr sz="2400" spc="-10" dirty="0">
                <a:latin typeface="Arial"/>
                <a:cs typeface="Arial"/>
              </a:rPr>
              <a:t>o</a:t>
            </a:r>
            <a:r>
              <a:rPr sz="2400" dirty="0">
                <a:latin typeface="Arial"/>
                <a:cs typeface="Arial"/>
              </a:rPr>
              <a:t>cu</a:t>
            </a:r>
            <a:r>
              <a:rPr sz="2400" spc="5" dirty="0">
                <a:latin typeface="Arial"/>
                <a:cs typeface="Arial"/>
              </a:rPr>
              <a:t>m</a:t>
            </a:r>
            <a:r>
              <a:rPr sz="2400" spc="-5" dirty="0">
                <a:latin typeface="Arial"/>
                <a:cs typeface="Arial"/>
              </a:rPr>
              <a:t>e</a:t>
            </a:r>
            <a:r>
              <a:rPr sz="2400" spc="-10" dirty="0">
                <a:latin typeface="Arial"/>
                <a:cs typeface="Arial"/>
              </a:rPr>
              <a:t>n</a:t>
            </a:r>
            <a:r>
              <a:rPr sz="2400" dirty="0">
                <a:latin typeface="Arial"/>
                <a:cs typeface="Arial"/>
              </a:rPr>
              <a:t>tal,	t</a:t>
            </a:r>
            <a:r>
              <a:rPr sz="2400" spc="5" dirty="0">
                <a:latin typeface="Arial"/>
                <a:cs typeface="Arial"/>
              </a:rPr>
              <a:t>r</a:t>
            </a:r>
            <a:r>
              <a:rPr sz="2400" spc="-5" dirty="0">
                <a:latin typeface="Arial"/>
                <a:cs typeface="Arial"/>
              </a:rPr>
              <a:t>i</a:t>
            </a:r>
            <a:r>
              <a:rPr sz="2400" spc="-10" dirty="0">
                <a:latin typeface="Arial"/>
                <a:cs typeface="Arial"/>
              </a:rPr>
              <a:t>a</a:t>
            </a:r>
            <a:r>
              <a:rPr sz="2400" spc="-5" dirty="0">
                <a:latin typeface="Arial"/>
                <a:cs typeface="Arial"/>
              </a:rPr>
              <a:t>n</a:t>
            </a:r>
            <a:r>
              <a:rPr sz="2400" spc="-10" dirty="0">
                <a:latin typeface="Arial"/>
                <a:cs typeface="Arial"/>
              </a:rPr>
              <a:t>g</a:t>
            </a:r>
            <a:r>
              <a:rPr sz="2400" dirty="0">
                <a:latin typeface="Arial"/>
                <a:cs typeface="Arial"/>
              </a:rPr>
              <a:t>u</a:t>
            </a:r>
            <a:r>
              <a:rPr sz="2400" spc="-5" dirty="0">
                <a:latin typeface="Arial"/>
                <a:cs typeface="Arial"/>
              </a:rPr>
              <a:t>l</a:t>
            </a:r>
            <a:r>
              <a:rPr sz="2400" spc="-10" dirty="0">
                <a:latin typeface="Arial"/>
                <a:cs typeface="Arial"/>
              </a:rPr>
              <a:t>a</a:t>
            </a:r>
            <a:r>
              <a:rPr sz="2400" spc="5" dirty="0">
                <a:latin typeface="Arial"/>
                <a:cs typeface="Arial"/>
              </a:rPr>
              <a:t>ció</a:t>
            </a:r>
            <a:r>
              <a:rPr sz="2400" dirty="0">
                <a:latin typeface="Arial"/>
                <a:cs typeface="Arial"/>
              </a:rPr>
              <a:t>n	y</a:t>
            </a:r>
          </a:p>
          <a:p>
            <a:pPr marL="1570355">
              <a:lnSpc>
                <a:spcPts val="2730"/>
              </a:lnSpc>
            </a:pPr>
            <a:r>
              <a:rPr b="0" u="none" dirty="0">
                <a:latin typeface="Arial"/>
                <a:cs typeface="Arial"/>
              </a:rPr>
              <a:t>matriz </a:t>
            </a:r>
            <a:r>
              <a:rPr b="0" u="none" spc="-5" dirty="0">
                <a:latin typeface="Arial"/>
                <a:cs typeface="Arial"/>
              </a:rPr>
              <a:t>de</a:t>
            </a:r>
            <a:r>
              <a:rPr b="0" u="none" spc="-20" dirty="0">
                <a:latin typeface="Arial"/>
                <a:cs typeface="Arial"/>
              </a:rPr>
              <a:t> </a:t>
            </a:r>
            <a:r>
              <a:rPr b="0" u="none" spc="-5" dirty="0">
                <a:latin typeface="Arial"/>
                <a:cs typeface="Arial"/>
              </a:rPr>
              <a:t>decisiones.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8" t="11742" r="24149" b="16478"/>
          <a:stretch>
            <a:fillRect/>
          </a:stretch>
        </p:blipFill>
        <p:spPr bwMode="auto">
          <a:xfrm>
            <a:off x="1600200" y="0"/>
            <a:ext cx="6758014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8337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12445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30238" indent="-617538" algn="l">
              <a:lnSpc>
                <a:spcPct val="100000"/>
              </a:lnSpc>
              <a:spcBef>
                <a:spcPts val="105"/>
              </a:spcBef>
            </a:pPr>
            <a:r>
              <a:rPr lang="es-ES" sz="4000" b="1" dirty="0">
                <a:solidFill>
                  <a:srgbClr val="000000"/>
                </a:solidFill>
              </a:rPr>
              <a:t>II-.</a:t>
            </a:r>
            <a:r>
              <a:rPr lang="es-ES" sz="40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ENFOQUES DE LA INVESTIGACIÓN</a:t>
            </a:r>
            <a:endParaRPr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11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857224" y="2000240"/>
            <a:ext cx="7926579" cy="3577903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698500" indent="-342900" algn="just">
              <a:lnSpc>
                <a:spcPct val="100000"/>
              </a:lnSpc>
              <a:spcBef>
                <a:spcPts val="1300"/>
              </a:spcBef>
              <a:buFontTx/>
              <a:buChar char="-"/>
              <a:tabLst>
                <a:tab pos="1176655" algn="l"/>
                <a:tab pos="2592070" algn="l"/>
                <a:tab pos="3639185" algn="l"/>
              </a:tabLst>
            </a:pPr>
            <a:r>
              <a:rPr lang="es-ES" sz="2000" b="1" spc="5" dirty="0">
                <a:latin typeface="Arial"/>
                <a:cs typeface="Arial"/>
              </a:rPr>
              <a:t>El objetivo de cualquier ciencia es adquirir conocimientos y la elección de un método adecuado que nos permita conocer la realidad.</a:t>
            </a:r>
          </a:p>
          <a:p>
            <a:pPr marL="698500" indent="-342900" algn="just">
              <a:lnSpc>
                <a:spcPct val="100000"/>
              </a:lnSpc>
              <a:spcBef>
                <a:spcPts val="1300"/>
              </a:spcBef>
              <a:buFontTx/>
              <a:buChar char="-"/>
              <a:tabLst>
                <a:tab pos="1176655" algn="l"/>
                <a:tab pos="2592070" algn="l"/>
                <a:tab pos="3639185" algn="l"/>
              </a:tabLst>
            </a:pPr>
            <a:r>
              <a:rPr lang="es-ES" sz="2000" b="1" spc="5" dirty="0">
                <a:latin typeface="Arial"/>
                <a:cs typeface="Arial"/>
              </a:rPr>
              <a:t>De acuerdo al tipo de paradigma, los métodos deductivos e inductivos tienen objetivos diferentes y podrían resumirse a un desarrollo de la teoría y su análisis respectivo.  </a:t>
            </a:r>
          </a:p>
          <a:p>
            <a:pPr marL="698500" indent="-342900" algn="just">
              <a:lnSpc>
                <a:spcPct val="100000"/>
              </a:lnSpc>
              <a:spcBef>
                <a:spcPts val="1300"/>
              </a:spcBef>
              <a:buFontTx/>
              <a:buChar char="-"/>
              <a:tabLst>
                <a:tab pos="1176655" algn="l"/>
                <a:tab pos="2592070" algn="l"/>
                <a:tab pos="3639185" algn="l"/>
              </a:tabLst>
            </a:pPr>
            <a:r>
              <a:rPr lang="es-ES" sz="2000" b="1" spc="5" dirty="0">
                <a:latin typeface="Arial"/>
                <a:cs typeface="Arial"/>
              </a:rPr>
              <a:t>Es por ello que los métodos deductivos están asociados a enfoques o </a:t>
            </a:r>
            <a:r>
              <a:rPr lang="es-ES" sz="2000" b="1" i="1" spc="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investigación</a:t>
            </a:r>
            <a:r>
              <a:rPr lang="es-ES" sz="20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s-ES" sz="2000" b="1" i="1" spc="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cuantitativa</a:t>
            </a:r>
            <a:r>
              <a:rPr lang="es-ES" sz="2000" b="1" spc="5" dirty="0">
                <a:latin typeface="Arial"/>
                <a:cs typeface="Arial"/>
              </a:rPr>
              <a:t>, mientras que los métodos inductivos están asociados enfoques o </a:t>
            </a:r>
            <a:r>
              <a:rPr lang="es-ES" sz="2000" b="1" i="1" spc="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investigación</a:t>
            </a:r>
            <a:r>
              <a:rPr lang="es-ES" sz="20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s-ES" sz="2000" b="1" i="1" spc="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cualitativa</a:t>
            </a:r>
            <a:r>
              <a:rPr lang="es-ES" sz="2000" b="1" spc="5" dirty="0"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1306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algn="just"/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dirty="0">
                <a:solidFill>
                  <a:srgbClr val="000000"/>
                </a:solidFill>
              </a:rPr>
              <a:t>INVESTIGACIÓN CUANTITATIVA</a:t>
            </a:r>
            <a:endParaRPr sz="3600" dirty="0"/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12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214414" y="1000108"/>
            <a:ext cx="7575737" cy="570669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60363" indent="-179388" algn="just">
              <a:buFontTx/>
              <a:buChar char="-"/>
              <a:tabLst>
                <a:tab pos="449263" algn="l"/>
              </a:tabLst>
            </a:pP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Está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fundamentada en el “Racionalismo”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(R. Descartes) como postura epistemológica, es decir, posee un profundo apego a la tradicionalidad de la ciencia y utilización de la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neutralidad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valorativa como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criterio de objetividad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, por lo que el conocimiento se sostiene en los hechos y no en la subjetividad de los individuos (el experto se convierte en una autoridad de verdad).</a:t>
            </a:r>
          </a:p>
          <a:p>
            <a:pPr marL="360363" indent="-179388" algn="just">
              <a:buFontTx/>
              <a:buChar char="-"/>
              <a:tabLst>
                <a:tab pos="449263" algn="l"/>
              </a:tabLst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269875" algn="just">
              <a:buFontTx/>
              <a:buChar char="-"/>
            </a:pP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Posee una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concepción lineal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, es decir, existe claridad y coherencia entre los elementos que conforman el problema y el tipo de incidencia existe entre sus elementos. Estos últimos reciben el nombre de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variables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concepto que determina una cualidad de un objeto, es un atributo que puede variar de una o</a:t>
            </a:r>
            <a:b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más maneras y que sintetiza conceptualmente lo que se quiere conocer acerca del objeto de investigación).</a:t>
            </a:r>
          </a:p>
          <a:p>
            <a:pPr marL="360363" indent="-269875" algn="just"/>
            <a:endParaRPr lang="es-ES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269875" algn="just">
              <a:tabLst>
                <a:tab pos="360363" algn="l"/>
              </a:tabLst>
            </a:pP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-   Permite permite examinar los datos de manera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numérica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4093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12445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40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 </a:t>
            </a:r>
            <a:br>
              <a:rPr lang="es-ES" sz="40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CUANTITATIVA</a:t>
            </a:r>
            <a:endParaRPr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13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139667" y="1520367"/>
            <a:ext cx="7926579" cy="4783361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- Los datos cuantitativos son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estadísticos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, hace demostraciones con los aspectos separados de su todo, a los que se asigna significado numérico.</a:t>
            </a:r>
          </a:p>
          <a:p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- La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objetividad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es la única forma de alcanzar el conocimiento, por lo que utiliza la medición exhaustiva y controlada, intentando buscar la certeza del mismo.</a:t>
            </a:r>
          </a:p>
          <a:p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- El objeto de estudio es el elemento empírico, puesto que se basa en la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experimentación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. Sostiene que al existir relación de independencia entre el sujeto y el objeto, el investigador tiene una perspectiva desde afuera.</a:t>
            </a:r>
          </a:p>
          <a:p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- La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teoría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es el elemento fundamental de la investigación cuantitativa, le aporta su origen, su marco y su fin.</a:t>
            </a:r>
          </a:p>
          <a:p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- Su objetivo es la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comprensión explicativa concreta de la realidad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, bajo una concepción objetiva, unitaria, estática y reduccionista.</a:t>
            </a:r>
          </a:p>
        </p:txBody>
      </p:sp>
    </p:spTree>
    <p:extLst>
      <p:ext uri="{BB962C8B-B14F-4D97-AF65-F5344CB8AC3E}">
        <p14:creationId xmlns:p14="http://schemas.microsoft.com/office/powerpoint/2010/main" val="334387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u="sng" dirty="0">
                <a:solidFill>
                  <a:srgbClr val="000000"/>
                </a:solidFill>
              </a:rPr>
              <a:t>INVESTIGACIÓN CUALITATIVA</a:t>
            </a:r>
            <a:endParaRPr sz="3600" u="sng" dirty="0"/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14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142976" y="1000108"/>
            <a:ext cx="7715304" cy="3860031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Tiene como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descripción de las cualidades de un fenómeno social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(*</a:t>
            </a:r>
            <a:r>
              <a:rPr lang="es-ES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cualidad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rasgos permanentes, diferenciados y distintivo de la naturaleza o la esencia de una persona o fenómeno humano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indent="-342900" algn="just"/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No se trata de probar o de medir en qué grado una cierta cualidad se encuentra en un cierto acontecimiento dado, sino de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descubrir tantas cualidades como sea posible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/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En investigaciones cualitativas se debe hablar de entendimiento en profundidad en lugar de exactitud: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trata de obtener un entendimiento lo más profundo posible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26" name="Picture 2" descr="Resultado de imagen para investigación cualitativ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06" y="5429264"/>
            <a:ext cx="2298585" cy="114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518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177815"/>
            <a:ext cx="8056563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u="sng" dirty="0">
                <a:solidFill>
                  <a:srgbClr val="000000"/>
                </a:solidFill>
              </a:rPr>
              <a:t>INVESTIGACIÓN CUALITATIVA</a:t>
            </a:r>
            <a:endParaRPr sz="3600" u="sng" dirty="0"/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15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071538" y="785794"/>
            <a:ext cx="7712297" cy="6014467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algn="just">
              <a:buFontTx/>
              <a:buChar char="-"/>
            </a:pP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principales de esta de metodología: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inductiva</a:t>
            </a: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es decir, un método científico en base a la observación y la experiencia, y cuyas conclusiones se basan a partir de premisas particulares, específicas de acuerdo al fenómeno estudiado.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una perspectiva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holística</a:t>
            </a: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(general), esto es que considera el fenómeno como un todo.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suele probar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teorías o hipótesis</a:t>
            </a: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Es, principalmente, un método de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generar teorías e hipótesis</a:t>
            </a: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investigación es de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naturaleza flexible</a:t>
            </a: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evolucionaría y recursiva.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pueden incorporar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hallazgos</a:t>
            </a: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que no se habían previsto.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investigadores cualitativos participan en la investigación a través de la </a:t>
            </a: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interacción con los sujetos que estudian</a:t>
            </a: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es el instrumento de medida.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Analizan y comprenden a los sujetos y fenómenos desde su perspectiva</a:t>
            </a: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y debe eliminar o apartar sus prejuicios y creencias.</a:t>
            </a:r>
          </a:p>
          <a:p>
            <a:pPr marL="342900" indent="-342900">
              <a:buFontTx/>
              <a:buChar char="-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2077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112146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EJEMPLOS DE INVESTIGACIÓN </a:t>
            </a:r>
            <a:br>
              <a:rPr lang="es-ES" sz="36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CUANTITATIVA Y CUANTITATIVA</a:t>
            </a:r>
            <a:endParaRPr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16</a:t>
            </a:fld>
            <a:endParaRPr spc="-5" dirty="0"/>
          </a:p>
        </p:txBody>
      </p:sp>
      <p:pic>
        <p:nvPicPr>
          <p:cNvPr id="1028" name="Picture 4" descr="Resultado de imagen para ejemplos de investigacion cualitativa y cuantitativ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078" y="1662816"/>
            <a:ext cx="7995607" cy="454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590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4676" y="275796"/>
            <a:ext cx="8056563" cy="112146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s-ES" sz="36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EJEMPLOS DE INVESTIGACIÓN </a:t>
            </a:r>
            <a:br>
              <a:rPr lang="es-ES" sz="36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CUANTITATIVA Y CUANTITATIVA</a:t>
            </a:r>
            <a:endParaRPr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17</a:t>
            </a:fld>
            <a:endParaRPr spc="-5" dirty="0"/>
          </a:p>
        </p:txBody>
      </p:sp>
      <p:pic>
        <p:nvPicPr>
          <p:cNvPr id="1026" name="Picture 2" descr="Resultado de imagen para ejemplos de investigacion cualitativa y cuantitativ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673053"/>
            <a:ext cx="6682836" cy="501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2845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26492" y="398460"/>
            <a:ext cx="8116825" cy="998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43710" marR="5080" indent="-1731645" algn="ctr">
              <a:lnSpc>
                <a:spcPct val="100000"/>
              </a:lnSpc>
              <a:spcBef>
                <a:spcPts val="105"/>
              </a:spcBef>
            </a:pPr>
            <a:r>
              <a:rPr lang="es-E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sz="32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CARACTERÍSTICAS DE</a:t>
            </a:r>
            <a:r>
              <a:rPr sz="3200" b="1" u="sng" spc="-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32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</a:t>
            </a:r>
            <a:r>
              <a:rPr lang="es-CL" sz="32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s-CL" sz="32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32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ENFOQUES DE INVESTIGACIÓN</a:t>
            </a:r>
            <a:r>
              <a:rPr sz="32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sz="320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18</a:t>
            </a:fld>
            <a:endParaRPr spc="-5" dirty="0"/>
          </a:p>
        </p:txBody>
      </p:sp>
      <p:graphicFrame>
        <p:nvGraphicFramePr>
          <p:cNvPr id="17" name="object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901862"/>
              </p:ext>
            </p:extLst>
          </p:nvPr>
        </p:nvGraphicFramePr>
        <p:xfrm>
          <a:off x="5502275" y="1982851"/>
          <a:ext cx="2971800" cy="4165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88645"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400" b="1" spc="-5" dirty="0">
                          <a:solidFill>
                            <a:srgbClr val="465A8D"/>
                          </a:solidFill>
                          <a:latin typeface="Arial"/>
                          <a:cs typeface="Arial"/>
                        </a:rPr>
                        <a:t>Cualitativos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>
                      <a:solidFill>
                        <a:srgbClr val="3891A7"/>
                      </a:solidFill>
                      <a:prstDash val="solid"/>
                    </a:lnT>
                    <a:lnB w="28575">
                      <a:solidFill>
                        <a:srgbClr val="3891A7"/>
                      </a:solidFill>
                      <a:prstDash val="solid"/>
                    </a:lnB>
                    <a:solidFill>
                      <a:srgbClr val="7DC3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5470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Usa</a:t>
                      </a:r>
                      <a:r>
                        <a:rPr sz="18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palabras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28575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8645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Usa preguntas</a:t>
                      </a:r>
                      <a:r>
                        <a:rPr sz="1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abiertas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Preguntas de</a:t>
                      </a:r>
                      <a:r>
                        <a:rPr sz="18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latin typeface="Arial"/>
                          <a:cs typeface="Arial"/>
                        </a:rPr>
                        <a:t>entrevista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8645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es-ES" sz="1800" b="1" spc="-10" dirty="0">
                          <a:latin typeface="Arial"/>
                          <a:cs typeface="Arial"/>
                        </a:rPr>
                        <a:t>Ciencias Sociales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Estudio de</a:t>
                      </a:r>
                      <a:r>
                        <a:rPr sz="18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Casos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3891A7"/>
                      </a:solidFill>
                      <a:prstDash val="solid"/>
                    </a:lnB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9445"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Colecta 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datos a </a:t>
                      </a:r>
                      <a:r>
                        <a:rPr sz="1800" b="1" spc="-10" dirty="0">
                          <a:latin typeface="Arial"/>
                          <a:cs typeface="Arial"/>
                        </a:rPr>
                        <a:t>través</a:t>
                      </a:r>
                      <a:r>
                        <a:rPr sz="18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de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800" b="1" spc="-10" dirty="0">
                          <a:latin typeface="Arial"/>
                          <a:cs typeface="Arial"/>
                        </a:rPr>
                        <a:t>observación 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b="1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situ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9050">
                      <a:solidFill>
                        <a:srgbClr val="3891A7"/>
                      </a:solidFill>
                      <a:prstDash val="solid"/>
                    </a:lnT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8" name="object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355220"/>
              </p:ext>
            </p:extLst>
          </p:nvPr>
        </p:nvGraphicFramePr>
        <p:xfrm>
          <a:off x="1757426" y="1982851"/>
          <a:ext cx="2971800" cy="41643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88645">
                <a:tc>
                  <a:txBody>
                    <a:bodyPr/>
                    <a:lstStyle/>
                    <a:p>
                      <a:pPr marL="9461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400" b="1" spc="-5" dirty="0">
                          <a:solidFill>
                            <a:srgbClr val="465A8D"/>
                          </a:solidFill>
                          <a:latin typeface="Arial"/>
                          <a:cs typeface="Arial"/>
                        </a:rPr>
                        <a:t>Cuantitativos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>
                      <a:solidFill>
                        <a:srgbClr val="3891A7"/>
                      </a:solidFill>
                      <a:prstDash val="solid"/>
                    </a:lnT>
                    <a:lnB w="28575">
                      <a:solidFill>
                        <a:srgbClr val="3891A7"/>
                      </a:solidFill>
                      <a:prstDash val="solid"/>
                    </a:lnB>
                    <a:solidFill>
                      <a:srgbClr val="7DC3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5470">
                <a:tc>
                  <a:txBody>
                    <a:bodyPr/>
                    <a:lstStyle/>
                    <a:p>
                      <a:pPr marL="9652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Usa</a:t>
                      </a:r>
                      <a:r>
                        <a:rPr sz="1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números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28575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8645">
                <a:tc>
                  <a:txBody>
                    <a:bodyPr/>
                    <a:lstStyle/>
                    <a:p>
                      <a:pPr marL="9588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Usa preguntas</a:t>
                      </a:r>
                      <a:r>
                        <a:rPr sz="18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cerradas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9398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Hipótesis</a:t>
                      </a:r>
                      <a:r>
                        <a:rPr sz="1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cuantitativa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8645">
                <a:tc>
                  <a:txBody>
                    <a:bodyPr/>
                    <a:lstStyle/>
                    <a:p>
                      <a:pPr marL="9461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es-ES" sz="1800" b="1" spc="-10" dirty="0">
                          <a:latin typeface="Arial"/>
                          <a:cs typeface="Arial"/>
                        </a:rPr>
                        <a:t>Ciencias</a:t>
                      </a:r>
                      <a:r>
                        <a:rPr lang="es-ES" sz="1800" b="1" spc="-10" baseline="0" dirty="0">
                          <a:latin typeface="Arial"/>
                          <a:cs typeface="Arial"/>
                        </a:rPr>
                        <a:t> Exactas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5470">
                <a:tc>
                  <a:txBody>
                    <a:bodyPr/>
                    <a:lstStyle/>
                    <a:p>
                      <a:pPr marL="9525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Experimentos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T w="12700" cap="flat" cmpd="sng" algn="ctr">
                      <a:solidFill>
                        <a:srgbClr val="3891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1A7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643890" marR="220345" indent="-3200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Colecta datos a</a:t>
                      </a:r>
                      <a:r>
                        <a:rPr sz="18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latin typeface="Arial"/>
                          <a:cs typeface="Arial"/>
                        </a:rPr>
                        <a:t>través 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18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instrumentos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3891A7"/>
                      </a:solidFill>
                      <a:prstDash val="solid"/>
                    </a:lnL>
                    <a:lnR w="12700">
                      <a:solidFill>
                        <a:srgbClr val="3891A7"/>
                      </a:solidFill>
                      <a:prstDash val="solid"/>
                    </a:lnR>
                    <a:lnB w="12700">
                      <a:solidFill>
                        <a:srgbClr val="3891A7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19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1068323" y="783196"/>
            <a:ext cx="7519034" cy="413023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  <a:buClr>
                <a:srgbClr val="3891A7"/>
              </a:buClr>
              <a:buSzPct val="80357"/>
              <a:tabLst>
                <a:tab pos="296545" algn="l"/>
              </a:tabLst>
            </a:pPr>
            <a:r>
              <a:rPr lang="es-CL" sz="2800" spc="-30" dirty="0">
                <a:latin typeface="Arial"/>
                <a:cs typeface="Arial"/>
              </a:rPr>
              <a:t>¿Puede existir un modelo mixto?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3891A7"/>
              </a:buClr>
              <a:buFont typeface="Arial"/>
              <a:buChar char=""/>
            </a:pPr>
            <a:endParaRPr sz="3650" dirty="0">
              <a:latin typeface="Times New Roman"/>
              <a:cs typeface="Times New Roman"/>
            </a:endParaRPr>
          </a:p>
          <a:p>
            <a:pPr marL="570230" marR="5080" lvl="1" indent="-236220" algn="just">
              <a:lnSpc>
                <a:spcPct val="90000"/>
              </a:lnSpc>
              <a:spcBef>
                <a:spcPts val="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sz="2400" spc="-5" dirty="0">
                <a:latin typeface="Arial"/>
                <a:cs typeface="Arial"/>
              </a:rPr>
              <a:t>Los </a:t>
            </a:r>
            <a:r>
              <a:rPr sz="2400" dirty="0">
                <a:latin typeface="Arial"/>
                <a:cs typeface="Arial"/>
              </a:rPr>
              <a:t>diferentes </a:t>
            </a:r>
            <a:r>
              <a:rPr sz="2400" spc="-5" dirty="0">
                <a:latin typeface="Arial"/>
                <a:cs typeface="Arial"/>
              </a:rPr>
              <a:t>modelos </a:t>
            </a:r>
            <a:r>
              <a:rPr sz="2400" dirty="0">
                <a:latin typeface="Arial"/>
                <a:cs typeface="Arial"/>
              </a:rPr>
              <a:t>de investigación </a:t>
            </a:r>
            <a:r>
              <a:rPr sz="2400" spc="-5" dirty="0">
                <a:latin typeface="Arial"/>
                <a:cs typeface="Arial"/>
              </a:rPr>
              <a:t>no son  </a:t>
            </a:r>
            <a:r>
              <a:rPr sz="2400" dirty="0">
                <a:latin typeface="Arial"/>
                <a:cs typeface="Arial"/>
              </a:rPr>
              <a:t>unidades </a:t>
            </a:r>
            <a:r>
              <a:rPr sz="2400" spc="-5" dirty="0">
                <a:latin typeface="Arial"/>
                <a:cs typeface="Arial"/>
              </a:rPr>
              <a:t>discretas </a:t>
            </a:r>
            <a:r>
              <a:rPr sz="2400" dirty="0">
                <a:latin typeface="Arial"/>
                <a:cs typeface="Arial"/>
              </a:rPr>
              <a:t>y </a:t>
            </a:r>
            <a:r>
              <a:rPr sz="2400" spc="-5" dirty="0">
                <a:latin typeface="Arial"/>
                <a:cs typeface="Arial"/>
              </a:rPr>
              <a:t>por lo </a:t>
            </a:r>
            <a:r>
              <a:rPr sz="2400" dirty="0">
                <a:latin typeface="Arial"/>
                <a:cs typeface="Arial"/>
              </a:rPr>
              <a:t>tanto </a:t>
            </a:r>
            <a:r>
              <a:rPr sz="2400" spc="-5" dirty="0">
                <a:latin typeface="Arial"/>
                <a:cs typeface="Arial"/>
              </a:rPr>
              <a:t>los </a:t>
            </a:r>
            <a:r>
              <a:rPr sz="2400" dirty="0">
                <a:latin typeface="Arial"/>
                <a:cs typeface="Arial"/>
              </a:rPr>
              <a:t>enfoques  cualitativo y </a:t>
            </a:r>
            <a:r>
              <a:rPr sz="2400" spc="-5" dirty="0">
                <a:latin typeface="Arial"/>
                <a:cs typeface="Arial"/>
              </a:rPr>
              <a:t>cuantitativo no debe ser </a:t>
            </a:r>
            <a:r>
              <a:rPr sz="2400" dirty="0">
                <a:latin typeface="Arial"/>
                <a:cs typeface="Arial"/>
              </a:rPr>
              <a:t>entendidos  </a:t>
            </a:r>
            <a:r>
              <a:rPr sz="2400" spc="-5" dirty="0">
                <a:latin typeface="Arial"/>
                <a:cs typeface="Arial"/>
              </a:rPr>
              <a:t>como polos opuestos o dicotómicos. Por </a:t>
            </a:r>
            <a:r>
              <a:rPr sz="2400" spc="-10" dirty="0">
                <a:latin typeface="Arial"/>
                <a:cs typeface="Arial"/>
              </a:rPr>
              <a:t>el  </a:t>
            </a:r>
            <a:r>
              <a:rPr sz="2400" spc="-5" dirty="0">
                <a:latin typeface="Arial"/>
                <a:cs typeface="Arial"/>
              </a:rPr>
              <a:t>contrario ellos </a:t>
            </a:r>
            <a:r>
              <a:rPr sz="2400" dirty="0">
                <a:latin typeface="Arial"/>
                <a:cs typeface="Arial"/>
              </a:rPr>
              <a:t>representan diferentes </a:t>
            </a:r>
            <a:r>
              <a:rPr sz="2400" spc="-5" dirty="0">
                <a:latin typeface="Arial"/>
                <a:cs typeface="Arial"/>
              </a:rPr>
              <a:t>puntos </a:t>
            </a:r>
            <a:r>
              <a:rPr sz="2400" spc="-10" dirty="0">
                <a:latin typeface="Arial"/>
                <a:cs typeface="Arial"/>
              </a:rPr>
              <a:t>en  </a:t>
            </a:r>
            <a:r>
              <a:rPr sz="2400" spc="-5" dirty="0">
                <a:latin typeface="Arial"/>
                <a:cs typeface="Arial"/>
              </a:rPr>
              <a:t>una línea de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continuidad.</a:t>
            </a:r>
            <a:endParaRPr sz="24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Clr>
                <a:srgbClr val="3891A7"/>
              </a:buClr>
              <a:buFont typeface="Verdana"/>
              <a:buChar char="◦"/>
            </a:pPr>
            <a:endParaRPr sz="2300" dirty="0">
              <a:latin typeface="Times New Roman"/>
              <a:cs typeface="Times New Roman"/>
            </a:endParaRPr>
          </a:p>
          <a:p>
            <a:pPr marR="482600" algn="ctr">
              <a:lnSpc>
                <a:spcPct val="100000"/>
              </a:lnSpc>
            </a:pPr>
            <a:r>
              <a:rPr lang="es-CL" sz="2400" spc="-5" dirty="0">
                <a:latin typeface="Arial"/>
                <a:cs typeface="Arial"/>
              </a:rPr>
              <a:t>Mixto</a:t>
            </a:r>
            <a:endParaRPr lang="es-CL" sz="2400" dirty="0">
              <a:latin typeface="Arial"/>
              <a:cs typeface="Arial"/>
            </a:endParaRPr>
          </a:p>
          <a:p>
            <a:pPr marL="570230" marR="356870" lvl="1" indent="-236220">
              <a:lnSpc>
                <a:spcPct val="100000"/>
              </a:lnSpc>
              <a:spcBef>
                <a:spcPts val="315"/>
              </a:spcBef>
              <a:buClr>
                <a:srgbClr val="3891A7"/>
              </a:buClr>
              <a:buFont typeface="Verdana"/>
              <a:buChar char="◦"/>
              <a:tabLst>
                <a:tab pos="570865" algn="l"/>
              </a:tabLst>
            </a:pPr>
            <a:r>
              <a:rPr lang="es-CL" sz="2400" spc="-5" dirty="0">
                <a:latin typeface="Arial"/>
                <a:cs typeface="Arial"/>
              </a:rPr>
              <a:t>Cualitativo</a:t>
            </a:r>
            <a:r>
              <a:rPr sz="2400" spc="-5" dirty="0">
                <a:latin typeface="Arial"/>
                <a:cs typeface="Arial"/>
              </a:rPr>
              <a:t> ---------------------------</a:t>
            </a:r>
            <a:r>
              <a:rPr sz="2400" dirty="0">
                <a:latin typeface="Arial"/>
                <a:cs typeface="Arial"/>
              </a:rPr>
              <a:t> </a:t>
            </a:r>
            <a:r>
              <a:rPr lang="es-CL" sz="2400" spc="-5" dirty="0">
                <a:latin typeface="Arial"/>
                <a:cs typeface="Arial"/>
              </a:rPr>
              <a:t>Cuantitativo</a:t>
            </a:r>
            <a:endParaRPr lang="es-CL"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087437" y="96648"/>
            <a:ext cx="7971491" cy="13356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89013" indent="-976313" algn="l">
              <a:lnSpc>
                <a:spcPct val="100000"/>
              </a:lnSpc>
              <a:spcBef>
                <a:spcPts val="95"/>
              </a:spcBef>
            </a:pPr>
            <a:r>
              <a:rPr lang="es-ES" sz="4300" b="1" spc="-5" dirty="0">
                <a:solidFill>
                  <a:srgbClr val="000000"/>
                </a:solidFill>
                <a:latin typeface="Arial"/>
                <a:cs typeface="Arial"/>
              </a:rPr>
              <a:t>III-. </a:t>
            </a:r>
            <a:r>
              <a:rPr sz="4300" b="1" u="sng" spc="-5" dirty="0">
                <a:solidFill>
                  <a:srgbClr val="000000"/>
                </a:solidFill>
                <a:latin typeface="Arial"/>
                <a:cs typeface="Arial"/>
              </a:rPr>
              <a:t>DISEÑO DE</a:t>
            </a:r>
            <a:r>
              <a:rPr sz="4300" b="1" u="sng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4300" b="1" u="sng" spc="-5" dirty="0">
                <a:solidFill>
                  <a:srgbClr val="000000"/>
                </a:solidFill>
                <a:latin typeface="Arial"/>
                <a:cs typeface="Arial"/>
              </a:rPr>
              <a:t>INVESTIGACIÓN</a:t>
            </a:r>
            <a:endParaRPr sz="4300" u="sng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20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2064418" y="1724405"/>
            <a:ext cx="6508110" cy="4765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200" b="1" spc="-20" dirty="0">
                <a:latin typeface="Arial"/>
                <a:cs typeface="Arial"/>
              </a:rPr>
              <a:t>ENFOQUE: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u="sng" spc="-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CUANTITATIVO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1)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EXPERIMENTAL</a:t>
            </a:r>
            <a:r>
              <a:rPr sz="2400" spc="-5" dirty="0">
                <a:latin typeface="Arial"/>
                <a:cs typeface="Arial"/>
              </a:rPr>
              <a:t>:</a:t>
            </a:r>
            <a:endParaRPr lang="es-ES" sz="2400" spc="-5" dirty="0">
              <a:latin typeface="Arial"/>
              <a:cs typeface="Arial"/>
            </a:endParaRPr>
          </a:p>
          <a:p>
            <a:pPr marL="539750" indent="-269875" algn="just">
              <a:lnSpc>
                <a:spcPct val="100000"/>
              </a:lnSpc>
              <a:buClr>
                <a:srgbClr val="3891A7"/>
              </a:buClr>
              <a:buSzPct val="79166"/>
              <a:tabLst>
                <a:tab pos="539750" algn="l"/>
              </a:tabLst>
            </a:pPr>
            <a:r>
              <a:rPr lang="es-ES" sz="2400" dirty="0">
                <a:latin typeface="Arial"/>
                <a:cs typeface="Arial"/>
              </a:rPr>
              <a:t>- Se realizan “experimentos” puros, con tres requisitos: manipulación de variables (independientes), medir el efecto de la variable y validar la experimentación.</a:t>
            </a:r>
            <a:endParaRPr sz="24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Clr>
                <a:srgbClr val="3891A7"/>
              </a:buClr>
              <a:buFont typeface="Verdana"/>
              <a:buChar char="◦"/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2)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</a:t>
            </a:r>
            <a:r>
              <a:rPr sz="2400" u="heavy" spc="-3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EXPERIMENTAL</a:t>
            </a:r>
            <a:r>
              <a:rPr sz="2400" spc="-5" dirty="0">
                <a:latin typeface="Arial"/>
                <a:cs typeface="Arial"/>
              </a:rPr>
              <a:t>:</a:t>
            </a:r>
            <a:endParaRPr lang="es-ES" sz="2400" spc="-5" dirty="0">
              <a:latin typeface="Arial"/>
              <a:cs typeface="Arial"/>
            </a:endParaRPr>
          </a:p>
          <a:p>
            <a:pPr marL="539750" indent="-527050" algn="just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spc="-5" dirty="0">
                <a:latin typeface="Arial"/>
                <a:cs typeface="Arial"/>
              </a:rPr>
              <a:t>- </a:t>
            </a:r>
            <a:r>
              <a:rPr lang="es-ES" sz="2400" dirty="0">
                <a:latin typeface="Arial"/>
                <a:cs typeface="Arial"/>
              </a:rPr>
              <a:t>Existe</a:t>
            </a:r>
            <a:r>
              <a:rPr lang="es-ES" sz="2400" spc="-5" dirty="0">
                <a:latin typeface="Arial"/>
                <a:cs typeface="Arial"/>
              </a:rPr>
              <a:t> investigación con estudio sin manipulación de variables.</a:t>
            </a: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087437" y="96648"/>
            <a:ext cx="7971491" cy="13356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89013" indent="-976313" algn="l">
              <a:lnSpc>
                <a:spcPct val="100000"/>
              </a:lnSpc>
              <a:spcBef>
                <a:spcPts val="95"/>
              </a:spcBef>
            </a:pPr>
            <a:r>
              <a:rPr lang="es-ES" sz="4300" b="1" spc="-5" dirty="0">
                <a:solidFill>
                  <a:srgbClr val="000000"/>
                </a:solidFill>
                <a:latin typeface="Arial"/>
                <a:cs typeface="Arial"/>
              </a:rPr>
              <a:t>III-. </a:t>
            </a:r>
            <a:r>
              <a:rPr sz="4300" b="1" u="sng" spc="-5" dirty="0">
                <a:solidFill>
                  <a:srgbClr val="000000"/>
                </a:solidFill>
                <a:latin typeface="Arial"/>
                <a:cs typeface="Arial"/>
              </a:rPr>
              <a:t>DISEÑO DE</a:t>
            </a:r>
            <a:r>
              <a:rPr sz="4300" b="1" u="sng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4300" b="1" u="sng" spc="-5" dirty="0">
                <a:solidFill>
                  <a:srgbClr val="000000"/>
                </a:solidFill>
                <a:latin typeface="Arial"/>
                <a:cs typeface="Arial"/>
              </a:rPr>
              <a:t>INVESTIGACIÓN</a:t>
            </a:r>
            <a:endParaRPr sz="4300" u="sng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21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2064418" y="1724405"/>
            <a:ext cx="5936581" cy="4765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200" b="1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ENFOQUE:</a:t>
            </a:r>
            <a:r>
              <a:rPr sz="3200" b="1" spc="-6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sz="3200" b="1" u="sng" spc="-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</a:t>
            </a:r>
            <a:r>
              <a:rPr lang="es-ES" sz="3200" b="1" u="sng" spc="-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LITATIVO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1) </a:t>
            </a:r>
            <a:r>
              <a:rPr lang="es-ES"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INTERACTIVA</a:t>
            </a:r>
            <a:r>
              <a:rPr sz="2400" spc="-5" dirty="0">
                <a:latin typeface="Arial"/>
                <a:cs typeface="Arial"/>
              </a:rPr>
              <a:t>:</a:t>
            </a:r>
            <a:endParaRPr lang="es-ES" sz="2400" spc="-5" dirty="0">
              <a:latin typeface="Arial"/>
              <a:cs typeface="Arial"/>
            </a:endParaRPr>
          </a:p>
          <a:p>
            <a:pPr marL="630238" indent="-360363" algn="just">
              <a:lnSpc>
                <a:spcPct val="100000"/>
              </a:lnSpc>
              <a:buClr>
                <a:srgbClr val="3891A7"/>
              </a:buClr>
              <a:buSzPct val="79166"/>
              <a:tabLst>
                <a:tab pos="539750" algn="l"/>
              </a:tabLst>
            </a:pPr>
            <a:r>
              <a:rPr lang="es-ES" sz="2400" spc="-5" dirty="0">
                <a:latin typeface="Arial"/>
                <a:cs typeface="Arial"/>
              </a:rPr>
              <a:t>- Existe participación directa del investigador con la realidad del público a estudiar.</a:t>
            </a:r>
            <a:endParaRPr sz="24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Clr>
                <a:srgbClr val="3891A7"/>
              </a:buClr>
              <a:buFont typeface="Verdana"/>
              <a:buChar char="◦"/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2)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</a:t>
            </a:r>
            <a:r>
              <a:rPr sz="2400" u="heavy" spc="-3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lang="es-ES" sz="2400" u="heavy" spc="-3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INTERACTIVA</a:t>
            </a:r>
            <a:r>
              <a:rPr sz="2400" spc="-5" dirty="0">
                <a:latin typeface="Arial"/>
                <a:cs typeface="Arial"/>
              </a:rPr>
              <a:t>:</a:t>
            </a:r>
            <a:endParaRPr lang="es-ES" sz="2400" spc="-5" dirty="0">
              <a:latin typeface="Arial"/>
              <a:cs typeface="Arial"/>
            </a:endParaRPr>
          </a:p>
          <a:p>
            <a:pPr marL="630238" indent="-360363" algn="just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spc="-5" dirty="0">
                <a:latin typeface="Arial"/>
                <a:cs typeface="Arial"/>
              </a:rPr>
              <a:t>-   No existe interacción directa entre en investigador y la realidad del público o situación a analizar.</a:t>
            </a: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endParaRPr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56511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087437" y="96648"/>
            <a:ext cx="7971491" cy="13356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79500" indent="-900113" algn="l">
              <a:lnSpc>
                <a:spcPct val="100000"/>
              </a:lnSpc>
              <a:spcBef>
                <a:spcPts val="95"/>
              </a:spcBef>
            </a:pPr>
            <a:r>
              <a:rPr lang="es-ES" sz="4300" b="1" spc="-5" dirty="0">
                <a:solidFill>
                  <a:srgbClr val="000000"/>
                </a:solidFill>
                <a:latin typeface="Arial"/>
                <a:cs typeface="Arial"/>
              </a:rPr>
              <a:t>IV-. </a:t>
            </a:r>
            <a:r>
              <a:rPr lang="es-ES" sz="4300" b="1" u="sng" spc="-5" dirty="0">
                <a:solidFill>
                  <a:srgbClr val="000000"/>
                </a:solidFill>
              </a:rPr>
              <a:t>TIPO DE ESTUDIO</a:t>
            </a:r>
            <a:r>
              <a:rPr sz="4300" b="1" u="sng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br>
              <a:rPr lang="es-ES" sz="4300" b="1" u="sng" spc="-40" dirty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s-ES" sz="4300" b="1" u="sng" spc="-40" dirty="0">
                <a:solidFill>
                  <a:srgbClr val="000000"/>
                </a:solidFill>
                <a:latin typeface="Arial"/>
                <a:cs typeface="Arial"/>
              </a:rPr>
              <a:t>EN </a:t>
            </a:r>
            <a:r>
              <a:rPr sz="4300" b="1" u="sng" spc="-5" dirty="0">
                <a:solidFill>
                  <a:srgbClr val="000000"/>
                </a:solidFill>
                <a:latin typeface="Arial"/>
                <a:cs typeface="Arial"/>
              </a:rPr>
              <a:t>INVESTIGACIÓN</a:t>
            </a:r>
            <a:endParaRPr sz="4300" u="sng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22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500166" y="1785926"/>
            <a:ext cx="7225761" cy="46935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200" b="1" spc="-20" dirty="0">
                <a:latin typeface="Arial"/>
                <a:cs typeface="Arial"/>
              </a:rPr>
              <a:t>ENFOQUE: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u="sng" spc="-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CUANTITATIVO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1)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EXPERIMENTAL</a:t>
            </a:r>
            <a:r>
              <a:rPr sz="2400" spc="-5" dirty="0"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9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spc="-5" dirty="0">
                <a:latin typeface="Arial"/>
                <a:cs typeface="Arial"/>
              </a:rPr>
              <a:t>EXPERIMENTAL</a:t>
            </a:r>
            <a:endParaRPr sz="20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spc="-5" dirty="0">
                <a:latin typeface="Arial"/>
                <a:cs typeface="Arial"/>
              </a:rPr>
              <a:t>SEMI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EXPERIMENTAL</a:t>
            </a:r>
            <a:endParaRPr sz="20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spc="-5" dirty="0">
                <a:latin typeface="Arial"/>
                <a:cs typeface="Arial"/>
              </a:rPr>
              <a:t>CASO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ÚNICO</a:t>
            </a:r>
            <a:endParaRPr sz="20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Clr>
                <a:srgbClr val="3891A7"/>
              </a:buClr>
              <a:buFont typeface="Verdana"/>
              <a:buChar char="◦"/>
            </a:pPr>
            <a:endParaRPr sz="3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2)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</a:t>
            </a:r>
            <a:r>
              <a:rPr sz="2400" u="heavy" spc="-3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EXPERIMENTAL</a:t>
            </a:r>
            <a:r>
              <a:rPr sz="2400" spc="-5" dirty="0"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95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cap="all" spc="-5" dirty="0">
                <a:latin typeface="Arial"/>
                <a:cs typeface="Arial"/>
              </a:rPr>
              <a:t>Exploratorio</a:t>
            </a:r>
            <a:endParaRPr sz="2000" cap="all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59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cap="all" dirty="0">
                <a:latin typeface="Arial"/>
                <a:cs typeface="Arial"/>
              </a:rPr>
              <a:t>Descriptivo</a:t>
            </a:r>
          </a:p>
          <a:p>
            <a:pPr marL="570230" lvl="1" indent="-236220">
              <a:lnSpc>
                <a:spcPct val="100000"/>
              </a:lnSpc>
              <a:spcBef>
                <a:spcPts val="359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cap="all" spc="-5" dirty="0">
                <a:latin typeface="Arial"/>
                <a:cs typeface="Arial"/>
              </a:rPr>
              <a:t>Explicativo</a:t>
            </a:r>
            <a:endParaRPr sz="2000" cap="all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cap="all" dirty="0">
                <a:latin typeface="Arial"/>
                <a:cs typeface="Arial"/>
              </a:rPr>
              <a:t>Correlacional</a:t>
            </a:r>
          </a:p>
        </p:txBody>
      </p:sp>
    </p:spTree>
    <p:extLst>
      <p:ext uri="{BB962C8B-B14F-4D97-AF65-F5344CB8AC3E}">
        <p14:creationId xmlns:p14="http://schemas.microsoft.com/office/powerpoint/2010/main" val="1497646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0" name="object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409172"/>
              </p:ext>
            </p:extLst>
          </p:nvPr>
        </p:nvGraphicFramePr>
        <p:xfrm>
          <a:off x="1285852" y="785794"/>
          <a:ext cx="7200900" cy="42778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89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1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0264">
                <a:tc gridSpan="2">
                  <a:txBody>
                    <a:bodyPr/>
                    <a:lstStyle/>
                    <a:p>
                      <a:pPr marL="128016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lang="es-CL" sz="1600" b="1" i="0" u="sng" spc="-10" dirty="0">
                        <a:effectLst/>
                        <a:latin typeface="Tahoma"/>
                        <a:cs typeface="Tahoma"/>
                      </a:endParaRPr>
                    </a:p>
                    <a:p>
                      <a:pPr marL="128016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b="1" i="0" u="sng" spc="-10" dirty="0">
                          <a:effectLst/>
                          <a:latin typeface="Tahoma"/>
                          <a:cs typeface="Tahoma"/>
                        </a:rPr>
                        <a:t>INVESTIGACIÓN</a:t>
                      </a:r>
                      <a:r>
                        <a:rPr sz="1600" b="1" i="0" u="sng" spc="95" dirty="0">
                          <a:effectLst/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600" b="1" i="0" u="sng" spc="95" dirty="0">
                          <a:effectLst/>
                          <a:latin typeface="Tahoma"/>
                          <a:cs typeface="Tahoma"/>
                        </a:rPr>
                        <a:t>CUANTITATIVA</a:t>
                      </a:r>
                      <a:r>
                        <a:rPr lang="es-CL" sz="1600" b="1" i="0" u="sng" spc="95" baseline="0" dirty="0">
                          <a:effectLst/>
                          <a:latin typeface="Tahoma"/>
                          <a:cs typeface="Tahoma"/>
                        </a:rPr>
                        <a:t> </a:t>
                      </a:r>
                      <a:r>
                        <a:rPr sz="1600" b="1" i="0" u="sng" spc="-10" dirty="0">
                          <a:effectLst/>
                          <a:latin typeface="Tahoma"/>
                          <a:cs typeface="Tahoma"/>
                        </a:rPr>
                        <a:t>EXPERIMENTAL</a:t>
                      </a:r>
                      <a:endParaRPr sz="1600" i="0" u="sng" dirty="0">
                        <a:effectLst/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Experimental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921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investigador manipula una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más variables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y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controla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y  mide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cualquier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cambio en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otras</a:t>
                      </a:r>
                      <a:r>
                        <a:rPr sz="14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variables.</a:t>
                      </a:r>
                      <a:endParaRPr lang="es-ES" sz="1400" spc="-5" dirty="0">
                        <a:latin typeface="Tahoma"/>
                        <a:cs typeface="Tahoma"/>
                      </a:endParaRPr>
                    </a:p>
                    <a:p>
                      <a:pPr marL="106045" marR="6921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lang="es-ES" sz="1400" spc="-5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spc="-5" dirty="0">
                          <a:latin typeface="Tahoma"/>
                          <a:cs typeface="Tahoma"/>
                        </a:rPr>
                        <a:t>descubrir</a:t>
                      </a:r>
                      <a:r>
                        <a:rPr lang="es-ES" sz="1400" i="1" spc="-5" baseline="0" dirty="0">
                          <a:latin typeface="Tahoma"/>
                          <a:cs typeface="Tahoma"/>
                        </a:rPr>
                        <a:t> un remedio de una enfermedad mortal como el cáncer óseo.</a:t>
                      </a:r>
                    </a:p>
                    <a:p>
                      <a:pPr marL="106045" marR="6921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Semi-experimental</a:t>
                      </a:r>
                      <a:endParaRPr sz="16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7310" algn="just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Consiste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en la escogencia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de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los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grupos,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en los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que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se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prueba  una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variable,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sin ningún tipo de selección aleatoria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proceso 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</a:t>
                      </a:r>
                      <a:r>
                        <a:rPr sz="14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noProof="0" dirty="0">
                          <a:latin typeface="Tahoma"/>
                          <a:cs typeface="Tahoma"/>
                        </a:rPr>
                        <a:t>pre-selección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.</a:t>
                      </a:r>
                      <a:endParaRPr lang="es-ES" sz="1400" dirty="0">
                        <a:latin typeface="Tahoma"/>
                        <a:cs typeface="Tahoma"/>
                      </a:endParaRPr>
                    </a:p>
                    <a:p>
                      <a:pPr marL="106045" marR="67310" algn="just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dirty="0">
                          <a:latin typeface="Tahoma"/>
                          <a:cs typeface="Tahoma"/>
                        </a:rPr>
                        <a:t>establecer</a:t>
                      </a:r>
                      <a:r>
                        <a:rPr lang="es-ES" sz="1400" i="1" baseline="0" dirty="0">
                          <a:latin typeface="Tahoma"/>
                          <a:cs typeface="Tahoma"/>
                        </a:rPr>
                        <a:t> el grupo más veloz de la especie felina</a:t>
                      </a:r>
                      <a:r>
                        <a:rPr lang="es-ES" sz="1400" baseline="0" dirty="0">
                          <a:latin typeface="Tahoma"/>
                          <a:cs typeface="Tahoma"/>
                        </a:rPr>
                        <a:t>.</a:t>
                      </a:r>
                    </a:p>
                    <a:p>
                      <a:pPr marL="106045" marR="67310" algn="just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Caso-único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985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En 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diseño de sujeto único de un sólo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sujeto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unidad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de  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observación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.</a:t>
                      </a:r>
                      <a:endParaRPr lang="es-ES" sz="1400" spc="-5" dirty="0">
                        <a:latin typeface="Tahoma"/>
                        <a:cs typeface="Tahoma"/>
                      </a:endParaRPr>
                    </a:p>
                    <a:p>
                      <a:pPr marL="106045" marR="6985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spc="-5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spc="-5" dirty="0">
                          <a:latin typeface="Tahoma"/>
                          <a:cs typeface="Tahoma"/>
                        </a:rPr>
                        <a:t>determinar</a:t>
                      </a:r>
                      <a:r>
                        <a:rPr lang="es-ES" sz="1400" i="1" spc="-5" baseline="0" dirty="0">
                          <a:latin typeface="Tahoma"/>
                          <a:cs typeface="Tahoma"/>
                        </a:rPr>
                        <a:t> las más importantes consecuencias de la enfermedad conocida como “elefantiasis”.</a:t>
                      </a:r>
                      <a:endParaRPr sz="1400" i="1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23</a:t>
            </a:fld>
            <a:endParaRPr spc="-5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1" name="object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0793557"/>
              </p:ext>
            </p:extLst>
          </p:nvPr>
        </p:nvGraphicFramePr>
        <p:xfrm>
          <a:off x="1459570" y="397644"/>
          <a:ext cx="7201535" cy="57536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37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64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97756">
                <a:tc gridSpan="2">
                  <a:txBody>
                    <a:bodyPr/>
                    <a:lstStyle/>
                    <a:p>
                      <a:pPr marL="109283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lang="es-CL" sz="1600" b="1" spc="-10" dirty="0">
                        <a:latin typeface="Tahoma"/>
                        <a:cs typeface="Tahoma"/>
                      </a:endParaRPr>
                    </a:p>
                    <a:p>
                      <a:pPr marL="109283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b="1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b="1" u="sng" spc="-10" dirty="0">
                          <a:latin typeface="Tahoma"/>
                          <a:cs typeface="Tahoma"/>
                        </a:rPr>
                        <a:t>INVESTIGACIÓN </a:t>
                      </a:r>
                      <a:r>
                        <a:rPr lang="es-CL" sz="1600" b="1" u="sng" spc="-10" dirty="0">
                          <a:latin typeface="Tahoma"/>
                          <a:cs typeface="Tahoma"/>
                        </a:rPr>
                        <a:t>CUANTITATIVA </a:t>
                      </a:r>
                      <a:r>
                        <a:rPr sz="1600" b="1" u="sng" spc="-10" dirty="0">
                          <a:latin typeface="Tahoma"/>
                          <a:cs typeface="Tahoma"/>
                        </a:rPr>
                        <a:t>NO</a:t>
                      </a:r>
                      <a:r>
                        <a:rPr sz="1600" b="1" u="sng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b="1" u="sng" spc="-10" dirty="0">
                          <a:latin typeface="Tahoma"/>
                          <a:cs typeface="Tahoma"/>
                        </a:rPr>
                        <a:t>EXPERIMENTAL</a:t>
                      </a:r>
                      <a:endParaRPr sz="1600" u="sng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Exploratorio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 marR="6985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Cuando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no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existen investigaciones previas sobre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objeto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de  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estudio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.</a:t>
                      </a:r>
                      <a:endParaRPr lang="es-ES" sz="1400" spc="-5" dirty="0">
                        <a:latin typeface="Tahoma"/>
                        <a:cs typeface="Tahoma"/>
                      </a:endParaRPr>
                    </a:p>
                    <a:p>
                      <a:pPr marL="105410" marR="6985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lang="es-ES" sz="1400" spc="-5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spc="-5" dirty="0">
                          <a:latin typeface="Tahoma"/>
                          <a:cs typeface="Tahoma"/>
                        </a:rPr>
                        <a:t>Análisis de las consecuencias de la pancreatitis en el colon en mayores de 65 años.</a:t>
                      </a:r>
                    </a:p>
                    <a:p>
                      <a:pPr marL="105410" marR="6985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lang="es-ES" sz="1400" spc="-5" baseline="0" dirty="0">
                          <a:latin typeface="Tahoma"/>
                          <a:cs typeface="Tahoma"/>
                        </a:rPr>
                        <a:t> 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5" dirty="0">
                          <a:latin typeface="Tahoma"/>
                          <a:cs typeface="Tahoma"/>
                        </a:rPr>
                        <a:t>Descriptiva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Reseña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rasgos,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cualidades 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atributos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la </a:t>
                      </a:r>
                      <a:r>
                        <a:rPr lang="es-ES" sz="1400" spc="-5" dirty="0">
                          <a:latin typeface="Tahoma"/>
                          <a:cs typeface="Tahoma"/>
                        </a:rPr>
                        <a:t>p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oblación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ES" sz="1400" spc="-5" dirty="0">
                          <a:latin typeface="Tahoma"/>
                          <a:cs typeface="Tahoma"/>
                        </a:rPr>
                        <a:t>o</a:t>
                      </a:r>
                      <a:r>
                        <a:rPr lang="es-CL" sz="1400" spc="-5" noProof="0" dirty="0" err="1">
                          <a:latin typeface="Tahoma"/>
                          <a:cs typeface="Tahoma"/>
                        </a:rPr>
                        <a:t>bjeto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 </a:t>
                      </a:r>
                      <a:r>
                        <a:rPr lang="es-ES" sz="1400" spc="-5" dirty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studio</a:t>
                      </a:r>
                      <a:r>
                        <a:rPr lang="es-ES" sz="1400" spc="-5" dirty="0">
                          <a:latin typeface="Tahoma"/>
                          <a:cs typeface="Tahoma"/>
                        </a:rPr>
                        <a:t>.</a:t>
                      </a:r>
                    </a:p>
                    <a:p>
                      <a:pPr marL="105410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spc="-5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spc="-5" dirty="0">
                          <a:latin typeface="Tahoma"/>
                          <a:cs typeface="Tahoma"/>
                        </a:rPr>
                        <a:t>Establecer</a:t>
                      </a:r>
                      <a:r>
                        <a:rPr lang="es-ES" sz="1400" i="1" spc="-5" baseline="0" dirty="0">
                          <a:latin typeface="Tahoma"/>
                          <a:cs typeface="Tahoma"/>
                        </a:rPr>
                        <a:t> habilidades motoras de equinos mayores de 5 años criados en hipódromos de Chile.</a:t>
                      </a:r>
                    </a:p>
                    <a:p>
                      <a:pPr marL="105410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Explicativa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Da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razones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del por qué de </a:t>
                      </a:r>
                      <a:r>
                        <a:rPr lang="es-CL" sz="1400" noProof="0" dirty="0">
                          <a:latin typeface="Tahoma"/>
                          <a:cs typeface="Tahoma"/>
                        </a:rPr>
                        <a:t>los</a:t>
                      </a:r>
                      <a:r>
                        <a:rPr sz="14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noProof="0" dirty="0">
                          <a:latin typeface="Tahoma"/>
                          <a:cs typeface="Tahoma"/>
                        </a:rPr>
                        <a:t>fenómenos</a:t>
                      </a:r>
                      <a:r>
                        <a:rPr lang="es-ES" sz="1400" dirty="0">
                          <a:latin typeface="Tahoma"/>
                          <a:cs typeface="Tahoma"/>
                        </a:rPr>
                        <a:t>.</a:t>
                      </a:r>
                    </a:p>
                    <a:p>
                      <a:pPr marL="10541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dirty="0">
                          <a:latin typeface="Tahoma"/>
                          <a:cs typeface="Tahoma"/>
                        </a:rPr>
                        <a:t>Señalar las causas de la</a:t>
                      </a:r>
                      <a:r>
                        <a:rPr lang="es-ES" sz="1400" i="1" baseline="0" dirty="0">
                          <a:latin typeface="Tahoma"/>
                          <a:cs typeface="Tahoma"/>
                        </a:rPr>
                        <a:t>s alergias estacionales en niños menores de 4 años en la región de Valparaíso.</a:t>
                      </a:r>
                      <a:endParaRPr lang="es-ES" sz="1400" i="1" dirty="0">
                        <a:latin typeface="Tahoma"/>
                        <a:cs typeface="Tahoma"/>
                      </a:endParaRPr>
                    </a:p>
                    <a:p>
                      <a:pPr marL="10541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Correlacional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 marR="7048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Mide el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grado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de relación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entre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las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variables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la </a:t>
                      </a:r>
                      <a:r>
                        <a:rPr lang="es-ES" sz="1400" spc="-5" dirty="0">
                          <a:latin typeface="Tahoma"/>
                          <a:cs typeface="Tahoma"/>
                        </a:rPr>
                        <a:t>p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oblación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estudiada</a:t>
                      </a:r>
                      <a:r>
                        <a:rPr lang="es-ES" sz="1400" spc="-5" dirty="0">
                          <a:latin typeface="Tahoma"/>
                          <a:cs typeface="Tahoma"/>
                        </a:rPr>
                        <a:t>.</a:t>
                      </a:r>
                    </a:p>
                    <a:p>
                      <a:pPr marL="105410" marR="7048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spc="-5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ES" sz="1400" i="1" spc="-5" dirty="0">
                          <a:latin typeface="Tahoma"/>
                          <a:cs typeface="Tahoma"/>
                        </a:rPr>
                        <a:t>Comparar</a:t>
                      </a:r>
                      <a:r>
                        <a:rPr lang="es-ES" sz="1400" i="1" spc="-5" baseline="0" dirty="0">
                          <a:latin typeface="Tahoma"/>
                          <a:cs typeface="Tahoma"/>
                        </a:rPr>
                        <a:t> puntajes PSU entre establecimientos educacionales privados con los municipalizados respecto de la calidad de la alimentación en los jóvenes de 4to medio en la RM.</a:t>
                      </a:r>
                    </a:p>
                    <a:p>
                      <a:pPr marL="105410" marR="7048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ES" sz="1400" spc="-5" dirty="0">
                          <a:latin typeface="Tahoma"/>
                          <a:cs typeface="Tahoma"/>
                        </a:rPr>
                        <a:t> 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24</a:t>
            </a:fld>
            <a:endParaRPr spc="-5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12291" y="534923"/>
            <a:ext cx="7851648" cy="3703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8200" y="560831"/>
            <a:ext cx="7851648" cy="36880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23850" y="1125590"/>
            <a:ext cx="8546887" cy="408938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4325" y="1115949"/>
            <a:ext cx="8588375" cy="4108450"/>
          </a:xfrm>
          <a:custGeom>
            <a:avLst/>
            <a:gdLst/>
            <a:ahLst/>
            <a:cxnLst/>
            <a:rect l="l" t="t" r="r" b="b"/>
            <a:pathLst>
              <a:path w="8588375" h="4108450">
                <a:moveTo>
                  <a:pt x="0" y="4108450"/>
                </a:moveTo>
                <a:lnTo>
                  <a:pt x="8588375" y="4108450"/>
                </a:lnTo>
                <a:lnTo>
                  <a:pt x="8588375" y="0"/>
                </a:lnTo>
                <a:lnTo>
                  <a:pt x="0" y="0"/>
                </a:lnTo>
                <a:lnTo>
                  <a:pt x="0" y="4108450"/>
                </a:lnTo>
                <a:close/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25</a:t>
            </a:fld>
            <a:endParaRPr spc="-5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087437" y="96648"/>
            <a:ext cx="7971491" cy="11201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87425" indent="-808038" algn="l">
              <a:lnSpc>
                <a:spcPct val="100000"/>
              </a:lnSpc>
              <a:spcBef>
                <a:spcPts val="95"/>
              </a:spcBef>
            </a:pPr>
            <a:r>
              <a:rPr lang="es-ES" sz="3600" b="1" spc="-5" dirty="0">
                <a:solidFill>
                  <a:srgbClr val="000000"/>
                </a:solidFill>
                <a:latin typeface="Arial"/>
                <a:cs typeface="Arial"/>
              </a:rPr>
              <a:t>IV-. </a:t>
            </a:r>
            <a:r>
              <a:rPr lang="es-ES" sz="3600" b="1" u="sng" spc="-5" dirty="0">
                <a:solidFill>
                  <a:srgbClr val="000000"/>
                </a:solidFill>
              </a:rPr>
              <a:t>TIPO DE ESTUDIO</a:t>
            </a:r>
            <a:r>
              <a:rPr sz="3600" b="1" u="sng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br>
              <a:rPr lang="es-ES" sz="3600" b="1" u="sng" spc="-40" dirty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s-ES" sz="3600" b="1" u="sng" spc="-40" dirty="0">
                <a:solidFill>
                  <a:srgbClr val="000000"/>
                </a:solidFill>
                <a:latin typeface="Arial"/>
                <a:cs typeface="Arial"/>
              </a:rPr>
              <a:t>EN </a:t>
            </a:r>
            <a:r>
              <a:rPr sz="3600" b="1" u="sng" spc="-5" dirty="0">
                <a:solidFill>
                  <a:srgbClr val="000000"/>
                </a:solidFill>
                <a:latin typeface="Arial"/>
                <a:cs typeface="Arial"/>
              </a:rPr>
              <a:t>INVESTIGACIÓN</a:t>
            </a:r>
            <a:endParaRPr sz="3600" u="sng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26</a:t>
            </a:fld>
            <a:endParaRPr spc="-5" dirty="0"/>
          </a:p>
        </p:txBody>
      </p:sp>
      <p:sp>
        <p:nvSpPr>
          <p:cNvPr id="17" name="object 17"/>
          <p:cNvSpPr txBox="1"/>
          <p:nvPr/>
        </p:nvSpPr>
        <p:spPr>
          <a:xfrm>
            <a:off x="1324782" y="1499617"/>
            <a:ext cx="7225761" cy="856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latin typeface="Arial"/>
                <a:cs typeface="Arial"/>
              </a:rPr>
              <a:t>ENFOQUE:</a:t>
            </a:r>
            <a:r>
              <a:rPr sz="2400" b="1" spc="-60" dirty="0">
                <a:latin typeface="Arial"/>
                <a:cs typeface="Arial"/>
              </a:rPr>
              <a:t> </a:t>
            </a:r>
            <a:r>
              <a:rPr sz="2400" b="1" u="sng" spc="-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CUA</a:t>
            </a:r>
            <a:r>
              <a:rPr lang="es-ES" sz="2400" b="1" u="sng" spc="-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LITATIVO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000" dirty="0">
              <a:latin typeface="Times New Roman"/>
              <a:cs typeface="Times New Roman"/>
            </a:endParaRPr>
          </a:p>
        </p:txBody>
      </p:sp>
      <p:sp>
        <p:nvSpPr>
          <p:cNvPr id="19" name="object 17"/>
          <p:cNvSpPr txBox="1"/>
          <p:nvPr/>
        </p:nvSpPr>
        <p:spPr>
          <a:xfrm>
            <a:off x="2981102" y="2050359"/>
            <a:ext cx="3861117" cy="47551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1)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INTERACTIVA</a:t>
            </a:r>
            <a:r>
              <a:rPr sz="2400" spc="-5" dirty="0"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9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dirty="0">
                <a:latin typeface="Arial"/>
                <a:cs typeface="Arial"/>
              </a:rPr>
              <a:t>ETNOGRÁFICA</a:t>
            </a: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dirty="0">
                <a:latin typeface="Arial"/>
                <a:cs typeface="Arial"/>
              </a:rPr>
              <a:t>FENOMENOLÓGICA</a:t>
            </a: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dirty="0">
                <a:latin typeface="Arial"/>
                <a:cs typeface="Arial"/>
              </a:rPr>
              <a:t>ESTUDIO DE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CASOS</a:t>
            </a:r>
            <a:endParaRPr lang="es-CL" sz="2000" spc="-5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CL" sz="2000" spc="-5" dirty="0">
                <a:latin typeface="Arial"/>
                <a:cs typeface="Arial"/>
              </a:rPr>
              <a:t>TEORÍA FUNDAMENTADA</a:t>
            </a: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CL" sz="2000" spc="-5" dirty="0">
                <a:latin typeface="Arial"/>
                <a:cs typeface="Arial"/>
              </a:rPr>
              <a:t>INVESTIGACIÓN-ACCIÓN</a:t>
            </a: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CL" sz="2000" spc="-5" dirty="0">
                <a:latin typeface="Arial"/>
                <a:cs typeface="Arial"/>
              </a:rPr>
              <a:t>HERMENÉUTICA</a:t>
            </a:r>
          </a:p>
          <a:p>
            <a:pPr lvl="1">
              <a:lnSpc>
                <a:spcPct val="100000"/>
              </a:lnSpc>
              <a:spcBef>
                <a:spcPts val="55"/>
              </a:spcBef>
              <a:buClr>
                <a:srgbClr val="3891A7"/>
              </a:buClr>
              <a:buFont typeface="Verdana"/>
              <a:buChar char="◦"/>
            </a:pPr>
            <a:endParaRPr sz="26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2400" b="1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2)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</a:t>
            </a:r>
            <a:r>
              <a:rPr sz="2400" u="heavy" spc="-3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INTERACTIVA</a:t>
            </a:r>
            <a:r>
              <a:rPr sz="2400" spc="-5" dirty="0"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9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CL" sz="2000" spc="-5" dirty="0">
                <a:latin typeface="Arial"/>
                <a:cs typeface="Arial"/>
              </a:rPr>
              <a:t>NARRATIVO-BIOGRÁFICO</a:t>
            </a:r>
          </a:p>
          <a:p>
            <a:pPr marL="570230" lvl="1" indent="-236220">
              <a:lnSpc>
                <a:spcPct val="100000"/>
              </a:lnSpc>
              <a:spcBef>
                <a:spcPts val="39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spc="-5" dirty="0">
                <a:latin typeface="Arial"/>
                <a:cs typeface="Arial"/>
              </a:rPr>
              <a:t>ANÁLISIS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lang="es-CL" sz="2000" spc="-5" dirty="0">
                <a:latin typeface="Arial"/>
                <a:cs typeface="Arial"/>
              </a:rPr>
              <a:t>CONTENIDO</a:t>
            </a:r>
            <a:endParaRPr sz="20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sz="2000" spc="-5" dirty="0">
                <a:latin typeface="Arial"/>
                <a:cs typeface="Arial"/>
              </a:rPr>
              <a:t>ANÁLISIS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HISTÓRICO</a:t>
            </a:r>
            <a:endParaRPr lang="es-CL" sz="2000" spc="-5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371596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0" name="object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065098"/>
              </p:ext>
            </p:extLst>
          </p:nvPr>
        </p:nvGraphicFramePr>
        <p:xfrm>
          <a:off x="1214414" y="857232"/>
          <a:ext cx="7417435" cy="47339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8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994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320">
                <a:tc gridSpan="2">
                  <a:txBody>
                    <a:bodyPr/>
                    <a:lstStyle/>
                    <a:p>
                      <a:pPr marL="154495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lang="es-CL" sz="1600" b="1" spc="-10" dirty="0">
                        <a:latin typeface="Tahoma"/>
                        <a:cs typeface="Tahoma"/>
                      </a:endParaRPr>
                    </a:p>
                    <a:p>
                      <a:pPr marL="154495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b="1" u="sng" spc="-10" dirty="0">
                          <a:latin typeface="Tahoma"/>
                          <a:cs typeface="Tahoma"/>
                        </a:rPr>
                        <a:t>INVESTIGACIÓN</a:t>
                      </a:r>
                      <a:r>
                        <a:rPr sz="1600" b="1" u="sng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600" b="1" u="sng" spc="90" dirty="0">
                          <a:latin typeface="Tahoma"/>
                          <a:cs typeface="Tahoma"/>
                        </a:rPr>
                        <a:t>CUALITATIVA </a:t>
                      </a:r>
                      <a:r>
                        <a:rPr sz="1600" b="1" u="sng" spc="-10" dirty="0">
                          <a:latin typeface="Tahoma"/>
                          <a:cs typeface="Tahoma"/>
                        </a:rPr>
                        <a:t>INTERACTIVA</a:t>
                      </a:r>
                      <a:endParaRPr lang="es-CL" sz="1600" b="1" u="sng" spc="-10" dirty="0">
                        <a:latin typeface="Tahoma"/>
                        <a:cs typeface="Tahoma"/>
                      </a:endParaRPr>
                    </a:p>
                    <a:p>
                      <a:pPr marL="154495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6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0885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Etnográfica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Es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un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método de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investigación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por 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que se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aprende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modo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de 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vida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una unidad social concreta, </a:t>
                      </a:r>
                      <a:r>
                        <a:rPr sz="1400" spc="-5" dirty="0" err="1">
                          <a:latin typeface="Tahoma"/>
                          <a:cs typeface="Tahoma"/>
                        </a:rPr>
                        <a:t>pudiendo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ser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dirty="0">
                          <a:latin typeface="Tahoma"/>
                          <a:cs typeface="Tahoma"/>
                        </a:rPr>
                        <a:t>e</a:t>
                      </a:r>
                      <a:r>
                        <a:rPr lang="es-CL" sz="1400" spc="-5" noProof="0" dirty="0" err="1">
                          <a:latin typeface="Tahoma"/>
                          <a:cs typeface="Tahoma"/>
                        </a:rPr>
                        <a:t>sta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una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f</a:t>
                      </a:r>
                      <a:r>
                        <a:rPr lang="es-CL" sz="1400" spc="-10" noProof="0" dirty="0">
                          <a:latin typeface="Tahoma"/>
                          <a:cs typeface="Tahoma"/>
                        </a:rPr>
                        <a:t>amilia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,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una clase social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o 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una</a:t>
                      </a:r>
                      <a:r>
                        <a:rPr sz="14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noProof="0" dirty="0">
                          <a:latin typeface="Tahoma"/>
                          <a:cs typeface="Tahoma"/>
                        </a:rPr>
                        <a:t>escuela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.</a:t>
                      </a:r>
                      <a:endParaRPr lang="es-CL" sz="1400" dirty="0">
                        <a:latin typeface="Tahoma"/>
                        <a:cs typeface="Tahoma"/>
                      </a:endParaRPr>
                    </a:p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lang="es-CL" sz="1400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CL" sz="1400" i="1" dirty="0">
                          <a:latin typeface="Tahoma"/>
                          <a:cs typeface="Tahoma"/>
                        </a:rPr>
                        <a:t>Demandas habitacionales de la clase media en la provincia de Marga – marga durante el año 2019.</a:t>
                      </a:r>
                    </a:p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Fenomenológica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Busca la comprensión de la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realidad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mediante la</a:t>
                      </a:r>
                      <a:r>
                        <a:rPr sz="14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noProof="0" dirty="0">
                          <a:latin typeface="Tahoma"/>
                          <a:cs typeface="Tahoma"/>
                        </a:rPr>
                        <a:t>experiencia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.</a:t>
                      </a:r>
                      <a:endParaRPr lang="es-CL" sz="1400" dirty="0">
                        <a:latin typeface="Tahoma"/>
                        <a:cs typeface="Tahoma"/>
                      </a:endParaRPr>
                    </a:p>
                    <a:p>
                      <a:pPr marL="10604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CL" sz="1400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CL" sz="1400" i="1" dirty="0">
                          <a:latin typeface="Tahoma"/>
                          <a:cs typeface="Tahoma"/>
                        </a:rPr>
                        <a:t>Transformaciones</a:t>
                      </a:r>
                      <a:r>
                        <a:rPr lang="es-CL" sz="1400" i="1" baseline="0" dirty="0">
                          <a:latin typeface="Tahoma"/>
                          <a:cs typeface="Tahoma"/>
                        </a:rPr>
                        <a:t> curriculares de la asignatura de Filosofía de acuerdo a</a:t>
                      </a:r>
                      <a:r>
                        <a:rPr lang="es-CL" sz="1400" i="1" dirty="0">
                          <a:latin typeface="Tahoma"/>
                          <a:cs typeface="Tahoma"/>
                        </a:rPr>
                        <a:t> la LGE</a:t>
                      </a:r>
                      <a:r>
                        <a:rPr lang="es-CL" sz="1400" i="1" baseline="0" dirty="0">
                          <a:latin typeface="Tahoma"/>
                          <a:cs typeface="Tahoma"/>
                        </a:rPr>
                        <a:t> producida por la</a:t>
                      </a:r>
                      <a:r>
                        <a:rPr lang="es-CL" sz="1400" i="1" dirty="0">
                          <a:latin typeface="Tahoma"/>
                          <a:cs typeface="Tahoma"/>
                        </a:rPr>
                        <a:t> “Revolución Pingüina”. </a:t>
                      </a:r>
                    </a:p>
                    <a:p>
                      <a:pPr marL="10604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i="1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Estudios </a:t>
                      </a:r>
                      <a:r>
                        <a:rPr sz="1600" spc="-5" dirty="0">
                          <a:latin typeface="Tahoma"/>
                          <a:cs typeface="Tahoma"/>
                        </a:rPr>
                        <a:t>de</a:t>
                      </a:r>
                      <a:r>
                        <a:rPr sz="16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10" dirty="0">
                          <a:latin typeface="Tahoma"/>
                          <a:cs typeface="Tahoma"/>
                        </a:rPr>
                        <a:t>casos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18923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Estudia una unidad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análisis,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se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intenta responder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el cómo y el  por qué, utilizando múltiples fuentes y</a:t>
                      </a:r>
                      <a:r>
                        <a:rPr sz="1400" spc="-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datos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.</a:t>
                      </a:r>
                      <a:endParaRPr lang="es-CL" sz="1400" spc="-5" dirty="0">
                        <a:latin typeface="Tahoma"/>
                        <a:cs typeface="Tahoma"/>
                      </a:endParaRPr>
                    </a:p>
                    <a:p>
                      <a:pPr marL="106045" marR="18923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CL" sz="1400" spc="-5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CL" sz="1400" i="1" spc="-5" dirty="0">
                          <a:latin typeface="Tahoma"/>
                          <a:cs typeface="Tahoma"/>
                        </a:rPr>
                        <a:t>El</a:t>
                      </a:r>
                      <a:r>
                        <a:rPr lang="es-CL" sz="1400" i="1" spc="-5" baseline="0" dirty="0">
                          <a:latin typeface="Tahoma"/>
                          <a:cs typeface="Tahoma"/>
                        </a:rPr>
                        <a:t> rol del Estado en el caso de la colusión de las farmacias durante el año 2018.</a:t>
                      </a:r>
                    </a:p>
                    <a:p>
                      <a:pPr marL="106045" marR="18923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27</a:t>
            </a:fld>
            <a:endParaRPr spc="-5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9" name="object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6109686"/>
              </p:ext>
            </p:extLst>
          </p:nvPr>
        </p:nvGraphicFramePr>
        <p:xfrm>
          <a:off x="1285852" y="1214422"/>
          <a:ext cx="7200900" cy="39465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89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1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320">
                <a:tc gridSpan="2">
                  <a:txBody>
                    <a:bodyPr/>
                    <a:lstStyle/>
                    <a:p>
                      <a:pPr marL="12496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lang="es-CL" sz="1600" b="1" spc="-10" dirty="0">
                        <a:latin typeface="Tahoma"/>
                        <a:cs typeface="Tahoma"/>
                      </a:endParaRPr>
                    </a:p>
                    <a:p>
                      <a:pPr marL="12496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b="1" u="sng" spc="-10" dirty="0">
                          <a:latin typeface="Tahoma"/>
                          <a:cs typeface="Tahoma"/>
                        </a:rPr>
                        <a:t>INVESTIGACIÓN </a:t>
                      </a:r>
                      <a:r>
                        <a:rPr lang="es-CL" sz="1600" b="1" u="sng" spc="-10" dirty="0">
                          <a:latin typeface="Tahoma"/>
                          <a:cs typeface="Tahoma"/>
                        </a:rPr>
                        <a:t>CUALITATIVA </a:t>
                      </a:r>
                      <a:r>
                        <a:rPr sz="1600" b="1" u="sng" spc="-10" dirty="0">
                          <a:latin typeface="Tahoma"/>
                          <a:cs typeface="Tahoma"/>
                        </a:rPr>
                        <a:t>NO</a:t>
                      </a:r>
                      <a:r>
                        <a:rPr sz="1600" b="1" u="sng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b="1" u="sng" spc="-10" dirty="0">
                          <a:latin typeface="Tahoma"/>
                          <a:cs typeface="Tahoma"/>
                        </a:rPr>
                        <a:t>INTERACTIVA</a:t>
                      </a:r>
                      <a:endParaRPr lang="es-CL" sz="1600" b="1" u="sng" spc="-10" dirty="0">
                        <a:latin typeface="Tahoma"/>
                        <a:cs typeface="Tahoma"/>
                      </a:endParaRPr>
                    </a:p>
                    <a:p>
                      <a:pPr marL="12496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600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0885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5" dirty="0">
                          <a:latin typeface="Tahoma"/>
                          <a:cs typeface="Tahoma"/>
                        </a:rPr>
                        <a:t>Análisis</a:t>
                      </a:r>
                      <a:r>
                        <a:rPr sz="16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dirty="0">
                          <a:latin typeface="Tahoma"/>
                          <a:cs typeface="Tahoma"/>
                        </a:rPr>
                        <a:t>de</a:t>
                      </a:r>
                      <a:endParaRPr sz="1600">
                        <a:latin typeface="Tahoma"/>
                        <a:cs typeface="Tahoma"/>
                      </a:endParaRPr>
                    </a:p>
                    <a:p>
                      <a:pPr marL="1054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spc="-10" dirty="0">
                          <a:latin typeface="Tahoma"/>
                          <a:cs typeface="Tahoma"/>
                        </a:rPr>
                        <a:t>conceptos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dirty="0">
                          <a:latin typeface="Tahoma"/>
                          <a:cs typeface="Tahoma"/>
                        </a:rPr>
                        <a:t>El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análisis formal de conceptos estudia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las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relaciones  existentes en conjuntos de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datos y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revela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las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estructuras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de  los</a:t>
                      </a:r>
                      <a:r>
                        <a:rPr sz="14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mismo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.</a:t>
                      </a:r>
                      <a:endParaRPr lang="es-CL" sz="1400" spc="-5" dirty="0">
                        <a:latin typeface="Tahoma"/>
                        <a:cs typeface="Tahoma"/>
                      </a:endParaRPr>
                    </a:p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lang="es-CL" sz="1400" spc="-5" dirty="0">
                          <a:latin typeface="Tahoma"/>
                          <a:cs typeface="Tahoma"/>
                        </a:rPr>
                        <a:t>Ejemplo: </a:t>
                      </a:r>
                      <a:r>
                        <a:rPr lang="es-CL" sz="1400" i="1" spc="-5" dirty="0">
                          <a:latin typeface="Tahoma"/>
                          <a:cs typeface="Tahoma"/>
                        </a:rPr>
                        <a:t>Análisis del concepto</a:t>
                      </a:r>
                      <a:r>
                        <a:rPr lang="es-CL" sz="1400" i="1" spc="-5" baseline="0" dirty="0">
                          <a:latin typeface="Tahoma"/>
                          <a:cs typeface="Tahoma"/>
                        </a:rPr>
                        <a:t> de “terrorismo” durante el conflicto mapuche en la región de la Araucanía durante el año 2019 de acuerdo al diario “El Mercurio”.</a:t>
                      </a:r>
                    </a:p>
                    <a:p>
                      <a:pPr marL="106045" marR="67945" algn="just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1400" i="1" dirty="0">
                        <a:latin typeface="Tahoma"/>
                        <a:cs typeface="Tahom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600" spc="-5" dirty="0">
                          <a:latin typeface="Tahoma"/>
                          <a:cs typeface="Tahoma"/>
                        </a:rPr>
                        <a:t>Análisis</a:t>
                      </a:r>
                      <a:r>
                        <a:rPr sz="16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10" dirty="0">
                          <a:latin typeface="Tahoma"/>
                          <a:cs typeface="Tahoma"/>
                        </a:rPr>
                        <a:t>Histórico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400" spc="-5" dirty="0">
                          <a:latin typeface="Tahoma"/>
                          <a:cs typeface="Tahoma"/>
                        </a:rPr>
                        <a:t>Analiza eventos del </a:t>
                      </a:r>
                      <a:r>
                        <a:rPr sz="1400" dirty="0">
                          <a:latin typeface="Tahoma"/>
                          <a:cs typeface="Tahoma"/>
                        </a:rPr>
                        <a:t>pasado y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busca relacionarlos con </a:t>
                      </a:r>
                      <a:r>
                        <a:rPr sz="1400" spc="-10" dirty="0">
                          <a:latin typeface="Tahoma"/>
                          <a:cs typeface="Tahoma"/>
                        </a:rPr>
                        <a:t>otros 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del  </a:t>
                      </a:r>
                      <a:r>
                        <a:rPr lang="es-CL" sz="1400" spc="-5" noProof="0" dirty="0">
                          <a:latin typeface="Tahoma"/>
                          <a:cs typeface="Tahoma"/>
                        </a:rPr>
                        <a:t>presente</a:t>
                      </a:r>
                      <a:r>
                        <a:rPr sz="1400" spc="-5" dirty="0">
                          <a:latin typeface="Tahoma"/>
                          <a:cs typeface="Tahoma"/>
                        </a:rPr>
                        <a:t>.</a:t>
                      </a:r>
                      <a:endParaRPr lang="es-CL" sz="1400" spc="-5" dirty="0">
                        <a:latin typeface="Tahoma"/>
                        <a:cs typeface="Tahoma"/>
                      </a:endParaRPr>
                    </a:p>
                    <a:p>
                      <a:pPr marL="106045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lang="es-CL" sz="1400" spc="-5" dirty="0">
                          <a:latin typeface="Tahoma"/>
                          <a:cs typeface="Tahoma"/>
                        </a:rPr>
                        <a:t>Respuesta: </a:t>
                      </a:r>
                      <a:r>
                        <a:rPr lang="es-CL" sz="1400" i="1" spc="-5" dirty="0">
                          <a:latin typeface="Tahoma"/>
                          <a:cs typeface="Tahoma"/>
                        </a:rPr>
                        <a:t>Surgimiento y evolución del sistema económico</a:t>
                      </a:r>
                      <a:r>
                        <a:rPr lang="es-CL" sz="1400" i="1" spc="-5" baseline="0" dirty="0">
                          <a:latin typeface="Tahoma"/>
                          <a:cs typeface="Tahoma"/>
                        </a:rPr>
                        <a:t> capitalista consagrado a partir de la Constitución Política de 1980 durante los gobiernos de la Concertación (1990 – 2010).</a:t>
                      </a:r>
                    </a:p>
                    <a:p>
                      <a:pPr marL="106045" marR="685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1400" i="1" dirty="0">
                        <a:latin typeface="Tahoma"/>
                        <a:cs typeface="Tahom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0" name="object 2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28</a:t>
            </a:fld>
            <a:endParaRPr spc="-5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16012" y="692213"/>
            <a:ext cx="7416800" cy="57006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29</a:t>
            </a:fld>
            <a:endParaRPr spc="-5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955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27087" y="405008"/>
            <a:ext cx="7967372" cy="61847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7562" y="395287"/>
            <a:ext cx="8012430" cy="6203950"/>
          </a:xfrm>
          <a:custGeom>
            <a:avLst/>
            <a:gdLst/>
            <a:ahLst/>
            <a:cxnLst/>
            <a:rect l="l" t="t" r="r" b="b"/>
            <a:pathLst>
              <a:path w="8012430" h="6203950">
                <a:moveTo>
                  <a:pt x="0" y="6203950"/>
                </a:moveTo>
                <a:lnTo>
                  <a:pt x="8012049" y="6203950"/>
                </a:lnTo>
                <a:lnTo>
                  <a:pt x="8012049" y="0"/>
                </a:lnTo>
                <a:lnTo>
                  <a:pt x="0" y="0"/>
                </a:lnTo>
                <a:lnTo>
                  <a:pt x="0" y="6203950"/>
                </a:lnTo>
                <a:close/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31</a:t>
            </a:fld>
            <a:endParaRPr spc="-5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03350" y="188976"/>
            <a:ext cx="6913499" cy="649439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93825" y="179451"/>
            <a:ext cx="6932930" cy="6513830"/>
          </a:xfrm>
          <a:custGeom>
            <a:avLst/>
            <a:gdLst/>
            <a:ahLst/>
            <a:cxnLst/>
            <a:rect l="l" t="t" r="r" b="b"/>
            <a:pathLst>
              <a:path w="6932930" h="6513830">
                <a:moveTo>
                  <a:pt x="0" y="6513449"/>
                </a:moveTo>
                <a:lnTo>
                  <a:pt x="6932676" y="6513449"/>
                </a:lnTo>
                <a:lnTo>
                  <a:pt x="6932676" y="0"/>
                </a:lnTo>
                <a:lnTo>
                  <a:pt x="0" y="0"/>
                </a:lnTo>
                <a:lnTo>
                  <a:pt x="0" y="6513449"/>
                </a:lnTo>
                <a:close/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32</a:t>
            </a:fld>
            <a:endParaRPr spc="-5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51194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815630" y="204741"/>
            <a:ext cx="7971491" cy="13356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00113" indent="-887413" algn="l">
              <a:lnSpc>
                <a:spcPct val="100000"/>
              </a:lnSpc>
              <a:spcBef>
                <a:spcPts val="95"/>
              </a:spcBef>
            </a:pPr>
            <a:r>
              <a:rPr lang="es-ES" sz="4300" b="1" spc="-5" dirty="0">
                <a:solidFill>
                  <a:srgbClr val="000000"/>
                </a:solidFill>
                <a:latin typeface="Arial"/>
                <a:cs typeface="Arial"/>
              </a:rPr>
              <a:t>V-. </a:t>
            </a:r>
            <a:r>
              <a:rPr lang="es-ES" sz="4300" b="1" u="sng" spc="-5" dirty="0">
                <a:solidFill>
                  <a:srgbClr val="000000"/>
                </a:solidFill>
              </a:rPr>
              <a:t>OBJETIVOS DE</a:t>
            </a:r>
            <a:r>
              <a:rPr sz="4300" b="1" u="sng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br>
              <a:rPr lang="es-ES" sz="4300" b="1" u="sng" spc="-40" dirty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s-ES" sz="4300" b="1" u="sng" spc="-40" dirty="0">
                <a:solidFill>
                  <a:srgbClr val="000000"/>
                </a:solidFill>
              </a:rPr>
              <a:t>LA</a:t>
            </a:r>
            <a:r>
              <a:rPr lang="es-ES" sz="4300" b="1" u="sng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4300" b="1" u="sng" spc="-5" dirty="0">
                <a:solidFill>
                  <a:srgbClr val="000000"/>
                </a:solidFill>
                <a:latin typeface="Arial"/>
                <a:cs typeface="Arial"/>
              </a:rPr>
              <a:t>INVESTIGACIÓN</a:t>
            </a:r>
            <a:endParaRPr sz="4300" u="sng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33</a:t>
            </a:fld>
            <a:endParaRPr spc="-5" dirty="0"/>
          </a:p>
        </p:txBody>
      </p:sp>
      <p:sp>
        <p:nvSpPr>
          <p:cNvPr id="19" name="object 17"/>
          <p:cNvSpPr txBox="1"/>
          <p:nvPr/>
        </p:nvSpPr>
        <p:spPr>
          <a:xfrm>
            <a:off x="1020127" y="1671254"/>
            <a:ext cx="7841920" cy="5319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58950" algn="l"/>
              </a:tabLst>
            </a:pPr>
            <a:endParaRPr sz="2400" dirty="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buClr>
                <a:srgbClr val="3891A7"/>
              </a:buClr>
              <a:buSzPct val="79166"/>
              <a:buAutoNum type="arabicParenR"/>
              <a:tabLst>
                <a:tab pos="295910" algn="l"/>
                <a:tab pos="296545" algn="l"/>
              </a:tabLst>
            </a:pPr>
            <a:r>
              <a:rPr lang="es-ES" sz="24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OBJETIVO GENERAL</a:t>
            </a:r>
            <a:r>
              <a:rPr sz="2400" b="1" spc="-5">
                <a:latin typeface="Arial"/>
                <a:cs typeface="Arial"/>
              </a:rPr>
              <a:t>:</a:t>
            </a:r>
            <a:endParaRPr sz="2400" b="1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9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CL" sz="2000" dirty="0">
                <a:latin typeface="Arial"/>
                <a:cs typeface="Arial"/>
              </a:rPr>
              <a:t>Constituye la meta general de la investigación, es el fin último y resume la idea central (amplia) de la investigación.</a:t>
            </a:r>
            <a:endParaRPr sz="20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CL" sz="2000" dirty="0">
                <a:latin typeface="Arial"/>
                <a:cs typeface="Arial"/>
              </a:rPr>
              <a:t>Es solo uno (1) en cantidad.</a:t>
            </a:r>
            <a:endParaRPr sz="2000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CL" sz="2000" dirty="0">
                <a:latin typeface="Arial"/>
                <a:cs typeface="Arial"/>
              </a:rPr>
              <a:t>Contiene la hipótesis o problema a resolver.</a:t>
            </a: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CL" sz="2000" dirty="0">
                <a:latin typeface="Arial"/>
                <a:cs typeface="Arial"/>
              </a:rPr>
              <a:t>Debe ser registrado de la siguiente manera: </a:t>
            </a: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r>
              <a:rPr lang="es-CL" sz="2000" dirty="0">
                <a:latin typeface="Arial"/>
                <a:cs typeface="Arial"/>
              </a:rPr>
              <a:t>    </a:t>
            </a:r>
            <a:r>
              <a:rPr lang="es-CL" sz="2000" dirty="0">
                <a:solidFill>
                  <a:srgbClr val="FF0000"/>
                </a:solidFill>
                <a:latin typeface="Arial"/>
                <a:cs typeface="Arial"/>
              </a:rPr>
              <a:t>Verbo infinitivo </a:t>
            </a:r>
            <a:r>
              <a:rPr lang="es-CL" sz="2000" dirty="0">
                <a:latin typeface="Arial"/>
                <a:cs typeface="Arial"/>
              </a:rPr>
              <a:t>+ </a:t>
            </a:r>
            <a:r>
              <a:rPr lang="es-CL" sz="2000" dirty="0">
                <a:solidFill>
                  <a:srgbClr val="00B050"/>
                </a:solidFill>
                <a:latin typeface="Arial"/>
                <a:cs typeface="Arial"/>
              </a:rPr>
              <a:t>(qué) tema </a:t>
            </a:r>
            <a:r>
              <a:rPr lang="es-CL" sz="2000" dirty="0">
                <a:latin typeface="Arial"/>
                <a:cs typeface="Arial"/>
              </a:rPr>
              <a:t>+ </a:t>
            </a:r>
            <a:r>
              <a:rPr lang="es-CL" sz="2000" dirty="0">
                <a:solidFill>
                  <a:schemeClr val="accent1"/>
                </a:solidFill>
                <a:latin typeface="Arial"/>
                <a:cs typeface="Arial"/>
              </a:rPr>
              <a:t>cómo</a:t>
            </a:r>
            <a:r>
              <a:rPr lang="es-CL" sz="2000" dirty="0">
                <a:latin typeface="Arial"/>
                <a:cs typeface="Arial"/>
              </a:rPr>
              <a:t> + </a:t>
            </a:r>
            <a:r>
              <a:rPr lang="es-CL" sz="2000" dirty="0">
                <a:solidFill>
                  <a:schemeClr val="accent6">
                    <a:lumMod val="50000"/>
                  </a:schemeClr>
                </a:solidFill>
                <a:latin typeface="Arial"/>
                <a:cs typeface="Arial"/>
              </a:rPr>
              <a:t>para qué</a:t>
            </a: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endParaRPr lang="es-CL" sz="2000" dirty="0">
              <a:latin typeface="Arial"/>
              <a:cs typeface="Arial"/>
            </a:endParaRP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r>
              <a:rPr lang="es-CL" sz="2000" dirty="0">
                <a:latin typeface="Arial"/>
                <a:cs typeface="Arial"/>
              </a:rPr>
              <a:t>Ejemplo:</a:t>
            </a: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r>
              <a:rPr lang="es-CL" sz="2000" dirty="0">
                <a:solidFill>
                  <a:srgbClr val="FF0000"/>
                </a:solidFill>
                <a:latin typeface="Arial"/>
                <a:cs typeface="Arial"/>
              </a:rPr>
              <a:t>Escribir</a:t>
            </a:r>
            <a:r>
              <a:rPr lang="es-CL" sz="2000" dirty="0">
                <a:latin typeface="Arial"/>
                <a:cs typeface="Arial"/>
              </a:rPr>
              <a:t> + </a:t>
            </a:r>
            <a:r>
              <a:rPr lang="es-CL" sz="2000" dirty="0">
                <a:solidFill>
                  <a:srgbClr val="00B050"/>
                </a:solidFill>
                <a:latin typeface="Arial"/>
                <a:cs typeface="Arial"/>
              </a:rPr>
              <a:t>una novela para niños </a:t>
            </a:r>
            <a:r>
              <a:rPr lang="es-CL" sz="2000" dirty="0">
                <a:latin typeface="Arial"/>
                <a:cs typeface="Arial"/>
              </a:rPr>
              <a:t>+ </a:t>
            </a:r>
            <a:r>
              <a:rPr lang="es-CL" sz="2000" dirty="0">
                <a:solidFill>
                  <a:schemeClr val="accent1"/>
                </a:solidFill>
                <a:latin typeface="Arial"/>
                <a:cs typeface="Arial"/>
              </a:rPr>
              <a:t>dentro de las oficinas de redacción en la Editorial Océano </a:t>
            </a:r>
            <a:r>
              <a:rPr lang="es-CL" sz="2000" dirty="0">
                <a:latin typeface="Arial"/>
                <a:cs typeface="Arial"/>
              </a:rPr>
              <a:t>+ </a:t>
            </a:r>
            <a:r>
              <a:rPr lang="es-CL" sz="2000" dirty="0">
                <a:solidFill>
                  <a:schemeClr val="accent6">
                    <a:lumMod val="50000"/>
                  </a:schemeClr>
                </a:solidFill>
                <a:latin typeface="Arial"/>
                <a:cs typeface="Arial"/>
              </a:rPr>
              <a:t>para mejorar la comprensión lectora infantil</a:t>
            </a:r>
            <a:endParaRPr sz="200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Clr>
                <a:srgbClr val="3891A7"/>
              </a:buClr>
              <a:buFont typeface="Verdana"/>
              <a:buChar char="◦"/>
            </a:pPr>
            <a:endParaRPr sz="2600" dirty="0">
              <a:latin typeface="Times New Roman"/>
              <a:cs typeface="Times New Roman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868502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47851" y="41148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34</a:t>
            </a:fld>
            <a:endParaRPr spc="-5" dirty="0"/>
          </a:p>
        </p:txBody>
      </p:sp>
      <p:sp>
        <p:nvSpPr>
          <p:cNvPr id="19" name="object 17"/>
          <p:cNvSpPr txBox="1"/>
          <p:nvPr/>
        </p:nvSpPr>
        <p:spPr>
          <a:xfrm>
            <a:off x="1071538" y="500042"/>
            <a:ext cx="7841920" cy="47731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endParaRPr sz="26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r>
              <a:rPr lang="es-ES" sz="3600" b="1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2) </a:t>
            </a:r>
            <a:r>
              <a:rPr lang="es-ES" sz="36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OBJETIVOS ESPECÍFICOS</a:t>
            </a:r>
            <a:r>
              <a:rPr sz="3600" b="1" spc="-5">
                <a:latin typeface="Arial"/>
                <a:cs typeface="Arial"/>
              </a:rPr>
              <a:t>:</a:t>
            </a:r>
            <a:endParaRPr lang="es-CL" sz="3600" b="1" spc="-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buClr>
                <a:srgbClr val="3891A7"/>
              </a:buClr>
              <a:buSzPct val="79166"/>
              <a:tabLst>
                <a:tab pos="295910" algn="l"/>
                <a:tab pos="296545" algn="l"/>
              </a:tabLst>
            </a:pPr>
            <a:endParaRPr sz="2400" dirty="0">
              <a:latin typeface="Arial"/>
              <a:cs typeface="Arial"/>
            </a:endParaRPr>
          </a:p>
          <a:p>
            <a:pPr marL="570230" lvl="1" indent="-236220" algn="just">
              <a:lnSpc>
                <a:spcPct val="100000"/>
              </a:lnSpc>
              <a:spcBef>
                <a:spcPts val="39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CL" sz="2000" spc="-5" dirty="0">
                <a:latin typeface="Arial"/>
                <a:cs typeface="Arial"/>
              </a:rPr>
              <a:t>Constituye las metas a corto plazo que en suma dan como resultado al objetivo general (tributan, inciden en este).</a:t>
            </a:r>
          </a:p>
          <a:p>
            <a:pPr marL="570230" lvl="1" indent="-236220" algn="just">
              <a:lnSpc>
                <a:spcPct val="100000"/>
              </a:lnSpc>
              <a:spcBef>
                <a:spcPts val="39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endParaRPr sz="2000" dirty="0">
              <a:latin typeface="Arial"/>
              <a:cs typeface="Arial"/>
            </a:endParaRPr>
          </a:p>
          <a:p>
            <a:pPr marL="570230" lvl="1" indent="-236220" algn="just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CL" sz="2000" spc="-5" dirty="0">
                <a:latin typeface="Arial"/>
                <a:cs typeface="Arial"/>
              </a:rPr>
              <a:t>Son dos o más, ya que detallan los procesos necesarios para lograr los resultados de la investigación (deben ser coherentes entre sí para este fin).</a:t>
            </a: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endParaRPr lang="es-CL" sz="2000" spc="-5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r>
              <a:rPr lang="es-MX" sz="2000" dirty="0">
                <a:latin typeface="Arial"/>
                <a:cs typeface="Arial"/>
              </a:rPr>
              <a:t>Debe ser registrado de la siguiente manera: </a:t>
            </a: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r>
              <a:rPr lang="es-MX" sz="2000" dirty="0">
                <a:latin typeface="Arial"/>
                <a:cs typeface="Arial"/>
              </a:rPr>
              <a:t>    </a:t>
            </a:r>
            <a:r>
              <a:rPr lang="es-MX" sz="2000" dirty="0">
                <a:solidFill>
                  <a:srgbClr val="FF0000"/>
                </a:solidFill>
                <a:latin typeface="Arial"/>
                <a:cs typeface="Arial"/>
              </a:rPr>
              <a:t>Verbo infinitivo </a:t>
            </a:r>
            <a:r>
              <a:rPr lang="es-MX" sz="2000" dirty="0">
                <a:latin typeface="Arial"/>
                <a:cs typeface="Arial"/>
              </a:rPr>
              <a:t>+ </a:t>
            </a:r>
            <a:r>
              <a:rPr lang="es-MX" sz="2000" dirty="0">
                <a:solidFill>
                  <a:srgbClr val="00B050"/>
                </a:solidFill>
                <a:latin typeface="Arial"/>
                <a:cs typeface="Arial"/>
              </a:rPr>
              <a:t>(qué) tema </a:t>
            </a:r>
            <a:r>
              <a:rPr lang="es-MX" sz="2000" dirty="0">
                <a:latin typeface="Arial"/>
                <a:cs typeface="Arial"/>
              </a:rPr>
              <a:t>+ </a:t>
            </a:r>
            <a:r>
              <a:rPr lang="es-MX" sz="2000" dirty="0">
                <a:solidFill>
                  <a:schemeClr val="accent1"/>
                </a:solidFill>
                <a:latin typeface="Arial"/>
                <a:cs typeface="Arial"/>
              </a:rPr>
              <a:t>cómo</a:t>
            </a:r>
            <a:r>
              <a:rPr lang="es-MX" sz="2000" dirty="0">
                <a:latin typeface="Arial"/>
                <a:cs typeface="Arial"/>
              </a:rPr>
              <a:t> + </a:t>
            </a:r>
            <a:r>
              <a:rPr lang="es-MX" sz="2000" dirty="0">
                <a:solidFill>
                  <a:schemeClr val="accent6">
                    <a:lumMod val="50000"/>
                  </a:schemeClr>
                </a:solidFill>
                <a:latin typeface="Arial"/>
                <a:cs typeface="Arial"/>
              </a:rPr>
              <a:t>para qué</a:t>
            </a: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endParaRPr lang="es-MX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693627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47851" y="41148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1435" y="1413763"/>
            <a:ext cx="210312" cy="210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085" y="1338325"/>
            <a:ext cx="312051" cy="292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35</a:t>
            </a:fld>
            <a:endParaRPr spc="-5" dirty="0"/>
          </a:p>
        </p:txBody>
      </p:sp>
      <p:sp>
        <p:nvSpPr>
          <p:cNvPr id="19" name="object 17"/>
          <p:cNvSpPr txBox="1"/>
          <p:nvPr/>
        </p:nvSpPr>
        <p:spPr>
          <a:xfrm>
            <a:off x="988324" y="0"/>
            <a:ext cx="7798518" cy="73481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endParaRPr lang="es-MX" sz="2000" dirty="0">
              <a:latin typeface="Arial"/>
              <a:cs typeface="Arial"/>
            </a:endParaRP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r>
              <a:rPr lang="es-MX" sz="2000" b="1" dirty="0">
                <a:latin typeface="Arial"/>
                <a:cs typeface="Arial"/>
              </a:rPr>
              <a:t>Ejemplo: Novela para niños. </a:t>
            </a: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endParaRPr lang="es-MX" sz="2000" dirty="0">
              <a:latin typeface="Arial"/>
              <a:cs typeface="Arial"/>
            </a:endParaRP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r>
              <a:rPr lang="es-MX" sz="2000" b="1" dirty="0">
                <a:latin typeface="Arial"/>
                <a:cs typeface="Arial"/>
              </a:rPr>
              <a:t>OBJETIVO GENERAL</a:t>
            </a:r>
          </a:p>
          <a:p>
            <a:pPr marL="334010" lvl="1" algn="just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r>
              <a:rPr lang="es-MX" sz="2000" dirty="0">
                <a:solidFill>
                  <a:srgbClr val="FF0000"/>
                </a:solidFill>
                <a:latin typeface="Arial"/>
                <a:cs typeface="Arial"/>
              </a:rPr>
              <a:t>Publicar</a:t>
            </a:r>
            <a:r>
              <a:rPr lang="es-MX" sz="2000" dirty="0">
                <a:latin typeface="Arial"/>
                <a:cs typeface="Arial"/>
              </a:rPr>
              <a:t> + </a:t>
            </a:r>
            <a:r>
              <a:rPr lang="es-MX" sz="2000" dirty="0">
                <a:solidFill>
                  <a:srgbClr val="00B050"/>
                </a:solidFill>
                <a:latin typeface="Arial"/>
                <a:cs typeface="Arial"/>
              </a:rPr>
              <a:t>una novela para niños </a:t>
            </a:r>
            <a:r>
              <a:rPr lang="es-MX" sz="2000" dirty="0">
                <a:latin typeface="Arial"/>
                <a:cs typeface="Arial"/>
              </a:rPr>
              <a:t>+ </a:t>
            </a:r>
            <a:r>
              <a:rPr lang="es-MX" sz="2000" dirty="0">
                <a:solidFill>
                  <a:schemeClr val="accent1"/>
                </a:solidFill>
                <a:latin typeface="Arial"/>
                <a:cs typeface="Arial"/>
              </a:rPr>
              <a:t>a través de la gestión de la oficina de redacción de la Editorial Océano </a:t>
            </a:r>
            <a:r>
              <a:rPr lang="es-MX" sz="2000" dirty="0">
                <a:latin typeface="Arial"/>
                <a:cs typeface="Arial"/>
              </a:rPr>
              <a:t>+ </a:t>
            </a:r>
            <a:r>
              <a:rPr lang="es-MX" sz="2000" dirty="0">
                <a:solidFill>
                  <a:schemeClr val="accent6">
                    <a:lumMod val="50000"/>
                  </a:schemeClr>
                </a:solidFill>
                <a:latin typeface="Arial"/>
                <a:cs typeface="Arial"/>
              </a:rPr>
              <a:t>para mejorar la comprensión lectora infantil en la comuna de Valparaíso.</a:t>
            </a: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endParaRPr lang="es-CL" sz="2000" spc="-5" dirty="0">
              <a:latin typeface="Arial"/>
              <a:cs typeface="Arial"/>
            </a:endParaRPr>
          </a:p>
          <a:p>
            <a:pPr marL="334010" lvl="1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tabLst>
                <a:tab pos="570230" algn="l"/>
                <a:tab pos="570865" algn="l"/>
              </a:tabLst>
            </a:pPr>
            <a:r>
              <a:rPr lang="es-CL" sz="2000" b="1" spc="-5" dirty="0">
                <a:latin typeface="Arial"/>
                <a:cs typeface="Arial"/>
              </a:rPr>
              <a:t>OBJETIVOS ESPECÍFICOS</a:t>
            </a:r>
          </a:p>
          <a:p>
            <a:pPr marL="791210" lvl="1" indent="-457200" algn="just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AutoNum type="arabicParenR"/>
              <a:tabLst>
                <a:tab pos="570230" algn="l"/>
                <a:tab pos="570865" algn="l"/>
              </a:tabLst>
            </a:pPr>
            <a:r>
              <a:rPr lang="es-CL" sz="2000" spc="-5" dirty="0">
                <a:solidFill>
                  <a:srgbClr val="FF0000"/>
                </a:solidFill>
                <a:latin typeface="Arial"/>
                <a:cs typeface="Arial"/>
              </a:rPr>
              <a:t>Redactar </a:t>
            </a:r>
            <a:r>
              <a:rPr lang="es-CL" sz="2000" spc="-5" dirty="0">
                <a:solidFill>
                  <a:srgbClr val="00B050"/>
                </a:solidFill>
                <a:latin typeface="Arial"/>
                <a:cs typeface="Arial"/>
              </a:rPr>
              <a:t>los capítulos de la novela </a:t>
            </a:r>
            <a:r>
              <a:rPr lang="es-CL" sz="2000" spc="-5" dirty="0">
                <a:solidFill>
                  <a:srgbClr val="0070C0"/>
                </a:solidFill>
                <a:latin typeface="Arial"/>
                <a:cs typeface="Arial"/>
              </a:rPr>
              <a:t>inspirado en el pensamiento y sentimiento de los niños de la comuna de Valparaíso </a:t>
            </a:r>
            <a:r>
              <a:rPr lang="es-CL" sz="2000" spc="-5" dirty="0">
                <a:solidFill>
                  <a:schemeClr val="accent6">
                    <a:lumMod val="50000"/>
                  </a:schemeClr>
                </a:solidFill>
                <a:latin typeface="Arial"/>
                <a:cs typeface="Arial"/>
              </a:rPr>
              <a:t>para generar conciencia de la importancia de la lectura.</a:t>
            </a:r>
          </a:p>
          <a:p>
            <a:pPr marL="791210" lvl="1" indent="-457200" algn="just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AutoNum type="arabicParenR"/>
              <a:tabLst>
                <a:tab pos="570230" algn="l"/>
                <a:tab pos="570865" algn="l"/>
              </a:tabLst>
            </a:pPr>
            <a:r>
              <a:rPr lang="es-CL" sz="2000" spc="-5" dirty="0">
                <a:solidFill>
                  <a:srgbClr val="FF0000"/>
                </a:solidFill>
                <a:latin typeface="Arial"/>
                <a:cs typeface="Arial"/>
              </a:rPr>
              <a:t>Encontrar </a:t>
            </a:r>
            <a:r>
              <a:rPr lang="es-CL" sz="2000" spc="-5" dirty="0">
                <a:solidFill>
                  <a:srgbClr val="00B050"/>
                </a:solidFill>
                <a:latin typeface="Arial"/>
                <a:cs typeface="Arial"/>
              </a:rPr>
              <a:t>un editor </a:t>
            </a:r>
            <a:r>
              <a:rPr lang="es-CL" sz="2000" spc="-5" dirty="0">
                <a:solidFill>
                  <a:srgbClr val="0070C0"/>
                </a:solidFill>
                <a:latin typeface="Arial"/>
                <a:cs typeface="Arial"/>
              </a:rPr>
              <a:t>a través de entrevistas a docentes de Lenguaje y Comunicación</a:t>
            </a:r>
            <a:r>
              <a:rPr lang="es-CL" sz="2000" spc="-5" dirty="0">
                <a:latin typeface="Arial"/>
                <a:cs typeface="Arial"/>
              </a:rPr>
              <a:t> </a:t>
            </a:r>
            <a:r>
              <a:rPr lang="es-CL" sz="2000" spc="-5" dirty="0">
                <a:solidFill>
                  <a:schemeClr val="accent6">
                    <a:lumMod val="50000"/>
                  </a:schemeClr>
                </a:solidFill>
                <a:latin typeface="Arial"/>
                <a:cs typeface="Arial"/>
              </a:rPr>
              <a:t>para corregir la redacción de la novela.</a:t>
            </a:r>
          </a:p>
          <a:p>
            <a:pPr marL="791210" lvl="1" indent="-457200" algn="just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AutoNum type="arabicParenR"/>
              <a:tabLst>
                <a:tab pos="570230" algn="l"/>
                <a:tab pos="570865" algn="l"/>
              </a:tabLst>
            </a:pPr>
            <a:r>
              <a:rPr lang="es-CL" sz="2000" spc="-5" dirty="0">
                <a:solidFill>
                  <a:srgbClr val="FF0000"/>
                </a:solidFill>
                <a:latin typeface="Arial"/>
                <a:cs typeface="Arial"/>
              </a:rPr>
              <a:t>Imprimir</a:t>
            </a:r>
            <a:r>
              <a:rPr lang="es-CL" sz="2000" spc="-5" dirty="0">
                <a:solidFill>
                  <a:schemeClr val="accent6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s-CL" sz="2000" spc="-5" dirty="0">
                <a:solidFill>
                  <a:srgbClr val="00B050"/>
                </a:solidFill>
                <a:latin typeface="Arial"/>
                <a:cs typeface="Arial"/>
              </a:rPr>
              <a:t>la novela para niños </a:t>
            </a:r>
            <a:r>
              <a:rPr lang="es-CL" sz="2000" spc="-5" dirty="0">
                <a:solidFill>
                  <a:srgbClr val="0070C0"/>
                </a:solidFill>
                <a:latin typeface="Arial"/>
                <a:cs typeface="Arial"/>
              </a:rPr>
              <a:t>dentro de la oficina impresora de la Editorial Océano</a:t>
            </a:r>
            <a:r>
              <a:rPr lang="es-CL" sz="2000" spc="-5" dirty="0">
                <a:solidFill>
                  <a:schemeClr val="accent6">
                    <a:lumMod val="50000"/>
                  </a:schemeClr>
                </a:solidFill>
                <a:latin typeface="Arial"/>
                <a:cs typeface="Arial"/>
              </a:rPr>
              <a:t> para ser presentada a las comunidades escolares de los establecimientos educacionales de la comuna de Valparaíso. </a:t>
            </a:r>
          </a:p>
          <a:p>
            <a:pPr marL="791210" lvl="1" indent="-45720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AutoNum type="arabicParenR"/>
              <a:tabLst>
                <a:tab pos="570230" algn="l"/>
                <a:tab pos="570865" algn="l"/>
              </a:tabLst>
            </a:pPr>
            <a:endParaRPr lang="es-CL" sz="2000" spc="-5" dirty="0">
              <a:latin typeface="Arial"/>
              <a:cs typeface="Arial"/>
            </a:endParaRPr>
          </a:p>
          <a:p>
            <a:pPr marL="570230" lvl="1" indent="-236220">
              <a:lnSpc>
                <a:spcPct val="100000"/>
              </a:lnSpc>
              <a:spcBef>
                <a:spcPts val="360"/>
              </a:spcBef>
              <a:buClr>
                <a:srgbClr val="3891A7"/>
              </a:buClr>
              <a:buFont typeface="Verdana"/>
              <a:buChar char="◦"/>
              <a:tabLst>
                <a:tab pos="570230" algn="l"/>
                <a:tab pos="570865" algn="l"/>
              </a:tabLst>
            </a:pP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649925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0"/>
            <a:ext cx="59894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0154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2113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5206" y="548680"/>
            <a:ext cx="8987637" cy="553998"/>
          </a:xfrm>
        </p:spPr>
        <p:txBody>
          <a:bodyPr/>
          <a:lstStyle/>
          <a:p>
            <a:r>
              <a:rPr lang="es-CL" sz="36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Objetivo general y tipo de investigación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9702"/>
            <a:ext cx="9123777" cy="453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383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499" y="6858000"/>
                </a:lnTo>
                <a:lnTo>
                  <a:pt x="8056499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5736" y="0"/>
            <a:ext cx="15544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94917" y="482930"/>
            <a:ext cx="3604260" cy="620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dirty="0">
                <a:solidFill>
                  <a:srgbClr val="000000"/>
                </a:solidFill>
                <a:latin typeface="Arial"/>
                <a:cs typeface="Arial"/>
              </a:rPr>
              <a:t>BIBLIOGRAFÍA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5" dirty="0"/>
              <a:pPr marL="25400">
                <a:lnSpc>
                  <a:spcPts val="1425"/>
                </a:lnSpc>
              </a:pPr>
              <a:t>39</a:t>
            </a:fld>
            <a:endParaRPr spc="-5" dirty="0"/>
          </a:p>
        </p:txBody>
      </p:sp>
      <p:sp>
        <p:nvSpPr>
          <p:cNvPr id="7" name="object 7"/>
          <p:cNvSpPr txBox="1"/>
          <p:nvPr/>
        </p:nvSpPr>
        <p:spPr>
          <a:xfrm>
            <a:off x="1337817" y="1866138"/>
            <a:ext cx="7279640" cy="1489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9263" marR="5080" indent="-449263" algn="just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latin typeface="Arial"/>
                <a:cs typeface="Arial"/>
              </a:rPr>
              <a:t>Hernández, </a:t>
            </a:r>
            <a:r>
              <a:rPr sz="3200" dirty="0">
                <a:latin typeface="Arial"/>
                <a:cs typeface="Arial"/>
              </a:rPr>
              <a:t>R. </a:t>
            </a:r>
            <a:r>
              <a:rPr sz="3200" spc="-10" dirty="0">
                <a:latin typeface="Arial"/>
                <a:cs typeface="Arial"/>
              </a:rPr>
              <a:t>(2014). </a:t>
            </a:r>
            <a:r>
              <a:rPr sz="3200" i="1" spc="-5" dirty="0">
                <a:latin typeface="Arial"/>
                <a:cs typeface="Arial"/>
              </a:rPr>
              <a:t>Metodología </a:t>
            </a:r>
            <a:r>
              <a:rPr sz="3200" i="1" spc="-10" dirty="0">
                <a:latin typeface="Arial"/>
                <a:cs typeface="Arial"/>
              </a:rPr>
              <a:t>de  </a:t>
            </a:r>
            <a:r>
              <a:rPr sz="3200" i="1" spc="-5" dirty="0">
                <a:latin typeface="Arial"/>
                <a:cs typeface="Arial"/>
              </a:rPr>
              <a:t>la Investigación</a:t>
            </a:r>
            <a:r>
              <a:rPr sz="3200" spc="-5" dirty="0">
                <a:latin typeface="Arial"/>
                <a:cs typeface="Arial"/>
              </a:rPr>
              <a:t>. 6ta.</a:t>
            </a:r>
            <a:r>
              <a:rPr sz="3200" spc="69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Edición.  </a:t>
            </a:r>
            <a:r>
              <a:rPr sz="3200" dirty="0">
                <a:latin typeface="Arial"/>
                <a:cs typeface="Arial"/>
              </a:rPr>
              <a:t>México: </a:t>
            </a:r>
            <a:r>
              <a:rPr sz="3200" spc="-5" dirty="0">
                <a:latin typeface="Arial"/>
                <a:cs typeface="Arial"/>
              </a:rPr>
              <a:t>Mc </a:t>
            </a:r>
            <a:r>
              <a:rPr sz="3200" dirty="0">
                <a:latin typeface="Arial"/>
                <a:cs typeface="Arial"/>
              </a:rPr>
              <a:t>Graw</a:t>
            </a:r>
            <a:r>
              <a:rPr sz="3200" spc="-7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Hill.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1140</TotalTime>
  <Words>2389</Words>
  <Application>Microsoft Office PowerPoint</Application>
  <PresentationFormat>Presentación en pantalla (4:3)</PresentationFormat>
  <Paragraphs>295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7" baseType="lpstr">
      <vt:lpstr>Arial</vt:lpstr>
      <vt:lpstr>Calibri</vt:lpstr>
      <vt:lpstr>Tahoma</vt:lpstr>
      <vt:lpstr>Times New Roman</vt:lpstr>
      <vt:lpstr>Trebuchet MS</vt:lpstr>
      <vt:lpstr>Verdana</vt:lpstr>
      <vt:lpstr>Wingdings</vt:lpstr>
      <vt:lpstr>Office Theme</vt:lpstr>
      <vt:lpstr>PARADIGMAS Y ENFOQUES            DE LA INVESTIGACIÓN</vt:lpstr>
      <vt:lpstr> I-. QUÉ ES UN “PARADIGMA"</vt:lpstr>
      <vt:lpstr> ESTRUCTURA DE UN PARADIGMA</vt:lpstr>
      <vt:lpstr>Presentación de PowerPoint</vt:lpstr>
      <vt:lpstr>Presentación de PowerPoint</vt:lpstr>
      <vt:lpstr>Paradigmas:</vt:lpstr>
      <vt:lpstr>1) PARADIGMA POSITIVISTA</vt:lpstr>
      <vt:lpstr>2) PARADIGMA INTERPRETATIVO</vt:lpstr>
      <vt:lpstr>3) PARADIGMA SOCIO-CRÍTICO</vt:lpstr>
      <vt:lpstr>Presentación de PowerPoint</vt:lpstr>
      <vt:lpstr>II-.ENFOQUES DE LA INVESTIGACIÓN</vt:lpstr>
      <vt:lpstr>INVESTIGACIÓN CUANTITATIVA</vt:lpstr>
      <vt:lpstr>INVESTIGACIÓN  CUANTITATIVA</vt:lpstr>
      <vt:lpstr>INVESTIGACIÓN CUALITATIVA</vt:lpstr>
      <vt:lpstr>INVESTIGACIÓN CUALITATIVA</vt:lpstr>
      <vt:lpstr>EJEMPLOS DE INVESTIGACIÓN  CUANTITATIVA Y CUANTITATIVA</vt:lpstr>
      <vt:lpstr>EJEMPLOS DE INVESTIGACIÓN  CUANTITATIVA Y CUANTITATIVA</vt:lpstr>
      <vt:lpstr> CARACTERÍSTICAS DE LOS  ENFOQUES DE INVESTIGACIÓN </vt:lpstr>
      <vt:lpstr>Presentación de PowerPoint</vt:lpstr>
      <vt:lpstr>III-. DISEÑO DE INVESTIGACIÓN</vt:lpstr>
      <vt:lpstr>III-. DISEÑO DE INVESTIGACIÓN</vt:lpstr>
      <vt:lpstr>IV-. TIPO DE ESTUDIO  EN INVESTIGACIÓN</vt:lpstr>
      <vt:lpstr>Presentación de PowerPoint</vt:lpstr>
      <vt:lpstr>Presentación de PowerPoint</vt:lpstr>
      <vt:lpstr>Presentación de PowerPoint</vt:lpstr>
      <vt:lpstr>IV-. TIPO DE ESTUDIO  EN INVESTIGACIÓN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V-. OBJETIVOS DE  LA INVESTIGACIÓN</vt:lpstr>
      <vt:lpstr>Presentación de PowerPoint</vt:lpstr>
      <vt:lpstr>Presentación de PowerPoint</vt:lpstr>
      <vt:lpstr>Presentación de PowerPoint</vt:lpstr>
      <vt:lpstr>Presentación de PowerPoint</vt:lpstr>
      <vt:lpstr>Objetivo general y tipo de investigación</vt:lpstr>
      <vt:lpstr>BIBLIOGRAFÍA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Clase 3 - 4 Met</dc:title>
  <dc:creator>Blanca Ramírez T.</dc:creator>
  <cp:lastModifiedBy>Blanca</cp:lastModifiedBy>
  <cp:revision>91</cp:revision>
  <dcterms:created xsi:type="dcterms:W3CDTF">2019-10-30T13:29:55Z</dcterms:created>
  <dcterms:modified xsi:type="dcterms:W3CDTF">2020-06-18T14:28:05Z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2018-02-09T00:00:00Z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2019-10-30T00:00:00Z</vt:filetime>
  </property>
</Properties>
</file>