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366" r:id="rId2"/>
    <p:sldId id="367" r:id="rId3"/>
    <p:sldId id="370" r:id="rId4"/>
    <p:sldId id="374" r:id="rId5"/>
    <p:sldId id="377" r:id="rId6"/>
    <p:sldId id="378" r:id="rId7"/>
    <p:sldId id="379" r:id="rId8"/>
    <p:sldId id="380" r:id="rId9"/>
    <p:sldId id="372" r:id="rId10"/>
    <p:sldId id="375" r:id="rId11"/>
  </p:sldIdLst>
  <p:sldSz cx="12169775" cy="6858000"/>
  <p:notesSz cx="7010400" cy="92964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6">
          <p15:clr>
            <a:srgbClr val="A4A3A4"/>
          </p15:clr>
        </p15:guide>
        <p15:guide id="2" pos="383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D9C3"/>
    <a:srgbClr val="002060"/>
    <a:srgbClr val="DDEBF7"/>
    <a:srgbClr val="6600CC"/>
    <a:srgbClr val="9933FF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71" autoAdjust="0"/>
    <p:restoredTop sz="90049" autoAdjust="0"/>
  </p:normalViewPr>
  <p:slideViewPr>
    <p:cSldViewPr>
      <p:cViewPr varScale="1">
        <p:scale>
          <a:sx n="67" d="100"/>
          <a:sy n="67" d="100"/>
        </p:scale>
        <p:origin x="810" y="48"/>
      </p:cViewPr>
      <p:guideLst>
        <p:guide orient="horz" pos="2886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A1F7BA-B582-4AEC-A58D-FF0B54791DF4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FA0DFC6C-9D83-45A9-8B61-1C9E71E1E5A6}">
      <dgm:prSet phldrT="[Texto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s-CL" dirty="0" smtClean="0"/>
            <a:t>OCE T1 IM OSORIO</a:t>
          </a:r>
        </a:p>
        <a:p>
          <a:r>
            <a:rPr lang="es-CL" dirty="0" smtClean="0"/>
            <a:t>GUÍA DE SENDA</a:t>
          </a:r>
          <a:endParaRPr lang="es-CL" dirty="0"/>
        </a:p>
      </dgm:t>
    </dgm:pt>
    <dgm:pt modelId="{71C510F7-E13B-4F02-B45D-A1402AFB574B}" type="parTrans" cxnId="{B6178814-61D4-4B29-BD28-9772BC13CC7B}">
      <dgm:prSet/>
      <dgm:spPr/>
      <dgm:t>
        <a:bodyPr/>
        <a:lstStyle/>
        <a:p>
          <a:endParaRPr lang="es-CL"/>
        </a:p>
      </dgm:t>
    </dgm:pt>
    <dgm:pt modelId="{48F809D4-9DCA-4B39-BBFC-C5D87398B123}" type="sibTrans" cxnId="{B6178814-61D4-4B29-BD28-9772BC13CC7B}">
      <dgm:prSet/>
      <dgm:spPr/>
      <dgm:t>
        <a:bodyPr/>
        <a:lstStyle/>
        <a:p>
          <a:endParaRPr lang="es-CL"/>
        </a:p>
      </dgm:t>
    </dgm:pt>
    <dgm:pt modelId="{57A75E80-C734-4E16-8AF1-7DD83C00955D}" type="asst">
      <dgm:prSet phldrT="[Texto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s-CL" dirty="0" smtClean="0"/>
            <a:t>APOYO LOGÍSTICO</a:t>
          </a:r>
        </a:p>
        <a:p>
          <a:r>
            <a:rPr lang="es-CL" dirty="0" smtClean="0"/>
            <a:t>01 VMM-A</a:t>
          </a:r>
          <a:endParaRPr lang="es-CL" dirty="0"/>
        </a:p>
      </dgm:t>
    </dgm:pt>
    <dgm:pt modelId="{321709FD-72C1-46C5-852E-74B68AC915DD}" type="parTrans" cxnId="{F270CFFC-DD9F-4D5B-81D8-23117DE00E70}">
      <dgm:prSet/>
      <dgm:spPr/>
      <dgm:t>
        <a:bodyPr/>
        <a:lstStyle/>
        <a:p>
          <a:endParaRPr lang="es-CL"/>
        </a:p>
      </dgm:t>
    </dgm:pt>
    <dgm:pt modelId="{8C092B4E-4C15-4499-A8FB-1A8859EC414F}" type="sibTrans" cxnId="{F270CFFC-DD9F-4D5B-81D8-23117DE00E70}">
      <dgm:prSet/>
      <dgm:spPr/>
      <dgm:t>
        <a:bodyPr/>
        <a:lstStyle/>
        <a:p>
          <a:endParaRPr lang="es-CL"/>
        </a:p>
      </dgm:t>
    </dgm:pt>
    <dgm:pt modelId="{CBAFF9A8-3744-4DAF-9C60-08DE54F55141}">
      <dgm:prSet phldrT="[Texto]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es-CL" dirty="0" smtClean="0"/>
            <a:t>CADETES</a:t>
          </a:r>
        </a:p>
        <a:p>
          <a:r>
            <a:rPr lang="es-CL" dirty="0" smtClean="0"/>
            <a:t>07</a:t>
          </a:r>
          <a:endParaRPr lang="es-CL" dirty="0"/>
        </a:p>
      </dgm:t>
    </dgm:pt>
    <dgm:pt modelId="{7000CA7B-7E59-4D34-B03D-A0647DBA2E2C}" type="parTrans" cxnId="{C63F91A7-9004-4A4B-8B79-A0B9506220AD}">
      <dgm:prSet/>
      <dgm:spPr/>
      <dgm:t>
        <a:bodyPr/>
        <a:lstStyle/>
        <a:p>
          <a:endParaRPr lang="es-CL"/>
        </a:p>
      </dgm:t>
    </dgm:pt>
    <dgm:pt modelId="{A99FB1BF-B701-41B0-9474-15FB8BF115FD}" type="sibTrans" cxnId="{C63F91A7-9004-4A4B-8B79-A0B9506220AD}">
      <dgm:prSet/>
      <dgm:spPr/>
      <dgm:t>
        <a:bodyPr/>
        <a:lstStyle/>
        <a:p>
          <a:endParaRPr lang="es-CL"/>
        </a:p>
      </dgm:t>
    </dgm:pt>
    <dgm:pt modelId="{35CD5A98-EEA5-4450-BDEE-FE78C555780D}" type="pres">
      <dgm:prSet presAssocID="{C1A1F7BA-B582-4AEC-A58D-FF0B54791DF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A6772B51-576E-4872-879F-CA12E895B99A}" type="pres">
      <dgm:prSet presAssocID="{FA0DFC6C-9D83-45A9-8B61-1C9E71E1E5A6}" presName="hierRoot1" presStyleCnt="0">
        <dgm:presLayoutVars>
          <dgm:hierBranch val="init"/>
        </dgm:presLayoutVars>
      </dgm:prSet>
      <dgm:spPr/>
    </dgm:pt>
    <dgm:pt modelId="{70912BC3-9026-4FA6-8FBD-C7E2DE9012B5}" type="pres">
      <dgm:prSet presAssocID="{FA0DFC6C-9D83-45A9-8B61-1C9E71E1E5A6}" presName="rootComposite1" presStyleCnt="0"/>
      <dgm:spPr/>
    </dgm:pt>
    <dgm:pt modelId="{8E345096-E292-4C36-B944-37B82D1A6A40}" type="pres">
      <dgm:prSet presAssocID="{FA0DFC6C-9D83-45A9-8B61-1C9E71E1E5A6}" presName="rootText1" presStyleLbl="node0" presStyleIdx="0" presStyleCnt="1" custScaleX="127205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4339F7B9-D155-41B7-8944-CD920C8479DD}" type="pres">
      <dgm:prSet presAssocID="{FA0DFC6C-9D83-45A9-8B61-1C9E71E1E5A6}" presName="rootConnector1" presStyleLbl="node1" presStyleIdx="0" presStyleCnt="0"/>
      <dgm:spPr/>
      <dgm:t>
        <a:bodyPr/>
        <a:lstStyle/>
        <a:p>
          <a:endParaRPr lang="es-CL"/>
        </a:p>
      </dgm:t>
    </dgm:pt>
    <dgm:pt modelId="{543B750C-AE78-47AA-AB3B-5CAFCA5F6D89}" type="pres">
      <dgm:prSet presAssocID="{FA0DFC6C-9D83-45A9-8B61-1C9E71E1E5A6}" presName="hierChild2" presStyleCnt="0"/>
      <dgm:spPr/>
    </dgm:pt>
    <dgm:pt modelId="{B5AF3942-B251-4807-BDC7-9712D57F457F}" type="pres">
      <dgm:prSet presAssocID="{7000CA7B-7E59-4D34-B03D-A0647DBA2E2C}" presName="Name37" presStyleLbl="parChTrans1D2" presStyleIdx="0" presStyleCnt="2"/>
      <dgm:spPr/>
      <dgm:t>
        <a:bodyPr/>
        <a:lstStyle/>
        <a:p>
          <a:endParaRPr lang="es-CL"/>
        </a:p>
      </dgm:t>
    </dgm:pt>
    <dgm:pt modelId="{A77E31B6-4E53-4812-969F-195BB5618254}" type="pres">
      <dgm:prSet presAssocID="{CBAFF9A8-3744-4DAF-9C60-08DE54F55141}" presName="hierRoot2" presStyleCnt="0">
        <dgm:presLayoutVars>
          <dgm:hierBranch val="init"/>
        </dgm:presLayoutVars>
      </dgm:prSet>
      <dgm:spPr/>
    </dgm:pt>
    <dgm:pt modelId="{58331C49-15EC-4A23-B10B-CCD3ADDAB5E7}" type="pres">
      <dgm:prSet presAssocID="{CBAFF9A8-3744-4DAF-9C60-08DE54F55141}" presName="rootComposite" presStyleCnt="0"/>
      <dgm:spPr/>
    </dgm:pt>
    <dgm:pt modelId="{79C7338C-3DB7-4DC2-A1A7-4C2669233EDB}" type="pres">
      <dgm:prSet presAssocID="{CBAFF9A8-3744-4DAF-9C60-08DE54F55141}" presName="rootText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F9D1E7A2-4B6B-41F9-8DF5-840875334F0A}" type="pres">
      <dgm:prSet presAssocID="{CBAFF9A8-3744-4DAF-9C60-08DE54F55141}" presName="rootConnector" presStyleLbl="node2" presStyleIdx="0" presStyleCnt="1"/>
      <dgm:spPr/>
      <dgm:t>
        <a:bodyPr/>
        <a:lstStyle/>
        <a:p>
          <a:endParaRPr lang="es-CL"/>
        </a:p>
      </dgm:t>
    </dgm:pt>
    <dgm:pt modelId="{09117FD0-E1C3-42DF-B0DC-AA639E6DB5E5}" type="pres">
      <dgm:prSet presAssocID="{CBAFF9A8-3744-4DAF-9C60-08DE54F55141}" presName="hierChild4" presStyleCnt="0"/>
      <dgm:spPr/>
    </dgm:pt>
    <dgm:pt modelId="{0F472C25-B9CD-4B33-AC8B-C632B8167090}" type="pres">
      <dgm:prSet presAssocID="{CBAFF9A8-3744-4DAF-9C60-08DE54F55141}" presName="hierChild5" presStyleCnt="0"/>
      <dgm:spPr/>
    </dgm:pt>
    <dgm:pt modelId="{DC2116E6-9018-47BE-95E5-A544714FD349}" type="pres">
      <dgm:prSet presAssocID="{FA0DFC6C-9D83-45A9-8B61-1C9E71E1E5A6}" presName="hierChild3" presStyleCnt="0"/>
      <dgm:spPr/>
    </dgm:pt>
    <dgm:pt modelId="{5EFCAD6A-A968-475E-A508-AE15A56FDD36}" type="pres">
      <dgm:prSet presAssocID="{321709FD-72C1-46C5-852E-74B68AC915DD}" presName="Name111" presStyleLbl="parChTrans1D2" presStyleIdx="1" presStyleCnt="2"/>
      <dgm:spPr/>
      <dgm:t>
        <a:bodyPr/>
        <a:lstStyle/>
        <a:p>
          <a:endParaRPr lang="es-CL"/>
        </a:p>
      </dgm:t>
    </dgm:pt>
    <dgm:pt modelId="{48F04F90-48C8-4768-8583-38960EB15594}" type="pres">
      <dgm:prSet presAssocID="{57A75E80-C734-4E16-8AF1-7DD83C00955D}" presName="hierRoot3" presStyleCnt="0">
        <dgm:presLayoutVars>
          <dgm:hierBranch val="init"/>
        </dgm:presLayoutVars>
      </dgm:prSet>
      <dgm:spPr/>
    </dgm:pt>
    <dgm:pt modelId="{AA2201A8-0634-4C28-8A2E-D525D61948FB}" type="pres">
      <dgm:prSet presAssocID="{57A75E80-C734-4E16-8AF1-7DD83C00955D}" presName="rootComposite3" presStyleCnt="0"/>
      <dgm:spPr/>
    </dgm:pt>
    <dgm:pt modelId="{BFE3D3E2-2170-4288-983E-ACBB0916ACD8}" type="pres">
      <dgm:prSet presAssocID="{57A75E80-C734-4E16-8AF1-7DD83C00955D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168B7BFB-5C8E-4DB5-A99A-1AED683BCAFF}" type="pres">
      <dgm:prSet presAssocID="{57A75E80-C734-4E16-8AF1-7DD83C00955D}" presName="rootConnector3" presStyleLbl="asst1" presStyleIdx="0" presStyleCnt="1"/>
      <dgm:spPr/>
      <dgm:t>
        <a:bodyPr/>
        <a:lstStyle/>
        <a:p>
          <a:endParaRPr lang="es-CL"/>
        </a:p>
      </dgm:t>
    </dgm:pt>
    <dgm:pt modelId="{B739C5AF-9354-43F6-B4B2-16E1516991E0}" type="pres">
      <dgm:prSet presAssocID="{57A75E80-C734-4E16-8AF1-7DD83C00955D}" presName="hierChild6" presStyleCnt="0"/>
      <dgm:spPr/>
    </dgm:pt>
    <dgm:pt modelId="{509A2377-12A9-45F7-A316-762878D4629D}" type="pres">
      <dgm:prSet presAssocID="{57A75E80-C734-4E16-8AF1-7DD83C00955D}" presName="hierChild7" presStyleCnt="0"/>
      <dgm:spPr/>
    </dgm:pt>
  </dgm:ptLst>
  <dgm:cxnLst>
    <dgm:cxn modelId="{C2BADE88-C4ED-4540-A557-8FF23473B10F}" type="presOf" srcId="{FA0DFC6C-9D83-45A9-8B61-1C9E71E1E5A6}" destId="{8E345096-E292-4C36-B944-37B82D1A6A40}" srcOrd="0" destOrd="0" presId="urn:microsoft.com/office/officeart/2005/8/layout/orgChart1"/>
    <dgm:cxn modelId="{83DF424B-FEB3-4C1F-8B6E-96CB146FB336}" type="presOf" srcId="{321709FD-72C1-46C5-852E-74B68AC915DD}" destId="{5EFCAD6A-A968-475E-A508-AE15A56FDD36}" srcOrd="0" destOrd="0" presId="urn:microsoft.com/office/officeart/2005/8/layout/orgChart1"/>
    <dgm:cxn modelId="{EC436E7E-2341-40F6-A388-926D8EDC629B}" type="presOf" srcId="{7000CA7B-7E59-4D34-B03D-A0647DBA2E2C}" destId="{B5AF3942-B251-4807-BDC7-9712D57F457F}" srcOrd="0" destOrd="0" presId="urn:microsoft.com/office/officeart/2005/8/layout/orgChart1"/>
    <dgm:cxn modelId="{C63F91A7-9004-4A4B-8B79-A0B9506220AD}" srcId="{FA0DFC6C-9D83-45A9-8B61-1C9E71E1E5A6}" destId="{CBAFF9A8-3744-4DAF-9C60-08DE54F55141}" srcOrd="1" destOrd="0" parTransId="{7000CA7B-7E59-4D34-B03D-A0647DBA2E2C}" sibTransId="{A99FB1BF-B701-41B0-9474-15FB8BF115FD}"/>
    <dgm:cxn modelId="{5E6C671B-A2B6-41EE-9C49-214409E508F8}" type="presOf" srcId="{CBAFF9A8-3744-4DAF-9C60-08DE54F55141}" destId="{F9D1E7A2-4B6B-41F9-8DF5-840875334F0A}" srcOrd="1" destOrd="0" presId="urn:microsoft.com/office/officeart/2005/8/layout/orgChart1"/>
    <dgm:cxn modelId="{B6178814-61D4-4B29-BD28-9772BC13CC7B}" srcId="{C1A1F7BA-B582-4AEC-A58D-FF0B54791DF4}" destId="{FA0DFC6C-9D83-45A9-8B61-1C9E71E1E5A6}" srcOrd="0" destOrd="0" parTransId="{71C510F7-E13B-4F02-B45D-A1402AFB574B}" sibTransId="{48F809D4-9DCA-4B39-BBFC-C5D87398B123}"/>
    <dgm:cxn modelId="{8F1CBA0C-E416-4165-965E-D43173E22E61}" type="presOf" srcId="{C1A1F7BA-B582-4AEC-A58D-FF0B54791DF4}" destId="{35CD5A98-EEA5-4450-BDEE-FE78C555780D}" srcOrd="0" destOrd="0" presId="urn:microsoft.com/office/officeart/2005/8/layout/orgChart1"/>
    <dgm:cxn modelId="{BC05863B-164C-45EA-B24F-3BFD616C2153}" type="presOf" srcId="{57A75E80-C734-4E16-8AF1-7DD83C00955D}" destId="{168B7BFB-5C8E-4DB5-A99A-1AED683BCAFF}" srcOrd="1" destOrd="0" presId="urn:microsoft.com/office/officeart/2005/8/layout/orgChart1"/>
    <dgm:cxn modelId="{518593DE-0552-4CC8-BDB8-6AC4BDF15B56}" type="presOf" srcId="{FA0DFC6C-9D83-45A9-8B61-1C9E71E1E5A6}" destId="{4339F7B9-D155-41B7-8944-CD920C8479DD}" srcOrd="1" destOrd="0" presId="urn:microsoft.com/office/officeart/2005/8/layout/orgChart1"/>
    <dgm:cxn modelId="{05C64667-66E4-4BA9-B673-1074A47E28DC}" type="presOf" srcId="{CBAFF9A8-3744-4DAF-9C60-08DE54F55141}" destId="{79C7338C-3DB7-4DC2-A1A7-4C2669233EDB}" srcOrd="0" destOrd="0" presId="urn:microsoft.com/office/officeart/2005/8/layout/orgChart1"/>
    <dgm:cxn modelId="{F270CFFC-DD9F-4D5B-81D8-23117DE00E70}" srcId="{FA0DFC6C-9D83-45A9-8B61-1C9E71E1E5A6}" destId="{57A75E80-C734-4E16-8AF1-7DD83C00955D}" srcOrd="0" destOrd="0" parTransId="{321709FD-72C1-46C5-852E-74B68AC915DD}" sibTransId="{8C092B4E-4C15-4499-A8FB-1A8859EC414F}"/>
    <dgm:cxn modelId="{2EBD5BFE-32D3-427B-8368-74B0A7743648}" type="presOf" srcId="{57A75E80-C734-4E16-8AF1-7DD83C00955D}" destId="{BFE3D3E2-2170-4288-983E-ACBB0916ACD8}" srcOrd="0" destOrd="0" presId="urn:microsoft.com/office/officeart/2005/8/layout/orgChart1"/>
    <dgm:cxn modelId="{3AA20FDD-1579-44D1-9F1C-97E689002201}" type="presParOf" srcId="{35CD5A98-EEA5-4450-BDEE-FE78C555780D}" destId="{A6772B51-576E-4872-879F-CA12E895B99A}" srcOrd="0" destOrd="0" presId="urn:microsoft.com/office/officeart/2005/8/layout/orgChart1"/>
    <dgm:cxn modelId="{DE3A457F-1C32-4CCC-9928-C1E45283488B}" type="presParOf" srcId="{A6772B51-576E-4872-879F-CA12E895B99A}" destId="{70912BC3-9026-4FA6-8FBD-C7E2DE9012B5}" srcOrd="0" destOrd="0" presId="urn:microsoft.com/office/officeart/2005/8/layout/orgChart1"/>
    <dgm:cxn modelId="{1C669D2D-ED2A-492E-95DB-E24A0198F622}" type="presParOf" srcId="{70912BC3-9026-4FA6-8FBD-C7E2DE9012B5}" destId="{8E345096-E292-4C36-B944-37B82D1A6A40}" srcOrd="0" destOrd="0" presId="urn:microsoft.com/office/officeart/2005/8/layout/orgChart1"/>
    <dgm:cxn modelId="{09B81191-EDEC-49BA-BC1D-AD0BBDA24FAA}" type="presParOf" srcId="{70912BC3-9026-4FA6-8FBD-C7E2DE9012B5}" destId="{4339F7B9-D155-41B7-8944-CD920C8479DD}" srcOrd="1" destOrd="0" presId="urn:microsoft.com/office/officeart/2005/8/layout/orgChart1"/>
    <dgm:cxn modelId="{A373AD4F-0F29-4CD0-891F-C8ACB2848FE4}" type="presParOf" srcId="{A6772B51-576E-4872-879F-CA12E895B99A}" destId="{543B750C-AE78-47AA-AB3B-5CAFCA5F6D89}" srcOrd="1" destOrd="0" presId="urn:microsoft.com/office/officeart/2005/8/layout/orgChart1"/>
    <dgm:cxn modelId="{18A6FB21-56D3-47C4-B142-12273758B76B}" type="presParOf" srcId="{543B750C-AE78-47AA-AB3B-5CAFCA5F6D89}" destId="{B5AF3942-B251-4807-BDC7-9712D57F457F}" srcOrd="0" destOrd="0" presId="urn:microsoft.com/office/officeart/2005/8/layout/orgChart1"/>
    <dgm:cxn modelId="{03EF3F96-B087-4ED3-8A94-B80643C8C27B}" type="presParOf" srcId="{543B750C-AE78-47AA-AB3B-5CAFCA5F6D89}" destId="{A77E31B6-4E53-4812-969F-195BB5618254}" srcOrd="1" destOrd="0" presId="urn:microsoft.com/office/officeart/2005/8/layout/orgChart1"/>
    <dgm:cxn modelId="{09BB2F97-DAB3-4A97-AB69-3D8717420BD5}" type="presParOf" srcId="{A77E31B6-4E53-4812-969F-195BB5618254}" destId="{58331C49-15EC-4A23-B10B-CCD3ADDAB5E7}" srcOrd="0" destOrd="0" presId="urn:microsoft.com/office/officeart/2005/8/layout/orgChart1"/>
    <dgm:cxn modelId="{8C50D69F-7827-44A8-B3BE-9885672BA890}" type="presParOf" srcId="{58331C49-15EC-4A23-B10B-CCD3ADDAB5E7}" destId="{79C7338C-3DB7-4DC2-A1A7-4C2669233EDB}" srcOrd="0" destOrd="0" presId="urn:microsoft.com/office/officeart/2005/8/layout/orgChart1"/>
    <dgm:cxn modelId="{5CA2C72E-BEB5-4C1D-BD98-C72357D9A129}" type="presParOf" srcId="{58331C49-15EC-4A23-B10B-CCD3ADDAB5E7}" destId="{F9D1E7A2-4B6B-41F9-8DF5-840875334F0A}" srcOrd="1" destOrd="0" presId="urn:microsoft.com/office/officeart/2005/8/layout/orgChart1"/>
    <dgm:cxn modelId="{00C16AAE-4C4F-4031-94DB-B5647A2867A9}" type="presParOf" srcId="{A77E31B6-4E53-4812-969F-195BB5618254}" destId="{09117FD0-E1C3-42DF-B0DC-AA639E6DB5E5}" srcOrd="1" destOrd="0" presId="urn:microsoft.com/office/officeart/2005/8/layout/orgChart1"/>
    <dgm:cxn modelId="{2E0481C5-1431-4D10-A72D-EF8302CE9E4A}" type="presParOf" srcId="{A77E31B6-4E53-4812-969F-195BB5618254}" destId="{0F472C25-B9CD-4B33-AC8B-C632B8167090}" srcOrd="2" destOrd="0" presId="urn:microsoft.com/office/officeart/2005/8/layout/orgChart1"/>
    <dgm:cxn modelId="{A1D80CA3-87A4-44E9-AAAF-A32DFF580E3F}" type="presParOf" srcId="{A6772B51-576E-4872-879F-CA12E895B99A}" destId="{DC2116E6-9018-47BE-95E5-A544714FD349}" srcOrd="2" destOrd="0" presId="urn:microsoft.com/office/officeart/2005/8/layout/orgChart1"/>
    <dgm:cxn modelId="{6C88447C-C07F-4AF1-80F0-D7739197D70B}" type="presParOf" srcId="{DC2116E6-9018-47BE-95E5-A544714FD349}" destId="{5EFCAD6A-A968-475E-A508-AE15A56FDD36}" srcOrd="0" destOrd="0" presId="urn:microsoft.com/office/officeart/2005/8/layout/orgChart1"/>
    <dgm:cxn modelId="{4E4E5255-6067-4AFB-BF57-025C37ECE9D2}" type="presParOf" srcId="{DC2116E6-9018-47BE-95E5-A544714FD349}" destId="{48F04F90-48C8-4768-8583-38960EB15594}" srcOrd="1" destOrd="0" presId="urn:microsoft.com/office/officeart/2005/8/layout/orgChart1"/>
    <dgm:cxn modelId="{34D86FF2-8310-4764-B3F9-C7E120D214E4}" type="presParOf" srcId="{48F04F90-48C8-4768-8583-38960EB15594}" destId="{AA2201A8-0634-4C28-8A2E-D525D61948FB}" srcOrd="0" destOrd="0" presId="urn:microsoft.com/office/officeart/2005/8/layout/orgChart1"/>
    <dgm:cxn modelId="{457BA0E8-431E-4158-A219-2E03091982AC}" type="presParOf" srcId="{AA2201A8-0634-4C28-8A2E-D525D61948FB}" destId="{BFE3D3E2-2170-4288-983E-ACBB0916ACD8}" srcOrd="0" destOrd="0" presId="urn:microsoft.com/office/officeart/2005/8/layout/orgChart1"/>
    <dgm:cxn modelId="{6C6F8968-E0C5-411F-B7A9-B057E603501F}" type="presParOf" srcId="{AA2201A8-0634-4C28-8A2E-D525D61948FB}" destId="{168B7BFB-5C8E-4DB5-A99A-1AED683BCAFF}" srcOrd="1" destOrd="0" presId="urn:microsoft.com/office/officeart/2005/8/layout/orgChart1"/>
    <dgm:cxn modelId="{5B088E3C-053F-4DAF-B830-314C44612022}" type="presParOf" srcId="{48F04F90-48C8-4768-8583-38960EB15594}" destId="{B739C5AF-9354-43F6-B4B2-16E1516991E0}" srcOrd="1" destOrd="0" presId="urn:microsoft.com/office/officeart/2005/8/layout/orgChart1"/>
    <dgm:cxn modelId="{01F6CF94-80FD-43A0-8AD2-4755219D4463}" type="presParOf" srcId="{48F04F90-48C8-4768-8583-38960EB15594}" destId="{509A2377-12A9-45F7-A316-762878D4629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FCAD6A-A968-475E-A508-AE15A56FDD36}">
      <dsp:nvSpPr>
        <dsp:cNvPr id="0" name=""/>
        <dsp:cNvSpPr/>
      </dsp:nvSpPr>
      <dsp:spPr>
        <a:xfrm>
          <a:off x="4336799" y="1083140"/>
          <a:ext cx="227217" cy="995429"/>
        </a:xfrm>
        <a:custGeom>
          <a:avLst/>
          <a:gdLst/>
          <a:ahLst/>
          <a:cxnLst/>
          <a:rect l="0" t="0" r="0" b="0"/>
          <a:pathLst>
            <a:path>
              <a:moveTo>
                <a:pt x="227217" y="0"/>
              </a:moveTo>
              <a:lnTo>
                <a:pt x="227217" y="995429"/>
              </a:lnTo>
              <a:lnTo>
                <a:pt x="0" y="99542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AF3942-B251-4807-BDC7-9712D57F457F}">
      <dsp:nvSpPr>
        <dsp:cNvPr id="0" name=""/>
        <dsp:cNvSpPr/>
      </dsp:nvSpPr>
      <dsp:spPr>
        <a:xfrm>
          <a:off x="4518297" y="1083140"/>
          <a:ext cx="91440" cy="19908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99085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345096-E292-4C36-B944-37B82D1A6A40}">
      <dsp:nvSpPr>
        <dsp:cNvPr id="0" name=""/>
        <dsp:cNvSpPr/>
      </dsp:nvSpPr>
      <dsp:spPr>
        <a:xfrm>
          <a:off x="3187673" y="1151"/>
          <a:ext cx="2752687" cy="1081988"/>
        </a:xfrm>
        <a:prstGeom prst="rect">
          <a:avLst/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 smtClean="0"/>
            <a:t>OCE T1 IM OSORIO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 smtClean="0"/>
            <a:t>GUÍA DE SENDA</a:t>
          </a:r>
          <a:endParaRPr lang="es-CL" sz="2200" kern="1200" dirty="0"/>
        </a:p>
      </dsp:txBody>
      <dsp:txXfrm>
        <a:off x="3187673" y="1151"/>
        <a:ext cx="2752687" cy="1081988"/>
      </dsp:txXfrm>
    </dsp:sp>
    <dsp:sp modelId="{79C7338C-3DB7-4DC2-A1A7-4C2669233EDB}">
      <dsp:nvSpPr>
        <dsp:cNvPr id="0" name=""/>
        <dsp:cNvSpPr/>
      </dsp:nvSpPr>
      <dsp:spPr>
        <a:xfrm>
          <a:off x="3482028" y="3073999"/>
          <a:ext cx="2163977" cy="1081988"/>
        </a:xfrm>
        <a:prstGeom prst="rect">
          <a:avLst/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 smtClean="0"/>
            <a:t>CADETES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 smtClean="0"/>
            <a:t>07</a:t>
          </a:r>
          <a:endParaRPr lang="es-CL" sz="2200" kern="1200" dirty="0"/>
        </a:p>
      </dsp:txBody>
      <dsp:txXfrm>
        <a:off x="3482028" y="3073999"/>
        <a:ext cx="2163977" cy="1081988"/>
      </dsp:txXfrm>
    </dsp:sp>
    <dsp:sp modelId="{BFE3D3E2-2170-4288-983E-ACBB0916ACD8}">
      <dsp:nvSpPr>
        <dsp:cNvPr id="0" name=""/>
        <dsp:cNvSpPr/>
      </dsp:nvSpPr>
      <dsp:spPr>
        <a:xfrm>
          <a:off x="2172821" y="1537575"/>
          <a:ext cx="2163977" cy="1081988"/>
        </a:xfrm>
        <a:prstGeom prst="rect">
          <a:avLst/>
        </a:prstGeom>
        <a:solidFill>
          <a:schemeClr val="tx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 smtClean="0"/>
            <a:t>APOYO LOGÍSTICO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 smtClean="0"/>
            <a:t>01 VMM-A</a:t>
          </a:r>
          <a:endParaRPr lang="es-CL" sz="2200" kern="1200" dirty="0"/>
        </a:p>
      </dsp:txBody>
      <dsp:txXfrm>
        <a:off x="2172821" y="1537575"/>
        <a:ext cx="2163977" cy="10819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159CB2E-DE99-4E82-9DA3-F2440B2DDDF5}" type="datetimeFigureOut">
              <a:rPr lang="es-CL"/>
              <a:pPr>
                <a:defRPr/>
              </a:pPr>
              <a:t>25-11-2024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CFF7776-4C7D-4053-B659-5BFD15301C1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0172618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C6D5B86-18E6-44BC-9B72-8428230773BA}" type="datetimeFigureOut">
              <a:rPr lang="es-CL"/>
              <a:pPr>
                <a:defRPr/>
              </a:pPr>
              <a:t>25-11-2024</a:t>
            </a:fld>
            <a:endParaRPr lang="es-C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412750" y="696913"/>
            <a:ext cx="61849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0088" y="4416425"/>
            <a:ext cx="5610225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D8FA4C62-EADC-4A50-95CD-511F61B24677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6209929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2733" y="2130426"/>
            <a:ext cx="10344309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5466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0565D-680F-4427-8C08-207D828D9656}" type="datetime1">
              <a:rPr lang="es-CL"/>
              <a:pPr>
                <a:defRPr/>
              </a:pPr>
              <a:t>25-11-2024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D5507-7E12-488A-9293-7519D1A9F1BC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25316-AD04-4871-932E-9611A23BCE45}" type="datetime1">
              <a:rPr lang="es-CL"/>
              <a:pPr>
                <a:defRPr/>
              </a:pPr>
              <a:t>25-11-2024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CD5BAB-CE6E-4DA2-86ED-82123A41E4A0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1328" y="4406901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1328" y="2906713"/>
            <a:ext cx="1034430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477A8-23C8-4B24-B9F9-4EB16697C948}" type="datetime1">
              <a:rPr lang="es-CL"/>
              <a:pPr>
                <a:defRPr/>
              </a:pPr>
              <a:t>25-11-2024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3A79F-DBED-4C83-84B5-09D89F926F62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8489" y="1600201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86302" y="1600201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3A5DB-465A-4F58-BE5C-24B2335F1F12}" type="datetime1">
              <a:rPr lang="es-CL"/>
              <a:pPr>
                <a:defRPr/>
              </a:pPr>
              <a:t>25-11-2024</a:t>
            </a:fld>
            <a:endParaRPr lang="es-CL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7FA68-347E-4E8E-95C9-9DFF261D4961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8489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8489" y="217487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82077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82077" y="217487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796C8-3790-4711-9EA5-B89110AED026}" type="datetime1">
              <a:rPr lang="es-CL"/>
              <a:pPr>
                <a:defRPr/>
              </a:pPr>
              <a:t>25-11-2024</a:t>
            </a:fld>
            <a:endParaRPr lang="es-CL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9F0D93-019B-402C-A4CE-60D0C2F685D3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D4254-CDD4-4E0F-81F1-BF23F63D26EE}" type="datetime1">
              <a:rPr lang="es-CL"/>
              <a:pPr>
                <a:defRPr/>
              </a:pPr>
              <a:t>25-11-2024</a:t>
            </a:fld>
            <a:endParaRPr lang="es-CL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A9C1EF-E2BF-4875-8736-7EAC2F80C979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65FA6-F6AE-4B56-8308-F32D8CE5288B}" type="datetime1">
              <a:rPr lang="es-CL"/>
              <a:pPr>
                <a:defRPr/>
              </a:pPr>
              <a:t>25-11-2024</a:t>
            </a:fld>
            <a:endParaRPr lang="es-CL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726BE-D924-48B3-A450-400BD092D654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8489" y="273050"/>
            <a:ext cx="400377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58044" y="273051"/>
            <a:ext cx="68032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8489" y="1435101"/>
            <a:ext cx="400377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C100F-85D6-40F8-98CB-8E9609585F6C}" type="datetime1">
              <a:rPr lang="es-CL"/>
              <a:pPr>
                <a:defRPr/>
              </a:pPr>
              <a:t>25-11-2024</a:t>
            </a:fld>
            <a:endParaRPr lang="es-CL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788341-5BD4-422D-8328-76D0B47F97F3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5361" y="4800600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5361" y="612775"/>
            <a:ext cx="7301865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5361" y="5367338"/>
            <a:ext cx="73018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34C48-11E3-4941-AAC4-44F84BA7A7C8}" type="datetime1">
              <a:rPr lang="es-CL"/>
              <a:pPr>
                <a:defRPr/>
              </a:pPr>
              <a:t>25-11-2024</a:t>
            </a:fld>
            <a:endParaRPr lang="es-CL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A94B48-2410-44F4-92C4-47542CFBDFE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A6E46-0EC9-453E-8C4B-0C50BD3B8DE5}" type="datetime1">
              <a:rPr lang="es-CL"/>
              <a:pPr>
                <a:defRPr/>
              </a:pPr>
              <a:t>25-11-2024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CC4F86-DFC8-4F1B-9897-ABD0611F5B96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23087" y="274639"/>
            <a:ext cx="2738199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8489" y="274639"/>
            <a:ext cx="8011769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A18D9-2302-423E-A78C-747512A5E51F}" type="datetime1">
              <a:rPr lang="es-CL"/>
              <a:pPr>
                <a:defRPr/>
              </a:pPr>
              <a:t>25-11-2024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BDE7B-47AD-4740-AFA5-1495E775F06E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08013" y="274638"/>
            <a:ext cx="10953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CL" altLang="es-CL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8013" y="1600200"/>
            <a:ext cx="1095375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CL" alt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8013" y="6356350"/>
            <a:ext cx="28400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5171DE-E6BC-4B56-9801-CB3BA1644336}" type="datetime1">
              <a:rPr lang="es-CL"/>
              <a:pPr>
                <a:defRPr/>
              </a:pPr>
              <a:t>25-11-2024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57663" y="6356350"/>
            <a:ext cx="38544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21725" y="6356350"/>
            <a:ext cx="284003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E8D6C021-AA7E-4D2B-BDBB-63CF48570AF6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5" name="Picture 19" descr="A:\BTY 105\images.jpg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40000"/>
          </a:blip>
          <a:srcRect l="37241" b="11060"/>
          <a:stretch>
            <a:fillRect/>
          </a:stretch>
        </p:blipFill>
        <p:spPr bwMode="auto">
          <a:xfrm>
            <a:off x="0" y="3285304"/>
            <a:ext cx="1733372" cy="2880000"/>
          </a:xfrm>
          <a:prstGeom prst="rect">
            <a:avLst/>
          </a:prstGeom>
          <a:noFill/>
        </p:spPr>
      </p:pic>
      <p:graphicFrame>
        <p:nvGraphicFramePr>
          <p:cNvPr id="14" name="13 Tabla"/>
          <p:cNvGraphicFramePr>
            <a:graphicFrameLocks noGrp="1"/>
          </p:cNvGraphicFramePr>
          <p:nvPr/>
        </p:nvGraphicFramePr>
        <p:xfrm>
          <a:off x="0" y="6116320"/>
          <a:ext cx="1216977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39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PATRIOTISMO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LEALTAD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VALENTÍA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DEBER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>
            <a:extLst/>
          </p:cNvPr>
          <p:cNvSpPr/>
          <p:nvPr/>
        </p:nvSpPr>
        <p:spPr>
          <a:xfrm>
            <a:off x="0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pic>
        <p:nvPicPr>
          <p:cNvPr id="4104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75" y="27781"/>
            <a:ext cx="840941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ustomShape 6"/>
          <p:cNvSpPr/>
          <p:nvPr/>
        </p:nvSpPr>
        <p:spPr>
          <a:xfrm>
            <a:off x="1781733" y="2744924"/>
            <a:ext cx="8749183" cy="136815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3600" b="1" dirty="0" smtClean="0"/>
              <a:t>PERÍODO PRÁCTICO PROFESIONAL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3600" b="1" dirty="0" smtClean="0"/>
              <a:t>CADETES IM</a:t>
            </a:r>
            <a:endParaRPr lang="es-CL" sz="3600" b="1" spc="-1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106" name="Marcador de número de diapositiva 3"/>
          <p:cNvSpPr txBox="1">
            <a:spLocks/>
          </p:cNvSpPr>
          <p:nvPr/>
        </p:nvSpPr>
        <p:spPr bwMode="auto">
          <a:xfrm>
            <a:off x="11491913" y="6492875"/>
            <a:ext cx="7000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B1B6D9E6-D50B-4912-A8C8-8C9847E57610}" type="slidenum">
              <a:rPr lang="es-CL" altLang="es-CL" sz="1200" b="1">
                <a:solidFill>
                  <a:schemeClr val="bg1"/>
                </a:solidFill>
                <a:latin typeface="Calibri" pitchFamily="34" charset="0"/>
              </a:rPr>
              <a:pPr algn="r" eaLnBrk="1" hangingPunct="1"/>
              <a:t>1</a:t>
            </a:fld>
            <a:endParaRPr lang="es-CL" altLang="es-CL" sz="1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111" name="19 CuadroTexto"/>
          <p:cNvSpPr txBox="1">
            <a:spLocks noChangeArrowheads="1"/>
          </p:cNvSpPr>
          <p:nvPr/>
        </p:nvSpPr>
        <p:spPr bwMode="auto">
          <a:xfrm>
            <a:off x="2988543" y="5589240"/>
            <a:ext cx="62646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CL" altLang="es-CL" sz="2000" b="1" dirty="0" smtClean="0">
                <a:latin typeface="+mj-lt"/>
              </a:rPr>
              <a:t>25 de noviembre de 2024</a:t>
            </a:r>
            <a:endParaRPr lang="es-CL" altLang="es-CL" sz="2000" b="1" dirty="0">
              <a:latin typeface="+mj-lt"/>
            </a:endParaRPr>
          </a:p>
        </p:txBody>
      </p:sp>
      <p:sp>
        <p:nvSpPr>
          <p:cNvPr id="13" name="12 Botón de acción: Personalizar">
            <a:hlinkClick r:id="" action="ppaction://noaction" highlightClick="1"/>
          </p:cNvPr>
          <p:cNvSpPr/>
          <p:nvPr/>
        </p:nvSpPr>
        <p:spPr>
          <a:xfrm>
            <a:off x="2513013" y="142875"/>
            <a:ext cx="7286625" cy="500063"/>
          </a:xfrm>
          <a:prstGeom prst="actionButtonBlank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8" name="CustomShape 6"/>
          <p:cNvSpPr/>
          <p:nvPr/>
        </p:nvSpPr>
        <p:spPr>
          <a:xfrm>
            <a:off x="1692399" y="188641"/>
            <a:ext cx="8784976" cy="720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spc="-1" dirty="0" smtClean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Dirección de Educación de la Armada</a:t>
            </a:r>
            <a:endParaRPr lang="es-ES" sz="2000" b="1" spc="-1" dirty="0">
              <a:solidFill>
                <a:srgbClr val="002060"/>
              </a:solidFill>
              <a:uFill>
                <a:solidFill>
                  <a:srgbClr val="FFFFFF"/>
                </a:solidFill>
              </a:u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spc="-1" dirty="0" smtClean="0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Escuela Naval “Arturo Prat”</a:t>
            </a:r>
            <a:endParaRPr lang="es-ES" sz="2000" b="1" spc="-1" dirty="0">
              <a:solidFill>
                <a:srgbClr val="002060"/>
              </a:solidFill>
              <a:uFill>
                <a:solidFill>
                  <a:srgbClr val="FFFFFF"/>
                </a:solidFill>
              </a:u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7455" y="44624"/>
            <a:ext cx="876149" cy="100800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9" descr="A:\BTY 105\images.jpg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40000"/>
          </a:blip>
          <a:srcRect l="37241" b="11060"/>
          <a:stretch>
            <a:fillRect/>
          </a:stretch>
        </p:blipFill>
        <p:spPr bwMode="auto">
          <a:xfrm>
            <a:off x="0" y="4005064"/>
            <a:ext cx="1300029" cy="2160000"/>
          </a:xfrm>
          <a:prstGeom prst="rect">
            <a:avLst/>
          </a:prstGeom>
          <a:noFill/>
        </p:spPr>
      </p:pic>
      <p:graphicFrame>
        <p:nvGraphicFramePr>
          <p:cNvPr id="19" name="18 Tabla"/>
          <p:cNvGraphicFramePr>
            <a:graphicFrameLocks noGrp="1"/>
          </p:cNvGraphicFramePr>
          <p:nvPr/>
        </p:nvGraphicFramePr>
        <p:xfrm>
          <a:off x="0" y="6116320"/>
          <a:ext cx="1216977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39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PATRIOTISMO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LEALTAD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VALENTÍA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DEBER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>
            <a:extLst/>
          </p:cNvPr>
          <p:cNvSpPr/>
          <p:nvPr/>
        </p:nvSpPr>
        <p:spPr>
          <a:xfrm>
            <a:off x="0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5133" name="Título 1"/>
          <p:cNvSpPr txBox="1">
            <a:spLocks/>
          </p:cNvSpPr>
          <p:nvPr/>
        </p:nvSpPr>
        <p:spPr bwMode="auto">
          <a:xfrm>
            <a:off x="1116335" y="260648"/>
            <a:ext cx="9937104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PERÍODO PRÁCTICO </a:t>
            </a:r>
            <a:r>
              <a:rPr lang="es-CL" altLang="es-CL" sz="2800" b="1" dirty="0" smtClean="0">
                <a:solidFill>
                  <a:schemeClr val="tx2">
                    <a:lumMod val="50000"/>
                  </a:schemeClr>
                </a:solidFill>
              </a:rPr>
              <a:t>PROFESIONAL CADETES </a:t>
            </a: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IM</a:t>
            </a:r>
            <a:endParaRPr lang="es-CL" sz="2800" b="1" spc="-1" dirty="0">
              <a:solidFill>
                <a:schemeClr val="tx2">
                  <a:lumMod val="50000"/>
                </a:schemeClr>
              </a:solidFill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5134" name="Marcador de número de diapositiva 3"/>
          <p:cNvSpPr txBox="1">
            <a:spLocks/>
          </p:cNvSpPr>
          <p:nvPr/>
        </p:nvSpPr>
        <p:spPr bwMode="auto">
          <a:xfrm>
            <a:off x="11442700" y="6492875"/>
            <a:ext cx="7000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8EC58358-BD7B-41C2-B344-710AD3E7446D}" type="slidenum">
              <a:rPr lang="es-CL" altLang="es-CL" sz="1200" b="1">
                <a:solidFill>
                  <a:schemeClr val="bg1"/>
                </a:solidFill>
                <a:latin typeface="Calibri" pitchFamily="34" charset="0"/>
              </a:rPr>
              <a:pPr algn="r" eaLnBrk="1" hangingPunct="1"/>
              <a:t>2</a:t>
            </a:fld>
            <a:endParaRPr lang="es-CL" altLang="es-CL" sz="1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136" name="CustomShape 11"/>
          <p:cNvSpPr>
            <a:spLocks noChangeArrowheads="1"/>
          </p:cNvSpPr>
          <p:nvPr/>
        </p:nvSpPr>
        <p:spPr bwMode="auto">
          <a:xfrm>
            <a:off x="1098587" y="1844824"/>
            <a:ext cx="9972600" cy="3098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 algn="ctr" defTabSz="812800">
              <a:lnSpc>
                <a:spcPct val="90000"/>
              </a:lnSpc>
              <a:spcBef>
                <a:spcPts val="1000"/>
              </a:spcBef>
              <a:tabLst>
                <a:tab pos="441325" algn="l"/>
              </a:tabLst>
            </a:pPr>
            <a:r>
              <a:rPr lang="es-ES" altLang="es-CL" sz="3600" b="1" dirty="0">
                <a:latin typeface="+mn-lt"/>
              </a:rPr>
              <a:t>TEMARIO</a:t>
            </a:r>
          </a:p>
          <a:p>
            <a:pPr marL="514350" indent="-514350" defTabSz="812800">
              <a:lnSpc>
                <a:spcPct val="90000"/>
              </a:lnSpc>
              <a:spcBef>
                <a:spcPts val="1000"/>
              </a:spcBef>
              <a:buFont typeface="Calibri" pitchFamily="34" charset="0"/>
              <a:buAutoNum type="arabicPeriod"/>
              <a:tabLst>
                <a:tab pos="441325" algn="l"/>
              </a:tabLst>
            </a:pPr>
            <a:r>
              <a:rPr lang="es-ES" altLang="es-CL" sz="3600" b="1" dirty="0" smtClean="0">
                <a:latin typeface="+mn-lt"/>
              </a:rPr>
              <a:t>Organización de tarea</a:t>
            </a:r>
            <a:endParaRPr lang="es-ES" altLang="es-CL" sz="3600" b="1" dirty="0">
              <a:latin typeface="+mn-lt"/>
            </a:endParaRPr>
          </a:p>
          <a:p>
            <a:pPr marL="514350" indent="-514350" defTabSz="812800">
              <a:lnSpc>
                <a:spcPct val="90000"/>
              </a:lnSpc>
              <a:spcBef>
                <a:spcPts val="1000"/>
              </a:spcBef>
              <a:buFont typeface="Calibri" pitchFamily="34" charset="0"/>
              <a:buAutoNum type="arabicPeriod"/>
              <a:tabLst>
                <a:tab pos="441325" algn="l"/>
              </a:tabLst>
            </a:pPr>
            <a:r>
              <a:rPr lang="es-ES" altLang="es-CL" sz="3600" b="1" dirty="0" smtClean="0">
                <a:latin typeface="+mn-lt"/>
              </a:rPr>
              <a:t>Cronograma de eventos</a:t>
            </a:r>
          </a:p>
          <a:p>
            <a:pPr marL="514350" indent="-514350" defTabSz="812800">
              <a:lnSpc>
                <a:spcPct val="90000"/>
              </a:lnSpc>
              <a:spcBef>
                <a:spcPts val="1000"/>
              </a:spcBef>
              <a:buFont typeface="Calibri" pitchFamily="34" charset="0"/>
              <a:buAutoNum type="arabicPeriod"/>
              <a:tabLst>
                <a:tab pos="441325" algn="l"/>
              </a:tabLst>
            </a:pPr>
            <a:r>
              <a:rPr lang="es-ES" altLang="es-CL" sz="3600" b="1" dirty="0" smtClean="0">
                <a:latin typeface="+mn-lt"/>
              </a:rPr>
              <a:t>Logística</a:t>
            </a:r>
            <a:endParaRPr lang="es-ES" altLang="es-CL" sz="3600" b="1" dirty="0">
              <a:latin typeface="+mn-lt"/>
            </a:endParaRPr>
          </a:p>
          <a:p>
            <a:pPr marL="514350" indent="-514350" defTabSz="812800">
              <a:lnSpc>
                <a:spcPct val="90000"/>
              </a:lnSpc>
              <a:spcBef>
                <a:spcPts val="1000"/>
              </a:spcBef>
              <a:buFont typeface="Calibri" pitchFamily="34" charset="0"/>
              <a:buAutoNum type="arabicPeriod"/>
              <a:tabLst>
                <a:tab pos="441325" algn="l"/>
              </a:tabLst>
            </a:pPr>
            <a:r>
              <a:rPr lang="es-ES" altLang="es-CL" sz="3600" b="1" dirty="0" smtClean="0">
                <a:latin typeface="+mn-lt"/>
              </a:rPr>
              <a:t>MRO</a:t>
            </a:r>
            <a:endParaRPr lang="es-ES" altLang="es-CL" sz="1400" b="1" dirty="0">
              <a:latin typeface="+mn-lt"/>
            </a:endParaRPr>
          </a:p>
        </p:txBody>
      </p:sp>
      <p:pic>
        <p:nvPicPr>
          <p:cNvPr id="17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75" y="27781"/>
            <a:ext cx="840941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7455" y="44624"/>
            <a:ext cx="876149" cy="100800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19" descr="A:\BTY 105\images.jpg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40000"/>
          </a:blip>
          <a:srcRect l="37241" b="11060"/>
          <a:stretch>
            <a:fillRect/>
          </a:stretch>
        </p:blipFill>
        <p:spPr bwMode="auto">
          <a:xfrm>
            <a:off x="0" y="4005064"/>
            <a:ext cx="1300029" cy="2160000"/>
          </a:xfrm>
          <a:prstGeom prst="rect">
            <a:avLst/>
          </a:prstGeom>
          <a:noFill/>
        </p:spPr>
      </p:pic>
      <p:graphicFrame>
        <p:nvGraphicFramePr>
          <p:cNvPr id="22" name="21 Tabla"/>
          <p:cNvGraphicFramePr>
            <a:graphicFrameLocks noGrp="1"/>
          </p:cNvGraphicFramePr>
          <p:nvPr/>
        </p:nvGraphicFramePr>
        <p:xfrm>
          <a:off x="0" y="6116320"/>
          <a:ext cx="1216977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39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PATRIOTISMO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LEALTAD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VALENTÍA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DEBER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>
            <a:extLst/>
          </p:cNvPr>
          <p:cNvSpPr/>
          <p:nvPr/>
        </p:nvSpPr>
        <p:spPr>
          <a:xfrm>
            <a:off x="0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152" name="Marcador de número de diapositiva 3"/>
          <p:cNvSpPr txBox="1">
            <a:spLocks/>
          </p:cNvSpPr>
          <p:nvPr/>
        </p:nvSpPr>
        <p:spPr bwMode="auto">
          <a:xfrm>
            <a:off x="11491913" y="6492875"/>
            <a:ext cx="7000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E5C713D8-778F-47E5-A7D8-0351038C1AA8}" type="slidenum">
              <a:rPr lang="es-CL" altLang="es-CL" sz="1200" b="1">
                <a:solidFill>
                  <a:schemeClr val="bg1"/>
                </a:solidFill>
                <a:latin typeface="Calibri" pitchFamily="34" charset="0"/>
              </a:rPr>
              <a:pPr algn="r" eaLnBrk="1" hangingPunct="1"/>
              <a:t>3</a:t>
            </a:fld>
            <a:endParaRPr lang="es-CL" altLang="es-CL" sz="1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graphicFrame>
        <p:nvGraphicFramePr>
          <p:cNvPr id="34" name="3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9525310"/>
              </p:ext>
            </p:extLst>
          </p:nvPr>
        </p:nvGraphicFramePr>
        <p:xfrm>
          <a:off x="0" y="1113944"/>
          <a:ext cx="1216977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5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52328"/>
                <a:gridCol w="31683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165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rgbClr val="FFFF00"/>
                          </a:solidFill>
                        </a:rPr>
                        <a:t>ORGANIZACIÓN DE TAREA</a:t>
                      </a:r>
                      <a:endParaRPr lang="es-CL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CRONOGRAMA</a:t>
                      </a:r>
                      <a:r>
                        <a:rPr lang="es-CL" baseline="0" dirty="0" smtClean="0">
                          <a:solidFill>
                            <a:schemeClr val="bg1"/>
                          </a:solidFill>
                        </a:rPr>
                        <a:t> DE EVENTOS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LOGÍSTICA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MRO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75" y="27781"/>
            <a:ext cx="840941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ítulo 1"/>
          <p:cNvSpPr txBox="1">
            <a:spLocks/>
          </p:cNvSpPr>
          <p:nvPr/>
        </p:nvSpPr>
        <p:spPr bwMode="auto">
          <a:xfrm>
            <a:off x="1116335" y="260648"/>
            <a:ext cx="9937104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PERÍODO PRÁCTICO </a:t>
            </a:r>
            <a:r>
              <a:rPr lang="es-CL" altLang="es-CL" sz="2800" b="1" dirty="0" smtClean="0">
                <a:solidFill>
                  <a:schemeClr val="tx2">
                    <a:lumMod val="50000"/>
                  </a:schemeClr>
                </a:solidFill>
              </a:rPr>
              <a:t>PROFESIONAL CADETES </a:t>
            </a: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IM</a:t>
            </a:r>
            <a:endParaRPr lang="es-CL" sz="2800" b="1" spc="-1" dirty="0">
              <a:solidFill>
                <a:schemeClr val="tx2">
                  <a:lumMod val="50000"/>
                </a:schemeClr>
              </a:solidFill>
              <a:uFill>
                <a:solidFill>
                  <a:srgbClr val="FFFFFF"/>
                </a:solidFill>
              </a:uFill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7455" y="44624"/>
            <a:ext cx="876149" cy="1008000"/>
          </a:xfrm>
          <a:prstGeom prst="rect">
            <a:avLst/>
          </a:prstGeom>
        </p:spPr>
      </p:pic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2628974481"/>
              </p:ext>
            </p:extLst>
          </p:nvPr>
        </p:nvGraphicFramePr>
        <p:xfrm>
          <a:off x="0" y="1769481"/>
          <a:ext cx="8113183" cy="4157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" name="CuadroTexto 1"/>
          <p:cNvSpPr txBox="1"/>
          <p:nvPr/>
        </p:nvSpPr>
        <p:spPr>
          <a:xfrm>
            <a:off x="6528988" y="2590170"/>
            <a:ext cx="55446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OCE: </a:t>
            </a:r>
            <a:r>
              <a:rPr lang="es-CL" dirty="0" smtClean="0"/>
              <a:t>T1 IM OSORIO</a:t>
            </a:r>
          </a:p>
          <a:p>
            <a:r>
              <a:rPr lang="es-CL" b="1" dirty="0" smtClean="0"/>
              <a:t>GUÍA DE SENDA: </a:t>
            </a:r>
            <a:r>
              <a:rPr lang="es-CL" dirty="0" smtClean="0"/>
              <a:t>DIMLYNCH</a:t>
            </a:r>
          </a:p>
          <a:p>
            <a:r>
              <a:rPr lang="es-CL" dirty="0" smtClean="0"/>
              <a:t>CADETES (07)</a:t>
            </a:r>
          </a:p>
          <a:p>
            <a:endParaRPr lang="es-CL" dirty="0"/>
          </a:p>
          <a:p>
            <a:r>
              <a:rPr lang="es-CL" b="1" dirty="0" smtClean="0"/>
              <a:t>APOYOS:</a:t>
            </a:r>
          </a:p>
          <a:p>
            <a:endParaRPr lang="es-CL" dirty="0"/>
          </a:p>
          <a:p>
            <a:r>
              <a:rPr lang="es-CL" dirty="0" smtClean="0"/>
              <a:t>VMP (INSERCIÓN-EXTRACCIÓN)</a:t>
            </a:r>
          </a:p>
          <a:p>
            <a:r>
              <a:rPr lang="es-CL" dirty="0" smtClean="0"/>
              <a:t>VMM-A (DURANTE DESARROLLO EJERCICIO)</a:t>
            </a:r>
            <a:endParaRPr lang="es-CL" dirty="0"/>
          </a:p>
        </p:txBody>
      </p:sp>
    </p:spTree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19" descr="A:\BTY 105\images.jpg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40000"/>
          </a:blip>
          <a:srcRect l="37241" b="11060"/>
          <a:stretch>
            <a:fillRect/>
          </a:stretch>
        </p:blipFill>
        <p:spPr bwMode="auto">
          <a:xfrm>
            <a:off x="0" y="4005064"/>
            <a:ext cx="1300029" cy="2160000"/>
          </a:xfrm>
          <a:prstGeom prst="rect">
            <a:avLst/>
          </a:prstGeom>
          <a:noFill/>
        </p:spPr>
      </p:pic>
      <p:graphicFrame>
        <p:nvGraphicFramePr>
          <p:cNvPr id="22" name="21 Tabla"/>
          <p:cNvGraphicFramePr>
            <a:graphicFrameLocks noGrp="1"/>
          </p:cNvGraphicFramePr>
          <p:nvPr/>
        </p:nvGraphicFramePr>
        <p:xfrm>
          <a:off x="0" y="6116320"/>
          <a:ext cx="1216977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39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PATRIOTISMO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LEALTAD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VALENTÍA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DEBER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>
            <a:extLst/>
          </p:cNvPr>
          <p:cNvSpPr/>
          <p:nvPr/>
        </p:nvSpPr>
        <p:spPr>
          <a:xfrm>
            <a:off x="0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152" name="Marcador de número de diapositiva 3"/>
          <p:cNvSpPr txBox="1">
            <a:spLocks/>
          </p:cNvSpPr>
          <p:nvPr/>
        </p:nvSpPr>
        <p:spPr bwMode="auto">
          <a:xfrm>
            <a:off x="11491913" y="6492875"/>
            <a:ext cx="7000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E5C713D8-778F-47E5-A7D8-0351038C1AA8}" type="slidenum">
              <a:rPr lang="es-CL" altLang="es-CL" sz="1200" b="1">
                <a:solidFill>
                  <a:schemeClr val="bg1"/>
                </a:solidFill>
                <a:latin typeface="Calibri" pitchFamily="34" charset="0"/>
              </a:rPr>
              <a:pPr algn="r" eaLnBrk="1" hangingPunct="1"/>
              <a:t>4</a:t>
            </a:fld>
            <a:endParaRPr lang="es-CL" altLang="es-CL" sz="1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graphicFrame>
        <p:nvGraphicFramePr>
          <p:cNvPr id="34" name="33 Tabla"/>
          <p:cNvGraphicFramePr>
            <a:graphicFrameLocks noGrp="1"/>
          </p:cNvGraphicFramePr>
          <p:nvPr>
            <p:extLst/>
          </p:nvPr>
        </p:nvGraphicFramePr>
        <p:xfrm>
          <a:off x="0" y="1113944"/>
          <a:ext cx="1216977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5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52328"/>
                <a:gridCol w="31683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165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bg2"/>
                          </a:solidFill>
                        </a:rPr>
                        <a:t>ORGANIZACIÓN DE TAREA</a:t>
                      </a:r>
                      <a:endParaRPr lang="es-CL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rgbClr val="FFFF00"/>
                          </a:solidFill>
                        </a:rPr>
                        <a:t>CRONOGRAMA</a:t>
                      </a:r>
                      <a:r>
                        <a:rPr lang="es-CL" baseline="0" dirty="0" smtClean="0">
                          <a:solidFill>
                            <a:srgbClr val="FFFF00"/>
                          </a:solidFill>
                        </a:rPr>
                        <a:t> DE EVENTOS</a:t>
                      </a:r>
                      <a:endParaRPr lang="es-CL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LOGÍSTICA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MRO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75" y="27781"/>
            <a:ext cx="840941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ítulo 1"/>
          <p:cNvSpPr txBox="1">
            <a:spLocks/>
          </p:cNvSpPr>
          <p:nvPr/>
        </p:nvSpPr>
        <p:spPr bwMode="auto">
          <a:xfrm>
            <a:off x="1116335" y="260648"/>
            <a:ext cx="9937104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PERÍODO PRÁCTICO </a:t>
            </a:r>
            <a:r>
              <a:rPr lang="es-CL" altLang="es-CL" sz="2800" b="1" dirty="0" smtClean="0">
                <a:solidFill>
                  <a:schemeClr val="tx2">
                    <a:lumMod val="50000"/>
                  </a:schemeClr>
                </a:solidFill>
              </a:rPr>
              <a:t>PROFESIONAL CADETES </a:t>
            </a: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IM</a:t>
            </a:r>
            <a:endParaRPr lang="es-CL" sz="2800" b="1" spc="-1" dirty="0">
              <a:solidFill>
                <a:schemeClr val="tx2">
                  <a:lumMod val="50000"/>
                </a:schemeClr>
              </a:solidFill>
              <a:uFill>
                <a:solidFill>
                  <a:srgbClr val="FFFFFF"/>
                </a:solidFill>
              </a:uFill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7455" y="44624"/>
            <a:ext cx="876149" cy="1008000"/>
          </a:xfrm>
          <a:prstGeom prst="rect">
            <a:avLst/>
          </a:prstGeom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604695"/>
              </p:ext>
            </p:extLst>
          </p:nvPr>
        </p:nvGraphicFramePr>
        <p:xfrm>
          <a:off x="252236" y="1628800"/>
          <a:ext cx="11745194" cy="3388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955"/>
                <a:gridCol w="2088232"/>
                <a:gridCol w="2232248"/>
                <a:gridCol w="2736304"/>
                <a:gridCol w="2088232"/>
                <a:gridCol w="194422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aseline="0" dirty="0" smtClean="0"/>
                        <a:t>NOV 25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NOV 26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NOV 27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NOV 28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/>
                        <a:t>NOV</a:t>
                      </a:r>
                      <a:r>
                        <a:rPr lang="es-CL" baseline="0" dirty="0" smtClean="0"/>
                        <a:t> 29</a:t>
                      </a:r>
                      <a:endParaRPr lang="es-CL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AM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 smtClean="0"/>
                        <a:t>PRESENTACIÓN Y ASIGNACIÓN EQUIM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 smtClean="0"/>
                        <a:t>MARCHA</a:t>
                      </a:r>
                    </a:p>
                    <a:p>
                      <a:pPr algn="l"/>
                      <a:r>
                        <a:rPr lang="es-CL" dirty="0" smtClean="0"/>
                        <a:t>PISAGUA-JUNÍN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 smtClean="0"/>
                        <a:t>EXTRACCIÓN EN PTM</a:t>
                      </a:r>
                    </a:p>
                    <a:p>
                      <a:pPr algn="l"/>
                      <a:endParaRPr lang="es-CL" dirty="0" smtClean="0"/>
                    </a:p>
                    <a:p>
                      <a:pPr algn="l"/>
                      <a:r>
                        <a:rPr lang="es-CL" dirty="0" smtClean="0"/>
                        <a:t>PRESENTACIÓN CUARZONA OF ESNAVAL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 smtClean="0"/>
                        <a:t>TRABAJO CON BTY AC 111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 smtClean="0"/>
                        <a:t>TRABAJO CON BTY AC 111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PM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 smtClean="0"/>
                        <a:t>PREPARACIÓN CONVOY</a:t>
                      </a:r>
                    </a:p>
                    <a:p>
                      <a:pPr algn="l"/>
                      <a:endParaRPr lang="es-CL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BRIEFING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 smtClean="0"/>
                        <a:t>MARCHA</a:t>
                      </a:r>
                    </a:p>
                    <a:p>
                      <a:pPr algn="l"/>
                      <a:r>
                        <a:rPr lang="es-CL" dirty="0" smtClean="0"/>
                        <a:t>JUNÍN-DOLORES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 smtClean="0"/>
                        <a:t>MANTENIMIENTO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 smtClean="0"/>
                        <a:t>TRABAJO CON BTY AC 111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 smtClean="0"/>
                        <a:t>VISITA PROFESIONAL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NOC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 smtClean="0"/>
                        <a:t>INSERCIÓN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 smtClean="0"/>
                        <a:t>MARCHA</a:t>
                      </a:r>
                    </a:p>
                    <a:p>
                      <a:pPr algn="l"/>
                      <a:r>
                        <a:rPr lang="es-CL" dirty="0" smtClean="0"/>
                        <a:t>JUNÍN-DOLORES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dirty="0" smtClean="0"/>
                        <a:t>DESCANSO</a:t>
                      </a:r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s-C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CuadroTexto 5"/>
          <p:cNvSpPr txBox="1"/>
          <p:nvPr/>
        </p:nvSpPr>
        <p:spPr>
          <a:xfrm>
            <a:off x="1872419" y="5301208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DIMLYNCH		MOTORIZADO			TERRENO</a:t>
            </a:r>
            <a:endParaRPr lang="es-CL" dirty="0"/>
          </a:p>
        </p:txBody>
      </p:sp>
      <p:sp>
        <p:nvSpPr>
          <p:cNvPr id="10" name="Rectángulo 9"/>
          <p:cNvSpPr/>
          <p:nvPr/>
        </p:nvSpPr>
        <p:spPr>
          <a:xfrm>
            <a:off x="1300029" y="5373216"/>
            <a:ext cx="572390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Rectángulo 18"/>
          <p:cNvSpPr/>
          <p:nvPr/>
        </p:nvSpPr>
        <p:spPr>
          <a:xfrm>
            <a:off x="3996655" y="5373216"/>
            <a:ext cx="572390" cy="2880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Rectángulo 19"/>
          <p:cNvSpPr/>
          <p:nvPr/>
        </p:nvSpPr>
        <p:spPr>
          <a:xfrm>
            <a:off x="7597055" y="5373216"/>
            <a:ext cx="572390" cy="2880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5453717"/>
      </p:ext>
    </p:extLst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19" descr="A:\BTY 105\images.jpg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40000"/>
          </a:blip>
          <a:srcRect l="37241" b="11060"/>
          <a:stretch>
            <a:fillRect/>
          </a:stretch>
        </p:blipFill>
        <p:spPr bwMode="auto">
          <a:xfrm>
            <a:off x="0" y="4005064"/>
            <a:ext cx="1300029" cy="2160000"/>
          </a:xfrm>
          <a:prstGeom prst="rect">
            <a:avLst/>
          </a:prstGeom>
          <a:noFill/>
        </p:spPr>
      </p:pic>
      <p:graphicFrame>
        <p:nvGraphicFramePr>
          <p:cNvPr id="22" name="21 Tabla"/>
          <p:cNvGraphicFramePr>
            <a:graphicFrameLocks noGrp="1"/>
          </p:cNvGraphicFramePr>
          <p:nvPr/>
        </p:nvGraphicFramePr>
        <p:xfrm>
          <a:off x="0" y="6116320"/>
          <a:ext cx="1216977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39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PATRIOTISMO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LEALTAD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VALENTÍA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DEBER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>
            <a:extLst/>
          </p:cNvPr>
          <p:cNvSpPr/>
          <p:nvPr/>
        </p:nvSpPr>
        <p:spPr>
          <a:xfrm>
            <a:off x="0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152" name="Marcador de número de diapositiva 3"/>
          <p:cNvSpPr txBox="1">
            <a:spLocks/>
          </p:cNvSpPr>
          <p:nvPr/>
        </p:nvSpPr>
        <p:spPr bwMode="auto">
          <a:xfrm>
            <a:off x="11491913" y="6492875"/>
            <a:ext cx="7000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E5C713D8-778F-47E5-A7D8-0351038C1AA8}" type="slidenum">
              <a:rPr lang="es-CL" altLang="es-CL" sz="1200" b="1">
                <a:solidFill>
                  <a:schemeClr val="bg1"/>
                </a:solidFill>
                <a:latin typeface="Calibri" pitchFamily="34" charset="0"/>
              </a:rPr>
              <a:pPr algn="r" eaLnBrk="1" hangingPunct="1"/>
              <a:t>5</a:t>
            </a:fld>
            <a:endParaRPr lang="es-CL" altLang="es-CL" sz="1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graphicFrame>
        <p:nvGraphicFramePr>
          <p:cNvPr id="34" name="33 Tabla"/>
          <p:cNvGraphicFramePr>
            <a:graphicFrameLocks noGrp="1"/>
          </p:cNvGraphicFramePr>
          <p:nvPr>
            <p:extLst/>
          </p:nvPr>
        </p:nvGraphicFramePr>
        <p:xfrm>
          <a:off x="0" y="1113944"/>
          <a:ext cx="1216977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5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52328"/>
                <a:gridCol w="31683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165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bg2"/>
                          </a:solidFill>
                        </a:rPr>
                        <a:t>ORGANIZACIÓN DE TAREA</a:t>
                      </a:r>
                      <a:endParaRPr lang="es-CL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rgbClr val="FFFF00"/>
                          </a:solidFill>
                        </a:rPr>
                        <a:t>CRONOGRAMA</a:t>
                      </a:r>
                      <a:r>
                        <a:rPr lang="es-CL" baseline="0" dirty="0" smtClean="0">
                          <a:solidFill>
                            <a:srgbClr val="FFFF00"/>
                          </a:solidFill>
                        </a:rPr>
                        <a:t> DE EVENTOS</a:t>
                      </a:r>
                      <a:endParaRPr lang="es-CL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LOGÍSTICA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MRO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75" y="27781"/>
            <a:ext cx="840941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ítulo 1"/>
          <p:cNvSpPr txBox="1">
            <a:spLocks/>
          </p:cNvSpPr>
          <p:nvPr/>
        </p:nvSpPr>
        <p:spPr bwMode="auto">
          <a:xfrm>
            <a:off x="1116335" y="260648"/>
            <a:ext cx="9937104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PERÍODO PRÁCTICO </a:t>
            </a:r>
            <a:r>
              <a:rPr lang="es-CL" altLang="es-CL" sz="2800" b="1" dirty="0" smtClean="0">
                <a:solidFill>
                  <a:schemeClr val="tx2">
                    <a:lumMod val="50000"/>
                  </a:schemeClr>
                </a:solidFill>
              </a:rPr>
              <a:t>PROFESIONAL CADETES </a:t>
            </a: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IM</a:t>
            </a:r>
            <a:endParaRPr lang="es-CL" sz="2800" b="1" spc="-1" dirty="0">
              <a:solidFill>
                <a:schemeClr val="tx2">
                  <a:lumMod val="50000"/>
                </a:schemeClr>
              </a:solidFill>
              <a:uFill>
                <a:solidFill>
                  <a:srgbClr val="FFFFFF"/>
                </a:solidFill>
              </a:uFill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7455" y="44624"/>
            <a:ext cx="876149" cy="100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5"/>
          <a:srcRect l="13315" t="21585" r="9173" b="13164"/>
          <a:stretch/>
        </p:blipFill>
        <p:spPr>
          <a:xfrm>
            <a:off x="-2" y="1473919"/>
            <a:ext cx="9812325" cy="4644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300029" y="2852936"/>
            <a:ext cx="6801082" cy="22321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/>
          <p:cNvSpPr txBox="1"/>
          <p:nvPr/>
        </p:nvSpPr>
        <p:spPr>
          <a:xfrm>
            <a:off x="3780631" y="249289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25 KM</a:t>
            </a:r>
            <a:endParaRPr lang="es-CL" b="1" dirty="0"/>
          </a:p>
        </p:txBody>
      </p:sp>
      <p:sp>
        <p:nvSpPr>
          <p:cNvPr id="9" name="CuadroTexto 8"/>
          <p:cNvSpPr txBox="1"/>
          <p:nvPr/>
        </p:nvSpPr>
        <p:spPr>
          <a:xfrm>
            <a:off x="9901310" y="2636912"/>
            <a:ext cx="22906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DISTANCIA: </a:t>
            </a:r>
            <a:r>
              <a:rPr lang="es-CL" dirty="0" smtClean="0"/>
              <a:t>32</a:t>
            </a:r>
            <a:r>
              <a:rPr lang="es-CL" dirty="0" smtClean="0"/>
              <a:t> </a:t>
            </a:r>
            <a:r>
              <a:rPr lang="es-CL" dirty="0" smtClean="0"/>
              <a:t>KM </a:t>
            </a:r>
          </a:p>
          <a:p>
            <a:endParaRPr lang="es-CL" dirty="0"/>
          </a:p>
          <a:p>
            <a:r>
              <a:rPr lang="es-CL" b="1" dirty="0" smtClean="0"/>
              <a:t>CARTAS REF.:</a:t>
            </a:r>
          </a:p>
          <a:p>
            <a:r>
              <a:rPr lang="es-CL" dirty="0" smtClean="0"/>
              <a:t>A-48</a:t>
            </a:r>
          </a:p>
          <a:p>
            <a:r>
              <a:rPr lang="es-CL" dirty="0" smtClean="0"/>
              <a:t>A-49</a:t>
            </a:r>
            <a:endParaRPr lang="es-CL" dirty="0"/>
          </a:p>
        </p:txBody>
      </p:sp>
      <p:sp>
        <p:nvSpPr>
          <p:cNvPr id="10" name="CuadroTexto 9"/>
          <p:cNvSpPr txBox="1"/>
          <p:nvPr/>
        </p:nvSpPr>
        <p:spPr>
          <a:xfrm>
            <a:off x="2370727" y="3662651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 smtClean="0"/>
              <a:t>ÁREA DE ENTRENAMIENTO</a:t>
            </a:r>
            <a:endParaRPr lang="es-CL" sz="2400" b="1" dirty="0"/>
          </a:p>
        </p:txBody>
      </p:sp>
    </p:spTree>
    <p:extLst>
      <p:ext uri="{BB962C8B-B14F-4D97-AF65-F5344CB8AC3E}">
        <p14:creationId xmlns:p14="http://schemas.microsoft.com/office/powerpoint/2010/main" val="1802535912"/>
      </p:ext>
    </p:extLst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19" descr="A:\BTY 105\images.jpg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40000"/>
          </a:blip>
          <a:srcRect l="37241" b="11060"/>
          <a:stretch>
            <a:fillRect/>
          </a:stretch>
        </p:blipFill>
        <p:spPr bwMode="auto">
          <a:xfrm>
            <a:off x="0" y="4005064"/>
            <a:ext cx="1300029" cy="2160000"/>
          </a:xfrm>
          <a:prstGeom prst="rect">
            <a:avLst/>
          </a:prstGeom>
          <a:noFill/>
        </p:spPr>
      </p:pic>
      <p:graphicFrame>
        <p:nvGraphicFramePr>
          <p:cNvPr id="22" name="21 Tabla"/>
          <p:cNvGraphicFramePr>
            <a:graphicFrameLocks noGrp="1"/>
          </p:cNvGraphicFramePr>
          <p:nvPr/>
        </p:nvGraphicFramePr>
        <p:xfrm>
          <a:off x="0" y="6116320"/>
          <a:ext cx="1216977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39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PATRIOTISMO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LEALTAD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VALENTÍA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DEBER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>
            <a:extLst/>
          </p:cNvPr>
          <p:cNvSpPr/>
          <p:nvPr/>
        </p:nvSpPr>
        <p:spPr>
          <a:xfrm>
            <a:off x="0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152" name="Marcador de número de diapositiva 3"/>
          <p:cNvSpPr txBox="1">
            <a:spLocks/>
          </p:cNvSpPr>
          <p:nvPr/>
        </p:nvSpPr>
        <p:spPr bwMode="auto">
          <a:xfrm>
            <a:off x="11491913" y="6492875"/>
            <a:ext cx="7000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E5C713D8-778F-47E5-A7D8-0351038C1AA8}" type="slidenum">
              <a:rPr lang="es-CL" altLang="es-CL" sz="1200" b="1">
                <a:solidFill>
                  <a:schemeClr val="bg1"/>
                </a:solidFill>
                <a:latin typeface="Calibri" pitchFamily="34" charset="0"/>
              </a:rPr>
              <a:pPr algn="r" eaLnBrk="1" hangingPunct="1"/>
              <a:t>6</a:t>
            </a:fld>
            <a:endParaRPr lang="es-CL" altLang="es-CL" sz="1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graphicFrame>
        <p:nvGraphicFramePr>
          <p:cNvPr id="34" name="33 Tabla"/>
          <p:cNvGraphicFramePr>
            <a:graphicFrameLocks noGrp="1"/>
          </p:cNvGraphicFramePr>
          <p:nvPr>
            <p:extLst/>
          </p:nvPr>
        </p:nvGraphicFramePr>
        <p:xfrm>
          <a:off x="0" y="1113944"/>
          <a:ext cx="1216977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5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52328"/>
                <a:gridCol w="31683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165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bg2"/>
                          </a:solidFill>
                        </a:rPr>
                        <a:t>ORGANIZACIÓN DE TAREA</a:t>
                      </a:r>
                      <a:endParaRPr lang="es-CL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rgbClr val="FFFF00"/>
                          </a:solidFill>
                        </a:rPr>
                        <a:t>CRONOGRAMA</a:t>
                      </a:r>
                      <a:r>
                        <a:rPr lang="es-CL" baseline="0" dirty="0" smtClean="0">
                          <a:solidFill>
                            <a:srgbClr val="FFFF00"/>
                          </a:solidFill>
                        </a:rPr>
                        <a:t> DE EVENTOS</a:t>
                      </a:r>
                      <a:endParaRPr lang="es-CL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LOGÍSTICA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MRO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75" y="27781"/>
            <a:ext cx="840941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ítulo 1"/>
          <p:cNvSpPr txBox="1">
            <a:spLocks/>
          </p:cNvSpPr>
          <p:nvPr/>
        </p:nvSpPr>
        <p:spPr bwMode="auto">
          <a:xfrm>
            <a:off x="1116335" y="260648"/>
            <a:ext cx="9937104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PERÍODO PRÁCTICO </a:t>
            </a:r>
            <a:r>
              <a:rPr lang="es-CL" altLang="es-CL" sz="2800" b="1" dirty="0" smtClean="0">
                <a:solidFill>
                  <a:schemeClr val="tx2">
                    <a:lumMod val="50000"/>
                  </a:schemeClr>
                </a:solidFill>
              </a:rPr>
              <a:t>PROFESIONAL CADETES </a:t>
            </a: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IM</a:t>
            </a:r>
            <a:endParaRPr lang="es-CL" sz="2800" b="1" spc="-1" dirty="0">
              <a:solidFill>
                <a:schemeClr val="tx2">
                  <a:lumMod val="50000"/>
                </a:schemeClr>
              </a:solidFill>
              <a:uFill>
                <a:solidFill>
                  <a:srgbClr val="FFFFFF"/>
                </a:solidFill>
              </a:uFill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7455" y="44624"/>
            <a:ext cx="876149" cy="10080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9901310" y="2636912"/>
            <a:ext cx="22906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REF.: </a:t>
            </a:r>
            <a:r>
              <a:rPr lang="es-CL" dirty="0" smtClean="0"/>
              <a:t>A-48</a:t>
            </a:r>
          </a:p>
          <a:p>
            <a:r>
              <a:rPr lang="es-CL" dirty="0" smtClean="0"/>
              <a:t>PIM: 7805-3395</a:t>
            </a:r>
          </a:p>
          <a:p>
            <a:r>
              <a:rPr lang="es-CL" dirty="0" smtClean="0"/>
              <a:t>PTM: 7930-2580</a:t>
            </a:r>
          </a:p>
          <a:p>
            <a:r>
              <a:rPr lang="es-CL" b="1" dirty="0"/>
              <a:t>DISTANCIA</a:t>
            </a:r>
            <a:r>
              <a:rPr lang="es-CL" b="1" dirty="0" smtClean="0"/>
              <a:t>: </a:t>
            </a:r>
            <a:r>
              <a:rPr lang="es-CL" dirty="0" smtClean="0"/>
              <a:t>10</a:t>
            </a:r>
            <a:r>
              <a:rPr lang="es-CL" b="1" dirty="0" smtClean="0"/>
              <a:t> </a:t>
            </a:r>
            <a:r>
              <a:rPr lang="es-CL" dirty="0" smtClean="0"/>
              <a:t> </a:t>
            </a:r>
            <a:r>
              <a:rPr lang="es-CL" dirty="0"/>
              <a:t>KM </a:t>
            </a:r>
          </a:p>
          <a:p>
            <a:endParaRPr lang="es-CL" dirty="0" smtClean="0"/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5"/>
          <a:srcRect l="7398" t="6851" r="31658" b="15270"/>
          <a:stretch/>
        </p:blipFill>
        <p:spPr>
          <a:xfrm>
            <a:off x="123" y="1496552"/>
            <a:ext cx="6413838" cy="4608000"/>
          </a:xfrm>
          <a:prstGeom prst="rect">
            <a:avLst/>
          </a:prstGeom>
        </p:spPr>
      </p:pic>
      <p:sp>
        <p:nvSpPr>
          <p:cNvPr id="4" name="Flecha abajo 3"/>
          <p:cNvSpPr/>
          <p:nvPr/>
        </p:nvSpPr>
        <p:spPr>
          <a:xfrm rot="21244281">
            <a:off x="3459147" y="2437826"/>
            <a:ext cx="936104" cy="3484777"/>
          </a:xfrm>
          <a:prstGeom prst="downArrow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7146623"/>
      </p:ext>
    </p:extLst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19" descr="A:\BTY 105\images.jpg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40000"/>
          </a:blip>
          <a:srcRect l="37241" b="11060"/>
          <a:stretch>
            <a:fillRect/>
          </a:stretch>
        </p:blipFill>
        <p:spPr bwMode="auto">
          <a:xfrm>
            <a:off x="0" y="4005064"/>
            <a:ext cx="1300029" cy="2160000"/>
          </a:xfrm>
          <a:prstGeom prst="rect">
            <a:avLst/>
          </a:prstGeom>
          <a:noFill/>
        </p:spPr>
      </p:pic>
      <p:graphicFrame>
        <p:nvGraphicFramePr>
          <p:cNvPr id="22" name="21 Tabla"/>
          <p:cNvGraphicFramePr>
            <a:graphicFrameLocks noGrp="1"/>
          </p:cNvGraphicFramePr>
          <p:nvPr/>
        </p:nvGraphicFramePr>
        <p:xfrm>
          <a:off x="0" y="6116320"/>
          <a:ext cx="1216977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39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PATRIOTISMO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LEALTAD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VALENTÍA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DEBER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>
            <a:extLst/>
          </p:cNvPr>
          <p:cNvSpPr/>
          <p:nvPr/>
        </p:nvSpPr>
        <p:spPr>
          <a:xfrm>
            <a:off x="0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152" name="Marcador de número de diapositiva 3"/>
          <p:cNvSpPr txBox="1">
            <a:spLocks/>
          </p:cNvSpPr>
          <p:nvPr/>
        </p:nvSpPr>
        <p:spPr bwMode="auto">
          <a:xfrm>
            <a:off x="11491913" y="6492875"/>
            <a:ext cx="7000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E5C713D8-778F-47E5-A7D8-0351038C1AA8}" type="slidenum">
              <a:rPr lang="es-CL" altLang="es-CL" sz="1200" b="1">
                <a:solidFill>
                  <a:schemeClr val="bg1"/>
                </a:solidFill>
                <a:latin typeface="Calibri" pitchFamily="34" charset="0"/>
              </a:rPr>
              <a:pPr algn="r" eaLnBrk="1" hangingPunct="1"/>
              <a:t>7</a:t>
            </a:fld>
            <a:endParaRPr lang="es-CL" altLang="es-CL" sz="1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graphicFrame>
        <p:nvGraphicFramePr>
          <p:cNvPr id="34" name="33 Tabla"/>
          <p:cNvGraphicFramePr>
            <a:graphicFrameLocks noGrp="1"/>
          </p:cNvGraphicFramePr>
          <p:nvPr>
            <p:extLst/>
          </p:nvPr>
        </p:nvGraphicFramePr>
        <p:xfrm>
          <a:off x="0" y="1113944"/>
          <a:ext cx="1216977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5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52328"/>
                <a:gridCol w="31683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165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bg2"/>
                          </a:solidFill>
                        </a:rPr>
                        <a:t>ORGANIZACIÓN DE TAREA</a:t>
                      </a:r>
                      <a:endParaRPr lang="es-CL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rgbClr val="FFFF00"/>
                          </a:solidFill>
                        </a:rPr>
                        <a:t>CRONOGRAMA</a:t>
                      </a:r>
                      <a:r>
                        <a:rPr lang="es-CL" baseline="0" dirty="0" smtClean="0">
                          <a:solidFill>
                            <a:srgbClr val="FFFF00"/>
                          </a:solidFill>
                        </a:rPr>
                        <a:t> DE EVENTOS</a:t>
                      </a:r>
                      <a:endParaRPr lang="es-CL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LOGÍSTICA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MRO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75" y="27781"/>
            <a:ext cx="840941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ítulo 1"/>
          <p:cNvSpPr txBox="1">
            <a:spLocks/>
          </p:cNvSpPr>
          <p:nvPr/>
        </p:nvSpPr>
        <p:spPr bwMode="auto">
          <a:xfrm>
            <a:off x="1116335" y="260648"/>
            <a:ext cx="9937104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PERÍODO PRÁCTICO </a:t>
            </a:r>
            <a:r>
              <a:rPr lang="es-CL" altLang="es-CL" sz="2800" b="1" dirty="0" smtClean="0">
                <a:solidFill>
                  <a:schemeClr val="tx2">
                    <a:lumMod val="50000"/>
                  </a:schemeClr>
                </a:solidFill>
              </a:rPr>
              <a:t>PROFESIONAL CADETES </a:t>
            </a: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IM</a:t>
            </a:r>
            <a:endParaRPr lang="es-CL" sz="2800" b="1" spc="-1" dirty="0">
              <a:solidFill>
                <a:schemeClr val="tx2">
                  <a:lumMod val="50000"/>
                </a:schemeClr>
              </a:solidFill>
              <a:uFill>
                <a:solidFill>
                  <a:srgbClr val="FFFFFF"/>
                </a:solidFill>
              </a:uFill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7455" y="44624"/>
            <a:ext cx="876149" cy="10080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9901310" y="2636912"/>
            <a:ext cx="22906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REF.: </a:t>
            </a:r>
            <a:r>
              <a:rPr lang="es-CL" dirty="0" smtClean="0"/>
              <a:t>A-48</a:t>
            </a:r>
          </a:p>
          <a:p>
            <a:r>
              <a:rPr lang="es-CL" dirty="0" smtClean="0"/>
              <a:t>PIM: </a:t>
            </a:r>
            <a:r>
              <a:rPr lang="es-CL" dirty="0"/>
              <a:t>7930-2580</a:t>
            </a:r>
          </a:p>
          <a:p>
            <a:r>
              <a:rPr lang="es-CL" dirty="0" smtClean="0"/>
              <a:t>PTM</a:t>
            </a:r>
            <a:r>
              <a:rPr lang="es-CL" dirty="0" smtClean="0"/>
              <a:t>: </a:t>
            </a:r>
            <a:r>
              <a:rPr lang="es-CL" dirty="0" smtClean="0"/>
              <a:t>894</a:t>
            </a:r>
            <a:r>
              <a:rPr lang="es-CL" dirty="0" smtClean="0"/>
              <a:t>0-2410</a:t>
            </a:r>
            <a:endParaRPr lang="es-CL" dirty="0" smtClean="0"/>
          </a:p>
          <a:p>
            <a:r>
              <a:rPr lang="es-CL" b="1" dirty="0"/>
              <a:t>DISTANCIA</a:t>
            </a:r>
            <a:r>
              <a:rPr lang="es-CL" b="1" dirty="0" smtClean="0"/>
              <a:t>: </a:t>
            </a:r>
            <a:r>
              <a:rPr lang="es-CL" dirty="0" smtClean="0"/>
              <a:t>10</a:t>
            </a:r>
            <a:r>
              <a:rPr lang="es-CL" b="1" dirty="0" smtClean="0"/>
              <a:t> </a:t>
            </a:r>
            <a:r>
              <a:rPr lang="es-CL" dirty="0" smtClean="0"/>
              <a:t>KM </a:t>
            </a:r>
            <a:endParaRPr lang="es-CL" dirty="0"/>
          </a:p>
          <a:p>
            <a:endParaRPr lang="es-CL" dirty="0" smtClean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5"/>
          <a:srcRect t="11061" r="24557" b="11061"/>
          <a:stretch/>
        </p:blipFill>
        <p:spPr>
          <a:xfrm>
            <a:off x="0" y="1491295"/>
            <a:ext cx="7939643" cy="4608000"/>
          </a:xfrm>
          <a:prstGeom prst="rect">
            <a:avLst/>
          </a:prstGeom>
        </p:spPr>
      </p:pic>
      <p:sp>
        <p:nvSpPr>
          <p:cNvPr id="4" name="Flecha abajo 3"/>
          <p:cNvSpPr/>
          <p:nvPr/>
        </p:nvSpPr>
        <p:spPr>
          <a:xfrm rot="16907871">
            <a:off x="4151783" y="893374"/>
            <a:ext cx="936104" cy="4758495"/>
          </a:xfrm>
          <a:prstGeom prst="downArrow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85527790"/>
      </p:ext>
    </p:extLst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19" descr="A:\BTY 105\images.jpg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40000"/>
          </a:blip>
          <a:srcRect l="37241" b="11060"/>
          <a:stretch>
            <a:fillRect/>
          </a:stretch>
        </p:blipFill>
        <p:spPr bwMode="auto">
          <a:xfrm>
            <a:off x="0" y="4005064"/>
            <a:ext cx="1300029" cy="2160000"/>
          </a:xfrm>
          <a:prstGeom prst="rect">
            <a:avLst/>
          </a:prstGeom>
          <a:noFill/>
        </p:spPr>
      </p:pic>
      <p:graphicFrame>
        <p:nvGraphicFramePr>
          <p:cNvPr id="22" name="21 Tabla"/>
          <p:cNvGraphicFramePr>
            <a:graphicFrameLocks noGrp="1"/>
          </p:cNvGraphicFramePr>
          <p:nvPr/>
        </p:nvGraphicFramePr>
        <p:xfrm>
          <a:off x="0" y="6116320"/>
          <a:ext cx="1216977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39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PATRIOTISMO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LEALTAD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VALENTÍA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DEBER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>
            <a:extLst/>
          </p:cNvPr>
          <p:cNvSpPr/>
          <p:nvPr/>
        </p:nvSpPr>
        <p:spPr>
          <a:xfrm>
            <a:off x="0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152" name="Marcador de número de diapositiva 3"/>
          <p:cNvSpPr txBox="1">
            <a:spLocks/>
          </p:cNvSpPr>
          <p:nvPr/>
        </p:nvSpPr>
        <p:spPr bwMode="auto">
          <a:xfrm>
            <a:off x="11491913" y="6492875"/>
            <a:ext cx="7000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E5C713D8-778F-47E5-A7D8-0351038C1AA8}" type="slidenum">
              <a:rPr lang="es-CL" altLang="es-CL" sz="1200" b="1">
                <a:solidFill>
                  <a:schemeClr val="bg1"/>
                </a:solidFill>
                <a:latin typeface="Calibri" pitchFamily="34" charset="0"/>
              </a:rPr>
              <a:pPr algn="r" eaLnBrk="1" hangingPunct="1"/>
              <a:t>8</a:t>
            </a:fld>
            <a:endParaRPr lang="es-CL" altLang="es-CL" sz="1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graphicFrame>
        <p:nvGraphicFramePr>
          <p:cNvPr id="34" name="33 Tabla"/>
          <p:cNvGraphicFramePr>
            <a:graphicFrameLocks noGrp="1"/>
          </p:cNvGraphicFramePr>
          <p:nvPr>
            <p:extLst/>
          </p:nvPr>
        </p:nvGraphicFramePr>
        <p:xfrm>
          <a:off x="0" y="1113944"/>
          <a:ext cx="1216977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5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52328"/>
                <a:gridCol w="31683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165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bg2"/>
                          </a:solidFill>
                        </a:rPr>
                        <a:t>ORGANIZACIÓN DE TAREA</a:t>
                      </a:r>
                      <a:endParaRPr lang="es-CL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rgbClr val="FFFF00"/>
                          </a:solidFill>
                        </a:rPr>
                        <a:t>CRONOGRAMA</a:t>
                      </a:r>
                      <a:r>
                        <a:rPr lang="es-CL" baseline="0" dirty="0" smtClean="0">
                          <a:solidFill>
                            <a:srgbClr val="FFFF00"/>
                          </a:solidFill>
                        </a:rPr>
                        <a:t> DE EVENTOS</a:t>
                      </a:r>
                      <a:endParaRPr lang="es-CL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LOGÍSTICA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MRO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75" y="27781"/>
            <a:ext cx="840941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ítulo 1"/>
          <p:cNvSpPr txBox="1">
            <a:spLocks/>
          </p:cNvSpPr>
          <p:nvPr/>
        </p:nvSpPr>
        <p:spPr bwMode="auto">
          <a:xfrm>
            <a:off x="1116335" y="260648"/>
            <a:ext cx="9937104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PERÍODO PRÁCTICO </a:t>
            </a:r>
            <a:r>
              <a:rPr lang="es-CL" altLang="es-CL" sz="2800" b="1" dirty="0" smtClean="0">
                <a:solidFill>
                  <a:schemeClr val="tx2">
                    <a:lumMod val="50000"/>
                  </a:schemeClr>
                </a:solidFill>
              </a:rPr>
              <a:t>PROFESIONAL CADETES </a:t>
            </a: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IM</a:t>
            </a:r>
            <a:endParaRPr lang="es-CL" sz="2800" b="1" spc="-1" dirty="0">
              <a:solidFill>
                <a:schemeClr val="tx2">
                  <a:lumMod val="50000"/>
                </a:schemeClr>
              </a:solidFill>
              <a:uFill>
                <a:solidFill>
                  <a:srgbClr val="FFFFFF"/>
                </a:solidFill>
              </a:uFill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7455" y="44624"/>
            <a:ext cx="876149" cy="10080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9901310" y="2636912"/>
            <a:ext cx="22906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REF.: </a:t>
            </a:r>
            <a:r>
              <a:rPr lang="es-CL" dirty="0" smtClean="0"/>
              <a:t>A-48</a:t>
            </a:r>
          </a:p>
          <a:p>
            <a:r>
              <a:rPr lang="es-CL" dirty="0" smtClean="0"/>
              <a:t>PIM: </a:t>
            </a:r>
            <a:r>
              <a:rPr lang="es-CL" dirty="0" smtClean="0"/>
              <a:t>8940-2410</a:t>
            </a:r>
            <a:endParaRPr lang="es-CL" dirty="0"/>
          </a:p>
          <a:p>
            <a:r>
              <a:rPr lang="es-CL" dirty="0" smtClean="0"/>
              <a:t>PTM</a:t>
            </a:r>
            <a:r>
              <a:rPr lang="es-CL" dirty="0" smtClean="0"/>
              <a:t>: </a:t>
            </a:r>
            <a:r>
              <a:rPr lang="es-CL" dirty="0" smtClean="0"/>
              <a:t>0090-2400</a:t>
            </a:r>
            <a:endParaRPr lang="es-CL" dirty="0" smtClean="0"/>
          </a:p>
          <a:p>
            <a:r>
              <a:rPr lang="es-CL" b="1" dirty="0"/>
              <a:t>DISTANCIA</a:t>
            </a:r>
            <a:r>
              <a:rPr lang="es-CL" b="1" dirty="0" smtClean="0"/>
              <a:t>: </a:t>
            </a:r>
            <a:r>
              <a:rPr lang="es-CL" dirty="0" smtClean="0"/>
              <a:t>10</a:t>
            </a:r>
            <a:r>
              <a:rPr lang="es-CL" b="1" dirty="0" smtClean="0"/>
              <a:t> </a:t>
            </a:r>
            <a:r>
              <a:rPr lang="es-CL" dirty="0" smtClean="0"/>
              <a:t>KM </a:t>
            </a:r>
            <a:endParaRPr lang="es-CL" dirty="0"/>
          </a:p>
          <a:p>
            <a:endParaRPr lang="es-CL" dirty="0" smtClean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/>
          <a:srcRect l="6307" t="11061" r="42900" b="11061"/>
          <a:stretch/>
        </p:blipFill>
        <p:spPr>
          <a:xfrm>
            <a:off x="4212679" y="1518504"/>
            <a:ext cx="5345506" cy="460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6"/>
          <a:srcRect l="49408" t="11061" r="10562" b="11061"/>
          <a:stretch/>
        </p:blipFill>
        <p:spPr>
          <a:xfrm>
            <a:off x="0" y="1496552"/>
            <a:ext cx="4212679" cy="4608000"/>
          </a:xfrm>
          <a:prstGeom prst="rect">
            <a:avLst/>
          </a:prstGeom>
        </p:spPr>
      </p:pic>
      <p:sp>
        <p:nvSpPr>
          <p:cNvPr id="16" name="Flecha abajo 15"/>
          <p:cNvSpPr/>
          <p:nvPr/>
        </p:nvSpPr>
        <p:spPr>
          <a:xfrm rot="16387285">
            <a:off x="3580936" y="1541064"/>
            <a:ext cx="936104" cy="4758495"/>
          </a:xfrm>
          <a:prstGeom prst="downArrow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60617505"/>
      </p:ext>
    </p:extLst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19" descr="A:\BTY 105\images.jpg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40000"/>
          </a:blip>
          <a:srcRect l="37241" b="11060"/>
          <a:stretch>
            <a:fillRect/>
          </a:stretch>
        </p:blipFill>
        <p:spPr bwMode="auto">
          <a:xfrm>
            <a:off x="0" y="4005064"/>
            <a:ext cx="1300029" cy="2160000"/>
          </a:xfrm>
          <a:prstGeom prst="rect">
            <a:avLst/>
          </a:prstGeom>
          <a:noFill/>
        </p:spPr>
      </p:pic>
      <p:graphicFrame>
        <p:nvGraphicFramePr>
          <p:cNvPr id="22" name="21 Tabla"/>
          <p:cNvGraphicFramePr>
            <a:graphicFrameLocks noGrp="1"/>
          </p:cNvGraphicFramePr>
          <p:nvPr/>
        </p:nvGraphicFramePr>
        <p:xfrm>
          <a:off x="0" y="6116320"/>
          <a:ext cx="1216977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39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PATRIOTISMO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LEALTAD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VALENTÍA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DEBER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>
            <a:extLst/>
          </p:cNvPr>
          <p:cNvSpPr/>
          <p:nvPr/>
        </p:nvSpPr>
        <p:spPr>
          <a:xfrm>
            <a:off x="0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152" name="Marcador de número de diapositiva 3"/>
          <p:cNvSpPr txBox="1">
            <a:spLocks/>
          </p:cNvSpPr>
          <p:nvPr/>
        </p:nvSpPr>
        <p:spPr bwMode="auto">
          <a:xfrm>
            <a:off x="11491913" y="6492875"/>
            <a:ext cx="7000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E5C713D8-778F-47E5-A7D8-0351038C1AA8}" type="slidenum">
              <a:rPr lang="es-CL" altLang="es-CL" sz="1200" b="1">
                <a:solidFill>
                  <a:schemeClr val="bg1"/>
                </a:solidFill>
                <a:latin typeface="Calibri" pitchFamily="34" charset="0"/>
              </a:rPr>
              <a:pPr algn="r" eaLnBrk="1" hangingPunct="1"/>
              <a:t>9</a:t>
            </a:fld>
            <a:endParaRPr lang="es-CL" altLang="es-CL" sz="1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graphicFrame>
        <p:nvGraphicFramePr>
          <p:cNvPr id="34" name="3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6235722"/>
              </p:ext>
            </p:extLst>
          </p:nvPr>
        </p:nvGraphicFramePr>
        <p:xfrm>
          <a:off x="0" y="1113944"/>
          <a:ext cx="1216977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5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52328"/>
                <a:gridCol w="31683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165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bg2"/>
                          </a:solidFill>
                        </a:rPr>
                        <a:t>ORGANIZACIÓN DE TAREA</a:t>
                      </a:r>
                      <a:endParaRPr lang="es-CL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CRONOGRAMA</a:t>
                      </a:r>
                      <a:r>
                        <a:rPr lang="es-CL" baseline="0" dirty="0" smtClean="0">
                          <a:solidFill>
                            <a:schemeClr val="bg1"/>
                          </a:solidFill>
                        </a:rPr>
                        <a:t> DE EVENTOS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rgbClr val="FFFF00"/>
                          </a:solidFill>
                        </a:rPr>
                        <a:t>LOGÍSTICA</a:t>
                      </a:r>
                      <a:endParaRPr lang="es-CL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MRO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75" y="27781"/>
            <a:ext cx="840941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ítulo 1"/>
          <p:cNvSpPr txBox="1">
            <a:spLocks/>
          </p:cNvSpPr>
          <p:nvPr/>
        </p:nvSpPr>
        <p:spPr bwMode="auto">
          <a:xfrm>
            <a:off x="1116335" y="260648"/>
            <a:ext cx="9937104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PERÍODO PRÁCTICO </a:t>
            </a:r>
            <a:r>
              <a:rPr lang="es-CL" altLang="es-CL" sz="2800" b="1" dirty="0" smtClean="0">
                <a:solidFill>
                  <a:schemeClr val="tx2">
                    <a:lumMod val="50000"/>
                  </a:schemeClr>
                </a:solidFill>
              </a:rPr>
              <a:t>PROFESIONAL CADETES </a:t>
            </a: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IM</a:t>
            </a:r>
            <a:endParaRPr lang="es-CL" sz="2800" b="1" spc="-1" dirty="0">
              <a:solidFill>
                <a:schemeClr val="tx2">
                  <a:lumMod val="50000"/>
                </a:schemeClr>
              </a:solidFill>
              <a:uFill>
                <a:solidFill>
                  <a:srgbClr val="FFFFFF"/>
                </a:solidFill>
              </a:uFill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7455" y="44624"/>
            <a:ext cx="876149" cy="1008000"/>
          </a:xfrm>
          <a:prstGeom prst="rect">
            <a:avLst/>
          </a:prstGeom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628229"/>
              </p:ext>
            </p:extLst>
          </p:nvPr>
        </p:nvGraphicFramePr>
        <p:xfrm>
          <a:off x="858510" y="2281632"/>
          <a:ext cx="10452754" cy="330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5968"/>
                <a:gridCol w="791678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EFL</a:t>
                      </a:r>
                      <a:endParaRPr lang="es-C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DESCRIPCIÓN</a:t>
                      </a:r>
                      <a:endParaRPr lang="es-C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PERSONAL</a:t>
                      </a:r>
                      <a:endParaRPr lang="es-CL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ASIGNACIÓN 01 GUÍA DE SENDA</a:t>
                      </a:r>
                    </a:p>
                    <a:p>
                      <a:r>
                        <a:rPr lang="es-C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CONDUCTORES</a:t>
                      </a:r>
                    </a:p>
                    <a:p>
                      <a:r>
                        <a:rPr lang="es-C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ENFERMERO</a:t>
                      </a:r>
                      <a:endParaRPr lang="es-C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TRANSPORTE</a:t>
                      </a:r>
                      <a:endParaRPr lang="es-CL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VMP</a:t>
                      </a:r>
                      <a:r>
                        <a:rPr lang="es-CL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TRANSPORTE DE PERSONAL</a:t>
                      </a:r>
                    </a:p>
                    <a:p>
                      <a:r>
                        <a:rPr lang="es-CL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VMM-A DURANTE DESARROLLO EJERCICIO</a:t>
                      </a:r>
                      <a:endParaRPr lang="es-C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SANIDAD</a:t>
                      </a:r>
                      <a:endParaRPr lang="es-CL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VMM-A CON CONDUCTOR</a:t>
                      </a:r>
                      <a:r>
                        <a:rPr lang="es-CL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 ENFERMERO</a:t>
                      </a:r>
                      <a:endParaRPr lang="es-C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ABASTECIMIENTO</a:t>
                      </a:r>
                      <a:endParaRPr lang="es-CL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REABASTECIMIENTO DE AGUA PC “CALIFORNIA”</a:t>
                      </a:r>
                    </a:p>
                    <a:p>
                      <a:r>
                        <a:rPr lang="es-C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VÍVERES:</a:t>
                      </a:r>
                      <a:r>
                        <a:rPr lang="es-CL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MRE</a:t>
                      </a:r>
                      <a:endParaRPr lang="es-CL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INSTALACIONES</a:t>
                      </a:r>
                      <a:endParaRPr lang="es-CL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DIMLYNCH</a:t>
                      </a:r>
                      <a:r>
                        <a:rPr lang="es-CL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(FUERTE IM “CONDELL”)</a:t>
                      </a:r>
                      <a:endParaRPr lang="es-CL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9768999"/>
      </p:ext>
    </p:extLst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19" descr="A:\BTY 105\images.jpg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40000"/>
          </a:blip>
          <a:srcRect l="37241" b="11060"/>
          <a:stretch>
            <a:fillRect/>
          </a:stretch>
        </p:blipFill>
        <p:spPr bwMode="auto">
          <a:xfrm>
            <a:off x="0" y="4005064"/>
            <a:ext cx="1300029" cy="2160000"/>
          </a:xfrm>
          <a:prstGeom prst="rect">
            <a:avLst/>
          </a:prstGeom>
          <a:noFill/>
        </p:spPr>
      </p:pic>
      <p:graphicFrame>
        <p:nvGraphicFramePr>
          <p:cNvPr id="22" name="21 Tabla"/>
          <p:cNvGraphicFramePr>
            <a:graphicFrameLocks noGrp="1"/>
          </p:cNvGraphicFramePr>
          <p:nvPr/>
        </p:nvGraphicFramePr>
        <p:xfrm>
          <a:off x="0" y="6116320"/>
          <a:ext cx="1216977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39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433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PATRIOTISMO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LEALTAD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VALENTÍA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bg1"/>
                          </a:solidFill>
                        </a:rPr>
                        <a:t>DEBER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>
            <a:extLst/>
          </p:cNvPr>
          <p:cNvSpPr/>
          <p:nvPr/>
        </p:nvSpPr>
        <p:spPr>
          <a:xfrm>
            <a:off x="0" y="6354763"/>
            <a:ext cx="12192000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152" name="Marcador de número de diapositiva 3"/>
          <p:cNvSpPr txBox="1">
            <a:spLocks/>
          </p:cNvSpPr>
          <p:nvPr/>
        </p:nvSpPr>
        <p:spPr bwMode="auto">
          <a:xfrm>
            <a:off x="11491913" y="6492875"/>
            <a:ext cx="7000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E5C713D8-778F-47E5-A7D8-0351038C1AA8}" type="slidenum">
              <a:rPr lang="es-CL" altLang="es-CL" sz="1200" b="1">
                <a:solidFill>
                  <a:schemeClr val="bg1"/>
                </a:solidFill>
                <a:latin typeface="Calibri" pitchFamily="34" charset="0"/>
              </a:rPr>
              <a:pPr algn="r" eaLnBrk="1" hangingPunct="1"/>
              <a:t>10</a:t>
            </a:fld>
            <a:endParaRPr lang="es-CL" altLang="es-CL" sz="1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graphicFrame>
        <p:nvGraphicFramePr>
          <p:cNvPr id="34" name="33 Tabla"/>
          <p:cNvGraphicFramePr>
            <a:graphicFrameLocks noGrp="1"/>
          </p:cNvGraphicFramePr>
          <p:nvPr>
            <p:extLst/>
          </p:nvPr>
        </p:nvGraphicFramePr>
        <p:xfrm>
          <a:off x="0" y="1113944"/>
          <a:ext cx="1216977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5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52328"/>
                <a:gridCol w="31683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165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bg2"/>
                          </a:solidFill>
                        </a:rPr>
                        <a:t>ORGANIZACIÓN DE TAREA</a:t>
                      </a:r>
                      <a:endParaRPr lang="es-CL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CRONOGRAMA</a:t>
                      </a:r>
                      <a:r>
                        <a:rPr lang="es-CL" baseline="0" dirty="0" smtClean="0">
                          <a:solidFill>
                            <a:schemeClr val="bg1"/>
                          </a:solidFill>
                        </a:rPr>
                        <a:t> DE EVENTOS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chemeClr val="bg1"/>
                          </a:solidFill>
                        </a:rPr>
                        <a:t>LOGÍSTICA</a:t>
                      </a:r>
                      <a:endParaRPr lang="es-C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smtClean="0">
                          <a:solidFill>
                            <a:srgbClr val="FFFF00"/>
                          </a:solidFill>
                        </a:rPr>
                        <a:t>MRO</a:t>
                      </a:r>
                      <a:endParaRPr lang="es-CL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75" y="27781"/>
            <a:ext cx="840941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ítulo 1"/>
          <p:cNvSpPr txBox="1">
            <a:spLocks/>
          </p:cNvSpPr>
          <p:nvPr/>
        </p:nvSpPr>
        <p:spPr bwMode="auto">
          <a:xfrm>
            <a:off x="1116335" y="260648"/>
            <a:ext cx="9937104" cy="60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PERÍODO PRÁCTICO </a:t>
            </a:r>
            <a:r>
              <a:rPr lang="es-CL" altLang="es-CL" sz="2800" b="1" dirty="0" smtClean="0">
                <a:solidFill>
                  <a:schemeClr val="tx2">
                    <a:lumMod val="50000"/>
                  </a:schemeClr>
                </a:solidFill>
              </a:rPr>
              <a:t>PROFESIONAL CADETES </a:t>
            </a:r>
            <a:r>
              <a:rPr lang="es-CL" altLang="es-CL" sz="2800" b="1" dirty="0">
                <a:solidFill>
                  <a:schemeClr val="tx2">
                    <a:lumMod val="50000"/>
                  </a:schemeClr>
                </a:solidFill>
              </a:rPr>
              <a:t>IM</a:t>
            </a:r>
            <a:endParaRPr lang="es-CL" sz="2800" b="1" spc="-1" dirty="0">
              <a:solidFill>
                <a:schemeClr val="tx2">
                  <a:lumMod val="50000"/>
                </a:schemeClr>
              </a:solidFill>
              <a:uFill>
                <a:solidFill>
                  <a:srgbClr val="FFFFFF"/>
                </a:solidFill>
              </a:uFill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7455" y="44624"/>
            <a:ext cx="876149" cy="1008000"/>
          </a:xfrm>
          <a:prstGeom prst="rect">
            <a:avLst/>
          </a:prstGeom>
        </p:spPr>
      </p:pic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8267782"/>
              </p:ext>
            </p:extLst>
          </p:nvPr>
        </p:nvGraphicFramePr>
        <p:xfrm>
          <a:off x="619122" y="1830326"/>
          <a:ext cx="10953755" cy="2694111"/>
        </p:xfrm>
        <a:graphic>
          <a:graphicData uri="http://schemas.openxmlformats.org/drawingml/2006/table">
            <a:tbl>
              <a:tblPr firstRow="1" firstCol="1" bandRow="1"/>
              <a:tblGrid>
                <a:gridCol w="1588442"/>
                <a:gridCol w="1800200"/>
                <a:gridCol w="1224136"/>
                <a:gridCol w="3744416"/>
                <a:gridCol w="1471987"/>
                <a:gridCol w="1124574"/>
              </a:tblGrid>
              <a:tr h="4105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ACTIVIDAD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es-CL" sz="11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PELIGRO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EVALUACIÓN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MEDIDAS </a:t>
                      </a:r>
                      <a:r>
                        <a:rPr lang="es-CL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 MITIGACIÓN Y CONTROL DE RIESGO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RIESGO </a:t>
                      </a:r>
                      <a:r>
                        <a:rPr lang="es-CL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RESIDUAL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es-CL" sz="11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SUPERVISOR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964401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Desplazamientos diurnos y nocturnos en terreno </a:t>
                      </a:r>
                      <a:r>
                        <a:rPr lang="es-CL" sz="11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desértico.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Torceduras.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Deshidratación.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Quemadura por exposición al sol.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 III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MENOR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es-C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Instrucción teórica previa.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es-C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Briefing de seguridad previo a la actividad a todos los participantes.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es-C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Seguir las instrucciones del oficial a cargo de la actividad. 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es-C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Utilización de EPP y equipo adecuado.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 </a:t>
                      </a:r>
                      <a:r>
                        <a:rPr lang="es-CL" sz="11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III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DESPRECIABLE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OCE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T1 IM OSORIO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OS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GUÍA</a:t>
                      </a:r>
                      <a:r>
                        <a:rPr lang="es-CL" sz="1100" baseline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DE SENDA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83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MEDIDAS DE CONTENCIÓN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68433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1805"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Ambulancia con Enfermero presente </a:t>
                      </a: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durante la actividad.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Cadena de evacuación establecida.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Alimentación e hidratación correspondiente.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471805" algn="just">
                        <a:spcAft>
                          <a:spcPts val="0"/>
                        </a:spcAft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433" marR="684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CuadroTexto 1"/>
          <p:cNvSpPr txBox="1"/>
          <p:nvPr/>
        </p:nvSpPr>
        <p:spPr>
          <a:xfrm>
            <a:off x="2066326" y="4859495"/>
            <a:ext cx="9016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CADENA DE EVACUACIÓN: </a:t>
            </a:r>
          </a:p>
          <a:p>
            <a:r>
              <a:rPr lang="es-CL" dirty="0" smtClean="0"/>
              <a:t>RUTA A 40 – VMM-A – RUTA 5 N – DIMLYNCH/CENTRO ASISTENCIAL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50800094"/>
      </p:ext>
    </p:extLst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10969</TotalTime>
  <Words>494</Words>
  <Application>Microsoft Office PowerPoint</Application>
  <PresentationFormat>Personalizado</PresentationFormat>
  <Paragraphs>230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108834153</dc:creator>
  <cp:lastModifiedBy>Cuenta Microsoft</cp:lastModifiedBy>
  <cp:revision>505</cp:revision>
  <cp:lastPrinted>2020-03-04T20:46:23Z</cp:lastPrinted>
  <dcterms:created xsi:type="dcterms:W3CDTF">2019-02-06T13:58:15Z</dcterms:created>
  <dcterms:modified xsi:type="dcterms:W3CDTF">2024-11-25T14:20:33Z</dcterms:modified>
</cp:coreProperties>
</file>