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2" r:id="rId4"/>
    <p:sldId id="307" r:id="rId5"/>
    <p:sldId id="314" r:id="rId6"/>
    <p:sldId id="308" r:id="rId7"/>
    <p:sldId id="323" r:id="rId8"/>
    <p:sldId id="309" r:id="rId9"/>
    <p:sldId id="325" r:id="rId10"/>
    <p:sldId id="324" r:id="rId11"/>
    <p:sldId id="326" r:id="rId12"/>
    <p:sldId id="327" r:id="rId13"/>
    <p:sldId id="316" r:id="rId14"/>
    <p:sldId id="328" r:id="rId15"/>
    <p:sldId id="329" r:id="rId16"/>
    <p:sldId id="330" r:id="rId17"/>
    <p:sldId id="331" r:id="rId18"/>
    <p:sldId id="332" r:id="rId19"/>
    <p:sldId id="322" r:id="rId20"/>
    <p:sldId id="321" r:id="rId21"/>
    <p:sldId id="320" r:id="rId22"/>
    <p:sldId id="319" r:id="rId23"/>
    <p:sldId id="333" r:id="rId24"/>
    <p:sldId id="318" r:id="rId2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n Rodriguez Ortega" initials="NRO" lastIdx="4" clrIdx="0">
    <p:extLst>
      <p:ext uri="{19B8F6BF-5375-455C-9EA6-DF929625EA0E}">
        <p15:presenceInfo xmlns:p15="http://schemas.microsoft.com/office/powerpoint/2012/main" userId="S-1-5-21-1729689340-1663247860-3356130868-84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67" autoAdjust="0"/>
    <p:restoredTop sz="86357" autoAdjust="0"/>
  </p:normalViewPr>
  <p:slideViewPr>
    <p:cSldViewPr>
      <p:cViewPr varScale="1">
        <p:scale>
          <a:sx n="79" d="100"/>
          <a:sy n="79" d="100"/>
        </p:scale>
        <p:origin x="120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91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20T13:02:14.733" idx="1">
    <p:pos x="1325" y="2630"/>
    <p:text/>
    <p:extLst>
      <p:ext uri="{C676402C-5697-4E1C-873F-D02D1690AC5C}">
        <p15:threadingInfo xmlns:p15="http://schemas.microsoft.com/office/powerpoint/2012/main" timeZoneBias="180"/>
      </p:ext>
    </p:extLst>
  </p:cm>
  <p:cm authorId="1" dt="2020-03-20T13:02:49.972" idx="3">
    <p:pos x="10" y="10"/>
    <p:text>ESTE ES EL SALDO DE LA CUENTA DE MERCADERIAS</p:text>
    <p:extLst>
      <p:ext uri="{C676402C-5697-4E1C-873F-D02D1690AC5C}">
        <p15:threadingInfo xmlns:p15="http://schemas.microsoft.com/office/powerpoint/2012/main" timeZoneBias="180"/>
      </p:ext>
    </p:extLst>
  </p:cm>
  <p:cm authorId="1" dt="2020-03-20T13:03:27.229" idx="4">
    <p:pos x="3130" y="2339"/>
    <p:text>ESTA ES UN CUENTA DE PÉRDIDA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20T13:02:49.972" idx="3">
    <p:pos x="10" y="10"/>
    <p:text>ESTE ES EL SALDO DE LA CUENTA DE MERCADERIAS</p:text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21-04-2020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/>
          <a:lstStyle/>
          <a:p>
            <a:r>
              <a:rPr lang="es-CL" dirty="0" smtClean="0"/>
              <a:t>Unida temática dos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>
            <a:normAutofit/>
          </a:bodyPr>
          <a:lstStyle/>
          <a:p>
            <a:r>
              <a:rPr lang="es-CL" dirty="0" smtClean="0"/>
              <a:t>La contabilidad</a:t>
            </a:r>
            <a:r>
              <a:rPr lang="es-CL" dirty="0"/>
              <a:t> </a:t>
            </a:r>
            <a:r>
              <a:rPr lang="es-CL" dirty="0" smtClean="0"/>
              <a:t>de existencias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Unidad temática dos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Existencias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¿Qué   es la Contabilidad de existencias ?</a:t>
            </a:r>
          </a:p>
          <a:p>
            <a:endParaRPr lang="es-CL" dirty="0"/>
          </a:p>
          <a:p>
            <a:r>
              <a:rPr lang="es-CL" dirty="0"/>
              <a:t> La cuenta de existencia es una cuenta de Activo, y en ella se contabilizan todos los movimientos relativos a las mercaderías. Esta cuenta se incluye dentro de lo que denominamos activo circulante ya que las existencias entran y salen de la empresa, no tienen un carácter permanente a diferencia por ejemplo: de la maquinaria. </a:t>
            </a:r>
            <a:endParaRPr lang="es-CL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b="1" dirty="0"/>
              <a:t>Adquisición de las existencias. </a:t>
            </a:r>
            <a:endParaRPr lang="es-CL" dirty="0"/>
          </a:p>
          <a:p>
            <a:r>
              <a:rPr lang="es-CL" dirty="0"/>
              <a:t>La empresa compra mercaderías y las paga, bien en el momento (compra al contado) o dentro de un plazo acordado con el vendedor (compra a plazos). Esta diferente forma de pago va a originar distintos movimientos contables. </a:t>
            </a:r>
          </a:p>
        </p:txBody>
      </p:sp>
    </p:spTree>
    <p:extLst>
      <p:ext uri="{BB962C8B-B14F-4D97-AF65-F5344CB8AC3E}">
        <p14:creationId xmlns:p14="http://schemas.microsoft.com/office/powerpoint/2010/main" val="43931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b="1" dirty="0"/>
              <a:t>Adquisición de las existencias. </a:t>
            </a:r>
            <a:endParaRPr lang="es-CL" dirty="0"/>
          </a:p>
          <a:p>
            <a:r>
              <a:rPr lang="es-CL" dirty="0" smtClean="0"/>
              <a:t>Si </a:t>
            </a:r>
            <a:r>
              <a:rPr lang="es-CL" dirty="0"/>
              <a:t>paga al contado se produce un movimiento dentro del activo del balance ya que se incrementa una cuenta (existencias) a costa de disminuir otra (Caja o Banco) con lo que el total del balance no se ve afectado. </a:t>
            </a:r>
          </a:p>
        </p:txBody>
      </p:sp>
    </p:spTree>
    <p:extLst>
      <p:ext uri="{BB962C8B-B14F-4D97-AF65-F5344CB8AC3E}">
        <p14:creationId xmlns:p14="http://schemas.microsoft.com/office/powerpoint/2010/main" val="84749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b="1" dirty="0" smtClean="0"/>
              <a:t>Ejemplo 1: </a:t>
            </a:r>
            <a:r>
              <a:rPr lang="es-CL" dirty="0"/>
              <a:t>La empresa adquiere existencias por $4.000 que paga con dinero de la caja </a:t>
            </a:r>
            <a:endParaRPr lang="es-CL" dirty="0" smtClean="0"/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29242"/>
              </p:ext>
            </p:extLst>
          </p:nvPr>
        </p:nvGraphicFramePr>
        <p:xfrm>
          <a:off x="179514" y="3068959"/>
          <a:ext cx="8712967" cy="3814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2161"/>
                <a:gridCol w="1452161"/>
                <a:gridCol w="1349241"/>
                <a:gridCol w="1555082"/>
                <a:gridCol w="1452161"/>
                <a:gridCol w="1452161"/>
              </a:tblGrid>
              <a:tr h="678510">
                <a:tc>
                  <a:txBody>
                    <a:bodyPr/>
                    <a:lstStyle/>
                    <a:p>
                      <a:r>
                        <a:rPr lang="es-CL" dirty="0" smtClean="0"/>
                        <a:t>CAJA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MERCADERIA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r>
                        <a:rPr lang="es-CL" dirty="0" smtClean="0"/>
                        <a:t>10.000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9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179514" y="1600200"/>
            <a:ext cx="8586534" cy="4495800"/>
          </a:xfrm>
        </p:spPr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b="1" dirty="0" smtClean="0"/>
              <a:t>Ejemplo 2: </a:t>
            </a:r>
            <a:r>
              <a:rPr lang="es-CL" dirty="0"/>
              <a:t>La empresa adquiere existencias por </a:t>
            </a:r>
            <a:r>
              <a:rPr lang="es-CL" dirty="0" smtClean="0"/>
              <a:t>$8000 </a:t>
            </a:r>
            <a:r>
              <a:rPr lang="es-CL" dirty="0"/>
              <a:t>que paga </a:t>
            </a:r>
            <a:r>
              <a:rPr lang="es-CL" dirty="0" smtClean="0"/>
              <a:t>al crédito. </a:t>
            </a:r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568301"/>
              </p:ext>
            </p:extLst>
          </p:nvPr>
        </p:nvGraphicFramePr>
        <p:xfrm>
          <a:off x="0" y="3068959"/>
          <a:ext cx="9144001" cy="3814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415989"/>
                <a:gridCol w="1632012"/>
                <a:gridCol w="1524000"/>
                <a:gridCol w="1524000"/>
              </a:tblGrid>
              <a:tr h="678510">
                <a:tc>
                  <a:txBody>
                    <a:bodyPr/>
                    <a:lstStyle/>
                    <a:p>
                      <a:r>
                        <a:rPr lang="es-CL" dirty="0" smtClean="0"/>
                        <a:t>MERCADERIA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PROVEEDORES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r>
                        <a:rPr lang="es-CL" dirty="0" smtClean="0"/>
                        <a:t>8000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8000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52258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24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 smtClean="0"/>
              <a:t>Para los efectos de toda venta esta puede ser al crédito o al contado, y nosotros emplearemos para su contabilización aquel método que implica la participación de las  siguientes  cuentas  de resultados:</a:t>
            </a:r>
          </a:p>
          <a:p>
            <a:r>
              <a:rPr lang="es-CL" dirty="0" smtClean="0"/>
              <a:t>A.-En primer lugar venta de mercaderías </a:t>
            </a:r>
          </a:p>
          <a:p>
            <a:r>
              <a:rPr lang="es-CL" dirty="0" smtClean="0"/>
              <a:t>B.-Y luego la cuenta costo de ventas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0674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b="1" dirty="0" smtClean="0"/>
              <a:t>Ejemplo de venta de mercaderías . </a:t>
            </a:r>
            <a:endParaRPr lang="es-CL" dirty="0"/>
          </a:p>
          <a:p>
            <a:r>
              <a:rPr lang="es-CL" dirty="0" smtClean="0"/>
              <a:t>Su empresa  de los $ 12.000 que poseía en existencias de mercaderías vende la mitad , en un monto de $ 40.000 ;y recibe la mitad al contado y la otra mitad al crédito 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358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1052736"/>
            <a:ext cx="8153400" cy="5043264"/>
          </a:xfrm>
        </p:spPr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dirty="0" smtClean="0"/>
              <a:t> </a:t>
            </a:r>
            <a:r>
              <a:rPr lang="es-CL" b="1" dirty="0" smtClean="0"/>
              <a:t>Desarrollo del Ejemplo</a:t>
            </a:r>
            <a:r>
              <a:rPr lang="es-CL" b="1" dirty="0"/>
              <a:t>: </a:t>
            </a:r>
            <a:r>
              <a:rPr lang="es-CL" dirty="0" smtClean="0"/>
              <a:t>primero se registra la venta  </a:t>
            </a:r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47068"/>
              </p:ext>
            </p:extLst>
          </p:nvPr>
        </p:nvGraphicFramePr>
        <p:xfrm>
          <a:off x="0" y="2492897"/>
          <a:ext cx="9144001" cy="445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335073"/>
                <a:gridCol w="1712928"/>
                <a:gridCol w="1524000"/>
                <a:gridCol w="1524000"/>
              </a:tblGrid>
              <a:tr h="1170287">
                <a:tc>
                  <a:txBody>
                    <a:bodyPr/>
                    <a:lstStyle/>
                    <a:p>
                      <a:r>
                        <a:rPr lang="es-CL" dirty="0" smtClean="0"/>
                        <a:t>CAJA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VENTAS</a:t>
                      </a:r>
                      <a:r>
                        <a:rPr lang="es-CL" baseline="0" dirty="0" smtClean="0"/>
                        <a:t> MERC.</a:t>
                      </a:r>
                      <a:endParaRPr lang="es-CL" dirty="0" smtClean="0"/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&lt; esta cuenta es de ganancia</a:t>
                      </a:r>
                      <a:r>
                        <a:rPr lang="es-CL" baseline="0" dirty="0" smtClean="0"/>
                        <a:t> o utilidad</a:t>
                      </a:r>
                      <a:endParaRPr lang="es-C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900221"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CLIENTES</a:t>
                      </a:r>
                    </a:p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DEBE</a:t>
                      </a:r>
                    </a:p>
                    <a:p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HABER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650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0" y="1052736"/>
            <a:ext cx="9144000" cy="5043264"/>
          </a:xfrm>
        </p:spPr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dirty="0" smtClean="0"/>
              <a:t> </a:t>
            </a:r>
            <a:r>
              <a:rPr lang="es-CL" b="1" dirty="0" smtClean="0"/>
              <a:t>Desarrollo del Ejemplo</a:t>
            </a:r>
            <a:r>
              <a:rPr lang="es-CL" b="1" dirty="0"/>
              <a:t>: </a:t>
            </a:r>
            <a:r>
              <a:rPr lang="es-CL" dirty="0" smtClean="0"/>
              <a:t>luego  se registra el costo de  la venta  </a:t>
            </a:r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956510"/>
              </p:ext>
            </p:extLst>
          </p:nvPr>
        </p:nvGraphicFramePr>
        <p:xfrm>
          <a:off x="0" y="2492897"/>
          <a:ext cx="9144001" cy="4427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335073"/>
                <a:gridCol w="1712928"/>
                <a:gridCol w="1524000"/>
                <a:gridCol w="1524000"/>
              </a:tblGrid>
              <a:tr h="1170287">
                <a:tc>
                  <a:txBody>
                    <a:bodyPr/>
                    <a:lstStyle/>
                    <a:p>
                      <a:r>
                        <a:rPr lang="es-CL" dirty="0" smtClean="0"/>
                        <a:t>MERCADERIA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COSTO MERC.</a:t>
                      </a:r>
                      <a:endParaRPr lang="es-CL" dirty="0" smtClean="0"/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&lt; esta cuenta es de Pérdida</a:t>
                      </a:r>
                      <a:r>
                        <a:rPr lang="es-CL" baseline="0" dirty="0" smtClean="0"/>
                        <a:t> </a:t>
                      </a:r>
                      <a:endParaRPr lang="es-C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12.000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900221">
                <a:tc>
                  <a:txBody>
                    <a:bodyPr/>
                    <a:lstStyle/>
                    <a:p>
                      <a:r>
                        <a:rPr lang="es-CL" dirty="0" smtClean="0"/>
                        <a:t>12.000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12.000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78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0" y="1052736"/>
            <a:ext cx="8766048" cy="5043264"/>
          </a:xfrm>
        </p:spPr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dirty="0" smtClean="0"/>
              <a:t> </a:t>
            </a:r>
            <a:r>
              <a:rPr lang="es-CL" b="1" dirty="0" smtClean="0"/>
              <a:t>Desarrollo del Ejemplo</a:t>
            </a:r>
            <a:r>
              <a:rPr lang="es-CL" b="1" dirty="0"/>
              <a:t>: </a:t>
            </a:r>
            <a:r>
              <a:rPr lang="es-CL" dirty="0" smtClean="0"/>
              <a:t>Al contrastar las ventas contar el costo de ventas aparece la utilidad neta  </a:t>
            </a:r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308104"/>
              </p:ext>
            </p:extLst>
          </p:nvPr>
        </p:nvGraphicFramePr>
        <p:xfrm>
          <a:off x="0" y="2492897"/>
          <a:ext cx="9144001" cy="445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335073"/>
                <a:gridCol w="1712928"/>
                <a:gridCol w="1524000"/>
                <a:gridCol w="1524000"/>
              </a:tblGrid>
              <a:tr h="1170287">
                <a:tc>
                  <a:txBody>
                    <a:bodyPr/>
                    <a:lstStyle/>
                    <a:p>
                      <a:r>
                        <a:rPr lang="es-CL" dirty="0" smtClean="0"/>
                        <a:t>COSTO</a:t>
                      </a:r>
                      <a:r>
                        <a:rPr lang="es-CL" baseline="0" dirty="0" smtClean="0"/>
                        <a:t> MERC</a:t>
                      </a:r>
                      <a:endParaRPr lang="es-CL" dirty="0" smtClean="0"/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&lt;Esta</a:t>
                      </a:r>
                      <a:r>
                        <a:rPr lang="es-CL" baseline="0" dirty="0" smtClean="0"/>
                        <a:t> cuenta es de perdida</a:t>
                      </a:r>
                      <a:endParaRPr lang="es-C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VENTAS</a:t>
                      </a:r>
                      <a:r>
                        <a:rPr lang="es-CL" baseline="0" dirty="0" smtClean="0"/>
                        <a:t> MERC.</a:t>
                      </a:r>
                      <a:endParaRPr lang="es-CL" dirty="0" smtClean="0"/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&lt; esta cuenta es de ganancia</a:t>
                      </a:r>
                      <a:r>
                        <a:rPr lang="es-CL" baseline="0" dirty="0" smtClean="0"/>
                        <a:t> o utilidad</a:t>
                      </a:r>
                      <a:endParaRPr lang="es-C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900221"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6000</a:t>
                      </a:r>
                    </a:p>
                    <a:p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40.000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40.000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La utilidad neta son $ 44.000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71346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ACTIVOS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52.000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PASIVOS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8000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658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El sistema inventario periódico.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En la práctica las empresas pequeñas funcionan aplicando un sistema denominado periódico que consiste </a:t>
            </a: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n la toma de inventario físico semanal o mensual, lo que se traduce en el ajuste de la cuenta de mercaderías una sola vez por contrastación de acuerdo al empleo de la siguiente formula fundamental: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1.- Inventario inicial( final del mes anterior)</a:t>
            </a:r>
          </a:p>
          <a:p>
            <a:r>
              <a:rPr lang="es-CL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2.- Más la compras del mes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3.- =inventario disponible </a:t>
            </a:r>
          </a:p>
          <a:p>
            <a:r>
              <a:rPr lang="es-CL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4.- Menos el inventario físico final bodega+ sala de venta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5.-</a:t>
            </a:r>
            <a:r>
              <a:rPr lang="es-CL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Costo de ventas del período</a:t>
            </a:r>
            <a:endParaRPr lang="es-CL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7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El sistema periódico.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El monto  obtenido como </a:t>
            </a:r>
            <a:r>
              <a:rPr lang="es-CL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Costo de ventas del período, </a:t>
            </a:r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debe ser contabilizado contar la cuenta mercaderías  y de esta forma se determina el costo de lo efectivamente vendido, que por diferencia contar la totalidad de las ventas del mes nos arrojara la pérdida o ganancia por venta de mercaderías  del ejercicio.</a:t>
            </a: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0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El sistema periódico.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Procedemos a continuación a  desarrollar un ejercicio simple de aplicación dela ecuación del inventario: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A.- su empresa posee un inventario final del mes de mercaderías de $ 20.000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B.- Realiza compras de mercaderías por un monto de $50.000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C.- Al tomar inventario final posee existencia s en buen estado por  19.000 </a:t>
            </a:r>
          </a:p>
          <a:p>
            <a:r>
              <a:rPr lang="es-CL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 pide determine el costo de ventas del mes</a:t>
            </a:r>
            <a:endParaRPr lang="es-CL" sz="18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9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El sistema periódico.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Desarrollo del  ejercicio simple de aplicación:</a:t>
            </a:r>
            <a:endParaRPr lang="es-CL" sz="18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849459"/>
              </p:ext>
            </p:extLst>
          </p:nvPr>
        </p:nvGraphicFramePr>
        <p:xfrm>
          <a:off x="251519" y="2564904"/>
          <a:ext cx="8514528" cy="4202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8176"/>
                <a:gridCol w="2838176"/>
                <a:gridCol w="2838176"/>
              </a:tblGrid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Concepto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Comentario</a:t>
                      </a:r>
                      <a:endParaRPr lang="es-CL" dirty="0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Inventario</a:t>
                      </a:r>
                      <a:r>
                        <a:rPr lang="es-CL" baseline="0" dirty="0" smtClean="0"/>
                        <a:t> Inicial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Corresponde al final del mes anterior</a:t>
                      </a:r>
                      <a:endParaRPr lang="es-CL" dirty="0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+Compras  mes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$50.000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Inventario Disponible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$70.000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Menos Inventario final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$19.000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r>
                        <a:rPr lang="es-CL" dirty="0" smtClean="0"/>
                        <a:t>Costo de</a:t>
                      </a:r>
                      <a:r>
                        <a:rPr lang="es-CL" baseline="0" dirty="0" smtClean="0"/>
                        <a:t> ventas del período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$51.000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Se registra en las cuentas de mercaderías y costo de ventas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1387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79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0" y="1052736"/>
            <a:ext cx="9144000" cy="5043264"/>
          </a:xfrm>
        </p:spPr>
        <p:txBody>
          <a:bodyPr/>
          <a:lstStyle/>
          <a:p>
            <a:endParaRPr lang="es-CL" dirty="0"/>
          </a:p>
          <a:p>
            <a:r>
              <a:rPr lang="es-CL" dirty="0"/>
              <a:t> </a:t>
            </a:r>
            <a:r>
              <a:rPr lang="es-CL" dirty="0" smtClean="0"/>
              <a:t> </a:t>
            </a:r>
            <a:r>
              <a:rPr lang="es-CL" b="1" dirty="0" smtClean="0"/>
              <a:t>Desarrollo del Ejemplo</a:t>
            </a:r>
            <a:r>
              <a:rPr lang="es-CL" b="1" dirty="0"/>
              <a:t>: </a:t>
            </a:r>
            <a:r>
              <a:rPr lang="es-CL" dirty="0" smtClean="0"/>
              <a:t>luego  se registra el costo de  la venta  </a:t>
            </a:r>
          </a:p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404575"/>
              </p:ext>
            </p:extLst>
          </p:nvPr>
        </p:nvGraphicFramePr>
        <p:xfrm>
          <a:off x="0" y="2492897"/>
          <a:ext cx="9144001" cy="4870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335073"/>
                <a:gridCol w="1712928"/>
                <a:gridCol w="1524000"/>
                <a:gridCol w="1524000"/>
              </a:tblGrid>
              <a:tr h="1170287">
                <a:tc>
                  <a:txBody>
                    <a:bodyPr/>
                    <a:lstStyle/>
                    <a:p>
                      <a:r>
                        <a:rPr lang="es-CL" dirty="0" smtClean="0"/>
                        <a:t>MERCADERIA</a:t>
                      </a:r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COSTO MERC.</a:t>
                      </a:r>
                      <a:endParaRPr lang="es-CL" dirty="0" smtClean="0"/>
                    </a:p>
                    <a:p>
                      <a:r>
                        <a:rPr lang="es-CL" dirty="0" smtClean="0"/>
                        <a:t>DEBE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r>
                        <a:rPr lang="es-CL" dirty="0" smtClean="0"/>
                        <a:t>HABER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&lt; esta cuenta es de Pérdida</a:t>
                      </a:r>
                      <a:r>
                        <a:rPr lang="es-CL" baseline="0" dirty="0" smtClean="0"/>
                        <a:t> </a:t>
                      </a:r>
                      <a:endParaRPr lang="es-CL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51000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51.000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50.000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900221">
                <a:tc>
                  <a:txBody>
                    <a:bodyPr/>
                    <a:lstStyle/>
                    <a:p>
                      <a:r>
                        <a:rPr lang="es-CL" dirty="0" smtClean="0"/>
                        <a:t>70.000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51000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51.000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51000</a:t>
                      </a:r>
                      <a:endParaRPr lang="es-CL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19000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&lt;saldo final de existencias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r>
                        <a:rPr lang="es-CL" dirty="0" smtClean="0"/>
                        <a:t>70.000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70.000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1346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701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Nuevo ejercicio  sistema periódico.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Procedemos a continuación a  desarrollar un  nuevo ejercicio  de aplicación dela ecuación del inventario: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A.- su empresa posee un inventario final del mes de mercaderías de $ 40.000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B.- Realiza compras de mercaderías por un monto de $30.000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C.- Al tomar inventario final posee existencia s en buen estado por  3.000 </a:t>
            </a:r>
          </a:p>
          <a:p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s-CL" sz="1800" smtClean="0">
                <a:latin typeface="Arial" panose="020B0604020202020204" pitchFamily="34" charset="0"/>
                <a:cs typeface="Arial" panose="020B0604020202020204" pitchFamily="34" charset="0"/>
              </a:rPr>
              <a:t>.- Pero delas 3.000 </a:t>
            </a:r>
            <a:r>
              <a:rPr lang="es-CL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hay 1000 que están deterioradas por roedores</a:t>
            </a:r>
          </a:p>
          <a:p>
            <a:r>
              <a:rPr lang="es-CL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 pide determine el costo de ventas del mes</a:t>
            </a:r>
            <a:endParaRPr lang="es-CL" sz="18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8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El impuesto al valor agregado:</a:t>
            </a:r>
          </a:p>
          <a:p>
            <a:endParaRPr lang="es-CL" u="sng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-IVA </a:t>
            </a:r>
            <a:r>
              <a:rPr lang="es-ES_tradnl" alt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Crédito Fiscal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- IVA Débito Fiscal</a:t>
            </a:r>
          </a:p>
          <a:p>
            <a:pPr>
              <a:spcBef>
                <a:spcPct val="0"/>
              </a:spcBef>
              <a:buFontTx/>
              <a:buNone/>
            </a:pPr>
            <a:endParaRPr lang="es-ES_tradnl" alt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CL" u="sng" dirty="0"/>
          </a:p>
        </p:txBody>
      </p:sp>
    </p:spTree>
    <p:extLst>
      <p:ext uri="{BB962C8B-B14F-4D97-AF65-F5344CB8AC3E}">
        <p14:creationId xmlns:p14="http://schemas.microsoft.com/office/powerpoint/2010/main" val="30342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Decreto Ley # 825- IVA 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-  Es un beneficio fiscal con tasa de </a:t>
            </a:r>
            <a:r>
              <a:rPr lang="es-ES_tradnl" altLang="es-CL" sz="3200">
                <a:latin typeface="Times New Roman" panose="02020603050405020304" pitchFamily="18" charset="0"/>
              </a:rPr>
              <a:t>19</a:t>
            </a:r>
            <a:r>
              <a:rPr lang="es-ES_tradnl" altLang="es-CL" sz="3200" smtClean="0">
                <a:latin typeface="Times New Roman" panose="02020603050405020304" pitchFamily="18" charset="0"/>
              </a:rPr>
              <a:t>%</a:t>
            </a:r>
            <a:endParaRPr lang="es-ES_tradnl" altLang="es-CL" sz="32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-  Este impuesto es de cargo de los consumidores finales de los bienes y Servicio, pero deben pagarlo los compradores, quien puede deducir el impuesto pagado en sus compras del impuesto incluido en las </a:t>
            </a:r>
            <a:r>
              <a:rPr lang="es-ES_tradnl" altLang="es-CL" sz="3200" dirty="0" smtClean="0">
                <a:latin typeface="Times New Roman" panose="02020603050405020304" pitchFamily="18" charset="0"/>
              </a:rPr>
              <a:t>Ventas </a:t>
            </a:r>
            <a:r>
              <a:rPr lang="es-ES_tradnl" altLang="es-CL" sz="3200" dirty="0">
                <a:latin typeface="Times New Roman" panose="02020603050405020304" pitchFamily="18" charset="0"/>
              </a:rPr>
              <a:t>por él efectuada</a:t>
            </a:r>
            <a:r>
              <a:rPr lang="es-ES_tradnl" altLang="es-CL" sz="3200" dirty="0" smtClean="0">
                <a:latin typeface="Times New Roman" panose="02020603050405020304" pitchFamily="18" charset="0"/>
              </a:rPr>
              <a:t>.</a:t>
            </a:r>
            <a:endParaRPr lang="es-ES_tradnl" altLang="es-CL" sz="32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_tradnl" altLang="es-CL" sz="3200" dirty="0" smtClean="0">
                <a:latin typeface="Times New Roman" panose="02020603050405020304" pitchFamily="18" charset="0"/>
              </a:rPr>
              <a:t>Así </a:t>
            </a:r>
            <a:r>
              <a:rPr lang="es-ES_tradnl" altLang="es-CL" sz="3200" dirty="0">
                <a:latin typeface="Times New Roman" panose="02020603050405020304" pitchFamily="18" charset="0"/>
              </a:rPr>
              <a:t>las empresas actúan de intermediarios del cobro y pago del IVA entre el fisco y los consumidores </a:t>
            </a:r>
            <a:r>
              <a:rPr lang="es-ES_tradnl" altLang="es-CL" sz="3200" dirty="0" smtClean="0">
                <a:latin typeface="Times New Roman" panose="02020603050405020304" pitchFamily="18" charset="0"/>
              </a:rPr>
              <a:t>finales.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_tradnl" altLang="es-CL" sz="3200" dirty="0" smtClean="0">
                <a:latin typeface="Times New Roman" panose="02020603050405020304" pitchFamily="18" charset="0"/>
              </a:rPr>
              <a:t>Se trata  de un impuesto de cascada.</a:t>
            </a:r>
            <a:endParaRPr lang="es-ES_tradnl" altLang="es-CL" sz="3200" dirty="0">
              <a:latin typeface="Times New Roman" panose="02020603050405020304" pitchFamily="18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779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El vendedor debe registrar las </a:t>
            </a:r>
            <a:r>
              <a:rPr lang="es-ES_tradnl" altLang="es-CL" sz="3200" dirty="0" err="1">
                <a:latin typeface="Times New Roman" panose="02020603050405020304" pitchFamily="18" charset="0"/>
              </a:rPr>
              <a:t>Vts</a:t>
            </a:r>
            <a:r>
              <a:rPr lang="es-ES_tradnl" altLang="es-CL" sz="3200" dirty="0">
                <a:latin typeface="Times New Roman" panose="02020603050405020304" pitchFamily="18" charset="0"/>
              </a:rPr>
              <a:t> y servicios prestados y contabilizar el impuesto en una </a:t>
            </a:r>
            <a:r>
              <a:rPr lang="es-ES_tradnl" altLang="es-CL" sz="3200" dirty="0" err="1">
                <a:latin typeface="Times New Roman" panose="02020603050405020304" pitchFamily="18" charset="0"/>
              </a:rPr>
              <a:t>Cta</a:t>
            </a:r>
            <a:r>
              <a:rPr lang="es-ES_tradnl" altLang="es-CL" sz="3200" dirty="0">
                <a:latin typeface="Times New Roman" panose="02020603050405020304" pitchFamily="18" charset="0"/>
              </a:rPr>
              <a:t> llamada </a:t>
            </a:r>
            <a:r>
              <a:rPr lang="es-ES_tradnl" altLang="es-CL" sz="3200" b="1" dirty="0">
                <a:latin typeface="Times New Roman" panose="02020603050405020304" pitchFamily="18" charset="0"/>
              </a:rPr>
              <a:t>“IVA Débito Fiscal”</a:t>
            </a:r>
            <a:r>
              <a:rPr lang="es-ES_tradnl" altLang="es-CL" sz="3200" dirty="0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_tradnl" altLang="es-CL" sz="32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-  Al ser compras, el comerciante debe registrarla y contabilizar el IVA en una </a:t>
            </a:r>
            <a:r>
              <a:rPr lang="es-ES_tradnl" altLang="es-CL" sz="3200" dirty="0" err="1">
                <a:latin typeface="Times New Roman" panose="02020603050405020304" pitchFamily="18" charset="0"/>
              </a:rPr>
              <a:t>Cta</a:t>
            </a:r>
            <a:r>
              <a:rPr lang="es-ES_tradnl" altLang="es-CL" sz="3200" dirty="0">
                <a:latin typeface="Times New Roman" panose="02020603050405020304" pitchFamily="18" charset="0"/>
              </a:rPr>
              <a:t> llamada “</a:t>
            </a:r>
            <a:r>
              <a:rPr lang="es-ES_tradnl" altLang="es-CL" sz="3200" b="1" dirty="0">
                <a:latin typeface="Times New Roman" panose="02020603050405020304" pitchFamily="18" charset="0"/>
              </a:rPr>
              <a:t>IVA Crédito Fiscal”. 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_tradnl" altLang="es-CL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-  Mensualmente el comerciante debe</a:t>
            </a:r>
            <a:r>
              <a:rPr lang="es-ES_tradnl" altLang="es-CL" sz="3200" b="1" dirty="0">
                <a:latin typeface="Times New Roman" panose="02020603050405020304" pitchFamily="18" charset="0"/>
              </a:rPr>
              <a:t> </a:t>
            </a:r>
            <a:r>
              <a:rPr lang="es-ES_tradnl" altLang="es-CL" sz="3200" dirty="0">
                <a:latin typeface="Times New Roman" panose="02020603050405020304" pitchFamily="18" charset="0"/>
              </a:rPr>
              <a:t>declarar</a:t>
            </a:r>
            <a:r>
              <a:rPr lang="es-ES_tradnl" altLang="es-CL" sz="3200" b="1" dirty="0">
                <a:latin typeface="Times New Roman" panose="02020603050405020304" pitchFamily="18" charset="0"/>
              </a:rPr>
              <a:t> </a:t>
            </a:r>
            <a:r>
              <a:rPr lang="es-ES_tradnl" altLang="es-CL" sz="3200" dirty="0">
                <a:latin typeface="Times New Roman" panose="02020603050405020304" pitchFamily="18" charset="0"/>
              </a:rPr>
              <a:t>impuesto esto dentro de los doce primeros días del mes siguiente al generado el impuesto.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3200" dirty="0">
                <a:latin typeface="Times New Roman" panose="02020603050405020304" pitchFamily="18" charset="0"/>
              </a:rPr>
              <a:t>    Cuando el impuesto de </a:t>
            </a:r>
            <a:r>
              <a:rPr lang="es-ES_tradnl" altLang="es-CL" sz="3200" dirty="0" err="1">
                <a:latin typeface="Times New Roman" panose="02020603050405020304" pitchFamily="18" charset="0"/>
              </a:rPr>
              <a:t>Vta</a:t>
            </a:r>
            <a:r>
              <a:rPr lang="es-ES_tradnl" altLang="es-CL" sz="3200" dirty="0">
                <a:latin typeface="Times New Roman" panose="02020603050405020304" pitchFamily="18" charset="0"/>
              </a:rPr>
              <a:t>  (IVA DF) es superior al de las compras  (IVA CF) el comerciante debe pagar la diferencia al Fisco. En caso inverso, reclamará al Fisco el </a:t>
            </a:r>
            <a:r>
              <a:rPr lang="es-ES_tradnl" altLang="es-CL" sz="3200" b="1" dirty="0">
                <a:latin typeface="Times New Roman" panose="02020603050405020304" pitchFamily="18" charset="0"/>
              </a:rPr>
              <a:t>Remanente</a:t>
            </a:r>
            <a:r>
              <a:rPr lang="es-ES_tradnl" altLang="es-CL" sz="3200" dirty="0">
                <a:latin typeface="Times New Roman" panose="02020603050405020304" pitchFamily="18" charset="0"/>
              </a:rPr>
              <a:t> a su </a:t>
            </a:r>
            <a:r>
              <a:rPr lang="es-ES_tradnl" altLang="es-CL" sz="3200" dirty="0" smtClean="0">
                <a:latin typeface="Times New Roman" panose="02020603050405020304" pitchFamily="18" charset="0"/>
              </a:rPr>
              <a:t>favor.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8363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b="1" u="sng" dirty="0" smtClean="0"/>
              <a:t>Ejemplo de compras con IVA al crédito:</a:t>
            </a:r>
          </a:p>
          <a:p>
            <a:r>
              <a:rPr lang="es-CL" u="sng" dirty="0" smtClean="0"/>
              <a:t>Mercaderías(neto) $10.000</a:t>
            </a:r>
          </a:p>
          <a:p>
            <a:r>
              <a:rPr lang="es-CL" u="sng" dirty="0" smtClean="0"/>
              <a:t>IVA ( 19%)            $ 1900</a:t>
            </a:r>
          </a:p>
          <a:p>
            <a:r>
              <a:rPr lang="es-CL" u="sng" dirty="0"/>
              <a:t> </a:t>
            </a:r>
            <a:r>
              <a:rPr lang="es-CL" u="sng" dirty="0" smtClean="0"/>
              <a:t>                         Proveedores( </a:t>
            </a:r>
            <a:r>
              <a:rPr lang="es-CL" u="sng" dirty="0" err="1" smtClean="0"/>
              <a:t>mer</a:t>
            </a:r>
            <a:r>
              <a:rPr lang="es-CL" u="sng" dirty="0" smtClean="0"/>
              <a:t>.+IVA) $ 11.900</a:t>
            </a:r>
            <a:endParaRPr lang="es-CL" u="sng" dirty="0"/>
          </a:p>
        </p:txBody>
      </p:sp>
    </p:spTree>
    <p:extLst>
      <p:ext uri="{BB962C8B-B14F-4D97-AF65-F5344CB8AC3E}">
        <p14:creationId xmlns:p14="http://schemas.microsoft.com/office/powerpoint/2010/main" val="119863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b="1" u="sng" dirty="0" smtClean="0"/>
              <a:t>Ejemplo de Ventas  con IVA al Contado:</a:t>
            </a:r>
          </a:p>
          <a:p>
            <a:pPr marL="0" indent="0">
              <a:buNone/>
            </a:pPr>
            <a:r>
              <a:rPr lang="es-CL" u="sng" dirty="0" smtClean="0"/>
              <a:t>      Caja      $20.000</a:t>
            </a:r>
          </a:p>
          <a:p>
            <a:r>
              <a:rPr lang="es-CL" u="sng" dirty="0" smtClean="0"/>
              <a:t>                              Mercaderías     $ 10.000</a:t>
            </a:r>
          </a:p>
          <a:p>
            <a:r>
              <a:rPr lang="es-CL" u="sng" dirty="0" smtClean="0"/>
              <a:t>                              </a:t>
            </a:r>
            <a:r>
              <a:rPr lang="es-CL" u="sng" dirty="0"/>
              <a:t>IVA ( 19%)        </a:t>
            </a:r>
            <a:r>
              <a:rPr lang="es-CL" u="sng" dirty="0" smtClean="0"/>
              <a:t>$   3800</a:t>
            </a:r>
            <a:endParaRPr lang="es-CL" u="sng" dirty="0"/>
          </a:p>
        </p:txBody>
      </p:sp>
    </p:spTree>
    <p:extLst>
      <p:ext uri="{BB962C8B-B14F-4D97-AF65-F5344CB8AC3E}">
        <p14:creationId xmlns:p14="http://schemas.microsoft.com/office/powerpoint/2010/main" val="34449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La Contabilidad de Existencias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mtClean="0"/>
              <a:t>FIN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748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855</TotalTime>
  <Words>1210</Words>
  <Application>Microsoft Office PowerPoint</Application>
  <PresentationFormat>Presentación en pantalla (4:3)</PresentationFormat>
  <Paragraphs>219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Times New Roman</vt:lpstr>
      <vt:lpstr>Tw Cen MT</vt:lpstr>
      <vt:lpstr>Wingdings</vt:lpstr>
      <vt:lpstr>Wingdings 2</vt:lpstr>
      <vt:lpstr>Intermedio</vt:lpstr>
      <vt:lpstr>Unida temática dos</vt:lpstr>
      <vt:lpstr>La contabilidad de existencias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  <vt:lpstr>La Contabilidad de Existencias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 tematica dos</dc:title>
  <dc:creator>casa</dc:creator>
  <cp:lastModifiedBy>Norman Rodriguez Ortega</cp:lastModifiedBy>
  <cp:revision>100</cp:revision>
  <dcterms:created xsi:type="dcterms:W3CDTF">2020-01-11T16:23:14Z</dcterms:created>
  <dcterms:modified xsi:type="dcterms:W3CDTF">2020-04-21T13:43:15Z</dcterms:modified>
</cp:coreProperties>
</file>