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F94B2-0DFE-46A5-BED8-88AE1BFB2DAE}" type="datetimeFigureOut">
              <a:rPr lang="es-CL" smtClean="0"/>
              <a:t>15-04-2024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13F74-3D40-4F76-B9D3-3689A017C33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88128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F94B2-0DFE-46A5-BED8-88AE1BFB2DAE}" type="datetimeFigureOut">
              <a:rPr lang="es-CL" smtClean="0"/>
              <a:t>15-04-2024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13F74-3D40-4F76-B9D3-3689A017C33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75314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F94B2-0DFE-46A5-BED8-88AE1BFB2DAE}" type="datetimeFigureOut">
              <a:rPr lang="es-CL" smtClean="0"/>
              <a:t>15-04-2024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13F74-3D40-4F76-B9D3-3689A017C33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86247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F94B2-0DFE-46A5-BED8-88AE1BFB2DAE}" type="datetimeFigureOut">
              <a:rPr lang="es-CL" smtClean="0"/>
              <a:t>15-04-2024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13F74-3D40-4F76-B9D3-3689A017C33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50350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F94B2-0DFE-46A5-BED8-88AE1BFB2DAE}" type="datetimeFigureOut">
              <a:rPr lang="es-CL" smtClean="0"/>
              <a:t>15-04-2024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13F74-3D40-4F76-B9D3-3689A017C33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56830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F94B2-0DFE-46A5-BED8-88AE1BFB2DAE}" type="datetimeFigureOut">
              <a:rPr lang="es-CL" smtClean="0"/>
              <a:t>15-04-2024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13F74-3D40-4F76-B9D3-3689A017C33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75038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F94B2-0DFE-46A5-BED8-88AE1BFB2DAE}" type="datetimeFigureOut">
              <a:rPr lang="es-CL" smtClean="0"/>
              <a:t>15-04-2024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13F74-3D40-4F76-B9D3-3689A017C33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86378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F94B2-0DFE-46A5-BED8-88AE1BFB2DAE}" type="datetimeFigureOut">
              <a:rPr lang="es-CL" smtClean="0"/>
              <a:t>15-04-2024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13F74-3D40-4F76-B9D3-3689A017C33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71729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F94B2-0DFE-46A5-BED8-88AE1BFB2DAE}" type="datetimeFigureOut">
              <a:rPr lang="es-CL" smtClean="0"/>
              <a:t>15-04-2024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13F74-3D40-4F76-B9D3-3689A017C33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44792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F94B2-0DFE-46A5-BED8-88AE1BFB2DAE}" type="datetimeFigureOut">
              <a:rPr lang="es-CL" smtClean="0"/>
              <a:t>15-04-2024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13F74-3D40-4F76-B9D3-3689A017C33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42736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F94B2-0DFE-46A5-BED8-88AE1BFB2DAE}" type="datetimeFigureOut">
              <a:rPr lang="es-CL" smtClean="0"/>
              <a:t>15-04-2024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13F74-3D40-4F76-B9D3-3689A017C33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97177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1F94B2-0DFE-46A5-BED8-88AE1BFB2DAE}" type="datetimeFigureOut">
              <a:rPr lang="es-CL" smtClean="0"/>
              <a:t>15-04-2024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13F74-3D40-4F76-B9D3-3689A017C33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42540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28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4664765" y="344558"/>
            <a:ext cx="21342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400" b="1" dirty="0" smtClean="0"/>
              <a:t>ACOSO SEXUAL</a:t>
            </a:r>
            <a:endParaRPr lang="es-CL" sz="2400" b="1" dirty="0"/>
          </a:p>
        </p:txBody>
      </p:sp>
      <p:sp>
        <p:nvSpPr>
          <p:cNvPr id="5" name="CuadroTexto 4"/>
          <p:cNvSpPr txBox="1"/>
          <p:nvPr/>
        </p:nvSpPr>
        <p:spPr>
          <a:xfrm>
            <a:off x="516349" y="940904"/>
            <a:ext cx="11331095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MX" dirty="0" smtClean="0"/>
              <a:t>Cuando una persona realice de forma indebida, por cualquier medio, requerimientos de carácter sexual, no consentidos por quien los recibe y que amenacen o perjudiquen su situación profesional o sus oportunidades personales.</a:t>
            </a:r>
            <a:endParaRPr lang="es-CL" dirty="0"/>
          </a:p>
        </p:txBody>
      </p:sp>
      <p:graphicFrame>
        <p:nvGraphicFramePr>
          <p:cNvPr id="7" name="Tab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9348320"/>
              </p:ext>
            </p:extLst>
          </p:nvPr>
        </p:nvGraphicFramePr>
        <p:xfrm>
          <a:off x="516349" y="2343475"/>
          <a:ext cx="11331096" cy="2291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77032">
                  <a:extLst>
                    <a:ext uri="{9D8B030D-6E8A-4147-A177-3AD203B41FA5}">
                      <a16:colId xmlns:a16="http://schemas.microsoft.com/office/drawing/2014/main" val="2139090088"/>
                    </a:ext>
                  </a:extLst>
                </a:gridCol>
                <a:gridCol w="3777032">
                  <a:extLst>
                    <a:ext uri="{9D8B030D-6E8A-4147-A177-3AD203B41FA5}">
                      <a16:colId xmlns:a16="http://schemas.microsoft.com/office/drawing/2014/main" val="3787361497"/>
                    </a:ext>
                  </a:extLst>
                </a:gridCol>
                <a:gridCol w="3777032">
                  <a:extLst>
                    <a:ext uri="{9D8B030D-6E8A-4147-A177-3AD203B41FA5}">
                      <a16:colId xmlns:a16="http://schemas.microsoft.com/office/drawing/2014/main" val="39383734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b="0" dirty="0" smtClean="0">
                          <a:solidFill>
                            <a:schemeClr val="tx1"/>
                          </a:solidFill>
                        </a:rPr>
                        <a:t>Contacto físico innecesario</a:t>
                      </a:r>
                      <a:endParaRPr lang="es-CL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b="0" dirty="0" smtClean="0">
                          <a:solidFill>
                            <a:schemeClr val="tx1"/>
                          </a:solidFill>
                        </a:rPr>
                        <a:t>Tocamientos innecesario</a:t>
                      </a:r>
                      <a:endParaRPr lang="es-CL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b="0" dirty="0" smtClean="0">
                          <a:solidFill>
                            <a:schemeClr val="tx1"/>
                          </a:solidFill>
                        </a:rPr>
                        <a:t>Acercamientos innecesarios</a:t>
                      </a:r>
                      <a:endParaRPr lang="es-CL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26502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>
                          <a:solidFill>
                            <a:schemeClr val="tx1"/>
                          </a:solidFill>
                        </a:rPr>
                        <a:t>Amenazas</a:t>
                      </a:r>
                      <a:r>
                        <a:rPr lang="es-MX" baseline="0" dirty="0" smtClean="0">
                          <a:solidFill>
                            <a:schemeClr val="tx1"/>
                          </a:solidFill>
                        </a:rPr>
                        <a:t> buscando conductas inadecuadas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>
                          <a:solidFill>
                            <a:schemeClr val="tx1"/>
                          </a:solidFill>
                        </a:rPr>
                        <a:t>Insinuaciones o proposiciones sexuales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>
                          <a:solidFill>
                            <a:schemeClr val="tx1"/>
                          </a:solidFill>
                        </a:rPr>
                        <a:t>Reiteración en la petición de citas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73514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>
                          <a:solidFill>
                            <a:schemeClr val="tx1"/>
                          </a:solidFill>
                        </a:rPr>
                        <a:t>Preguntas</a:t>
                      </a:r>
                      <a:r>
                        <a:rPr lang="es-MX" baseline="0" dirty="0" smtClean="0">
                          <a:solidFill>
                            <a:schemeClr val="tx1"/>
                          </a:solidFill>
                        </a:rPr>
                        <a:t> íntimas sobre sexualidad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>
                          <a:solidFill>
                            <a:schemeClr val="tx1"/>
                          </a:solidFill>
                        </a:rPr>
                        <a:t>Silbidos</a:t>
                      </a:r>
                      <a:r>
                        <a:rPr lang="es-MX" baseline="0" dirty="0" smtClean="0">
                          <a:solidFill>
                            <a:schemeClr val="tx1"/>
                          </a:solidFill>
                        </a:rPr>
                        <a:t>, gestos de connotación sexual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>
                          <a:solidFill>
                            <a:schemeClr val="tx1"/>
                          </a:solidFill>
                        </a:rPr>
                        <a:t>Enviar por</a:t>
                      </a:r>
                      <a:r>
                        <a:rPr lang="es-MX" baseline="0" dirty="0" smtClean="0">
                          <a:solidFill>
                            <a:schemeClr val="tx1"/>
                          </a:solidFill>
                        </a:rPr>
                        <a:t> cualquier medio información de carácter sexual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58117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>
                          <a:solidFill>
                            <a:schemeClr val="tx1"/>
                          </a:solidFill>
                        </a:rPr>
                        <a:t>Realizar dibujos degradantes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>
                          <a:solidFill>
                            <a:schemeClr val="tx1"/>
                          </a:solidFill>
                        </a:rPr>
                        <a:t>Violación del espacio vital de una persona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>
                          <a:solidFill>
                            <a:schemeClr val="tx1"/>
                          </a:solidFill>
                        </a:rPr>
                        <a:t>Favores sexuales a través de alguna recompensa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7106031"/>
                  </a:ext>
                </a:extLst>
              </a:tr>
            </a:tbl>
          </a:graphicData>
        </a:graphic>
      </p:graphicFrame>
      <p:sp>
        <p:nvSpPr>
          <p:cNvPr id="8" name="CuadroTexto 7"/>
          <p:cNvSpPr txBox="1"/>
          <p:nvPr/>
        </p:nvSpPr>
        <p:spPr>
          <a:xfrm>
            <a:off x="516349" y="1974143"/>
            <a:ext cx="26200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Ejemplos de acoso sexual: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54359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28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4467817" y="294573"/>
            <a:ext cx="31311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400" b="1" dirty="0" smtClean="0"/>
              <a:t>VIOLENCIA DE GÉNERO</a:t>
            </a:r>
            <a:endParaRPr lang="es-CL" sz="2400" b="1" dirty="0"/>
          </a:p>
        </p:txBody>
      </p:sp>
      <p:sp>
        <p:nvSpPr>
          <p:cNvPr id="5" name="CuadroTexto 4"/>
          <p:cNvSpPr txBox="1"/>
          <p:nvPr/>
        </p:nvSpPr>
        <p:spPr>
          <a:xfrm>
            <a:off x="516349" y="940904"/>
            <a:ext cx="11331095" cy="92333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MX" dirty="0" smtClean="0"/>
              <a:t>Cualquier acción o conducta basada en el sexo u orientación sexual que cause la muerte, daño o sufrimiento físico, sexual o psicológico, tanto en el ámbito público como en el privado. Esta acción es considerada como un delito.</a:t>
            </a:r>
          </a:p>
          <a:p>
            <a:r>
              <a:rPr lang="es-MX" dirty="0"/>
              <a:t>E</a:t>
            </a:r>
            <a:r>
              <a:rPr lang="es-MX" dirty="0" smtClean="0"/>
              <a:t>l abuso sexual </a:t>
            </a:r>
            <a:r>
              <a:rPr lang="es-MX" b="1" dirty="0" smtClean="0"/>
              <a:t>es una manera de violencia de género</a:t>
            </a:r>
            <a:r>
              <a:rPr lang="es-MX" dirty="0" smtClean="0"/>
              <a:t>, por lo que también es considerado un delito. </a:t>
            </a:r>
            <a:endParaRPr lang="es-CL" dirty="0"/>
          </a:p>
        </p:txBody>
      </p:sp>
      <p:graphicFrame>
        <p:nvGraphicFramePr>
          <p:cNvPr id="7" name="Tab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0013420"/>
              </p:ext>
            </p:extLst>
          </p:nvPr>
        </p:nvGraphicFramePr>
        <p:xfrm>
          <a:off x="516349" y="3080299"/>
          <a:ext cx="11331096" cy="1925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77032">
                  <a:extLst>
                    <a:ext uri="{9D8B030D-6E8A-4147-A177-3AD203B41FA5}">
                      <a16:colId xmlns:a16="http://schemas.microsoft.com/office/drawing/2014/main" val="2139090088"/>
                    </a:ext>
                  </a:extLst>
                </a:gridCol>
                <a:gridCol w="3777032">
                  <a:extLst>
                    <a:ext uri="{9D8B030D-6E8A-4147-A177-3AD203B41FA5}">
                      <a16:colId xmlns:a16="http://schemas.microsoft.com/office/drawing/2014/main" val="3787361497"/>
                    </a:ext>
                  </a:extLst>
                </a:gridCol>
                <a:gridCol w="3777032">
                  <a:extLst>
                    <a:ext uri="{9D8B030D-6E8A-4147-A177-3AD203B41FA5}">
                      <a16:colId xmlns:a16="http://schemas.microsoft.com/office/drawing/2014/main" val="39383734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b="0" dirty="0" smtClean="0">
                          <a:solidFill>
                            <a:schemeClr val="tx1"/>
                          </a:solidFill>
                        </a:rPr>
                        <a:t>Exhibicionismo</a:t>
                      </a:r>
                      <a:endParaRPr lang="es-CL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b="0" dirty="0" smtClean="0">
                          <a:solidFill>
                            <a:schemeClr val="tx1"/>
                          </a:solidFill>
                        </a:rPr>
                        <a:t>Tocamientos</a:t>
                      </a:r>
                      <a:endParaRPr lang="es-CL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b="0" dirty="0" smtClean="0">
                          <a:solidFill>
                            <a:schemeClr val="tx1"/>
                          </a:solidFill>
                        </a:rPr>
                        <a:t>Frotamientos</a:t>
                      </a:r>
                      <a:endParaRPr lang="es-CL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26502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>
                          <a:solidFill>
                            <a:schemeClr val="tx1"/>
                          </a:solidFill>
                        </a:rPr>
                        <a:t>Erotización con relatos de historias sexuales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>
                          <a:solidFill>
                            <a:schemeClr val="tx1"/>
                          </a:solidFill>
                        </a:rPr>
                        <a:t>Simulación de acto sexual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>
                          <a:solidFill>
                            <a:schemeClr val="tx1"/>
                          </a:solidFill>
                        </a:rPr>
                        <a:t>Exhibir o registrar material pornográfico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73514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>
                          <a:solidFill>
                            <a:schemeClr val="tx1"/>
                          </a:solidFill>
                        </a:rPr>
                        <a:t>Obligar</a:t>
                      </a:r>
                      <a:r>
                        <a:rPr lang="es-MX" baseline="0" dirty="0" smtClean="0">
                          <a:solidFill>
                            <a:schemeClr val="tx1"/>
                          </a:solidFill>
                        </a:rPr>
                        <a:t> a una persona</a:t>
                      </a:r>
                      <a:r>
                        <a:rPr lang="es-MX" dirty="0" smtClean="0">
                          <a:solidFill>
                            <a:schemeClr val="tx1"/>
                          </a:solidFill>
                        </a:rPr>
                        <a:t> presenciar un comportamiento sexual ejecutado por otros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>
                          <a:solidFill>
                            <a:schemeClr val="tx1"/>
                          </a:solidFill>
                        </a:rPr>
                        <a:t>Obligar</a:t>
                      </a:r>
                      <a:r>
                        <a:rPr lang="es-MX" baseline="0" dirty="0" smtClean="0">
                          <a:solidFill>
                            <a:schemeClr val="tx1"/>
                          </a:solidFill>
                        </a:rPr>
                        <a:t> a una persona</a:t>
                      </a:r>
                      <a:r>
                        <a:rPr lang="es-MX" dirty="0" smtClean="0">
                          <a:solidFill>
                            <a:schemeClr val="tx1"/>
                          </a:solidFill>
                        </a:rPr>
                        <a:t> ver o escuchar material pornográfico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Obligar</a:t>
                      </a:r>
                      <a:r>
                        <a:rPr lang="es-MX" baseline="0" dirty="0" smtClean="0"/>
                        <a:t> a una persona</a:t>
                      </a:r>
                      <a:r>
                        <a:rPr lang="es-MX" dirty="0" smtClean="0"/>
                        <a:t> realizar acciones de significación sexual delante suyo o de otro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5811778"/>
                  </a:ext>
                </a:extLst>
              </a:tr>
            </a:tbl>
          </a:graphicData>
        </a:graphic>
      </p:graphicFrame>
      <p:sp>
        <p:nvSpPr>
          <p:cNvPr id="8" name="CuadroTexto 7"/>
          <p:cNvSpPr txBox="1"/>
          <p:nvPr/>
        </p:nvSpPr>
        <p:spPr>
          <a:xfrm>
            <a:off x="516349" y="2374604"/>
            <a:ext cx="26459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Ejemplos de abuso sexual: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924595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28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4355273" y="294573"/>
            <a:ext cx="39755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400" b="1" dirty="0" smtClean="0"/>
              <a:t>DISCRIMINACIÓN DE GÉNERO</a:t>
            </a:r>
            <a:endParaRPr lang="es-CL" sz="2400" b="1" dirty="0"/>
          </a:p>
        </p:txBody>
      </p:sp>
      <p:sp>
        <p:nvSpPr>
          <p:cNvPr id="5" name="CuadroTexto 4"/>
          <p:cNvSpPr txBox="1"/>
          <p:nvPr/>
        </p:nvSpPr>
        <p:spPr>
          <a:xfrm>
            <a:off x="516349" y="940904"/>
            <a:ext cx="11331095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MX" dirty="0" smtClean="0"/>
              <a:t>Distinción, exclusión o restricción, basada en el sexo u orientación sexual, y que, careciendo de justificación razonable, le cause privación, perturbación o amenaza en el legítimo ejercicio de sus derechos humanos y fundamentales. </a:t>
            </a:r>
            <a:endParaRPr lang="es-CL" dirty="0"/>
          </a:p>
        </p:txBody>
      </p:sp>
      <p:sp>
        <p:nvSpPr>
          <p:cNvPr id="2" name="Rectángulo 1"/>
          <p:cNvSpPr/>
          <p:nvPr/>
        </p:nvSpPr>
        <p:spPr>
          <a:xfrm>
            <a:off x="2008320" y="5035383"/>
            <a:ext cx="6746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dirty="0" smtClean="0"/>
              <a:t> </a:t>
            </a:r>
            <a:endParaRPr lang="es-CL" dirty="0"/>
          </a:p>
        </p:txBody>
      </p:sp>
      <p:sp>
        <p:nvSpPr>
          <p:cNvPr id="3" name="Rectángulo 2"/>
          <p:cNvSpPr/>
          <p:nvPr/>
        </p:nvSpPr>
        <p:spPr>
          <a:xfrm>
            <a:off x="516349" y="2276403"/>
            <a:ext cx="87071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dirty="0" smtClean="0"/>
              <a:t>Se comete discriminación de género cuando se funden en motivos tales como:</a:t>
            </a:r>
            <a:endParaRPr lang="es-CL" dirty="0"/>
          </a:p>
        </p:txBody>
      </p:sp>
      <p:graphicFrame>
        <p:nvGraphicFramePr>
          <p:cNvPr id="6" name="Tab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1189192"/>
              </p:ext>
            </p:extLst>
          </p:nvPr>
        </p:nvGraphicFramePr>
        <p:xfrm>
          <a:off x="604346" y="3140766"/>
          <a:ext cx="11331096" cy="20792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77032">
                  <a:extLst>
                    <a:ext uri="{9D8B030D-6E8A-4147-A177-3AD203B41FA5}">
                      <a16:colId xmlns:a16="http://schemas.microsoft.com/office/drawing/2014/main" val="2139090088"/>
                    </a:ext>
                  </a:extLst>
                </a:gridCol>
                <a:gridCol w="3777032">
                  <a:extLst>
                    <a:ext uri="{9D8B030D-6E8A-4147-A177-3AD203B41FA5}">
                      <a16:colId xmlns:a16="http://schemas.microsoft.com/office/drawing/2014/main" val="3787361497"/>
                    </a:ext>
                  </a:extLst>
                </a:gridCol>
                <a:gridCol w="3777032">
                  <a:extLst>
                    <a:ext uri="{9D8B030D-6E8A-4147-A177-3AD203B41FA5}">
                      <a16:colId xmlns:a16="http://schemas.microsoft.com/office/drawing/2014/main" val="3938373451"/>
                    </a:ext>
                  </a:extLst>
                </a:gridCol>
              </a:tblGrid>
              <a:tr h="89056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b="0" dirty="0" smtClean="0">
                          <a:solidFill>
                            <a:schemeClr val="tx1"/>
                          </a:solidFill>
                        </a:rPr>
                        <a:t>Restricción debido a embarazo de la mujer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b="0" dirty="0" smtClean="0">
                          <a:solidFill>
                            <a:schemeClr val="tx1"/>
                          </a:solidFill>
                        </a:rPr>
                        <a:t>Distinción por sexo y no razonable en el proceso de justicia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b="0" dirty="0" smtClean="0">
                          <a:solidFill>
                            <a:schemeClr val="tx1"/>
                          </a:solidFill>
                        </a:rPr>
                        <a:t>Exclusión que cause privación de un derecho por motivo de género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26502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dirty="0" smtClean="0"/>
                        <a:t>Mantener una cultura que excluye o menosprecia, por motivos de género, roles o tareas.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dirty="0" smtClean="0"/>
                        <a:t>Restringir el acceso a recursos, como capacitación u otros, en función del género.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dirty="0" smtClean="0"/>
                        <a:t>Permitir un ambiente en el que el acoso sexual o el abuso de poder basado en el género, sean tolerados o ignorados.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73514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2225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1404</TotalTime>
  <Words>365</Words>
  <Application>Microsoft Office PowerPoint</Application>
  <PresentationFormat>Panorámica</PresentationFormat>
  <Paragraphs>38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7347538-4</dc:creator>
  <cp:lastModifiedBy>7347538-4</cp:lastModifiedBy>
  <cp:revision>18</cp:revision>
  <dcterms:created xsi:type="dcterms:W3CDTF">2024-04-02T19:00:33Z</dcterms:created>
  <dcterms:modified xsi:type="dcterms:W3CDTF">2024-04-15T19:39:19Z</dcterms:modified>
</cp:coreProperties>
</file>