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notesMasterIdLst>
    <p:notesMasterId r:id="rId42"/>
  </p:notesMasterIdLst>
  <p:sldIdLst>
    <p:sldId id="256" r:id="rId2"/>
    <p:sldId id="907" r:id="rId3"/>
    <p:sldId id="933" r:id="rId4"/>
    <p:sldId id="871" r:id="rId5"/>
    <p:sldId id="923" r:id="rId6"/>
    <p:sldId id="919" r:id="rId7"/>
    <p:sldId id="953" r:id="rId8"/>
    <p:sldId id="914" r:id="rId9"/>
    <p:sldId id="954" r:id="rId10"/>
    <p:sldId id="957" r:id="rId11"/>
    <p:sldId id="955" r:id="rId12"/>
    <p:sldId id="958" r:id="rId13"/>
    <p:sldId id="913" r:id="rId14"/>
    <p:sldId id="934" r:id="rId15"/>
    <p:sldId id="948" r:id="rId16"/>
    <p:sldId id="960" r:id="rId17"/>
    <p:sldId id="929" r:id="rId18"/>
    <p:sldId id="946" r:id="rId19"/>
    <p:sldId id="947" r:id="rId20"/>
    <p:sldId id="906" r:id="rId21"/>
    <p:sldId id="917" r:id="rId22"/>
    <p:sldId id="928" r:id="rId23"/>
    <p:sldId id="910" r:id="rId24"/>
    <p:sldId id="942" r:id="rId25"/>
    <p:sldId id="922" r:id="rId26"/>
    <p:sldId id="925" r:id="rId27"/>
    <p:sldId id="966" r:id="rId28"/>
    <p:sldId id="962" r:id="rId29"/>
    <p:sldId id="964" r:id="rId30"/>
    <p:sldId id="926" r:id="rId31"/>
    <p:sldId id="930" r:id="rId32"/>
    <p:sldId id="935" r:id="rId33"/>
    <p:sldId id="965" r:id="rId34"/>
    <p:sldId id="963" r:id="rId35"/>
    <p:sldId id="931" r:id="rId36"/>
    <p:sldId id="911" r:id="rId37"/>
    <p:sldId id="937" r:id="rId38"/>
    <p:sldId id="943" r:id="rId39"/>
    <p:sldId id="944" r:id="rId40"/>
    <p:sldId id="945" r:id="rId41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ción sin título" id="{5151B4BC-F3DB-465B-A67D-D5FE8DCEC3CC}">
          <p14:sldIdLst>
            <p14:sldId id="256"/>
            <p14:sldId id="907"/>
            <p14:sldId id="933"/>
            <p14:sldId id="871"/>
            <p14:sldId id="923"/>
            <p14:sldId id="919"/>
            <p14:sldId id="953"/>
            <p14:sldId id="914"/>
            <p14:sldId id="954"/>
            <p14:sldId id="957"/>
            <p14:sldId id="955"/>
            <p14:sldId id="958"/>
            <p14:sldId id="913"/>
            <p14:sldId id="934"/>
            <p14:sldId id="948"/>
            <p14:sldId id="960"/>
            <p14:sldId id="929"/>
            <p14:sldId id="946"/>
            <p14:sldId id="947"/>
            <p14:sldId id="906"/>
            <p14:sldId id="917"/>
            <p14:sldId id="928"/>
            <p14:sldId id="910"/>
            <p14:sldId id="942"/>
            <p14:sldId id="922"/>
            <p14:sldId id="925"/>
            <p14:sldId id="966"/>
            <p14:sldId id="962"/>
            <p14:sldId id="964"/>
            <p14:sldId id="926"/>
            <p14:sldId id="930"/>
            <p14:sldId id="935"/>
            <p14:sldId id="965"/>
            <p14:sldId id="963"/>
            <p14:sldId id="931"/>
            <p14:sldId id="911"/>
            <p14:sldId id="937"/>
            <p14:sldId id="943"/>
            <p14:sldId id="944"/>
            <p14:sldId id="945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1094" y="5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34D4FB-BEE3-49A9-8564-5BBF76DE2294}" type="datetimeFigureOut">
              <a:rPr lang="es-CL" smtClean="0"/>
              <a:t>26-02-2024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2D92C-7B95-47AA-BB69-FCDCA5F9158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60070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2D92C-7B95-47AA-BB69-FCDCA5F9158B}" type="slidenum">
              <a:rPr lang="es-CL" smtClean="0"/>
              <a:t>19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086375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DE6C8-AB1D-4204-BC9C-3366B0BF04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8426" y="889820"/>
            <a:ext cx="9989574" cy="3598606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7B9009-EE50-4EE5-B6EB-CD6EC83D3F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8426" y="4488426"/>
            <a:ext cx="6991776" cy="1302774"/>
          </a:xfrm>
        </p:spPr>
        <p:txBody>
          <a:bodyPr anchor="b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C8667E-058A-436F-B8EA-5B3A99D43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72FD6-25F1-4A25-A287-2F2424685995}" type="datetime1">
              <a:rPr lang="es-CL" smtClean="0"/>
              <a:t>26-02-2024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80305-1AD7-482D-BFFD-6CDB83AB3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1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5762A1-52E9-402D-B65E-DF193E44C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8866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87CA6-BFD9-4CB1-8892-F6B062E82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CDA8C3-9C0C-4E52-9A62-E4DB159E6B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C3EC35-E02F-41FF-9232-F90692A90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2C7D1-7292-4DED-BF24-0FEE48353CDD}" type="datetime1">
              <a:rPr lang="es-CL" smtClean="0"/>
              <a:t>26-02-2024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D13D38-5DF1-443B-8A12-71E834FDC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1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5E644A-4A37-4757-9809-5B035E287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49781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6578B-CD85-4BF1-A729-E8E8079B5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5383" y="1709738"/>
            <a:ext cx="10632067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8448C1-C13F-4826-8347-EEB00A6643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5383" y="4589463"/>
            <a:ext cx="10632067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06546A-957F-4C4D-9744-1177AD258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EF8C0-9A39-4FB3-87CD-EBEF7E249F76}" type="datetime1">
              <a:rPr lang="es-CL" smtClean="0"/>
              <a:t>26-02-2024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DB149C-CC63-4E3A-A83D-EF637EB51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1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B94775-7982-41EC-B584-D51224D38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1124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E4BD8-507D-48E4-A624-F16A741C3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22096"/>
            <a:ext cx="10691265" cy="112793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0A07E4-3A39-457C-A059-7DFB6039D9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5383" y="2128684"/>
            <a:ext cx="5304417" cy="384441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141E17-47CE-4A78-B0FA-0E9786DA67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128684"/>
            <a:ext cx="5219700" cy="38444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F02C13-D3ED-4044-9716-F29D79A18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97852-C8EB-4C70-9DD3-B518F34CF20A}" type="datetime1">
              <a:rPr lang="es-CL" smtClean="0"/>
              <a:t>26-02-2024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F334AD-FB29-4355-B5CF-85E61B4F3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1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5AA154-790C-4774-9C21-8C543E733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5721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07DD35-7673-4F88-86B0-634883B5E3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87" y="929148"/>
            <a:ext cx="10640005" cy="7615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C820D7-3E0B-47C6-A583-C4C839C5AF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5384" y="1681163"/>
            <a:ext cx="5282192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839A7B-97D5-400F-B802-A0FF28FE9F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15384" y="2505075"/>
            <a:ext cx="5282192" cy="342377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2E0ECA2-DBF1-4681-9DFA-93AFD1B371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0EBBBB-517F-4ED7-9E51-CF0F7590B4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42377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511B5C7-1E37-478F-B4B0-C7202FFE4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458B1-D351-4266-BBE9-9EE423DF96E0}" type="datetime1">
              <a:rPr lang="es-CL" smtClean="0"/>
              <a:t>26-02-2024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153F7EF-507C-4CB3-86C5-8B34FFFC1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1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E3DEA6-E4EB-4C2A-8B4F-55EC965B6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26572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32964-A933-4B98-A141-A4B316DAF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684C9D-23DA-42B0-9DD3-7592F72E8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FFCCA-CB0C-43D6-923E-9C6D3CE0FACD}" type="datetime1">
              <a:rPr lang="es-CL" smtClean="0"/>
              <a:t>26-02-2024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BF8F05-876F-49D8-AE30-5BB2A91EC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1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3D20DA-9260-4577-BB51-789570A24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23988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D2C1F24-E0A1-45A7-8EF5-92CD97993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99B6D-D5E2-4AF3-BA74-D5ECE2A6745E}" type="datetime1">
              <a:rPr lang="es-CL" smtClean="0"/>
              <a:t>26-02-2024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E021C19-210E-46B0-9036-5D8AECC9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1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880FEF-487E-44DF-8615-DF2210419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71240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568EE-74C8-43A6-90BC-2DDD965CF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426" y="781665"/>
            <a:ext cx="4093599" cy="122345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1C35AC-CAE3-48CF-A3E4-A075C9FDD7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9D03EA-5FAD-4609-A2B8-624E426847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8258" y="2315497"/>
            <a:ext cx="4093599" cy="35534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58D2EA-2191-4216-B64D-067BDFE12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ABC9E-3B0D-4C31-A28F-577331E36F32}" type="datetime1">
              <a:rPr lang="es-CL" smtClean="0"/>
              <a:t>26-02-2024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42128-DAB4-481C-BEE6-3523E8E88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1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50E382-C500-4A4C-A7C6-43860383A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12099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FE98B-EACF-4251-A8AF-0D9EDD17C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342" y="1066800"/>
            <a:ext cx="4103431" cy="131752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05F473-761A-4002-AF70-9FF878D013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066800"/>
            <a:ext cx="6172200" cy="47942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0C2E6A-F834-4540-BB00-E13CB45DC3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3342" y="2552700"/>
            <a:ext cx="4103431" cy="33162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38EAB-AD63-415C-B263-BA1D8FBE3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1A836-09E4-4BE4-8D8C-10606F4A41B8}" type="datetime1">
              <a:rPr lang="es-CL" smtClean="0"/>
              <a:t>26-02-2024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2E5541-B6DE-45E8-BCFE-0DFC4F574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1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B78D45-289B-46AF-8CB9-E6150BEA1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90892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359C1-C098-4BF4-A55D-782F4E606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343C7E-1E8B-4D38-9B81-1AA2A8978E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A70B00-53AE-4D3F-91BE-A8D789ED9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DA509-B243-4DDA-BFED-BE54B010EE9B}" type="datetime1">
              <a:rPr lang="es-CL" smtClean="0"/>
              <a:t>26-02-2024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647FC7-8124-4F70-A849-B6BCC5189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1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7CEBE4-50DC-47DB-B699-CCC024336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318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B418279-D3B8-4C6A-AB74-9DE3777712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42322" y="997974"/>
            <a:ext cx="2349043" cy="49849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8F733C-9309-4197-BACA-207CDC8935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997973"/>
            <a:ext cx="8404122" cy="49849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CD4D0-5BE6-412D-B08B-5DFFD5935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F164B-D4B5-4FE2-A838-A5D8B8B30295}" type="datetime1">
              <a:rPr lang="es-CL" smtClean="0"/>
              <a:t>26-02-2024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021651-B786-4A39-A10F-F5231D0A2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1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504D2D-9379-40DE-9F45-3004BE54F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46061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A362AC-B59F-4AC7-B279-57DDD5336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22096"/>
            <a:ext cx="10691265" cy="137103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6042DB-75BD-4EC1-B6D9-8A72EF940C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0635" y="2293126"/>
            <a:ext cx="10691265" cy="3636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DD1378-7C96-4079-B44C-3D86B46575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69448" y="6356350"/>
            <a:ext cx="259259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fld id="{9712FABC-96B0-4BBA-A50B-3908D2320D03}" type="datetime1">
              <a:rPr lang="es-CL" smtClean="0"/>
              <a:t>26-02-2024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9B6B78-577F-43F5-BAEE-BF72484C98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15383" y="6356350"/>
            <a:ext cx="45397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Fundamentos de Estabildad UT 1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CC75B8-AF8F-4D8A-9B3D-D1951A64BA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19012" y="6356350"/>
            <a:ext cx="6723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/>
                </a:solidFill>
              </a:defRPr>
            </a:lvl1pPr>
          </a:lstStyle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64F9B95-9045-48D2-B9F3-2927E98F54AA}"/>
              </a:ext>
            </a:extLst>
          </p:cNvPr>
          <p:cNvCxnSpPr>
            <a:cxnSpLocks/>
          </p:cNvCxnSpPr>
          <p:nvPr/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85AA86F-6A4D-4BCB-A045-D992CDC2959B}"/>
              </a:ext>
            </a:extLst>
          </p:cNvPr>
          <p:cNvCxnSpPr>
            <a:cxnSpLocks/>
          </p:cNvCxnSpPr>
          <p:nvPr/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4635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05" r:id="rId6"/>
    <p:sldLayoutId id="2147483701" r:id="rId7"/>
    <p:sldLayoutId id="2147483702" r:id="rId8"/>
    <p:sldLayoutId id="2147483703" r:id="rId9"/>
    <p:sldLayoutId id="2147483704" r:id="rId10"/>
    <p:sldLayoutId id="2147483706" r:id="rId11"/>
  </p:sldLayoutIdLst>
  <p:hf hdr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 cap="all" spc="3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8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emf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1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emf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png"/><Relationship Id="rId4" Type="http://schemas.openxmlformats.org/officeDocument/2006/relationships/image" Target="../media/image5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0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0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47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0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530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15">
            <a:extLst>
              <a:ext uri="{FF2B5EF4-FFF2-40B4-BE49-F238E27FC236}">
                <a16:creationId xmlns:a16="http://schemas.microsoft.com/office/drawing/2014/main" id="{33E93247-6229-44AB-A550-739E971E6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3" name="Straight Connector 17">
            <a:extLst>
              <a:ext uri="{FF2B5EF4-FFF2-40B4-BE49-F238E27FC236}">
                <a16:creationId xmlns:a16="http://schemas.microsoft.com/office/drawing/2014/main" id="{EE2E603F-4A95-4FE8-BB06-211DFD75DB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49149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19">
            <a:extLst>
              <a:ext uri="{FF2B5EF4-FFF2-40B4-BE49-F238E27FC236}">
                <a16:creationId xmlns:a16="http://schemas.microsoft.com/office/drawing/2014/main" id="{D7CC41EB-2D81-4303-9171-6401B388BA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6134100"/>
            <a:ext cx="49149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Lápices y libros coloridos">
            <a:extLst>
              <a:ext uri="{FF2B5EF4-FFF2-40B4-BE49-F238E27FC236}">
                <a16:creationId xmlns:a16="http://schemas.microsoft.com/office/drawing/2014/main" id="{72801FC3-BC5C-397F-EF7C-5DF1E51A5F2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194" r="7346" b="2"/>
          <a:stretch/>
        </p:blipFill>
        <p:spPr>
          <a:xfrm>
            <a:off x="6515100" y="10"/>
            <a:ext cx="5676900" cy="685799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0B978D02-CC3A-1743-BDB1-9FDB9E25D9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3400" y="871758"/>
            <a:ext cx="5227171" cy="3871143"/>
          </a:xfrm>
        </p:spPr>
        <p:txBody>
          <a:bodyPr>
            <a:normAutofit/>
          </a:bodyPr>
          <a:lstStyle/>
          <a:p>
            <a:r>
              <a:rPr lang="es-CL" dirty="0"/>
              <a:t>UT 1</a:t>
            </a:r>
            <a:br>
              <a:rPr lang="es-CL" dirty="0"/>
            </a:br>
            <a:r>
              <a:rPr lang="es-CL" dirty="0"/>
              <a:t>Fundamentos de Estabilidad</a:t>
            </a:r>
            <a:br>
              <a:rPr lang="es-CL" dirty="0"/>
            </a:br>
            <a:endParaRPr lang="es-CL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368DF09-BF44-DF12-C596-5D177FAD14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1688" y="4374575"/>
            <a:ext cx="4857857" cy="1416626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00000"/>
              </a:lnSpc>
            </a:pPr>
            <a:r>
              <a:rPr lang="es-CL" sz="1700" dirty="0"/>
              <a:t>Catedra de Sistemas de Ingeniería</a:t>
            </a:r>
          </a:p>
          <a:p>
            <a:pPr>
              <a:lnSpc>
                <a:spcPct val="100000"/>
              </a:lnSpc>
            </a:pPr>
            <a:r>
              <a:rPr lang="es-CL" sz="1700" dirty="0"/>
              <a:t>Profesores:</a:t>
            </a:r>
          </a:p>
          <a:p>
            <a:pPr>
              <a:lnSpc>
                <a:spcPct val="100000"/>
              </a:lnSpc>
            </a:pPr>
            <a:r>
              <a:rPr lang="es-CL" sz="1700" dirty="0"/>
              <a:t>CC Sr. Matías Fisher Silva (4A, 3C y 3D)</a:t>
            </a:r>
          </a:p>
          <a:p>
            <a:pPr>
              <a:lnSpc>
                <a:spcPct val="100000"/>
              </a:lnSpc>
            </a:pPr>
            <a:r>
              <a:rPr lang="es-CL" sz="1700" dirty="0"/>
              <a:t>PC Alberto García Covacevich (4B, 4C, 3A y 3B)</a:t>
            </a:r>
          </a:p>
          <a:p>
            <a:pPr>
              <a:lnSpc>
                <a:spcPct val="100000"/>
              </a:lnSpc>
            </a:pPr>
            <a:r>
              <a:rPr lang="es-CL" sz="1700" dirty="0"/>
              <a:t>Tercero y Cuarto Ejecutivo Escuela Naval  - Primer semestre 2024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45B3BD4-D814-E25F-D982-C4F6DD1091D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E3A220CE-E47B-451E-975B-603276BCBF4D}" type="datetime1">
              <a:rPr lang="es-CL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26-02-2024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1E3FF6B-B06F-B50C-741F-62E09566CD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/>
              <a:t>Fundamentos de Estabildad UT 1</a:t>
            </a: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9770AA0-5F23-9834-F57E-B7BAFFC883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87E7843D-FF13-4365-9478-9625B70A2705}" type="slidenum">
              <a:rPr lang="en-US">
                <a:solidFill>
                  <a:srgbClr val="FFFFFF"/>
                </a:solidFill>
              </a:rPr>
              <a:pPr>
                <a:lnSpc>
                  <a:spcPct val="90000"/>
                </a:lnSpc>
                <a:spcAft>
                  <a:spcPts val="600"/>
                </a:spcAft>
              </a:pPr>
              <a:t>1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6126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6FEDA7-8729-8C78-B699-B0F06B7D71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¿Qué es la Estabilidad?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09E533-2AA8-A58B-56EE-CEA6EF0CE3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4042" y="1596726"/>
            <a:ext cx="11816443" cy="4542818"/>
          </a:xfrm>
        </p:spPr>
        <p:txBody>
          <a:bodyPr>
            <a:normAutofit/>
          </a:bodyPr>
          <a:lstStyle/>
          <a:p>
            <a:pPr marL="631825"/>
            <a:r>
              <a:rPr lang="es-CL" dirty="0"/>
              <a:t>Capacidad de un buque para mantener una posición equilibrada y para regresar a una posición vertical después de haber sido perturbado por fuerzas externas (viento, olas o corrientes) y/o internas (redistribución de cargas, movimientos de tripulación, cambios en niveles de estanques); asegurando así su seguridad, maniobrabilidad y eficiencia operativa.</a:t>
            </a:r>
          </a:p>
          <a:p>
            <a:pPr marL="631825"/>
            <a:r>
              <a:rPr lang="es-CL" dirty="0"/>
              <a:t>Análisis de estabilidad generalmente se realiza asumiendo una condición </a:t>
            </a:r>
            <a:r>
              <a:rPr lang="es-CL" dirty="0" err="1"/>
              <a:t>cuasi-estática</a:t>
            </a:r>
            <a:r>
              <a:rPr lang="es-CL" dirty="0"/>
              <a:t> (no considera efectos dinámicos, que son complejos de analizar y difíciles de realizar en forma consistente y estandarizada).</a:t>
            </a:r>
          </a:p>
          <a:p>
            <a:pPr marL="631825"/>
            <a:r>
              <a:rPr lang="es-CL" dirty="0"/>
              <a:t>Análisis de estabilidad en general significa “Análisis de Estabilidad Transversal”.</a:t>
            </a:r>
          </a:p>
          <a:p>
            <a:pPr marL="631825"/>
            <a:r>
              <a:rPr lang="es-CL" b="1" dirty="0"/>
              <a:t>Fundamental </a:t>
            </a:r>
            <a:r>
              <a:rPr lang="es-CL" dirty="0"/>
              <a:t>para la seguridad de un buque. </a:t>
            </a:r>
          </a:p>
          <a:p>
            <a:pPr marL="631825"/>
            <a:r>
              <a:rPr lang="es-CL" dirty="0" err="1"/>
              <a:t>Seakeeping</a:t>
            </a:r>
            <a:r>
              <a:rPr lang="es-CL" dirty="0"/>
              <a:t> es el análisis de movimientos provocado por las olas (roll, pitch, aceleración vertical, etc.)</a:t>
            </a:r>
          </a:p>
          <a:p>
            <a:endParaRPr lang="es-CL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77394D-1C29-7DB8-C604-730EC77AF6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2C7D1-7292-4DED-BF24-0FEE48353CDD}" type="datetime1">
              <a:rPr lang="es-CL" smtClean="0"/>
              <a:t>26-02-2024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68A300-CD8C-5F82-A2E8-F7490A304C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1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4669C2-6B1E-1D27-FEAD-ECE470F1FD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2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50569A35-BBD6-617D-8D38-79A87C41D20E}"/>
                  </a:ext>
                </a:extLst>
              </p:cNvPr>
              <p:cNvSpPr txBox="1"/>
              <p:nvPr/>
            </p:nvSpPr>
            <p:spPr>
              <a:xfrm>
                <a:off x="3854848" y="5658905"/>
                <a:ext cx="2988062" cy="276999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𝐸𝑠𝑡𝑎𝑏𝑖𝑙𝑖𝑑𝑎𝑑</m:t>
                      </m:r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 ≠</m:t>
                      </m:r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𝑆𝑒𝑎𝑘𝑒𝑒𝑝𝑖𝑛𝑔</m:t>
                      </m:r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50569A35-BBD6-617D-8D38-79A87C41D2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4848" y="5658905"/>
                <a:ext cx="2988062" cy="276999"/>
              </a:xfrm>
              <a:prstGeom prst="rect">
                <a:avLst/>
              </a:prstGeom>
              <a:blipFill>
                <a:blip r:embed="rId2"/>
                <a:stretch>
                  <a:fillRect b="-31250"/>
                </a:stretch>
              </a:blipFill>
              <a:ln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072989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E4DE6B76-AEE9-413B-BE1B-50D443DC06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70C33C-1427-06D1-6378-6E51774C9A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Principio de Arquímedes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F1A2C6-C969-2054-69EB-89AF4D391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2C7D1-7292-4DED-BF24-0FEE48353CDD}" type="datetime1">
              <a:rPr lang="es-CL" smtClean="0"/>
              <a:t>26-02-2024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841B18-4AE0-1802-7B7D-84AB4C085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1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598FB8-6EFC-409B-5558-1EBEE39912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3</a:t>
            </a:fld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495CEC-8DD0-4BBE-6936-8AF8EBDF96FE}"/>
              </a:ext>
            </a:extLst>
          </p:cNvPr>
          <p:cNvSpPr txBox="1"/>
          <p:nvPr/>
        </p:nvSpPr>
        <p:spPr>
          <a:xfrm>
            <a:off x="808745" y="1903344"/>
            <a:ext cx="5646920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dirty="0"/>
              <a:t>Arquímedes de Siracusa, escribió alrededor del 250 A.C. “Sobre la Esfera y el Cilindro”</a:t>
            </a:r>
          </a:p>
          <a:p>
            <a:endParaRPr lang="es-CL" sz="2000" i="1" dirty="0"/>
          </a:p>
          <a:p>
            <a:r>
              <a:rPr lang="es-CL" sz="2000" i="1" dirty="0"/>
              <a:t>Un cuerpo sumergido (total o parcialmente) en un fluido, experimenta una fuerza de empuje hacia arriba de igual magnitud y sentido opuesto al peso del fluido desplazado</a:t>
            </a:r>
          </a:p>
          <a:p>
            <a:endParaRPr lang="en-GB" dirty="0"/>
          </a:p>
        </p:txBody>
      </p:sp>
      <p:pic>
        <p:nvPicPr>
          <p:cNvPr id="7" name="Picture 28">
            <a:extLst>
              <a:ext uri="{FF2B5EF4-FFF2-40B4-BE49-F238E27FC236}">
                <a16:creationId xmlns:a16="http://schemas.microsoft.com/office/drawing/2014/main" id="{E46ADFA9-2102-2726-A8BB-E2AC758327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9150" y="1695038"/>
            <a:ext cx="4436984" cy="1916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DB614AB0-7C17-5099-4621-F38D4D9AAF49}"/>
                  </a:ext>
                </a:extLst>
              </p:cNvPr>
              <p:cNvSpPr txBox="1"/>
              <p:nvPr/>
            </p:nvSpPr>
            <p:spPr>
              <a:xfrm>
                <a:off x="8775270" y="4014697"/>
                <a:ext cx="2024743" cy="36933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el-GR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Δ </a:t>
                </a:r>
                <a:r>
                  <a:rPr lang="es-CL" sz="2400" dirty="0"/>
                  <a:t>*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4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CL" sz="2400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</m:acc>
                    <m:r>
                      <a:rPr lang="es-CL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l-GR" sz="2400" dirty="0"/>
                  <a:t>ρ</a:t>
                </a:r>
                <a:r>
                  <a:rPr lang="es-CL" sz="2400" dirty="0"/>
                  <a:t>*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4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CL" sz="2400" i="1"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</m:acc>
                  </m:oMath>
                </a14:m>
                <a:r>
                  <a:rPr lang="en-GB" sz="2400" dirty="0"/>
                  <a:t>*</a:t>
                </a:r>
                <a:r>
                  <a:rPr lang="en-US" sz="2400" dirty="0">
                    <a:latin typeface="Cambria Math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∇</a:t>
                </a:r>
                <a:endParaRPr lang="en-GB" sz="2400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DB614AB0-7C17-5099-4621-F38D4D9AAF4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75270" y="4014697"/>
                <a:ext cx="2024743" cy="369332"/>
              </a:xfrm>
              <a:prstGeom prst="rect">
                <a:avLst/>
              </a:prstGeom>
              <a:blipFill>
                <a:blip r:embed="rId3"/>
                <a:stretch>
                  <a:fillRect l="-9337" t="-36667" r="-602" b="-500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E0BA7FF-1D4A-5C56-8972-E79552937320}"/>
                  </a:ext>
                </a:extLst>
              </p:cNvPr>
              <p:cNvSpPr txBox="1"/>
              <p:nvPr/>
            </p:nvSpPr>
            <p:spPr>
              <a:xfrm>
                <a:off x="8849731" y="4723859"/>
                <a:ext cx="1257040" cy="430887"/>
              </a:xfrm>
              <a:prstGeom prst="rect">
                <a:avLst/>
              </a:prstGeom>
              <a:noFill/>
              <a:ln>
                <a:solidFill>
                  <a:srgbClr val="0070C0"/>
                </a:solidFill>
              </a:ln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el-GR" sz="2800" b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Δ </a:t>
                </a:r>
                <a14:m>
                  <m:oMath xmlns:m="http://schemas.openxmlformats.org/officeDocument/2006/math">
                    <m:r>
                      <a:rPr lang="es-CL" sz="2800" b="1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l-GR" sz="2800" b="1" dirty="0"/>
                  <a:t>ρ</a:t>
                </a:r>
                <a:r>
                  <a:rPr lang="es-CL" sz="2800" b="1" dirty="0"/>
                  <a:t>* </a:t>
                </a:r>
                <a:r>
                  <a:rPr lang="en-US" sz="2800" b="1" dirty="0">
                    <a:latin typeface="Cambria Math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∇</a:t>
                </a:r>
                <a:endParaRPr lang="en-GB" sz="2800" b="1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E0BA7FF-1D4A-5C56-8972-E7955293732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49731" y="4723859"/>
                <a:ext cx="1257040" cy="430887"/>
              </a:xfrm>
              <a:prstGeom prst="rect">
                <a:avLst/>
              </a:prstGeom>
              <a:blipFill>
                <a:blip r:embed="rId4"/>
                <a:stretch>
                  <a:fillRect l="-16827" t="-24658" r="-13942" b="-45205"/>
                </a:stretch>
              </a:blipFill>
              <a:ln>
                <a:solidFill>
                  <a:srgbClr val="0070C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76542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64F9B95-9045-48D2-B9F3-2927E98F54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085AA86F-6A4D-4BCB-A045-D992CDC295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33E93247-6229-44AB-A550-739E971E6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EE2E603F-4A95-4FE8-BB06-211DFD75DB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49149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D7CC41EB-2D81-4303-9171-6401B388BA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6134100"/>
            <a:ext cx="49149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ítulo 6">
            <a:extLst>
              <a:ext uri="{FF2B5EF4-FFF2-40B4-BE49-F238E27FC236}">
                <a16:creationId xmlns:a16="http://schemas.microsoft.com/office/drawing/2014/main" id="{1F757A47-E1EC-AEED-7174-252EE35417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7668" y="1075084"/>
            <a:ext cx="4248762" cy="3304382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r>
              <a:rPr lang="es-CL" sz="5400" dirty="0"/>
              <a:t>Dimensiones y geometría del Buque</a:t>
            </a:r>
            <a:r>
              <a:rPr lang="en-US" sz="5400" dirty="0"/>
              <a:t>.</a:t>
            </a:r>
            <a:br>
              <a:rPr lang="en-US" sz="5400" dirty="0"/>
            </a:br>
            <a:br>
              <a:rPr lang="en-US" sz="5400" dirty="0"/>
            </a:br>
            <a:br>
              <a:rPr lang="en-US" sz="5400" dirty="0"/>
            </a:br>
            <a:endParaRPr lang="en-US" sz="5400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BFBB90E-C2D2-7058-1C9D-33387C3AE35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DA42C7D1-7292-4DED-BF24-0FEE48353CDD}" type="datetime1">
              <a:rPr lang="en-US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2/26/2024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ED8D2DA-249E-6F70-9077-042CE658C7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US" kern="1200">
                <a:solidFill>
                  <a:schemeClr val="tx1"/>
                </a:solidFill>
                <a:latin typeface="+mj-lt"/>
                <a:ea typeface="+mn-ea"/>
                <a:cs typeface="+mn-cs"/>
              </a:rPr>
              <a:t>Fundamentos de Estabildad UT 1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5973AFC-7D6C-152B-446C-35B287C227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87E7843D-FF13-4365-9478-9625B70A2705}" type="slidenum">
              <a:rPr lang="en-US">
                <a:solidFill>
                  <a:srgbClr val="FFFFFF"/>
                </a:solidFill>
              </a:rPr>
              <a:pPr>
                <a:lnSpc>
                  <a:spcPct val="90000"/>
                </a:lnSpc>
                <a:spcAft>
                  <a:spcPts val="600"/>
                </a:spcAft>
              </a:pPr>
              <a:t>4</a:t>
            </a:fld>
            <a:endParaRPr lang="en-US">
              <a:solidFill>
                <a:srgbClr val="FFFFFF"/>
              </a:solidFill>
            </a:endParaRPr>
          </a:p>
        </p:txBody>
      </p:sp>
      <p:pic>
        <p:nvPicPr>
          <p:cNvPr id="2" name="Picture 1" descr="A blue and yellow object&#10;&#10;Description automatically generated">
            <a:extLst>
              <a:ext uri="{FF2B5EF4-FFF2-40B4-BE49-F238E27FC236}">
                <a16:creationId xmlns:a16="http://schemas.microsoft.com/office/drawing/2014/main" id="{39242881-5F63-023B-D450-D0C0D7B6E4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21633" y="1891468"/>
            <a:ext cx="7269733" cy="3066385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789403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6967CE-466C-33F2-E770-B952F1A3D1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TERMINOLOGÍA BÁSICA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3819663-4621-099E-1099-300F1CA142E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700634" y="1835926"/>
                <a:ext cx="10691265" cy="4260074"/>
              </a:xfrm>
            </p:spPr>
            <p:txBody>
              <a:bodyPr>
                <a:normAutofit fontScale="92500" lnSpcReduction="10000"/>
              </a:bodyPr>
              <a:lstStyle/>
              <a:p>
                <a14:m>
                  <m:oMath xmlns:m="http://schemas.openxmlformats.org/officeDocument/2006/math">
                    <m:r>
                      <a:rPr lang="es-CL" sz="2200" b="0" i="1" smtClean="0">
                        <a:latin typeface="Cambria Math" panose="02040503050406030204" pitchFamily="18" charset="0"/>
                      </a:rPr>
                      <m:t>𝐿</m:t>
                    </m:r>
                  </m:oMath>
                </a14:m>
                <a:r>
                  <a:rPr lang="en-GB" sz="2200" dirty="0"/>
                  <a:t>: </a:t>
                </a:r>
                <a:r>
                  <a:rPr lang="en-GB" sz="2200" dirty="0" err="1"/>
                  <a:t>Eslora</a:t>
                </a:r>
                <a:r>
                  <a:rPr lang="en-GB" sz="2200" dirty="0"/>
                  <a:t> [m].</a:t>
                </a:r>
              </a:p>
              <a:p>
                <a14:m>
                  <m:oMath xmlns:m="http://schemas.openxmlformats.org/officeDocument/2006/math">
                    <m:r>
                      <a:rPr lang="es-CL" sz="2200" b="0" i="1" smtClean="0">
                        <a:latin typeface="Cambria Math" panose="02040503050406030204" pitchFamily="18" charset="0"/>
                      </a:rPr>
                      <m:t>𝐵</m:t>
                    </m:r>
                  </m:oMath>
                </a14:m>
                <a:r>
                  <a:rPr lang="en-GB" sz="2200" dirty="0"/>
                  <a:t>: Manga [m].</a:t>
                </a:r>
              </a:p>
              <a:p>
                <a14:m>
                  <m:oMath xmlns:m="http://schemas.openxmlformats.org/officeDocument/2006/math">
                    <m:r>
                      <a:rPr lang="es-CL" sz="2200" b="0" i="1" smtClean="0">
                        <a:latin typeface="Cambria Math" panose="02040503050406030204" pitchFamily="18" charset="0"/>
                      </a:rPr>
                      <m:t>𝑇</m:t>
                    </m:r>
                  </m:oMath>
                </a14:m>
                <a:r>
                  <a:rPr lang="en-GB" sz="2200" dirty="0"/>
                  <a:t>: </a:t>
                </a:r>
                <a:r>
                  <a:rPr lang="en-GB" sz="2200" dirty="0" err="1"/>
                  <a:t>Calado</a:t>
                </a:r>
                <a:r>
                  <a:rPr lang="en-GB" sz="2200" dirty="0"/>
                  <a:t> [m].</a:t>
                </a:r>
              </a:p>
              <a:p>
                <a14:m>
                  <m:oMath xmlns:m="http://schemas.openxmlformats.org/officeDocument/2006/math">
                    <m:r>
                      <a:rPr lang="es-CL" sz="2200" b="0" i="1" smtClean="0">
                        <a:latin typeface="Cambria Math" panose="02040503050406030204" pitchFamily="18" charset="0"/>
                      </a:rPr>
                      <m:t>𝐷</m:t>
                    </m:r>
                  </m:oMath>
                </a14:m>
                <a:r>
                  <a:rPr lang="en-GB" sz="2200" dirty="0"/>
                  <a:t>: </a:t>
                </a:r>
                <a:r>
                  <a:rPr lang="en-GB" sz="2200" dirty="0" err="1"/>
                  <a:t>Puntal</a:t>
                </a:r>
                <a:r>
                  <a:rPr lang="en-GB" sz="2200" dirty="0"/>
                  <a:t> [m].</a:t>
                </a:r>
              </a:p>
              <a:p>
                <a:r>
                  <a:rPr lang="en-GB" sz="2200" dirty="0">
                    <a:ea typeface="Cambria Math" panose="02040503050406030204" pitchFamily="18" charset="0"/>
                  </a:rPr>
                  <a:t>Δ: </a:t>
                </a:r>
                <a:r>
                  <a:rPr lang="en-GB" sz="2200" dirty="0" err="1">
                    <a:ea typeface="Cambria Math" panose="02040503050406030204" pitchFamily="18" charset="0"/>
                  </a:rPr>
                  <a:t>Desplazamiento</a:t>
                </a:r>
                <a:r>
                  <a:rPr lang="en-GB" sz="2200" dirty="0">
                    <a:ea typeface="Cambria Math" panose="02040503050406030204" pitchFamily="18" charset="0"/>
                  </a:rPr>
                  <a:t> </a:t>
                </a:r>
                <a:r>
                  <a:rPr lang="en-GB" sz="2200" dirty="0"/>
                  <a:t>[t].</a:t>
                </a:r>
              </a:p>
              <a:p>
                <a:r>
                  <a:rPr lang="en-US" sz="2200" dirty="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∇</a:t>
                </a:r>
                <a:r>
                  <a:rPr lang="es-CL" sz="2200" dirty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Volumen sumergido (varía con el calado) </a:t>
                </a:r>
                <a:r>
                  <a:rPr lang="en-US" sz="2200" dirty="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[m</a:t>
                </a:r>
                <a:r>
                  <a:rPr lang="en-US" sz="2200" baseline="30000" dirty="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en-US" sz="2200" dirty="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].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GB" sz="22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s-CL" sz="2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𝑀</m:t>
                        </m:r>
                      </m:sub>
                    </m:sSub>
                  </m:oMath>
                </a14:m>
                <a:r>
                  <a:rPr lang="en-GB" sz="2200" dirty="0">
                    <a:ea typeface="Cambria Math" panose="02040503050406030204" pitchFamily="18" charset="0"/>
                  </a:rPr>
                  <a:t>: </a:t>
                </a:r>
                <a:r>
                  <a:rPr lang="en-GB" sz="2200" dirty="0" err="1">
                    <a:ea typeface="Cambria Math" panose="02040503050406030204" pitchFamily="18" charset="0"/>
                  </a:rPr>
                  <a:t>Área</a:t>
                </a:r>
                <a:r>
                  <a:rPr lang="en-GB" sz="2200" dirty="0">
                    <a:ea typeface="Cambria Math" panose="02040503050406030204" pitchFamily="18" charset="0"/>
                  </a:rPr>
                  <a:t> de la </a:t>
                </a:r>
                <a:r>
                  <a:rPr lang="en-GB" sz="2200" dirty="0" err="1">
                    <a:ea typeface="Cambria Math" panose="02040503050406030204" pitchFamily="18" charset="0"/>
                  </a:rPr>
                  <a:t>Sección</a:t>
                </a:r>
                <a:r>
                  <a:rPr lang="en-GB" sz="2200" dirty="0">
                    <a:ea typeface="Cambria Math" panose="02040503050406030204" pitchFamily="18" charset="0"/>
                  </a:rPr>
                  <a:t> Central </a:t>
                </a:r>
                <a:r>
                  <a:rPr lang="en-US" sz="2200" dirty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[m</a:t>
                </a:r>
                <a:r>
                  <a:rPr lang="en-US" sz="2200" baseline="30000" dirty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200" dirty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].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GB" sz="22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s-CL" sz="2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𝑋</m:t>
                        </m:r>
                      </m:sub>
                    </m:sSub>
                  </m:oMath>
                </a14:m>
                <a:r>
                  <a:rPr lang="en-GB" sz="2200" dirty="0">
                    <a:ea typeface="Cambria Math" panose="02040503050406030204" pitchFamily="18" charset="0"/>
                  </a:rPr>
                  <a:t>: </a:t>
                </a:r>
                <a:r>
                  <a:rPr lang="en-GB" sz="2200" dirty="0" err="1">
                    <a:ea typeface="Cambria Math" panose="02040503050406030204" pitchFamily="18" charset="0"/>
                  </a:rPr>
                  <a:t>Área</a:t>
                </a:r>
                <a:r>
                  <a:rPr lang="en-GB" sz="2200" dirty="0">
                    <a:ea typeface="Cambria Math" panose="02040503050406030204" pitchFamily="18" charset="0"/>
                  </a:rPr>
                  <a:t> de la </a:t>
                </a:r>
                <a:r>
                  <a:rPr lang="en-GB" sz="2200" dirty="0" err="1">
                    <a:ea typeface="Cambria Math" panose="02040503050406030204" pitchFamily="18" charset="0"/>
                  </a:rPr>
                  <a:t>Sección</a:t>
                </a:r>
                <a:r>
                  <a:rPr lang="en-GB" sz="2200" dirty="0">
                    <a:ea typeface="Cambria Math" panose="02040503050406030204" pitchFamily="18" charset="0"/>
                  </a:rPr>
                  <a:t> </a:t>
                </a:r>
                <a:r>
                  <a:rPr lang="en-GB" sz="2200" dirty="0" err="1">
                    <a:ea typeface="Cambria Math" panose="02040503050406030204" pitchFamily="18" charset="0"/>
                  </a:rPr>
                  <a:t>Máxima</a:t>
                </a:r>
                <a:r>
                  <a:rPr lang="en-GB" sz="2200" dirty="0">
                    <a:ea typeface="Cambria Math" panose="02040503050406030204" pitchFamily="18" charset="0"/>
                  </a:rPr>
                  <a:t> </a:t>
                </a:r>
                <a:r>
                  <a:rPr lang="en-US" sz="2200" dirty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[m</a:t>
                </a:r>
                <a:r>
                  <a:rPr lang="en-US" sz="2200" baseline="30000" dirty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200" dirty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].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GB" sz="22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s-CL" sz="2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𝑊</m:t>
                        </m:r>
                      </m:sub>
                    </m:sSub>
                  </m:oMath>
                </a14:m>
                <a:r>
                  <a:rPr lang="en-GB" sz="2200" dirty="0">
                    <a:ea typeface="Cambria Math" panose="02040503050406030204" pitchFamily="18" charset="0"/>
                  </a:rPr>
                  <a:t>: </a:t>
                </a:r>
                <a:r>
                  <a:rPr lang="en-GB" sz="2200" dirty="0" err="1">
                    <a:ea typeface="Cambria Math" panose="02040503050406030204" pitchFamily="18" charset="0"/>
                  </a:rPr>
                  <a:t>Área</a:t>
                </a:r>
                <a:r>
                  <a:rPr lang="en-GB" sz="2200" dirty="0">
                    <a:ea typeface="Cambria Math" panose="02040503050406030204" pitchFamily="18" charset="0"/>
                  </a:rPr>
                  <a:t> del Plano de Agua </a:t>
                </a:r>
                <a:r>
                  <a:rPr lang="en-US" sz="2200" dirty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[m</a:t>
                </a:r>
                <a:r>
                  <a:rPr lang="en-US" sz="2200" baseline="30000" dirty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200" dirty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].</a:t>
                </a:r>
                <a:endParaRPr lang="en-GB" sz="2200" dirty="0">
                  <a:solidFill>
                    <a:srgbClr val="FF000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r>
                  <a:rPr lang="en-US" sz="1800" dirty="0">
                    <a:solidFill>
                      <a:srgbClr val="FFFFFF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  <a:endParaRPr lang="en-GB" sz="1800" dirty="0">
                  <a:solidFill>
                    <a:srgbClr val="FFFFFF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3819663-4621-099E-1099-300F1CA142E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00634" y="1835926"/>
                <a:ext cx="10691265" cy="4260074"/>
              </a:xfrm>
              <a:blipFill>
                <a:blip r:embed="rId2"/>
                <a:stretch>
                  <a:fillRect l="-513" t="-715" b="-143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B1A042-0EFF-11C8-5DE0-7D1B3E3955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2C7D1-7292-4DED-BF24-0FEE48353CDD}" type="datetime1">
              <a:rPr lang="es-CL" smtClean="0"/>
              <a:t>26-02-2024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C1C893-B631-B5CD-E427-A73C48DA5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1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C7AE7A-12BA-6ACF-9F92-0666197B72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85988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89F9A5-D45B-5B01-96A4-711D566093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2B51F8-D7FA-146E-0726-1F388EC541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DIMENSIONES DE UN BUQUE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B33CD7-805C-C09E-289D-90D5383AC1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2C7D1-7292-4DED-BF24-0FEE48353CDD}" type="datetime1">
              <a:rPr lang="es-CL" smtClean="0"/>
              <a:t>26-02-2024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312C2E-05FE-4C0A-6197-C44E5BC99C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1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65E230-C909-A291-808C-6026F70A9B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6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308D9A44-E6BD-D6B3-6DD1-AB0067D803A1}"/>
                  </a:ext>
                </a:extLst>
              </p:cNvPr>
              <p:cNvSpPr txBox="1"/>
              <p:nvPr/>
            </p:nvSpPr>
            <p:spPr>
              <a:xfrm>
                <a:off x="914400" y="4529942"/>
                <a:ext cx="9448800" cy="14059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s-CL" sz="2000" b="0" i="1" smtClean="0">
                        <a:latin typeface="Cambria Math" panose="02040503050406030204" pitchFamily="18" charset="0"/>
                      </a:rPr>
                      <m:t>𝐷𝑤𝑙</m:t>
                    </m:r>
                  </m:oMath>
                </a14:m>
                <a:r>
                  <a:rPr lang="en-GB" sz="2000" i="1" dirty="0"/>
                  <a:t>: </a:t>
                </a:r>
                <a:r>
                  <a:rPr lang="en-GB" sz="2000" dirty="0" err="1"/>
                  <a:t>Línea</a:t>
                </a:r>
                <a:r>
                  <a:rPr lang="en-GB" sz="2000" dirty="0"/>
                  <a:t> de </a:t>
                </a:r>
                <a:r>
                  <a:rPr lang="en-GB" sz="2000" dirty="0" err="1"/>
                  <a:t>agua</a:t>
                </a:r>
                <a:r>
                  <a:rPr lang="en-GB" sz="2000" dirty="0"/>
                  <a:t> a la </a:t>
                </a:r>
                <a:r>
                  <a:rPr lang="en-GB" sz="2000" dirty="0" err="1"/>
                  <a:t>cual</a:t>
                </a:r>
                <a:r>
                  <a:rPr lang="en-GB" sz="2000" dirty="0"/>
                  <a:t> </a:t>
                </a:r>
                <a:r>
                  <a:rPr lang="en-GB" sz="2000" dirty="0" err="1"/>
                  <a:t>fue</a:t>
                </a:r>
                <a:r>
                  <a:rPr lang="en-GB" sz="2000" dirty="0"/>
                  <a:t> </a:t>
                </a:r>
                <a:r>
                  <a:rPr lang="en-GB" sz="2000" dirty="0" err="1"/>
                  <a:t>diseñado</a:t>
                </a:r>
                <a:r>
                  <a:rPr lang="en-GB" sz="2000" dirty="0"/>
                  <a:t> </a:t>
                </a:r>
                <a:r>
                  <a:rPr lang="en-GB" sz="2000" dirty="0" err="1"/>
                  <a:t>el</a:t>
                </a:r>
                <a:r>
                  <a:rPr lang="en-GB" sz="2000" dirty="0"/>
                  <a:t> </a:t>
                </a:r>
                <a:r>
                  <a:rPr lang="en-GB" sz="2000" dirty="0" err="1"/>
                  <a:t>buque</a:t>
                </a:r>
                <a:r>
                  <a:rPr lang="en-GB" sz="2000" dirty="0"/>
                  <a:t>.</a:t>
                </a:r>
                <a:endParaRPr lang="en-GB" sz="2000" i="1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000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s-CL" sz="20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es-CL" sz="2000" dirty="0"/>
                  <a:t>: Línea vertical imaginaria donde la proa </a:t>
                </a:r>
                <a:r>
                  <a:rPr lang="es-CL" sz="2000" dirty="0" err="1"/>
                  <a:t>intersecta</a:t>
                </a:r>
                <a:r>
                  <a:rPr lang="es-CL" sz="2000" dirty="0"/>
                  <a:t> con la </a:t>
                </a:r>
                <a14:m>
                  <m:oMath xmlns:m="http://schemas.openxmlformats.org/officeDocument/2006/math">
                    <m:r>
                      <a:rPr lang="es-CL" sz="2000" b="0" i="1" smtClean="0">
                        <a:latin typeface="Cambria Math" panose="02040503050406030204" pitchFamily="18" charset="0"/>
                      </a:rPr>
                      <m:t>𝐷𝑤𝑙</m:t>
                    </m:r>
                  </m:oMath>
                </a14:m>
                <a:r>
                  <a:rPr lang="es-CL" sz="2000" dirty="0"/>
                  <a:t>.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000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s-CL" sz="20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es-CL" sz="2000" dirty="0"/>
                  <a:t>: Línea vertical imaginaria donde la popa </a:t>
                </a:r>
                <a:r>
                  <a:rPr lang="es-CL" sz="2000" dirty="0" err="1"/>
                  <a:t>intersecta</a:t>
                </a:r>
                <a:r>
                  <a:rPr lang="es-CL" sz="2000" dirty="0"/>
                  <a:t> con la </a:t>
                </a:r>
                <a14:m>
                  <m:oMath xmlns:m="http://schemas.openxmlformats.org/officeDocument/2006/math">
                    <m:r>
                      <a:rPr lang="es-CL" sz="2000" b="0" i="1" smtClean="0">
                        <a:latin typeface="Cambria Math" panose="02040503050406030204" pitchFamily="18" charset="0"/>
                      </a:rPr>
                      <m:t>𝐷𝑤𝑙</m:t>
                    </m:r>
                  </m:oMath>
                </a14:m>
                <a:r>
                  <a:rPr lang="es-CL" sz="2000" dirty="0"/>
                  <a:t>.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s-CL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000" b="0" i="1" smtClean="0"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b>
                        <m:r>
                          <a:rPr lang="es-CL" sz="2000" b="0" i="1" smtClean="0">
                            <a:latin typeface="Cambria Math" panose="02040503050406030204" pitchFamily="18" charset="0"/>
                          </a:rPr>
                          <m:t>𝑝𝑝</m:t>
                        </m:r>
                      </m:sub>
                    </m:sSub>
                  </m:oMath>
                </a14:m>
                <a:r>
                  <a:rPr lang="en-GB" sz="2000" dirty="0"/>
                  <a:t>: </a:t>
                </a:r>
                <a:r>
                  <a:rPr lang="en-GB" sz="2000" dirty="0" err="1"/>
                  <a:t>Distancia</a:t>
                </a:r>
                <a:r>
                  <a:rPr lang="en-GB" sz="2000" dirty="0"/>
                  <a:t> horizontal </a:t>
                </a:r>
                <a:r>
                  <a:rPr lang="en-GB" sz="2000" dirty="0" err="1"/>
                  <a:t>desde</a:t>
                </a:r>
                <a:r>
                  <a:rPr lang="en-GB" sz="2000" dirty="0"/>
                  <a:t> 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000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s-CL" sz="20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es-CL" sz="2000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000" dirty="0"/>
                  <a:t>a 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sz="20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000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s-CL" sz="2000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sub>
                    </m:sSub>
                  </m:oMath>
                </a14:m>
                <a:endParaRPr lang="en-GB" sz="2000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308D9A44-E6BD-D6B3-6DD1-AB0067D803A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4400" y="4529942"/>
                <a:ext cx="9448800" cy="1405962"/>
              </a:xfrm>
              <a:prstGeom prst="rect">
                <a:avLst/>
              </a:prstGeom>
              <a:blipFill>
                <a:blip r:embed="rId2"/>
                <a:stretch>
                  <a:fillRect l="-581" t="-2597" b="-476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>
            <a:extLst>
              <a:ext uri="{FF2B5EF4-FFF2-40B4-BE49-F238E27FC236}">
                <a16:creationId xmlns:a16="http://schemas.microsoft.com/office/drawing/2014/main" id="{D0A25BA8-DB2E-8619-977E-3668A4C5CF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8063" y="1607611"/>
            <a:ext cx="7861474" cy="2857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519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9D6673B-8DCB-E491-D7A5-7698DEE3F9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DIMENSIONES DE UN BUQUE</a:t>
            </a:r>
          </a:p>
        </p:txBody>
      </p:sp>
      <p:sp>
        <p:nvSpPr>
          <p:cNvPr id="7" name="Marcador de contenido 6">
            <a:extLst>
              <a:ext uri="{FF2B5EF4-FFF2-40B4-BE49-F238E27FC236}">
                <a16:creationId xmlns:a16="http://schemas.microsoft.com/office/drawing/2014/main" id="{77024821-110F-3F48-1AA7-D5A3AB9EDB8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4388" y="1980705"/>
            <a:ext cx="3994269" cy="1127930"/>
          </a:xfrm>
        </p:spPr>
        <p:txBody>
          <a:bodyPr/>
          <a:lstStyle/>
          <a:p>
            <a:r>
              <a:rPr lang="es-CL" sz="2000" dirty="0">
                <a:solidFill>
                  <a:schemeClr val="tx2"/>
                </a:solidFill>
              </a:rPr>
              <a:t>Eslora: distancia longitudinal a lo largo del eje proa popa de un buque.</a:t>
            </a:r>
            <a:endParaRPr lang="en-US" sz="20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s-CL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83B5179-781A-D17E-C8FE-5FC3BA1409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2C7D1-7292-4DED-BF24-0FEE48353CDD}" type="datetime1">
              <a:rPr lang="es-CL" smtClean="0"/>
              <a:t>26-02-2024</a:t>
            </a:fld>
            <a:endParaRPr lang="en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0372604-962F-BD91-5A38-CCA8852EF7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1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063B2FB-2104-71C4-4591-B89557CA46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7</a:t>
            </a:fld>
            <a:endParaRPr lang="en-US"/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7DC69F8B-2CB0-9457-19AA-76954A3876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7486" y="1663812"/>
            <a:ext cx="4911137" cy="226410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BCA36E6-29BF-365B-8264-536B33E29F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298" y="4015204"/>
            <a:ext cx="6919759" cy="1836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2555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B0BDF11-D907-8081-263A-ED482AD0F2D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00100" y="2056111"/>
                <a:ext cx="5007752" cy="3452060"/>
              </a:xfrm>
            </p:spPr>
            <p:txBody>
              <a:bodyPr>
                <a:normAutofit/>
              </a:bodyPr>
              <a:lstStyle/>
              <a:p>
                <a:r>
                  <a:rPr lang="es-CL" dirty="0"/>
                  <a:t>Eslora máxima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b>
                        <m:r>
                          <a:rPr lang="es-CL">
                            <a:latin typeface="Cambria Math" panose="02040503050406030204" pitchFamily="18" charset="0"/>
                          </a:rPr>
                          <m:t>𝑜𝑎</m:t>
                        </m:r>
                      </m:sub>
                    </m:sSub>
                  </m:oMath>
                </a14:m>
                <a:r>
                  <a:rPr lang="es-CL" dirty="0"/>
                  <a:t>): Largo total del buque</a:t>
                </a:r>
              </a:p>
              <a:p>
                <a:r>
                  <a:rPr lang="es-CL" dirty="0"/>
                  <a:t>Eslora de Flotación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b>
                        <m:r>
                          <a:rPr lang="es-CL">
                            <a:latin typeface="Cambria Math" panose="02040503050406030204" pitchFamily="18" charset="0"/>
                          </a:rPr>
                          <m:t>𝑤𝑙</m:t>
                        </m:r>
                      </m:sub>
                    </m:sSub>
                  </m:oMath>
                </a14:m>
                <a:r>
                  <a:rPr lang="es-CL" dirty="0"/>
                  <a:t>): Longitud del buque medida en la Línea de Flotación (varía con el Calado).</a:t>
                </a: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B0BDF11-D907-8081-263A-ED482AD0F2D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00100" y="2056111"/>
                <a:ext cx="5007752" cy="3452060"/>
              </a:xfrm>
              <a:blipFill>
                <a:blip r:embed="rId2"/>
                <a:stretch>
                  <a:fillRect l="-1095" t="-70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D771A0-628F-315F-9EC1-D8AB87AA8D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2C7D1-7292-4DED-BF24-0FEE48353CDD}" type="datetime1">
              <a:rPr lang="es-CL" smtClean="0"/>
              <a:t>26-02-2024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CA3D76-2630-7A48-3C7B-6EC7D26023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1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A39C3A-3BA0-C7C3-3067-D96B742E78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8</a:t>
            </a:fld>
            <a:endParaRPr lang="en-US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65706DDA-504C-11B1-D1D0-E9D349EE77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22096"/>
            <a:ext cx="10691265" cy="1371030"/>
          </a:xfrm>
        </p:spPr>
        <p:txBody>
          <a:bodyPr/>
          <a:lstStyle/>
          <a:p>
            <a:r>
              <a:rPr lang="es-CL" dirty="0"/>
              <a:t>DIMENSIONES DE UN BUQUE</a:t>
            </a:r>
            <a:endParaRPr lang="en-GB" dirty="0"/>
          </a:p>
        </p:txBody>
      </p:sp>
      <p:pic>
        <p:nvPicPr>
          <p:cNvPr id="9" name="Marcador de contenido 8">
            <a:extLst>
              <a:ext uri="{FF2B5EF4-FFF2-40B4-BE49-F238E27FC236}">
                <a16:creationId xmlns:a16="http://schemas.microsoft.com/office/drawing/2014/main" id="{073FD123-ADF4-AB05-1363-0D031E0024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745226"/>
            <a:ext cx="5584048" cy="3762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5925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33DACEE-05EF-BE77-E206-0AAD1AF1B1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DIMENSIONES DE UN BUQUE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D80DB537-7850-F198-3FD8-5886FED81397}"/>
                  </a:ext>
                </a:extLst>
              </p:cNvPr>
              <p:cNvSpPr>
                <a:spLocks noGrp="1"/>
              </p:cNvSpPr>
              <p:nvPr>
                <p:ph sz="half" idx="1"/>
              </p:nvPr>
            </p:nvSpPr>
            <p:spPr>
              <a:xfrm>
                <a:off x="1319994" y="4210820"/>
                <a:ext cx="9775636" cy="1894657"/>
              </a:xfrm>
            </p:spPr>
            <p:txBody>
              <a:bodyPr>
                <a:normAutofit/>
              </a:bodyPr>
              <a:lstStyle/>
              <a:p>
                <a:r>
                  <a:rPr lang="es-CL" dirty="0"/>
                  <a:t>Puntal (</a:t>
                </a:r>
                <a14:m>
                  <m:oMath xmlns:m="http://schemas.openxmlformats.org/officeDocument/2006/math">
                    <m:r>
                      <a:rPr lang="es-CL">
                        <a:latin typeface="Cambria Math" panose="02040503050406030204" pitchFamily="18" charset="0"/>
                      </a:rPr>
                      <m:t>𝐷</m:t>
                    </m:r>
                  </m:oMath>
                </a14:m>
                <a:r>
                  <a:rPr lang="es-CL" dirty="0"/>
                  <a:t>): Distancia vertical desde la Quilla a la cubierta principal.</a:t>
                </a:r>
              </a:p>
              <a:p>
                <a:r>
                  <a:rPr lang="es-CL" dirty="0"/>
                  <a:t>Manga (</a:t>
                </a:r>
                <a14:m>
                  <m:oMath xmlns:m="http://schemas.openxmlformats.org/officeDocument/2006/math">
                    <m:r>
                      <a:rPr lang="es-CL" i="1">
                        <a:latin typeface="Cambria Math" panose="02040503050406030204" pitchFamily="18" charset="0"/>
                      </a:rPr>
                      <m:t>𝐵</m:t>
                    </m:r>
                  </m:oMath>
                </a14:m>
                <a:r>
                  <a:rPr lang="es-CL" dirty="0"/>
                  <a:t>): M</a:t>
                </a:r>
                <a:r>
                  <a:rPr lang="es-CL" altLang="en-US" dirty="0"/>
                  <a:t>edida transversal del buque, a través de cada sección. También se define como Manga de Flotación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alt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altLang="en-US" i="1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  <m:sub>
                        <m:r>
                          <a:rPr lang="es-CL" altLang="en-US" i="1">
                            <a:latin typeface="Cambria Math" panose="02040503050406030204" pitchFamily="18" charset="0"/>
                          </a:rPr>
                          <m:t>𝑤𝑙</m:t>
                        </m:r>
                      </m:sub>
                    </m:sSub>
                  </m:oMath>
                </a14:m>
                <a:r>
                  <a:rPr lang="es-CL" dirty="0"/>
                  <a:t>).</a:t>
                </a:r>
              </a:p>
              <a:p>
                <a:r>
                  <a:rPr lang="es-CL" dirty="0"/>
                  <a:t>Manga Máxima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alt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altLang="en-US" i="1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  <m:sub>
                        <m:r>
                          <a:rPr lang="es-CL" altLang="en-US" i="1">
                            <a:latin typeface="Cambria Math" panose="02040503050406030204" pitchFamily="18" charset="0"/>
                          </a:rPr>
                          <m:t>𝑜𝑎</m:t>
                        </m:r>
                      </m:sub>
                    </m:sSub>
                  </m:oMath>
                </a14:m>
                <a:r>
                  <a:rPr lang="es-CL" dirty="0"/>
                  <a:t>): Máxima manga el buque. </a:t>
                </a: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D80DB537-7850-F198-3FD8-5886FED8139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1319994" y="4210820"/>
                <a:ext cx="9775636" cy="1894657"/>
              </a:xfrm>
              <a:blipFill>
                <a:blip r:embed="rId2"/>
                <a:stretch>
                  <a:fillRect l="-561" t="-160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CE0A3AF-31D4-1F18-BCF8-D1B5E208F2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97852-C8EB-4C70-9DD3-B518F34CF20A}" type="datetime1">
              <a:rPr lang="es-CL" smtClean="0"/>
              <a:t>26-02-2024</a:t>
            </a:fld>
            <a:endParaRPr lang="en-U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D474D61-77F8-540B-C572-203EE8A582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1</a:t>
            </a: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D3363E6-7029-25C4-8C54-474CF059EA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9</a:t>
            </a:fld>
            <a:endParaRPr lang="en-US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800327CC-228C-4AE6-FECC-ADCD395449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92430" y="2065960"/>
            <a:ext cx="3603200" cy="1993446"/>
          </a:xfrm>
          <a:prstGeom prst="rect">
            <a:avLst/>
          </a:prstGeom>
        </p:spPr>
      </p:pic>
      <p:pic>
        <p:nvPicPr>
          <p:cNvPr id="9" name="Imagen 8" descr="Gráfico, Gráfico de embudo&#10;&#10;Descripción generada automáticamente">
            <a:extLst>
              <a:ext uri="{FF2B5EF4-FFF2-40B4-BE49-F238E27FC236}">
                <a16:creationId xmlns:a16="http://schemas.microsoft.com/office/drawing/2014/main" id="{425F91BE-F9BC-1E98-6ECE-26E21B9D95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37576" y="2075005"/>
            <a:ext cx="3214958" cy="1969161"/>
          </a:xfrm>
          <a:prstGeom prst="rect">
            <a:avLst/>
          </a:prstGeom>
        </p:spPr>
      </p:pic>
      <p:pic>
        <p:nvPicPr>
          <p:cNvPr id="10" name="Marcador de contenido 12" descr="Gráfico de embudo&#10;&#10;Descripción generada automáticamente">
            <a:extLst>
              <a:ext uri="{FF2B5EF4-FFF2-40B4-BE49-F238E27FC236}">
                <a16:creationId xmlns:a16="http://schemas.microsoft.com/office/drawing/2014/main" id="{376730F7-9770-2394-7D79-C3C215AA1A9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57532" y="2053805"/>
            <a:ext cx="3007003" cy="1999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94189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FC07C13-9EF6-D25E-26CA-38F323D44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Representación de la forma del casco</a:t>
            </a:r>
          </a:p>
        </p:txBody>
      </p:sp>
      <p:pic>
        <p:nvPicPr>
          <p:cNvPr id="8" name="Marcador de contenido 7">
            <a:extLst>
              <a:ext uri="{FF2B5EF4-FFF2-40B4-BE49-F238E27FC236}">
                <a16:creationId xmlns:a16="http://schemas.microsoft.com/office/drawing/2014/main" id="{7312746D-D2B6-DF78-B2CC-E8A1BE0F9A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24201" y="1901136"/>
            <a:ext cx="6226627" cy="3855424"/>
          </a:xfrm>
        </p:spPr>
      </p:pic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1E9B1A5-903F-9C08-7131-045A949C86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2C7D1-7292-4DED-BF24-0FEE48353CDD}" type="datetime1">
              <a:rPr lang="es-CL" smtClean="0"/>
              <a:t>26-02-2024</a:t>
            </a:fld>
            <a:endParaRPr lang="en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39BE27C-B2E8-C12B-5775-3F1E91C892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1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B58C43C-BCE7-6C7D-8824-80383058D5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10</a:t>
            </a:fld>
            <a:endParaRPr lang="en-US"/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7C2454AD-A86E-C251-76E8-61616B166600}"/>
              </a:ext>
            </a:extLst>
          </p:cNvPr>
          <p:cNvSpPr txBox="1"/>
          <p:nvPr/>
        </p:nvSpPr>
        <p:spPr>
          <a:xfrm>
            <a:off x="1567543" y="4626429"/>
            <a:ext cx="1262743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s-CL" dirty="0"/>
              <a:t>Obra Viva</a:t>
            </a:r>
          </a:p>
        </p:txBody>
      </p:sp>
      <p:cxnSp>
        <p:nvCxnSpPr>
          <p:cNvPr id="11" name="Conector recto de flecha 10">
            <a:extLst>
              <a:ext uri="{FF2B5EF4-FFF2-40B4-BE49-F238E27FC236}">
                <a16:creationId xmlns:a16="http://schemas.microsoft.com/office/drawing/2014/main" id="{3BEF04F3-D2A4-207A-5C19-C8430E0E8829}"/>
              </a:ext>
            </a:extLst>
          </p:cNvPr>
          <p:cNvCxnSpPr>
            <a:cxnSpLocks/>
            <a:stCxn id="9" idx="3"/>
          </p:cNvCxnSpPr>
          <p:nvPr/>
        </p:nvCxnSpPr>
        <p:spPr>
          <a:xfrm flipV="1">
            <a:off x="2830286" y="4005943"/>
            <a:ext cx="1839685" cy="80515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ángulo: esquinas redondeadas 12">
            <a:extLst>
              <a:ext uri="{FF2B5EF4-FFF2-40B4-BE49-F238E27FC236}">
                <a16:creationId xmlns:a16="http://schemas.microsoft.com/office/drawing/2014/main" id="{8C34891C-50F9-C2E1-079E-B42124EBDBFD}"/>
              </a:ext>
            </a:extLst>
          </p:cNvPr>
          <p:cNvSpPr/>
          <p:nvPr/>
        </p:nvSpPr>
        <p:spPr>
          <a:xfrm>
            <a:off x="3722915" y="3341915"/>
            <a:ext cx="3135086" cy="1534886"/>
          </a:xfrm>
          <a:prstGeom prst="roundRect">
            <a:avLst/>
          </a:prstGeom>
          <a:solidFill>
            <a:schemeClr val="accent1">
              <a:alpha val="14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1326A745-473A-CE19-04D6-B7DD1FF7F96C}"/>
              </a:ext>
            </a:extLst>
          </p:cNvPr>
          <p:cNvSpPr txBox="1"/>
          <p:nvPr/>
        </p:nvSpPr>
        <p:spPr>
          <a:xfrm>
            <a:off x="936171" y="2595536"/>
            <a:ext cx="1360715" cy="6463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CL" dirty="0"/>
              <a:t>Reserva de Flotabilidad</a:t>
            </a:r>
          </a:p>
        </p:txBody>
      </p:sp>
      <p:cxnSp>
        <p:nvCxnSpPr>
          <p:cNvPr id="16" name="Conector recto de flecha 15">
            <a:extLst>
              <a:ext uri="{FF2B5EF4-FFF2-40B4-BE49-F238E27FC236}">
                <a16:creationId xmlns:a16="http://schemas.microsoft.com/office/drawing/2014/main" id="{8F5FDA02-7E53-A26F-3625-DC158C512F1B}"/>
              </a:ext>
            </a:extLst>
          </p:cNvPr>
          <p:cNvCxnSpPr>
            <a:stCxn id="14" idx="3"/>
          </p:cNvCxnSpPr>
          <p:nvPr/>
        </p:nvCxnSpPr>
        <p:spPr>
          <a:xfrm>
            <a:off x="2296886" y="2918702"/>
            <a:ext cx="2286000" cy="4195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ángulo: esquinas redondeadas 16">
            <a:extLst>
              <a:ext uri="{FF2B5EF4-FFF2-40B4-BE49-F238E27FC236}">
                <a16:creationId xmlns:a16="http://schemas.microsoft.com/office/drawing/2014/main" id="{AC6256E3-CC6B-AB74-87B3-1479009999D5}"/>
              </a:ext>
            </a:extLst>
          </p:cNvPr>
          <p:cNvSpPr/>
          <p:nvPr/>
        </p:nvSpPr>
        <p:spPr>
          <a:xfrm>
            <a:off x="3722915" y="2396450"/>
            <a:ext cx="3135086" cy="941958"/>
          </a:xfrm>
          <a:prstGeom prst="roundRect">
            <a:avLst/>
          </a:prstGeom>
          <a:solidFill>
            <a:srgbClr val="FF0000">
              <a:alpha val="27000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15350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3" grpId="0" animBg="1"/>
      <p:bldP spid="14" grpId="0" animBg="1"/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83D3A6A-03F1-C5E6-42FB-5B43E7042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El buque y sus dimensiones</a:t>
            </a:r>
          </a:p>
        </p:txBody>
      </p:sp>
      <p:sp>
        <p:nvSpPr>
          <p:cNvPr id="7" name="Marcador de contenido 6">
            <a:extLst>
              <a:ext uri="{FF2B5EF4-FFF2-40B4-BE49-F238E27FC236}">
                <a16:creationId xmlns:a16="http://schemas.microsoft.com/office/drawing/2014/main" id="{74F24C28-7FA0-E363-1534-41F856497E6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s-ES" sz="2000" dirty="0"/>
              <a:t>Calado:</a:t>
            </a:r>
          </a:p>
          <a:p>
            <a:pPr>
              <a:lnSpc>
                <a:spcPct val="90000"/>
              </a:lnSpc>
            </a:pPr>
            <a:r>
              <a:rPr lang="es-ES" dirty="0"/>
              <a:t>Medido cerca de la Roda, se llama calado de proa. </a:t>
            </a:r>
          </a:p>
          <a:p>
            <a:pPr>
              <a:lnSpc>
                <a:spcPct val="90000"/>
              </a:lnSpc>
            </a:pPr>
            <a:r>
              <a:rPr lang="es-ES" dirty="0"/>
              <a:t>Calado de popa será cuando se mide cerca de popa. </a:t>
            </a:r>
          </a:p>
          <a:p>
            <a:pPr>
              <a:lnSpc>
                <a:spcPct val="90000"/>
              </a:lnSpc>
            </a:pPr>
            <a:r>
              <a:rPr lang="es-ES" dirty="0"/>
              <a:t>Calado medio es el promedio aritmético entre el calado de proa y el de popa. </a:t>
            </a:r>
          </a:p>
          <a:p>
            <a:pPr lvl="1"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s-ES" dirty="0"/>
              <a:t>Es la medida que se utiliza para entrar a las curvas de estabilidad.	</a:t>
            </a:r>
          </a:p>
          <a:p>
            <a:pPr>
              <a:lnSpc>
                <a:spcPct val="90000"/>
              </a:lnSpc>
            </a:pPr>
            <a:r>
              <a:rPr lang="es-CL" dirty="0"/>
              <a:t>En buques mayores a 70 u 80 m, es frecuente encontrar una escala de calados a la altura de la cuaderna maestra para poder compararlo con el calculado por la semisuma de los calados de proa y popa. </a:t>
            </a:r>
          </a:p>
          <a:p>
            <a:pPr lvl="1"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s-CL" dirty="0"/>
              <a:t>Si hay diferencia, puede indicar que el casco se encuentra sometido a esfuerzo de arrufo o quebranto originados por la distribución de los pesos a bordo.</a:t>
            </a:r>
            <a:endParaRPr lang="es-ES" dirty="0"/>
          </a:p>
          <a:p>
            <a:pPr>
              <a:lnSpc>
                <a:spcPct val="90000"/>
              </a:lnSpc>
            </a:pPr>
            <a:r>
              <a:rPr lang="es-ES" dirty="0"/>
              <a:t>La mayoría de los buques se diseña para que ambos calados sean iguales. </a:t>
            </a:r>
          </a:p>
          <a:p>
            <a:pPr lvl="1">
              <a:lnSpc>
                <a:spcPct val="90000"/>
              </a:lnSpc>
            </a:pPr>
            <a:endParaRPr lang="es-ES" sz="1800" dirty="0"/>
          </a:p>
          <a:p>
            <a:endParaRPr lang="es-CL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3CB39D4-9DE7-26D0-8F0B-E960339E3F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2C7D1-7292-4DED-BF24-0FEE48353CDD}" type="datetime1">
              <a:rPr lang="es-CL" smtClean="0"/>
              <a:t>26-02-2024</a:t>
            </a:fld>
            <a:endParaRPr lang="en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5D51149-B322-573C-73EC-554EC4F4E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/>
              <a:t>Fundamentos</a:t>
            </a:r>
            <a:r>
              <a:rPr lang="en-US" dirty="0"/>
              <a:t> de </a:t>
            </a:r>
            <a:r>
              <a:rPr lang="en-US" dirty="0" err="1"/>
              <a:t>Estabildad</a:t>
            </a:r>
            <a:r>
              <a:rPr lang="en-US" dirty="0"/>
              <a:t> UT 1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7A3C1CD-51D5-6642-BB1E-65BBC44CC1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11</a:t>
            </a:fld>
            <a:endParaRPr lang="en-US"/>
          </a:p>
        </p:txBody>
      </p:sp>
      <p:sp>
        <p:nvSpPr>
          <p:cNvPr id="11" name="Marcador de contenido 10">
            <a:extLst>
              <a:ext uri="{FF2B5EF4-FFF2-40B4-BE49-F238E27FC236}">
                <a16:creationId xmlns:a16="http://schemas.microsoft.com/office/drawing/2014/main" id="{37283E2B-B940-46C7-834E-5DC3DBAB07B9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endParaRPr lang="es-CL" dirty="0"/>
          </a:p>
        </p:txBody>
      </p:sp>
      <p:graphicFrame>
        <p:nvGraphicFramePr>
          <p:cNvPr id="19" name="Object 5">
            <a:extLst>
              <a:ext uri="{FF2B5EF4-FFF2-40B4-BE49-F238E27FC236}">
                <a16:creationId xmlns:a16="http://schemas.microsoft.com/office/drawing/2014/main" id="{6AFC0AD3-9DD9-A388-C455-438964D498D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13250964"/>
              </p:ext>
            </p:extLst>
          </p:nvPr>
        </p:nvGraphicFramePr>
        <p:xfrm>
          <a:off x="6953933" y="2129506"/>
          <a:ext cx="3733800" cy="1338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Imagen de mapa de bits" r:id="rId2" imgW="5181453" imgH="1857300" progId="PBrush">
                  <p:embed/>
                </p:oleObj>
              </mc:Choice>
              <mc:Fallback>
                <p:oleObj name="Imagen de mapa de bits" r:id="rId2" imgW="5181453" imgH="1857300" progId="PBrush">
                  <p:embed/>
                  <p:pic>
                    <p:nvPicPr>
                      <p:cNvPr id="19" name="Object 5">
                        <a:extLst>
                          <a:ext uri="{FF2B5EF4-FFF2-40B4-BE49-F238E27FC236}">
                            <a16:creationId xmlns:a16="http://schemas.microsoft.com/office/drawing/2014/main" id="{6AFC0AD3-9DD9-A388-C455-438964D498D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53933" y="2129506"/>
                        <a:ext cx="3733800" cy="13382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" name="7 Imagen" descr="Draft_scale_at_the_ship_bow_(PIC00110).jpg">
            <a:extLst>
              <a:ext uri="{FF2B5EF4-FFF2-40B4-BE49-F238E27FC236}">
                <a16:creationId xmlns:a16="http://schemas.microsoft.com/office/drawing/2014/main" id="{EA788713-2383-A81B-407F-C6447B594D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47159" y="3772580"/>
            <a:ext cx="2792922" cy="21431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</p:spPr>
      </p:pic>
      <p:pic>
        <p:nvPicPr>
          <p:cNvPr id="21" name="10 Marcador de contenido" descr="245px-Draft_scale_metric.svg.png">
            <a:extLst>
              <a:ext uri="{FF2B5EF4-FFF2-40B4-BE49-F238E27FC236}">
                <a16:creationId xmlns:a16="http://schemas.microsoft.com/office/drawing/2014/main" id="{09E08FF4-5203-F4DF-3861-74AF3817863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50855" y="2261280"/>
            <a:ext cx="2333625" cy="1657350"/>
          </a:xfrm>
          <a:prstGeom prst="rect">
            <a:avLst/>
          </a:prstGeom>
        </p:spPr>
      </p:pic>
      <p:pic>
        <p:nvPicPr>
          <p:cNvPr id="22" name="11 Marcador de contenido" descr="Draft_scale_foot.JPG">
            <a:extLst>
              <a:ext uri="{FF2B5EF4-FFF2-40B4-BE49-F238E27FC236}">
                <a16:creationId xmlns:a16="http://schemas.microsoft.com/office/drawing/2014/main" id="{22B21B50-3706-8363-C13A-5D7FE516C02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50855" y="4125021"/>
            <a:ext cx="2333625" cy="1933575"/>
          </a:xfrm>
          <a:prstGeom prst="rect">
            <a:avLst/>
          </a:prstGeom>
        </p:spPr>
      </p:pic>
      <p:sp>
        <p:nvSpPr>
          <p:cNvPr id="23" name="11 Rectángulo">
            <a:extLst>
              <a:ext uri="{FF2B5EF4-FFF2-40B4-BE49-F238E27FC236}">
                <a16:creationId xmlns:a16="http://schemas.microsoft.com/office/drawing/2014/main" id="{481C0985-1858-13C4-FAE0-B7D5D78B0FD3}"/>
              </a:ext>
            </a:extLst>
          </p:cNvPr>
          <p:cNvSpPr/>
          <p:nvPr/>
        </p:nvSpPr>
        <p:spPr>
          <a:xfrm>
            <a:off x="7168247" y="3939598"/>
            <a:ext cx="407196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1100" dirty="0"/>
              <a:t>Escala de proa, sistema inglés en numeración romana  </a:t>
            </a:r>
          </a:p>
        </p:txBody>
      </p:sp>
      <p:sp>
        <p:nvSpPr>
          <p:cNvPr id="24" name="12 Rectángulo">
            <a:extLst>
              <a:ext uri="{FF2B5EF4-FFF2-40B4-BE49-F238E27FC236}">
                <a16:creationId xmlns:a16="http://schemas.microsoft.com/office/drawing/2014/main" id="{5D7548E7-2FAB-699E-C550-3FA4CA6A7009}"/>
              </a:ext>
            </a:extLst>
          </p:cNvPr>
          <p:cNvSpPr/>
          <p:nvPr/>
        </p:nvSpPr>
        <p:spPr>
          <a:xfrm>
            <a:off x="7739751" y="1939334"/>
            <a:ext cx="250581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1100" dirty="0"/>
              <a:t>Escala de proa, sistema métrico.</a:t>
            </a:r>
          </a:p>
        </p:txBody>
      </p:sp>
    </p:spTree>
    <p:extLst>
      <p:ext uri="{BB962C8B-B14F-4D97-AF65-F5344CB8AC3E}">
        <p14:creationId xmlns:p14="http://schemas.microsoft.com/office/powerpoint/2010/main" val="3372793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C097B40-4C9A-8EC1-8215-A11D7EF500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El buque y sus dimensiones</a:t>
            </a:r>
          </a:p>
        </p:txBody>
      </p:sp>
      <p:sp>
        <p:nvSpPr>
          <p:cNvPr id="8" name="Marcador de contenido 7">
            <a:extLst>
              <a:ext uri="{FF2B5EF4-FFF2-40B4-BE49-F238E27FC236}">
                <a16:creationId xmlns:a16="http://schemas.microsoft.com/office/drawing/2014/main" id="{34EE18A2-9A31-1B2E-4D65-79A4BF0D5F9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s-MX" dirty="0"/>
              <a:t>Todos los buques tienen un calado máximo y mínimo para operar. Operar fuera de estos límites generan peligro para el buque, su tripulación y su carga. </a:t>
            </a:r>
          </a:p>
          <a:p>
            <a:r>
              <a:rPr lang="es-MX" dirty="0"/>
              <a:t>Estos calados se conocen como calados límites.</a:t>
            </a:r>
          </a:p>
          <a:p>
            <a:r>
              <a:rPr lang="es-MX" dirty="0"/>
              <a:t>Cuando en condición de diseño los calados son diferentes, siendo el de popa mayor que el de proa se dice que está diseñado con Arrastre.</a:t>
            </a:r>
          </a:p>
          <a:p>
            <a:endParaRPr lang="es-MX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4018131-265D-272E-AB8E-4C1A8401F6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97852-C8EB-4C70-9DD3-B518F34CF20A}" type="datetime1">
              <a:rPr lang="es-CL" smtClean="0"/>
              <a:t>26-02-2024</a:t>
            </a:fld>
            <a:endParaRPr lang="en-U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CFCD2AD-764B-FC29-5674-C226E158C0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1</a:t>
            </a: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374D6CE-F69A-FBAF-F528-CA0B359AE8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12</a:t>
            </a:fld>
            <a:endParaRPr lang="en-US"/>
          </a:p>
        </p:txBody>
      </p:sp>
      <p:pic>
        <p:nvPicPr>
          <p:cNvPr id="17" name="Picture 4" descr="http://www.sct.gob.mx/fileadmin/CGPMM/biblioteca/html/segpesq/capitulo1/imagenes/pg12_img1.jpg">
            <a:extLst>
              <a:ext uri="{FF2B5EF4-FFF2-40B4-BE49-F238E27FC236}">
                <a16:creationId xmlns:a16="http://schemas.microsoft.com/office/drawing/2014/main" id="{71C0FA2D-A571-BB85-530D-370A9892A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85162" y="3539615"/>
            <a:ext cx="3038475" cy="1485900"/>
          </a:xfrm>
          <a:prstGeom prst="rect">
            <a:avLst/>
          </a:prstGeom>
          <a:noFill/>
        </p:spPr>
      </p:pic>
      <p:grpSp>
        <p:nvGrpSpPr>
          <p:cNvPr id="18" name="19 Grupo">
            <a:extLst>
              <a:ext uri="{FF2B5EF4-FFF2-40B4-BE49-F238E27FC236}">
                <a16:creationId xmlns:a16="http://schemas.microsoft.com/office/drawing/2014/main" id="{1AEBC984-61F9-E05C-0723-6734943528C1}"/>
              </a:ext>
            </a:extLst>
          </p:cNvPr>
          <p:cNvGrpSpPr/>
          <p:nvPr/>
        </p:nvGrpSpPr>
        <p:grpSpPr>
          <a:xfrm>
            <a:off x="7544177" y="3204911"/>
            <a:ext cx="2687498" cy="3071810"/>
            <a:chOff x="5500694" y="3429000"/>
            <a:chExt cx="2687498" cy="3071810"/>
          </a:xfrm>
        </p:grpSpPr>
        <p:pic>
          <p:nvPicPr>
            <p:cNvPr id="19" name="Picture 8" descr="C:\Users\Alberto\AppData\Local\Microsoft\Windows\INetCache\IE\L0VVAY5C\X_mark[1].gif">
              <a:extLst>
                <a:ext uri="{FF2B5EF4-FFF2-40B4-BE49-F238E27FC236}">
                  <a16:creationId xmlns:a16="http://schemas.microsoft.com/office/drawing/2014/main" id="{7EADD054-0E63-719D-C107-F9C9B0597B1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500694" y="3429000"/>
              <a:ext cx="2687498" cy="3071810"/>
            </a:xfrm>
            <a:prstGeom prst="rect">
              <a:avLst/>
            </a:prstGeom>
            <a:noFill/>
          </p:spPr>
        </p:pic>
        <p:sp>
          <p:nvSpPr>
            <p:cNvPr id="20" name="17 CuadroTexto">
              <a:extLst>
                <a:ext uri="{FF2B5EF4-FFF2-40B4-BE49-F238E27FC236}">
                  <a16:creationId xmlns:a16="http://schemas.microsoft.com/office/drawing/2014/main" id="{6A2A51D5-EC69-CCD5-B600-3F40A4FB3F27}"/>
                </a:ext>
              </a:extLst>
            </p:cNvPr>
            <p:cNvSpPr txBox="1"/>
            <p:nvPr/>
          </p:nvSpPr>
          <p:spPr>
            <a:xfrm rot="18696718">
              <a:off x="5508825" y="4756999"/>
              <a:ext cx="25717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/>
                <a:t>Buque sobrecargado</a:t>
              </a:r>
            </a:p>
          </p:txBody>
        </p:sp>
      </p:grpSp>
      <p:pic>
        <p:nvPicPr>
          <p:cNvPr id="21" name="Imagen 20">
            <a:extLst>
              <a:ext uri="{FF2B5EF4-FFF2-40B4-BE49-F238E27FC236}">
                <a16:creationId xmlns:a16="http://schemas.microsoft.com/office/drawing/2014/main" id="{CDAFEA8D-EBFC-BA57-1B7C-FE2DDD2339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6590" y="1763654"/>
            <a:ext cx="3578662" cy="1347333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09CFB212-E79E-8415-6AF5-54B5895E675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74160" y="2054278"/>
            <a:ext cx="5230821" cy="3993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731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E401359-639F-C30B-8BED-9D9AE698ABF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18779" y="1607611"/>
                <a:ext cx="10691265" cy="3131455"/>
              </a:xfrm>
            </p:spPr>
            <p:txBody>
              <a:bodyPr>
                <a:normAutofit/>
              </a:bodyPr>
              <a:lstStyle/>
              <a:p>
                <a:r>
                  <a:rPr lang="es-CL" dirty="0"/>
                  <a:t>Calado (</a:t>
                </a:r>
                <a14:m>
                  <m:oMath xmlns:m="http://schemas.openxmlformats.org/officeDocument/2006/math">
                    <m:r>
                      <a:rPr lang="es-CL" b="0" i="1" smtClean="0">
                        <a:latin typeface="Cambria Math" panose="02040503050406030204" pitchFamily="18" charset="0"/>
                      </a:rPr>
                      <m:t>𝑇</m:t>
                    </m:r>
                  </m:oMath>
                </a14:m>
                <a:r>
                  <a:rPr lang="es-CL" dirty="0"/>
                  <a:t>): Distancia desde la Quilla a la Línea de Flotación (</a:t>
                </a:r>
                <a14:m>
                  <m:oMath xmlns:m="http://schemas.openxmlformats.org/officeDocument/2006/math">
                    <m:r>
                      <a:rPr lang="es-CL" b="0" i="1" smtClean="0">
                        <a:latin typeface="Cambria Math" panose="02040503050406030204" pitchFamily="18" charset="0"/>
                      </a:rPr>
                      <m:t>𝑤𝑙</m:t>
                    </m:r>
                  </m:oMath>
                </a14:m>
                <a:r>
                  <a:rPr lang="es-CL" dirty="0"/>
                  <a:t>).</a:t>
                </a:r>
              </a:p>
              <a:p>
                <a:pPr lvl="1">
                  <a:buFont typeface="Wingdings" panose="05000000000000000000" pitchFamily="2" charset="2"/>
                  <a:buChar char="§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s-CL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sub>
                    </m:sSub>
                  </m:oMath>
                </a14:m>
                <a:r>
                  <a:rPr lang="es-CL" dirty="0"/>
                  <a:t>: Calado de Proa.</a:t>
                </a:r>
              </a:p>
              <a:p>
                <a:pPr lvl="1">
                  <a:buFont typeface="Wingdings" panose="05000000000000000000" pitchFamily="2" charset="2"/>
                  <a:buChar char="§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s-CL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es-CL" dirty="0"/>
                  <a:t>: Calado de Popa.</a:t>
                </a:r>
              </a:p>
              <a:p>
                <a:pPr lvl="1">
                  <a:buFont typeface="Wingdings" panose="05000000000000000000" pitchFamily="2" charset="2"/>
                  <a:buChar char="§"/>
                </a:pPr>
                <a14:m>
                  <m:oMath xmlns:m="http://schemas.openxmlformats.org/officeDocument/2006/math">
                    <m:r>
                      <a:rPr lang="es-CL" b="0" i="1" smtClean="0">
                        <a:latin typeface="Cambria Math" panose="02040503050406030204" pitchFamily="18" charset="0"/>
                      </a:rPr>
                      <m:t>𝑇</m:t>
                    </m:r>
                    <m:r>
                      <a:rPr lang="es-CL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s-CL" b="0" i="1" smtClean="0">
                        <a:latin typeface="Cambria Math" panose="02040503050406030204" pitchFamily="18" charset="0"/>
                      </a:rPr>
                      <m:t>0</m:t>
                    </m:r>
                    <m:r>
                      <a:rPr lang="es-CL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es-CL" b="0" i="1" smtClean="0">
                        <a:latin typeface="Cambria Math" panose="02040503050406030204" pitchFamily="18" charset="0"/>
                      </a:rPr>
                      <m:t>5</m:t>
                    </m:r>
                    <m:r>
                      <a:rPr lang="es-CL" b="0" i="1" smtClean="0"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es-CL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sub>
                    </m:sSub>
                    <m:r>
                      <a:rPr lang="es-CL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s-CL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  <m:r>
                      <a:rPr lang="es-CL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s-CL" dirty="0"/>
              </a:p>
              <a:p>
                <a:r>
                  <a:rPr lang="es-CL" dirty="0"/>
                  <a:t>Trimado (</a:t>
                </a:r>
                <a14:m>
                  <m:oMath xmlns:m="http://schemas.openxmlformats.org/officeDocument/2006/math">
                    <m:r>
                      <a:rPr lang="es-CL" b="0" i="1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s-CL" dirty="0"/>
                  <a:t>) o Asiento (</a:t>
                </a:r>
                <a14:m>
                  <m:oMath xmlns:m="http://schemas.openxmlformats.org/officeDocument/2006/math">
                    <m:r>
                      <a:rPr lang="es-CL" i="1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s-CL" dirty="0"/>
                  <a:t>): Diferencia entre el Calado de Proa y el Calado de Popa.</a:t>
                </a:r>
              </a:p>
              <a:p>
                <a:pPr lvl="1">
                  <a:buFont typeface="Wingdings" panose="05000000000000000000" pitchFamily="2" charset="2"/>
                  <a:buChar char="§"/>
                </a:pPr>
                <a14:m>
                  <m:oMath xmlns:m="http://schemas.openxmlformats.org/officeDocument/2006/math">
                    <m:r>
                      <a:rPr lang="es-CL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s-CL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s-CL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  <m:r>
                      <a:rPr lang="es-CL" b="0" i="1" smtClean="0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s-CL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sub>
                    </m:sSub>
                  </m:oMath>
                </a14:m>
                <a:endParaRPr lang="es-CL" dirty="0"/>
              </a:p>
              <a:p>
                <a:pPr lvl="1">
                  <a:buFont typeface="Wingdings" panose="05000000000000000000" pitchFamily="2" charset="2"/>
                  <a:buChar char="§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s-CL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sub>
                    </m:sSub>
                    <m:r>
                      <a:rPr lang="en-GB" b="0" i="1" smtClean="0">
                        <a:latin typeface="Cambria Math" panose="02040503050406030204" pitchFamily="18" charset="0"/>
                      </a:rPr>
                      <m:t>&gt;</m:t>
                    </m:r>
                    <m:sSub>
                      <m:sSubPr>
                        <m:ctrlPr>
                          <a:rPr lang="es-CL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  <m:r>
                      <a:rPr lang="en-GB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s-CL" dirty="0"/>
                  <a:t>Buque </a:t>
                </a:r>
                <a:r>
                  <a:rPr lang="es-CL" dirty="0" err="1"/>
                  <a:t>Encabuzado</a:t>
                </a:r>
                <a:endParaRPr lang="es-CL" dirty="0"/>
              </a:p>
              <a:p>
                <a:pPr lvl="1">
                  <a:buFont typeface="Wingdings" panose="05000000000000000000" pitchFamily="2" charset="2"/>
                  <a:buChar char="§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s-CL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sub>
                    </m:sSub>
                    <m:r>
                      <a:rPr lang="en-GB" b="0" i="1" smtClean="0">
                        <a:latin typeface="Cambria Math" panose="02040503050406030204" pitchFamily="18" charset="0"/>
                      </a:rPr>
                      <m:t>&lt;</m:t>
                    </m:r>
                    <m:sSub>
                      <m:sSubPr>
                        <m:ctrlPr>
                          <a:rPr lang="es-CL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  <m:r>
                      <a:rPr lang="en-GB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s-CL" dirty="0"/>
                  <a:t>Buque Sentado</a:t>
                </a:r>
              </a:p>
              <a:p>
                <a:endParaRPr lang="es-CL" dirty="0"/>
              </a:p>
              <a:p>
                <a:endParaRPr lang="es-CL" dirty="0"/>
              </a:p>
              <a:p>
                <a:endParaRPr lang="es-CL" dirty="0"/>
              </a:p>
              <a:p>
                <a:endParaRPr lang="es-CL" dirty="0"/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E401359-639F-C30B-8BED-9D9AE698ABF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18779" y="1607611"/>
                <a:ext cx="10691265" cy="3131455"/>
              </a:xfrm>
              <a:blipFill>
                <a:blip r:embed="rId2"/>
                <a:stretch>
                  <a:fillRect l="-513" t="-975" b="-97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898395-8CC1-C4FE-250E-C99A2F9C08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2C7D1-7292-4DED-BF24-0FEE48353CDD}" type="datetime1">
              <a:rPr lang="es-CL" smtClean="0"/>
              <a:t>26-02-2024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A87FFD-ABEA-B306-E2B5-8EE12EA0D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1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CB8777-5B83-BC9C-AFD4-C269AA2CC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13</a:t>
            </a:fld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52624BD-C7D9-D6B6-EEE0-06F2147B5B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1101" y="4703068"/>
            <a:ext cx="7989797" cy="1367118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E114E526-827E-0C83-E47F-F91E3B8F3C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22096"/>
            <a:ext cx="10691265" cy="1371030"/>
          </a:xfrm>
        </p:spPr>
        <p:txBody>
          <a:bodyPr/>
          <a:lstStyle/>
          <a:p>
            <a:r>
              <a:rPr lang="es-CL" dirty="0"/>
              <a:t>DIMENSIONES DE UN BUQUE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7179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67A9DB-591F-A127-8112-17A3109490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DE58510-B1AE-3C06-F040-F73D5532D3E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s-CL" b="0" dirty="0">
                    <a:latin typeface="Cambria Math" panose="02040503050406030204" pitchFamily="18" charset="0"/>
                  </a:rPr>
                  <a:t>Encontrar el Calado Medio de una barcaza rectangular que flota en agua salada, conocidos los siguientes datos:</a:t>
                </a:r>
              </a:p>
              <a:p>
                <a14:m>
                  <m:oMath xmlns:m="http://schemas.openxmlformats.org/officeDocument/2006/math">
                    <m:r>
                      <a:rPr lang="es-CL" b="0" i="1" smtClean="0">
                        <a:latin typeface="Cambria Math" panose="02040503050406030204" pitchFamily="18" charset="0"/>
                      </a:rPr>
                      <m:t>𝐿</m:t>
                    </m:r>
                    <m:r>
                      <a:rPr lang="es-CL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s-CL" b="0" i="1" smtClean="0">
                        <a:latin typeface="Cambria Math" panose="02040503050406030204" pitchFamily="18" charset="0"/>
                      </a:rPr>
                      <m:t>120</m:t>
                    </m:r>
                    <m:r>
                      <a:rPr lang="es-CL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b="0" i="1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endParaRPr lang="es-CL" b="0" dirty="0"/>
              </a:p>
              <a:p>
                <a14:m>
                  <m:oMath xmlns:m="http://schemas.openxmlformats.org/officeDocument/2006/math">
                    <m:r>
                      <a:rPr lang="es-CL" b="0" i="1" smtClean="0">
                        <a:latin typeface="Cambria Math" panose="02040503050406030204" pitchFamily="18" charset="0"/>
                      </a:rPr>
                      <m:t>𝐵</m:t>
                    </m:r>
                    <m:r>
                      <a:rPr lang="es-CL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s-CL" b="0" i="1" smtClean="0">
                        <a:latin typeface="Cambria Math" panose="02040503050406030204" pitchFamily="18" charset="0"/>
                      </a:rPr>
                      <m:t>18</m:t>
                    </m:r>
                    <m:r>
                      <a:rPr lang="es-CL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b="0" i="1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endParaRPr lang="es-CL" b="0" dirty="0"/>
              </a:p>
              <a:p>
                <a14:m>
                  <m:oMath xmlns:m="http://schemas.openxmlformats.org/officeDocument/2006/math">
                    <m:r>
                      <m:rPr>
                        <m:nor/>
                      </m:rPr>
                      <a:rPr lang="el-GR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Δ</m:t>
                    </m:r>
                    <m:r>
                      <m:rPr>
                        <m:nor/>
                      </m:rPr>
                      <a:rPr lang="es-CL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m:rPr>
                        <m:nor/>
                      </m:rPr>
                      <a:rPr lang="es-CL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4000 </m:t>
                    </m:r>
                    <m:r>
                      <m:rPr>
                        <m:nor/>
                      </m:rPr>
                      <a:rPr lang="es-CL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t</m:t>
                    </m:r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DE58510-B1AE-3C06-F040-F73D5532D3E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627" t="-83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5A3C86-63F1-2F9D-D59A-81640126A4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2C7D1-7292-4DED-BF24-0FEE48353CDD}" type="datetime1">
              <a:rPr lang="es-CL" smtClean="0"/>
              <a:t>26-02-2024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615AD3-BD92-AFF9-E2F7-1FA9CA4419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1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0D8695-2E69-EEE8-5DDF-5D7B3A07C0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14</a:t>
            </a:fld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F626B56-3692-D125-FE7E-B1593614D4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4833" y="3014176"/>
            <a:ext cx="4909081" cy="2822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7656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5F1F67-6954-72C2-7FD5-EA420D4A07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CF915-BDDD-65D6-6B14-8D0DA4C9A0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1740114-21A5-DBF6-7616-745A096903A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00634" y="1943294"/>
                <a:ext cx="10691265" cy="3636088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s-CL" b="0" dirty="0">
                    <a:latin typeface="Cambria Math" panose="02040503050406030204" pitchFamily="18" charset="0"/>
                  </a:rPr>
                  <a:t>Encontrar el Calado Medio de una barcaza</a:t>
                </a:r>
                <a14:m>
                  <m:oMath xmlns:m="http://schemas.openxmlformats.org/officeDocument/2006/math">
                    <a:fld id="{825F15A7-03F4-43D7-82C5-3E23DA2F108C}" type="mathplaceholder">
                      <a:rPr lang="es-CL" b="0" i="1" smtClean="0">
                        <a:latin typeface="Cambria Math" panose="02040503050406030204" pitchFamily="18" charset="0"/>
                      </a:rPr>
                      <a:t>.</a:t>
                    </a:fld>
                  </m:oMath>
                </a14:m>
                <a:endParaRPr lang="es-CL" b="0" dirty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1740114-21A5-DBF6-7616-745A096903A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00634" y="1943294"/>
                <a:ext cx="10691265" cy="3636088"/>
              </a:xfrm>
              <a:blipFill>
                <a:blip r:embed="rId2"/>
                <a:stretch>
                  <a:fillRect l="-627" t="-10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EBC1FA-6D6E-EBCB-3182-C96B159873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2C7D1-7292-4DED-BF24-0FEE48353CDD}" type="datetime1">
              <a:rPr lang="es-CL" smtClean="0"/>
              <a:t>26-02-2024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B92729-DB58-0C9F-49E7-C1A0D64A4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1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82E9FD-560E-704D-9323-CBB730F89A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15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E4E12DE9-5A40-4D18-F7E7-3062BB1CA41C}"/>
                  </a:ext>
                </a:extLst>
              </p:cNvPr>
              <p:cNvSpPr txBox="1"/>
              <p:nvPr/>
            </p:nvSpPr>
            <p:spPr>
              <a:xfrm>
                <a:off x="715383" y="2793095"/>
                <a:ext cx="4438689" cy="2751907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dirty="0" smtClean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∇</m:t>
                      </m:r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𝐿</m:t>
                      </m:r>
                      <m:r>
                        <a:rPr lang="es-CL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𝐵</m:t>
                      </m:r>
                      <m:r>
                        <a:rPr lang="es-CL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𝑇</m:t>
                      </m:r>
                    </m:oMath>
                  </m:oMathPara>
                </a14:m>
                <a:endParaRPr lang="es-CL" b="0" dirty="0"/>
              </a:p>
              <a:p>
                <a:endParaRPr lang="en-GB" dirty="0"/>
              </a:p>
              <a:p>
                <a14:m>
                  <m:oMath xmlns:m="http://schemas.openxmlformats.org/officeDocument/2006/math">
                    <m:r>
                      <a:rPr lang="el-G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⇒</m:t>
                    </m:r>
                    <m:r>
                      <m:rPr>
                        <m:sty m:val="p"/>
                      </m:rPr>
                      <a:rPr lang="el-G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Δ</m:t>
                    </m:r>
                  </m:oMath>
                </a14:m>
                <a:r>
                  <a:rPr lang="en-GB" dirty="0"/>
                  <a:t>=</a:t>
                </a:r>
                <a14:m>
                  <m:oMath xmlns:m="http://schemas.openxmlformats.org/officeDocument/2006/math">
                    <m:r>
                      <a:rPr lang="en-GB" i="1" dirty="0" smtClean="0">
                        <a:latin typeface="Cambria Math" panose="02040503050406030204" pitchFamily="18" charset="0"/>
                      </a:rPr>
                      <m:t>𝐿</m:t>
                    </m:r>
                    <m:r>
                      <a:rPr lang="en-GB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i="1" dirty="0" smtClean="0">
                        <a:latin typeface="Cambria Math" panose="02040503050406030204" pitchFamily="18" charset="0"/>
                      </a:rPr>
                      <m:t>𝐵</m:t>
                    </m:r>
                    <m:r>
                      <a:rPr lang="en-GB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i="1" dirty="0" smtClean="0">
                        <a:latin typeface="Cambria Math" panose="02040503050406030204" pitchFamily="18" charset="0"/>
                      </a:rPr>
                      <m:t>𝑇</m:t>
                    </m:r>
                    <m:r>
                      <a:rPr lang="en-GB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l-GR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</m:oMath>
                </a14:m>
                <a:endParaRPr lang="es-CL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es-CL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el-GR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⇒</m:t>
                    </m:r>
                  </m:oMath>
                </a14:m>
                <a:r>
                  <a:rPr lang="es-CL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T=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s-CL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4000</m:t>
                        </m:r>
                        <m: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[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]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120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d>
                          <m:dPr>
                            <m:begChr m:val="["/>
                            <m:endChr m:val="]"/>
                            <m:ctrlPr>
                              <a:rPr lang="en-GB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</m:d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18</m:t>
                        </m:r>
                        <m:d>
                          <m:dPr>
                            <m:begChr m:val="["/>
                            <m:endChr m:val="]"/>
                            <m:ctrlPr>
                              <a:rPr lang="en-GB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</m:d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  <m: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025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[</m:t>
                        </m:r>
                        <m:f>
                          <m:fPr>
                            <m:ctrlPr>
                              <a:rPr lang="en-GB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s-CL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GB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𝑚</m:t>
                                </m:r>
                              </m:e>
                              <m:sup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3</m:t>
                                </m:r>
                              </m:sup>
                            </m:sSup>
                          </m:den>
                        </m:f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]</m:t>
                        </m:r>
                      </m:den>
                    </m:f>
                  </m:oMath>
                </a14:m>
                <a:endParaRPr lang="es-CL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es-CL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el-GR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⇒</m:t>
                    </m:r>
                  </m:oMath>
                </a14:m>
                <a:r>
                  <a:rPr lang="es-CL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T=1.80[m]</a:t>
                </a:r>
              </a:p>
              <a:p>
                <a:endParaRPr lang="es-CL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E4E12DE9-5A40-4D18-F7E7-3062BB1CA41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5383" y="2793095"/>
                <a:ext cx="4438689" cy="2751907"/>
              </a:xfrm>
              <a:prstGeom prst="rect">
                <a:avLst/>
              </a:prstGeom>
              <a:blipFill>
                <a:blip r:embed="rId3"/>
                <a:stretch>
                  <a:fillRect l="-151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762721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7">
            <a:extLst>
              <a:ext uri="{FF2B5EF4-FFF2-40B4-BE49-F238E27FC236}">
                <a16:creationId xmlns:a16="http://schemas.microsoft.com/office/drawing/2014/main" id="{AD73BA8A-F758-387C-A406-9E7F01E8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El buque y sus dimensiones</a:t>
            </a:r>
            <a:br>
              <a:rPr lang="es-CL" dirty="0"/>
            </a:br>
            <a:r>
              <a:rPr lang="es-CL" sz="3200" dirty="0"/>
              <a:t>ejercicios de cálculo de calado medio y TRIMADO</a:t>
            </a:r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Marcador de contenido 8">
                <a:extLst>
                  <a:ext uri="{FF2B5EF4-FFF2-40B4-BE49-F238E27FC236}">
                    <a16:creationId xmlns:a16="http://schemas.microsoft.com/office/drawing/2014/main" id="{3FB222AC-6F9C-7913-FCEB-04004BFF324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85000" lnSpcReduction="10000"/>
              </a:bodyPr>
              <a:lstStyle/>
              <a:p>
                <a:r>
                  <a:rPr lang="es-MX" dirty="0"/>
                  <a:t>Los calados de un buque son: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MX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es-MX" dirty="0"/>
                  <a:t> = 5,20 m 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MX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i="1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sub>
                    </m:sSub>
                  </m:oMath>
                </a14:m>
                <a:r>
                  <a:rPr lang="es-MX" dirty="0"/>
                  <a:t> = 4,96 m. Hallar el calado medio (</a:t>
                </a:r>
                <a14:m>
                  <m:oMath xmlns:m="http://schemas.openxmlformats.org/officeDocument/2006/math">
                    <m:r>
                      <a:rPr lang="es-CL" b="0" i="1" smtClean="0">
                        <a:latin typeface="Cambria Math" panose="02040503050406030204" pitchFamily="18" charset="0"/>
                      </a:rPr>
                      <m:t>𝑇</m:t>
                    </m:r>
                  </m:oMath>
                </a14:m>
                <a:r>
                  <a:rPr lang="es-MX" dirty="0"/>
                  <a:t>), y el trimado (</a:t>
                </a:r>
                <a14:m>
                  <m:oMath xmlns:m="http://schemas.openxmlformats.org/officeDocument/2006/math">
                    <m:r>
                      <a:rPr lang="es-CL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s-CL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s-MX" dirty="0"/>
                  <a:t>.</a:t>
                </a:r>
              </a:p>
              <a:p>
                <a:pPr lvl="1">
                  <a:buFont typeface="Wingdings" panose="05000000000000000000" pitchFamily="2" charset="2"/>
                  <a:buChar char="§"/>
                </a:pPr>
                <a:r>
                  <a:rPr lang="es-MX" dirty="0"/>
                  <a:t>Solución: </a:t>
                </a:r>
                <a14:m>
                  <m:oMath xmlns:m="http://schemas.openxmlformats.org/officeDocument/2006/math">
                    <m:r>
                      <a:rPr lang="es-CL" i="1">
                        <a:latin typeface="Cambria Math" panose="02040503050406030204" pitchFamily="18" charset="0"/>
                      </a:rPr>
                      <m:t>𝑇</m:t>
                    </m:r>
                  </m:oMath>
                </a14:m>
                <a:r>
                  <a:rPr lang="es-MX" dirty="0"/>
                  <a:t> = 5,08 m; A = +0,24 m. </a:t>
                </a:r>
              </a:p>
              <a:p>
                <a:r>
                  <a:rPr lang="es-MX" dirty="0"/>
                  <a:t>Un buque tiene los siguientes calados: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MX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i="1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s-CL" i="1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es-MX" dirty="0"/>
                  <a:t> = 6,80 m 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MX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b="0" i="1" dirty="0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s-CL" b="0" i="1" dirty="0" smtClean="0">
                            <a:latin typeface="Cambria Math" panose="02040503050406030204" pitchFamily="18" charset="0"/>
                          </a:rPr>
                          <m:t>𝐹</m:t>
                        </m:r>
                      </m:sub>
                    </m:sSub>
                  </m:oMath>
                </a14:m>
                <a:r>
                  <a:rPr lang="es-MX" dirty="0"/>
                  <a:t>= 7,50 m. Hallar el calado medio y el asiento.</a:t>
                </a:r>
              </a:p>
              <a:p>
                <a:pPr lvl="1">
                  <a:buFont typeface="Wingdings" panose="05000000000000000000" pitchFamily="2" charset="2"/>
                  <a:buChar char="§"/>
                </a:pPr>
                <a:r>
                  <a:rPr lang="es-MX" dirty="0"/>
                  <a:t>Solución: </a:t>
                </a:r>
                <a14:m>
                  <m:oMath xmlns:m="http://schemas.openxmlformats.org/officeDocument/2006/math">
                    <m:r>
                      <a:rPr lang="es-CL" i="1">
                        <a:latin typeface="Cambria Math" panose="02040503050406030204" pitchFamily="18" charset="0"/>
                      </a:rPr>
                      <m:t>𝑇</m:t>
                    </m:r>
                  </m:oMath>
                </a14:m>
                <a:r>
                  <a:rPr lang="es-MX" dirty="0"/>
                  <a:t> = 7,15 m; </a:t>
                </a:r>
                <a14:m>
                  <m:oMath xmlns:m="http://schemas.openxmlformats.org/officeDocument/2006/math">
                    <m:r>
                      <a:rPr lang="es-CL" i="1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s-MX" dirty="0"/>
                  <a:t> = -0,70 m; tiene un </a:t>
                </a:r>
                <a:r>
                  <a:rPr lang="es-MX" dirty="0" err="1"/>
                  <a:t>encabuzamiento</a:t>
                </a:r>
                <a:r>
                  <a:rPr lang="es-MX" dirty="0"/>
                  <a:t> de o,7 metros. </a:t>
                </a:r>
              </a:p>
              <a:p>
                <a:pPr marL="0" indent="0">
                  <a:buNone/>
                </a:pPr>
                <a:r>
                  <a:rPr lang="es-MX" b="1" dirty="0"/>
                  <a:t>Si por diseño un buque cala 20 pies a proa y a popa, y se realizan cambios de peso para que el calado de proa quede en 19’ 6” y el de popa en 20’ 6”. Se dice que sufrió un cambio de asiento de 1 pie</a:t>
                </a:r>
                <a:r>
                  <a:rPr lang="es-MX" dirty="0"/>
                  <a:t>.</a:t>
                </a:r>
              </a:p>
              <a:p>
                <a:r>
                  <a:rPr lang="es-MX" dirty="0"/>
                  <a:t>Un buque flota a su calado de diseño, que es 21’ a proa y 22’ 6” a popa, ¿Cuál es su calado medio?, ¿Cual su cambio en asiento? y ¿Cuál es su Arrastre?</a:t>
                </a:r>
              </a:p>
              <a:p>
                <a:pPr lvl="1">
                  <a:buFont typeface="Wingdings" panose="05000000000000000000" pitchFamily="2" charset="2"/>
                  <a:buChar char="§"/>
                </a:pPr>
                <a:r>
                  <a:rPr lang="es-MX" dirty="0"/>
                  <a:t>Solución: Calado medio 21’ 9” - Cambio de asiento 0, ya que está en sus calados de diseño y no se ha especificado ningún cambio - Arrastre, 1’ 6”</a:t>
                </a:r>
                <a:endParaRPr lang="es-CL" dirty="0"/>
              </a:p>
            </p:txBody>
          </p:sp>
        </mc:Choice>
        <mc:Fallback xmlns="">
          <p:sp>
            <p:nvSpPr>
              <p:cNvPr id="9" name="Marcador de contenido 8">
                <a:extLst>
                  <a:ext uri="{FF2B5EF4-FFF2-40B4-BE49-F238E27FC236}">
                    <a16:creationId xmlns:a16="http://schemas.microsoft.com/office/drawing/2014/main" id="{3FB222AC-6F9C-7913-FCEB-04004BFF324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399" t="-503" r="-62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3C77E89-179E-DBD8-A5C5-64B1C0D276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97852-C8EB-4C70-9DD3-B518F34CF20A}" type="datetime1">
              <a:rPr lang="es-CL" smtClean="0"/>
              <a:t>26-02-2024</a:t>
            </a:fld>
            <a:endParaRPr lang="en-U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5B127C2-4022-8037-961E-6C98F33517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/>
              <a:t>Fundamentos</a:t>
            </a:r>
            <a:r>
              <a:rPr lang="en-US" dirty="0"/>
              <a:t> de </a:t>
            </a:r>
            <a:r>
              <a:rPr lang="en-US" dirty="0" err="1"/>
              <a:t>Estabildad</a:t>
            </a:r>
            <a:r>
              <a:rPr lang="en-US" dirty="0"/>
              <a:t> UT 1</a:t>
            </a: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15DA343-CEB2-9C29-74A5-26201234D6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2451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D918F5-0391-CD4B-834E-C35A95A328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22096"/>
            <a:ext cx="10691265" cy="877984"/>
          </a:xfrm>
        </p:spPr>
        <p:txBody>
          <a:bodyPr/>
          <a:lstStyle/>
          <a:p>
            <a:r>
              <a:rPr lang="en-GB" dirty="0"/>
              <a:t>LÍNEAs De AGUA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9C2F64-3BF7-24B7-3627-F85FADF90D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11386" y="3461657"/>
            <a:ext cx="8180614" cy="2539794"/>
          </a:xfrm>
        </p:spPr>
        <p:txBody>
          <a:bodyPr/>
          <a:lstStyle/>
          <a:p>
            <a:r>
              <a:rPr lang="es-CL" dirty="0"/>
              <a:t>T: Tropical</a:t>
            </a:r>
          </a:p>
          <a:p>
            <a:r>
              <a:rPr lang="es-CL" dirty="0"/>
              <a:t>S: Summer</a:t>
            </a:r>
          </a:p>
          <a:p>
            <a:r>
              <a:rPr lang="es-CL" dirty="0"/>
              <a:t>W: Winter</a:t>
            </a:r>
          </a:p>
          <a:p>
            <a:r>
              <a:rPr lang="es-CL" dirty="0"/>
              <a:t>F: </a:t>
            </a:r>
            <a:r>
              <a:rPr lang="es-CL" dirty="0" err="1"/>
              <a:t>Fresh</a:t>
            </a:r>
            <a:endParaRPr lang="es-CL" dirty="0"/>
          </a:p>
          <a:p>
            <a:r>
              <a:rPr lang="es-CL" dirty="0"/>
              <a:t>TF: Tropical </a:t>
            </a:r>
            <a:r>
              <a:rPr lang="es-CL" dirty="0" err="1"/>
              <a:t>Fresh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32DBB3-9102-6293-A1BB-3A19135663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2C7D1-7292-4DED-BF24-0FEE48353CDD}" type="datetime1">
              <a:rPr lang="es-CL" smtClean="0"/>
              <a:t>26-02-2024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9AE576-FAB0-9AA2-BB3F-4C6E0223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1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942D2E-7FAC-5AEB-4411-C9AC476311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17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FC1803B-4C9E-641D-235F-5CD10B299F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3170" y="3009664"/>
            <a:ext cx="4589823" cy="303493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D327602-5760-4381-3874-A238C9140B21}"/>
              </a:ext>
            </a:extLst>
          </p:cNvPr>
          <p:cNvSpPr txBox="1"/>
          <p:nvPr/>
        </p:nvSpPr>
        <p:spPr>
          <a:xfrm>
            <a:off x="1045029" y="2100943"/>
            <a:ext cx="109579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/>
              <a:t>Buques de Guerra: </a:t>
            </a:r>
            <a:r>
              <a:rPr lang="en-GB" dirty="0"/>
              <a:t>Design Waterline (DWL)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/>
              <a:t>Buques</a:t>
            </a:r>
            <a:r>
              <a:rPr lang="en-GB" dirty="0"/>
              <a:t> </a:t>
            </a:r>
            <a:r>
              <a:rPr lang="en-GB" dirty="0" err="1"/>
              <a:t>Mercantes</a:t>
            </a:r>
            <a:r>
              <a:rPr lang="en-GB" dirty="0"/>
              <a:t>: Summer Load </a:t>
            </a:r>
            <a:r>
              <a:rPr lang="es-CL" dirty="0"/>
              <a:t>Line</a:t>
            </a:r>
            <a:endParaRPr lang="en-GB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FE5674F4-FB75-3147-1DA9-DB088FA33656}"/>
              </a:ext>
            </a:extLst>
          </p:cNvPr>
          <p:cNvSpPr txBox="1">
            <a:spLocks/>
          </p:cNvSpPr>
          <p:nvPr/>
        </p:nvSpPr>
        <p:spPr>
          <a:xfrm>
            <a:off x="1473521" y="3817154"/>
            <a:ext cx="1890166" cy="981299"/>
          </a:xfrm>
          <a:prstGeom prst="rect">
            <a:avLst/>
          </a:prstGeom>
          <a:ln>
            <a:solidFill>
              <a:srgbClr val="FFC000"/>
            </a:solidFill>
          </a:ln>
        </p:spPr>
        <p:txBody>
          <a:bodyPr vert="horz" lIns="91440" tIns="45720" rIns="91440" bIns="45720" rtlCol="0" anchor="t">
            <a:normAutofit fontScale="55000" lnSpcReduction="20000"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kern="1200" cap="all" spc="3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dirty="0"/>
          </a:p>
          <a:p>
            <a:pPr algn="ctr"/>
            <a:r>
              <a:rPr lang="en-GB" dirty="0"/>
              <a:t>LÍNEA PLIMSOLL</a:t>
            </a:r>
          </a:p>
        </p:txBody>
      </p:sp>
    </p:spTree>
    <p:extLst>
      <p:ext uri="{BB962C8B-B14F-4D97-AF65-F5344CB8AC3E}">
        <p14:creationId xmlns:p14="http://schemas.microsoft.com/office/powerpoint/2010/main" val="40020431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3EB01C-23A1-ADE4-BC4E-AF73C80E14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CL" b="1" dirty="0"/>
              <a:t>Sistema de Coordenadas:</a:t>
            </a:r>
          </a:p>
          <a:p>
            <a:r>
              <a:rPr lang="es-CL" dirty="0"/>
              <a:t>Origen de las coordenadas se encuentra en la intersección del plano de la línea de crujía con la perpendicular de popa y la línea de base. </a:t>
            </a:r>
          </a:p>
          <a:p>
            <a:r>
              <a:rPr lang="es-CL" dirty="0"/>
              <a:t>Eje x es longitudinal </a:t>
            </a:r>
            <a:r>
              <a:rPr lang="es-CL"/>
              <a:t>y positivo </a:t>
            </a:r>
            <a:r>
              <a:rPr lang="es-CL" dirty="0"/>
              <a:t>hacia proa.</a:t>
            </a:r>
          </a:p>
          <a:p>
            <a:r>
              <a:rPr lang="es-CL" dirty="0"/>
              <a:t>Eje y es transversal y positivo hacia babor.</a:t>
            </a:r>
          </a:p>
          <a:p>
            <a:r>
              <a:rPr lang="es-CL" dirty="0"/>
              <a:t>Eje z es vertical y positivo hacia arriba.   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74DAD7-5ABA-1B83-E527-2CD7D16593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2C7D1-7292-4DED-BF24-0FEE48353CDD}" type="datetime1">
              <a:rPr lang="es-CL" smtClean="0"/>
              <a:t>26-02-2024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BCC274-4757-DFC7-40C9-11512D2964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1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B27B85-D283-D354-4138-ED51AFF97F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18</a:t>
            </a:fld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B6688CF-CB1B-F75C-96C8-E2CD7DC6D46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" b="1925"/>
          <a:stretch/>
        </p:blipFill>
        <p:spPr>
          <a:xfrm>
            <a:off x="6198667" y="3434853"/>
            <a:ext cx="5459907" cy="2307998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85E4266B-0A4A-CB83-F466-E0908D4A1C7E}"/>
              </a:ext>
            </a:extLst>
          </p:cNvPr>
          <p:cNvSpPr txBox="1">
            <a:spLocks/>
          </p:cNvSpPr>
          <p:nvPr/>
        </p:nvSpPr>
        <p:spPr>
          <a:xfrm>
            <a:off x="853035" y="1074496"/>
            <a:ext cx="10691265" cy="137103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kern="1200" cap="all" spc="3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dirty="0"/>
              <a:t>Geometría del casco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B733601-74EF-C368-D2C3-19099A66AF48}"/>
              </a:ext>
            </a:extLst>
          </p:cNvPr>
          <p:cNvSpPr txBox="1"/>
          <p:nvPr/>
        </p:nvSpPr>
        <p:spPr>
          <a:xfrm>
            <a:off x="9619067" y="4936139"/>
            <a:ext cx="129616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sz="1200" dirty="0"/>
              <a:t>Birán et al., 2014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18290122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ECC677-CF6E-FAAC-0B22-853648BAC4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150392-41F5-BA3D-7094-10905C77C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4461" y="2007828"/>
            <a:ext cx="7194817" cy="4028820"/>
          </a:xfrm>
        </p:spPr>
        <p:txBody>
          <a:bodyPr>
            <a:normAutofit fontScale="85000" lnSpcReduction="10000"/>
          </a:bodyPr>
          <a:lstStyle/>
          <a:p>
            <a:r>
              <a:rPr lang="es-ES_tradnl" altLang="en-US" sz="2400" dirty="0"/>
              <a:t>Francobordo: Distancia entre la línea de flotación  y la cubierta principal (reserva de flotabilidad).</a:t>
            </a:r>
            <a:endParaRPr lang="es-ES" altLang="en-US" sz="2400" dirty="0"/>
          </a:p>
          <a:p>
            <a:r>
              <a:rPr lang="es-ES_tradnl" altLang="en-US" sz="2400" dirty="0"/>
              <a:t>Pantoque: Zona de unión del </a:t>
            </a:r>
            <a:r>
              <a:rPr lang="es-ES_tradnl" altLang="en-US" sz="2400" dirty="0" err="1"/>
              <a:t>planchaje</a:t>
            </a:r>
            <a:r>
              <a:rPr lang="es-ES_tradnl" altLang="en-US" sz="2400" dirty="0"/>
              <a:t> del costado y la quilla.</a:t>
            </a:r>
            <a:endParaRPr lang="es-ES" altLang="en-US" sz="2400" dirty="0"/>
          </a:p>
          <a:p>
            <a:r>
              <a:rPr lang="es-ES_tradnl" altLang="en-US" sz="2400" dirty="0"/>
              <a:t>Astilla Muerta: Distancia desde la línea base a través de la proyección vertical de la borda con la intersección de la línea tangente del </a:t>
            </a:r>
            <a:r>
              <a:rPr lang="es-ES_tradnl" altLang="en-US" sz="2400" dirty="0" err="1"/>
              <a:t>planchaje</a:t>
            </a:r>
            <a:r>
              <a:rPr lang="es-ES_tradnl" altLang="en-US" sz="2400" dirty="0"/>
              <a:t> en la quilla plana del buque.</a:t>
            </a:r>
            <a:endParaRPr lang="es-ES" altLang="en-US" sz="2400" dirty="0"/>
          </a:p>
          <a:p>
            <a:r>
              <a:rPr lang="es-ES_tradnl" altLang="en-US" sz="2400" dirty="0"/>
              <a:t>Volumen Sumergido (v) : Volumen de la obra viva.</a:t>
            </a:r>
          </a:p>
          <a:p>
            <a:r>
              <a:rPr lang="es-ES_tradnl" altLang="en-US" sz="2400" dirty="0"/>
              <a:t>Arrufo: Curvatura longitudinal que puede presentar la cubierta.</a:t>
            </a:r>
          </a:p>
          <a:p>
            <a:r>
              <a:rPr lang="es-ES_tradnl" altLang="en-US" sz="2400" dirty="0"/>
              <a:t>Brusca: Curvatura transversal que puede presentar la cubierta. </a:t>
            </a:r>
            <a:endParaRPr lang="es-ES" altLang="en-US" sz="2400" dirty="0"/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BCC3E1-5A8C-7D55-A54C-D4183CE229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2C7D1-7292-4DED-BF24-0FEE48353CDD}" type="datetime1">
              <a:rPr lang="es-CL" smtClean="0"/>
              <a:t>26-02-2024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1903E2-1328-CEF5-8E39-2E2E79AFAF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1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BDD4A4-373B-10CB-DE72-7F7EAA93BA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19</a:t>
            </a:fld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E1621DC-B397-FA64-792B-5FCFEFFAB5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1190" y="3378805"/>
            <a:ext cx="4672955" cy="246190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A7B4D69-9878-C726-6B83-4328303B0D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19276" y="946710"/>
            <a:ext cx="3572090" cy="2353702"/>
          </a:xfrm>
          <a:prstGeom prst="rect">
            <a:avLst/>
          </a:prstGeom>
        </p:spPr>
      </p:pic>
      <p:sp>
        <p:nvSpPr>
          <p:cNvPr id="21" name="Title 1">
            <a:extLst>
              <a:ext uri="{FF2B5EF4-FFF2-40B4-BE49-F238E27FC236}">
                <a16:creationId xmlns:a16="http://schemas.microsoft.com/office/drawing/2014/main" id="{3D13D9FA-8988-563F-816C-E6309E4CE8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22096"/>
            <a:ext cx="10691265" cy="1371030"/>
          </a:xfrm>
        </p:spPr>
        <p:txBody>
          <a:bodyPr/>
          <a:lstStyle/>
          <a:p>
            <a:r>
              <a:rPr lang="es-CL" dirty="0"/>
              <a:t>Geometría del casco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268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C79981-887C-812D-9E22-74AFD92DE2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7254" y="2027310"/>
            <a:ext cx="4197936" cy="1380802"/>
          </a:xfrm>
        </p:spPr>
        <p:txBody>
          <a:bodyPr>
            <a:normAutofit fontScale="77500" lnSpcReduction="20000"/>
          </a:bodyPr>
          <a:lstStyle/>
          <a:p>
            <a:r>
              <a:rPr lang="es-CL" dirty="0" err="1"/>
              <a:t>Flare</a:t>
            </a:r>
            <a:r>
              <a:rPr lang="es-CL" dirty="0"/>
              <a:t> o sección afinada: Curvatura del casco hacia dentro, sobre la superficie del agua.</a:t>
            </a:r>
          </a:p>
          <a:p>
            <a:r>
              <a:rPr lang="es-CL" dirty="0" err="1"/>
              <a:t>Tumblehome</a:t>
            </a:r>
            <a:r>
              <a:rPr lang="es-CL" dirty="0"/>
              <a:t> o sección ensanchada o gruesa: Opuesto al </a:t>
            </a:r>
            <a:r>
              <a:rPr lang="es-CL" dirty="0" err="1"/>
              <a:t>Flare</a:t>
            </a:r>
            <a:r>
              <a:rPr lang="es-CL" dirty="0"/>
              <a:t>.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20BCF5-E739-8FCA-6C6E-92942A7C5C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2C7D1-7292-4DED-BF24-0FEE48353CDD}" type="datetime1">
              <a:rPr lang="es-CL" smtClean="0"/>
              <a:t>26-02-2024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FE6893-1D2A-B178-D96C-C59833DFE4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1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132B75-6C4D-1FC6-6E5E-98814B7D59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20</a:t>
            </a:fld>
            <a:endParaRPr lang="en-US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1B51CDA2-7C46-4A1E-DBCA-24D8B2F4A06D}"/>
              </a:ext>
            </a:extLst>
          </p:cNvPr>
          <p:cNvSpPr txBox="1">
            <a:spLocks/>
          </p:cNvSpPr>
          <p:nvPr/>
        </p:nvSpPr>
        <p:spPr>
          <a:xfrm>
            <a:off x="877254" y="886276"/>
            <a:ext cx="10691265" cy="137103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kern="1200" cap="all" spc="3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dirty="0"/>
              <a:t>Geometría del casco</a:t>
            </a:r>
            <a:endParaRPr lang="en-GB" dirty="0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A8582A7C-1A12-F4D3-2C69-A6D7160CB6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6416" y="1878452"/>
            <a:ext cx="4910877" cy="1908514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450FAA31-AB8E-0695-AC41-3EF3868C9E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9774" y="3581655"/>
            <a:ext cx="4384123" cy="2390069"/>
          </a:xfrm>
          <a:prstGeom prst="rect">
            <a:avLst/>
          </a:prstGeom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id="{14F78DB2-0095-99C6-458B-F3E6D656E86A}"/>
              </a:ext>
            </a:extLst>
          </p:cNvPr>
          <p:cNvSpPr txBox="1"/>
          <p:nvPr/>
        </p:nvSpPr>
        <p:spPr>
          <a:xfrm>
            <a:off x="5866416" y="4178977"/>
            <a:ext cx="6096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dirty="0"/>
              <a:t>En la figura de la izquierda se puede apreciar a la FFG Lynch con casco afinado o </a:t>
            </a:r>
            <a:r>
              <a:rPr lang="es-MX" dirty="0" err="1"/>
              <a:t>Flare</a:t>
            </a:r>
            <a:r>
              <a:rPr lang="es-MX" dirty="0"/>
              <a:t> y al destructor </a:t>
            </a:r>
            <a:r>
              <a:rPr lang="es-MX" dirty="0" err="1"/>
              <a:t>Zumwalt</a:t>
            </a:r>
            <a:r>
              <a:rPr lang="es-MX" dirty="0"/>
              <a:t> con casco ensanchado o </a:t>
            </a:r>
            <a:r>
              <a:rPr lang="es-MX" dirty="0" err="1"/>
              <a:t>Tumblehome</a:t>
            </a:r>
            <a:r>
              <a:rPr lang="es-MX" dirty="0"/>
              <a:t>, ambos operando en RIMPAC 2022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3891031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5AF065-C6F2-74C4-386C-720E0E9E2B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9957" y="2018371"/>
            <a:ext cx="7051548" cy="3636088"/>
          </a:xfrm>
        </p:spPr>
        <p:txBody>
          <a:bodyPr>
            <a:normAutofit fontScale="92500" lnSpcReduction="10000"/>
          </a:bodyPr>
          <a:lstStyle/>
          <a:p>
            <a:r>
              <a:rPr lang="es-CL" dirty="0"/>
              <a:t>El casco de un buque es una figura tridimensional compleja, que debe cumplir con un número importante de requerimientos.</a:t>
            </a:r>
          </a:p>
          <a:p>
            <a:r>
              <a:rPr lang="es-ES_tradnl" altLang="en-US" dirty="0"/>
              <a:t>Debe ser representada con datos en los tres ejes (x, y, z)</a:t>
            </a:r>
          </a:p>
          <a:p>
            <a:pPr algn="l"/>
            <a:r>
              <a:rPr lang="en-GB" dirty="0">
                <a:solidFill>
                  <a:srgbClr val="000000"/>
                </a:solidFill>
              </a:rPr>
              <a:t>La </a:t>
            </a:r>
            <a:r>
              <a:rPr lang="en-GB" dirty="0" err="1">
                <a:solidFill>
                  <a:srgbClr val="000000"/>
                </a:solidFill>
              </a:rPr>
              <a:t>geometría</a:t>
            </a:r>
            <a:r>
              <a:rPr lang="en-GB" dirty="0">
                <a:solidFill>
                  <a:srgbClr val="000000"/>
                </a:solidFill>
              </a:rPr>
              <a:t> del casco </a:t>
            </a:r>
            <a:r>
              <a:rPr lang="en-GB" dirty="0" err="1">
                <a:solidFill>
                  <a:srgbClr val="000000"/>
                </a:solidFill>
              </a:rPr>
              <a:t>puede</a:t>
            </a:r>
            <a:r>
              <a:rPr lang="en-GB" dirty="0">
                <a:solidFill>
                  <a:srgbClr val="000000"/>
                </a:solidFill>
              </a:rPr>
              <a:t> ser </a:t>
            </a:r>
            <a:r>
              <a:rPr lang="en-GB" dirty="0" err="1">
                <a:solidFill>
                  <a:srgbClr val="000000"/>
                </a:solidFill>
              </a:rPr>
              <a:t>considerada</a:t>
            </a:r>
            <a:r>
              <a:rPr lang="en-GB" dirty="0">
                <a:solidFill>
                  <a:srgbClr val="000000"/>
                </a:solidFill>
              </a:rPr>
              <a:t> </a:t>
            </a:r>
            <a:r>
              <a:rPr lang="en-GB" dirty="0" err="1">
                <a:solidFill>
                  <a:srgbClr val="000000"/>
                </a:solidFill>
              </a:rPr>
              <a:t>en</a:t>
            </a:r>
            <a:r>
              <a:rPr lang="en-GB" dirty="0">
                <a:solidFill>
                  <a:srgbClr val="000000"/>
                </a:solidFill>
              </a:rPr>
              <a:t> </a:t>
            </a:r>
            <a:r>
              <a:rPr lang="en-GB" dirty="0" err="1">
                <a:solidFill>
                  <a:srgbClr val="000000"/>
                </a:solidFill>
              </a:rPr>
              <a:t>términos</a:t>
            </a:r>
            <a:r>
              <a:rPr lang="en-GB" dirty="0">
                <a:solidFill>
                  <a:srgbClr val="000000"/>
                </a:solidFill>
              </a:rPr>
              <a:t> de: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GB" sz="2000" b="0" i="0" u="none" strike="noStrike" baseline="0" dirty="0" err="1">
                <a:solidFill>
                  <a:srgbClr val="000000"/>
                </a:solidFill>
              </a:rPr>
              <a:t>Planos</a:t>
            </a:r>
            <a:r>
              <a:rPr lang="en-GB" sz="2000" b="0" i="0" u="none" strike="noStrike" baseline="0" dirty="0">
                <a:solidFill>
                  <a:srgbClr val="000000"/>
                </a:solidFill>
              </a:rPr>
              <a:t> de </a:t>
            </a:r>
            <a:r>
              <a:rPr lang="en-GB" sz="2000" b="0" i="0" u="none" strike="noStrike" baseline="0" dirty="0" err="1">
                <a:solidFill>
                  <a:srgbClr val="000000"/>
                </a:solidFill>
              </a:rPr>
              <a:t>Líneas</a:t>
            </a:r>
            <a:r>
              <a:rPr lang="en-GB" sz="2000" b="0" i="0" u="none" strike="noStrike" baseline="0" dirty="0">
                <a:solidFill>
                  <a:srgbClr val="000000"/>
                </a:solidFill>
              </a:rPr>
              <a:t> de Agua: Curvas </a:t>
            </a:r>
            <a:r>
              <a:rPr lang="en-GB" sz="2000" b="0" i="0" u="none" strike="noStrike" baseline="0" dirty="0" err="1">
                <a:solidFill>
                  <a:srgbClr val="000000"/>
                </a:solidFill>
              </a:rPr>
              <a:t>en</a:t>
            </a:r>
            <a:r>
              <a:rPr lang="en-GB" sz="2000" b="0" i="0" u="none" strike="noStrike" baseline="0" dirty="0">
                <a:solidFill>
                  <a:srgbClr val="000000"/>
                </a:solidFill>
              </a:rPr>
              <a:t> </a:t>
            </a:r>
            <a:r>
              <a:rPr lang="en-GB" sz="2000" b="0" i="0" u="none" strike="noStrike" baseline="0" dirty="0" err="1">
                <a:solidFill>
                  <a:srgbClr val="000000"/>
                </a:solidFill>
              </a:rPr>
              <a:t>el</a:t>
            </a:r>
            <a:r>
              <a:rPr lang="en-GB" sz="2000" b="0" i="0" u="none" strike="noStrike" baseline="0" dirty="0">
                <a:solidFill>
                  <a:srgbClr val="000000"/>
                </a:solidFill>
              </a:rPr>
              <a:t> plano x-y, para </a:t>
            </a:r>
            <a:r>
              <a:rPr lang="en-GB" sz="2000" b="0" i="0" u="none" strike="noStrike" baseline="0" dirty="0" err="1">
                <a:solidFill>
                  <a:srgbClr val="000000"/>
                </a:solidFill>
              </a:rPr>
              <a:t>diferentes</a:t>
            </a:r>
            <a:r>
              <a:rPr lang="en-GB" sz="2000" b="0" i="0" u="none" strike="noStrike" baseline="0" dirty="0">
                <a:solidFill>
                  <a:srgbClr val="000000"/>
                </a:solidFill>
              </a:rPr>
              <a:t> </a:t>
            </a:r>
            <a:r>
              <a:rPr lang="en-GB" sz="2000" b="0" i="0" u="none" strike="noStrike" baseline="0" dirty="0" err="1">
                <a:solidFill>
                  <a:srgbClr val="000000"/>
                </a:solidFill>
              </a:rPr>
              <a:t>valores</a:t>
            </a:r>
            <a:r>
              <a:rPr lang="en-GB" sz="2000" b="0" i="0" u="none" strike="noStrike" baseline="0" dirty="0">
                <a:solidFill>
                  <a:srgbClr val="000000"/>
                </a:solidFill>
              </a:rPr>
              <a:t> de z.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GB" sz="2000" b="0" i="0" u="none" strike="noStrike" baseline="0" dirty="0" err="1">
                <a:solidFill>
                  <a:srgbClr val="000000"/>
                </a:solidFill>
              </a:rPr>
              <a:t>Planos</a:t>
            </a:r>
            <a:r>
              <a:rPr lang="en-GB" sz="2000" b="0" i="0" u="none" strike="noStrike" baseline="0" dirty="0">
                <a:solidFill>
                  <a:srgbClr val="000000"/>
                </a:solidFill>
              </a:rPr>
              <a:t> de </a:t>
            </a:r>
            <a:r>
              <a:rPr lang="en-GB" sz="2000" b="0" i="0" u="none" strike="noStrike" baseline="0" dirty="0" err="1">
                <a:solidFill>
                  <a:srgbClr val="000000"/>
                </a:solidFill>
              </a:rPr>
              <a:t>Secci</a:t>
            </a:r>
            <a:r>
              <a:rPr lang="en-GB" sz="2000" dirty="0" err="1">
                <a:solidFill>
                  <a:srgbClr val="000000"/>
                </a:solidFill>
              </a:rPr>
              <a:t>ón</a:t>
            </a:r>
            <a:r>
              <a:rPr lang="en-GB" sz="2000" b="0" i="0" u="none" strike="noStrike" baseline="0" dirty="0">
                <a:solidFill>
                  <a:srgbClr val="000000"/>
                </a:solidFill>
              </a:rPr>
              <a:t>: Curvas </a:t>
            </a:r>
            <a:r>
              <a:rPr lang="en-GB" sz="2000" b="0" i="0" u="none" strike="noStrike" baseline="0" dirty="0" err="1">
                <a:solidFill>
                  <a:srgbClr val="000000"/>
                </a:solidFill>
              </a:rPr>
              <a:t>en</a:t>
            </a:r>
            <a:r>
              <a:rPr lang="en-GB" sz="2000" b="0" i="0" u="none" strike="noStrike" baseline="0" dirty="0">
                <a:solidFill>
                  <a:srgbClr val="000000"/>
                </a:solidFill>
              </a:rPr>
              <a:t> </a:t>
            </a:r>
            <a:r>
              <a:rPr lang="en-GB" sz="2000" b="0" i="0" u="none" strike="noStrike" baseline="0" dirty="0" err="1">
                <a:solidFill>
                  <a:srgbClr val="000000"/>
                </a:solidFill>
              </a:rPr>
              <a:t>el</a:t>
            </a:r>
            <a:r>
              <a:rPr lang="en-GB" sz="2000" b="0" i="0" u="none" strike="noStrike" baseline="0" dirty="0">
                <a:solidFill>
                  <a:srgbClr val="000000"/>
                </a:solidFill>
              </a:rPr>
              <a:t> plano y-z, para </a:t>
            </a:r>
            <a:r>
              <a:rPr lang="en-GB" sz="2000" b="0" i="0" u="none" strike="noStrike" baseline="0" dirty="0" err="1">
                <a:solidFill>
                  <a:srgbClr val="000000"/>
                </a:solidFill>
              </a:rPr>
              <a:t>diferentes</a:t>
            </a:r>
            <a:r>
              <a:rPr lang="en-GB" sz="2000" b="0" i="0" u="none" strike="noStrike" baseline="0" dirty="0">
                <a:solidFill>
                  <a:srgbClr val="000000"/>
                </a:solidFill>
              </a:rPr>
              <a:t> </a:t>
            </a:r>
            <a:r>
              <a:rPr lang="en-GB" sz="2000" b="0" i="0" u="none" strike="noStrike" baseline="0" dirty="0" err="1">
                <a:solidFill>
                  <a:srgbClr val="000000"/>
                </a:solidFill>
              </a:rPr>
              <a:t>valores</a:t>
            </a:r>
            <a:r>
              <a:rPr lang="en-GB" sz="2000" b="0" i="0" u="none" strike="noStrike" baseline="0" dirty="0">
                <a:solidFill>
                  <a:srgbClr val="000000"/>
                </a:solidFill>
              </a:rPr>
              <a:t> de x.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GB" sz="2000" b="0" i="0" u="none" strike="noStrike" baseline="0" dirty="0" err="1">
                <a:solidFill>
                  <a:srgbClr val="000000"/>
                </a:solidFill>
              </a:rPr>
              <a:t>Planos</a:t>
            </a:r>
            <a:r>
              <a:rPr lang="en-GB" sz="2000" b="0" i="0" u="none" strike="noStrike" baseline="0" dirty="0">
                <a:solidFill>
                  <a:srgbClr val="000000"/>
                </a:solidFill>
              </a:rPr>
              <a:t> de </a:t>
            </a:r>
            <a:r>
              <a:rPr lang="en-GB" sz="2000" b="0" i="0" u="none" strike="noStrike" baseline="0" dirty="0" err="1">
                <a:solidFill>
                  <a:srgbClr val="000000"/>
                </a:solidFill>
              </a:rPr>
              <a:t>Costado</a:t>
            </a:r>
            <a:r>
              <a:rPr lang="en-GB" sz="2000" dirty="0">
                <a:solidFill>
                  <a:srgbClr val="000000"/>
                </a:solidFill>
              </a:rPr>
              <a:t>: Curvas </a:t>
            </a:r>
            <a:r>
              <a:rPr lang="en-GB" sz="2000" dirty="0" err="1">
                <a:solidFill>
                  <a:srgbClr val="000000"/>
                </a:solidFill>
              </a:rPr>
              <a:t>en</a:t>
            </a:r>
            <a:r>
              <a:rPr lang="en-GB" sz="2000" dirty="0">
                <a:solidFill>
                  <a:srgbClr val="000000"/>
                </a:solidFill>
              </a:rPr>
              <a:t> </a:t>
            </a:r>
            <a:r>
              <a:rPr lang="en-GB" sz="2000" dirty="0" err="1">
                <a:solidFill>
                  <a:srgbClr val="000000"/>
                </a:solidFill>
              </a:rPr>
              <a:t>el</a:t>
            </a:r>
            <a:r>
              <a:rPr lang="en-GB" sz="2000" dirty="0">
                <a:solidFill>
                  <a:srgbClr val="000000"/>
                </a:solidFill>
              </a:rPr>
              <a:t> plano x-z, para </a:t>
            </a:r>
            <a:r>
              <a:rPr lang="en-GB" sz="2000" dirty="0" err="1">
                <a:solidFill>
                  <a:srgbClr val="000000"/>
                </a:solidFill>
              </a:rPr>
              <a:t>distintos</a:t>
            </a:r>
            <a:r>
              <a:rPr lang="en-GB" sz="2000" dirty="0">
                <a:solidFill>
                  <a:srgbClr val="000000"/>
                </a:solidFill>
              </a:rPr>
              <a:t> </a:t>
            </a:r>
            <a:r>
              <a:rPr lang="en-GB" sz="2000" dirty="0" err="1">
                <a:solidFill>
                  <a:srgbClr val="000000"/>
                </a:solidFill>
              </a:rPr>
              <a:t>valores</a:t>
            </a:r>
            <a:r>
              <a:rPr lang="en-GB" sz="2000" dirty="0">
                <a:solidFill>
                  <a:srgbClr val="000000"/>
                </a:solidFill>
              </a:rPr>
              <a:t> de y.</a:t>
            </a:r>
            <a:endParaRPr lang="en-GB" sz="2000" b="0" i="0" u="none" strike="noStrike" baseline="0" dirty="0">
              <a:solidFill>
                <a:srgbClr val="000000"/>
              </a:solidFill>
            </a:endParaRPr>
          </a:p>
          <a:p>
            <a:endParaRPr lang="en-GB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065354-27E4-3B57-C6F6-37BE0094AB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2C7D1-7292-4DED-BF24-0FEE48353CDD}" type="datetime1">
              <a:rPr lang="es-CL" smtClean="0"/>
              <a:t>26-02-2024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48718F-B50B-C2D1-DFD7-28F6428B30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1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BD4ED9-105B-A013-4ADF-15B6FCE306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21</a:t>
            </a:fld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A5B9218C-6AB5-BB68-0C07-BA4E73A1763F}"/>
              </a:ext>
            </a:extLst>
          </p:cNvPr>
          <p:cNvSpPr txBox="1">
            <a:spLocks/>
          </p:cNvSpPr>
          <p:nvPr/>
        </p:nvSpPr>
        <p:spPr>
          <a:xfrm>
            <a:off x="853035" y="1074496"/>
            <a:ext cx="10691265" cy="137103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kern="1200" cap="all" spc="3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dirty="0"/>
              <a:t>PLANOS DEL CASCO</a:t>
            </a:r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72B3EB1-FEC8-AA45-8BD5-53FB6487C6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05109" y="1814875"/>
            <a:ext cx="4182269" cy="3768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3958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1469B2-C816-494F-F631-86F2AEFB92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PLANO HORIZONTAL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D59FC3-AB3E-CA87-6671-DF0A84B602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0367" y="1647958"/>
            <a:ext cx="10691265" cy="1625594"/>
          </a:xfrm>
        </p:spPr>
        <p:txBody>
          <a:bodyPr/>
          <a:lstStyle/>
          <a:p>
            <a:r>
              <a:rPr lang="en-GB" b="0" i="0" u="none" strike="noStrike" baseline="0" dirty="0" err="1"/>
              <a:t>Planos</a:t>
            </a:r>
            <a:r>
              <a:rPr lang="en-GB" b="0" i="0" u="none" strike="noStrike" baseline="0" dirty="0"/>
              <a:t> de </a:t>
            </a:r>
            <a:r>
              <a:rPr lang="en-GB" b="0" i="0" u="none" strike="noStrike" baseline="0" dirty="0" err="1"/>
              <a:t>líneas</a:t>
            </a:r>
            <a:r>
              <a:rPr lang="en-GB" b="0" i="0" u="none" strike="noStrike" baseline="0" dirty="0"/>
              <a:t> de </a:t>
            </a:r>
            <a:r>
              <a:rPr lang="en-GB" b="0" i="0" u="none" strike="noStrike" baseline="0" dirty="0" err="1"/>
              <a:t>agua</a:t>
            </a:r>
            <a:r>
              <a:rPr lang="en-GB" b="0" i="0" u="none" strike="noStrike" baseline="0" dirty="0"/>
              <a:t>, indican la forma de </a:t>
            </a:r>
            <a:r>
              <a:rPr lang="en-GB" b="0" i="0" u="none" strike="noStrike" baseline="0" dirty="0" err="1"/>
              <a:t>los</a:t>
            </a:r>
            <a:r>
              <a:rPr lang="en-GB" b="0" i="0" u="none" strike="noStrike" baseline="0" dirty="0"/>
              <a:t> </a:t>
            </a:r>
            <a:r>
              <a:rPr lang="en-GB" b="0" i="0" u="none" strike="noStrike" baseline="0" dirty="0" err="1"/>
              <a:t>planos</a:t>
            </a:r>
            <a:r>
              <a:rPr lang="en-GB" b="0" i="0" u="none" strike="noStrike" baseline="0" dirty="0"/>
              <a:t> </a:t>
            </a:r>
            <a:r>
              <a:rPr lang="en-GB" b="0" i="0" u="none" strike="noStrike" baseline="0" dirty="0" err="1"/>
              <a:t>horizontales</a:t>
            </a:r>
            <a:r>
              <a:rPr lang="en-GB" b="0" i="0" u="none" strike="noStrike" baseline="0" dirty="0"/>
              <a:t> para </a:t>
            </a:r>
            <a:r>
              <a:rPr lang="en-GB" b="0" i="0" u="none" strike="noStrike" baseline="0" dirty="0" err="1"/>
              <a:t>diferentes</a:t>
            </a:r>
            <a:r>
              <a:rPr lang="en-GB" b="0" i="0" u="none" strike="noStrike" baseline="0" dirty="0"/>
              <a:t> </a:t>
            </a:r>
            <a:r>
              <a:rPr lang="en-GB" b="0" i="0" u="none" strike="noStrike" baseline="0" dirty="0" err="1"/>
              <a:t>calados</a:t>
            </a:r>
            <a:r>
              <a:rPr lang="en-GB" b="0" i="0" u="none" strike="noStrike" baseline="0" dirty="0"/>
              <a:t>. </a:t>
            </a:r>
          </a:p>
          <a:p>
            <a:r>
              <a:rPr lang="en-GB" dirty="0" err="1"/>
              <a:t>Generalmente</a:t>
            </a:r>
            <a:r>
              <a:rPr lang="en-GB" dirty="0"/>
              <a:t> </a:t>
            </a:r>
            <a:r>
              <a:rPr lang="en-GB" dirty="0" err="1"/>
              <a:t>sólo</a:t>
            </a:r>
            <a:r>
              <a:rPr lang="en-GB" dirty="0"/>
              <a:t> se indica la </a:t>
            </a:r>
            <a:r>
              <a:rPr lang="en-GB" dirty="0" err="1"/>
              <a:t>mitad</a:t>
            </a:r>
            <a:r>
              <a:rPr lang="en-GB" dirty="0"/>
              <a:t> del casco, </a:t>
            </a:r>
            <a:r>
              <a:rPr lang="en-GB" dirty="0" err="1"/>
              <a:t>ya</a:t>
            </a:r>
            <a:r>
              <a:rPr lang="en-GB" dirty="0"/>
              <a:t> que se </a:t>
            </a:r>
            <a:r>
              <a:rPr lang="en-GB" dirty="0" err="1"/>
              <a:t>asume</a:t>
            </a:r>
            <a:r>
              <a:rPr lang="en-GB" dirty="0"/>
              <a:t> </a:t>
            </a:r>
            <a:r>
              <a:rPr lang="en-GB" dirty="0" err="1"/>
              <a:t>simetría</a:t>
            </a:r>
            <a:r>
              <a:rPr lang="en-GB" dirty="0"/>
              <a:t> del </a:t>
            </a:r>
            <a:r>
              <a:rPr lang="en-GB" dirty="0" err="1"/>
              <a:t>otro</a:t>
            </a:r>
            <a:r>
              <a:rPr lang="en-GB" dirty="0"/>
              <a:t> </a:t>
            </a:r>
            <a:r>
              <a:rPr lang="en-GB" dirty="0" err="1"/>
              <a:t>costado</a:t>
            </a:r>
            <a:r>
              <a:rPr lang="en-GB" dirty="0"/>
              <a:t>. </a:t>
            </a:r>
          </a:p>
          <a:p>
            <a:r>
              <a:rPr lang="en-GB" b="0" i="0" u="none" strike="noStrike" baseline="0" dirty="0" err="1"/>
              <a:t>Entregan</a:t>
            </a:r>
            <a:r>
              <a:rPr lang="en-GB" b="0" i="0" u="none" strike="noStrike" baseline="0" dirty="0"/>
              <a:t> </a:t>
            </a:r>
            <a:r>
              <a:rPr lang="en-GB" b="0" i="0" u="none" strike="noStrike" baseline="0" dirty="0" err="1"/>
              <a:t>información</a:t>
            </a:r>
            <a:r>
              <a:rPr lang="en-GB" b="0" i="0" u="none" strike="noStrike" baseline="0" dirty="0"/>
              <a:t> </a:t>
            </a:r>
            <a:r>
              <a:rPr lang="en-GB" b="0" i="0" u="none" strike="noStrike" baseline="0" dirty="0" err="1"/>
              <a:t>relevante</a:t>
            </a:r>
            <a:r>
              <a:rPr lang="en-GB" b="0" i="0" u="none" strike="noStrike" baseline="0" dirty="0"/>
              <a:t> </a:t>
            </a:r>
            <a:r>
              <a:rPr lang="en-GB" b="0" i="0" u="none" strike="noStrike" baseline="0" dirty="0" err="1"/>
              <a:t>relativa</a:t>
            </a:r>
            <a:r>
              <a:rPr lang="en-GB" b="0" i="0" u="none" strike="noStrike" baseline="0" dirty="0"/>
              <a:t> a la </a:t>
            </a:r>
            <a:r>
              <a:rPr lang="en-GB" b="0" i="0" u="none" strike="noStrike" baseline="0" dirty="0" err="1"/>
              <a:t>estabilidad</a:t>
            </a:r>
            <a:r>
              <a:rPr lang="en-GB" b="0" i="0" u="none" strike="noStrike" baseline="0" dirty="0"/>
              <a:t> y </a:t>
            </a:r>
            <a:r>
              <a:rPr lang="en-GB" b="0" i="0" u="none" strike="noStrike" baseline="0" dirty="0" err="1"/>
              <a:t>resistencia</a:t>
            </a:r>
            <a:r>
              <a:rPr lang="en-GB" b="0" i="0" u="none" strike="noStrike" baseline="0" dirty="0"/>
              <a:t> del </a:t>
            </a:r>
            <a:r>
              <a:rPr lang="en-GB" b="0" i="0" u="none" strike="noStrike" baseline="0" dirty="0" err="1"/>
              <a:t>buque</a:t>
            </a:r>
            <a:r>
              <a:rPr lang="en-GB" dirty="0"/>
              <a:t>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C0A5CB-568F-2923-90F7-215E38101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2C7D1-7292-4DED-BF24-0FEE48353CDD}" type="datetime1">
              <a:rPr lang="es-CL" smtClean="0"/>
              <a:t>26-02-2024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56C728-696B-5884-0D50-34717A166D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1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EB0FED-16E4-E7AD-9A88-BDAA5A7DB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22</a:t>
            </a:fld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AA1ABEF-2209-D1C6-D751-D1534B8B3B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8512" y="3405961"/>
            <a:ext cx="9011798" cy="153685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12906DA-BA90-7DB2-B2B6-D20F9BBC16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42779" y="3898302"/>
            <a:ext cx="1219263" cy="781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3446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6FE623-B6DE-4F36-582D-4B5C315C8F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PLANO TRANSVERSAL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E50CC-D9B6-50AB-8625-67C23A0933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0367" y="1888876"/>
            <a:ext cx="5010353" cy="3636088"/>
          </a:xfrm>
        </p:spPr>
        <p:txBody>
          <a:bodyPr>
            <a:normAutofit/>
          </a:bodyPr>
          <a:lstStyle/>
          <a:p>
            <a:r>
              <a:rPr lang="es-ES_tradnl" altLang="en-US" dirty="0"/>
              <a:t>Planos de Secciones, indican la forma de los planos transversales del casco.</a:t>
            </a:r>
          </a:p>
          <a:p>
            <a:r>
              <a:rPr lang="es-ES_tradnl" altLang="en-US" dirty="0"/>
              <a:t>Por convención, las secciones de proa son representadas al lado derecho y las de popa al lado izquierdo.</a:t>
            </a:r>
          </a:p>
          <a:p>
            <a:r>
              <a:rPr lang="es-ES_tradnl" altLang="en-US" dirty="0"/>
              <a:t>Se representa solamente la mitad del casco.</a:t>
            </a:r>
            <a:endParaRPr lang="es-ES" altLang="en-US" dirty="0"/>
          </a:p>
          <a:p>
            <a:pPr algn="l"/>
            <a:endParaRPr lang="en-GB" sz="2400" b="0" i="0" u="none" strike="noStrike" baseline="0" dirty="0">
              <a:solidFill>
                <a:srgbClr val="000000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1A9416-E2CA-5575-5457-30E225203D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2C7D1-7292-4DED-BF24-0FEE48353CDD}" type="datetime1">
              <a:rPr lang="es-CL" smtClean="0"/>
              <a:t>26-02-2024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43A365-9CBA-4C96-7495-FF3E59CD06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1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A5AF54-CB97-1FE1-11B8-68521711B1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23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2605F55-BB16-8D0E-03B8-FA4E25601D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4293" y="1917989"/>
            <a:ext cx="4588539" cy="302202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7E2DB2B-A2B4-F52E-992D-2B616AAA86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47420" y="4940011"/>
            <a:ext cx="1384371" cy="787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67234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8ECE89-1AB9-B9F4-EC0A-0372C9162F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PLANOS DE COSTADO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5030BE-7C99-A7AC-37DD-D94209FC04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0367" y="1876747"/>
            <a:ext cx="10691265" cy="3636088"/>
          </a:xfrm>
        </p:spPr>
        <p:txBody>
          <a:bodyPr/>
          <a:lstStyle/>
          <a:p>
            <a:r>
              <a:rPr lang="es-CL" dirty="0"/>
              <a:t>Planos de Costado, representan la intersección de planos paralelos al plano central para distintos valores de y</a:t>
            </a:r>
          </a:p>
          <a:p>
            <a:r>
              <a:rPr lang="es-CL" dirty="0"/>
              <a:t>Indica la forma de los planos verticales-longitudinales del casco, a diferentes distancias de la línea central (línea de crujía).</a:t>
            </a:r>
          </a:p>
          <a:p>
            <a:r>
              <a:rPr lang="es-ES_tradnl" altLang="en-US" dirty="0"/>
              <a:t>Se representa solamente la mitad del casco.</a:t>
            </a:r>
            <a:endParaRPr lang="es-ES" altLang="en-US" dirty="0"/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3E6D55-6B1D-0EF9-5119-6EDC02F79F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2C7D1-7292-4DED-BF24-0FEE48353CDD}" type="datetime1">
              <a:rPr lang="es-CL" smtClean="0"/>
              <a:t>26-02-2024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871AC3-0C86-CB85-08FA-BC8A5CD069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1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C46252-125B-241D-B390-2D64B9B49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24</a:t>
            </a:fld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9545840A-A0C6-AAEF-7CB8-2EF5E10446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85601" y="4776608"/>
            <a:ext cx="1233411" cy="84480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03AAC85-D15F-BF9B-CB16-1349067448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228" y="3859983"/>
            <a:ext cx="4828035" cy="223331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08874B6-2071-4841-4483-298C25863F0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319" t="9820" r="6881" b="7426"/>
          <a:stretch/>
        </p:blipFill>
        <p:spPr>
          <a:xfrm>
            <a:off x="5000151" y="4220898"/>
            <a:ext cx="4828035" cy="1609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35343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2EE8FE-FB56-0865-DC6B-35AE6CE281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COEFICIENTES DE FORMA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4D5E73-C3AF-C093-8D4F-0D27322F40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0635" y="2293126"/>
            <a:ext cx="10691265" cy="2271749"/>
          </a:xfrm>
        </p:spPr>
        <p:txBody>
          <a:bodyPr>
            <a:normAutofit/>
          </a:bodyPr>
          <a:lstStyle/>
          <a:p>
            <a:r>
              <a:rPr lang="es-CL" dirty="0"/>
              <a:t>Relaciones que comparan dimensiones como áreas y volúmenes de los buques, con formas geométricas que poseen ciertas medidas equivalentes a las de éstos.</a:t>
            </a:r>
          </a:p>
          <a:p>
            <a:r>
              <a:rPr lang="es-CL" dirty="0"/>
              <a:t>Son usados para caracterizar la forma del casco. Entregan información importante respecto a su geometría</a:t>
            </a:r>
          </a:p>
          <a:p>
            <a:r>
              <a:rPr lang="es-CL" dirty="0"/>
              <a:t>Esto permite ciertas aproximaciones de cálculos hidrostáticos.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2247F3-2E57-B1D2-A6F1-7FA8AC9236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2C7D1-7292-4DED-BF24-0FEE48353CDD}" type="datetime1">
              <a:rPr lang="es-CL" smtClean="0"/>
              <a:t>26-02-2024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0A8C75-AD2F-E219-759E-A7C95660A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1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7392BB-5E28-69B5-539D-DB5E224575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884866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DF3717-7138-5CA3-F28D-EE64F52281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Coeficiente de bloque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19B58C6-05A5-0454-D369-F368BA8704D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63924" y="1905014"/>
                <a:ext cx="10691265" cy="3636088"/>
              </a:xfrm>
            </p:spPr>
            <p:txBody>
              <a:bodyPr>
                <a:normAutofit/>
              </a:bodyPr>
              <a:lstStyle/>
              <a:p>
                <a:r>
                  <a:rPr lang="es-ES_tradnl" altLang="en-US" dirty="0"/>
                  <a:t>Relación entre el volumen desplazado por un buque y el volumen de un prisma rectangular, de largo igual a la eslora de flotación, de ancho igual a la manga y de alto igual al calado correspondiente a la línea de agua.</a:t>
                </a:r>
                <a:endParaRPr lang="es-CL" dirty="0"/>
              </a:p>
              <a:p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dirty="0"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∇</m:t>
                    </m:r>
                    <m:r>
                      <m:rPr>
                        <m:nor/>
                      </m:rPr>
                      <a:rPr lang="es-CL" b="0" i="0" dirty="0" smtClean="0"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m:rPr>
                        <m:nor/>
                      </m:rPr>
                      <a:rPr lang="es-CL" b="0" i="0" dirty="0" smtClean="0"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volumen</m:t>
                    </m:r>
                    <m:r>
                      <m:rPr>
                        <m:nor/>
                      </m:rPr>
                      <a:rPr lang="es-CL" b="0" i="0" dirty="0" smtClean="0"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s-CL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l-GR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Δ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l-GR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ρ</m:t>
                        </m:r>
                      </m:den>
                    </m:f>
                    <m:r>
                      <a:rPr lang="es-CL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s-CL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l-GR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Δ</m:t>
                        </m:r>
                      </m:num>
                      <m:den>
                        <m:r>
                          <a:rPr lang="es-CL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1.025</m:t>
                        </m:r>
                      </m:den>
                    </m:f>
                    <m:r>
                      <a:rPr lang="es-CL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GB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[</m:t>
                    </m:r>
                    <m:sSup>
                      <m:sSupPr>
                        <m:ctrlPr>
                          <a:rPr lang="es-CL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GB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𝑚</m:t>
                        </m:r>
                      </m:e>
                      <m:sup>
                        <m:r>
                          <a:rPr lang="en-GB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s-CL" dirty="0"/>
                  <a:t>]</a:t>
                </a:r>
              </a:p>
              <a:p>
                <a:pPr marL="0" indent="0">
                  <a:buNone/>
                </a:pPr>
                <a:endParaRPr lang="es-CL" dirty="0"/>
              </a:p>
              <a:p>
                <a:endParaRPr lang="es-CL" dirty="0"/>
              </a:p>
              <a:p>
                <a:r>
                  <a:rPr lang="es-CL" dirty="0"/>
                  <a:t>Tanqueros y Graneleros</a:t>
                </a:r>
                <a14:m>
                  <m:oMath xmlns:m="http://schemas.openxmlformats.org/officeDocument/2006/math">
                    <m:r>
                      <a:rPr lang="es-CL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b="0" i="1" smtClean="0">
                        <a:latin typeface="Cambria Math" panose="02040503050406030204" pitchFamily="18" charset="0"/>
                      </a:rPr>
                      <m:t>0.7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&lt;</m:t>
                    </m:r>
                    <m:sSub>
                      <m:sSub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  <m:r>
                      <a:rPr lang="en-GB" b="0" i="1" smtClean="0">
                        <a:latin typeface="Cambria Math" panose="02040503050406030204" pitchFamily="18" charset="0"/>
                      </a:rPr>
                      <m:t>&lt;0.9</m:t>
                    </m:r>
                  </m:oMath>
                </a14:m>
                <a:endParaRPr lang="en-GB" dirty="0"/>
              </a:p>
              <a:p>
                <a:r>
                  <a:rPr lang="en-GB" dirty="0" err="1"/>
                  <a:t>Fragatas</a:t>
                </a:r>
                <a:r>
                  <a:rPr lang="en-GB" dirty="0"/>
                  <a:t> y OPVs </a:t>
                </a:r>
                <a:r>
                  <a:rPr lang="en-GB" dirty="0" err="1"/>
                  <a:t>tienen</a:t>
                </a:r>
                <a:r>
                  <a:rPr lang="en-GB" dirty="0"/>
                  <a:t> coeficiente de bloque menor,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0.45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19B58C6-05A5-0454-D369-F368BA8704D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63924" y="1905014"/>
                <a:ext cx="10691265" cy="3636088"/>
              </a:xfrm>
              <a:blipFill>
                <a:blip r:embed="rId2"/>
                <a:stretch>
                  <a:fillRect l="-513" t="-839" b="-151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0E9353-09C8-417D-D186-B0411A23A7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2C7D1-7292-4DED-BF24-0FEE48353CDD}" type="datetime1">
              <a:rPr lang="es-CL" smtClean="0"/>
              <a:t>26-02-2024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38B6F3-3CFB-E9A9-4184-24CA6F63D8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1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99095A-EDC0-8079-0AE4-52DC897C8F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26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9BFABC9-6B2C-6FE4-4E54-073A2647D5F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270" t="12349" r="9294" b="28899"/>
          <a:stretch/>
        </p:blipFill>
        <p:spPr>
          <a:xfrm>
            <a:off x="7576458" y="2895600"/>
            <a:ext cx="3211286" cy="143448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8E733599-0C4E-63E2-F77F-AF0D7626B8F8}"/>
                  </a:ext>
                </a:extLst>
              </p:cNvPr>
              <p:cNvSpPr txBox="1"/>
              <p:nvPr/>
            </p:nvSpPr>
            <p:spPr>
              <a:xfrm>
                <a:off x="5175644" y="3257739"/>
                <a:ext cx="1796326" cy="595804"/>
              </a:xfrm>
              <a:prstGeom prst="rect">
                <a:avLst/>
              </a:prstGeom>
              <a:noFill/>
              <a:ln>
                <a:solidFill>
                  <a:srgbClr val="FFC000"/>
                </a:solidFill>
              </a:ln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sub>
                      </m:sSub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 dirty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∇</m:t>
                          </m:r>
                        </m:num>
                        <m:den>
                          <m:sSub>
                            <m:sSubPr>
                              <m:ctrlPr>
                                <a:rPr lang="es-CL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e>
                            <m:sub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𝑝𝑝</m:t>
                              </m:r>
                            </m:sub>
                          </m:sSub>
                          <m:r>
                            <a:rPr lang="en-GB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8E733599-0C4E-63E2-F77F-AF0D7626B8F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5644" y="3257739"/>
                <a:ext cx="1796326" cy="595804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  <a:ln>
                <a:solidFill>
                  <a:srgbClr val="FFC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668525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0A6896-79D0-6F31-214E-C29433D046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DD61F-4983-E521-3265-F4BC75110B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Coeficiente de bloque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3B722F-DD94-7707-E582-354C070F02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2C7D1-7292-4DED-BF24-0FEE48353CDD}" type="datetime1">
              <a:rPr lang="es-CL" smtClean="0"/>
              <a:t>26-02-2024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2C946B-623B-FAE8-0B27-38FEC76D19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1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37EC92-CE59-1356-2381-808C67B396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27</a:t>
            </a:fld>
            <a:endParaRPr lang="en-US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B0AC50AC-8910-45CC-7F62-373EAD96FE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6056" y="1655850"/>
            <a:ext cx="5839455" cy="4280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78514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AA974FF-659C-9C15-6FEF-82D3B18376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Coeficiente de bloque</a:t>
            </a:r>
            <a:br>
              <a:rPr lang="es-CL" dirty="0"/>
            </a:br>
            <a:r>
              <a:rPr lang="es-CL" sz="3600" dirty="0"/>
              <a:t>Ejercicio</a:t>
            </a: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992F869-78F8-BF3D-AD2F-FF4082F572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/>
              <a:t>Asuma un buque con un casco en forma de cajón rectangular, de 64 metros de eslora y 10 de manga (ambas medidas en la línea de flotación). </a:t>
            </a:r>
          </a:p>
          <a:p>
            <a:r>
              <a:rPr lang="es-MX" dirty="0"/>
              <a:t>En condición de desplazamiento liviano tiene un calado medio de 1,5 metros. </a:t>
            </a:r>
          </a:p>
          <a:p>
            <a:r>
              <a:rPr lang="es-MX" dirty="0"/>
              <a:t>En condición de máxima carga (máximo desplazamiento autorizado), su calado medio es de 4 metros. </a:t>
            </a:r>
          </a:p>
          <a:p>
            <a:r>
              <a:rPr lang="es-MX" dirty="0"/>
              <a:t>Su coeficiente de bloque para carga liviana es de 0,6 y para máxima carga de 0,75. </a:t>
            </a:r>
          </a:p>
          <a:p>
            <a:r>
              <a:rPr lang="es-MX" dirty="0"/>
              <a:t>Encontrar su capacidad de carga máxima en agua salada. </a:t>
            </a:r>
          </a:p>
          <a:p>
            <a:endParaRPr lang="es-CL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A649D88-A8C1-D0F7-72A7-1220B8B0F6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2C7D1-7292-4DED-BF24-0FEE48353CDD}" type="datetime1">
              <a:rPr lang="es-CL" smtClean="0"/>
              <a:t>26-02-2024</a:t>
            </a:fld>
            <a:endParaRPr lang="en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CFB45CF-4A61-066D-FC66-36B42D6ABA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1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83D2B84-AC18-61E9-E2A5-1A8669AE7F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93303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4F77C4-6F2E-BD07-DFBA-AE7155CD6A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56E553F-5203-1FAE-6969-0794827A8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4" y="922096"/>
            <a:ext cx="10691265" cy="1127930"/>
          </a:xfrm>
        </p:spPr>
        <p:txBody>
          <a:bodyPr>
            <a:normAutofit fontScale="90000"/>
          </a:bodyPr>
          <a:lstStyle/>
          <a:p>
            <a:r>
              <a:rPr lang="es-CL" dirty="0"/>
              <a:t>Coeficiente de bloque</a:t>
            </a:r>
            <a:br>
              <a:rPr lang="es-CL" dirty="0"/>
            </a:br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FC93F9AF-307F-8D1C-CDBB-BC984881FE15}"/>
                  </a:ext>
                </a:extLst>
              </p:cNvPr>
              <p:cNvSpPr>
                <a:spLocks noGrp="1"/>
              </p:cNvSpPr>
              <p:nvPr>
                <p:ph sz="half" idx="1"/>
              </p:nvPr>
            </p:nvSpPr>
            <p:spPr>
              <a:xfrm>
                <a:off x="841316" y="2589074"/>
                <a:ext cx="5304417" cy="2846087"/>
              </a:xfrm>
            </p:spPr>
            <p:txBody>
              <a:bodyPr/>
              <a:lstStyle/>
              <a:p>
                <a:r>
                  <a:rPr lang="es-MX" dirty="0"/>
                  <a:t>Volumen de desplazamiento liviano:</a:t>
                </a:r>
              </a:p>
              <a:p>
                <a:pPr lvl="1"/>
                <a:r>
                  <a:rPr lang="es-MX" dirty="0"/>
                  <a:t>Volumen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MX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s-MX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∇</m:t>
                        </m:r>
                      </m:e>
                      <m:sub>
                        <m: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𝑙</m:t>
                        </m:r>
                      </m:sub>
                    </m:sSub>
                  </m:oMath>
                </a14:m>
                <a:r>
                  <a:rPr lang="es-MX" dirty="0"/>
                  <a:t> 	= L x B x T x 0,6</a:t>
                </a:r>
                <a:br>
                  <a:rPr lang="es-MX" dirty="0"/>
                </a:br>
                <a:r>
                  <a:rPr lang="es-MX" dirty="0"/>
                  <a:t>			= 64 x 10 x 1,5 x 0,6</a:t>
                </a:r>
                <a:br>
                  <a:rPr lang="es-MX" dirty="0"/>
                </a:br>
                <a:r>
                  <a:rPr lang="es-MX" dirty="0"/>
                  <a:t>			= 576 m</a:t>
                </a:r>
                <a:r>
                  <a:rPr lang="es-MX" baseline="30000" dirty="0"/>
                  <a:t>3</a:t>
                </a:r>
              </a:p>
              <a:p>
                <a:r>
                  <a:rPr lang="es-MX" dirty="0"/>
                  <a:t>Volumen de desplazamiento a toda carga:</a:t>
                </a:r>
              </a:p>
              <a:p>
                <a:pPr lvl="1"/>
                <a:r>
                  <a:rPr lang="es-MX" dirty="0"/>
                  <a:t>Volumen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MX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s-MX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∇</m:t>
                        </m:r>
                      </m:e>
                      <m:sub>
                        <m: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𝑓</m:t>
                        </m:r>
                      </m:sub>
                    </m:sSub>
                  </m:oMath>
                </a14:m>
                <a:r>
                  <a:rPr lang="es-MX" dirty="0"/>
                  <a:t> 	= L x B x  x 0,75</a:t>
                </a:r>
                <a:br>
                  <a:rPr lang="es-MX" dirty="0"/>
                </a:br>
                <a:r>
                  <a:rPr lang="es-MX" dirty="0"/>
                  <a:t>			= 64 x 10 x 4 x 0,75</a:t>
                </a:r>
                <a:br>
                  <a:rPr lang="es-MX" dirty="0"/>
                </a:br>
                <a:r>
                  <a:rPr lang="es-MX" dirty="0"/>
                  <a:t>			= 1920 m</a:t>
                </a:r>
                <a:r>
                  <a:rPr lang="es-MX" baseline="30000" dirty="0"/>
                  <a:t>3</a:t>
                </a:r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FC93F9AF-307F-8D1C-CDBB-BC984881FE1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841316" y="2589074"/>
                <a:ext cx="5304417" cy="2846087"/>
              </a:xfrm>
              <a:blipFill>
                <a:blip r:embed="rId2"/>
                <a:stretch>
                  <a:fillRect l="-1034" t="-1071" b="-278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Marcador de contenido 6">
                <a:extLst>
                  <a:ext uri="{FF2B5EF4-FFF2-40B4-BE49-F238E27FC236}">
                    <a16:creationId xmlns:a16="http://schemas.microsoft.com/office/drawing/2014/main" id="{6AA6DB85-716F-C45F-F7A5-DA3F71A6300D}"/>
                  </a:ext>
                </a:extLst>
              </p:cNvPr>
              <p:cNvSpPr>
                <a:spLocks noGrp="1"/>
              </p:cNvSpPr>
              <p:nvPr>
                <p:ph sz="half" idx="2"/>
              </p:nvPr>
            </p:nvSpPr>
            <p:spPr>
              <a:xfrm>
                <a:off x="6096000" y="2669371"/>
                <a:ext cx="5219700" cy="2171173"/>
              </a:xfrm>
            </p:spPr>
            <p:txBody>
              <a:bodyPr/>
              <a:lstStyle/>
              <a:p>
                <a:r>
                  <a:rPr lang="es-MX" dirty="0"/>
                  <a:t>Capacidad de carga máxima:</a:t>
                </a:r>
              </a:p>
              <a:p>
                <a:pPr lvl="1"/>
                <a:r>
                  <a:rPr lang="es-MX" dirty="0"/>
                  <a:t>Carga máxima=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s-MX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s-MX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s-MX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∇</m:t>
                            </m:r>
                          </m:e>
                          <m:sub>
                            <m:r>
                              <a:rPr lang="es-CL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𝑓</m:t>
                            </m:r>
                          </m:sub>
                        </m:sSub>
                        <m:r>
                          <a:rPr lang="es-CL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s-MX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s-MX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∇</m:t>
                            </m:r>
                          </m:e>
                          <m:sub>
                            <m:r>
                              <a:rPr lang="es-CL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𝑙</m:t>
                            </m:r>
                          </m:sub>
                        </m:sSub>
                      </m:e>
                    </m:d>
                    <m:r>
                      <a:rPr lang="es-MX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s-CL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</m:t>
                    </m:r>
                    <m:r>
                      <a:rPr lang="es-CL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es-CL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025</m:t>
                    </m:r>
                    <m:d>
                      <m:dPr>
                        <m:ctrlP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s-CL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s-CL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s-CL" b="0" i="1" dirty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s-CL" b="0" i="1" dirty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𝑚</m:t>
                                </m:r>
                              </m:e>
                              <m:sup>
                                <m:r>
                                  <a:rPr lang="es-CL" b="0" i="1" dirty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3</m:t>
                                </m:r>
                              </m:sup>
                            </m:sSup>
                          </m:den>
                        </m:f>
                      </m:e>
                    </m:d>
                  </m:oMath>
                </a14:m>
                <a:endParaRPr lang="es-MX" dirty="0"/>
              </a:p>
              <a:p>
                <a:pPr marL="457200" lvl="1" indent="0">
                  <a:buNone/>
                  <a:tabLst>
                    <a:tab pos="2155825" algn="l"/>
                  </a:tabLst>
                </a:pPr>
                <a:r>
                  <a:rPr lang="es-MX" dirty="0"/>
                  <a:t>	= 1920 – 576 = 1344 (m</a:t>
                </a:r>
                <a:r>
                  <a:rPr lang="es-MX" baseline="30000" dirty="0"/>
                  <a:t>3</a:t>
                </a:r>
                <a:r>
                  <a:rPr lang="es-MX" dirty="0"/>
                  <a:t>)</a:t>
                </a:r>
              </a:p>
              <a:p>
                <a:pPr marL="457200" lvl="1" indent="0">
                  <a:buNone/>
                  <a:tabLst>
                    <a:tab pos="2155825" algn="l"/>
                  </a:tabLst>
                </a:pPr>
                <a:r>
                  <a:rPr lang="es-MX" dirty="0"/>
                  <a:t>	= 1344(m</a:t>
                </a:r>
                <a:r>
                  <a:rPr lang="es-MX" baseline="30000" dirty="0"/>
                  <a:t>3</a:t>
                </a:r>
                <a:r>
                  <a:rPr lang="es-MX" dirty="0"/>
                  <a:t>) x 1,025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s-CL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s-CL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s-CL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s-CL" i="1" dirty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s-CL" i="1" dirty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𝑚</m:t>
                                </m:r>
                              </m:e>
                              <m:sup>
                                <m:r>
                                  <a:rPr lang="es-CL" i="1" dirty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3</m:t>
                                </m:r>
                              </m:sup>
                            </m:sSup>
                          </m:den>
                        </m:f>
                      </m:e>
                    </m:d>
                  </m:oMath>
                </a14:m>
                <a:br>
                  <a:rPr lang="es-MX" dirty="0"/>
                </a:br>
                <a:r>
                  <a:rPr lang="es-MX" dirty="0"/>
                  <a:t>	= 1377, 6 (t)</a:t>
                </a:r>
              </a:p>
              <a:p>
                <a:endParaRPr lang="es-MX" dirty="0"/>
              </a:p>
              <a:p>
                <a:endParaRPr lang="es-CL" dirty="0"/>
              </a:p>
            </p:txBody>
          </p:sp>
        </mc:Choice>
        <mc:Fallback xmlns="">
          <p:sp>
            <p:nvSpPr>
              <p:cNvPr id="7" name="Marcador de contenido 6">
                <a:extLst>
                  <a:ext uri="{FF2B5EF4-FFF2-40B4-BE49-F238E27FC236}">
                    <a16:creationId xmlns:a16="http://schemas.microsoft.com/office/drawing/2014/main" id="{6AA6DB85-716F-C45F-F7A5-DA3F71A6300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6096000" y="2669371"/>
                <a:ext cx="5219700" cy="2171173"/>
              </a:xfrm>
              <a:blipFill>
                <a:blip r:embed="rId3"/>
                <a:stretch>
                  <a:fillRect l="-1051" t="-1404" b="-140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241B061-47E2-E1DE-D797-6ECAC1885E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2C7D1-7292-4DED-BF24-0FEE48353CDD}" type="datetime1">
              <a:rPr lang="es-CL" smtClean="0"/>
              <a:t>26-02-2024</a:t>
            </a:fld>
            <a:endParaRPr lang="en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AC36FB8-F5AA-F6BB-E62C-3E838308EE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1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FD893EA-665A-8B5B-7568-A7835CB08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29</a:t>
            </a:fld>
            <a:endParaRPr lang="en-US"/>
          </a:p>
        </p:txBody>
      </p:sp>
      <p:sp>
        <p:nvSpPr>
          <p:cNvPr id="8" name="Título 1">
            <a:extLst>
              <a:ext uri="{FF2B5EF4-FFF2-40B4-BE49-F238E27FC236}">
                <a16:creationId xmlns:a16="http://schemas.microsoft.com/office/drawing/2014/main" id="{9099AE47-891F-4D45-0AA0-D8A84FDBEEC5}"/>
              </a:ext>
            </a:extLst>
          </p:cNvPr>
          <p:cNvSpPr txBox="1">
            <a:spLocks/>
          </p:cNvSpPr>
          <p:nvPr/>
        </p:nvSpPr>
        <p:spPr>
          <a:xfrm>
            <a:off x="800101" y="1541441"/>
            <a:ext cx="10691265" cy="112793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kern="1200" cap="all" spc="3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400" dirty="0"/>
              <a:t>Ejercicio - solución</a:t>
            </a:r>
          </a:p>
        </p:txBody>
      </p:sp>
    </p:spTree>
    <p:extLst>
      <p:ext uri="{BB962C8B-B14F-4D97-AF65-F5344CB8AC3E}">
        <p14:creationId xmlns:p14="http://schemas.microsoft.com/office/powerpoint/2010/main" val="3510347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BE408E-2EE2-91C5-BB55-569F5545D8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COEFICIENTE DE PRISMA o prismático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9E87DAF-BEF6-A54C-84AD-EA9E69C7DDA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700635" y="1807029"/>
                <a:ext cx="10691265" cy="4122185"/>
              </a:xfrm>
            </p:spPr>
            <p:txBody>
              <a:bodyPr>
                <a:normAutofit fontScale="70000" lnSpcReduction="20000"/>
              </a:bodyPr>
              <a:lstStyle/>
              <a:p>
                <a:r>
                  <a:rPr lang="es-ES_tradnl" altLang="en-US" sz="2900" dirty="0"/>
                  <a:t>Relación entre el volumen desplazado por el buque y el volumen de un cuerpo de sección constante e igual al área de la cuaderna maestra y largo igual a la eslora entre perpendiculares (se asume que el área de la cuaderna maestra es constante a través de toda la eslora). </a:t>
                </a:r>
              </a:p>
              <a:p>
                <a:endParaRPr lang="es-CL" sz="2900" dirty="0"/>
              </a:p>
              <a:p>
                <a:endParaRPr lang="es-CL" sz="2900" dirty="0"/>
              </a:p>
              <a:p>
                <a:endParaRPr lang="es-CL" sz="2900" dirty="0"/>
              </a:p>
              <a:p>
                <a:endParaRPr lang="en-GB" sz="2900" b="0" i="0" u="none" strike="noStrike" baseline="0" dirty="0"/>
              </a:p>
              <a:p>
                <a:r>
                  <a:rPr lang="es-ES_tradnl" altLang="en-US" sz="2900" dirty="0"/>
                  <a:t>Parámetro importante para evaluar la resistencia al avance del buque. </a:t>
                </a:r>
                <a:endParaRPr lang="es-CL" sz="2900" dirty="0"/>
              </a:p>
              <a:p>
                <a:endParaRPr lang="en-GB" sz="2900" b="0" i="0" u="none" strike="noStrike" baseline="0" dirty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GB" sz="2900" b="0" i="1" u="none" strike="noStrike" baseline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900" b="0" i="1" u="none" strike="noStrike" baseline="0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es-CL" sz="2900" b="0" i="1" u="none" strike="noStrike" baseline="0" smtClean="0">
                            <a:latin typeface="Cambria Math" panose="02040503050406030204" pitchFamily="18" charset="0"/>
                          </a:rPr>
                          <m:t>𝑃</m:t>
                        </m:r>
                      </m:sub>
                    </m:sSub>
                    <m:r>
                      <a:rPr lang="en-GB" sz="2900" b="0" i="1" u="none" strike="noStrike" baseline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≥</m:t>
                    </m:r>
                    <m:sSub>
                      <m:sSubPr>
                        <m:ctrlPr>
                          <a:rPr lang="en-GB" sz="2900" b="0" i="1" u="none" strike="noStrike" baseline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900" b="0" i="1" u="none" strike="noStrike" baseline="0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en-GB" sz="2900" b="0" i="1" u="none" strike="noStrike" baseline="0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en-GB" sz="1800" b="0" i="0" u="none" strike="noStrike" baseline="0" dirty="0">
                  <a:latin typeface="Arial" panose="020B0604020202020204" pitchFamily="34" charset="0"/>
                </a:endParaRP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9E87DAF-BEF6-A54C-84AD-EA9E69C7DDA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00635" y="1807029"/>
                <a:ext cx="10691265" cy="4122185"/>
              </a:xfrm>
              <a:blipFill>
                <a:blip r:embed="rId2"/>
                <a:stretch>
                  <a:fillRect l="-513" t="-147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EAD802-F5F5-555E-9765-B25A4E326E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2C7D1-7292-4DED-BF24-0FEE48353CDD}" type="datetime1">
              <a:rPr lang="es-CL" smtClean="0"/>
              <a:t>26-02-2024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7CBC88-6965-7042-F60F-6F7CCDC589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/>
              <a:t>Fundamentos</a:t>
            </a:r>
            <a:r>
              <a:rPr lang="en-US" dirty="0"/>
              <a:t> de </a:t>
            </a:r>
            <a:r>
              <a:rPr lang="en-US" dirty="0" err="1"/>
              <a:t>Estabildad</a:t>
            </a:r>
            <a:r>
              <a:rPr lang="en-US" dirty="0"/>
              <a:t> UT 1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782B5D-21FF-3A51-C59E-0BC8E94459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30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2A8ECB5-AEC8-C0A9-41B6-424953504E1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944" t="15914" b="16619"/>
          <a:stretch/>
        </p:blipFill>
        <p:spPr>
          <a:xfrm>
            <a:off x="8341617" y="2861757"/>
            <a:ext cx="3149748" cy="142727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A2A641F0-4B69-FCF5-0310-82016831BED1}"/>
                  </a:ext>
                </a:extLst>
              </p:cNvPr>
              <p:cNvSpPr txBox="1"/>
              <p:nvPr/>
            </p:nvSpPr>
            <p:spPr>
              <a:xfrm>
                <a:off x="1644460" y="3277490"/>
                <a:ext cx="1495473" cy="595804"/>
              </a:xfrm>
              <a:prstGeom prst="rect">
                <a:avLst/>
              </a:prstGeom>
              <a:noFill/>
              <a:ln>
                <a:solidFill>
                  <a:srgbClr val="FFC000"/>
                </a:solidFill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 dirty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∇</m:t>
                          </m:r>
                        </m:num>
                        <m:den>
                          <m:sSub>
                            <m:sSubPr>
                              <m:ctrlPr>
                                <a:rPr lang="es-CL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e>
                            <m:sub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𝑝𝑝</m:t>
                              </m:r>
                            </m:sub>
                          </m:sSub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sSub>
                            <m:sSub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  <m:sub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A2A641F0-4B69-FCF5-0310-82016831BED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44460" y="3277490"/>
                <a:ext cx="1495473" cy="595804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  <a:ln>
                <a:solidFill>
                  <a:srgbClr val="FFC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6298293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DF1E93-768C-ADB3-23E2-552453260C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COEFICIENTE DE LA SECCIÓN MAESTRA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1A2F6FE-A637-99C1-4896-934D3BAAA81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715383" y="1838519"/>
                <a:ext cx="7245936" cy="3636088"/>
              </a:xfrm>
            </p:spPr>
            <p:txBody>
              <a:bodyPr>
                <a:normAutofit/>
              </a:bodyPr>
              <a:lstStyle/>
              <a:p>
                <a:r>
                  <a:rPr lang="es-ES_tradnl" altLang="en-US" dirty="0"/>
                  <a:t>Es la relación entre el área sumergida de la cuaderna maestra  (o de la sección ubicada en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s-ES_tradnl" altLang="en-US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s-ES_tradnl" altLang="en-US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altLang="en-US" b="0" i="1" smtClean="0">
                                <a:latin typeface="Cambria Math" panose="02040503050406030204" pitchFamily="18" charset="0"/>
                              </a:rPr>
                              <m:t>𝐿</m:t>
                            </m:r>
                          </m:e>
                          <m:sub>
                            <m:r>
                              <a:rPr lang="es-CL" altLang="en-US" b="0" i="1" smtClean="0">
                                <a:latin typeface="Cambria Math" panose="02040503050406030204" pitchFamily="18" charset="0"/>
                              </a:rPr>
                              <m:t>𝑝𝑝</m:t>
                            </m:r>
                          </m:sub>
                        </m:sSub>
                      </m:num>
                      <m:den>
                        <m:r>
                          <a:rPr lang="es-CL" alt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s-ES_tradnl" altLang="en-US" dirty="0"/>
                  <a:t>) y la de un rectángulo cuyas dimensiones son la manga y el calado. </a:t>
                </a:r>
              </a:p>
              <a:p>
                <a:endParaRPr lang="es-ES_tradnl" dirty="0"/>
              </a:p>
              <a:p>
                <a:pPr marL="0" indent="0">
                  <a:buNone/>
                </a:pPr>
                <a:endParaRPr lang="en-GB" dirty="0"/>
              </a:p>
              <a:p>
                <a:r>
                  <a:rPr lang="es-CL" dirty="0"/>
                  <a:t>Considerar que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r>
                  <a:rPr lang="es-CL" dirty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sub>
                    </m:sSub>
                  </m:oMath>
                </a14:m>
                <a:r>
                  <a:rPr lang="es-CL" dirty="0"/>
                  <a:t> 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sub>
                    </m:sSub>
                  </m:oMath>
                </a14:m>
                <a:r>
                  <a:rPr lang="es-CL" dirty="0"/>
                  <a:t> se relacionan de la siguiente forma: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1A2F6FE-A637-99C1-4896-934D3BAAA81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15383" y="1838519"/>
                <a:ext cx="7245936" cy="3636088"/>
              </a:xfrm>
              <a:blipFill>
                <a:blip r:embed="rId2"/>
                <a:stretch>
                  <a:fillRect l="-757" t="-839" r="-84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404FA1-A488-92F8-CB7C-0880805974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2C7D1-7292-4DED-BF24-0FEE48353CDD}" type="datetime1">
              <a:rPr lang="es-CL" smtClean="0"/>
              <a:t>26-02-2024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1EC0AC-F3DF-653D-1BED-92D046F4F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1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2368A0-75AF-6A4B-069F-B5732AE1C4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31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0ACE5F76-F88A-7E5A-3719-2BDDB7AC06E1}"/>
                  </a:ext>
                </a:extLst>
              </p:cNvPr>
              <p:cNvSpPr txBox="1"/>
              <p:nvPr/>
            </p:nvSpPr>
            <p:spPr>
              <a:xfrm>
                <a:off x="3279967" y="3429000"/>
                <a:ext cx="1215268" cy="518604"/>
              </a:xfrm>
              <a:prstGeom prst="rect">
                <a:avLst/>
              </a:prstGeom>
              <a:noFill/>
              <a:ln>
                <a:solidFill>
                  <a:srgbClr val="FFC000"/>
                </a:solidFill>
              </a:ln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</m:sub>
                      </m:sSub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GB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  <m:sub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sub>
                          </m:sSub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0ACE5F76-F88A-7E5A-3719-2BDDB7AC06E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9967" y="3429000"/>
                <a:ext cx="1215268" cy="518604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>
                <a:solidFill>
                  <a:srgbClr val="FFC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C0CC8634-E94F-69F0-C222-E17114641871}"/>
                  </a:ext>
                </a:extLst>
              </p:cNvPr>
              <p:cNvSpPr txBox="1"/>
              <p:nvPr/>
            </p:nvSpPr>
            <p:spPr>
              <a:xfrm>
                <a:off x="2503715" y="4784646"/>
                <a:ext cx="3276731" cy="1075872"/>
              </a:xfrm>
              <a:prstGeom prst="rect">
                <a:avLst/>
              </a:prstGeom>
              <a:noFill/>
              <a:ln>
                <a:solidFill>
                  <a:srgbClr val="00B050"/>
                </a:solidFill>
              </a:ln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GB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𝐶</m:t>
                              </m:r>
                            </m:e>
                            <m:sub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𝐵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GB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𝐶</m:t>
                              </m:r>
                            </m:e>
                            <m:sub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sub>
                          </m:sSub>
                        </m:den>
                      </m:f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f>
                            <m:fPr>
                              <m:ctrlPr>
                                <a:rPr lang="es-CL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US" dirty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∇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es-CL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CL" i="1">
                                      <a:latin typeface="Cambria Math" panose="02040503050406030204" pitchFamily="18" charset="0"/>
                                    </a:rPr>
                                    <m:t>𝐿</m:t>
                                  </m:r>
                                </m:e>
                                <m:sub>
                                  <m:r>
                                    <a:rPr lang="es-CL" i="1">
                                      <a:latin typeface="Cambria Math" panose="02040503050406030204" pitchFamily="18" charset="0"/>
                                    </a:rPr>
                                    <m:t>𝑝𝑝</m:t>
                                  </m:r>
                                </m:sub>
                              </m:sSub>
                              <m:r>
                                <a:rPr lang="es-CL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  <m:r>
                                <a:rPr lang="es-CL" i="1">
                                  <a:latin typeface="Cambria Math" panose="02040503050406030204" pitchFamily="18" charset="0"/>
                                </a:rPr>
                                <m:t>𝐵</m:t>
                              </m:r>
                              <m:r>
                                <a:rPr lang="es-CL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  <m:r>
                                <a:rPr lang="es-CL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den>
                          </m:f>
                        </m:num>
                        <m:den>
                          <m:f>
                            <m:fPr>
                              <m:ctrlPr>
                                <a:rPr lang="es-CL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US" dirty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∇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es-CL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CL" i="1">
                                      <a:latin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  <m:sub>
                                  <m:r>
                                    <a:rPr lang="es-CL" i="1">
                                      <a:latin typeface="Cambria Math" panose="02040503050406030204" pitchFamily="18" charset="0"/>
                                    </a:rPr>
                                    <m:t>𝑀</m:t>
                                  </m:r>
                                </m:sub>
                              </m:sSub>
                              <m:r>
                                <a:rPr lang="es-CL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  <m:sSub>
                                <m:sSubPr>
                                  <m:ctrlPr>
                                    <a:rPr lang="es-CL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CL" i="1">
                                      <a:latin typeface="Cambria Math" panose="02040503050406030204" pitchFamily="18" charset="0"/>
                                    </a:rPr>
                                    <m:t>𝐿</m:t>
                                  </m:r>
                                </m:e>
                                <m:sub>
                                  <m:r>
                                    <a:rPr lang="es-CL" i="1">
                                      <a:latin typeface="Cambria Math" panose="02040503050406030204" pitchFamily="18" charset="0"/>
                                    </a:rPr>
                                    <m:t>𝑝𝑝</m:t>
                                  </m:r>
                                </m:sub>
                              </m:sSub>
                            </m:den>
                          </m:f>
                        </m:den>
                      </m:f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  <m:sub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sub>
                          </m:sSub>
                        </m:num>
                        <m:den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den>
                      </m:f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</m:sub>
                      </m:sSub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C0CC8634-E94F-69F0-C222-E1711464187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3715" y="4784646"/>
                <a:ext cx="3276731" cy="107587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  <a:ln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>
            <a:extLst>
              <a:ext uri="{FF2B5EF4-FFF2-40B4-BE49-F238E27FC236}">
                <a16:creationId xmlns:a16="http://schemas.microsoft.com/office/drawing/2014/main" id="{E5AE1E0D-A529-A186-8F23-C9FE82EFD11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39838" y="2066182"/>
            <a:ext cx="2805613" cy="340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48864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CD100C-F621-EFE1-6550-D3F6911C7D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COEFICIENTE Del área del plano de agua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EA44BB7-3610-0240-E00A-0A269401113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00100" y="1813469"/>
                <a:ext cx="10691265" cy="3636088"/>
              </a:xfrm>
            </p:spPr>
            <p:txBody>
              <a:bodyPr/>
              <a:lstStyle/>
              <a:p>
                <a:r>
                  <a:rPr lang="es-CL" dirty="0"/>
                  <a:t>Proporción (a un calado dado), del plano de flotación que ocupa el plano delimitado por la eslora y manga del buque .</a:t>
                </a:r>
              </a:p>
              <a:p>
                <a:endParaRPr lang="es-CL" dirty="0"/>
              </a:p>
              <a:p>
                <a:endParaRPr lang="es-CL" dirty="0"/>
              </a:p>
              <a:p>
                <a:r>
                  <a:rPr lang="es-CL" dirty="0"/>
                  <a:t>Para una Eslora y Manga dadas, aumentar el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𝑊𝑃</m:t>
                        </m:r>
                      </m:sub>
                    </m:sSub>
                  </m:oMath>
                </a14:m>
                <a:r>
                  <a:rPr lang="en-GB" dirty="0"/>
                  <a:t> </a:t>
                </a:r>
                <a:r>
                  <a:rPr lang="en-GB" dirty="0" err="1"/>
                  <a:t>mejora</a:t>
                </a:r>
                <a:r>
                  <a:rPr lang="en-GB" dirty="0"/>
                  <a:t> la </a:t>
                </a:r>
                <a:r>
                  <a:rPr lang="en-GB" dirty="0" err="1"/>
                  <a:t>estabilidad</a:t>
                </a:r>
                <a:r>
                  <a:rPr lang="en-GB" dirty="0"/>
                  <a:t> (</a:t>
                </a:r>
                <a:r>
                  <a:rPr lang="en-GB" dirty="0" err="1"/>
                  <a:t>aunque</a:t>
                </a:r>
                <a:r>
                  <a:rPr lang="en-GB" dirty="0"/>
                  <a:t> </a:t>
                </a:r>
                <a:r>
                  <a:rPr lang="en-GB" dirty="0" err="1"/>
                  <a:t>también</a:t>
                </a:r>
                <a:r>
                  <a:rPr lang="en-GB" dirty="0"/>
                  <a:t> </a:t>
                </a:r>
                <a:r>
                  <a:rPr lang="en-GB" dirty="0" err="1"/>
                  <a:t>aumenta</a:t>
                </a:r>
                <a:r>
                  <a:rPr lang="en-GB" dirty="0"/>
                  <a:t> la Resistencia al </a:t>
                </a:r>
                <a:r>
                  <a:rPr lang="en-GB" dirty="0" err="1"/>
                  <a:t>avance</a:t>
                </a:r>
                <a:r>
                  <a:rPr lang="en-GB" dirty="0"/>
                  <a:t>).</a:t>
                </a:r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EA44BB7-3610-0240-E00A-0A269401113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00100" y="1813469"/>
                <a:ext cx="10691265" cy="3636088"/>
              </a:xfrm>
              <a:blipFill>
                <a:blip r:embed="rId2"/>
                <a:stretch>
                  <a:fillRect l="-513" t="-67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F8DF2D-C764-DBE2-7911-70A65CB9C0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2C7D1-7292-4DED-BF24-0FEE48353CDD}" type="datetime1">
              <a:rPr lang="es-CL" smtClean="0"/>
              <a:t>26-02-2024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364F78-98A7-CB26-6F66-919C3EFDE4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1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A29967-BBFC-8BDD-12B2-B428A9CB29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32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2898985-850A-C1FD-AB10-E990D1617B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0142" y="4357024"/>
            <a:ext cx="7795721" cy="157888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2E69B23-EB89-798F-9549-3BB30693CD04}"/>
                  </a:ext>
                </a:extLst>
              </p:cNvPr>
              <p:cNvSpPr txBox="1"/>
              <p:nvPr/>
            </p:nvSpPr>
            <p:spPr>
              <a:xfrm>
                <a:off x="2862943" y="2623066"/>
                <a:ext cx="1600200" cy="659540"/>
              </a:xfrm>
              <a:prstGeom prst="rect">
                <a:avLst/>
              </a:prstGeom>
              <a:noFill/>
              <a:ln>
                <a:solidFill>
                  <a:srgbClr val="FFC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𝑊</m:t>
                          </m:r>
                        </m:sub>
                      </m:sSub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  <m:sub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e>
                            <m:sub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𝑤𝑙</m:t>
                              </m:r>
                            </m:sub>
                          </m:sSub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∗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2E69B23-EB89-798F-9549-3BB30693CD0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62943" y="2623066"/>
                <a:ext cx="1600200" cy="65954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  <a:ln>
                <a:solidFill>
                  <a:srgbClr val="FFC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2297629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67ED28-73D6-ACD7-5596-AB63C78F77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83AD4A-9826-2325-898E-AF9A375AB3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COEFICIENTE Del área del plano de agua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B6C99F-570E-039B-EEA9-28E16AE9DE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2C7D1-7292-4DED-BF24-0FEE48353CDD}" type="datetime1">
              <a:rPr lang="es-CL" smtClean="0"/>
              <a:t>26-02-2024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A776F8-490B-9D2E-1EA6-4B434D472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1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BF0805-8A4D-FE18-7AD3-E5CC14AE43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33</a:t>
            </a:fld>
            <a:endParaRPr lang="en-US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67AE786F-5058-1AED-1342-53FC1B3AFA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9646" y="1495818"/>
            <a:ext cx="6650525" cy="5043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55927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6F440D0-0398-D2E3-08A0-87EAE05391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Coeficiente </a:t>
            </a:r>
            <a:r>
              <a:rPr lang="es-CL" dirty="0" err="1"/>
              <a:t>deL</a:t>
            </a:r>
            <a:r>
              <a:rPr lang="es-CL" dirty="0"/>
              <a:t> ÁREA DEL plano de agua</a:t>
            </a:r>
            <a:br>
              <a:rPr lang="es-CL" dirty="0"/>
            </a:br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FD8F2A77-4213-6C94-EAF5-A1E2B8D32F8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700634" y="1923012"/>
                <a:ext cx="10691265" cy="3636088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s-CL" sz="2800" dirty="0"/>
                  <a:t>EJERCICIO</a:t>
                </a:r>
                <a:endParaRPr lang="es-MX" sz="2800" dirty="0"/>
              </a:p>
              <a:p>
                <a:r>
                  <a:rPr lang="es-MX" dirty="0"/>
                  <a:t>Encontrar el área del plano de flotación de un buque de 36 metros de eslora y 6 de manga, que tiene un coeficiente de fineza o coeficiente de plano de agua de 0,8</a:t>
                </a:r>
              </a:p>
              <a:p>
                <a:pPr marL="0" indent="0">
                  <a:lnSpc>
                    <a:spcPct val="100000"/>
                  </a:lnSpc>
                  <a:spcBef>
                    <a:spcPts val="1800"/>
                  </a:spcBef>
                  <a:buNone/>
                </a:pPr>
                <a:endParaRPr lang="es-CL" sz="2800" b="0" i="1" dirty="0">
                  <a:latin typeface="Cambria Math" panose="02040503050406030204" pitchFamily="18" charset="0"/>
                </a:endParaRPr>
              </a:p>
              <a:p>
                <a:pPr marL="0" indent="0">
                  <a:lnSpc>
                    <a:spcPct val="100000"/>
                  </a:lnSpc>
                  <a:spcBef>
                    <a:spcPts val="180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1800" b="0" i="1" smtClean="0">
                          <a:latin typeface="Cambria Math" panose="02040503050406030204" pitchFamily="18" charset="0"/>
                        </a:rPr>
                        <m:t>Á</m:t>
                      </m:r>
                      <m:r>
                        <a:rPr lang="es-CL" sz="1800" b="0" i="1" smtClean="0">
                          <a:latin typeface="Cambria Math" panose="02040503050406030204" pitchFamily="18" charset="0"/>
                        </a:rPr>
                        <m:t>𝑟𝑒𝑎</m:t>
                      </m:r>
                      <m:r>
                        <a:rPr lang="es-CL" sz="18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s-CL" sz="1800" b="0" i="1" smtClean="0">
                          <a:latin typeface="Cambria Math" panose="02040503050406030204" pitchFamily="18" charset="0"/>
                        </a:rPr>
                        <m:t>𝑝𝑙𝑎𝑛𝑜</m:t>
                      </m:r>
                      <m:r>
                        <a:rPr lang="es-CL" sz="18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s-CL" sz="1800" b="0" i="1" smtClean="0">
                          <a:latin typeface="Cambria Math" panose="02040503050406030204" pitchFamily="18" charset="0"/>
                        </a:rPr>
                        <m:t>𝑓𝑙𝑜𝑡𝑎𝑐𝑖</m:t>
                      </m:r>
                      <m:r>
                        <a:rPr lang="es-CL" sz="1800" b="0" i="1" smtClean="0">
                          <a:latin typeface="Cambria Math" panose="02040503050406030204" pitchFamily="18" charset="0"/>
                        </a:rPr>
                        <m:t>ó</m:t>
                      </m:r>
                      <m:r>
                        <a:rPr lang="es-CL" sz="1800" b="0" i="1" smtClean="0">
                          <a:latin typeface="Cambria Math" panose="02040503050406030204" pitchFamily="18" charset="0"/>
                        </a:rPr>
                        <m:t>𝑛</m:t>
                      </m:r>
                      <m:d>
                        <m:dPr>
                          <m:ctrlPr>
                            <a:rPr lang="es-CL" sz="18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s-CL" sz="18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sz="1800" b="0" i="1" smtClean="0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  <m:sub>
                              <m:r>
                                <a:rPr lang="es-CL" sz="1800" b="0" i="1" smtClean="0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sub>
                          </m:sSub>
                        </m:e>
                      </m:d>
                      <m:r>
                        <a:rPr lang="es-CL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CL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𝐿</m:t>
                      </m:r>
                      <m:r>
                        <a:rPr lang="es-CL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s-CL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𝐵</m:t>
                      </m:r>
                      <m:r>
                        <a:rPr lang="es-CL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sSub>
                        <m:sSubPr>
                          <m:ctrlPr>
                            <a:rPr lang="es-CL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s-CL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𝑤</m:t>
                          </m:r>
                        </m:sub>
                      </m:sSub>
                    </m:oMath>
                  </m:oMathPara>
                </a14:m>
                <a:endParaRPr lang="es-CL" sz="1800" b="0" dirty="0">
                  <a:ea typeface="Cambria Math" panose="02040503050406030204" pitchFamily="18" charset="0"/>
                </a:endParaRPr>
              </a:p>
              <a:p>
                <a:pPr marL="0" indent="0">
                  <a:lnSpc>
                    <a:spcPct val="100000"/>
                  </a:lnSpc>
                  <a:spcBef>
                    <a:spcPts val="180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𝐴</m:t>
                          </m:r>
                        </m:e>
                        <m:sub>
                          <m:r>
                            <a:rPr lang="es-CL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𝑊</m:t>
                          </m:r>
                        </m:sub>
                      </m:sSub>
                      <m:r>
                        <a:rPr lang="es-CL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CL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36</m:t>
                      </m:r>
                      <m:d>
                        <m:dPr>
                          <m:ctrlPr>
                            <a:rPr lang="es-CL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</m:e>
                      </m:d>
                      <m:r>
                        <a:rPr lang="es-CL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s-CL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6</m:t>
                      </m:r>
                      <m:d>
                        <m:dPr>
                          <m:ctrlPr>
                            <a:rPr lang="es-CL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</m:e>
                      </m:d>
                      <m:r>
                        <a:rPr lang="es-CL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s-CL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</m:t>
                      </m:r>
                      <m:r>
                        <a:rPr lang="es-CL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</m:t>
                      </m:r>
                      <m:r>
                        <a:rPr lang="es-CL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8</m:t>
                      </m:r>
                      <m:r>
                        <a:rPr lang="es-CL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es-CL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</m:e>
                      </m:d>
                    </m:oMath>
                  </m:oMathPara>
                </a14:m>
                <a:endParaRPr lang="es-CL" sz="1800" b="0" dirty="0">
                  <a:ea typeface="Cambria Math" panose="02040503050406030204" pitchFamily="18" charset="0"/>
                </a:endParaRPr>
              </a:p>
              <a:p>
                <a:pPr marL="0" indent="0">
                  <a:lnSpc>
                    <a:spcPct val="100000"/>
                  </a:lnSpc>
                  <a:spcBef>
                    <a:spcPts val="180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1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1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𝐴</m:t>
                          </m:r>
                        </m:e>
                        <m:sub>
                          <m:r>
                            <a:rPr lang="es-CL" sz="1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𝑊𝑃</m:t>
                          </m:r>
                        </m:sub>
                      </m:sSub>
                      <m:r>
                        <a:rPr lang="es-CL" sz="18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CL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172</m:t>
                      </m:r>
                      <m:r>
                        <a:rPr lang="es-CL" sz="18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</m:t>
                      </m:r>
                      <m:r>
                        <a:rPr lang="es-CL" sz="18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8</m:t>
                      </m:r>
                      <m:r>
                        <a:rPr lang="es-CL" sz="18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es-CL" sz="1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s-CL" sz="18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CL" sz="1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p>
                              <m:r>
                                <a:rPr lang="es-CL" sz="1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endParaRPr lang="es-CL" sz="18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FD8F2A77-4213-6C94-EAF5-A1E2B8D32F8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00634" y="1923012"/>
                <a:ext cx="10691265" cy="3636088"/>
              </a:xfrm>
              <a:blipFill>
                <a:blip r:embed="rId2"/>
                <a:stretch>
                  <a:fillRect l="-1197" t="-134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5273099-0ADF-39D7-0D20-39862798BF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2C7D1-7292-4DED-BF24-0FEE48353CDD}" type="datetime1">
              <a:rPr lang="es-CL" smtClean="0"/>
              <a:t>26-02-2024</a:t>
            </a:fld>
            <a:endParaRPr lang="en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F97FC76-9147-1D7E-66D4-37C5088AC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1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236DE30-4036-D2F1-7913-689C012947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8130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23912A-BAF2-919D-60EB-101B0B832D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OTRAS RELACIONES</a:t>
            </a:r>
            <a:endParaRPr lang="en-GB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7F9E138-35E7-5DF9-DFE7-36B1085EDAD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750367" y="1835926"/>
                <a:ext cx="10691265" cy="3636088"/>
              </a:xfrm>
            </p:spPr>
            <p:txBody>
              <a:bodyPr/>
              <a:lstStyle/>
              <a:p>
                <a:r>
                  <a:rPr lang="es-CL" dirty="0"/>
                  <a:t>Razón Eslora / Manga: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s-CL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s-CL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b="0" i="1" smtClean="0">
                                <a:latin typeface="Cambria Math" panose="02040503050406030204" pitchFamily="18" charset="0"/>
                              </a:rPr>
                              <m:t>𝐿</m:t>
                            </m:r>
                          </m:e>
                          <m:sub>
                            <m:r>
                              <a:rPr lang="es-CL" b="0" i="1" smtClean="0">
                                <a:latin typeface="Cambria Math" panose="02040503050406030204" pitchFamily="18" charset="0"/>
                              </a:rPr>
                              <m:t>𝑝𝑝</m:t>
                            </m:r>
                          </m:sub>
                        </m:sSub>
                      </m:num>
                      <m:den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den>
                    </m:f>
                  </m:oMath>
                </a14:m>
                <a:endParaRPr lang="es-CL" dirty="0"/>
              </a:p>
              <a:p>
                <a:r>
                  <a:rPr lang="es-CL" dirty="0"/>
                  <a:t>Razón Eslora / Calado: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s-CL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s-CL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b="0" i="1" smtClean="0">
                                <a:latin typeface="Cambria Math" panose="02040503050406030204" pitchFamily="18" charset="0"/>
                              </a:rPr>
                              <m:t>𝐿</m:t>
                            </m:r>
                          </m:e>
                          <m:sub>
                            <m:r>
                              <a:rPr lang="es-CL" b="0" i="1" smtClean="0">
                                <a:latin typeface="Cambria Math" panose="02040503050406030204" pitchFamily="18" charset="0"/>
                              </a:rPr>
                              <m:t>𝑝𝑝</m:t>
                            </m:r>
                          </m:sub>
                        </m:sSub>
                      </m:num>
                      <m:den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den>
                    </m:f>
                  </m:oMath>
                </a14:m>
                <a:endParaRPr lang="es-CL" dirty="0"/>
              </a:p>
              <a:p>
                <a:r>
                  <a:rPr lang="es-CL" dirty="0"/>
                  <a:t>Razón Manga / Calado: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s-CL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num>
                      <m:den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den>
                    </m:f>
                  </m:oMath>
                </a14:m>
                <a:endParaRPr lang="es-CL" dirty="0"/>
              </a:p>
              <a:p>
                <a:r>
                  <a:rPr lang="es-CL" dirty="0"/>
                  <a:t>Razón Calado / Puntal: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s-CL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num>
                      <m:den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𝐷</m:t>
                        </m:r>
                      </m:den>
                    </m:f>
                  </m:oMath>
                </a14:m>
                <a:endParaRPr lang="es-CL" dirty="0"/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7F9E138-35E7-5DF9-DFE7-36B1085EDAD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50367" y="1835926"/>
                <a:ext cx="10691265" cy="3636088"/>
              </a:xfrm>
              <a:blipFill>
                <a:blip r:embed="rId2"/>
                <a:stretch>
                  <a:fillRect l="-51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38DB73-D69E-2B69-240B-3DC0C32410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2C7D1-7292-4DED-BF24-0FEE48353CDD}" type="datetime1">
              <a:rPr lang="es-CL" smtClean="0"/>
              <a:t>26-02-2024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86F565-A914-D9D3-2E62-9F62A02CF5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1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1FA274-67AC-3887-2C47-46463F0DDB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530192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AF52519-BCA7-CE21-3F47-35E804A0AE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2285" y="0"/>
            <a:ext cx="5323715" cy="164297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Centro de </a:t>
            </a:r>
            <a:r>
              <a:rPr lang="en-US" sz="40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flotación</a:t>
            </a:r>
            <a:endParaRPr lang="en-US" sz="40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48A2708-B265-8A95-7D22-498BDA14DA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59866" y="1970465"/>
            <a:ext cx="5315189" cy="3535083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pPr>
              <a:buSzPct val="100000"/>
            </a:pPr>
            <a:r>
              <a:rPr lang="es-CL" sz="1900" dirty="0"/>
              <a:t>Centroide del plano de agua o plano de flotación.</a:t>
            </a:r>
          </a:p>
          <a:p>
            <a:pPr>
              <a:buSzPct val="100000"/>
            </a:pPr>
            <a:r>
              <a:rPr lang="es-CL" sz="1900" dirty="0"/>
              <a:t>Es el punto pivote de escora y cambio de asiento de un buque.</a:t>
            </a:r>
          </a:p>
          <a:p>
            <a:pPr>
              <a:buSzPct val="100000"/>
            </a:pPr>
            <a:r>
              <a:rPr lang="es-CL" sz="1900" dirty="0"/>
              <a:t>Varía con los cambios de asiento, escoras y calados debido a que cambia el plano de flotación</a:t>
            </a:r>
          </a:p>
          <a:p>
            <a:pPr>
              <a:buSzPct val="100000"/>
            </a:pPr>
            <a:r>
              <a:rPr lang="es-CL" sz="1900" dirty="0"/>
              <a:t>En la figura del CF, que representa a un buque adrizado: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s-CL" sz="1900" dirty="0"/>
              <a:t>LCF está a popa de la cuaderna maestra.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s-CL" sz="1900" dirty="0"/>
              <a:t>CF o F está en la línea de crujía.</a:t>
            </a:r>
          </a:p>
          <a:p>
            <a:endParaRPr lang="en-US" sz="1700" dirty="0"/>
          </a:p>
        </p:txBody>
      </p:sp>
      <p:pic>
        <p:nvPicPr>
          <p:cNvPr id="33" name="Marcador de contenido 32">
            <a:extLst>
              <a:ext uri="{FF2B5EF4-FFF2-40B4-BE49-F238E27FC236}">
                <a16:creationId xmlns:a16="http://schemas.microsoft.com/office/drawing/2014/main" id="{937F3054-7B64-E089-60F5-3D5B6E26AD0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434658" y="1642970"/>
            <a:ext cx="5757342" cy="4295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73917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C98B2D-D0E5-6E7B-22CA-B4B0F2B833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CENTRO DE BOYANTEZ</a:t>
            </a:r>
            <a:br>
              <a:rPr lang="es-CL" dirty="0"/>
            </a:b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8AB6B35-4176-941F-730B-2596AEEBDBE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39309" y="1977055"/>
                <a:ext cx="5938157" cy="3636088"/>
              </a:xfrm>
            </p:spPr>
            <p:txBody>
              <a:bodyPr>
                <a:normAutofit fontScale="92500"/>
              </a:bodyPr>
              <a:lstStyle/>
              <a:p>
                <a:r>
                  <a:rPr lang="es-MX" altLang="en-US" sz="2000" dirty="0"/>
                  <a:t>Todas las fuerzas de Boyantez que actúan sobre la porción sumergida del casco de un buque se reducen a una fuerza resultante que actúa en este punto:</a:t>
                </a:r>
              </a:p>
              <a:p>
                <a:r>
                  <a:rPr lang="es-MX" altLang="en-US" sz="2000" dirty="0"/>
                  <a:t>Se encuentra situado en el interior del buque.</a:t>
                </a:r>
              </a:p>
              <a:p>
                <a:r>
                  <a:rPr lang="es-MX" altLang="en-US" dirty="0"/>
                  <a:t>Centroide del volumen sumergido del casco.</a:t>
                </a:r>
                <a:endParaRPr lang="es-MX" altLang="en-US" sz="2000" dirty="0"/>
              </a:p>
              <a:p>
                <a:r>
                  <a:rPr lang="es-MX" altLang="en-US" sz="2000" dirty="0"/>
                  <a:t>Es el centro geométrico de la porción sumergida del casco</a:t>
                </a:r>
              </a:p>
              <a:p>
                <a:r>
                  <a:rPr lang="es-MX" altLang="en-US" dirty="0"/>
                  <a:t>Si el volumen del cuerpo sumergido varía, </a:t>
                </a:r>
                <a14:m>
                  <m:oMath xmlns:m="http://schemas.openxmlformats.org/officeDocument/2006/math">
                    <m:r>
                      <a:rPr lang="es-CL" altLang="en-US" b="0" i="1" smtClean="0">
                        <a:latin typeface="Cambria Math" panose="02040503050406030204" pitchFamily="18" charset="0"/>
                      </a:rPr>
                      <m:t>𝐵</m:t>
                    </m:r>
                  </m:oMath>
                </a14:m>
                <a:r>
                  <a:rPr lang="es-MX" altLang="en-US" sz="2000" dirty="0"/>
                  <a:t> también.</a:t>
                </a:r>
              </a:p>
              <a:p>
                <a:endParaRPr lang="es-MX" altLang="en-US" sz="2000" dirty="0">
                  <a:solidFill>
                    <a:srgbClr val="CC0000"/>
                  </a:solidFill>
                </a:endParaRPr>
              </a:p>
              <a:p>
                <a:endParaRPr lang="es-ES" altLang="en-US" sz="2000" dirty="0">
                  <a:solidFill>
                    <a:srgbClr val="CC0000"/>
                  </a:solidFill>
                </a:endParaRPr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8AB6B35-4176-941F-730B-2596AEEBDBE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9309" y="1977055"/>
                <a:ext cx="5938157" cy="3636088"/>
              </a:xfrm>
              <a:blipFill>
                <a:blip r:embed="rId2"/>
                <a:stretch>
                  <a:fillRect l="-821" t="-838" r="-3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915FA7-2933-47C7-2429-B7B34346BB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2C7D1-7292-4DED-BF24-0FEE48353CDD}" type="datetime1">
              <a:rPr lang="es-CL" smtClean="0"/>
              <a:t>26-02-2024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D95DF7-7D28-40E7-24F6-48208228E4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1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45E426-3F1F-DF35-AFB6-80A2F18AA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37</a:t>
            </a:fld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FF531D4-DA6D-AE45-2A93-74B39457EA1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403"/>
          <a:stretch/>
        </p:blipFill>
        <p:spPr>
          <a:xfrm>
            <a:off x="8633596" y="3701229"/>
            <a:ext cx="2495678" cy="221666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7F10119-00E3-1AB2-D94F-552BE53CC3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01597" y="1212336"/>
            <a:ext cx="2159676" cy="2440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81892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DB3E6F0-5608-6A51-BB49-DBBEC427E77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715383" y="1990212"/>
                <a:ext cx="5395365" cy="3636088"/>
              </a:xfrm>
            </p:spPr>
            <p:txBody>
              <a:bodyPr>
                <a:normAutofit fontScale="85000" lnSpcReduction="10000"/>
              </a:bodyPr>
              <a:lstStyle/>
              <a:p>
                <a:r>
                  <a:rPr lang="es-MX" altLang="en-US" sz="2400" dirty="0">
                    <a:solidFill>
                      <a:schemeClr val="tx1"/>
                    </a:solidFill>
                  </a:rPr>
                  <a:t>La distancia vertical de la </a:t>
                </a:r>
                <a:r>
                  <a:rPr lang="es-MX" altLang="en-US" sz="2400" dirty="0" err="1">
                    <a:solidFill>
                      <a:schemeClr val="tx1"/>
                    </a:solidFill>
                  </a:rPr>
                  <a:t>Boyantez</a:t>
                </a:r>
                <a:r>
                  <a:rPr lang="es-MX" altLang="en-US" sz="2400" dirty="0">
                    <a:solidFill>
                      <a:schemeClr val="tx1"/>
                    </a:solidFill>
                  </a:rPr>
                  <a:t>, en relación la Línea Base, se denota VCB (KB).</a:t>
                </a:r>
              </a:p>
              <a:p>
                <a:r>
                  <a:rPr lang="es-MX" altLang="en-US" sz="2400" dirty="0">
                    <a:solidFill>
                      <a:schemeClr val="tx1"/>
                    </a:solidFill>
                  </a:rPr>
                  <a:t>La distancia longitudinal del centro de </a:t>
                </a:r>
                <a:r>
                  <a:rPr lang="es-MX" altLang="en-US" sz="2400" dirty="0" err="1">
                    <a:solidFill>
                      <a:schemeClr val="tx1"/>
                    </a:solidFill>
                  </a:rPr>
                  <a:t>Boyantez</a:t>
                </a:r>
                <a:r>
                  <a:rPr lang="es-MX" altLang="en-US" sz="2400" dirty="0">
                    <a:solidFill>
                      <a:schemeClr val="tx1"/>
                    </a:solidFill>
                  </a:rPr>
                  <a:t> se mide a partir del eje de referencia longitudinal, que en algunos casos puede ser la sección media, la cuaderna maestra o el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MX" altLang="en-US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alt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s-CL" alt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es-MX" altLang="en-US" sz="2400" dirty="0">
                    <a:solidFill>
                      <a:schemeClr val="tx1"/>
                    </a:solidFill>
                  </a:rPr>
                  <a:t> y se denota LCB.</a:t>
                </a:r>
              </a:p>
              <a:p>
                <a:r>
                  <a:rPr lang="es-MX" altLang="en-US" sz="2400" dirty="0">
                    <a:solidFill>
                      <a:schemeClr val="tx1"/>
                    </a:solidFill>
                  </a:rPr>
                  <a:t>Al centro de </a:t>
                </a:r>
                <a:r>
                  <a:rPr lang="es-MX" altLang="en-US" sz="2400" dirty="0" err="1">
                    <a:solidFill>
                      <a:schemeClr val="tx1"/>
                    </a:solidFill>
                  </a:rPr>
                  <a:t>Boyantez</a:t>
                </a:r>
                <a:r>
                  <a:rPr lang="es-MX" altLang="en-US" sz="2400" dirty="0">
                    <a:solidFill>
                      <a:schemeClr val="tx1"/>
                    </a:solidFill>
                  </a:rPr>
                  <a:t> transversal se le denomina TCB y se mide desde la línea de crujía.</a:t>
                </a:r>
              </a:p>
              <a:p>
                <a:endParaRPr lang="es-MX" altLang="en-US" sz="2000" dirty="0">
                  <a:solidFill>
                    <a:srgbClr val="CC0000"/>
                  </a:solidFill>
                </a:endParaRPr>
              </a:p>
              <a:p>
                <a:endParaRPr lang="es-ES" altLang="en-US" sz="2000" dirty="0">
                  <a:solidFill>
                    <a:srgbClr val="CC0000"/>
                  </a:solidFill>
                </a:endParaRP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DB3E6F0-5608-6A51-BB49-DBBEC427E77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15383" y="1990212"/>
                <a:ext cx="5395365" cy="3636088"/>
              </a:xfrm>
              <a:blipFill>
                <a:blip r:embed="rId2"/>
                <a:stretch>
                  <a:fillRect l="-1017" t="-838" r="-135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1CDE6E-F213-AFFA-BBC5-5FD1DE42BD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2C7D1-7292-4DED-BF24-0FEE48353CDD}" type="datetime1">
              <a:rPr lang="es-CL" smtClean="0"/>
              <a:t>26-02-2024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434AB7-88EE-B5AA-BB2C-0313B31643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1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175F80-012C-07EC-2FD6-F033084142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38</a:t>
            </a:fld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27E109E-9F50-72D2-9B10-9A9463E4F0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0310" y="1372308"/>
            <a:ext cx="3416476" cy="271794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66931BC-2C6F-96BB-19F7-084F4E42F0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46267" y="4090248"/>
            <a:ext cx="6064562" cy="1733639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191DB701-A7C8-5833-12E2-E20C23106B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22096"/>
            <a:ext cx="10691265" cy="1371030"/>
          </a:xfrm>
        </p:spPr>
        <p:txBody>
          <a:bodyPr/>
          <a:lstStyle/>
          <a:p>
            <a:r>
              <a:rPr lang="es-CL" dirty="0"/>
              <a:t>CENTRO DE BOYANTEZ</a:t>
            </a:r>
            <a:br>
              <a:rPr lang="es-CL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530620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9D892-3F17-EEEE-A377-873FC8D1DA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5383" y="2010609"/>
            <a:ext cx="5689280" cy="3636088"/>
          </a:xfrm>
        </p:spPr>
        <p:txBody>
          <a:bodyPr>
            <a:normAutofit/>
          </a:bodyPr>
          <a:lstStyle/>
          <a:p>
            <a:r>
              <a:rPr lang="es-CL" dirty="0"/>
              <a:t>Cuando un buque pasa de un fluido a otro de distinta densidad, su calado variará, pero su masa no.</a:t>
            </a:r>
          </a:p>
          <a:p>
            <a:r>
              <a:rPr lang="es-CL" dirty="0"/>
              <a:t>Al cambiar la densidad del agua, también varía el volumen de agua desplazada.</a:t>
            </a:r>
          </a:p>
          <a:p>
            <a:endParaRPr lang="es-CL" dirty="0"/>
          </a:p>
          <a:p>
            <a:endParaRPr lang="es-CL" dirty="0"/>
          </a:p>
          <a:p>
            <a:r>
              <a:rPr lang="es-CL" dirty="0"/>
              <a:t>Si la densidad del agua aumenta, el volumen de agua desplazada disminuirá y viceversa.</a:t>
            </a:r>
          </a:p>
          <a:p>
            <a:endParaRPr lang="es-CL" dirty="0"/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7F78C7-1A33-D209-7827-F8E0F47567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2C7D1-7292-4DED-BF24-0FEE48353CDD}" type="datetime1">
              <a:rPr lang="es-CL" smtClean="0"/>
              <a:t>26-02-2024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4AB684-0E20-73E9-17CA-FC68A28237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1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2E634B-4754-EEBC-8FA7-72B54326C5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39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9332E68A-3C12-EAB1-B02B-8DA30DA8AC5C}"/>
                  </a:ext>
                </a:extLst>
              </p:cNvPr>
              <p:cNvSpPr txBox="1"/>
              <p:nvPr/>
            </p:nvSpPr>
            <p:spPr>
              <a:xfrm>
                <a:off x="1959428" y="4125260"/>
                <a:ext cx="2443554" cy="39895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 </m:t>
                    </m:r>
                    <m:d>
                      <m:dPr>
                        <m:begChr m:val="["/>
                        <m:endChr m:val="]"/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𝑘𝑔</m:t>
                        </m:r>
                      </m:e>
                    </m:d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 </m:t>
                    </m:r>
                    <m:d>
                      <m:dPr>
                        <m:begChr m:val="["/>
                        <m:endChr m:val="]"/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GB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p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</m:e>
                    </m:d>
                    <m:r>
                      <a:rPr lang="en-GB" b="0" i="1" smtClean="0">
                        <a:latin typeface="Cambria Math" panose="02040503050406030204" pitchFamily="18" charset="0"/>
                      </a:rPr>
                      <m:t>∗</m:t>
                    </m:r>
                  </m:oMath>
                </a14:m>
                <a:r>
                  <a:rPr lang="el-GR" dirty="0"/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i="1">
                        <a:latin typeface="Cambria Math" panose="02040503050406030204" pitchFamily="18" charset="0"/>
                      </a:rPr>
                      <m:t>ρ</m:t>
                    </m:r>
                  </m:oMath>
                </a14:m>
                <a:r>
                  <a:rPr lang="en-GB" dirty="0"/>
                  <a:t> [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dirty="0" smtClean="0">
                            <a:latin typeface="Cambria Math" panose="02040503050406030204" pitchFamily="18" charset="0"/>
                          </a:rPr>
                          <m:t>𝑘𝑔</m:t>
                        </m:r>
                      </m:num>
                      <m:den>
                        <m:sSup>
                          <m:sSup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p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</m:den>
                    </m:f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]</m:t>
                    </m:r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9332E68A-3C12-EAB1-B02B-8DA30DA8AC5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9428" y="4125260"/>
                <a:ext cx="2443554" cy="398955"/>
              </a:xfrm>
              <a:prstGeom prst="rect">
                <a:avLst/>
              </a:prstGeom>
              <a:blipFill>
                <a:blip r:embed="rId2"/>
                <a:stretch>
                  <a:fillRect l="-2494" t="-4615" r="-3741" b="-200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itle 1">
            <a:extLst>
              <a:ext uri="{FF2B5EF4-FFF2-40B4-BE49-F238E27FC236}">
                <a16:creationId xmlns:a16="http://schemas.microsoft.com/office/drawing/2014/main" id="{E5F09D3F-9CF7-3F92-BAC7-2D64BFD67A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22096"/>
            <a:ext cx="10691265" cy="1371030"/>
          </a:xfrm>
        </p:spPr>
        <p:txBody>
          <a:bodyPr/>
          <a:lstStyle/>
          <a:p>
            <a:r>
              <a:rPr lang="es-CL" dirty="0"/>
              <a:t>CENTRO DE BOYANTEZ</a:t>
            </a:r>
            <a:br>
              <a:rPr lang="es-CL" dirty="0"/>
            </a:br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02B05B8-0E20-ACCA-A445-69028FFE23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78486" y="1426698"/>
            <a:ext cx="4112880" cy="3943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8B838CB-81F3-DB5C-2F46-2FED85231E91}"/>
              </a:ext>
            </a:extLst>
          </p:cNvPr>
          <p:cNvSpPr txBox="1"/>
          <p:nvPr/>
        </p:nvSpPr>
        <p:spPr>
          <a:xfrm>
            <a:off x="10444898" y="5369698"/>
            <a:ext cx="15225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200" dirty="0"/>
              <a:t>telemedellin.tv, 2023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4724770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57DDBF-C111-D2D4-1DA0-C3D4609265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RESERVA DE BOYANTEZ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3FC3AF-FFB3-AA49-A8F1-04A1EE56E2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0099" y="1966555"/>
            <a:ext cx="5415643" cy="3781102"/>
          </a:xfrm>
        </p:spPr>
        <p:txBody>
          <a:bodyPr/>
          <a:lstStyle/>
          <a:p>
            <a:r>
              <a:rPr lang="es-CL" dirty="0"/>
              <a:t>El volumen del casco que no se encuentra sumergido no está generando boyantez. Sin embargo, es la “reserva” para casos de aumento de calado.</a:t>
            </a:r>
          </a:p>
          <a:p>
            <a:r>
              <a:rPr lang="es-CL" dirty="0"/>
              <a:t>Reserva de Boyantez se define como el volumen del espacio que se encuentra sobre la línea de flotación. Puede ser expresado como volumen, o como porcentaje total del volumen del buque.  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31FFE3-CDCA-D61D-1F20-A21EB6EBBB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2C7D1-7292-4DED-BF24-0FEE48353CDD}" type="datetime1">
              <a:rPr lang="es-CL" smtClean="0"/>
              <a:t>26-02-2024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CF1EDF-E92A-B26F-6E96-69A67FC3E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1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EF45CD-C7F6-F5EA-F2A4-E737CAF4DB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40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574DE12-AB40-6CE2-6899-C2CFA41561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41797" y="1828671"/>
            <a:ext cx="6198132" cy="3636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4615235"/>
      </p:ext>
    </p:extLst>
  </p:cSld>
  <p:clrMapOvr>
    <a:masterClrMapping/>
  </p:clrMapOvr>
</p:sld>
</file>

<file path=ppt/theme/theme1.xml><?xml version="1.0" encoding="utf-8"?>
<a:theme xmlns:a="http://schemas.openxmlformats.org/drawingml/2006/main" name="ChronicleVTI">
  <a:themeElements>
    <a:clrScheme name="AnalogousFromLightSeed_2SEEDS">
      <a:dk1>
        <a:srgbClr val="000000"/>
      </a:dk1>
      <a:lt1>
        <a:srgbClr val="FFFFFF"/>
      </a:lt1>
      <a:dk2>
        <a:srgbClr val="243941"/>
      </a:dk2>
      <a:lt2>
        <a:srgbClr val="E8E5E2"/>
      </a:lt2>
      <a:accent1>
        <a:srgbClr val="7F99BA"/>
      </a:accent1>
      <a:accent2>
        <a:srgbClr val="7EA9B0"/>
      </a:accent2>
      <a:accent3>
        <a:srgbClr val="9697C6"/>
      </a:accent3>
      <a:accent4>
        <a:srgbClr val="BA807F"/>
      </a:accent4>
      <a:accent5>
        <a:srgbClr val="BB9B82"/>
      </a:accent5>
      <a:accent6>
        <a:srgbClr val="ACA476"/>
      </a:accent6>
      <a:hlink>
        <a:srgbClr val="997E5D"/>
      </a:hlink>
      <a:folHlink>
        <a:srgbClr val="7F7F7F"/>
      </a:folHlink>
    </a:clrScheme>
    <a:fontScheme name="Univers Calisto">
      <a:majorFont>
        <a:latin typeface="Univers Condensed"/>
        <a:ea typeface=""/>
        <a:cs typeface=""/>
      </a:majorFont>
      <a:minorFont>
        <a:latin typeface="Calisto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hronicleVTI" id="{508E4D90-5116-4BF0-876B-3F422DD1F65F}" vid="{AA21DC3D-92A8-43A4-8358-ED428371CD55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10987</TotalTime>
  <Words>2913</Words>
  <Application>Microsoft Office PowerPoint</Application>
  <PresentationFormat>Panorámica</PresentationFormat>
  <Paragraphs>358</Paragraphs>
  <Slides>40</Slides>
  <Notes>1</Notes>
  <HiddenSlides>2</HiddenSlides>
  <MMClips>0</MMClips>
  <ScaleCrop>false</ScaleCrop>
  <HeadingPairs>
    <vt:vector size="8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40</vt:i4>
      </vt:variant>
    </vt:vector>
  </HeadingPairs>
  <TitlesOfParts>
    <vt:vector size="49" baseType="lpstr">
      <vt:lpstr>Arial</vt:lpstr>
      <vt:lpstr>Calibri</vt:lpstr>
      <vt:lpstr>Calisto MT</vt:lpstr>
      <vt:lpstr>Cambria Math</vt:lpstr>
      <vt:lpstr>Times New Roman</vt:lpstr>
      <vt:lpstr>Univers Condensed</vt:lpstr>
      <vt:lpstr>Wingdings</vt:lpstr>
      <vt:lpstr>ChronicleVTI</vt:lpstr>
      <vt:lpstr>Imagen de mapa de bits</vt:lpstr>
      <vt:lpstr>UT 1 Fundamentos de Estabilidad </vt:lpstr>
      <vt:lpstr>¿Qué es la Estabilidad?</vt:lpstr>
      <vt:lpstr>Principio de Arquímedes</vt:lpstr>
      <vt:lpstr>Dimensiones y geometría del Buque.   </vt:lpstr>
      <vt:lpstr>TERMINOLOGÍA BÁSICA</vt:lpstr>
      <vt:lpstr>DIMENSIONES DE UN BUQUE</vt:lpstr>
      <vt:lpstr>DIMENSIONES DE UN BUQUE</vt:lpstr>
      <vt:lpstr>DIMENSIONES DE UN BUQUE</vt:lpstr>
      <vt:lpstr>DIMENSIONES DE UN BUQUE</vt:lpstr>
      <vt:lpstr>Representación de la forma del casco</vt:lpstr>
      <vt:lpstr>El buque y sus dimensiones</vt:lpstr>
      <vt:lpstr>El buque y sus dimensiones</vt:lpstr>
      <vt:lpstr>DIMENSIONES DE UN BUQUE</vt:lpstr>
      <vt:lpstr>EJERCICIO</vt:lpstr>
      <vt:lpstr>EJERCICIO</vt:lpstr>
      <vt:lpstr>El buque y sus dimensiones ejercicios de cálculo de calado medio y TRIMADO</vt:lpstr>
      <vt:lpstr>LÍNEAs De AGUA</vt:lpstr>
      <vt:lpstr>Presentación de PowerPoint</vt:lpstr>
      <vt:lpstr>Geometría del casco</vt:lpstr>
      <vt:lpstr>Presentación de PowerPoint</vt:lpstr>
      <vt:lpstr>Presentación de PowerPoint</vt:lpstr>
      <vt:lpstr>PLANO HORIZONTAL</vt:lpstr>
      <vt:lpstr>PLANO TRANSVERSAL</vt:lpstr>
      <vt:lpstr>PLANOS DE COSTADO</vt:lpstr>
      <vt:lpstr>COEFICIENTES DE FORMA</vt:lpstr>
      <vt:lpstr>Coeficiente de bloque</vt:lpstr>
      <vt:lpstr>Coeficiente de bloque</vt:lpstr>
      <vt:lpstr>Coeficiente de bloque Ejercicio</vt:lpstr>
      <vt:lpstr>Coeficiente de bloque </vt:lpstr>
      <vt:lpstr>COEFICIENTE DE PRISMA o prismático</vt:lpstr>
      <vt:lpstr>COEFICIENTE DE LA SECCIÓN MAESTRA</vt:lpstr>
      <vt:lpstr>COEFICIENTE Del área del plano de agua</vt:lpstr>
      <vt:lpstr>COEFICIENTE Del área del plano de agua</vt:lpstr>
      <vt:lpstr>Coeficiente deL ÁREA DEL plano de agua </vt:lpstr>
      <vt:lpstr>OTRAS RELACIONES</vt:lpstr>
      <vt:lpstr>Centro de flotación</vt:lpstr>
      <vt:lpstr>CENTRO DE BOYANTEZ </vt:lpstr>
      <vt:lpstr>CENTRO DE BOYANTEZ </vt:lpstr>
      <vt:lpstr>CENTRO DE BOYANTEZ </vt:lpstr>
      <vt:lpstr>RESERVA DE BOYANTEZ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Fundamentos de Estabilidad</dc:title>
  <dc:creator>3068</dc:creator>
  <cp:lastModifiedBy>3068</cp:lastModifiedBy>
  <cp:revision>14</cp:revision>
  <dcterms:created xsi:type="dcterms:W3CDTF">2024-01-25T16:56:15Z</dcterms:created>
  <dcterms:modified xsi:type="dcterms:W3CDTF">2024-03-03T23:47:27Z</dcterms:modified>
</cp:coreProperties>
</file>