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0" r:id="rId5"/>
    <p:sldId id="301" r:id="rId6"/>
    <p:sldId id="302" r:id="rId7"/>
    <p:sldId id="303" r:id="rId8"/>
    <p:sldId id="304" r:id="rId9"/>
    <p:sldId id="305" r:id="rId10"/>
    <p:sldId id="306" r:id="rId11"/>
    <p:sldId id="307" r:id="rId1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50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46ABCF-4C46-47A2-BEC0-3F14EED62C73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4942D0-26F2-45E9-AD77-2D02315F79B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5812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1710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18507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C6504-DC2D-50F7-4528-5AFF95164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8604D58-031B-4CCA-CABF-96A3F429B3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06B657C-3126-A18A-2D6A-15A5990373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9621F93-847F-22BF-7A86-B8120D0222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77482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62C5D-1CA7-585B-50BF-54288FAA1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CA4654E-F9C9-1DE9-9E3D-5D3264F8E8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F980B2D-1F83-F2E1-E364-EF3E97037A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36E66CC-91C1-3572-E3FE-0B734ECEB0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271925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210DF6-9B5B-3534-FA9D-77FF42F28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E9801BE1-4584-8B7C-C628-3DBAFE090A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BF49AD8-6168-6A25-6998-2691AC5D32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5AA4F8A-DEED-629B-DEEF-2C57658837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8200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3A67B-B6EE-3012-BBA3-31EB366AB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9740207-175F-E3B9-8099-7048823C7A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98FEC50-E4FC-CD50-59DE-40C9DDAA16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3237056-0855-270D-74E5-919E68DEA8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51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4F3560-0677-F232-63D8-07858E4D8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B1964E4-20FE-2BEC-D73A-82B4AE51BA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D6FB3F8-B991-7B21-6802-55C57C9E76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B641D34-3289-983E-BCD3-D925170076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66708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D4809-79D4-EC98-85BB-808072CC7D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8BEEEE3-1CCE-1CAA-6AAC-CE94FDD51D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F8DE0332-323F-6A16-204D-5D53FFB75B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6110E63-1C91-9397-0ACB-C1B5F4A48B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4942D0-26F2-45E9-AD77-2D02315F79B5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4502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lgerian"/>
                <a:cs typeface="Algeri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FF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lgerian"/>
                <a:cs typeface="Algeri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FFFF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lgerian"/>
                <a:cs typeface="Algeri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lgerian"/>
                <a:cs typeface="Algeri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58973" y="208864"/>
            <a:ext cx="6274053" cy="11239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lgerian"/>
                <a:cs typeface="Algeri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2509519"/>
            <a:ext cx="10358120" cy="28378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FFFF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3/10/2025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he forgotten importance of the War of Jenkins' Ear">
            <a:extLst>
              <a:ext uri="{FF2B5EF4-FFF2-40B4-BE49-F238E27FC236}">
                <a16:creationId xmlns:a16="http://schemas.microsoft.com/office/drawing/2014/main" id="{BD997F80-2CE3-A3F1-0802-5C8278EC3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42863"/>
            <a:ext cx="12344400" cy="694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00400" y="-42863"/>
            <a:ext cx="797052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19555" marR="5080" indent="-1507490">
              <a:lnSpc>
                <a:spcPct val="100000"/>
              </a:lnSpc>
              <a:spcBef>
                <a:spcPts val="100"/>
              </a:spcBef>
            </a:pPr>
            <a:r>
              <a:rPr lang="es-CL" sz="3600" b="1" i="0" dirty="0" err="1">
                <a:solidFill>
                  <a:srgbClr val="FFFF00"/>
                </a:solidFill>
                <a:effectLst/>
              </a:rPr>
              <a:t>War</a:t>
            </a:r>
            <a:r>
              <a:rPr lang="es-CL" sz="3600" b="1" i="0" dirty="0">
                <a:solidFill>
                  <a:srgbClr val="FFFF00"/>
                </a:solidFill>
                <a:effectLst/>
              </a:rPr>
              <a:t> </a:t>
            </a:r>
            <a:r>
              <a:rPr lang="es-CL" sz="3600" b="1" i="0" dirty="0" err="1">
                <a:solidFill>
                  <a:srgbClr val="FFFF00"/>
                </a:solidFill>
                <a:effectLst/>
              </a:rPr>
              <a:t>of</a:t>
            </a:r>
            <a:r>
              <a:rPr lang="es-CL" sz="3600" b="1" i="0" dirty="0">
                <a:solidFill>
                  <a:srgbClr val="FFFF00"/>
                </a:solidFill>
                <a:effectLst/>
              </a:rPr>
              <a:t> Jenkins ´ </a:t>
            </a:r>
            <a:r>
              <a:rPr lang="es-CL" sz="3600" b="1" i="0" dirty="0" err="1">
                <a:solidFill>
                  <a:srgbClr val="FFFF00"/>
                </a:solidFill>
                <a:effectLst/>
              </a:rPr>
              <a:t>eAR</a:t>
            </a:r>
            <a:endParaRPr lang="es-ES" sz="4400" b="1" dirty="0">
              <a:solidFill>
                <a:srgbClr val="FFFF00"/>
              </a:solidFill>
            </a:endParaRPr>
          </a:p>
        </p:txBody>
      </p:sp>
      <p:sp>
        <p:nvSpPr>
          <p:cNvPr id="8" name="object 7">
            <a:extLst>
              <a:ext uri="{FF2B5EF4-FFF2-40B4-BE49-F238E27FC236}">
                <a16:creationId xmlns:a16="http://schemas.microsoft.com/office/drawing/2014/main" id="{519B1C86-D222-8107-385B-2AE45A190D7D}"/>
              </a:ext>
            </a:extLst>
          </p:cNvPr>
          <p:cNvSpPr/>
          <p:nvPr/>
        </p:nvSpPr>
        <p:spPr>
          <a:xfrm>
            <a:off x="8503160" y="5968846"/>
            <a:ext cx="3765040" cy="936932"/>
          </a:xfrm>
          <a:custGeom>
            <a:avLst/>
            <a:gdLst/>
            <a:ahLst/>
            <a:cxnLst/>
            <a:rect l="l" t="t" r="r" b="b"/>
            <a:pathLst>
              <a:path w="7886700" h="1676400">
                <a:moveTo>
                  <a:pt x="7886700" y="0"/>
                </a:moveTo>
                <a:lnTo>
                  <a:pt x="0" y="0"/>
                </a:lnTo>
                <a:lnTo>
                  <a:pt x="0" y="1676400"/>
                </a:lnTo>
                <a:lnTo>
                  <a:pt x="7886700" y="1676400"/>
                </a:lnTo>
                <a:lnTo>
                  <a:pt x="7886700" y="0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A1CEEC4-FF89-2B2E-FAE3-E9FD3AF7F47F}"/>
              </a:ext>
            </a:extLst>
          </p:cNvPr>
          <p:cNvSpPr txBox="1"/>
          <p:nvPr/>
        </p:nvSpPr>
        <p:spPr>
          <a:xfrm>
            <a:off x="8686800" y="5968846"/>
            <a:ext cx="3688840" cy="889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419" sz="12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CADETES: </a:t>
            </a:r>
            <a:r>
              <a:rPr lang="es-419" sz="1200" b="1" dirty="0" err="1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Hidenobu</a:t>
            </a:r>
            <a:r>
              <a:rPr lang="es-419" sz="12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s-419" sz="1200" b="1" dirty="0" err="1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Tsukame</a:t>
            </a:r>
            <a:r>
              <a:rPr lang="es-419" sz="12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y Tomás Vega</a:t>
            </a:r>
            <a:endParaRPr lang="es-CL" sz="1200" b="1" dirty="0">
              <a:solidFill>
                <a:srgbClr val="FFFF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419" sz="12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CURSO:                                            3°B</a:t>
            </a:r>
            <a:endParaRPr lang="es-CL" sz="1200" b="1" dirty="0">
              <a:solidFill>
                <a:srgbClr val="FFFF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s-419" sz="1200" b="1" dirty="0">
                <a:solidFill>
                  <a:srgbClr val="FFFF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AÑO:                                                2025</a:t>
            </a:r>
            <a:endParaRPr lang="es-CL" sz="1200" b="1" dirty="0">
              <a:solidFill>
                <a:srgbClr val="FFFF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War of Jenkins' Ear - Warfare History Network">
            <a:extLst>
              <a:ext uri="{FF2B5EF4-FFF2-40B4-BE49-F238E27FC236}">
                <a16:creationId xmlns:a16="http://schemas.microsoft.com/office/drawing/2014/main" id="{7C9A8A8C-0BEC-5458-C1C8-C5B459E334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object 2"/>
          <p:cNvGrpSpPr/>
          <p:nvPr/>
        </p:nvGrpSpPr>
        <p:grpSpPr>
          <a:xfrm>
            <a:off x="774191" y="320040"/>
            <a:ext cx="10639044" cy="1449323"/>
            <a:chOff x="774191" y="320040"/>
            <a:chExt cx="10639044" cy="1449323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191" y="320040"/>
              <a:ext cx="10639044" cy="144932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06467" y="451104"/>
              <a:ext cx="3171443" cy="1287780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38200" y="365759"/>
            <a:ext cx="10515600" cy="827791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2711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35"/>
              </a:spcBef>
            </a:pPr>
            <a:r>
              <a:rPr lang="es-CL" sz="3600" b="0" i="0" dirty="0" err="1">
                <a:solidFill>
                  <a:srgbClr val="FFFF00"/>
                </a:solidFill>
                <a:effectLst/>
              </a:rPr>
              <a:t>introduction</a:t>
            </a:r>
            <a:endParaRPr sz="4400" dirty="0">
              <a:solidFill>
                <a:srgbClr val="FFFF00"/>
              </a:solidFill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644651" y="1767839"/>
            <a:ext cx="10784205" cy="4502150"/>
            <a:chOff x="644651" y="1767839"/>
            <a:chExt cx="10784205" cy="450215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0475" y="1767839"/>
              <a:ext cx="10668000" cy="450189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4651" y="2162555"/>
              <a:ext cx="6406896" cy="375513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838961" y="1826513"/>
              <a:ext cx="10515600" cy="4351020"/>
            </a:xfrm>
            <a:custGeom>
              <a:avLst/>
              <a:gdLst/>
              <a:ahLst/>
              <a:cxnLst/>
              <a:rect l="l" t="t" r="r" b="b"/>
              <a:pathLst>
                <a:path w="10515600" h="4351020">
                  <a:moveTo>
                    <a:pt x="10515600" y="0"/>
                  </a:moveTo>
                  <a:lnTo>
                    <a:pt x="0" y="0"/>
                  </a:lnTo>
                  <a:lnTo>
                    <a:pt x="0" y="4351020"/>
                  </a:lnTo>
                  <a:lnTo>
                    <a:pt x="10515600" y="4351020"/>
                  </a:lnTo>
                  <a:lnTo>
                    <a:pt x="10515600" y="0"/>
                  </a:lnTo>
                  <a:close/>
                </a:path>
              </a:pathLst>
            </a:custGeom>
            <a:solidFill>
              <a:srgbClr val="1F4E7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819911" y="1807463"/>
              <a:ext cx="10553700" cy="4389120"/>
            </a:xfrm>
            <a:custGeom>
              <a:avLst/>
              <a:gdLst/>
              <a:ahLst/>
              <a:cxnLst/>
              <a:rect l="l" t="t" r="r" b="b"/>
              <a:pathLst>
                <a:path w="10553700" h="4389120">
                  <a:moveTo>
                    <a:pt x="10534650" y="0"/>
                  </a:moveTo>
                  <a:lnTo>
                    <a:pt x="19050" y="0"/>
                  </a:lnTo>
                  <a:lnTo>
                    <a:pt x="11637" y="1494"/>
                  </a:lnTo>
                  <a:lnTo>
                    <a:pt x="5581" y="5572"/>
                  </a:lnTo>
                  <a:lnTo>
                    <a:pt x="1497" y="11626"/>
                  </a:lnTo>
                  <a:lnTo>
                    <a:pt x="0" y="19050"/>
                  </a:lnTo>
                  <a:lnTo>
                    <a:pt x="0" y="4370070"/>
                  </a:lnTo>
                  <a:lnTo>
                    <a:pt x="1497" y="4377482"/>
                  </a:lnTo>
                  <a:lnTo>
                    <a:pt x="5581" y="4383538"/>
                  </a:lnTo>
                  <a:lnTo>
                    <a:pt x="11637" y="4387622"/>
                  </a:lnTo>
                  <a:lnTo>
                    <a:pt x="19050" y="4389120"/>
                  </a:lnTo>
                  <a:lnTo>
                    <a:pt x="10534650" y="4389120"/>
                  </a:lnTo>
                  <a:lnTo>
                    <a:pt x="10542073" y="4387622"/>
                  </a:lnTo>
                  <a:lnTo>
                    <a:pt x="10548127" y="4383538"/>
                  </a:lnTo>
                  <a:lnTo>
                    <a:pt x="10549500" y="4381500"/>
                  </a:lnTo>
                  <a:lnTo>
                    <a:pt x="12738" y="4381500"/>
                  </a:lnTo>
                  <a:lnTo>
                    <a:pt x="7619" y="4376381"/>
                  </a:lnTo>
                  <a:lnTo>
                    <a:pt x="7619" y="12700"/>
                  </a:lnTo>
                  <a:lnTo>
                    <a:pt x="12738" y="7620"/>
                  </a:lnTo>
                  <a:lnTo>
                    <a:pt x="10549507" y="7620"/>
                  </a:lnTo>
                  <a:lnTo>
                    <a:pt x="10548127" y="5572"/>
                  </a:lnTo>
                  <a:lnTo>
                    <a:pt x="10542073" y="1494"/>
                  </a:lnTo>
                  <a:lnTo>
                    <a:pt x="10534650" y="0"/>
                  </a:lnTo>
                  <a:close/>
                </a:path>
                <a:path w="10553700" h="4389120">
                  <a:moveTo>
                    <a:pt x="10549507" y="7620"/>
                  </a:moveTo>
                  <a:lnTo>
                    <a:pt x="10541000" y="7620"/>
                  </a:lnTo>
                  <a:lnTo>
                    <a:pt x="10546080" y="12700"/>
                  </a:lnTo>
                  <a:lnTo>
                    <a:pt x="10546080" y="4376381"/>
                  </a:lnTo>
                  <a:lnTo>
                    <a:pt x="10541000" y="4381500"/>
                  </a:lnTo>
                  <a:lnTo>
                    <a:pt x="10549500" y="4381500"/>
                  </a:lnTo>
                  <a:lnTo>
                    <a:pt x="10552205" y="4377482"/>
                  </a:lnTo>
                  <a:lnTo>
                    <a:pt x="10553700" y="4370070"/>
                  </a:lnTo>
                  <a:lnTo>
                    <a:pt x="10553700" y="19050"/>
                  </a:lnTo>
                  <a:lnTo>
                    <a:pt x="10552205" y="11626"/>
                  </a:lnTo>
                  <a:lnTo>
                    <a:pt x="10549507" y="7620"/>
                  </a:lnTo>
                  <a:close/>
                </a:path>
                <a:path w="10553700" h="4389120">
                  <a:moveTo>
                    <a:pt x="10536809" y="15239"/>
                  </a:moveTo>
                  <a:lnTo>
                    <a:pt x="16941" y="15239"/>
                  </a:lnTo>
                  <a:lnTo>
                    <a:pt x="15240" y="16890"/>
                  </a:lnTo>
                  <a:lnTo>
                    <a:pt x="15240" y="4372178"/>
                  </a:lnTo>
                  <a:lnTo>
                    <a:pt x="16941" y="4373880"/>
                  </a:lnTo>
                  <a:lnTo>
                    <a:pt x="10536809" y="4373880"/>
                  </a:lnTo>
                  <a:lnTo>
                    <a:pt x="10538460" y="4372178"/>
                  </a:lnTo>
                  <a:lnTo>
                    <a:pt x="10538460" y="4351020"/>
                  </a:lnTo>
                  <a:lnTo>
                    <a:pt x="38100" y="4351020"/>
                  </a:lnTo>
                  <a:lnTo>
                    <a:pt x="38100" y="38100"/>
                  </a:lnTo>
                  <a:lnTo>
                    <a:pt x="10538460" y="38100"/>
                  </a:lnTo>
                  <a:lnTo>
                    <a:pt x="10538460" y="16890"/>
                  </a:lnTo>
                  <a:lnTo>
                    <a:pt x="10536809" y="15239"/>
                  </a:lnTo>
                  <a:close/>
                </a:path>
                <a:path w="10553700" h="4389120">
                  <a:moveTo>
                    <a:pt x="10538460" y="38100"/>
                  </a:moveTo>
                  <a:lnTo>
                    <a:pt x="10515600" y="38100"/>
                  </a:lnTo>
                  <a:lnTo>
                    <a:pt x="10515600" y="4351020"/>
                  </a:lnTo>
                  <a:lnTo>
                    <a:pt x="10538460" y="4351020"/>
                  </a:lnTo>
                  <a:lnTo>
                    <a:pt x="10538460" y="3810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16939" y="2102713"/>
            <a:ext cx="10055861" cy="2794996"/>
          </a:xfrm>
          <a:prstGeom prst="rect">
            <a:avLst/>
          </a:prstGeom>
        </p:spPr>
        <p:txBody>
          <a:bodyPr vert="horz" wrap="square" lIns="0" tIns="207645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Brief context: The War of Jenkins’ Ear (1739-1748) was a conflict between Great Britain and Spain over trade rights in the Caribbean and the Americas.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Key players: Spain (King Philip V) vs. Britain (King George II).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Main objective: Britain wanted to expand its trade influence in the Americas.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r of Jenkins Ear, History, Facts, Significance, APUSH">
            <a:extLst>
              <a:ext uri="{FF2B5EF4-FFF2-40B4-BE49-F238E27FC236}">
                <a16:creationId xmlns:a16="http://schemas.microsoft.com/office/drawing/2014/main" id="{CF1629D3-4F67-D3B5-8C35-4CBA39357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613"/>
            <a:ext cx="12191999" cy="706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191000" y="369894"/>
            <a:ext cx="2590800" cy="61363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59055" rIns="0" bIns="0" rtlCol="0">
            <a:spAutoFit/>
          </a:bodyPr>
          <a:lstStyle/>
          <a:p>
            <a:pPr marL="445134">
              <a:lnSpc>
                <a:spcPct val="100000"/>
              </a:lnSpc>
              <a:spcBef>
                <a:spcPts val="465"/>
              </a:spcBef>
            </a:pPr>
            <a:r>
              <a:rPr lang="es-CL" sz="3600" b="0" i="0" dirty="0">
                <a:solidFill>
                  <a:srgbClr val="E1C79D"/>
                </a:solidFill>
                <a:effectLst/>
              </a:rPr>
              <a:t>Causes</a:t>
            </a:r>
            <a:endParaRPr sz="3600" dirty="0"/>
          </a:p>
        </p:txBody>
      </p:sp>
      <p:sp>
        <p:nvSpPr>
          <p:cNvPr id="7" name="object 7"/>
          <p:cNvSpPr/>
          <p:nvPr/>
        </p:nvSpPr>
        <p:spPr>
          <a:xfrm>
            <a:off x="2151889" y="2590800"/>
            <a:ext cx="7861551" cy="3537506"/>
          </a:xfrm>
          <a:custGeom>
            <a:avLst/>
            <a:gdLst/>
            <a:ahLst/>
            <a:cxnLst/>
            <a:rect l="l" t="t" r="r" b="b"/>
            <a:pathLst>
              <a:path w="7886700" h="1676400">
                <a:moveTo>
                  <a:pt x="7886700" y="0"/>
                </a:moveTo>
                <a:lnTo>
                  <a:pt x="0" y="0"/>
                </a:lnTo>
                <a:lnTo>
                  <a:pt x="0" y="1676400"/>
                </a:lnTo>
                <a:lnTo>
                  <a:pt x="7886700" y="1676400"/>
                </a:lnTo>
                <a:lnTo>
                  <a:pt x="7886700" y="0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53411" y="2590800"/>
            <a:ext cx="7886700" cy="3537506"/>
          </a:xfrm>
          <a:prstGeom prst="rect">
            <a:avLst/>
          </a:prstGeom>
          <a:ln w="9525">
            <a:solidFill>
              <a:srgbClr val="FF0000"/>
            </a:solidFill>
          </a:ln>
        </p:spPr>
        <p:txBody>
          <a:bodyPr vert="horz" wrap="square" lIns="0" tIns="211454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British merchants wanted to expand trade in Spanish-controlled territories.</a:t>
            </a:r>
            <a:endParaRPr lang="en-US" sz="36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Spain enforced strict trade laws (asiento system).</a:t>
            </a:r>
            <a:endParaRPr lang="en-US" sz="36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The incident of Jenkins’ Ear (1731) as a pretext for war.</a:t>
            </a:r>
            <a:endParaRPr 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56 War Of Jenkins Ear Image: PICRYL - Public Domain Media Search Engine  Public Domain Search}">
            <a:extLst>
              <a:ext uri="{FF2B5EF4-FFF2-40B4-BE49-F238E27FC236}">
                <a16:creationId xmlns:a16="http://schemas.microsoft.com/office/drawing/2014/main" id="{4000F535-3DE7-DD5C-15AE-806EE6F6F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1575"/>
            <a:ext cx="12192000" cy="802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988820" y="228601"/>
            <a:ext cx="8051291" cy="721993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n-US" sz="3600" b="0" i="0" dirty="0" err="1">
                <a:solidFill>
                  <a:srgbClr val="FFFF00"/>
                </a:solidFill>
                <a:effectLst/>
              </a:rPr>
              <a:t>FIrst</a:t>
            </a:r>
            <a:r>
              <a:rPr lang="en-US" sz="3600" b="0" i="0" dirty="0">
                <a:solidFill>
                  <a:srgbClr val="FFFF00"/>
                </a:solidFill>
                <a:effectLst/>
              </a:rPr>
              <a:t> attack TO” La Guaira” 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2153411" y="2194560"/>
            <a:ext cx="7886700" cy="2619948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Admiral Edward Vernon led the attack on this Venezuelan port.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Spanish forces, led by governor Gabriel de </a:t>
            </a:r>
            <a:r>
              <a:rPr lang="en-US" sz="2800" b="0" i="0" dirty="0" err="1">
                <a:solidFill>
                  <a:srgbClr val="FFFF00"/>
                </a:solidFill>
                <a:effectLst/>
              </a:rPr>
              <a:t>Zuloaga</a:t>
            </a:r>
            <a:r>
              <a:rPr lang="en-US" sz="2800" b="0" i="0" dirty="0">
                <a:solidFill>
                  <a:srgbClr val="FFFF00"/>
                </a:solidFill>
                <a:effectLst/>
              </a:rPr>
              <a:t>, successfully defended the city.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Heavy British losses due to strong fortifications and Spanish resistance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EBE4734A-1186-3101-4013-916828295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attle of Porto Bello (1739) - Wikipedia">
            <a:extLst>
              <a:ext uri="{FF2B5EF4-FFF2-40B4-BE49-F238E27FC236}">
                <a16:creationId xmlns:a16="http://schemas.microsoft.com/office/drawing/2014/main" id="{78AD5BAD-7A2F-11A9-AC23-39C3AF5F6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932F4864-177E-206F-F5C1-46B05A276F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53410" y="365759"/>
            <a:ext cx="8057390" cy="721993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First attack to Porto Belo 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1A9B8F4E-F1A6-0DA5-3F50-8B5E97846FC0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53C29048-EE42-3D62-2EA8-ABCCBF34F49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5866369A-E080-E292-4E9C-03EA35151E86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9CD65175-5882-04CA-BAAD-30B60C108C48}"/>
              </a:ext>
            </a:extLst>
          </p:cNvPr>
          <p:cNvSpPr txBox="1"/>
          <p:nvPr/>
        </p:nvSpPr>
        <p:spPr>
          <a:xfrm>
            <a:off x="2153411" y="2194560"/>
            <a:ext cx="7886700" cy="2189061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Successful British attack led by Admiral Vernon.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The fort was destroyed, dealing a significant blow to Spanish trade.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Victory used for British propaganda (Porto Bello Road in London named after it).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054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EBF2D4C-7FD7-0141-0FDC-265479EF8F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attle of Cartagena de Indias - Wikipedia">
            <a:extLst>
              <a:ext uri="{FF2B5EF4-FFF2-40B4-BE49-F238E27FC236}">
                <a16:creationId xmlns:a16="http://schemas.microsoft.com/office/drawing/2014/main" id="{75626CEC-3022-39D7-3DD7-78CE55E6A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76"/>
            <a:ext cx="12192000" cy="682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02D18721-8F28-D024-DE69-FA11EFF94E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53411" y="365759"/>
            <a:ext cx="7886700" cy="127599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s-CL" sz="3600" b="0" i="0" dirty="0" err="1">
                <a:solidFill>
                  <a:srgbClr val="FFFF00"/>
                </a:solidFill>
                <a:effectLst/>
              </a:rPr>
              <a:t>First</a:t>
            </a:r>
            <a:r>
              <a:rPr lang="es-CL" sz="3600" b="0" i="0" dirty="0">
                <a:solidFill>
                  <a:srgbClr val="FFFF00"/>
                </a:solidFill>
                <a:effectLst/>
              </a:rPr>
              <a:t> </a:t>
            </a:r>
            <a:r>
              <a:rPr lang="es-CL" sz="3600" b="0" i="0" dirty="0" err="1">
                <a:solidFill>
                  <a:srgbClr val="FFFF00"/>
                </a:solidFill>
                <a:effectLst/>
              </a:rPr>
              <a:t>attack</a:t>
            </a:r>
            <a:r>
              <a:rPr lang="es-CL" sz="3600" b="0" i="0" dirty="0">
                <a:solidFill>
                  <a:srgbClr val="FFFF00"/>
                </a:solidFill>
                <a:effectLst/>
              </a:rPr>
              <a:t> </a:t>
            </a:r>
            <a:r>
              <a:rPr lang="es-CL" sz="3600" b="0" i="0" dirty="0" err="1">
                <a:solidFill>
                  <a:srgbClr val="FFFF00"/>
                </a:solidFill>
                <a:effectLst/>
              </a:rPr>
              <a:t>to</a:t>
            </a:r>
            <a:r>
              <a:rPr lang="es-CL" sz="3600" b="0" i="0" dirty="0">
                <a:solidFill>
                  <a:srgbClr val="FFFF00"/>
                </a:solidFill>
                <a:effectLst/>
              </a:rPr>
              <a:t> ´´Cartagena de indias´´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BD54E307-8870-3B5F-57A4-57C543BBD308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DD14ECC0-C4B9-2EDA-1E57-1901792E020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E9D59E4E-9A00-B106-1B73-F4EB21DCEC6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62EA18B6-C2E5-1705-7783-45D6C625814D}"/>
              </a:ext>
            </a:extLst>
          </p:cNvPr>
          <p:cNvSpPr txBox="1"/>
          <p:nvPr/>
        </p:nvSpPr>
        <p:spPr>
          <a:xfrm>
            <a:off x="2153411" y="2194560"/>
            <a:ext cx="7886700" cy="1327286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Failed initial attempt by the British navy.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Strong Spanish fortifications and tropical diseases weakened the British forces.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654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F4574D6C-C339-5570-CB40-CD3A945E9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hagres and Fort San Lorenzo - Wikipedia">
            <a:extLst>
              <a:ext uri="{FF2B5EF4-FFF2-40B4-BE49-F238E27FC236}">
                <a16:creationId xmlns:a16="http://schemas.microsoft.com/office/drawing/2014/main" id="{96CD3276-74FA-535D-E2A2-357983F08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7150"/>
            <a:ext cx="12192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75881556-6E43-99CB-5165-A753D13D14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53411" y="365759"/>
            <a:ext cx="7886700" cy="127599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Destruction of San Lorenzo Fortress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6BBB9297-6FE4-9E32-CA48-8BCE9F32BC5F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A9FEF024-862A-AE14-DEB8-10A8ADAA7E2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046C146D-6DFE-3CF9-FDFC-7AC3E66413F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5CBCB944-0BF4-9741-EE12-E78328D25242}"/>
              </a:ext>
            </a:extLst>
          </p:cNvPr>
          <p:cNvSpPr txBox="1"/>
          <p:nvPr/>
        </p:nvSpPr>
        <p:spPr>
          <a:xfrm>
            <a:off x="2153411" y="2194560"/>
            <a:ext cx="7886700" cy="1758174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British forces attacked and destroyed this Spanish fortress in Panama.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It was a key fort protecting the route to the Pacific and silver shipments.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42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230D4C8-F45E-1DAC-52DC-453B32177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he War of Jenkins' Ear - Warfare History Network">
            <a:extLst>
              <a:ext uri="{FF2B5EF4-FFF2-40B4-BE49-F238E27FC236}">
                <a16:creationId xmlns:a16="http://schemas.microsoft.com/office/drawing/2014/main" id="{4405D244-DC0D-F95B-CD66-B76C8915B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9"/>
            <a:ext cx="12192000" cy="685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A280B156-C005-7C2D-C8C4-36E6CE90929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53411" y="365759"/>
            <a:ext cx="7886700" cy="127599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n-US" sz="3600" b="0" i="0" dirty="0">
                <a:solidFill>
                  <a:srgbClr val="FFFF00"/>
                </a:solidFill>
                <a:effectLst/>
              </a:rPr>
              <a:t>The Battle of Cartagena de Indias 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84938C57-B5F6-322C-9B5A-C40992ECC2F0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B7A44B50-A567-F850-9F94-DD7F928400E4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F0FB6A09-5E60-8896-3E87-51B6752BF6A6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337C0D25-2D91-8D33-6F38-8A321428E3B5}"/>
              </a:ext>
            </a:extLst>
          </p:cNvPr>
          <p:cNvSpPr txBox="1"/>
          <p:nvPr/>
        </p:nvSpPr>
        <p:spPr>
          <a:xfrm>
            <a:off x="2153411" y="2194560"/>
            <a:ext cx="7886700" cy="3481722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Largest battle of the war; decisive Spanish victory.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Admiral Vernon led a massive fleet of over 180 ships and 27,000 men.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Spanish defense led by Blas de </a:t>
            </a:r>
            <a:r>
              <a:rPr lang="en-US" sz="2800" b="0" i="0" dirty="0" err="1">
                <a:solidFill>
                  <a:srgbClr val="FFFF00"/>
                </a:solidFill>
                <a:effectLst/>
              </a:rPr>
              <a:t>Lezo</a:t>
            </a:r>
            <a:r>
              <a:rPr lang="en-US" sz="2800" b="0" i="0" dirty="0">
                <a:solidFill>
                  <a:srgbClr val="FFFF00"/>
                </a:solidFill>
                <a:effectLst/>
              </a:rPr>
              <a:t>, who used smart tactics and the city’s fortifications.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Disease (yellow fever) devastated the British troops, forcing them to retreat.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109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AF87634-1E07-2172-EA08-8F78AD72E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The War of Jenkins' Ear - World History Edu">
            <a:extLst>
              <a:ext uri="{FF2B5EF4-FFF2-40B4-BE49-F238E27FC236}">
                <a16:creationId xmlns:a16="http://schemas.microsoft.com/office/drawing/2014/main" id="{F68C6081-8B37-F5D6-C6B2-61FF67EAB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22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0F9241F3-E284-93D3-F63B-92A421A763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656076" y="219937"/>
            <a:ext cx="4876800" cy="721993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s-CL" sz="3600" b="0" i="0" dirty="0" err="1">
                <a:solidFill>
                  <a:srgbClr val="FFFF00"/>
                </a:solidFill>
                <a:effectLst/>
              </a:rPr>
              <a:t>consequences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967C121F-A3A2-2A7D-A3A5-2C67FE4B9CD9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77A655D6-2FA4-AF24-A6C6-48A8457A0560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FBC743EB-15ED-76BD-AEDF-B79C085FA49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D6E355DA-6BB8-B3B5-D38E-0F2BB8608532}"/>
              </a:ext>
            </a:extLst>
          </p:cNvPr>
          <p:cNvSpPr txBox="1"/>
          <p:nvPr/>
        </p:nvSpPr>
        <p:spPr>
          <a:xfrm>
            <a:off x="2153411" y="2194560"/>
            <a:ext cx="7886700" cy="3481722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Britain failed to expand its trade influence in Spanish America.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Spain strengthened its defenses in the Caribbean.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The war merged into the War of Austrian Succession.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Treaty of Aix-la-Chapelle (1748) ended the war; no major territorial changes.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2" name="AutoShape 2" descr="The War of Jenkins' Ear - World History Edu">
            <a:extLst>
              <a:ext uri="{FF2B5EF4-FFF2-40B4-BE49-F238E27FC236}">
                <a16:creationId xmlns:a16="http://schemas.microsoft.com/office/drawing/2014/main" id="{76B9E68D-74D6-2927-8E77-5458771392C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15000" y="3048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55834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9C7DC84-ABEC-1939-75C4-38F32DDFB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rofile for War of Jenkins' Ear">
            <a:extLst>
              <a:ext uri="{FF2B5EF4-FFF2-40B4-BE49-F238E27FC236}">
                <a16:creationId xmlns:a16="http://schemas.microsoft.com/office/drawing/2014/main" id="{3E687321-8780-959B-0140-FAD1FF0B6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34048"/>
            <a:ext cx="12344400" cy="68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ject 6">
            <a:extLst>
              <a:ext uri="{FF2B5EF4-FFF2-40B4-BE49-F238E27FC236}">
                <a16:creationId xmlns:a16="http://schemas.microsoft.com/office/drawing/2014/main" id="{510FD14D-1DDF-7FFF-88BF-C55DE2EEB0A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438905" y="386841"/>
            <a:ext cx="4552189" cy="721993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txBody>
          <a:bodyPr vert="horz" wrap="square" lIns="0" tIns="166370" rIns="0" bIns="0" rtlCol="0">
            <a:spAutoFit/>
          </a:bodyPr>
          <a:lstStyle/>
          <a:p>
            <a:pPr marL="732790">
              <a:lnSpc>
                <a:spcPct val="100000"/>
              </a:lnSpc>
              <a:spcBef>
                <a:spcPts val="1310"/>
              </a:spcBef>
            </a:pPr>
            <a:r>
              <a:rPr lang="es-CL" sz="3600" b="0" i="0" dirty="0" err="1">
                <a:solidFill>
                  <a:srgbClr val="FFFF00"/>
                </a:solidFill>
                <a:effectLst/>
              </a:rPr>
              <a:t>Conclusion</a:t>
            </a:r>
            <a:endParaRPr sz="3600" dirty="0">
              <a:solidFill>
                <a:srgbClr val="FFFF00"/>
              </a:solidFill>
            </a:endParaRPr>
          </a:p>
        </p:txBody>
      </p:sp>
      <p:grpSp>
        <p:nvGrpSpPr>
          <p:cNvPr id="7" name="object 7">
            <a:extLst>
              <a:ext uri="{FF2B5EF4-FFF2-40B4-BE49-F238E27FC236}">
                <a16:creationId xmlns:a16="http://schemas.microsoft.com/office/drawing/2014/main" id="{6376B896-13DF-FE78-2F6D-D26C81120C12}"/>
              </a:ext>
            </a:extLst>
          </p:cNvPr>
          <p:cNvGrpSpPr/>
          <p:nvPr/>
        </p:nvGrpSpPr>
        <p:grpSpPr>
          <a:xfrm>
            <a:off x="1988820" y="2049779"/>
            <a:ext cx="8315325" cy="2693035"/>
            <a:chOff x="1988820" y="2049779"/>
            <a:chExt cx="8315325" cy="2693035"/>
          </a:xfrm>
        </p:grpSpPr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E76EF90B-657C-9C6D-DC4C-5DC1E7C7B47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89404" y="2148839"/>
              <a:ext cx="8010144" cy="2593848"/>
            </a:xfrm>
            <a:prstGeom prst="rect">
              <a:avLst/>
            </a:prstGeom>
          </p:spPr>
        </p:pic>
        <p:pic>
          <p:nvPicPr>
            <p:cNvPr id="9" name="object 9">
              <a:extLst>
                <a:ext uri="{FF2B5EF4-FFF2-40B4-BE49-F238E27FC236}">
                  <a16:creationId xmlns:a16="http://schemas.microsoft.com/office/drawing/2014/main" id="{193D76FD-32E1-A0C5-FD9E-31819CE78291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8820" y="2049779"/>
              <a:ext cx="8314944" cy="2651760"/>
            </a:xfrm>
            <a:prstGeom prst="rect">
              <a:avLst/>
            </a:prstGeom>
          </p:spPr>
        </p:pic>
      </p:grpSp>
      <p:sp>
        <p:nvSpPr>
          <p:cNvPr id="10" name="object 10">
            <a:extLst>
              <a:ext uri="{FF2B5EF4-FFF2-40B4-BE49-F238E27FC236}">
                <a16:creationId xmlns:a16="http://schemas.microsoft.com/office/drawing/2014/main" id="{B4157024-6BE2-EADE-1163-049D1B993A4B}"/>
              </a:ext>
            </a:extLst>
          </p:cNvPr>
          <p:cNvSpPr txBox="1"/>
          <p:nvPr/>
        </p:nvSpPr>
        <p:spPr>
          <a:xfrm>
            <a:off x="2153411" y="2194560"/>
            <a:ext cx="7886700" cy="2619948"/>
          </a:xfrm>
          <a:prstGeom prst="rect">
            <a:avLst/>
          </a:prstGeom>
          <a:solidFill>
            <a:srgbClr val="000066"/>
          </a:solidFill>
          <a:ln w="9525">
            <a:solidFill>
              <a:srgbClr val="FFFF00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The war showed Spain’s resilience in defending its territories.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Britain underestimated the Spanish and the tropical conditions.</a:t>
            </a:r>
            <a:endParaRPr lang="en-US" sz="2800" dirty="0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0" i="0" dirty="0">
                <a:solidFill>
                  <a:srgbClr val="FFFF00"/>
                </a:solidFill>
                <a:effectLst/>
              </a:rPr>
              <a:t>The conflict was costly and inconclusive, with no major changes in colonial power.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2" name="AutoShape 2" descr="The War of Jenkins' Ear - World History Edu">
            <a:extLst>
              <a:ext uri="{FF2B5EF4-FFF2-40B4-BE49-F238E27FC236}">
                <a16:creationId xmlns:a16="http://schemas.microsoft.com/office/drawing/2014/main" id="{75EDA684-B22F-CD53-0CBA-7617BDB3E8C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15000" y="3048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6898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7289655B-3415-3CF3-3786-F6AD99EEC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The War of Jenkins' Ear - World History Edu">
            <a:extLst>
              <a:ext uri="{FF2B5EF4-FFF2-40B4-BE49-F238E27FC236}">
                <a16:creationId xmlns:a16="http://schemas.microsoft.com/office/drawing/2014/main" id="{634BE4E9-6BBF-BAF9-1B77-C6C3315751F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15000" y="3048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C3243DAD-DCF6-8E5C-4D5B-8AEDB6AFD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1266" name="Picture 2" descr="The War of Jenkins' Ear - Warfare History Network">
            <a:extLst>
              <a:ext uri="{FF2B5EF4-FFF2-40B4-BE49-F238E27FC236}">
                <a16:creationId xmlns:a16="http://schemas.microsoft.com/office/drawing/2014/main" id="{207A5465-0E70-2B48-903C-057E923225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19868"/>
            <a:ext cx="12725400" cy="684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8FE0403-DD5D-525C-AD21-CAAF496664DA}"/>
              </a:ext>
            </a:extLst>
          </p:cNvPr>
          <p:cNvSpPr txBox="1"/>
          <p:nvPr/>
        </p:nvSpPr>
        <p:spPr>
          <a:xfrm>
            <a:off x="7696200" y="4800600"/>
            <a:ext cx="36379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>
                <a:solidFill>
                  <a:srgbClr val="FFFF00"/>
                </a:solidFill>
                <a:latin typeface="Algerian" panose="04020705040A02060702" pitchFamily="82" charset="0"/>
              </a:rPr>
              <a:t>END</a:t>
            </a:r>
            <a:endParaRPr lang="es-CL" sz="9600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103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410</Words>
  <Application>Microsoft Office PowerPoint</Application>
  <PresentationFormat>Panorámica</PresentationFormat>
  <Paragraphs>49</Paragraphs>
  <Slides>11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Algerian</vt:lpstr>
      <vt:lpstr>Aptos</vt:lpstr>
      <vt:lpstr>Arial</vt:lpstr>
      <vt:lpstr>Times New Roman</vt:lpstr>
      <vt:lpstr>Office Theme</vt:lpstr>
      <vt:lpstr>War of Jenkins ´ eAR</vt:lpstr>
      <vt:lpstr>introduction</vt:lpstr>
      <vt:lpstr>Causes</vt:lpstr>
      <vt:lpstr>FIrst attack TO” La Guaira” </vt:lpstr>
      <vt:lpstr>First attack to Porto Belo </vt:lpstr>
      <vt:lpstr>First attack to ´´Cartagena de indias´´</vt:lpstr>
      <vt:lpstr>Destruction of San Lorenzo Fortress</vt:lpstr>
      <vt:lpstr>The Battle of Cartagena de Indias </vt:lpstr>
      <vt:lpstr>consequences</vt:lpstr>
      <vt:lpstr>Conclusion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A.P</dc:creator>
  <cp:lastModifiedBy>Alisha Vaswani Donoso</cp:lastModifiedBy>
  <cp:revision>1</cp:revision>
  <dcterms:created xsi:type="dcterms:W3CDTF">2025-03-10T23:13:21Z</dcterms:created>
  <dcterms:modified xsi:type="dcterms:W3CDTF">2025-03-10T23:51:35Z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2024-05-06T00:00:00Z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2025-03-10T00:00:00Z</vt:filetime>
  </property>
  <property fmtid="{D5CDD505-2E9C-101B-9397-08002B2CF9AE}" pid="5" name="Producer">
    <vt:lpwstr>Microsoft® PowerPoint® para Microsoft 365</vt:lpwstr>
  </property>
</Properties>
</file>