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4" r:id="rId1"/>
    <p:sldMasterId id="2147483950" r:id="rId2"/>
    <p:sldMasterId id="2147483937" r:id="rId3"/>
  </p:sldMasterIdLst>
  <p:notesMasterIdLst>
    <p:notesMasterId r:id="rId47"/>
  </p:notesMasterIdLst>
  <p:sldIdLst>
    <p:sldId id="379" r:id="rId4"/>
    <p:sldId id="399" r:id="rId5"/>
    <p:sldId id="411" r:id="rId6"/>
    <p:sldId id="405" r:id="rId7"/>
    <p:sldId id="407" r:id="rId8"/>
    <p:sldId id="408" r:id="rId9"/>
    <p:sldId id="409" r:id="rId10"/>
    <p:sldId id="410" r:id="rId11"/>
    <p:sldId id="404" r:id="rId12"/>
    <p:sldId id="416" r:id="rId13"/>
    <p:sldId id="417" r:id="rId14"/>
    <p:sldId id="418" r:id="rId15"/>
    <p:sldId id="414" r:id="rId16"/>
    <p:sldId id="419" r:id="rId17"/>
    <p:sldId id="420" r:id="rId18"/>
    <p:sldId id="400" r:id="rId19"/>
    <p:sldId id="423" r:id="rId20"/>
    <p:sldId id="422" r:id="rId21"/>
    <p:sldId id="424" r:id="rId22"/>
    <p:sldId id="426" r:id="rId23"/>
    <p:sldId id="427" r:id="rId24"/>
    <p:sldId id="401" r:id="rId25"/>
    <p:sldId id="428" r:id="rId26"/>
    <p:sldId id="429" r:id="rId27"/>
    <p:sldId id="402" r:id="rId28"/>
    <p:sldId id="403" r:id="rId29"/>
    <p:sldId id="430" r:id="rId30"/>
    <p:sldId id="431" r:id="rId31"/>
    <p:sldId id="432" r:id="rId32"/>
    <p:sldId id="433" r:id="rId33"/>
    <p:sldId id="435" r:id="rId34"/>
    <p:sldId id="440" r:id="rId35"/>
    <p:sldId id="442" r:id="rId36"/>
    <p:sldId id="406" r:id="rId37"/>
    <p:sldId id="356" r:id="rId38"/>
    <p:sldId id="443" r:id="rId39"/>
    <p:sldId id="444" r:id="rId40"/>
    <p:sldId id="340" r:id="rId41"/>
    <p:sldId id="448" r:id="rId42"/>
    <p:sldId id="449" r:id="rId43"/>
    <p:sldId id="368" r:id="rId44"/>
    <p:sldId id="369" r:id="rId45"/>
    <p:sldId id="450" r:id="rId46"/>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56F"/>
    <a:srgbClr val="DD8403"/>
    <a:srgbClr val="FF9108"/>
    <a:srgbClr val="1EB3ED"/>
    <a:srgbClr val="D7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8034E78-7F5D-4C2E-B375-FC64B27BC917}" styleName="Estilo oscuro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Estilo oscuro 1 - Énfasis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5263" autoAdjust="0"/>
    <p:restoredTop sz="89660" autoAdjust="0"/>
  </p:normalViewPr>
  <p:slideViewPr>
    <p:cSldViewPr>
      <p:cViewPr varScale="1">
        <p:scale>
          <a:sx n="83" d="100"/>
          <a:sy n="83" d="100"/>
        </p:scale>
        <p:origin x="200" y="456"/>
      </p:cViewPr>
      <p:guideLst>
        <p:guide orient="horz" pos="2160"/>
        <p:guide pos="3840"/>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73A1E8-D579-4D03-8470-C405E243E7DE}" type="datetimeFigureOut">
              <a:rPr lang="es-CL" smtClean="0"/>
              <a:t>30-09-22</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BDD92-91C6-462E-8562-7F8B37F22983}" type="slidenum">
              <a:rPr lang="es-CL" smtClean="0"/>
              <a:t>‹Nº›</a:t>
            </a:fld>
            <a:endParaRPr lang="es-CL"/>
          </a:p>
        </p:txBody>
      </p:sp>
    </p:spTree>
    <p:extLst>
      <p:ext uri="{BB962C8B-B14F-4D97-AF65-F5344CB8AC3E}">
        <p14:creationId xmlns:p14="http://schemas.microsoft.com/office/powerpoint/2010/main" val="19143100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a:t>
            </a:fld>
            <a:endParaRPr lang="es-CL"/>
          </a:p>
        </p:txBody>
      </p:sp>
    </p:spTree>
    <p:extLst>
      <p:ext uri="{BB962C8B-B14F-4D97-AF65-F5344CB8AC3E}">
        <p14:creationId xmlns:p14="http://schemas.microsoft.com/office/powerpoint/2010/main" val="17531115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2</a:t>
            </a:fld>
            <a:endParaRPr lang="es-CL"/>
          </a:p>
        </p:txBody>
      </p:sp>
    </p:spTree>
    <p:extLst>
      <p:ext uri="{BB962C8B-B14F-4D97-AF65-F5344CB8AC3E}">
        <p14:creationId xmlns:p14="http://schemas.microsoft.com/office/powerpoint/2010/main" val="1818210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3</a:t>
            </a:fld>
            <a:endParaRPr lang="es-CL"/>
          </a:p>
        </p:txBody>
      </p:sp>
    </p:spTree>
    <p:extLst>
      <p:ext uri="{BB962C8B-B14F-4D97-AF65-F5344CB8AC3E}">
        <p14:creationId xmlns:p14="http://schemas.microsoft.com/office/powerpoint/2010/main" val="13443350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4</a:t>
            </a:fld>
            <a:endParaRPr lang="es-CL"/>
          </a:p>
        </p:txBody>
      </p:sp>
    </p:spTree>
    <p:extLst>
      <p:ext uri="{BB962C8B-B14F-4D97-AF65-F5344CB8AC3E}">
        <p14:creationId xmlns:p14="http://schemas.microsoft.com/office/powerpoint/2010/main" val="10694779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5</a:t>
            </a:fld>
            <a:endParaRPr lang="es-CL"/>
          </a:p>
        </p:txBody>
      </p:sp>
    </p:spTree>
    <p:extLst>
      <p:ext uri="{BB962C8B-B14F-4D97-AF65-F5344CB8AC3E}">
        <p14:creationId xmlns:p14="http://schemas.microsoft.com/office/powerpoint/2010/main" val="4131760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6</a:t>
            </a:fld>
            <a:endParaRPr lang="es-CL"/>
          </a:p>
        </p:txBody>
      </p:sp>
    </p:spTree>
    <p:extLst>
      <p:ext uri="{BB962C8B-B14F-4D97-AF65-F5344CB8AC3E}">
        <p14:creationId xmlns:p14="http://schemas.microsoft.com/office/powerpoint/2010/main" val="10956207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7</a:t>
            </a:fld>
            <a:endParaRPr lang="es-CL"/>
          </a:p>
        </p:txBody>
      </p:sp>
    </p:spTree>
    <p:extLst>
      <p:ext uri="{BB962C8B-B14F-4D97-AF65-F5344CB8AC3E}">
        <p14:creationId xmlns:p14="http://schemas.microsoft.com/office/powerpoint/2010/main" val="25577936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8</a:t>
            </a:fld>
            <a:endParaRPr lang="es-CL"/>
          </a:p>
        </p:txBody>
      </p:sp>
    </p:spTree>
    <p:extLst>
      <p:ext uri="{BB962C8B-B14F-4D97-AF65-F5344CB8AC3E}">
        <p14:creationId xmlns:p14="http://schemas.microsoft.com/office/powerpoint/2010/main" val="27779530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9</a:t>
            </a:fld>
            <a:endParaRPr lang="es-CL"/>
          </a:p>
        </p:txBody>
      </p:sp>
    </p:spTree>
    <p:extLst>
      <p:ext uri="{BB962C8B-B14F-4D97-AF65-F5344CB8AC3E}">
        <p14:creationId xmlns:p14="http://schemas.microsoft.com/office/powerpoint/2010/main" val="30531826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10</a:t>
            </a:fld>
            <a:endParaRPr lang="es-CL"/>
          </a:p>
        </p:txBody>
      </p:sp>
    </p:spTree>
    <p:extLst>
      <p:ext uri="{BB962C8B-B14F-4D97-AF65-F5344CB8AC3E}">
        <p14:creationId xmlns:p14="http://schemas.microsoft.com/office/powerpoint/2010/main" val="2223907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11</a:t>
            </a:fld>
            <a:endParaRPr lang="es-CL"/>
          </a:p>
        </p:txBody>
      </p:sp>
    </p:spTree>
    <p:extLst>
      <p:ext uri="{BB962C8B-B14F-4D97-AF65-F5344CB8AC3E}">
        <p14:creationId xmlns:p14="http://schemas.microsoft.com/office/powerpoint/2010/main" val="34800930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12</a:t>
            </a:fld>
            <a:endParaRPr lang="es-CL"/>
          </a:p>
        </p:txBody>
      </p:sp>
    </p:spTree>
    <p:extLst>
      <p:ext uri="{BB962C8B-B14F-4D97-AF65-F5344CB8AC3E}">
        <p14:creationId xmlns:p14="http://schemas.microsoft.com/office/powerpoint/2010/main" val="22763009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13</a:t>
            </a:fld>
            <a:endParaRPr lang="es-CL"/>
          </a:p>
        </p:txBody>
      </p:sp>
    </p:spTree>
    <p:extLst>
      <p:ext uri="{BB962C8B-B14F-4D97-AF65-F5344CB8AC3E}">
        <p14:creationId xmlns:p14="http://schemas.microsoft.com/office/powerpoint/2010/main" val="22364700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14</a:t>
            </a:fld>
            <a:endParaRPr lang="es-CL"/>
          </a:p>
        </p:txBody>
      </p:sp>
    </p:spTree>
    <p:extLst>
      <p:ext uri="{BB962C8B-B14F-4D97-AF65-F5344CB8AC3E}">
        <p14:creationId xmlns:p14="http://schemas.microsoft.com/office/powerpoint/2010/main" val="19023453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15</a:t>
            </a:fld>
            <a:endParaRPr lang="es-CL"/>
          </a:p>
        </p:txBody>
      </p:sp>
    </p:spTree>
    <p:extLst>
      <p:ext uri="{BB962C8B-B14F-4D97-AF65-F5344CB8AC3E}">
        <p14:creationId xmlns:p14="http://schemas.microsoft.com/office/powerpoint/2010/main" val="13942634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16</a:t>
            </a:fld>
            <a:endParaRPr lang="es-CL"/>
          </a:p>
        </p:txBody>
      </p:sp>
    </p:spTree>
    <p:extLst>
      <p:ext uri="{BB962C8B-B14F-4D97-AF65-F5344CB8AC3E}">
        <p14:creationId xmlns:p14="http://schemas.microsoft.com/office/powerpoint/2010/main" val="27536686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17</a:t>
            </a:fld>
            <a:endParaRPr lang="es-CL"/>
          </a:p>
        </p:txBody>
      </p:sp>
    </p:spTree>
    <p:extLst>
      <p:ext uri="{BB962C8B-B14F-4D97-AF65-F5344CB8AC3E}">
        <p14:creationId xmlns:p14="http://schemas.microsoft.com/office/powerpoint/2010/main" val="11362547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18</a:t>
            </a:fld>
            <a:endParaRPr lang="es-CL"/>
          </a:p>
        </p:txBody>
      </p:sp>
    </p:spTree>
    <p:extLst>
      <p:ext uri="{BB962C8B-B14F-4D97-AF65-F5344CB8AC3E}">
        <p14:creationId xmlns:p14="http://schemas.microsoft.com/office/powerpoint/2010/main" val="3364974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19</a:t>
            </a:fld>
            <a:endParaRPr lang="es-CL"/>
          </a:p>
        </p:txBody>
      </p:sp>
    </p:spTree>
    <p:extLst>
      <p:ext uri="{BB962C8B-B14F-4D97-AF65-F5344CB8AC3E}">
        <p14:creationId xmlns:p14="http://schemas.microsoft.com/office/powerpoint/2010/main" val="36599568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20</a:t>
            </a:fld>
            <a:endParaRPr lang="es-CL"/>
          </a:p>
        </p:txBody>
      </p:sp>
    </p:spTree>
    <p:extLst>
      <p:ext uri="{BB962C8B-B14F-4D97-AF65-F5344CB8AC3E}">
        <p14:creationId xmlns:p14="http://schemas.microsoft.com/office/powerpoint/2010/main" val="15789473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21</a:t>
            </a:fld>
            <a:endParaRPr lang="es-CL"/>
          </a:p>
        </p:txBody>
      </p:sp>
    </p:spTree>
    <p:extLst>
      <p:ext uri="{BB962C8B-B14F-4D97-AF65-F5344CB8AC3E}">
        <p14:creationId xmlns:p14="http://schemas.microsoft.com/office/powerpoint/2010/main" val="10597838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22</a:t>
            </a:fld>
            <a:endParaRPr lang="es-CL"/>
          </a:p>
        </p:txBody>
      </p:sp>
    </p:spTree>
    <p:extLst>
      <p:ext uri="{BB962C8B-B14F-4D97-AF65-F5344CB8AC3E}">
        <p14:creationId xmlns:p14="http://schemas.microsoft.com/office/powerpoint/2010/main" val="27484090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23</a:t>
            </a:fld>
            <a:endParaRPr lang="es-CL"/>
          </a:p>
        </p:txBody>
      </p:sp>
    </p:spTree>
    <p:extLst>
      <p:ext uri="{BB962C8B-B14F-4D97-AF65-F5344CB8AC3E}">
        <p14:creationId xmlns:p14="http://schemas.microsoft.com/office/powerpoint/2010/main" val="14825853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24</a:t>
            </a:fld>
            <a:endParaRPr lang="es-CL"/>
          </a:p>
        </p:txBody>
      </p:sp>
    </p:spTree>
    <p:extLst>
      <p:ext uri="{BB962C8B-B14F-4D97-AF65-F5344CB8AC3E}">
        <p14:creationId xmlns:p14="http://schemas.microsoft.com/office/powerpoint/2010/main" val="12929836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25</a:t>
            </a:fld>
            <a:endParaRPr lang="es-CL"/>
          </a:p>
        </p:txBody>
      </p:sp>
    </p:spTree>
    <p:extLst>
      <p:ext uri="{BB962C8B-B14F-4D97-AF65-F5344CB8AC3E}">
        <p14:creationId xmlns:p14="http://schemas.microsoft.com/office/powerpoint/2010/main" val="32736009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26</a:t>
            </a:fld>
            <a:endParaRPr lang="es-CL"/>
          </a:p>
        </p:txBody>
      </p:sp>
    </p:spTree>
    <p:extLst>
      <p:ext uri="{BB962C8B-B14F-4D97-AF65-F5344CB8AC3E}">
        <p14:creationId xmlns:p14="http://schemas.microsoft.com/office/powerpoint/2010/main" val="2260217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27</a:t>
            </a:fld>
            <a:endParaRPr lang="es-CL"/>
          </a:p>
        </p:txBody>
      </p:sp>
    </p:spTree>
    <p:extLst>
      <p:ext uri="{BB962C8B-B14F-4D97-AF65-F5344CB8AC3E}">
        <p14:creationId xmlns:p14="http://schemas.microsoft.com/office/powerpoint/2010/main" val="286761225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29</a:t>
            </a:fld>
            <a:endParaRPr lang="es-CL"/>
          </a:p>
        </p:txBody>
      </p:sp>
    </p:spTree>
    <p:extLst>
      <p:ext uri="{BB962C8B-B14F-4D97-AF65-F5344CB8AC3E}">
        <p14:creationId xmlns:p14="http://schemas.microsoft.com/office/powerpoint/2010/main" val="5438489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30</a:t>
            </a:fld>
            <a:endParaRPr lang="es-CL"/>
          </a:p>
        </p:txBody>
      </p:sp>
    </p:spTree>
    <p:extLst>
      <p:ext uri="{BB962C8B-B14F-4D97-AF65-F5344CB8AC3E}">
        <p14:creationId xmlns:p14="http://schemas.microsoft.com/office/powerpoint/2010/main" val="152197659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33</a:t>
            </a:fld>
            <a:endParaRPr lang="es-CL" dirty="0"/>
          </a:p>
        </p:txBody>
      </p:sp>
    </p:spTree>
    <p:extLst>
      <p:ext uri="{BB962C8B-B14F-4D97-AF65-F5344CB8AC3E}">
        <p14:creationId xmlns:p14="http://schemas.microsoft.com/office/powerpoint/2010/main" val="383533056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34</a:t>
            </a:fld>
            <a:endParaRPr lang="es-CL" dirty="0"/>
          </a:p>
        </p:txBody>
      </p:sp>
    </p:spTree>
    <p:extLst>
      <p:ext uri="{BB962C8B-B14F-4D97-AF65-F5344CB8AC3E}">
        <p14:creationId xmlns:p14="http://schemas.microsoft.com/office/powerpoint/2010/main" val="19810972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35</a:t>
            </a:fld>
            <a:endParaRPr lang="es-CL" dirty="0"/>
          </a:p>
        </p:txBody>
      </p:sp>
    </p:spTree>
    <p:extLst>
      <p:ext uri="{BB962C8B-B14F-4D97-AF65-F5344CB8AC3E}">
        <p14:creationId xmlns:p14="http://schemas.microsoft.com/office/powerpoint/2010/main" val="90340131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36</a:t>
            </a:fld>
            <a:endParaRPr lang="es-CL" dirty="0"/>
          </a:p>
        </p:txBody>
      </p:sp>
    </p:spTree>
    <p:extLst>
      <p:ext uri="{BB962C8B-B14F-4D97-AF65-F5344CB8AC3E}">
        <p14:creationId xmlns:p14="http://schemas.microsoft.com/office/powerpoint/2010/main" val="2165588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37</a:t>
            </a:fld>
            <a:endParaRPr lang="es-CL" dirty="0"/>
          </a:p>
        </p:txBody>
      </p:sp>
    </p:spTree>
    <p:extLst>
      <p:ext uri="{BB962C8B-B14F-4D97-AF65-F5344CB8AC3E}">
        <p14:creationId xmlns:p14="http://schemas.microsoft.com/office/powerpoint/2010/main" val="39685138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39</a:t>
            </a:fld>
            <a:endParaRPr lang="es-CL" dirty="0"/>
          </a:p>
        </p:txBody>
      </p:sp>
    </p:spTree>
    <p:extLst>
      <p:ext uri="{BB962C8B-B14F-4D97-AF65-F5344CB8AC3E}">
        <p14:creationId xmlns:p14="http://schemas.microsoft.com/office/powerpoint/2010/main" val="14015197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40</a:t>
            </a:fld>
            <a:endParaRPr lang="es-CL" dirty="0"/>
          </a:p>
        </p:txBody>
      </p:sp>
    </p:spTree>
    <p:extLst>
      <p:ext uri="{BB962C8B-B14F-4D97-AF65-F5344CB8AC3E}">
        <p14:creationId xmlns:p14="http://schemas.microsoft.com/office/powerpoint/2010/main" val="31272427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9 Rectángulo"/>
          <p:cNvSpPr/>
          <p:nvPr/>
        </p:nvSpPr>
        <p:spPr>
          <a:xfrm>
            <a:off x="0" y="6041267"/>
            <a:ext cx="2999232"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1" name="10 Rectángulo"/>
          <p:cNvSpPr/>
          <p:nvPr/>
        </p:nvSpPr>
        <p:spPr>
          <a:xfrm>
            <a:off x="3145536" y="6044184"/>
            <a:ext cx="90464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7 Título"/>
          <p:cNvSpPr>
            <a:spLocks noGrp="1"/>
          </p:cNvSpPr>
          <p:nvPr>
            <p:ph type="ctrTitle"/>
          </p:nvPr>
        </p:nvSpPr>
        <p:spPr>
          <a:xfrm>
            <a:off x="3149600" y="4038600"/>
            <a:ext cx="8636000" cy="1828800"/>
          </a:xfrm>
          <a:prstGeom prst="rect">
            <a:avLst/>
          </a:prstGeom>
        </p:spPr>
        <p:txBody>
          <a:bodyPr anchor="b"/>
          <a:lstStyle>
            <a:lvl1pPr>
              <a:defRPr cap="all" baseline="0"/>
            </a:lvl1pPr>
          </a:lstStyle>
          <a:p>
            <a:r>
              <a:rPr kumimoji="0" lang="es-ES"/>
              <a:t>Haga clic para modificar el estilo de título del patrón</a:t>
            </a:r>
            <a:endParaRPr kumimoji="0" lang="en-US"/>
          </a:p>
        </p:txBody>
      </p:sp>
      <p:sp>
        <p:nvSpPr>
          <p:cNvPr id="9" name="8 Subtítulo"/>
          <p:cNvSpPr>
            <a:spLocks noGrp="1"/>
          </p:cNvSpPr>
          <p:nvPr>
            <p:ph type="subTitle" idx="1"/>
          </p:nvPr>
        </p:nvSpPr>
        <p:spPr>
          <a:xfrm>
            <a:off x="3149600" y="6050037"/>
            <a:ext cx="8940800" cy="685800"/>
          </a:xfrm>
          <a:prstGeom prst="rect">
            <a:avLst/>
          </a:prstGeo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a:t>Haga clic para modificar el estilo de subtítulo del patrón</a:t>
            </a:r>
            <a:endParaRPr kumimoji="0" lang="en-US"/>
          </a:p>
        </p:txBody>
      </p:sp>
      <p:sp>
        <p:nvSpPr>
          <p:cNvPr id="28" name="27 Marcador de fecha"/>
          <p:cNvSpPr>
            <a:spLocks noGrp="1"/>
          </p:cNvSpPr>
          <p:nvPr>
            <p:ph type="dt" sz="half" idx="10"/>
          </p:nvPr>
        </p:nvSpPr>
        <p:spPr>
          <a:xfrm>
            <a:off x="101600" y="6068699"/>
            <a:ext cx="2743200" cy="685800"/>
          </a:xfrm>
        </p:spPr>
        <p:txBody>
          <a:bodyPr>
            <a:noAutofit/>
          </a:bodyPr>
          <a:lstStyle>
            <a:lvl1pPr algn="ctr">
              <a:defRPr sz="2000">
                <a:solidFill>
                  <a:srgbClr val="FFFFFF"/>
                </a:solidFill>
              </a:defRPr>
            </a:lvl1pPr>
          </a:lstStyle>
          <a:p>
            <a:fld id="{C8961CAB-A9C0-4CF9-A6C5-E46BA769987C}" type="datetimeFigureOut">
              <a:rPr lang="es-CL" smtClean="0"/>
              <a:t>30-09-22</a:t>
            </a:fld>
            <a:endParaRPr lang="es-CL"/>
          </a:p>
        </p:txBody>
      </p:sp>
      <p:sp>
        <p:nvSpPr>
          <p:cNvPr id="17" name="16 Marcador de pie de página"/>
          <p:cNvSpPr>
            <a:spLocks noGrp="1"/>
          </p:cNvSpPr>
          <p:nvPr>
            <p:ph type="ftr" sz="quarter" idx="11"/>
          </p:nvPr>
        </p:nvSpPr>
        <p:spPr>
          <a:xfrm>
            <a:off x="2780524" y="236539"/>
            <a:ext cx="7823200" cy="365125"/>
          </a:xfrm>
        </p:spPr>
        <p:txBody>
          <a:bodyPr/>
          <a:lstStyle>
            <a:lvl1pPr algn="r">
              <a:defRPr>
                <a:solidFill>
                  <a:schemeClr val="tx2"/>
                </a:solidFill>
              </a:defRPr>
            </a:lvl1pPr>
          </a:lstStyle>
          <a:p>
            <a:endParaRPr lang="es-CL"/>
          </a:p>
        </p:txBody>
      </p:sp>
      <p:sp>
        <p:nvSpPr>
          <p:cNvPr id="29" name="28 Marcador de número de diapositiva"/>
          <p:cNvSpPr>
            <a:spLocks noGrp="1"/>
          </p:cNvSpPr>
          <p:nvPr>
            <p:ph type="sldNum" sz="quarter" idx="12"/>
          </p:nvPr>
        </p:nvSpPr>
        <p:spPr>
          <a:xfrm>
            <a:off x="10668000" y="228600"/>
            <a:ext cx="1117600" cy="381000"/>
          </a:xfrm>
          <a:prstGeom prst="rect">
            <a:avLst/>
          </a:prstGeom>
        </p:spPr>
        <p:txBody>
          <a:bodyPr/>
          <a:lstStyle>
            <a:lvl1pPr>
              <a:defRPr>
                <a:solidFill>
                  <a:schemeClr val="tx2"/>
                </a:solidFill>
              </a:defRPr>
            </a:lvl1pPr>
          </a:lstStyle>
          <a:p>
            <a:fld id="{5D9E6A02-82EB-4F00-B2B1-A1E81554CC4E}" type="slidenum">
              <a:rPr lang="es-CL" smtClean="0"/>
              <a:t>‹Nº›</a:t>
            </a:fld>
            <a:endParaRPr lang="es-CL"/>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816864" y="228600"/>
            <a:ext cx="10871200" cy="990600"/>
          </a:xfrm>
          <a:prstGeom prst="rect">
            <a:avLst/>
          </a:prstGeom>
        </p:spPr>
        <p:txBody>
          <a:bodyPr/>
          <a:lstStyle/>
          <a:p>
            <a:r>
              <a:rPr kumimoji="0" lang="es-ES"/>
              <a:t>Haga clic para modificar el estilo de título del patrón</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30-09-22</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a:xfrm>
            <a:off x="0" y="1272222"/>
            <a:ext cx="711200" cy="244476"/>
          </a:xfrm>
          <a:prstGeom prst="rect">
            <a:avLst/>
          </a:prstGeom>
        </p:spPr>
        <p:txBody>
          <a:bodyPr/>
          <a:lstStyle>
            <a:lvl1pPr>
              <a:defRPr>
                <a:solidFill>
                  <a:srgbClr val="FFFFFF"/>
                </a:solidFill>
              </a:defRPr>
            </a:lvl1pPr>
          </a:lstStyle>
          <a:p>
            <a:fld id="{5D9E6A02-82EB-4F00-B2B1-A1E81554CC4E}" type="slidenum">
              <a:rPr lang="es-CL" smtClean="0"/>
              <a:t>‹Nº›</a:t>
            </a:fld>
            <a:endParaRPr lang="es-CL"/>
          </a:p>
        </p:txBody>
      </p:sp>
      <p:sp>
        <p:nvSpPr>
          <p:cNvPr id="8" name="7 Marcador de contenido"/>
          <p:cNvSpPr>
            <a:spLocks noGrp="1"/>
          </p:cNvSpPr>
          <p:nvPr>
            <p:ph sz="quarter" idx="1"/>
          </p:nvPr>
        </p:nvSpPr>
        <p:spPr>
          <a:xfrm>
            <a:off x="816864" y="1600200"/>
            <a:ext cx="10871200" cy="44958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seño personaliza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25ED48-B20A-4EF6-ABBA-1DA493907E64}"/>
              </a:ext>
            </a:extLst>
          </p:cNvPr>
          <p:cNvSpPr>
            <a:spLocks noGrp="1"/>
          </p:cNvSpPr>
          <p:nvPr>
            <p:ph type="title"/>
          </p:nvPr>
        </p:nvSpPr>
        <p:spPr>
          <a:xfrm>
            <a:off x="812800" y="228600"/>
            <a:ext cx="10871200" cy="990600"/>
          </a:xfrm>
          <a:prstGeom prst="rect">
            <a:avLst/>
          </a:prstGeom>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F7304189-DEF0-4B46-8429-639D0E67295F}"/>
              </a:ext>
            </a:extLst>
          </p:cNvPr>
          <p:cNvSpPr>
            <a:spLocks noGrp="1"/>
          </p:cNvSpPr>
          <p:nvPr>
            <p:ph type="dt" sz="half" idx="10"/>
          </p:nvPr>
        </p:nvSpPr>
        <p:spPr/>
        <p:txBody>
          <a:bodyPr/>
          <a:lstStyle/>
          <a:p>
            <a:fld id="{C8961CAB-A9C0-4CF9-A6C5-E46BA769987C}" type="datetimeFigureOut">
              <a:rPr lang="es-CL" smtClean="0"/>
              <a:t>30-09-22</a:t>
            </a:fld>
            <a:endParaRPr lang="es-CL"/>
          </a:p>
        </p:txBody>
      </p:sp>
      <p:sp>
        <p:nvSpPr>
          <p:cNvPr id="4" name="Marcador de pie de página 3">
            <a:extLst>
              <a:ext uri="{FF2B5EF4-FFF2-40B4-BE49-F238E27FC236}">
                <a16:creationId xmlns:a16="http://schemas.microsoft.com/office/drawing/2014/main" id="{AEA6127D-20BE-4723-8CC3-BA9207AF9252}"/>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F4D1066B-B6E5-4086-BE06-F829E529891B}"/>
              </a:ext>
            </a:extLst>
          </p:cNvPr>
          <p:cNvSpPr>
            <a:spLocks noGrp="1"/>
          </p:cNvSpPr>
          <p:nvPr>
            <p:ph type="sldNum" sz="quarter" idx="12"/>
          </p:nvPr>
        </p:nvSpPr>
        <p:spPr>
          <a:xfrm>
            <a:off x="0" y="1272222"/>
            <a:ext cx="711200" cy="244476"/>
          </a:xfrm>
          <a:prstGeom prst="rect">
            <a:avLst/>
          </a:prstGeom>
        </p:spPr>
        <p:txBody>
          <a:bodyPr/>
          <a:lstStyle/>
          <a:p>
            <a:fld id="{5D9E6A02-82EB-4F00-B2B1-A1E81554CC4E}" type="slidenum">
              <a:rPr lang="es-CL" smtClean="0"/>
              <a:t>‹Nº›</a:t>
            </a:fld>
            <a:endParaRPr lang="es-CL"/>
          </a:p>
        </p:txBody>
      </p:sp>
    </p:spTree>
    <p:extLst>
      <p:ext uri="{BB962C8B-B14F-4D97-AF65-F5344CB8AC3E}">
        <p14:creationId xmlns:p14="http://schemas.microsoft.com/office/powerpoint/2010/main" val="26995394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828801" y="2743200"/>
            <a:ext cx="9497484" cy="1673225"/>
          </a:xfrm>
          <a:prstGeom prst="rect">
            <a:avLst/>
          </a:prstGeo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a:t>Haga clic para modificar el estilo de texto del patrón</a:t>
            </a:r>
          </a:p>
        </p:txBody>
      </p:sp>
      <p:sp>
        <p:nvSpPr>
          <p:cNvPr id="7" name="6 Rectángulo"/>
          <p:cNvSpPr/>
          <p:nvPr/>
        </p:nvSpPr>
        <p:spPr bwMode="white">
          <a:xfrm>
            <a:off x="0" y="1524000"/>
            <a:ext cx="12192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7 Rectángulo"/>
          <p:cNvSpPr/>
          <p:nvPr/>
        </p:nvSpPr>
        <p:spPr>
          <a:xfrm>
            <a:off x="0" y="1600200"/>
            <a:ext cx="17272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1828800" y="1600200"/>
            <a:ext cx="103632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1 Título"/>
          <p:cNvSpPr>
            <a:spLocks noGrp="1"/>
          </p:cNvSpPr>
          <p:nvPr>
            <p:ph type="title"/>
          </p:nvPr>
        </p:nvSpPr>
        <p:spPr>
          <a:xfrm>
            <a:off x="1828800" y="1600200"/>
            <a:ext cx="10160000" cy="990600"/>
          </a:xfrm>
          <a:prstGeom prst="rect">
            <a:avLst/>
          </a:prstGeom>
        </p:spPr>
        <p:txBody>
          <a:bodyPr/>
          <a:lstStyle>
            <a:lvl1pPr algn="l">
              <a:buNone/>
              <a:defRPr sz="4400" b="0" cap="none">
                <a:solidFill>
                  <a:srgbClr val="FFFFFF"/>
                </a:solidFill>
              </a:defRPr>
            </a:lvl1pPr>
          </a:lstStyle>
          <a:p>
            <a:r>
              <a:rPr kumimoji="0" lang="es-ES"/>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C8961CAB-A9C0-4CF9-A6C5-E46BA769987C}" type="datetimeFigureOut">
              <a:rPr lang="es-CL" smtClean="0"/>
              <a:t>30-09-22</a:t>
            </a:fld>
            <a:endParaRPr lang="es-CL"/>
          </a:p>
        </p:txBody>
      </p:sp>
      <p:sp>
        <p:nvSpPr>
          <p:cNvPr id="13" name="12 Marcador de número de diapositiva"/>
          <p:cNvSpPr>
            <a:spLocks noGrp="1"/>
          </p:cNvSpPr>
          <p:nvPr>
            <p:ph type="sldNum" sz="quarter" idx="11"/>
          </p:nvPr>
        </p:nvSpPr>
        <p:spPr>
          <a:xfrm>
            <a:off x="0" y="1752600"/>
            <a:ext cx="1727200" cy="701676"/>
          </a:xfrm>
          <a:prstGeom prst="rect">
            <a:avLst/>
          </a:prstGeom>
        </p:spPr>
        <p:txBody>
          <a:bodyPr>
            <a:noAutofit/>
          </a:bodyPr>
          <a:lstStyle>
            <a:lvl1pPr>
              <a:defRPr sz="2400">
                <a:solidFill>
                  <a:srgbClr val="FFFFFF"/>
                </a:solidFill>
              </a:defRPr>
            </a:lvl1pPr>
          </a:lstStyle>
          <a:p>
            <a:fld id="{5D9E6A02-82EB-4F00-B2B1-A1E81554CC4E}" type="slidenum">
              <a:rPr lang="es-CL" smtClean="0"/>
              <a:t>‹Nº›</a:t>
            </a:fld>
            <a:endParaRPr lang="es-CL"/>
          </a:p>
        </p:txBody>
      </p:sp>
      <p:sp>
        <p:nvSpPr>
          <p:cNvPr id="14" name="13 Marcador de pie de página"/>
          <p:cNvSpPr>
            <a:spLocks noGrp="1"/>
          </p:cNvSpPr>
          <p:nvPr>
            <p:ph type="ftr" sz="quarter" idx="12"/>
          </p:nvPr>
        </p:nvSpPr>
        <p:spPr/>
        <p:txBody>
          <a:bodyPr/>
          <a:lstStyle/>
          <a:p>
            <a:endParaRPr lang="es-CL"/>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812800" y="228600"/>
            <a:ext cx="10871200" cy="990600"/>
          </a:xfrm>
          <a:prstGeom prst="rect">
            <a:avLst/>
          </a:prstGeom>
        </p:spPr>
        <p:txBody>
          <a:bodyPr/>
          <a:lstStyle/>
          <a:p>
            <a:r>
              <a:rPr kumimoji="0" lang="es-ES"/>
              <a:t>Haga clic para modificar el estilo de título del patrón</a:t>
            </a:r>
            <a:endParaRPr kumimoji="0" lang="en-US"/>
          </a:p>
        </p:txBody>
      </p:sp>
      <p:sp>
        <p:nvSpPr>
          <p:cNvPr id="9" name="8 Marcador de contenido"/>
          <p:cNvSpPr>
            <a:spLocks noGrp="1"/>
          </p:cNvSpPr>
          <p:nvPr>
            <p:ph sz="quarter" idx="1"/>
          </p:nvPr>
        </p:nvSpPr>
        <p:spPr>
          <a:xfrm>
            <a:off x="812800" y="1589567"/>
            <a:ext cx="5181600" cy="45720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1" name="10 Marcador de contenido"/>
          <p:cNvSpPr>
            <a:spLocks noGrp="1"/>
          </p:cNvSpPr>
          <p:nvPr>
            <p:ph sz="quarter" idx="2"/>
          </p:nvPr>
        </p:nvSpPr>
        <p:spPr>
          <a:xfrm>
            <a:off x="6459868" y="1589567"/>
            <a:ext cx="5181600" cy="45720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8" name="7 Marcador de fecha"/>
          <p:cNvSpPr>
            <a:spLocks noGrp="1"/>
          </p:cNvSpPr>
          <p:nvPr>
            <p:ph type="dt" sz="half" idx="15"/>
          </p:nvPr>
        </p:nvSpPr>
        <p:spPr/>
        <p:txBody>
          <a:bodyPr rtlCol="0"/>
          <a:lstStyle/>
          <a:p>
            <a:fld id="{C8961CAB-A9C0-4CF9-A6C5-E46BA769987C}" type="datetimeFigureOut">
              <a:rPr lang="es-CL" smtClean="0"/>
              <a:t>30-09-22</a:t>
            </a:fld>
            <a:endParaRPr lang="es-CL"/>
          </a:p>
        </p:txBody>
      </p:sp>
      <p:sp>
        <p:nvSpPr>
          <p:cNvPr id="10" name="9 Marcador de número de diapositiva"/>
          <p:cNvSpPr>
            <a:spLocks noGrp="1"/>
          </p:cNvSpPr>
          <p:nvPr>
            <p:ph type="sldNum" sz="quarter" idx="16"/>
          </p:nvPr>
        </p:nvSpPr>
        <p:spPr>
          <a:xfrm>
            <a:off x="0" y="1272222"/>
            <a:ext cx="711200" cy="244476"/>
          </a:xfrm>
          <a:prstGeom prst="rect">
            <a:avLst/>
          </a:prstGeom>
        </p:spPr>
        <p:txBody>
          <a:bodyPr rtlCol="0"/>
          <a:lstStyle/>
          <a:p>
            <a:fld id="{5D9E6A02-82EB-4F00-B2B1-A1E81554CC4E}" type="slidenum">
              <a:rPr lang="es-CL" smtClean="0"/>
              <a:t>‹Nº›</a:t>
            </a:fld>
            <a:endParaRPr lang="es-CL"/>
          </a:p>
        </p:txBody>
      </p:sp>
      <p:sp>
        <p:nvSpPr>
          <p:cNvPr id="12" name="11 Marcador de pie de página"/>
          <p:cNvSpPr>
            <a:spLocks noGrp="1"/>
          </p:cNvSpPr>
          <p:nvPr>
            <p:ph type="ftr" sz="quarter" idx="17"/>
          </p:nvPr>
        </p:nvSpPr>
        <p:spPr/>
        <p:txBody>
          <a:bodyPr rtlCol="0"/>
          <a:lstStyle/>
          <a:p>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711200" y="273050"/>
            <a:ext cx="10871200" cy="869950"/>
          </a:xfrm>
          <a:prstGeom prst="rect">
            <a:avLst/>
          </a:prstGeom>
        </p:spPr>
        <p:txBody>
          <a:bodyPr anchor="ctr"/>
          <a:lstStyle>
            <a:lvl1pPr>
              <a:defRPr/>
            </a:lvl1pPr>
          </a:lstStyle>
          <a:p>
            <a:r>
              <a:rPr kumimoji="0" lang="es-ES"/>
              <a:t>Haga clic para modificar el estilo de título del patrón</a:t>
            </a:r>
            <a:endParaRPr kumimoji="0" lang="en-US"/>
          </a:p>
        </p:txBody>
      </p:sp>
      <p:sp>
        <p:nvSpPr>
          <p:cNvPr id="11" name="10 Marcador de contenido"/>
          <p:cNvSpPr>
            <a:spLocks noGrp="1"/>
          </p:cNvSpPr>
          <p:nvPr>
            <p:ph sz="quarter" idx="2"/>
          </p:nvPr>
        </p:nvSpPr>
        <p:spPr>
          <a:xfrm>
            <a:off x="812800" y="2438400"/>
            <a:ext cx="5181600" cy="35814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3" name="12 Marcador de contenido"/>
          <p:cNvSpPr>
            <a:spLocks noGrp="1"/>
          </p:cNvSpPr>
          <p:nvPr>
            <p:ph sz="quarter" idx="4"/>
          </p:nvPr>
        </p:nvSpPr>
        <p:spPr>
          <a:xfrm>
            <a:off x="6400800" y="2438400"/>
            <a:ext cx="5181600" cy="35814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0" name="9 Marcador de fecha"/>
          <p:cNvSpPr>
            <a:spLocks noGrp="1"/>
          </p:cNvSpPr>
          <p:nvPr>
            <p:ph type="dt" sz="half" idx="15"/>
          </p:nvPr>
        </p:nvSpPr>
        <p:spPr/>
        <p:txBody>
          <a:bodyPr rtlCol="0"/>
          <a:lstStyle/>
          <a:p>
            <a:fld id="{C8961CAB-A9C0-4CF9-A6C5-E46BA769987C}" type="datetimeFigureOut">
              <a:rPr lang="es-CL" smtClean="0"/>
              <a:t>30-09-22</a:t>
            </a:fld>
            <a:endParaRPr lang="es-CL"/>
          </a:p>
        </p:txBody>
      </p:sp>
      <p:sp>
        <p:nvSpPr>
          <p:cNvPr id="12" name="11 Marcador de número de diapositiva"/>
          <p:cNvSpPr>
            <a:spLocks noGrp="1"/>
          </p:cNvSpPr>
          <p:nvPr>
            <p:ph type="sldNum" sz="quarter" idx="16"/>
          </p:nvPr>
        </p:nvSpPr>
        <p:spPr>
          <a:xfrm>
            <a:off x="0" y="1272222"/>
            <a:ext cx="711200" cy="244476"/>
          </a:xfrm>
          <a:prstGeom prst="rect">
            <a:avLst/>
          </a:prstGeom>
        </p:spPr>
        <p:txBody>
          <a:bodyPr rtlCol="0"/>
          <a:lstStyle/>
          <a:p>
            <a:fld id="{5D9E6A02-82EB-4F00-B2B1-A1E81554CC4E}" type="slidenum">
              <a:rPr lang="es-CL" smtClean="0"/>
              <a:t>‹Nº›</a:t>
            </a:fld>
            <a:endParaRPr lang="es-CL"/>
          </a:p>
        </p:txBody>
      </p:sp>
      <p:sp>
        <p:nvSpPr>
          <p:cNvPr id="14" name="13 Marcador de pie de página"/>
          <p:cNvSpPr>
            <a:spLocks noGrp="1"/>
          </p:cNvSpPr>
          <p:nvPr>
            <p:ph type="ftr" sz="quarter" idx="17"/>
          </p:nvPr>
        </p:nvSpPr>
        <p:spPr/>
        <p:txBody>
          <a:bodyPr rtlCol="0"/>
          <a:lstStyle/>
          <a:p>
            <a:endParaRPr lang="es-CL"/>
          </a:p>
        </p:txBody>
      </p:sp>
      <p:sp>
        <p:nvSpPr>
          <p:cNvPr id="16" name="15 Marcador de texto"/>
          <p:cNvSpPr>
            <a:spLocks noGrp="1"/>
          </p:cNvSpPr>
          <p:nvPr>
            <p:ph type="body" sz="quarter" idx="1"/>
          </p:nvPr>
        </p:nvSpPr>
        <p:spPr>
          <a:xfrm>
            <a:off x="812800" y="1752600"/>
            <a:ext cx="5181600" cy="640080"/>
          </a:xfrm>
          <a:prstGeom prst="rect">
            <a:avLst/>
          </a:prstGeo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
        <p:nvSpPr>
          <p:cNvPr id="15" name="14 Marcador de texto"/>
          <p:cNvSpPr>
            <a:spLocks noGrp="1"/>
          </p:cNvSpPr>
          <p:nvPr>
            <p:ph type="body" sz="quarter" idx="3"/>
          </p:nvPr>
        </p:nvSpPr>
        <p:spPr>
          <a:xfrm>
            <a:off x="6400800" y="1752600"/>
            <a:ext cx="5181600" cy="640080"/>
          </a:xfrm>
          <a:prstGeom prst="rect">
            <a:avLst/>
          </a:prstGeo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812800" y="228600"/>
            <a:ext cx="10871200" cy="990600"/>
          </a:xfrm>
          <a:prstGeom prst="rect">
            <a:avLst/>
          </a:prstGeom>
        </p:spPr>
        <p:txBody>
          <a:bodyPr/>
          <a:lstStyle/>
          <a:p>
            <a:r>
              <a:rPr kumimoji="0" lang="es-ES"/>
              <a:t>Haga clic para modificar el estilo de título del patrón</a:t>
            </a:r>
            <a:endParaRPr kumimoji="0" lang="en-US"/>
          </a:p>
        </p:txBody>
      </p:sp>
      <p:sp>
        <p:nvSpPr>
          <p:cNvPr id="3" name="2 Marcador de fecha"/>
          <p:cNvSpPr>
            <a:spLocks noGrp="1"/>
          </p:cNvSpPr>
          <p:nvPr>
            <p:ph type="dt" sz="half" idx="10"/>
          </p:nvPr>
        </p:nvSpPr>
        <p:spPr/>
        <p:txBody>
          <a:bodyPr/>
          <a:lstStyle/>
          <a:p>
            <a:fld id="{C8961CAB-A9C0-4CF9-A6C5-E46BA769987C}" type="datetimeFigureOut">
              <a:rPr lang="es-CL" smtClean="0"/>
              <a:t>30-09-22</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a:xfrm>
            <a:off x="0" y="1272222"/>
            <a:ext cx="711200" cy="244476"/>
          </a:xfrm>
          <a:prstGeom prst="rect">
            <a:avLst/>
          </a:prstGeom>
        </p:spPr>
        <p:txBody>
          <a:bodyPr/>
          <a:lstStyle>
            <a:lvl1pPr>
              <a:defRPr>
                <a:solidFill>
                  <a:srgbClr val="FFFFFF"/>
                </a:solidFill>
              </a:defRPr>
            </a:lvl1pPr>
          </a:lstStyle>
          <a:p>
            <a:fld id="{5D9E6A02-82EB-4F00-B2B1-A1E81554CC4E}" type="slidenum">
              <a:rPr lang="es-CL" smtClean="0"/>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8961CAB-A9C0-4CF9-A6C5-E46BA769987C}" type="datetimeFigureOut">
              <a:rPr lang="es-CL" smtClean="0"/>
              <a:t>30-09-22</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a:xfrm>
            <a:off x="0" y="6248400"/>
            <a:ext cx="711200" cy="381000"/>
          </a:xfrm>
          <a:prstGeom prst="rect">
            <a:avLst/>
          </a:prstGeom>
        </p:spPr>
        <p:txBody>
          <a:bodyPr/>
          <a:lstStyle>
            <a:lvl1pPr>
              <a:defRPr>
                <a:solidFill>
                  <a:schemeClr val="tx2"/>
                </a:solidFill>
              </a:defRPr>
            </a:lvl1pPr>
          </a:lstStyle>
          <a:p>
            <a:fld id="{5D9E6A02-82EB-4F00-B2B1-A1E81554CC4E}" type="slidenum">
              <a:rPr lang="es-CL" smtClean="0"/>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812800" y="273050"/>
            <a:ext cx="10769600" cy="869950"/>
          </a:xfrm>
          <a:prstGeom prst="rect">
            <a:avLst/>
          </a:prstGeom>
        </p:spPr>
        <p:txBody>
          <a:bodyPr anchor="ctr"/>
          <a:lstStyle>
            <a:lvl1pPr algn="l">
              <a:buNone/>
              <a:defRPr sz="4400" b="0"/>
            </a:lvl1pPr>
          </a:lstStyle>
          <a:p>
            <a:r>
              <a:rPr kumimoji="0" lang="es-ES"/>
              <a:t>Haga clic para modificar el estilo de título del patrón</a:t>
            </a:r>
            <a:endParaRPr kumimoji="0" lang="en-US"/>
          </a:p>
        </p:txBody>
      </p:sp>
      <p:sp>
        <p:nvSpPr>
          <p:cNvPr id="5" name="4 Marcador de fecha"/>
          <p:cNvSpPr>
            <a:spLocks noGrp="1"/>
          </p:cNvSpPr>
          <p:nvPr>
            <p:ph type="dt" sz="half" idx="10"/>
          </p:nvPr>
        </p:nvSpPr>
        <p:spPr/>
        <p:txBody>
          <a:bodyPr/>
          <a:lstStyle/>
          <a:p>
            <a:fld id="{C8961CAB-A9C0-4CF9-A6C5-E46BA769987C}" type="datetimeFigureOut">
              <a:rPr lang="es-CL" smtClean="0"/>
              <a:t>30-09-22</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a:xfrm>
            <a:off x="0" y="1272222"/>
            <a:ext cx="711200" cy="244476"/>
          </a:xfrm>
          <a:prstGeom prst="rect">
            <a:avLst/>
          </a:prstGeom>
        </p:spPr>
        <p:txBody>
          <a:bodyPr/>
          <a:lstStyle>
            <a:lvl1pPr>
              <a:defRPr>
                <a:solidFill>
                  <a:srgbClr val="FFFFFF"/>
                </a:solidFill>
              </a:defRPr>
            </a:lvl1pPr>
          </a:lstStyle>
          <a:p>
            <a:fld id="{5D9E6A02-82EB-4F00-B2B1-A1E81554CC4E}" type="slidenum">
              <a:rPr lang="es-CL" smtClean="0"/>
              <a:t>‹Nº›</a:t>
            </a:fld>
            <a:endParaRPr lang="es-CL"/>
          </a:p>
        </p:txBody>
      </p:sp>
      <p:sp>
        <p:nvSpPr>
          <p:cNvPr id="3" name="2 Marcador de texto"/>
          <p:cNvSpPr>
            <a:spLocks noGrp="1"/>
          </p:cNvSpPr>
          <p:nvPr>
            <p:ph type="body" idx="2"/>
          </p:nvPr>
        </p:nvSpPr>
        <p:spPr>
          <a:xfrm>
            <a:off x="812800" y="1752600"/>
            <a:ext cx="2133600" cy="4343400"/>
          </a:xfrm>
          <a:prstGeom prst="rect">
            <a:avLst/>
          </a:prstGeo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a:t>Haga clic para modificar el estilo de texto del patrón</a:t>
            </a:r>
          </a:p>
        </p:txBody>
      </p:sp>
      <p:sp>
        <p:nvSpPr>
          <p:cNvPr id="9" name="8 Marcador de contenido"/>
          <p:cNvSpPr>
            <a:spLocks noGrp="1"/>
          </p:cNvSpPr>
          <p:nvPr>
            <p:ph sz="quarter" idx="1"/>
          </p:nvPr>
        </p:nvSpPr>
        <p:spPr>
          <a:xfrm>
            <a:off x="3149600" y="1752600"/>
            <a:ext cx="8534400" cy="44196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2133600" y="5486400"/>
            <a:ext cx="9753600" cy="685800"/>
          </a:xfrm>
          <a:prstGeom prst="rect">
            <a:avLst/>
          </a:prstGeo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a:t>Haga clic para modificar el estilo de texto del patrón</a:t>
            </a:r>
          </a:p>
        </p:txBody>
      </p:sp>
      <p:sp>
        <p:nvSpPr>
          <p:cNvPr id="8" name="7 Rectángulo"/>
          <p:cNvSpPr/>
          <p:nvPr/>
        </p:nvSpPr>
        <p:spPr bwMode="white">
          <a:xfrm>
            <a:off x="-12192" y="4572000"/>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12192" y="4663440"/>
            <a:ext cx="195072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9 Rectángulo"/>
          <p:cNvSpPr/>
          <p:nvPr/>
        </p:nvSpPr>
        <p:spPr>
          <a:xfrm>
            <a:off x="2060448" y="4654296"/>
            <a:ext cx="10131552"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1 Título"/>
          <p:cNvSpPr>
            <a:spLocks noGrp="1"/>
          </p:cNvSpPr>
          <p:nvPr>
            <p:ph type="title"/>
          </p:nvPr>
        </p:nvSpPr>
        <p:spPr>
          <a:xfrm>
            <a:off x="2133600" y="4648200"/>
            <a:ext cx="9753600" cy="685800"/>
          </a:xfrm>
          <a:prstGeom prst="rect">
            <a:avLst/>
          </a:prstGeom>
        </p:spPr>
        <p:txBody>
          <a:bodyPr anchor="ctr"/>
          <a:lstStyle>
            <a:lvl1pPr algn="l">
              <a:buNone/>
              <a:defRPr sz="2800" b="0">
                <a:solidFill>
                  <a:srgbClr val="FFFFFF"/>
                </a:solidFill>
              </a:defRPr>
            </a:lvl1pPr>
          </a:lstStyle>
          <a:p>
            <a:r>
              <a:rPr kumimoji="0" lang="es-ES"/>
              <a:t>Haga clic para modificar el estilo de título del patrón</a:t>
            </a:r>
            <a:endParaRPr kumimoji="0" lang="en-US"/>
          </a:p>
        </p:txBody>
      </p:sp>
      <p:sp>
        <p:nvSpPr>
          <p:cNvPr id="11" name="10 Rectángulo"/>
          <p:cNvSpPr/>
          <p:nvPr/>
        </p:nvSpPr>
        <p:spPr bwMode="white">
          <a:xfrm>
            <a:off x="1930400" y="0"/>
            <a:ext cx="134112"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2" name="11 Marcador de fecha"/>
          <p:cNvSpPr>
            <a:spLocks noGrp="1"/>
          </p:cNvSpPr>
          <p:nvPr>
            <p:ph type="dt" sz="half" idx="10"/>
          </p:nvPr>
        </p:nvSpPr>
        <p:spPr>
          <a:xfrm>
            <a:off x="8331200" y="6248401"/>
            <a:ext cx="3556000" cy="365125"/>
          </a:xfrm>
        </p:spPr>
        <p:txBody>
          <a:bodyPr rtlCol="0"/>
          <a:lstStyle/>
          <a:p>
            <a:fld id="{C8961CAB-A9C0-4CF9-A6C5-E46BA769987C}" type="datetimeFigureOut">
              <a:rPr lang="es-CL" smtClean="0"/>
              <a:t>30-09-22</a:t>
            </a:fld>
            <a:endParaRPr lang="es-CL"/>
          </a:p>
        </p:txBody>
      </p:sp>
      <p:sp>
        <p:nvSpPr>
          <p:cNvPr id="13" name="12 Marcador de número de diapositiva"/>
          <p:cNvSpPr>
            <a:spLocks noGrp="1"/>
          </p:cNvSpPr>
          <p:nvPr>
            <p:ph type="sldNum" sz="quarter" idx="11"/>
          </p:nvPr>
        </p:nvSpPr>
        <p:spPr>
          <a:xfrm>
            <a:off x="0" y="4667249"/>
            <a:ext cx="1930400" cy="663578"/>
          </a:xfrm>
          <a:prstGeom prst="rect">
            <a:avLst/>
          </a:prstGeom>
        </p:spPr>
        <p:txBody>
          <a:bodyPr rtlCol="0"/>
          <a:lstStyle>
            <a:lvl1pPr>
              <a:defRPr sz="2800"/>
            </a:lvl1pPr>
          </a:lstStyle>
          <a:p>
            <a:fld id="{5D9E6A02-82EB-4F00-B2B1-A1E81554CC4E}" type="slidenum">
              <a:rPr lang="es-CL" smtClean="0"/>
              <a:t>‹Nº›</a:t>
            </a:fld>
            <a:endParaRPr lang="es-CL"/>
          </a:p>
        </p:txBody>
      </p:sp>
      <p:sp>
        <p:nvSpPr>
          <p:cNvPr id="14" name="13 Marcador de pie de página"/>
          <p:cNvSpPr>
            <a:spLocks noGrp="1"/>
          </p:cNvSpPr>
          <p:nvPr>
            <p:ph type="ftr" sz="quarter" idx="12"/>
          </p:nvPr>
        </p:nvSpPr>
        <p:spPr>
          <a:xfrm>
            <a:off x="2133600" y="6248207"/>
            <a:ext cx="6096000" cy="365125"/>
          </a:xfrm>
        </p:spPr>
        <p:txBody>
          <a:bodyPr rtlCol="0"/>
          <a:lstStyle/>
          <a:p>
            <a:endParaRPr lang="es-CL"/>
          </a:p>
        </p:txBody>
      </p:sp>
      <p:sp>
        <p:nvSpPr>
          <p:cNvPr id="3" name="2 Marcador de posición de imagen"/>
          <p:cNvSpPr>
            <a:spLocks noGrp="1"/>
          </p:cNvSpPr>
          <p:nvPr>
            <p:ph type="pic" idx="1"/>
          </p:nvPr>
        </p:nvSpPr>
        <p:spPr>
          <a:xfrm>
            <a:off x="2080768" y="0"/>
            <a:ext cx="10111232" cy="4568952"/>
          </a:xfrm>
          <a:prstGeom prst="rect">
            <a:avLst/>
          </a:prstGeom>
          <a:solidFill>
            <a:schemeClr val="accent1">
              <a:tint val="40000"/>
            </a:schemeClr>
          </a:solidFill>
          <a:ln>
            <a:noFill/>
          </a:ln>
        </p:spPr>
        <p:txBody>
          <a:bodyPr/>
          <a:lstStyle>
            <a:lvl1pPr marL="0" indent="0">
              <a:buNone/>
              <a:defRPr sz="3200"/>
            </a:lvl1pPr>
          </a:lstStyle>
          <a:p>
            <a:r>
              <a:rPr kumimoji="0" lang="es-ES"/>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812800" y="228600"/>
            <a:ext cx="10871200" cy="990600"/>
          </a:xfrm>
          <a:prstGeom prst="rect">
            <a:avLst/>
          </a:prstGeom>
        </p:spPr>
        <p:txBody>
          <a:bodyPr/>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816864" y="1600200"/>
            <a:ext cx="10871200" cy="4526280"/>
          </a:xfrm>
          <a:prstGeom prst="rect">
            <a:avLst/>
          </a:prstGeo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30-09-22</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a:xfrm>
            <a:off x="0" y="1272222"/>
            <a:ext cx="711200" cy="244476"/>
          </a:xfrm>
          <a:prstGeom prst="rect">
            <a:avLst/>
          </a:prstGeom>
        </p:spPr>
        <p:txBody>
          <a:bodyPr/>
          <a:lstStyle/>
          <a:p>
            <a:fld id="{5D9E6A02-82EB-4F00-B2B1-A1E81554CC4E}" type="slidenum">
              <a:rPr lang="es-CL" smtClean="0"/>
              <a:t>‹Nº›</a:t>
            </a:fld>
            <a:endParaRPr lang="es-C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737600" y="609601"/>
            <a:ext cx="2743200" cy="5516563"/>
          </a:xfrm>
          <a:prstGeom prst="rect">
            <a:avLst/>
          </a:prstGeom>
        </p:spPr>
        <p:txBody>
          <a:bodyPr vert="eaVert"/>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609600" y="609600"/>
            <a:ext cx="7416800" cy="5516564"/>
          </a:xfrm>
          <a:prstGeom prst="rect">
            <a:avLst/>
          </a:prstGeo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a:xfrm>
            <a:off x="8737600" y="6248403"/>
            <a:ext cx="2946400" cy="365125"/>
          </a:xfrm>
        </p:spPr>
        <p:txBody>
          <a:bodyPr/>
          <a:lstStyle/>
          <a:p>
            <a:fld id="{C8961CAB-A9C0-4CF9-A6C5-E46BA769987C}" type="datetimeFigureOut">
              <a:rPr lang="es-CL" smtClean="0"/>
              <a:t>30-09-22</a:t>
            </a:fld>
            <a:endParaRPr lang="es-CL"/>
          </a:p>
        </p:txBody>
      </p:sp>
      <p:sp>
        <p:nvSpPr>
          <p:cNvPr id="5" name="4 Marcador de pie de página"/>
          <p:cNvSpPr>
            <a:spLocks noGrp="1"/>
          </p:cNvSpPr>
          <p:nvPr>
            <p:ph type="ftr" sz="quarter" idx="11"/>
          </p:nvPr>
        </p:nvSpPr>
        <p:spPr>
          <a:xfrm>
            <a:off x="609602" y="6248208"/>
            <a:ext cx="7431311" cy="365125"/>
          </a:xfrm>
        </p:spPr>
        <p:txBody>
          <a:bodyPr/>
          <a:lstStyle/>
          <a:p>
            <a:endParaRPr lang="es-CL"/>
          </a:p>
        </p:txBody>
      </p:sp>
      <p:sp>
        <p:nvSpPr>
          <p:cNvPr id="7" name="6 Rectángulo"/>
          <p:cNvSpPr/>
          <p:nvPr/>
        </p:nvSpPr>
        <p:spPr bwMode="white">
          <a:xfrm>
            <a:off x="8128424" y="0"/>
            <a:ext cx="42672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8" name="7 Rectángulo"/>
          <p:cNvSpPr/>
          <p:nvPr/>
        </p:nvSpPr>
        <p:spPr>
          <a:xfrm>
            <a:off x="8189384" y="609600"/>
            <a:ext cx="3048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9" name="8 Rectángulo"/>
          <p:cNvSpPr/>
          <p:nvPr/>
        </p:nvSpPr>
        <p:spPr>
          <a:xfrm>
            <a:off x="8189384" y="0"/>
            <a:ext cx="3048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6" name="5 Marcador de número de diapositiva"/>
          <p:cNvSpPr>
            <a:spLocks noGrp="1"/>
          </p:cNvSpPr>
          <p:nvPr>
            <p:ph type="sldNum" sz="quarter" idx="12"/>
          </p:nvPr>
        </p:nvSpPr>
        <p:spPr>
          <a:xfrm rot="5400000">
            <a:off x="8075084" y="103716"/>
            <a:ext cx="533400" cy="325968"/>
          </a:xfrm>
          <a:prstGeom prst="rect">
            <a:avLst/>
          </a:prstGeom>
        </p:spPr>
        <p:txBody>
          <a:bodyPr/>
          <a:lstStyle/>
          <a:p>
            <a:fld id="{5D9E6A02-82EB-4F00-B2B1-A1E81554CC4E}" type="slidenum">
              <a:rPr lang="es-CL" smtClean="0"/>
              <a:t>‹Nº›</a:t>
            </a:fld>
            <a:endParaRPr lang="es-CL"/>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Diseño personaliza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D4F699D-1671-4D7B-8D25-8AB546740ED6}"/>
              </a:ext>
            </a:extLst>
          </p:cNvPr>
          <p:cNvSpPr>
            <a:spLocks noGrp="1"/>
          </p:cNvSpPr>
          <p:nvPr>
            <p:ph type="title"/>
          </p:nvPr>
        </p:nvSpPr>
        <p:spPr>
          <a:xfrm>
            <a:off x="838200" y="365125"/>
            <a:ext cx="10515600" cy="1325563"/>
          </a:xfrm>
          <a:prstGeom prst="rect">
            <a:avLst/>
          </a:prstGeom>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D0BE5CB0-1D38-46D8-B4DC-DEDCA08A37F8}"/>
              </a:ext>
            </a:extLst>
          </p:cNvPr>
          <p:cNvSpPr>
            <a:spLocks noGrp="1"/>
          </p:cNvSpPr>
          <p:nvPr>
            <p:ph type="dt" sz="half" idx="10"/>
          </p:nvPr>
        </p:nvSpPr>
        <p:spPr/>
        <p:txBody>
          <a:bodyPr/>
          <a:lstStyle/>
          <a:p>
            <a:fld id="{C8961CAB-A9C0-4CF9-A6C5-E46BA769987C}" type="datetimeFigureOut">
              <a:rPr lang="es-CL" smtClean="0"/>
              <a:t>30-09-22</a:t>
            </a:fld>
            <a:endParaRPr lang="es-CL"/>
          </a:p>
        </p:txBody>
      </p:sp>
      <p:sp>
        <p:nvSpPr>
          <p:cNvPr id="4" name="Marcador de pie de página 3">
            <a:extLst>
              <a:ext uri="{FF2B5EF4-FFF2-40B4-BE49-F238E27FC236}">
                <a16:creationId xmlns:a16="http://schemas.microsoft.com/office/drawing/2014/main" id="{9D1F2CE3-2990-4825-BB8F-F0B2869E467C}"/>
              </a:ext>
            </a:extLst>
          </p:cNvPr>
          <p:cNvSpPr>
            <a:spLocks noGrp="1"/>
          </p:cNvSpPr>
          <p:nvPr>
            <p:ph type="ftr" sz="quarter" idx="11"/>
          </p:nvPr>
        </p:nvSpPr>
        <p:spPr/>
        <p:txBody>
          <a:bodyPr/>
          <a:lstStyle/>
          <a:p>
            <a:endParaRPr lang="es-CL"/>
          </a:p>
        </p:txBody>
      </p:sp>
    </p:spTree>
    <p:extLst>
      <p:ext uri="{BB962C8B-B14F-4D97-AF65-F5344CB8AC3E}">
        <p14:creationId xmlns:p14="http://schemas.microsoft.com/office/powerpoint/2010/main" val="32816923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25D8CE-0F31-4CA9-A882-51EE4FF2C8F4}"/>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7B4ACDC7-A453-41EA-BF98-FEC45B295E8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8725AD0C-02B2-4168-B1A1-8E95DEED26DD}"/>
              </a:ext>
            </a:extLst>
          </p:cNvPr>
          <p:cNvSpPr>
            <a:spLocks noGrp="1"/>
          </p:cNvSpPr>
          <p:nvPr>
            <p:ph type="dt" sz="half" idx="10"/>
          </p:nvPr>
        </p:nvSpPr>
        <p:spPr/>
        <p:txBody>
          <a:bodyPr/>
          <a:lstStyle/>
          <a:p>
            <a:fld id="{DA419172-2933-412B-AC78-1D71DB2D0BDB}" type="datetimeFigureOut">
              <a:rPr lang="es-CL" smtClean="0"/>
              <a:t>30-09-22</a:t>
            </a:fld>
            <a:endParaRPr lang="es-CL"/>
          </a:p>
        </p:txBody>
      </p:sp>
      <p:sp>
        <p:nvSpPr>
          <p:cNvPr id="5" name="Marcador de pie de página 4">
            <a:extLst>
              <a:ext uri="{FF2B5EF4-FFF2-40B4-BE49-F238E27FC236}">
                <a16:creationId xmlns:a16="http://schemas.microsoft.com/office/drawing/2014/main" id="{4E75099F-389C-48E6-8C7E-19BA0A8C1C19}"/>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4315BB79-71CD-4166-8D48-C4F5381AA3B7}"/>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37165319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1E28F5F-C2B1-4D66-B168-B3DC6D96E2C3}"/>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D5EAF40E-7E26-4DD0-B42F-219C6F7BA628}"/>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6D68BC88-7580-496B-99F6-3CEB2A444BC4}"/>
              </a:ext>
            </a:extLst>
          </p:cNvPr>
          <p:cNvSpPr>
            <a:spLocks noGrp="1"/>
          </p:cNvSpPr>
          <p:nvPr>
            <p:ph type="dt" sz="half" idx="10"/>
          </p:nvPr>
        </p:nvSpPr>
        <p:spPr/>
        <p:txBody>
          <a:bodyPr/>
          <a:lstStyle/>
          <a:p>
            <a:fld id="{DA419172-2933-412B-AC78-1D71DB2D0BDB}" type="datetimeFigureOut">
              <a:rPr lang="es-CL" smtClean="0"/>
              <a:t>30-09-22</a:t>
            </a:fld>
            <a:endParaRPr lang="es-CL"/>
          </a:p>
        </p:txBody>
      </p:sp>
      <p:sp>
        <p:nvSpPr>
          <p:cNvPr id="5" name="Marcador de pie de página 4">
            <a:extLst>
              <a:ext uri="{FF2B5EF4-FFF2-40B4-BE49-F238E27FC236}">
                <a16:creationId xmlns:a16="http://schemas.microsoft.com/office/drawing/2014/main" id="{CE636870-D820-4847-8046-3A8C49C859F9}"/>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F0B032ED-9B1E-4053-A417-2BBA84B40DB1}"/>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3588448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6D4216-8E47-4A00-B1F4-0C9CAD38E788}"/>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561B5834-3909-433C-9494-0222735F6B5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86FE7C5-2205-4BD9-83F9-0014AB69E657}"/>
              </a:ext>
            </a:extLst>
          </p:cNvPr>
          <p:cNvSpPr>
            <a:spLocks noGrp="1"/>
          </p:cNvSpPr>
          <p:nvPr>
            <p:ph type="dt" sz="half" idx="10"/>
          </p:nvPr>
        </p:nvSpPr>
        <p:spPr/>
        <p:txBody>
          <a:bodyPr/>
          <a:lstStyle/>
          <a:p>
            <a:fld id="{DA419172-2933-412B-AC78-1D71DB2D0BDB}" type="datetimeFigureOut">
              <a:rPr lang="es-CL" smtClean="0"/>
              <a:t>30-09-22</a:t>
            </a:fld>
            <a:endParaRPr lang="es-CL"/>
          </a:p>
        </p:txBody>
      </p:sp>
      <p:sp>
        <p:nvSpPr>
          <p:cNvPr id="5" name="Marcador de pie de página 4">
            <a:extLst>
              <a:ext uri="{FF2B5EF4-FFF2-40B4-BE49-F238E27FC236}">
                <a16:creationId xmlns:a16="http://schemas.microsoft.com/office/drawing/2014/main" id="{C269D559-71F8-4E1F-BE1D-9B8B7626D1D0}"/>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08C1DE87-D762-448E-92F5-2351648331B2}"/>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9317944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151D7B-4262-43AB-ABF0-AA939733591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11CC88CD-A36D-4DAF-9F9F-293F577FCD23}"/>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6BD9E688-5573-48B6-9E36-D20F25B2D9CB}"/>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8C2EC2E4-54A4-4925-9ACD-03D699D48A18}"/>
              </a:ext>
            </a:extLst>
          </p:cNvPr>
          <p:cNvSpPr>
            <a:spLocks noGrp="1"/>
          </p:cNvSpPr>
          <p:nvPr>
            <p:ph type="dt" sz="half" idx="10"/>
          </p:nvPr>
        </p:nvSpPr>
        <p:spPr/>
        <p:txBody>
          <a:bodyPr/>
          <a:lstStyle/>
          <a:p>
            <a:fld id="{DA419172-2933-412B-AC78-1D71DB2D0BDB}" type="datetimeFigureOut">
              <a:rPr lang="es-CL" smtClean="0"/>
              <a:t>30-09-22</a:t>
            </a:fld>
            <a:endParaRPr lang="es-CL"/>
          </a:p>
        </p:txBody>
      </p:sp>
      <p:sp>
        <p:nvSpPr>
          <p:cNvPr id="6" name="Marcador de pie de página 5">
            <a:extLst>
              <a:ext uri="{FF2B5EF4-FFF2-40B4-BE49-F238E27FC236}">
                <a16:creationId xmlns:a16="http://schemas.microsoft.com/office/drawing/2014/main" id="{8BB6BD01-B8FD-4007-9B6D-52C6761B4946}"/>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65C78A87-673D-4B49-8D1B-0095F50F344A}"/>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223769858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1C066A-9F9E-4853-88CE-0B562F8917E1}"/>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3393AC5D-42A2-42ED-A631-48F4E8A92F5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40BE921-331C-4654-BBC7-C19A6DF2881D}"/>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D36AC674-4BE1-4E70-8BEC-0806D04EDBC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9BEDA8D4-A2F8-4387-8A31-AB017A5F054E}"/>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5DF4215E-E4BB-4032-B452-11EF051BAA13}"/>
              </a:ext>
            </a:extLst>
          </p:cNvPr>
          <p:cNvSpPr>
            <a:spLocks noGrp="1"/>
          </p:cNvSpPr>
          <p:nvPr>
            <p:ph type="dt" sz="half" idx="10"/>
          </p:nvPr>
        </p:nvSpPr>
        <p:spPr/>
        <p:txBody>
          <a:bodyPr/>
          <a:lstStyle/>
          <a:p>
            <a:fld id="{DA419172-2933-412B-AC78-1D71DB2D0BDB}" type="datetimeFigureOut">
              <a:rPr lang="es-CL" smtClean="0"/>
              <a:t>30-09-22</a:t>
            </a:fld>
            <a:endParaRPr lang="es-CL"/>
          </a:p>
        </p:txBody>
      </p:sp>
      <p:sp>
        <p:nvSpPr>
          <p:cNvPr id="8" name="Marcador de pie de página 7">
            <a:extLst>
              <a:ext uri="{FF2B5EF4-FFF2-40B4-BE49-F238E27FC236}">
                <a16:creationId xmlns:a16="http://schemas.microsoft.com/office/drawing/2014/main" id="{AC9739FB-0384-412D-B906-F23ACFA1D9D7}"/>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1F83BB17-AAAC-4E3F-AB08-7F16CAC9E042}"/>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3656126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7DA6D73-1D7D-48E0-91EB-40AA919F4B02}"/>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FDCB5592-84B0-405D-99EA-BDB9B2A802B9}"/>
              </a:ext>
            </a:extLst>
          </p:cNvPr>
          <p:cNvSpPr>
            <a:spLocks noGrp="1"/>
          </p:cNvSpPr>
          <p:nvPr>
            <p:ph type="dt" sz="half" idx="10"/>
          </p:nvPr>
        </p:nvSpPr>
        <p:spPr/>
        <p:txBody>
          <a:bodyPr/>
          <a:lstStyle/>
          <a:p>
            <a:fld id="{DA419172-2933-412B-AC78-1D71DB2D0BDB}" type="datetimeFigureOut">
              <a:rPr lang="es-CL" smtClean="0"/>
              <a:t>30-09-22</a:t>
            </a:fld>
            <a:endParaRPr lang="es-CL"/>
          </a:p>
        </p:txBody>
      </p:sp>
      <p:sp>
        <p:nvSpPr>
          <p:cNvPr id="4" name="Marcador de pie de página 3">
            <a:extLst>
              <a:ext uri="{FF2B5EF4-FFF2-40B4-BE49-F238E27FC236}">
                <a16:creationId xmlns:a16="http://schemas.microsoft.com/office/drawing/2014/main" id="{79F8C606-C456-42C2-9BA4-98554CF412B1}"/>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C5CFE559-6C24-447B-AA91-002A17501491}"/>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16064734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101922F-5421-4461-801B-3F671BCFAEBC}"/>
              </a:ext>
            </a:extLst>
          </p:cNvPr>
          <p:cNvSpPr>
            <a:spLocks noGrp="1"/>
          </p:cNvSpPr>
          <p:nvPr>
            <p:ph type="dt" sz="half" idx="10"/>
          </p:nvPr>
        </p:nvSpPr>
        <p:spPr/>
        <p:txBody>
          <a:bodyPr/>
          <a:lstStyle/>
          <a:p>
            <a:fld id="{DA419172-2933-412B-AC78-1D71DB2D0BDB}" type="datetimeFigureOut">
              <a:rPr lang="es-CL" smtClean="0"/>
              <a:t>30-09-22</a:t>
            </a:fld>
            <a:endParaRPr lang="es-CL"/>
          </a:p>
        </p:txBody>
      </p:sp>
      <p:sp>
        <p:nvSpPr>
          <p:cNvPr id="3" name="Marcador de pie de página 2">
            <a:extLst>
              <a:ext uri="{FF2B5EF4-FFF2-40B4-BE49-F238E27FC236}">
                <a16:creationId xmlns:a16="http://schemas.microsoft.com/office/drawing/2014/main" id="{C646C310-1F4B-4818-A696-8FAE5F6B258B}"/>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3809BEF8-7AAF-4667-8D05-AAF1501D6D0C}"/>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41087144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EB35EF-E572-464D-BCC0-472BCD283812}"/>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86152212-055A-4733-94EC-A66F632C716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B19CFE98-FF44-4E1A-AC59-713C21B5100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DCCF27E-9700-494D-BC81-6EE9B7C953E9}"/>
              </a:ext>
            </a:extLst>
          </p:cNvPr>
          <p:cNvSpPr>
            <a:spLocks noGrp="1"/>
          </p:cNvSpPr>
          <p:nvPr>
            <p:ph type="dt" sz="half" idx="10"/>
          </p:nvPr>
        </p:nvSpPr>
        <p:spPr/>
        <p:txBody>
          <a:bodyPr/>
          <a:lstStyle/>
          <a:p>
            <a:fld id="{DA419172-2933-412B-AC78-1D71DB2D0BDB}" type="datetimeFigureOut">
              <a:rPr lang="es-CL" smtClean="0"/>
              <a:t>30-09-22</a:t>
            </a:fld>
            <a:endParaRPr lang="es-CL"/>
          </a:p>
        </p:txBody>
      </p:sp>
      <p:sp>
        <p:nvSpPr>
          <p:cNvPr id="6" name="Marcador de pie de página 5">
            <a:extLst>
              <a:ext uri="{FF2B5EF4-FFF2-40B4-BE49-F238E27FC236}">
                <a16:creationId xmlns:a16="http://schemas.microsoft.com/office/drawing/2014/main" id="{4250C928-BA8B-4F3A-82B5-2D51BEB9D409}"/>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E6924279-4793-4CB4-8B6B-9FA89FF800E0}"/>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41998826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284A22-F049-4FCD-953E-765F55E48A8E}"/>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DA8E99AB-CF29-4172-BA2A-2F604FFA6B7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27354506-4C9F-4761-9D7B-7DFD4667D5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3AEE79E-B348-46B1-9810-62539150CA48}"/>
              </a:ext>
            </a:extLst>
          </p:cNvPr>
          <p:cNvSpPr>
            <a:spLocks noGrp="1"/>
          </p:cNvSpPr>
          <p:nvPr>
            <p:ph type="dt" sz="half" idx="10"/>
          </p:nvPr>
        </p:nvSpPr>
        <p:spPr/>
        <p:txBody>
          <a:bodyPr/>
          <a:lstStyle/>
          <a:p>
            <a:fld id="{DA419172-2933-412B-AC78-1D71DB2D0BDB}" type="datetimeFigureOut">
              <a:rPr lang="es-CL" smtClean="0"/>
              <a:t>30-09-22</a:t>
            </a:fld>
            <a:endParaRPr lang="es-CL"/>
          </a:p>
        </p:txBody>
      </p:sp>
      <p:sp>
        <p:nvSpPr>
          <p:cNvPr id="6" name="Marcador de pie de página 5">
            <a:extLst>
              <a:ext uri="{FF2B5EF4-FFF2-40B4-BE49-F238E27FC236}">
                <a16:creationId xmlns:a16="http://schemas.microsoft.com/office/drawing/2014/main" id="{58B5BB0E-9F3D-4448-BE65-8C1806974497}"/>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5B40AC29-4C55-4C93-8E36-27A162B0D130}"/>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23204882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F6C1BC5-2AC6-442F-B3C8-FEB357BB22DB}"/>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AA0D05FD-DB98-4F16-A00F-509EF86FE8F1}"/>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55B89A91-2751-48F8-A3F9-4A488AF1AD5D}"/>
              </a:ext>
            </a:extLst>
          </p:cNvPr>
          <p:cNvSpPr>
            <a:spLocks noGrp="1"/>
          </p:cNvSpPr>
          <p:nvPr>
            <p:ph type="dt" sz="half" idx="10"/>
          </p:nvPr>
        </p:nvSpPr>
        <p:spPr/>
        <p:txBody>
          <a:bodyPr/>
          <a:lstStyle/>
          <a:p>
            <a:fld id="{DA419172-2933-412B-AC78-1D71DB2D0BDB}" type="datetimeFigureOut">
              <a:rPr lang="es-CL" smtClean="0"/>
              <a:t>30-09-22</a:t>
            </a:fld>
            <a:endParaRPr lang="es-CL"/>
          </a:p>
        </p:txBody>
      </p:sp>
      <p:sp>
        <p:nvSpPr>
          <p:cNvPr id="5" name="Marcador de pie de página 4">
            <a:extLst>
              <a:ext uri="{FF2B5EF4-FFF2-40B4-BE49-F238E27FC236}">
                <a16:creationId xmlns:a16="http://schemas.microsoft.com/office/drawing/2014/main" id="{99C9AAA0-7055-4317-BAE1-56E001434BE0}"/>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4E525D94-ABEC-43ED-8387-0352A96E4608}"/>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25317541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51117FEA-1FB2-4227-867D-75A2B586739A}"/>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67996D08-8992-4F2E-A4FE-09359074647E}"/>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D023D1EA-E582-4BCF-A12F-90D6B70AB38D}"/>
              </a:ext>
            </a:extLst>
          </p:cNvPr>
          <p:cNvSpPr>
            <a:spLocks noGrp="1"/>
          </p:cNvSpPr>
          <p:nvPr>
            <p:ph type="dt" sz="half" idx="10"/>
          </p:nvPr>
        </p:nvSpPr>
        <p:spPr/>
        <p:txBody>
          <a:bodyPr/>
          <a:lstStyle/>
          <a:p>
            <a:fld id="{DA419172-2933-412B-AC78-1D71DB2D0BDB}" type="datetimeFigureOut">
              <a:rPr lang="es-CL" smtClean="0"/>
              <a:t>30-09-22</a:t>
            </a:fld>
            <a:endParaRPr lang="es-CL"/>
          </a:p>
        </p:txBody>
      </p:sp>
      <p:sp>
        <p:nvSpPr>
          <p:cNvPr id="5" name="Marcador de pie de página 4">
            <a:extLst>
              <a:ext uri="{FF2B5EF4-FFF2-40B4-BE49-F238E27FC236}">
                <a16:creationId xmlns:a16="http://schemas.microsoft.com/office/drawing/2014/main" id="{C4973120-3CB1-43AC-AD25-2FA4E22CBABA}"/>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13886414-9BFB-41E8-AF7E-89E8EE147336}"/>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422274258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F1F032-CE3B-4220-8C98-4DFA97C99A3C}"/>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D65408CB-C7DA-47D5-8463-8288EFF622A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700AD89B-C7D3-46AC-B6D4-E5947D379ADE}"/>
              </a:ext>
            </a:extLst>
          </p:cNvPr>
          <p:cNvSpPr>
            <a:spLocks noGrp="1"/>
          </p:cNvSpPr>
          <p:nvPr>
            <p:ph type="dt" sz="half" idx="10"/>
          </p:nvPr>
        </p:nvSpPr>
        <p:spPr/>
        <p:txBody>
          <a:bodyPr/>
          <a:lstStyle/>
          <a:p>
            <a:fld id="{6EABEB0C-424D-41AA-B545-0587D4D4538A}" type="datetimeFigureOut">
              <a:rPr lang="es-CL" smtClean="0"/>
              <a:t>30-09-22</a:t>
            </a:fld>
            <a:endParaRPr lang="es-CL"/>
          </a:p>
        </p:txBody>
      </p:sp>
      <p:sp>
        <p:nvSpPr>
          <p:cNvPr id="5" name="Marcador de pie de página 4">
            <a:extLst>
              <a:ext uri="{FF2B5EF4-FFF2-40B4-BE49-F238E27FC236}">
                <a16:creationId xmlns:a16="http://schemas.microsoft.com/office/drawing/2014/main" id="{E847CC5D-8264-4710-8405-AD7E0A0736A9}"/>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6A99F344-68D3-463E-B110-FDF1482628CE}"/>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116054808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BAFC0E-D9D7-4DA2-902E-D7A065CC345C}"/>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C04BEE1E-B5AD-4397-A3E8-9E84A292CB64}"/>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7FCADE09-6386-4FB0-88AA-6B252D93E188}"/>
              </a:ext>
            </a:extLst>
          </p:cNvPr>
          <p:cNvSpPr>
            <a:spLocks noGrp="1"/>
          </p:cNvSpPr>
          <p:nvPr>
            <p:ph type="dt" sz="half" idx="10"/>
          </p:nvPr>
        </p:nvSpPr>
        <p:spPr/>
        <p:txBody>
          <a:bodyPr/>
          <a:lstStyle/>
          <a:p>
            <a:fld id="{6EABEB0C-424D-41AA-B545-0587D4D4538A}" type="datetimeFigureOut">
              <a:rPr lang="es-CL" smtClean="0"/>
              <a:t>30-09-22</a:t>
            </a:fld>
            <a:endParaRPr lang="es-CL"/>
          </a:p>
        </p:txBody>
      </p:sp>
      <p:sp>
        <p:nvSpPr>
          <p:cNvPr id="5" name="Marcador de pie de página 4">
            <a:extLst>
              <a:ext uri="{FF2B5EF4-FFF2-40B4-BE49-F238E27FC236}">
                <a16:creationId xmlns:a16="http://schemas.microsoft.com/office/drawing/2014/main" id="{C9B506AE-7E3E-42BC-B507-002A879F768A}"/>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A8A0352F-CE30-4F0A-9C9C-776819073475}"/>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69795447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E26DA4A-7B63-4412-8ACA-D055CC966C3F}"/>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8331DE8B-3EBC-4088-9037-E1093B54334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3C76182-6DF1-4D54-941A-E3FA3DCF7E72}"/>
              </a:ext>
            </a:extLst>
          </p:cNvPr>
          <p:cNvSpPr>
            <a:spLocks noGrp="1"/>
          </p:cNvSpPr>
          <p:nvPr>
            <p:ph type="dt" sz="half" idx="10"/>
          </p:nvPr>
        </p:nvSpPr>
        <p:spPr/>
        <p:txBody>
          <a:bodyPr/>
          <a:lstStyle/>
          <a:p>
            <a:fld id="{6EABEB0C-424D-41AA-B545-0587D4D4538A}" type="datetimeFigureOut">
              <a:rPr lang="es-CL" smtClean="0"/>
              <a:t>30-09-22</a:t>
            </a:fld>
            <a:endParaRPr lang="es-CL"/>
          </a:p>
        </p:txBody>
      </p:sp>
      <p:sp>
        <p:nvSpPr>
          <p:cNvPr id="5" name="Marcador de pie de página 4">
            <a:extLst>
              <a:ext uri="{FF2B5EF4-FFF2-40B4-BE49-F238E27FC236}">
                <a16:creationId xmlns:a16="http://schemas.microsoft.com/office/drawing/2014/main" id="{45814D75-4ED2-472A-9110-B586B019DA37}"/>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0057459D-F81A-46F9-8B7A-8E269B181BA1}"/>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11694663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7C1127-616E-4567-B9FD-FFE3341F757F}"/>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CDE46664-8725-4C44-A31E-6E73C036BC04}"/>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A11D9060-761F-4A1E-AD18-192369B35A79}"/>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EC80F97B-A9B5-4B60-838C-191AAB1F9666}"/>
              </a:ext>
            </a:extLst>
          </p:cNvPr>
          <p:cNvSpPr>
            <a:spLocks noGrp="1"/>
          </p:cNvSpPr>
          <p:nvPr>
            <p:ph type="dt" sz="half" idx="10"/>
          </p:nvPr>
        </p:nvSpPr>
        <p:spPr/>
        <p:txBody>
          <a:bodyPr/>
          <a:lstStyle/>
          <a:p>
            <a:fld id="{6EABEB0C-424D-41AA-B545-0587D4D4538A}" type="datetimeFigureOut">
              <a:rPr lang="es-CL" smtClean="0"/>
              <a:t>30-09-22</a:t>
            </a:fld>
            <a:endParaRPr lang="es-CL"/>
          </a:p>
        </p:txBody>
      </p:sp>
      <p:sp>
        <p:nvSpPr>
          <p:cNvPr id="6" name="Marcador de pie de página 5">
            <a:extLst>
              <a:ext uri="{FF2B5EF4-FFF2-40B4-BE49-F238E27FC236}">
                <a16:creationId xmlns:a16="http://schemas.microsoft.com/office/drawing/2014/main" id="{E1A564D1-66BE-4CFC-A068-AC66188A5195}"/>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BCAF1775-F726-44EA-A5D3-703AC8023BFC}"/>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93307066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7FE4A20-5102-48A2-8C9E-FD68CF6365E5}"/>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9E5988D8-7F11-4ECF-91EE-34D39C8377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2EED4945-1BAA-4275-B9E5-256B6E079F48}"/>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857222B5-A7B0-465E-85BD-802AD4E3625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E7168916-2409-4589-8FA8-5F15D709352A}"/>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9499B21D-833D-4853-B690-F7DF7FC77A63}"/>
              </a:ext>
            </a:extLst>
          </p:cNvPr>
          <p:cNvSpPr>
            <a:spLocks noGrp="1"/>
          </p:cNvSpPr>
          <p:nvPr>
            <p:ph type="dt" sz="half" idx="10"/>
          </p:nvPr>
        </p:nvSpPr>
        <p:spPr/>
        <p:txBody>
          <a:bodyPr/>
          <a:lstStyle/>
          <a:p>
            <a:fld id="{6EABEB0C-424D-41AA-B545-0587D4D4538A}" type="datetimeFigureOut">
              <a:rPr lang="es-CL" smtClean="0"/>
              <a:t>30-09-22</a:t>
            </a:fld>
            <a:endParaRPr lang="es-CL"/>
          </a:p>
        </p:txBody>
      </p:sp>
      <p:sp>
        <p:nvSpPr>
          <p:cNvPr id="8" name="Marcador de pie de página 7">
            <a:extLst>
              <a:ext uri="{FF2B5EF4-FFF2-40B4-BE49-F238E27FC236}">
                <a16:creationId xmlns:a16="http://schemas.microsoft.com/office/drawing/2014/main" id="{6DE63A37-A831-4E71-8024-7AAE644A6AE5}"/>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BF9E2E37-3982-41B7-B9A7-701F3469D6FB}"/>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286228260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B362BD-E38B-4894-9B3C-794C9A529F7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F3A4047F-B425-4256-AB7A-1B0D20475947}"/>
              </a:ext>
            </a:extLst>
          </p:cNvPr>
          <p:cNvSpPr>
            <a:spLocks noGrp="1"/>
          </p:cNvSpPr>
          <p:nvPr>
            <p:ph type="dt" sz="half" idx="10"/>
          </p:nvPr>
        </p:nvSpPr>
        <p:spPr/>
        <p:txBody>
          <a:bodyPr/>
          <a:lstStyle/>
          <a:p>
            <a:fld id="{6EABEB0C-424D-41AA-B545-0587D4D4538A}" type="datetimeFigureOut">
              <a:rPr lang="es-CL" smtClean="0"/>
              <a:t>30-09-22</a:t>
            </a:fld>
            <a:endParaRPr lang="es-CL"/>
          </a:p>
        </p:txBody>
      </p:sp>
      <p:sp>
        <p:nvSpPr>
          <p:cNvPr id="4" name="Marcador de pie de página 3">
            <a:extLst>
              <a:ext uri="{FF2B5EF4-FFF2-40B4-BE49-F238E27FC236}">
                <a16:creationId xmlns:a16="http://schemas.microsoft.com/office/drawing/2014/main" id="{2182AECB-1E2C-4B32-ADF2-F4095082540A}"/>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00424248-4216-4E59-940A-0646810B81C8}"/>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223967612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D0EC1635-A2D6-4FF5-96DF-DFBE87094BF7}"/>
              </a:ext>
            </a:extLst>
          </p:cNvPr>
          <p:cNvSpPr>
            <a:spLocks noGrp="1"/>
          </p:cNvSpPr>
          <p:nvPr>
            <p:ph type="dt" sz="half" idx="10"/>
          </p:nvPr>
        </p:nvSpPr>
        <p:spPr/>
        <p:txBody>
          <a:bodyPr/>
          <a:lstStyle/>
          <a:p>
            <a:fld id="{6EABEB0C-424D-41AA-B545-0587D4D4538A}" type="datetimeFigureOut">
              <a:rPr lang="es-CL" smtClean="0"/>
              <a:t>30-09-22</a:t>
            </a:fld>
            <a:endParaRPr lang="es-CL"/>
          </a:p>
        </p:txBody>
      </p:sp>
      <p:sp>
        <p:nvSpPr>
          <p:cNvPr id="3" name="Marcador de pie de página 2">
            <a:extLst>
              <a:ext uri="{FF2B5EF4-FFF2-40B4-BE49-F238E27FC236}">
                <a16:creationId xmlns:a16="http://schemas.microsoft.com/office/drawing/2014/main" id="{EE7F8D76-E12C-45AA-8000-C00D98A0648F}"/>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80EB2F5F-3121-449B-A92C-C441DF886993}"/>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95881661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EA86AF-F0C9-4223-9385-65231E438B8C}"/>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0DA81C60-348F-41D5-B29B-46182936064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F0B3827B-E85C-46ED-ADA6-F455257BFF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AFCA7F7-1E53-4B87-A31F-58892AC82D1F}"/>
              </a:ext>
            </a:extLst>
          </p:cNvPr>
          <p:cNvSpPr>
            <a:spLocks noGrp="1"/>
          </p:cNvSpPr>
          <p:nvPr>
            <p:ph type="dt" sz="half" idx="10"/>
          </p:nvPr>
        </p:nvSpPr>
        <p:spPr/>
        <p:txBody>
          <a:bodyPr/>
          <a:lstStyle/>
          <a:p>
            <a:fld id="{6EABEB0C-424D-41AA-B545-0587D4D4538A}" type="datetimeFigureOut">
              <a:rPr lang="es-CL" smtClean="0"/>
              <a:t>30-09-22</a:t>
            </a:fld>
            <a:endParaRPr lang="es-CL"/>
          </a:p>
        </p:txBody>
      </p:sp>
      <p:sp>
        <p:nvSpPr>
          <p:cNvPr id="6" name="Marcador de pie de página 5">
            <a:extLst>
              <a:ext uri="{FF2B5EF4-FFF2-40B4-BE49-F238E27FC236}">
                <a16:creationId xmlns:a16="http://schemas.microsoft.com/office/drawing/2014/main" id="{51A0A70E-B042-4DFA-86BC-346BE5411AE2}"/>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F7AEDC61-3F2C-41AC-A2DB-028A7D21ED0F}"/>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112029060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7846BF3-EFD2-495C-90BF-E2C22AF50267}"/>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258D5042-4993-4AED-AFAB-511337EC7D0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9BBB73DE-ED07-41EE-8CFB-04250A9C1A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84848FC-5F73-4500-97F9-E182244917D1}"/>
              </a:ext>
            </a:extLst>
          </p:cNvPr>
          <p:cNvSpPr>
            <a:spLocks noGrp="1"/>
          </p:cNvSpPr>
          <p:nvPr>
            <p:ph type="dt" sz="half" idx="10"/>
          </p:nvPr>
        </p:nvSpPr>
        <p:spPr/>
        <p:txBody>
          <a:bodyPr/>
          <a:lstStyle/>
          <a:p>
            <a:fld id="{6EABEB0C-424D-41AA-B545-0587D4D4538A}" type="datetimeFigureOut">
              <a:rPr lang="es-CL" smtClean="0"/>
              <a:t>30-09-22</a:t>
            </a:fld>
            <a:endParaRPr lang="es-CL"/>
          </a:p>
        </p:txBody>
      </p:sp>
      <p:sp>
        <p:nvSpPr>
          <p:cNvPr id="6" name="Marcador de pie de página 5">
            <a:extLst>
              <a:ext uri="{FF2B5EF4-FFF2-40B4-BE49-F238E27FC236}">
                <a16:creationId xmlns:a16="http://schemas.microsoft.com/office/drawing/2014/main" id="{BC747D28-7843-49CA-B49B-4C0ED57BA46D}"/>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ED3C526E-148D-4689-BA75-3726B00C90EF}"/>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63288123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56F337-3C89-4946-99C7-7C7D0EB02A75}"/>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F02149C0-5100-4232-B12D-AF9E80D6DB18}"/>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4F82F58C-F565-4647-BBD6-70FC7AA63263}"/>
              </a:ext>
            </a:extLst>
          </p:cNvPr>
          <p:cNvSpPr>
            <a:spLocks noGrp="1"/>
          </p:cNvSpPr>
          <p:nvPr>
            <p:ph type="dt" sz="half" idx="10"/>
          </p:nvPr>
        </p:nvSpPr>
        <p:spPr/>
        <p:txBody>
          <a:bodyPr/>
          <a:lstStyle/>
          <a:p>
            <a:fld id="{6EABEB0C-424D-41AA-B545-0587D4D4538A}" type="datetimeFigureOut">
              <a:rPr lang="es-CL" smtClean="0"/>
              <a:t>30-09-22</a:t>
            </a:fld>
            <a:endParaRPr lang="es-CL"/>
          </a:p>
        </p:txBody>
      </p:sp>
      <p:sp>
        <p:nvSpPr>
          <p:cNvPr id="5" name="Marcador de pie de página 4">
            <a:extLst>
              <a:ext uri="{FF2B5EF4-FFF2-40B4-BE49-F238E27FC236}">
                <a16:creationId xmlns:a16="http://schemas.microsoft.com/office/drawing/2014/main" id="{3C2E1BC4-9CD9-4551-AEF3-3B891FD2CFE7}"/>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4E9DAF49-9D06-4B52-8BA5-D5AE1128E826}"/>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41657501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1F630AE-6189-45EA-85CA-19BCD05D2638}"/>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965CDC4C-401F-4693-A2F7-BDDC9171BBF3}"/>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A4A429DE-283C-47BE-A016-883CC066EFF6}"/>
              </a:ext>
            </a:extLst>
          </p:cNvPr>
          <p:cNvSpPr>
            <a:spLocks noGrp="1"/>
          </p:cNvSpPr>
          <p:nvPr>
            <p:ph type="dt" sz="half" idx="10"/>
          </p:nvPr>
        </p:nvSpPr>
        <p:spPr/>
        <p:txBody>
          <a:bodyPr/>
          <a:lstStyle/>
          <a:p>
            <a:fld id="{6EABEB0C-424D-41AA-B545-0587D4D4538A}" type="datetimeFigureOut">
              <a:rPr lang="es-CL" smtClean="0"/>
              <a:t>30-09-22</a:t>
            </a:fld>
            <a:endParaRPr lang="es-CL"/>
          </a:p>
        </p:txBody>
      </p:sp>
      <p:sp>
        <p:nvSpPr>
          <p:cNvPr id="5" name="Marcador de pie de página 4">
            <a:extLst>
              <a:ext uri="{FF2B5EF4-FFF2-40B4-BE49-F238E27FC236}">
                <a16:creationId xmlns:a16="http://schemas.microsoft.com/office/drawing/2014/main" id="{04094EFB-F54C-4F54-8393-6BF575DC211A}"/>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BB8E6452-4EB1-4DD1-9E42-E45BD83CD54D}"/>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176272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13 Marcador de fecha"/>
          <p:cNvSpPr>
            <a:spLocks noGrp="1"/>
          </p:cNvSpPr>
          <p:nvPr>
            <p:ph type="dt" sz="half" idx="2"/>
          </p:nvPr>
        </p:nvSpPr>
        <p:spPr>
          <a:xfrm>
            <a:off x="8128000" y="6248401"/>
            <a:ext cx="3556000" cy="365125"/>
          </a:xfrm>
          <a:prstGeom prst="rect">
            <a:avLst/>
          </a:prstGeom>
        </p:spPr>
        <p:txBody>
          <a:bodyPr vert="horz" anchor="ctr" anchorCtr="0"/>
          <a:lstStyle>
            <a:lvl1pPr algn="l" eaLnBrk="1" latinLnBrk="0" hangingPunct="1">
              <a:defRPr kumimoji="0" sz="1400">
                <a:solidFill>
                  <a:schemeClr val="tx2"/>
                </a:solidFill>
              </a:defRPr>
            </a:lvl1pPr>
          </a:lstStyle>
          <a:p>
            <a:fld id="{C8961CAB-A9C0-4CF9-A6C5-E46BA769987C}" type="datetimeFigureOut">
              <a:rPr lang="es-CL" smtClean="0"/>
              <a:t>30-09-22</a:t>
            </a:fld>
            <a:endParaRPr lang="es-CL"/>
          </a:p>
        </p:txBody>
      </p:sp>
      <p:sp>
        <p:nvSpPr>
          <p:cNvPr id="3" name="2 Marcador de pie de página"/>
          <p:cNvSpPr>
            <a:spLocks noGrp="1"/>
          </p:cNvSpPr>
          <p:nvPr>
            <p:ph type="ftr" sz="quarter" idx="3"/>
          </p:nvPr>
        </p:nvSpPr>
        <p:spPr>
          <a:xfrm>
            <a:off x="812801" y="6248207"/>
            <a:ext cx="7228111" cy="365125"/>
          </a:xfrm>
          <a:prstGeom prst="rect">
            <a:avLst/>
          </a:prstGeom>
        </p:spPr>
        <p:txBody>
          <a:bodyPr vert="horz" anchor="ctr"/>
          <a:lstStyle>
            <a:lvl1pPr algn="r" eaLnBrk="1" latinLnBrk="0" hangingPunct="1">
              <a:defRPr kumimoji="0" sz="1400">
                <a:solidFill>
                  <a:schemeClr val="tx2"/>
                </a:solidFill>
              </a:defRPr>
            </a:lvl1pPr>
          </a:lstStyle>
          <a:p>
            <a:endParaRPr lang="es-CL"/>
          </a:p>
        </p:txBody>
      </p:sp>
      <p:sp>
        <p:nvSpPr>
          <p:cNvPr id="8" name="7 Rectángulo"/>
          <p:cNvSpPr/>
          <p:nvPr/>
        </p:nvSpPr>
        <p:spPr>
          <a:xfrm>
            <a:off x="0" y="0"/>
            <a:ext cx="12192000" cy="8367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0" y="6613332"/>
            <a:ext cx="12192000" cy="24466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Tree>
  </p:cSld>
  <p:clrMap bg1="lt1" tx1="dk1" bg2="lt2" tx2="dk2" accent1="accent1" accent2="accent2" accent3="accent3" accent4="accent4" accent5="accent5" accent6="accent6" hlink="hlink" folHlink="folHlink"/>
  <p:sldLayoutIdLst>
    <p:sldLayoutId id="2147483925" r:id="rId1"/>
    <p:sldLayoutId id="2147483926" r:id="rId2"/>
    <p:sldLayoutId id="2147483936" r:id="rId3"/>
    <p:sldLayoutId id="2147483927" r:id="rId4"/>
    <p:sldLayoutId id="2147483928" r:id="rId5"/>
    <p:sldLayoutId id="2147483929" r:id="rId6"/>
    <p:sldLayoutId id="2147483930" r:id="rId7"/>
    <p:sldLayoutId id="2147483931" r:id="rId8"/>
    <p:sldLayoutId id="2147483932" r:id="rId9"/>
    <p:sldLayoutId id="2147483933" r:id="rId10"/>
    <p:sldLayoutId id="2147483934" r:id="rId11"/>
    <p:sldLayoutId id="2147483935" r:id="rId12"/>
    <p:sldLayoutId id="2147483949" r:id="rId13"/>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CA38E69-467D-480A-AA8E-929D8D87C5D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809B1FAE-503B-429B-BE8E-156F7D22DA2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1ACBA3E0-B09C-4296-AF73-A60038D809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419172-2933-412B-AC78-1D71DB2D0BDB}" type="datetimeFigureOut">
              <a:rPr lang="es-CL" smtClean="0"/>
              <a:t>30-09-22</a:t>
            </a:fld>
            <a:endParaRPr lang="es-CL"/>
          </a:p>
        </p:txBody>
      </p:sp>
      <p:sp>
        <p:nvSpPr>
          <p:cNvPr id="5" name="Marcador de pie de página 4">
            <a:extLst>
              <a:ext uri="{FF2B5EF4-FFF2-40B4-BE49-F238E27FC236}">
                <a16:creationId xmlns:a16="http://schemas.microsoft.com/office/drawing/2014/main" id="{29424B0F-FE5F-4738-879D-F6ABA45283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74DFBBB7-2FFB-446A-AA4A-82959060C5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B355C1-11BF-42A3-8DF5-141602316570}" type="slidenum">
              <a:rPr lang="es-CL" smtClean="0"/>
              <a:t>‹Nº›</a:t>
            </a:fld>
            <a:endParaRPr lang="es-CL"/>
          </a:p>
        </p:txBody>
      </p:sp>
    </p:spTree>
    <p:extLst>
      <p:ext uri="{BB962C8B-B14F-4D97-AF65-F5344CB8AC3E}">
        <p14:creationId xmlns:p14="http://schemas.microsoft.com/office/powerpoint/2010/main" val="1017433332"/>
      </p:ext>
    </p:extLst>
  </p:cSld>
  <p:clrMap bg1="lt1" tx1="dk1" bg2="lt2" tx2="dk2" accent1="accent1" accent2="accent2" accent3="accent3" accent4="accent4" accent5="accent5" accent6="accent6" hlink="hlink" folHlink="folHlink"/>
  <p:sldLayoutIdLst>
    <p:sldLayoutId id="2147483951" r:id="rId1"/>
    <p:sldLayoutId id="2147483952" r:id="rId2"/>
    <p:sldLayoutId id="2147483953" r:id="rId3"/>
    <p:sldLayoutId id="2147483954" r:id="rId4"/>
    <p:sldLayoutId id="2147483955" r:id="rId5"/>
    <p:sldLayoutId id="2147483956" r:id="rId6"/>
    <p:sldLayoutId id="2147483957" r:id="rId7"/>
    <p:sldLayoutId id="2147483958" r:id="rId8"/>
    <p:sldLayoutId id="2147483959" r:id="rId9"/>
    <p:sldLayoutId id="2147483960" r:id="rId10"/>
    <p:sldLayoutId id="214748396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957E8BF8-410B-479B-B8AA-5FD0ACD7CD1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49F914C6-E1B3-4B15-AB58-409BFA236EE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31CCF6A5-B7D9-4110-941B-BA20D65E7B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ABEB0C-424D-41AA-B545-0587D4D4538A}" type="datetimeFigureOut">
              <a:rPr lang="es-CL" smtClean="0"/>
              <a:t>30-09-22</a:t>
            </a:fld>
            <a:endParaRPr lang="es-CL"/>
          </a:p>
        </p:txBody>
      </p:sp>
      <p:sp>
        <p:nvSpPr>
          <p:cNvPr id="5" name="Marcador de pie de página 4">
            <a:extLst>
              <a:ext uri="{FF2B5EF4-FFF2-40B4-BE49-F238E27FC236}">
                <a16:creationId xmlns:a16="http://schemas.microsoft.com/office/drawing/2014/main" id="{FD024483-C706-4E61-8858-A3D2C17EF4C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120FB32B-3754-44B4-B5F4-69E569C362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9F217C-D39B-4AD9-9D3A-AEDA26D9EC74}" type="slidenum">
              <a:rPr lang="es-CL" smtClean="0"/>
              <a:t>‹Nº›</a:t>
            </a:fld>
            <a:endParaRPr lang="es-CL"/>
          </a:p>
        </p:txBody>
      </p:sp>
    </p:spTree>
    <p:extLst>
      <p:ext uri="{BB962C8B-B14F-4D97-AF65-F5344CB8AC3E}">
        <p14:creationId xmlns:p14="http://schemas.microsoft.com/office/powerpoint/2010/main" val="728915370"/>
      </p:ext>
    </p:extLst>
  </p:cSld>
  <p:clrMap bg1="lt1" tx1="dk1" bg2="lt2" tx2="dk2" accent1="accent1" accent2="accent2" accent3="accent3" accent4="accent4" accent5="accent5" accent6="accent6" hlink="hlink" folHlink="folHlink"/>
  <p:sldLayoutIdLst>
    <p:sldLayoutId id="2147483938" r:id="rId1"/>
    <p:sldLayoutId id="2147483939" r:id="rId2"/>
    <p:sldLayoutId id="2147483940" r:id="rId3"/>
    <p:sldLayoutId id="2147483941" r:id="rId4"/>
    <p:sldLayoutId id="2147483942" r:id="rId5"/>
    <p:sldLayoutId id="2147483943" r:id="rId6"/>
    <p:sldLayoutId id="2147483944" r:id="rId7"/>
    <p:sldLayoutId id="2147483945" r:id="rId8"/>
    <p:sldLayoutId id="2147483946" r:id="rId9"/>
    <p:sldLayoutId id="2147483947" r:id="rId10"/>
    <p:sldLayoutId id="214748394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5.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2.png"/><Relationship Id="rId7"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png"/><Relationship Id="rId4" Type="http://schemas.microsoft.com/office/2007/relationships/hdphoto" Target="../media/hdphoto1.wdp"/><Relationship Id="rId9" Type="http://schemas.openxmlformats.org/officeDocument/2006/relationships/image" Target="../media/image17.png"/></Relationships>
</file>

<file path=ppt/slides/_rels/slide10.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2.png"/><Relationship Id="rId7" Type="http://schemas.openxmlformats.org/officeDocument/2006/relationships/image" Target="../media/image15.png"/><Relationship Id="rId12"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png"/><Relationship Id="rId4" Type="http://schemas.microsoft.com/office/2007/relationships/hdphoto" Target="../media/hdphoto1.wdp"/><Relationship Id="rId9" Type="http://schemas.openxmlformats.org/officeDocument/2006/relationships/image" Target="../media/image17.png"/></Relationships>
</file>

<file path=ppt/slides/_rels/slide1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2.png"/><Relationship Id="rId7"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4.png"/><Relationship Id="rId11" Type="http://schemas.openxmlformats.org/officeDocument/2006/relationships/image" Target="../media/image21.png"/><Relationship Id="rId5" Type="http://schemas.openxmlformats.org/officeDocument/2006/relationships/image" Target="../media/image13.png"/><Relationship Id="rId10" Type="http://schemas.openxmlformats.org/officeDocument/2006/relationships/image" Target="../media/image18.png"/><Relationship Id="rId4" Type="http://schemas.microsoft.com/office/2007/relationships/hdphoto" Target="../media/hdphoto1.wdp"/><Relationship Id="rId9"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2.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23.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13.png"/><Relationship Id="rId7"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7.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36.png"/><Relationship Id="rId11" Type="http://schemas.openxmlformats.org/officeDocument/2006/relationships/image" Target="../media/image42.png"/><Relationship Id="rId5" Type="http://schemas.openxmlformats.org/officeDocument/2006/relationships/image" Target="../media/image35.png"/><Relationship Id="rId10" Type="http://schemas.openxmlformats.org/officeDocument/2006/relationships/image" Target="../media/image41.png"/><Relationship Id="rId4" Type="http://schemas.openxmlformats.org/officeDocument/2006/relationships/image" Target="../media/image13.png"/><Relationship Id="rId9" Type="http://schemas.openxmlformats.org/officeDocument/2006/relationships/image" Target="../media/image40.png"/></Relationships>
</file>

<file path=ppt/slides/_rels/slide20.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image" Target="../media/image51.png"/><Relationship Id="rId3" Type="http://schemas.openxmlformats.org/officeDocument/2006/relationships/image" Target="../media/image34.png"/><Relationship Id="rId7" Type="http://schemas.openxmlformats.org/officeDocument/2006/relationships/image" Target="../media/image45.png"/><Relationship Id="rId12" Type="http://schemas.openxmlformats.org/officeDocument/2006/relationships/image" Target="../media/image50.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png"/><Relationship Id="rId5" Type="http://schemas.openxmlformats.org/officeDocument/2006/relationships/image" Target="../media/image43.png"/><Relationship Id="rId10" Type="http://schemas.openxmlformats.org/officeDocument/2006/relationships/image" Target="../media/image48.png"/><Relationship Id="rId4" Type="http://schemas.openxmlformats.org/officeDocument/2006/relationships/image" Target="../media/image13.png"/><Relationship Id="rId9" Type="http://schemas.openxmlformats.org/officeDocument/2006/relationships/image" Target="../media/image47.png"/><Relationship Id="rId14" Type="http://schemas.openxmlformats.org/officeDocument/2006/relationships/image" Target="../media/image52.png"/></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63.png"/><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650.png"/><Relationship Id="rId4" Type="http://schemas.microsoft.com/office/2007/relationships/hdphoto" Target="../media/hdphoto2.wdp"/></Relationships>
</file>

<file path=ppt/slides/_rels/slide26.xml.rels><?xml version="1.0" encoding="UTF-8" standalone="yes"?>
<Relationships xmlns="http://schemas.openxmlformats.org/package/2006/relationships"><Relationship Id="rId8" Type="http://schemas.openxmlformats.org/officeDocument/2006/relationships/image" Target="../media/image67.png"/><Relationship Id="rId3" Type="http://schemas.openxmlformats.org/officeDocument/2006/relationships/image" Target="../media/image53.png"/><Relationship Id="rId7" Type="http://schemas.openxmlformats.org/officeDocument/2006/relationships/image" Target="../media/image660.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3.png"/><Relationship Id="rId11" Type="http://schemas.openxmlformats.org/officeDocument/2006/relationships/image" Target="../media/image70.png"/><Relationship Id="rId5" Type="http://schemas.openxmlformats.org/officeDocument/2006/relationships/image" Target="../media/image650.png"/><Relationship Id="rId10" Type="http://schemas.openxmlformats.org/officeDocument/2006/relationships/image" Target="../media/image69.png"/><Relationship Id="rId4" Type="http://schemas.microsoft.com/office/2007/relationships/hdphoto" Target="../media/hdphoto2.wdp"/><Relationship Id="rId9" Type="http://schemas.openxmlformats.org/officeDocument/2006/relationships/image" Target="../media/image68.png"/></Relationships>
</file>

<file path=ppt/slides/_rels/slide2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54.emf"/></Relationships>
</file>

<file path=ppt/slides/_rels/slide28.xml.rels><?xml version="1.0" encoding="UTF-8" standalone="yes"?>
<Relationships xmlns="http://schemas.openxmlformats.org/package/2006/relationships"><Relationship Id="rId3" Type="http://schemas.openxmlformats.org/officeDocument/2006/relationships/hyperlink" Target="https://youtu.be/WNMBSUZg-e8" TargetMode="External"/><Relationship Id="rId2" Type="http://schemas.openxmlformats.org/officeDocument/2006/relationships/hyperlink" Target="https://youtu.be/5z6NjiHvMjU"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83.png"/><Relationship Id="rId5" Type="http://schemas.openxmlformats.org/officeDocument/2006/relationships/image" Target="../media/image82.png"/><Relationship Id="rId4" Type="http://schemas.openxmlformats.org/officeDocument/2006/relationships/image" Target="../media/image81.png"/></Relationships>
</file>

<file path=ppt/slides/_rels/slide37.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83.png"/><Relationship Id="rId5" Type="http://schemas.openxmlformats.org/officeDocument/2006/relationships/image" Target="../media/image82.png"/><Relationship Id="rId4" Type="http://schemas.openxmlformats.org/officeDocument/2006/relationships/image" Target="../media/image81.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1050.png"/></Relationships>
</file>

<file path=ppt/slides/_rels/slide40.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1050.png"/></Relationships>
</file>

<file path=ppt/slides/_rels/slide41.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1519024" y="3013501"/>
            <a:ext cx="9144000" cy="830997"/>
          </a:xfrm>
          <a:prstGeom prst="rect">
            <a:avLst/>
          </a:prstGeom>
          <a:noFill/>
        </p:spPr>
        <p:txBody>
          <a:bodyPr wrap="square" rtlCol="0">
            <a:spAutoFit/>
          </a:bodyPr>
          <a:lstStyle/>
          <a:p>
            <a:pPr algn="ctr"/>
            <a:r>
              <a:rPr lang="es-CL" sz="4800" b="1" dirty="0">
                <a:solidFill>
                  <a:srgbClr val="00456F"/>
                </a:solidFill>
                <a:effectLst>
                  <a:outerShdw blurRad="38100" dist="38100" dir="2700000" algn="tl">
                    <a:srgbClr val="000000">
                      <a:alpha val="43137"/>
                    </a:srgbClr>
                  </a:outerShdw>
                </a:effectLst>
                <a:latin typeface="CMU Serif" panose="02000603000000000000" pitchFamily="50" charset="0"/>
                <a:ea typeface="CMU Serif" panose="02000603000000000000" pitchFamily="50" charset="0"/>
                <a:cs typeface="CMU Serif" panose="02000603000000000000" pitchFamily="50" charset="0"/>
              </a:rPr>
              <a:t>Momento de inercia</a:t>
            </a:r>
          </a:p>
        </p:txBody>
      </p:sp>
      <p:pic>
        <p:nvPicPr>
          <p:cNvPr id="7" name="Imagen 3">
            <a:extLst>
              <a:ext uri="{FF2B5EF4-FFF2-40B4-BE49-F238E27FC236}">
                <a16:creationId xmlns:a16="http://schemas.microsoft.com/office/drawing/2014/main" id="{60A5C1D1-BC2A-6641-B4E7-178E12052F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5851" y="908720"/>
            <a:ext cx="1630345" cy="1884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CuadroTexto 7">
            <a:extLst>
              <a:ext uri="{FF2B5EF4-FFF2-40B4-BE49-F238E27FC236}">
                <a16:creationId xmlns:a16="http://schemas.microsoft.com/office/drawing/2014/main" id="{B6F3A52B-9FCE-8246-816C-C9E5CFED7CCB}"/>
              </a:ext>
            </a:extLst>
          </p:cNvPr>
          <p:cNvSpPr txBox="1">
            <a:spLocks noChangeArrowheads="1"/>
          </p:cNvSpPr>
          <p:nvPr/>
        </p:nvSpPr>
        <p:spPr bwMode="auto">
          <a:xfrm>
            <a:off x="440161" y="6236993"/>
            <a:ext cx="20063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defTabSz="684142"/>
            <a:r>
              <a:rPr lang="es-CL" altLang="es-CL" sz="2000" dirty="0">
                <a:solidFill>
                  <a:srgbClr val="FFFFFF"/>
                </a:solidFill>
                <a:latin typeface="CMU Serif Roman" panose="02000603000000000000" pitchFamily="2" charset="0"/>
                <a:ea typeface="Microsoft YaHei" panose="020B0503020204020204" pitchFamily="34" charset="-122"/>
              </a:rPr>
              <a:t>2º año ejecutivo</a:t>
            </a:r>
          </a:p>
        </p:txBody>
      </p:sp>
      <p:sp>
        <p:nvSpPr>
          <p:cNvPr id="9" name="CuadroTexto 8">
            <a:extLst>
              <a:ext uri="{FF2B5EF4-FFF2-40B4-BE49-F238E27FC236}">
                <a16:creationId xmlns:a16="http://schemas.microsoft.com/office/drawing/2014/main" id="{239D4C49-6E55-2D4E-9019-804993799643}"/>
              </a:ext>
            </a:extLst>
          </p:cNvPr>
          <p:cNvSpPr txBox="1">
            <a:spLocks noChangeArrowheads="1"/>
          </p:cNvSpPr>
          <p:nvPr/>
        </p:nvSpPr>
        <p:spPr bwMode="auto">
          <a:xfrm>
            <a:off x="3344771" y="6236993"/>
            <a:ext cx="584757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defTabSz="684142"/>
            <a:r>
              <a:rPr lang="es-CL" altLang="es-CL" sz="2000" dirty="0">
                <a:solidFill>
                  <a:srgbClr val="00456F"/>
                </a:solidFill>
                <a:latin typeface="CMU Serif Roman" panose="02000603000000000000" pitchFamily="2" charset="0"/>
                <a:ea typeface="Microsoft YaHei" panose="020B0503020204020204" pitchFamily="34" charset="-122"/>
              </a:rPr>
              <a:t>Segundo semestre, 2022</a:t>
            </a:r>
          </a:p>
        </p:txBody>
      </p:sp>
    </p:spTree>
    <p:extLst>
      <p:ext uri="{BB962C8B-B14F-4D97-AF65-F5344CB8AC3E}">
        <p14:creationId xmlns:p14="http://schemas.microsoft.com/office/powerpoint/2010/main" val="15580344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CuadroTexto 22">
            <a:extLst>
              <a:ext uri="{FF2B5EF4-FFF2-40B4-BE49-F238E27FC236}">
                <a16:creationId xmlns:a16="http://schemas.microsoft.com/office/drawing/2014/main" id="{37F49AEC-76D4-457C-BD05-28C662A38EB7}"/>
              </a:ext>
            </a:extLst>
          </p:cNvPr>
          <p:cNvSpPr txBox="1"/>
          <p:nvPr/>
        </p:nvSpPr>
        <p:spPr>
          <a:xfrm>
            <a:off x="1487488" y="1412776"/>
            <a:ext cx="9289032" cy="4572000"/>
          </a:xfrm>
          <a:prstGeom prst="rect">
            <a:avLst/>
          </a:prstGeom>
        </p:spPr>
        <p:txBody>
          <a:bodyPr rtlCol="0">
            <a:normAutofit/>
          </a:bodyPr>
          <a:lstStyle/>
          <a:p>
            <a:pPr algn="ctr">
              <a:spcAft>
                <a:spcPts val="600"/>
              </a:spcAft>
            </a:pPr>
            <a:r>
              <a:rPr lang="es-ES"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¿De qué depende la facilidad que tiene un objeto para rotar?</a:t>
            </a:r>
            <a:endParaRPr lang="es-CL"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p:spTree>
    <p:extLst>
      <p:ext uri="{BB962C8B-B14F-4D97-AF65-F5344CB8AC3E}">
        <p14:creationId xmlns:p14="http://schemas.microsoft.com/office/powerpoint/2010/main" val="27627784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812800" y="228600"/>
            <a:ext cx="10871200" cy="990600"/>
          </a:xfrm>
        </p:spPr>
        <p:txBody>
          <a:bodyPr rtlCol="0">
            <a:normAutofit/>
          </a:bodyPr>
          <a:lstStyle/>
          <a:p>
            <a:pPr algn="ctr"/>
            <a:r>
              <a:rPr lang="es-CL" dirty="0">
                <a:effectLst>
                  <a:outerShdw blurRad="38100" dist="38100" dir="2700000" algn="tl">
                    <a:srgbClr val="000000">
                      <a:alpha val="43137"/>
                    </a:srgbClr>
                  </a:outerShdw>
                </a:effectLst>
                <a:latin typeface="CMU Serif Roman" panose="02000603000000000000" pitchFamily="2" charset="0"/>
                <a:ea typeface="CMU Serif Roman" panose="02000603000000000000" pitchFamily="2" charset="0"/>
                <a:cs typeface="CMU Serif Roman" panose="02000603000000000000" pitchFamily="2" charset="0"/>
              </a:rPr>
              <a:t>Energía cinética rotacional</a:t>
            </a:r>
          </a:p>
        </p:txBody>
      </p:sp>
      <p:pic>
        <p:nvPicPr>
          <p:cNvPr id="3" name="Imagen 2" descr="Imagen que contiene objeto, reloj, paraguas&#10;&#10;Descripción generada automáticamente">
            <a:extLst>
              <a:ext uri="{FF2B5EF4-FFF2-40B4-BE49-F238E27FC236}">
                <a16:creationId xmlns:a16="http://schemas.microsoft.com/office/drawing/2014/main" id="{EAE4EAC7-C724-CA4D-8E22-A3FDDFFB83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0495" y="1589567"/>
            <a:ext cx="3966209" cy="4572000"/>
          </a:xfrm>
          <a:prstGeom prst="rect">
            <a:avLst/>
          </a:prstGeom>
          <a:noFill/>
        </p:spPr>
      </p:pic>
      <mc:AlternateContent xmlns:mc="http://schemas.openxmlformats.org/markup-compatibility/2006" xmlns:a14="http://schemas.microsoft.com/office/drawing/2010/main">
        <mc:Choice Requires="a14">
          <p:sp>
            <p:nvSpPr>
              <p:cNvPr id="23" name="CuadroTexto 22">
                <a:extLst>
                  <a:ext uri="{FF2B5EF4-FFF2-40B4-BE49-F238E27FC236}">
                    <a16:creationId xmlns:a16="http://schemas.microsoft.com/office/drawing/2014/main" id="{37F49AEC-76D4-457C-BD05-28C662A38EB7}"/>
                  </a:ext>
                </a:extLst>
              </p:cNvPr>
              <p:cNvSpPr txBox="1"/>
              <p:nvPr/>
            </p:nvSpPr>
            <p:spPr>
              <a:xfrm>
                <a:off x="6459868" y="1589567"/>
                <a:ext cx="5181600" cy="4572000"/>
              </a:xfrm>
              <a:prstGeom prst="rect">
                <a:avLst/>
              </a:prstGeom>
            </p:spPr>
            <p:txBody>
              <a:bodyPr rtlCol="0">
                <a:normAutofit/>
              </a:bodyPr>
              <a:lstStyle/>
              <a:p>
                <a:pPr algn="just">
                  <a:spcAft>
                    <a:spcPts val="600"/>
                  </a:spcAft>
                </a:pPr>
                <a:r>
                  <a:rPr lang="es-CL"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Imaginemos un cuerpo de masa </a:t>
                </a:r>
                <a14:m>
                  <m:oMath xmlns:m="http://schemas.openxmlformats.org/officeDocument/2006/math">
                    <m:r>
                      <a:rPr lang="es-ES" sz="2900" b="0" i="1" smtClean="0">
                        <a:solidFill>
                          <a:srgbClr val="00456F"/>
                        </a:solidFill>
                        <a:latin typeface="Cambria Math" panose="02040503050406030204" pitchFamily="18" charset="0"/>
                      </a:rPr>
                      <m:t>𝑚</m:t>
                    </m:r>
                  </m:oMath>
                </a14:m>
                <a:r>
                  <a:rPr lang="es-CL"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girando en torno a un eje fijo con rapidez angular </a:t>
                </a:r>
                <a14:m>
                  <m:oMath xmlns:m="http://schemas.openxmlformats.org/officeDocument/2006/math">
                    <m:r>
                      <a:rPr lang="es-CL" sz="2900" i="1" smtClean="0">
                        <a:solidFill>
                          <a:srgbClr val="00456F"/>
                        </a:solidFill>
                        <a:latin typeface="Cambria Math" panose="02040503050406030204" pitchFamily="18" charset="0"/>
                        <a:ea typeface="Cambria Math" panose="02040503050406030204" pitchFamily="18" charset="0"/>
                        <a:cs typeface="CMU Serif Roman" panose="02000603000000000000" pitchFamily="2" charset="0"/>
                      </a:rPr>
                      <m:t>𝜔</m:t>
                    </m:r>
                  </m:oMath>
                </a14:m>
                <a:endParaRPr lang="es-CL"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mc:Choice>
        <mc:Fallback xmlns="">
          <p:sp>
            <p:nvSpPr>
              <p:cNvPr id="23" name="CuadroTexto 22">
                <a:extLst>
                  <a:ext uri="{FF2B5EF4-FFF2-40B4-BE49-F238E27FC236}">
                    <a16:creationId xmlns:a16="http://schemas.microsoft.com/office/drawing/2014/main" id="{37F49AEC-76D4-457C-BD05-28C662A38EB7}"/>
                  </a:ext>
                </a:extLst>
              </p:cNvPr>
              <p:cNvSpPr txBox="1">
                <a:spLocks noRot="1" noChangeAspect="1" noMove="1" noResize="1" noEditPoints="1" noAdjustHandles="1" noChangeArrowheads="1" noChangeShapeType="1" noTextEdit="1"/>
              </p:cNvSpPr>
              <p:nvPr/>
            </p:nvSpPr>
            <p:spPr>
              <a:xfrm>
                <a:off x="6459868" y="1589567"/>
                <a:ext cx="5181600" cy="4572000"/>
              </a:xfrm>
              <a:prstGeom prst="rect">
                <a:avLst/>
              </a:prstGeom>
              <a:blipFill>
                <a:blip r:embed="rId4"/>
                <a:stretch>
                  <a:fillRect l="-2445" t="-1108" r="-2200"/>
                </a:stretch>
              </a:blipFill>
            </p:spPr>
            <p:txBody>
              <a:bodyPr/>
              <a:lstStyle/>
              <a:p>
                <a:r>
                  <a:rPr lang="es-CL">
                    <a:noFill/>
                  </a:rPr>
                  <a:t> </a:t>
                </a:r>
              </a:p>
            </p:txBody>
          </p:sp>
        </mc:Fallback>
      </mc:AlternateContent>
      <p:sp>
        <p:nvSpPr>
          <p:cNvPr id="13" name="Rectángulo redondeado 12">
            <a:extLst>
              <a:ext uri="{FF2B5EF4-FFF2-40B4-BE49-F238E27FC236}">
                <a16:creationId xmlns:a16="http://schemas.microsoft.com/office/drawing/2014/main" id="{503D4617-E90C-8645-9413-5FA694D13D52}"/>
              </a:ext>
            </a:extLst>
          </p:cNvPr>
          <p:cNvSpPr/>
          <p:nvPr/>
        </p:nvSpPr>
        <p:spPr>
          <a:xfrm>
            <a:off x="3143672" y="1772816"/>
            <a:ext cx="432048" cy="36004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spTree>
    <p:extLst>
      <p:ext uri="{BB962C8B-B14F-4D97-AF65-F5344CB8AC3E}">
        <p14:creationId xmlns:p14="http://schemas.microsoft.com/office/powerpoint/2010/main" val="25911425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812800" y="228600"/>
            <a:ext cx="10871200" cy="990600"/>
          </a:xfrm>
        </p:spPr>
        <p:txBody>
          <a:bodyPr rtlCol="0">
            <a:normAutofit/>
          </a:bodyPr>
          <a:lstStyle/>
          <a:p>
            <a:pPr algn="ctr"/>
            <a:r>
              <a:rPr lang="es-CL" dirty="0">
                <a:effectLst>
                  <a:outerShdw blurRad="38100" dist="38100" dir="2700000" algn="tl">
                    <a:srgbClr val="000000">
                      <a:alpha val="43137"/>
                    </a:srgbClr>
                  </a:outerShdw>
                </a:effectLst>
                <a:latin typeface="CMU Serif Roman" panose="02000603000000000000" pitchFamily="2" charset="0"/>
                <a:ea typeface="CMU Serif Roman" panose="02000603000000000000" pitchFamily="2" charset="0"/>
                <a:cs typeface="CMU Serif Roman" panose="02000603000000000000" pitchFamily="2" charset="0"/>
              </a:rPr>
              <a:t>Energía cinética rotacional</a:t>
            </a:r>
          </a:p>
        </p:txBody>
      </p:sp>
      <p:pic>
        <p:nvPicPr>
          <p:cNvPr id="3" name="Imagen 2" descr="Imagen que contiene objeto, reloj, paraguas&#10;&#10;Descripción generada automáticamente">
            <a:extLst>
              <a:ext uri="{FF2B5EF4-FFF2-40B4-BE49-F238E27FC236}">
                <a16:creationId xmlns:a16="http://schemas.microsoft.com/office/drawing/2014/main" id="{EAE4EAC7-C724-CA4D-8E22-A3FDDFFB83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0495" y="1589567"/>
            <a:ext cx="3966209" cy="4572000"/>
          </a:xfrm>
          <a:prstGeom prst="rect">
            <a:avLst/>
          </a:prstGeom>
          <a:noFill/>
        </p:spPr>
      </p:pic>
      <mc:AlternateContent xmlns:mc="http://schemas.openxmlformats.org/markup-compatibility/2006" xmlns:a14="http://schemas.microsoft.com/office/drawing/2010/main">
        <mc:Choice Requires="a14">
          <p:sp>
            <p:nvSpPr>
              <p:cNvPr id="23" name="CuadroTexto 22">
                <a:extLst>
                  <a:ext uri="{FF2B5EF4-FFF2-40B4-BE49-F238E27FC236}">
                    <a16:creationId xmlns:a16="http://schemas.microsoft.com/office/drawing/2014/main" id="{37F49AEC-76D4-457C-BD05-28C662A38EB7}"/>
                  </a:ext>
                </a:extLst>
              </p:cNvPr>
              <p:cNvSpPr txBox="1"/>
              <p:nvPr/>
            </p:nvSpPr>
            <p:spPr>
              <a:xfrm>
                <a:off x="6459868" y="1589567"/>
                <a:ext cx="5181600" cy="4572000"/>
              </a:xfrm>
              <a:prstGeom prst="rect">
                <a:avLst/>
              </a:prstGeom>
            </p:spPr>
            <p:txBody>
              <a:bodyPr rtlCol="0">
                <a:normAutofit/>
              </a:bodyPr>
              <a:lstStyle/>
              <a:p>
                <a:pPr algn="just">
                  <a:spcAft>
                    <a:spcPts val="600"/>
                  </a:spcAft>
                </a:pPr>
                <a:r>
                  <a:rPr lang="es-ES"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Si nos fijamos en una partícula de este objeto, de masa </a:t>
                </a:r>
                <a14:m>
                  <m:oMath xmlns:m="http://schemas.openxmlformats.org/officeDocument/2006/math">
                    <m:sSub>
                      <m:sSubPr>
                        <m:ctrlPr>
                          <a:rPr lang="es-ES" sz="2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2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𝑚</m:t>
                        </m:r>
                      </m:e>
                      <m:sub>
                        <m:r>
                          <a:rPr lang="es-ES" sz="2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oMath>
                </a14:m>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Esta partícula gira a una distancia </a:t>
                </a:r>
                <a14:m>
                  <m:oMath xmlns:m="http://schemas.openxmlformats.org/officeDocument/2006/math">
                    <m:sSub>
                      <m:sSubPr>
                        <m:ctrlPr>
                          <a:rPr lang="es-ES" sz="24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2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𝑟</m:t>
                        </m:r>
                      </m:e>
                      <m:sub>
                        <m:r>
                          <a:rPr lang="es-ES" sz="24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oMath>
                </a14:m>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del eje y con una rapidez </a:t>
                </a:r>
                <a14:m>
                  <m:oMath xmlns:m="http://schemas.openxmlformats.org/officeDocument/2006/math">
                    <m:sSub>
                      <m:sSubPr>
                        <m:ctrlPr>
                          <a:rPr lang="es-ES" sz="24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2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sub>
                        <m:r>
                          <a:rPr lang="es-ES" sz="24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oMath>
                </a14:m>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a:t>
                </a:r>
              </a:p>
              <a:p>
                <a:pPr algn="just">
                  <a:spcAft>
                    <a:spcPts val="600"/>
                  </a:spcAft>
                </a:pPr>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La energía cinética de esta partícula es</a:t>
                </a:r>
                <a:endParaRPr lang="es-CL"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14:m>
                  <m:oMathPara xmlns:m="http://schemas.openxmlformats.org/officeDocument/2006/math">
                    <m:oMathParaPr>
                      <m:jc m:val="centerGroup"/>
                    </m:oMathParaPr>
                    <m:oMath xmlns:m="http://schemas.openxmlformats.org/officeDocument/2006/math">
                      <m:sSub>
                        <m:sSubPr>
                          <m:ctrlP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𝐾</m:t>
                          </m:r>
                        </m:e>
                        <m:sub>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f>
                        <m:fPr>
                          <m:ctrlP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fPr>
                        <m:num>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1</m:t>
                          </m:r>
                        </m:num>
                        <m:den>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den>
                      </m:f>
                      <m:sSub>
                        <m:sSubPr>
                          <m:ctrlP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𝑚</m:t>
                          </m:r>
                        </m:e>
                        <m:sub>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sSubSup>
                        <m:sSubSupPr>
                          <m:ctrlP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SupPr>
                        <m:e>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sub>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sup>
                      </m:sSubSup>
                    </m:oMath>
                  </m:oMathPara>
                </a14:m>
                <a:endParaRPr lang="es-CL"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mc:Choice>
        <mc:Fallback xmlns="">
          <p:sp>
            <p:nvSpPr>
              <p:cNvPr id="23" name="CuadroTexto 22">
                <a:extLst>
                  <a:ext uri="{FF2B5EF4-FFF2-40B4-BE49-F238E27FC236}">
                    <a16:creationId xmlns:a16="http://schemas.microsoft.com/office/drawing/2014/main" id="{37F49AEC-76D4-457C-BD05-28C662A38EB7}"/>
                  </a:ext>
                </a:extLst>
              </p:cNvPr>
              <p:cNvSpPr txBox="1">
                <a:spLocks noRot="1" noChangeAspect="1" noMove="1" noResize="1" noEditPoints="1" noAdjustHandles="1" noChangeArrowheads="1" noChangeShapeType="1" noTextEdit="1"/>
              </p:cNvSpPr>
              <p:nvPr/>
            </p:nvSpPr>
            <p:spPr>
              <a:xfrm>
                <a:off x="6459868" y="1589567"/>
                <a:ext cx="5181600" cy="4572000"/>
              </a:xfrm>
              <a:prstGeom prst="rect">
                <a:avLst/>
              </a:prstGeom>
              <a:blipFill>
                <a:blip r:embed="rId4"/>
                <a:stretch>
                  <a:fillRect l="-1711" t="-831" r="-1711"/>
                </a:stretch>
              </a:blipFill>
            </p:spPr>
            <p:txBody>
              <a:bodyPr/>
              <a:lstStyle/>
              <a:p>
                <a:r>
                  <a:rPr lang="es-CL">
                    <a:noFill/>
                  </a:rPr>
                  <a:t> </a:t>
                </a:r>
              </a:p>
            </p:txBody>
          </p:sp>
        </mc:Fallback>
      </mc:AlternateContent>
      <p:sp>
        <p:nvSpPr>
          <p:cNvPr id="5" name="Rectángulo redondeado 4">
            <a:extLst>
              <a:ext uri="{FF2B5EF4-FFF2-40B4-BE49-F238E27FC236}">
                <a16:creationId xmlns:a16="http://schemas.microsoft.com/office/drawing/2014/main" id="{030D0844-C98A-DE42-B88E-0E61CD1A0517}"/>
              </a:ext>
            </a:extLst>
          </p:cNvPr>
          <p:cNvSpPr/>
          <p:nvPr/>
        </p:nvSpPr>
        <p:spPr>
          <a:xfrm>
            <a:off x="3143672" y="1772816"/>
            <a:ext cx="432048" cy="36004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spTree>
    <p:extLst>
      <p:ext uri="{BB962C8B-B14F-4D97-AF65-F5344CB8AC3E}">
        <p14:creationId xmlns:p14="http://schemas.microsoft.com/office/powerpoint/2010/main" val="33281129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812800" y="228600"/>
            <a:ext cx="10871200" cy="990600"/>
          </a:xfrm>
        </p:spPr>
        <p:txBody>
          <a:bodyPr rtlCol="0">
            <a:normAutofit/>
          </a:bodyPr>
          <a:lstStyle/>
          <a:p>
            <a:pPr algn="ctr"/>
            <a:r>
              <a:rPr lang="es-CL" dirty="0">
                <a:effectLst>
                  <a:outerShdw blurRad="38100" dist="38100" dir="2700000" algn="tl">
                    <a:srgbClr val="000000">
                      <a:alpha val="43137"/>
                    </a:srgbClr>
                  </a:outerShdw>
                </a:effectLst>
                <a:latin typeface="CMU Serif Roman" panose="02000603000000000000" pitchFamily="2" charset="0"/>
                <a:ea typeface="CMU Serif Roman" panose="02000603000000000000" pitchFamily="2" charset="0"/>
                <a:cs typeface="CMU Serif Roman" panose="02000603000000000000" pitchFamily="2" charset="0"/>
              </a:rPr>
              <a:t>Energía cinética rotacional</a:t>
            </a:r>
          </a:p>
        </p:txBody>
      </p:sp>
      <p:pic>
        <p:nvPicPr>
          <p:cNvPr id="3" name="Imagen 2" descr="Imagen que contiene objeto, reloj, paraguas&#10;&#10;Descripción generada automáticamente">
            <a:extLst>
              <a:ext uri="{FF2B5EF4-FFF2-40B4-BE49-F238E27FC236}">
                <a16:creationId xmlns:a16="http://schemas.microsoft.com/office/drawing/2014/main" id="{EAE4EAC7-C724-CA4D-8E22-A3FDDFFB83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353" y="908720"/>
            <a:ext cx="2952328" cy="3403261"/>
          </a:xfrm>
          <a:prstGeom prst="rect">
            <a:avLst/>
          </a:prstGeom>
          <a:noFill/>
        </p:spPr>
      </p:pic>
      <mc:AlternateContent xmlns:mc="http://schemas.openxmlformats.org/markup-compatibility/2006" xmlns:a14="http://schemas.microsoft.com/office/drawing/2010/main">
        <mc:Choice Requires="a14">
          <p:sp>
            <p:nvSpPr>
              <p:cNvPr id="23" name="CuadroTexto 22">
                <a:extLst>
                  <a:ext uri="{FF2B5EF4-FFF2-40B4-BE49-F238E27FC236}">
                    <a16:creationId xmlns:a16="http://schemas.microsoft.com/office/drawing/2014/main" id="{37F49AEC-76D4-457C-BD05-28C662A38EB7}"/>
                  </a:ext>
                </a:extLst>
              </p:cNvPr>
              <p:cNvSpPr txBox="1"/>
              <p:nvPr/>
            </p:nvSpPr>
            <p:spPr>
              <a:xfrm>
                <a:off x="4433312" y="1382750"/>
                <a:ext cx="7250687" cy="4572000"/>
              </a:xfrm>
              <a:prstGeom prst="rect">
                <a:avLst/>
              </a:prstGeom>
            </p:spPr>
            <p:txBody>
              <a:bodyPr rtlCol="0">
                <a:normAutofit/>
              </a:bodyPr>
              <a:lstStyle/>
              <a:p>
                <a:pPr algn="just">
                  <a:spcAft>
                    <a:spcPts val="600"/>
                  </a:spcAft>
                </a:pPr>
                <a:r>
                  <a:rPr lang="es-ES"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Para determinar la energía cinética de todo el cuerpo</a:t>
                </a:r>
                <a:endParaRPr lang="es-CL"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14:m>
                  <m:oMathPara xmlns:m="http://schemas.openxmlformats.org/officeDocument/2006/math">
                    <m:oMathParaPr>
                      <m:jc m:val="centerGroup"/>
                    </m:oMathParaPr>
                    <m:oMath xmlns:m="http://schemas.openxmlformats.org/officeDocument/2006/math">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𝐾</m:t>
                      </m:r>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nary>
                        <m:naryPr>
                          <m:chr m:val="∑"/>
                          <m:supHide m:val="on"/>
                          <m:ctrlP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naryPr>
                        <m:sub>
                          <m:r>
                            <m:rPr>
                              <m:brk m:alnAt="7"/>
                            </m:rP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e>
                          <m:f>
                            <m:fPr>
                              <m:ctrlPr>
                                <a:rPr lang="es-ES" sz="29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fPr>
                            <m:num>
                              <m:r>
                                <a:rPr lang="es-ES" sz="29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1</m:t>
                              </m:r>
                            </m:num>
                            <m:den>
                              <m:r>
                                <a:rPr lang="es-ES" sz="29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den>
                          </m:f>
                          <m:sSub>
                            <m:sSubPr>
                              <m:ctrlPr>
                                <a:rPr lang="es-ES" sz="29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29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𝑚</m:t>
                              </m:r>
                            </m:e>
                            <m:sub>
                              <m:r>
                                <a:rPr lang="es-ES" sz="29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sSubSup>
                            <m:sSubSupPr>
                              <m:ctrlPr>
                                <a:rPr lang="es-ES" sz="29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SupPr>
                            <m:e>
                              <m:r>
                                <a:rPr lang="es-ES" sz="29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sub>
                              <m:r>
                                <a:rPr lang="es-ES" sz="29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r>
                                <a:rPr lang="es-ES" sz="29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sup>
                          </m:sSubSup>
                        </m:e>
                      </m:nary>
                    </m:oMath>
                  </m:oMathPara>
                </a14:m>
                <a:endParaRPr lang="es-CL"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endParaRPr lang="es-CL"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endParaRPr lang="es-CL"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14:m>
                  <m:oMathPara xmlns:m="http://schemas.openxmlformats.org/officeDocument/2006/math">
                    <m:oMathParaPr>
                      <m:jc m:val="centerGroup"/>
                    </m:oMathParaPr>
                    <m:oMath xmlns:m="http://schemas.openxmlformats.org/officeDocument/2006/math">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𝐾</m:t>
                      </m:r>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f>
                        <m:fPr>
                          <m:ctrlP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fPr>
                        <m:num>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1</m:t>
                          </m:r>
                        </m:num>
                        <m:den>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den>
                      </m:f>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 </m:t>
                      </m:r>
                      <m:d>
                        <m:dPr>
                          <m:ctrlP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dPr>
                        <m:e>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 </m:t>
                          </m:r>
                          <m:nary>
                            <m:naryPr>
                              <m:chr m:val="∑"/>
                              <m:supHide m:val="on"/>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naryPr>
                            <m:sub>
                              <m:r>
                                <m:rPr>
                                  <m:brk m:alnAt="7"/>
                                </m:r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e>
                              <m:sSub>
                                <m:sSubPr>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𝑚</m:t>
                                  </m:r>
                                </m:e>
                                <m:sub>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sSubSup>
                                <m:sSubSupPr>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SupPr>
                                <m:e>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𝑟</m:t>
                                  </m:r>
                                </m:e>
                                <m:sub>
                                  <m:r>
                                    <a:rPr lang="es-ES" sz="32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sup>
                              </m:sSubSup>
                            </m:e>
                          </m:nary>
                        </m:e>
                      </m:d>
                      <m:sSup>
                        <m:sSupPr>
                          <m:ctrlPr>
                            <a:rPr lang="es-ES" sz="3200" i="1" smtClean="0">
                              <a:solidFill>
                                <a:srgbClr val="00456F"/>
                              </a:solidFill>
                              <a:latin typeface="Cambria Math" panose="02040503050406030204" pitchFamily="18" charset="0"/>
                              <a:ea typeface="Cambria Math" panose="02040503050406030204" pitchFamily="18" charset="0"/>
                              <a:cs typeface="CMU Serif Roman" panose="02000603000000000000" pitchFamily="2" charset="0"/>
                            </a:rPr>
                          </m:ctrlPr>
                        </m:sSupPr>
                        <m:e>
                          <m:r>
                            <a:rPr lang="es-ES" sz="3200" i="1">
                              <a:solidFill>
                                <a:srgbClr val="00456F"/>
                              </a:solidFill>
                              <a:latin typeface="Cambria Math" panose="02040503050406030204" pitchFamily="18" charset="0"/>
                              <a:ea typeface="Cambria Math" panose="02040503050406030204" pitchFamily="18" charset="0"/>
                              <a:cs typeface="CMU Serif Roman" panose="02000603000000000000" pitchFamily="2" charset="0"/>
                            </a:rPr>
                            <m:t>𝜔</m:t>
                          </m:r>
                        </m:e>
                        <m:sup>
                          <m:r>
                            <a:rPr lang="es-ES" sz="3200" b="0" i="1" smtClean="0">
                              <a:solidFill>
                                <a:srgbClr val="00456F"/>
                              </a:solidFill>
                              <a:latin typeface="Cambria Math" panose="02040503050406030204" pitchFamily="18" charset="0"/>
                              <a:ea typeface="Cambria Math" panose="02040503050406030204" pitchFamily="18" charset="0"/>
                              <a:cs typeface="CMU Serif Roman" panose="02000603000000000000" pitchFamily="2" charset="0"/>
                            </a:rPr>
                            <m:t>2</m:t>
                          </m:r>
                        </m:sup>
                      </m:sSup>
                    </m:oMath>
                  </m:oMathPara>
                </a14:m>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mc:Choice>
        <mc:Fallback xmlns="">
          <p:sp>
            <p:nvSpPr>
              <p:cNvPr id="23" name="CuadroTexto 22">
                <a:extLst>
                  <a:ext uri="{FF2B5EF4-FFF2-40B4-BE49-F238E27FC236}">
                    <a16:creationId xmlns:a16="http://schemas.microsoft.com/office/drawing/2014/main" id="{37F49AEC-76D4-457C-BD05-28C662A38EB7}"/>
                  </a:ext>
                </a:extLst>
              </p:cNvPr>
              <p:cNvSpPr txBox="1">
                <a:spLocks noRot="1" noChangeAspect="1" noMove="1" noResize="1" noEditPoints="1" noAdjustHandles="1" noChangeArrowheads="1" noChangeShapeType="1" noTextEdit="1"/>
              </p:cNvSpPr>
              <p:nvPr/>
            </p:nvSpPr>
            <p:spPr>
              <a:xfrm>
                <a:off x="4433312" y="1382750"/>
                <a:ext cx="7250687" cy="4572000"/>
              </a:xfrm>
              <a:prstGeom prst="rect">
                <a:avLst/>
              </a:prstGeom>
              <a:blipFill>
                <a:blip r:embed="rId4"/>
                <a:stretch>
                  <a:fillRect l="-1224" t="-16066" r="-1224" b="-48476"/>
                </a:stretch>
              </a:blipFill>
            </p:spPr>
            <p:txBody>
              <a:bodyPr/>
              <a:lstStyle/>
              <a:p>
                <a:r>
                  <a:rPr lang="es-CL">
                    <a:noFill/>
                  </a:rPr>
                  <a:t> </a:t>
                </a:r>
              </a:p>
            </p:txBody>
          </p:sp>
        </mc:Fallback>
      </mc:AlternateContent>
      <p:sp>
        <p:nvSpPr>
          <p:cNvPr id="5" name="Rectángulo redondeado 4">
            <a:extLst>
              <a:ext uri="{FF2B5EF4-FFF2-40B4-BE49-F238E27FC236}">
                <a16:creationId xmlns:a16="http://schemas.microsoft.com/office/drawing/2014/main" id="{737C7137-6727-ED43-AD53-6F70CBFE3975}"/>
              </a:ext>
            </a:extLst>
          </p:cNvPr>
          <p:cNvSpPr/>
          <p:nvPr/>
        </p:nvSpPr>
        <p:spPr>
          <a:xfrm>
            <a:off x="2030432" y="1039180"/>
            <a:ext cx="432048" cy="36004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sp>
        <p:nvSpPr>
          <p:cNvPr id="13" name="Elipse 12">
            <a:extLst>
              <a:ext uri="{FF2B5EF4-FFF2-40B4-BE49-F238E27FC236}">
                <a16:creationId xmlns:a16="http://schemas.microsoft.com/office/drawing/2014/main" id="{39061F8C-1502-F244-916B-1D214CC2CD0E}"/>
              </a:ext>
            </a:extLst>
          </p:cNvPr>
          <p:cNvSpPr/>
          <p:nvPr/>
        </p:nvSpPr>
        <p:spPr>
          <a:xfrm>
            <a:off x="7521832" y="4383989"/>
            <a:ext cx="1670512" cy="1277259"/>
          </a:xfrm>
          <a:prstGeom prst="ellipse">
            <a:avLst/>
          </a:prstGeom>
          <a:noFill/>
          <a:ln w="38100">
            <a:solidFill>
              <a:srgbClr val="FF910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15" name="Conector recto de flecha 14">
            <a:extLst>
              <a:ext uri="{FF2B5EF4-FFF2-40B4-BE49-F238E27FC236}">
                <a16:creationId xmlns:a16="http://schemas.microsoft.com/office/drawing/2014/main" id="{0E6EAC2E-DE79-5447-BFD2-8BF0CFE8AEBE}"/>
              </a:ext>
            </a:extLst>
          </p:cNvPr>
          <p:cNvCxnSpPr/>
          <p:nvPr/>
        </p:nvCxnSpPr>
        <p:spPr>
          <a:xfrm flipH="1">
            <a:off x="6384032" y="5223222"/>
            <a:ext cx="1054171" cy="504056"/>
          </a:xfrm>
          <a:prstGeom prst="straightConnector1">
            <a:avLst/>
          </a:prstGeom>
          <a:ln w="38100">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16" name="CuadroTexto 15">
            <a:extLst>
              <a:ext uri="{FF2B5EF4-FFF2-40B4-BE49-F238E27FC236}">
                <a16:creationId xmlns:a16="http://schemas.microsoft.com/office/drawing/2014/main" id="{87BDAD80-2DDA-9B44-8899-305A7E635AB9}"/>
              </a:ext>
            </a:extLst>
          </p:cNvPr>
          <p:cNvSpPr txBox="1"/>
          <p:nvPr/>
        </p:nvSpPr>
        <p:spPr>
          <a:xfrm>
            <a:off x="2503467" y="5702801"/>
            <a:ext cx="3831632" cy="830997"/>
          </a:xfrm>
          <a:prstGeom prst="rect">
            <a:avLst/>
          </a:prstGeom>
          <a:noFill/>
          <a:ln w="28575">
            <a:solidFill>
              <a:srgbClr val="FF9108"/>
            </a:solidFill>
            <a:extLst>
              <a:ext uri="{C807C97D-BFC1-408E-A445-0C87EB9F89A2}">
                <ask:lineSketchStyleProps xmlns:ask="http://schemas.microsoft.com/office/drawing/2018/sketchyshapes" sd="1219033472">
                  <a:custGeom>
                    <a:avLst/>
                    <a:gdLst>
                      <a:gd name="connsiteX0" fmla="*/ 0 w 3032719"/>
                      <a:gd name="connsiteY0" fmla="*/ 0 h 646331"/>
                      <a:gd name="connsiteX1" fmla="*/ 3032719 w 3032719"/>
                      <a:gd name="connsiteY1" fmla="*/ 0 h 646331"/>
                      <a:gd name="connsiteX2" fmla="*/ 3032719 w 3032719"/>
                      <a:gd name="connsiteY2" fmla="*/ 646331 h 646331"/>
                      <a:gd name="connsiteX3" fmla="*/ 0 w 3032719"/>
                      <a:gd name="connsiteY3" fmla="*/ 646331 h 646331"/>
                      <a:gd name="connsiteX4" fmla="*/ 0 w 3032719"/>
                      <a:gd name="connsiteY4" fmla="*/ 0 h 646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32719" h="646331" extrusionOk="0">
                        <a:moveTo>
                          <a:pt x="0" y="0"/>
                        </a:moveTo>
                        <a:cubicBezTo>
                          <a:pt x="765174" y="118645"/>
                          <a:pt x="1630543" y="116012"/>
                          <a:pt x="3032719" y="0"/>
                        </a:cubicBezTo>
                        <a:cubicBezTo>
                          <a:pt x="2984985" y="166119"/>
                          <a:pt x="3072209" y="543217"/>
                          <a:pt x="3032719" y="646331"/>
                        </a:cubicBezTo>
                        <a:cubicBezTo>
                          <a:pt x="1723217" y="780931"/>
                          <a:pt x="777841" y="489135"/>
                          <a:pt x="0" y="646331"/>
                        </a:cubicBezTo>
                        <a:cubicBezTo>
                          <a:pt x="44741" y="534667"/>
                          <a:pt x="-25823" y="189070"/>
                          <a:pt x="0" y="0"/>
                        </a:cubicBezTo>
                        <a:close/>
                      </a:path>
                    </a:pathLst>
                  </a:custGeom>
                  <ask:type>
                    <ask:lineSketchNone/>
                  </ask:type>
                </ask:lineSketchStyleProps>
              </a:ext>
            </a:extLst>
          </a:ln>
        </p:spPr>
        <p:txBody>
          <a:bodyPr wrap="square" rtlCol="0">
            <a:spAutoFit/>
          </a:bodyPr>
          <a:lstStyle/>
          <a:p>
            <a:pPr algn="ctr"/>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Momento de inercia de un </a:t>
            </a:r>
          </a:p>
          <a:p>
            <a:pPr algn="ctr"/>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sistema de partículas, I</a:t>
            </a:r>
          </a:p>
        </p:txBody>
      </p:sp>
      <p:sp>
        <p:nvSpPr>
          <p:cNvPr id="2" name="Rectángulo redondeado 1">
            <a:extLst>
              <a:ext uri="{FF2B5EF4-FFF2-40B4-BE49-F238E27FC236}">
                <a16:creationId xmlns:a16="http://schemas.microsoft.com/office/drawing/2014/main" id="{31A9FAFD-3110-714D-B796-3A0B5EC3DD26}"/>
              </a:ext>
            </a:extLst>
          </p:cNvPr>
          <p:cNvSpPr/>
          <p:nvPr/>
        </p:nvSpPr>
        <p:spPr>
          <a:xfrm>
            <a:off x="4151784" y="3678122"/>
            <a:ext cx="2520280" cy="830997"/>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mc:AlternateContent xmlns:mc="http://schemas.openxmlformats.org/markup-compatibility/2006" xmlns:a14="http://schemas.microsoft.com/office/drawing/2010/main">
        <mc:Choice Requires="a14">
          <p:sp>
            <p:nvSpPr>
              <p:cNvPr id="6" name="CuadroTexto 5">
                <a:extLst>
                  <a:ext uri="{FF2B5EF4-FFF2-40B4-BE49-F238E27FC236}">
                    <a16:creationId xmlns:a16="http://schemas.microsoft.com/office/drawing/2014/main" id="{9BA3F65C-0004-3742-9C00-FAE3D9CD8337}"/>
                  </a:ext>
                </a:extLst>
              </p:cNvPr>
              <p:cNvSpPr txBox="1"/>
              <p:nvPr/>
            </p:nvSpPr>
            <p:spPr>
              <a:xfrm>
                <a:off x="4295800" y="3789040"/>
                <a:ext cx="2376264" cy="461665"/>
              </a:xfrm>
              <a:prstGeom prst="rect">
                <a:avLst/>
              </a:prstGeom>
              <a:noFill/>
            </p:spPr>
            <p:txBody>
              <a:bodyPr wrap="square" rtlCol="0">
                <a:spAutoFit/>
              </a:bodyPr>
              <a:lstStyle/>
              <a:p>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Como </a:t>
                </a:r>
                <a14:m>
                  <m:oMath xmlns:m="http://schemas.openxmlformats.org/officeDocument/2006/math">
                    <m:r>
                      <a:rPr lang="es-ES" sz="24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r>
                      <a:rPr lang="es-ES" sz="24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r>
                      <a:rPr lang="es-ES" sz="2400" i="1">
                        <a:solidFill>
                          <a:srgbClr val="00456F"/>
                        </a:solidFill>
                        <a:latin typeface="Cambria Math" panose="02040503050406030204" pitchFamily="18" charset="0"/>
                        <a:ea typeface="Cambria Math" panose="02040503050406030204" pitchFamily="18" charset="0"/>
                        <a:cs typeface="CMU Serif Roman" panose="02000603000000000000" pitchFamily="2" charset="0"/>
                      </a:rPr>
                      <m:t>𝜔</m:t>
                    </m:r>
                    <m:r>
                      <a:rPr lang="es-ES" sz="2400" b="0" i="1" smtClean="0">
                        <a:solidFill>
                          <a:srgbClr val="00456F"/>
                        </a:solidFill>
                        <a:latin typeface="Cambria Math" panose="02040503050406030204" pitchFamily="18" charset="0"/>
                        <a:ea typeface="Cambria Math" panose="02040503050406030204" pitchFamily="18" charset="0"/>
                        <a:cs typeface="CMU Serif Roman" panose="02000603000000000000" pitchFamily="2" charset="0"/>
                      </a:rPr>
                      <m:t>·</m:t>
                    </m:r>
                    <m:r>
                      <a:rPr lang="es-ES" sz="2400" i="1">
                        <a:solidFill>
                          <a:srgbClr val="00456F"/>
                        </a:solidFill>
                        <a:latin typeface="Cambria Math" panose="02040503050406030204" pitchFamily="18" charset="0"/>
                        <a:ea typeface="Cambria Math" panose="02040503050406030204" pitchFamily="18" charset="0"/>
                        <a:cs typeface="CMU Serif Roman" panose="02000603000000000000" pitchFamily="2" charset="0"/>
                      </a:rPr>
                      <m:t>𝑟</m:t>
                    </m:r>
                  </m:oMath>
                </a14:m>
                <a:endPar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mc:Choice>
        <mc:Fallback xmlns="">
          <p:sp>
            <p:nvSpPr>
              <p:cNvPr id="6" name="CuadroTexto 5">
                <a:extLst>
                  <a:ext uri="{FF2B5EF4-FFF2-40B4-BE49-F238E27FC236}">
                    <a16:creationId xmlns:a16="http://schemas.microsoft.com/office/drawing/2014/main" id="{9BA3F65C-0004-3742-9C00-FAE3D9CD8337}"/>
                  </a:ext>
                </a:extLst>
              </p:cNvPr>
              <p:cNvSpPr txBox="1">
                <a:spLocks noRot="1" noChangeAspect="1" noMove="1" noResize="1" noEditPoints="1" noAdjustHandles="1" noChangeArrowheads="1" noChangeShapeType="1" noTextEdit="1"/>
              </p:cNvSpPr>
              <p:nvPr/>
            </p:nvSpPr>
            <p:spPr>
              <a:xfrm>
                <a:off x="4295800" y="3789040"/>
                <a:ext cx="2376264" cy="461665"/>
              </a:xfrm>
              <a:prstGeom prst="rect">
                <a:avLst/>
              </a:prstGeom>
              <a:blipFill>
                <a:blip r:embed="rId5"/>
                <a:stretch>
                  <a:fillRect l="-3723" t="-7895" b="-26316"/>
                </a:stretch>
              </a:blipFill>
            </p:spPr>
            <p:txBody>
              <a:bodyPr/>
              <a:lstStyle/>
              <a:p>
                <a:r>
                  <a:rPr lang="es-CL">
                    <a:noFill/>
                  </a:rPr>
                  <a:t> </a:t>
                </a:r>
              </a:p>
            </p:txBody>
          </p:sp>
        </mc:Fallback>
      </mc:AlternateContent>
    </p:spTree>
    <p:extLst>
      <p:ext uri="{BB962C8B-B14F-4D97-AF65-F5344CB8AC3E}">
        <p14:creationId xmlns:p14="http://schemas.microsoft.com/office/powerpoint/2010/main" val="2732105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3">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6" grpId="0" animBg="1"/>
      <p:bldP spid="2" grpId="0" animBg="1"/>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812800" y="228600"/>
            <a:ext cx="10871200" cy="990600"/>
          </a:xfrm>
        </p:spPr>
        <p:txBody>
          <a:bodyPr rtlCol="0">
            <a:normAutofit/>
          </a:bodyPr>
          <a:lstStyle/>
          <a:p>
            <a:pPr algn="ctr"/>
            <a:r>
              <a:rPr lang="es-CL" dirty="0">
                <a:effectLst>
                  <a:outerShdw blurRad="38100" dist="38100" dir="2700000" algn="tl">
                    <a:srgbClr val="000000">
                      <a:alpha val="43137"/>
                    </a:srgbClr>
                  </a:outerShdw>
                </a:effectLst>
                <a:latin typeface="CMU Serif Roman" panose="02000603000000000000" pitchFamily="2" charset="0"/>
                <a:ea typeface="CMU Serif Roman" panose="02000603000000000000" pitchFamily="2" charset="0"/>
                <a:cs typeface="CMU Serif Roman" panose="02000603000000000000" pitchFamily="2" charset="0"/>
              </a:rPr>
              <a:t>Energía cinética rotacional</a:t>
            </a:r>
          </a:p>
        </p:txBody>
      </p:sp>
      <p:pic>
        <p:nvPicPr>
          <p:cNvPr id="3" name="Imagen 2" descr="Imagen que contiene objeto, reloj, paraguas&#10;&#10;Descripción generada automáticamente">
            <a:extLst>
              <a:ext uri="{FF2B5EF4-FFF2-40B4-BE49-F238E27FC236}">
                <a16:creationId xmlns:a16="http://schemas.microsoft.com/office/drawing/2014/main" id="{EAE4EAC7-C724-CA4D-8E22-A3FDDFFB83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353" y="908720"/>
            <a:ext cx="2952328" cy="3403261"/>
          </a:xfrm>
          <a:prstGeom prst="rect">
            <a:avLst/>
          </a:prstGeom>
          <a:noFill/>
        </p:spPr>
      </p:pic>
      <mc:AlternateContent xmlns:mc="http://schemas.openxmlformats.org/markup-compatibility/2006" xmlns:a14="http://schemas.microsoft.com/office/drawing/2010/main">
        <mc:Choice Requires="a14">
          <p:sp>
            <p:nvSpPr>
              <p:cNvPr id="23" name="CuadroTexto 22">
                <a:extLst>
                  <a:ext uri="{FF2B5EF4-FFF2-40B4-BE49-F238E27FC236}">
                    <a16:creationId xmlns:a16="http://schemas.microsoft.com/office/drawing/2014/main" id="{37F49AEC-76D4-457C-BD05-28C662A38EB7}"/>
                  </a:ext>
                </a:extLst>
              </p:cNvPr>
              <p:cNvSpPr txBox="1"/>
              <p:nvPr/>
            </p:nvSpPr>
            <p:spPr>
              <a:xfrm>
                <a:off x="3782407" y="1219200"/>
                <a:ext cx="7250687" cy="4572000"/>
              </a:xfrm>
              <a:prstGeom prst="rect">
                <a:avLst/>
              </a:prstGeom>
            </p:spPr>
            <p:txBody>
              <a:bodyPr rtlCol="0">
                <a:normAutofit/>
              </a:bodyPr>
              <a:lstStyle/>
              <a:p>
                <a:pPr algn="just">
                  <a:spcAft>
                    <a:spcPts val="600"/>
                  </a:spcAft>
                </a:pPr>
                <a14:m>
                  <m:oMathPara xmlns:m="http://schemas.openxmlformats.org/officeDocument/2006/math">
                    <m:oMathParaPr>
                      <m:jc m:val="centerGroup"/>
                    </m:oMathParaPr>
                    <m:oMath xmlns:m="http://schemas.openxmlformats.org/officeDocument/2006/math">
                      <m:r>
                        <a:rPr lang="es-ES" sz="32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𝐾</m:t>
                      </m:r>
                      <m:r>
                        <a:rPr lang="es-ES" sz="32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f>
                        <m:fPr>
                          <m:ctrlP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fPr>
                        <m:num>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1</m:t>
                          </m:r>
                        </m:num>
                        <m:den>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den>
                      </m:f>
                      <m:nary>
                        <m:naryPr>
                          <m:chr m:val="∑"/>
                          <m:supHide m:val="on"/>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naryPr>
                        <m:sub>
                          <m:r>
                            <m:rPr>
                              <m:brk m:alnAt="7"/>
                            </m:r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e>
                          <m:sSub>
                            <m:sSubPr>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𝑚</m:t>
                              </m:r>
                            </m:e>
                            <m:sub>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sSubSup>
                            <m:sSubSupPr>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SupPr>
                            <m:e>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𝑟</m:t>
                              </m:r>
                            </m:e>
                            <m:sub>
                              <m:r>
                                <a:rPr lang="es-ES" sz="32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sup>
                          </m:sSubSup>
                        </m:e>
                      </m:nary>
                      <m:sSup>
                        <m:sSupPr>
                          <m:ctrlPr>
                            <a:rPr lang="es-ES" sz="3200" i="1" smtClean="0">
                              <a:solidFill>
                                <a:srgbClr val="00456F"/>
                              </a:solidFill>
                              <a:latin typeface="Cambria Math" panose="02040503050406030204" pitchFamily="18" charset="0"/>
                              <a:ea typeface="Cambria Math" panose="02040503050406030204" pitchFamily="18" charset="0"/>
                              <a:cs typeface="CMU Serif Roman" panose="02000603000000000000" pitchFamily="2" charset="0"/>
                            </a:rPr>
                          </m:ctrlPr>
                        </m:sSupPr>
                        <m:e>
                          <m:r>
                            <a:rPr lang="es-ES" sz="3200" i="1">
                              <a:solidFill>
                                <a:srgbClr val="00456F"/>
                              </a:solidFill>
                              <a:latin typeface="Cambria Math" panose="02040503050406030204" pitchFamily="18" charset="0"/>
                              <a:ea typeface="Cambria Math" panose="02040503050406030204" pitchFamily="18" charset="0"/>
                              <a:cs typeface="CMU Serif Roman" panose="02000603000000000000" pitchFamily="2" charset="0"/>
                            </a:rPr>
                            <m:t>𝜔</m:t>
                          </m:r>
                        </m:e>
                        <m:sup>
                          <m:r>
                            <a:rPr lang="es-ES" sz="3200" b="0" i="1" smtClean="0">
                              <a:solidFill>
                                <a:srgbClr val="00456F"/>
                              </a:solidFill>
                              <a:latin typeface="Cambria Math" panose="02040503050406030204" pitchFamily="18" charset="0"/>
                              <a:ea typeface="Cambria Math" panose="02040503050406030204" pitchFamily="18" charset="0"/>
                              <a:cs typeface="CMU Serif Roman" panose="02000603000000000000" pitchFamily="2" charset="0"/>
                            </a:rPr>
                            <m:t>2</m:t>
                          </m:r>
                        </m:sup>
                      </m:sSup>
                    </m:oMath>
                  </m:oMathPara>
                </a14:m>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14:m>
                  <m:oMathPara xmlns:m="http://schemas.openxmlformats.org/officeDocument/2006/math">
                    <m:oMathParaPr>
                      <m:jc m:val="centerGroup"/>
                    </m:oMathParaPr>
                    <m:oMath xmlns:m="http://schemas.openxmlformats.org/officeDocument/2006/math">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𝐾</m:t>
                      </m:r>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f>
                        <m:fPr>
                          <m:ctrlP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fPr>
                        <m:num>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1</m:t>
                          </m:r>
                        </m:num>
                        <m:den>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den>
                      </m:f>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𝐼</m:t>
                      </m:r>
                      <m:sSup>
                        <m:sSupPr>
                          <m:ctrlPr>
                            <a:rPr lang="es-ES" sz="3200" i="1">
                              <a:solidFill>
                                <a:srgbClr val="00456F"/>
                              </a:solidFill>
                              <a:latin typeface="Cambria Math" panose="02040503050406030204" pitchFamily="18" charset="0"/>
                              <a:ea typeface="Cambria Math" panose="02040503050406030204" pitchFamily="18" charset="0"/>
                              <a:cs typeface="CMU Serif Roman" panose="02000603000000000000" pitchFamily="2" charset="0"/>
                            </a:rPr>
                          </m:ctrlPr>
                        </m:sSupPr>
                        <m:e>
                          <m:r>
                            <a:rPr lang="es-ES" sz="3200" i="1">
                              <a:solidFill>
                                <a:srgbClr val="00456F"/>
                              </a:solidFill>
                              <a:latin typeface="Cambria Math" panose="02040503050406030204" pitchFamily="18" charset="0"/>
                              <a:ea typeface="Cambria Math" panose="02040503050406030204" pitchFamily="18" charset="0"/>
                              <a:cs typeface="CMU Serif Roman" panose="02000603000000000000" pitchFamily="2" charset="0"/>
                            </a:rPr>
                            <m:t>𝜔</m:t>
                          </m:r>
                        </m:e>
                        <m:sup>
                          <m:r>
                            <a:rPr lang="es-ES" sz="3200" i="1">
                              <a:solidFill>
                                <a:srgbClr val="00456F"/>
                              </a:solidFill>
                              <a:latin typeface="Cambria Math" panose="02040503050406030204" pitchFamily="18" charset="0"/>
                              <a:ea typeface="Cambria Math" panose="02040503050406030204" pitchFamily="18" charset="0"/>
                              <a:cs typeface="CMU Serif Roman" panose="02000603000000000000" pitchFamily="2" charset="0"/>
                            </a:rPr>
                            <m:t>2</m:t>
                          </m:r>
                        </m:sup>
                      </m:sSup>
                    </m:oMath>
                  </m:oMathPara>
                </a14:m>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mc:Choice>
        <mc:Fallback xmlns="">
          <p:sp>
            <p:nvSpPr>
              <p:cNvPr id="23" name="CuadroTexto 22">
                <a:extLst>
                  <a:ext uri="{FF2B5EF4-FFF2-40B4-BE49-F238E27FC236}">
                    <a16:creationId xmlns:a16="http://schemas.microsoft.com/office/drawing/2014/main" id="{37F49AEC-76D4-457C-BD05-28C662A38EB7}"/>
                  </a:ext>
                </a:extLst>
              </p:cNvPr>
              <p:cNvSpPr txBox="1">
                <a:spLocks noRot="1" noChangeAspect="1" noMove="1" noResize="1" noEditPoints="1" noAdjustHandles="1" noChangeArrowheads="1" noChangeShapeType="1" noTextEdit="1"/>
              </p:cNvSpPr>
              <p:nvPr/>
            </p:nvSpPr>
            <p:spPr>
              <a:xfrm>
                <a:off x="3782407" y="1219200"/>
                <a:ext cx="7250687" cy="4572000"/>
              </a:xfrm>
              <a:prstGeom prst="rect">
                <a:avLst/>
              </a:prstGeom>
              <a:blipFill>
                <a:blip r:embed="rId4"/>
                <a:stretch>
                  <a:fillRect t="-37778"/>
                </a:stretch>
              </a:blipFill>
            </p:spPr>
            <p:txBody>
              <a:bodyPr/>
              <a:lstStyle/>
              <a:p>
                <a:r>
                  <a:rPr lang="es-CL">
                    <a:noFill/>
                  </a:rPr>
                  <a:t> </a:t>
                </a:r>
              </a:p>
            </p:txBody>
          </p:sp>
        </mc:Fallback>
      </mc:AlternateContent>
      <p:sp>
        <p:nvSpPr>
          <p:cNvPr id="5" name="Rectángulo redondeado 4">
            <a:extLst>
              <a:ext uri="{FF2B5EF4-FFF2-40B4-BE49-F238E27FC236}">
                <a16:creationId xmlns:a16="http://schemas.microsoft.com/office/drawing/2014/main" id="{737C7137-6727-ED43-AD53-6F70CBFE3975}"/>
              </a:ext>
            </a:extLst>
          </p:cNvPr>
          <p:cNvSpPr/>
          <p:nvPr/>
        </p:nvSpPr>
        <p:spPr>
          <a:xfrm>
            <a:off x="2030432" y="1039180"/>
            <a:ext cx="432048" cy="36004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sp>
        <p:nvSpPr>
          <p:cNvPr id="2" name="Abrir llave 1">
            <a:extLst>
              <a:ext uri="{FF2B5EF4-FFF2-40B4-BE49-F238E27FC236}">
                <a16:creationId xmlns:a16="http://schemas.microsoft.com/office/drawing/2014/main" id="{64397915-C8D0-5541-9596-624A9869164D}"/>
              </a:ext>
            </a:extLst>
          </p:cNvPr>
          <p:cNvSpPr/>
          <p:nvPr/>
        </p:nvSpPr>
        <p:spPr>
          <a:xfrm rot="16200000">
            <a:off x="7574069" y="1341670"/>
            <a:ext cx="467049" cy="2481469"/>
          </a:xfrm>
          <a:prstGeom prst="lef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dirty="0"/>
          </a:p>
        </p:txBody>
      </p:sp>
      <p:sp>
        <p:nvSpPr>
          <p:cNvPr id="11" name="Elipse 10">
            <a:extLst>
              <a:ext uri="{FF2B5EF4-FFF2-40B4-BE49-F238E27FC236}">
                <a16:creationId xmlns:a16="http://schemas.microsoft.com/office/drawing/2014/main" id="{F068E240-EDE4-DA4F-830D-379B27A91AA7}"/>
              </a:ext>
            </a:extLst>
          </p:cNvPr>
          <p:cNvSpPr/>
          <p:nvPr/>
        </p:nvSpPr>
        <p:spPr>
          <a:xfrm>
            <a:off x="6223417" y="2924944"/>
            <a:ext cx="2592288" cy="1212236"/>
          </a:xfrm>
          <a:prstGeom prst="ellipse">
            <a:avLst/>
          </a:prstGeom>
          <a:noFill/>
          <a:ln w="38100">
            <a:solidFill>
              <a:srgbClr val="FF910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12" name="Conector recto de flecha 11">
            <a:extLst>
              <a:ext uri="{FF2B5EF4-FFF2-40B4-BE49-F238E27FC236}">
                <a16:creationId xmlns:a16="http://schemas.microsoft.com/office/drawing/2014/main" id="{0B35468F-BCDE-CC43-8BEA-626E0BD2CC73}"/>
              </a:ext>
            </a:extLst>
          </p:cNvPr>
          <p:cNvCxnSpPr>
            <a:cxnSpLocks/>
          </p:cNvCxnSpPr>
          <p:nvPr/>
        </p:nvCxnSpPr>
        <p:spPr>
          <a:xfrm flipH="1">
            <a:off x="7536159" y="4216222"/>
            <a:ext cx="1" cy="508922"/>
          </a:xfrm>
          <a:prstGeom prst="straightConnector1">
            <a:avLst/>
          </a:prstGeom>
          <a:ln w="38100">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14" name="CuadroTexto 13">
            <a:extLst>
              <a:ext uri="{FF2B5EF4-FFF2-40B4-BE49-F238E27FC236}">
                <a16:creationId xmlns:a16="http://schemas.microsoft.com/office/drawing/2014/main" id="{9527FFFB-45E4-5943-B720-40D7EB22AE69}"/>
              </a:ext>
            </a:extLst>
          </p:cNvPr>
          <p:cNvSpPr txBox="1"/>
          <p:nvPr/>
        </p:nvSpPr>
        <p:spPr>
          <a:xfrm>
            <a:off x="5018810" y="4911551"/>
            <a:ext cx="4777880" cy="461665"/>
          </a:xfrm>
          <a:prstGeom prst="rect">
            <a:avLst/>
          </a:prstGeom>
          <a:noFill/>
          <a:ln w="28575">
            <a:solidFill>
              <a:srgbClr val="FF9108"/>
            </a:solidFill>
            <a:extLst>
              <a:ext uri="{C807C97D-BFC1-408E-A445-0C87EB9F89A2}">
                <ask:lineSketchStyleProps xmlns:ask="http://schemas.microsoft.com/office/drawing/2018/sketchyshapes" sd="1219033472">
                  <a:custGeom>
                    <a:avLst/>
                    <a:gdLst>
                      <a:gd name="connsiteX0" fmla="*/ 0 w 3032719"/>
                      <a:gd name="connsiteY0" fmla="*/ 0 h 646331"/>
                      <a:gd name="connsiteX1" fmla="*/ 3032719 w 3032719"/>
                      <a:gd name="connsiteY1" fmla="*/ 0 h 646331"/>
                      <a:gd name="connsiteX2" fmla="*/ 3032719 w 3032719"/>
                      <a:gd name="connsiteY2" fmla="*/ 646331 h 646331"/>
                      <a:gd name="connsiteX3" fmla="*/ 0 w 3032719"/>
                      <a:gd name="connsiteY3" fmla="*/ 646331 h 646331"/>
                      <a:gd name="connsiteX4" fmla="*/ 0 w 3032719"/>
                      <a:gd name="connsiteY4" fmla="*/ 0 h 646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32719" h="646331" extrusionOk="0">
                        <a:moveTo>
                          <a:pt x="0" y="0"/>
                        </a:moveTo>
                        <a:cubicBezTo>
                          <a:pt x="765174" y="118645"/>
                          <a:pt x="1630543" y="116012"/>
                          <a:pt x="3032719" y="0"/>
                        </a:cubicBezTo>
                        <a:cubicBezTo>
                          <a:pt x="2984985" y="166119"/>
                          <a:pt x="3072209" y="543217"/>
                          <a:pt x="3032719" y="646331"/>
                        </a:cubicBezTo>
                        <a:cubicBezTo>
                          <a:pt x="1723217" y="780931"/>
                          <a:pt x="777841" y="489135"/>
                          <a:pt x="0" y="646331"/>
                        </a:cubicBezTo>
                        <a:cubicBezTo>
                          <a:pt x="44741" y="534667"/>
                          <a:pt x="-25823" y="189070"/>
                          <a:pt x="0" y="0"/>
                        </a:cubicBezTo>
                        <a:close/>
                      </a:path>
                    </a:pathLst>
                  </a:custGeom>
                  <ask:type>
                    <ask:lineSketchNone/>
                  </ask:type>
                </ask:lineSketchStyleProps>
              </a:ext>
            </a:extLst>
          </a:ln>
        </p:spPr>
        <p:txBody>
          <a:bodyPr wrap="square" rtlCol="0">
            <a:spAutoFit/>
          </a:bodyPr>
          <a:lstStyle/>
          <a:p>
            <a:pPr algn="ctr"/>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Energía cinética de rotación</a:t>
            </a:r>
          </a:p>
        </p:txBody>
      </p:sp>
    </p:spTree>
    <p:extLst>
      <p:ext uri="{BB962C8B-B14F-4D97-AF65-F5344CB8AC3E}">
        <p14:creationId xmlns:p14="http://schemas.microsoft.com/office/powerpoint/2010/main" val="407243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660400" y="159060"/>
            <a:ext cx="10871200" cy="990600"/>
          </a:xfrm>
        </p:spPr>
        <p:txBody>
          <a:bodyPr rtlCol="0">
            <a:normAutofit/>
          </a:bodyPr>
          <a:lstStyle/>
          <a:p>
            <a:pPr algn="ctr"/>
            <a:r>
              <a:rPr lang="es-CL" dirty="0">
                <a:effectLst>
                  <a:outerShdw blurRad="38100" dist="38100" dir="2700000" algn="tl">
                    <a:srgbClr val="000000">
                      <a:alpha val="43137"/>
                    </a:srgbClr>
                  </a:outerShdw>
                </a:effectLst>
                <a:latin typeface="CMU Serif Roman" panose="02000603000000000000" pitchFamily="2" charset="0"/>
                <a:ea typeface="CMU Serif Roman" panose="02000603000000000000" pitchFamily="2" charset="0"/>
                <a:cs typeface="CMU Serif Roman" panose="02000603000000000000" pitchFamily="2" charset="0"/>
              </a:rPr>
              <a:t>Momento de inercia o inercia de rotación</a:t>
            </a:r>
          </a:p>
        </p:txBody>
      </p:sp>
      <mc:AlternateContent xmlns:mc="http://schemas.openxmlformats.org/markup-compatibility/2006" xmlns:a14="http://schemas.microsoft.com/office/drawing/2010/main">
        <mc:Choice Requires="a14">
          <p:sp>
            <p:nvSpPr>
              <p:cNvPr id="23" name="CuadroTexto 22">
                <a:extLst>
                  <a:ext uri="{FF2B5EF4-FFF2-40B4-BE49-F238E27FC236}">
                    <a16:creationId xmlns:a16="http://schemas.microsoft.com/office/drawing/2014/main" id="{37F49AEC-76D4-457C-BD05-28C662A38EB7}"/>
                  </a:ext>
                </a:extLst>
              </p:cNvPr>
              <p:cNvSpPr txBox="1"/>
              <p:nvPr/>
            </p:nvSpPr>
            <p:spPr>
              <a:xfrm>
                <a:off x="839417" y="1219200"/>
                <a:ext cx="10297144" cy="4572000"/>
              </a:xfrm>
              <a:prstGeom prst="rect">
                <a:avLst/>
              </a:prstGeom>
            </p:spPr>
            <p:txBody>
              <a:bodyPr rtlCol="0">
                <a:normAutofit/>
              </a:bodyPr>
              <a:lstStyle/>
              <a:p>
                <a:pPr algn="just">
                  <a:spcAft>
                    <a:spcPts val="600"/>
                  </a:spcAft>
                </a:pPr>
                <a:r>
                  <a:rPr lang="es-ES" sz="3200" dirty="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a:t>Para un sistema de partículas, el momento de inercia es</a:t>
                </a:r>
                <a:endParaRPr lang="es-ES" sz="3200" b="0" dirty="0">
                  <a:solidFill>
                    <a:srgbClr val="00456F"/>
                  </a:solidFill>
                  <a:latin typeface="Cambria Math" panose="02040503050406030204" pitchFamily="18" charset="0"/>
                  <a:ea typeface="CMU Serif Roman" panose="02000603000000000000" pitchFamily="2" charset="0"/>
                  <a:cs typeface="CMU Serif Roman" panose="02000603000000000000" pitchFamily="2" charset="0"/>
                </a:endParaRPr>
              </a:p>
              <a:p>
                <a:pPr algn="just">
                  <a:spcAft>
                    <a:spcPts val="600"/>
                  </a:spcAft>
                </a:pPr>
                <a14:m>
                  <m:oMathPara xmlns:m="http://schemas.openxmlformats.org/officeDocument/2006/math">
                    <m:oMathParaPr>
                      <m:jc m:val="centerGroup"/>
                    </m:oMathParaPr>
                    <m:oMath xmlns:m="http://schemas.openxmlformats.org/officeDocument/2006/math">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𝐼</m:t>
                      </m:r>
                      <m:r>
                        <a:rPr lang="es-ES" sz="32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nary>
                        <m:naryPr>
                          <m:chr m:val="∑"/>
                          <m:supHide m:val="on"/>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naryPr>
                        <m:sub>
                          <m:r>
                            <m:rPr>
                              <m:brk m:alnAt="7"/>
                            </m:r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e>
                          <m:sSub>
                            <m:sSubPr>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𝑚</m:t>
                              </m:r>
                            </m:e>
                            <m:sub>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sSubSup>
                            <m:sSubSupPr>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SupPr>
                            <m:e>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𝑟</m:t>
                              </m:r>
                            </m:e>
                            <m:sub>
                              <m:r>
                                <a:rPr lang="es-ES" sz="32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sup>
                          </m:sSubSup>
                        </m:e>
                      </m:nary>
                    </m:oMath>
                  </m:oMathPara>
                </a14:m>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ctr">
                  <a:spcAft>
                    <a:spcPts val="600"/>
                  </a:spcAft>
                </a:pPr>
                <a:r>
                  <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¿qué significa “inercia de rotación”?</a:t>
                </a:r>
              </a:p>
              <a:p>
                <a:pPr algn="ctr">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ctr">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mc:Choice>
        <mc:Fallback xmlns="">
          <p:sp>
            <p:nvSpPr>
              <p:cNvPr id="23" name="CuadroTexto 22">
                <a:extLst>
                  <a:ext uri="{FF2B5EF4-FFF2-40B4-BE49-F238E27FC236}">
                    <a16:creationId xmlns:a16="http://schemas.microsoft.com/office/drawing/2014/main" id="{37F49AEC-76D4-457C-BD05-28C662A38EB7}"/>
                  </a:ext>
                </a:extLst>
              </p:cNvPr>
              <p:cNvSpPr txBox="1">
                <a:spLocks noRot="1" noChangeAspect="1" noMove="1" noResize="1" noEditPoints="1" noAdjustHandles="1" noChangeArrowheads="1" noChangeShapeType="1" noTextEdit="1"/>
              </p:cNvSpPr>
              <p:nvPr/>
            </p:nvSpPr>
            <p:spPr>
              <a:xfrm>
                <a:off x="839417" y="1219200"/>
                <a:ext cx="10297144" cy="4572000"/>
              </a:xfrm>
              <a:prstGeom prst="rect">
                <a:avLst/>
              </a:prstGeom>
              <a:blipFill>
                <a:blip r:embed="rId3"/>
                <a:stretch>
                  <a:fillRect l="-1355" t="-25556"/>
                </a:stretch>
              </a:blipFill>
            </p:spPr>
            <p:txBody>
              <a:bodyPr/>
              <a:lstStyle/>
              <a:p>
                <a:r>
                  <a:rPr lang="es-CL">
                    <a:noFill/>
                  </a:rPr>
                  <a:t> </a:t>
                </a:r>
              </a:p>
            </p:txBody>
          </p:sp>
        </mc:Fallback>
      </mc:AlternateContent>
      <p:sp>
        <p:nvSpPr>
          <p:cNvPr id="5" name="Rectángulo redondeado 4">
            <a:extLst>
              <a:ext uri="{FF2B5EF4-FFF2-40B4-BE49-F238E27FC236}">
                <a16:creationId xmlns:a16="http://schemas.microsoft.com/office/drawing/2014/main" id="{737C7137-6727-ED43-AD53-6F70CBFE3975}"/>
              </a:ext>
            </a:extLst>
          </p:cNvPr>
          <p:cNvSpPr/>
          <p:nvPr/>
        </p:nvSpPr>
        <p:spPr>
          <a:xfrm>
            <a:off x="2030432" y="1039180"/>
            <a:ext cx="432048" cy="36004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sp>
        <p:nvSpPr>
          <p:cNvPr id="6" name="Rectángulo redondeado 5">
            <a:extLst>
              <a:ext uri="{FF2B5EF4-FFF2-40B4-BE49-F238E27FC236}">
                <a16:creationId xmlns:a16="http://schemas.microsoft.com/office/drawing/2014/main" id="{3DCD060A-A240-7D46-8042-778B7C632416}"/>
              </a:ext>
            </a:extLst>
          </p:cNvPr>
          <p:cNvSpPr/>
          <p:nvPr/>
        </p:nvSpPr>
        <p:spPr>
          <a:xfrm>
            <a:off x="4655840" y="1844824"/>
            <a:ext cx="2592288" cy="136815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056571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660400" y="159060"/>
            <a:ext cx="10871200" cy="990600"/>
          </a:xfrm>
        </p:spPr>
        <p:txBody>
          <a:bodyPr rtlCol="0">
            <a:normAutofit/>
          </a:bodyPr>
          <a:lstStyle/>
          <a:p>
            <a:pPr algn="ctr"/>
            <a:r>
              <a:rPr lang="es-CL" dirty="0">
                <a:effectLst>
                  <a:outerShdw blurRad="38100" dist="38100" dir="2700000" algn="tl">
                    <a:srgbClr val="000000">
                      <a:alpha val="43137"/>
                    </a:srgbClr>
                  </a:outerShdw>
                </a:effectLst>
                <a:latin typeface="CMU Serif Roman" panose="02000603000000000000" pitchFamily="2" charset="0"/>
                <a:ea typeface="CMU Serif Roman" panose="02000603000000000000" pitchFamily="2" charset="0"/>
                <a:cs typeface="CMU Serif Roman" panose="02000603000000000000" pitchFamily="2" charset="0"/>
              </a:rPr>
              <a:t>Momento de inercia o inercia de rotación</a:t>
            </a:r>
          </a:p>
        </p:txBody>
      </p:sp>
      <mc:AlternateContent xmlns:mc="http://schemas.openxmlformats.org/markup-compatibility/2006" xmlns:a14="http://schemas.microsoft.com/office/drawing/2010/main">
        <mc:Choice Requires="a14">
          <p:sp>
            <p:nvSpPr>
              <p:cNvPr id="23" name="CuadroTexto 22">
                <a:extLst>
                  <a:ext uri="{FF2B5EF4-FFF2-40B4-BE49-F238E27FC236}">
                    <a16:creationId xmlns:a16="http://schemas.microsoft.com/office/drawing/2014/main" id="{37F49AEC-76D4-457C-BD05-28C662A38EB7}"/>
                  </a:ext>
                </a:extLst>
              </p:cNvPr>
              <p:cNvSpPr txBox="1"/>
              <p:nvPr/>
            </p:nvSpPr>
            <p:spPr>
              <a:xfrm>
                <a:off x="839417" y="1219200"/>
                <a:ext cx="10297144" cy="4572000"/>
              </a:xfrm>
              <a:prstGeom prst="rect">
                <a:avLst/>
              </a:prstGeom>
            </p:spPr>
            <p:txBody>
              <a:bodyPr rtlCol="0">
                <a:normAutofit/>
              </a:bodyPr>
              <a:lstStyle/>
              <a:p>
                <a:pPr algn="just">
                  <a:spcAft>
                    <a:spcPts val="600"/>
                  </a:spcAft>
                </a:pPr>
                <a:r>
                  <a:rPr lang="es-ES" sz="3200" dirty="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a:t>Para un sistema de partículas, el momento de inercia es</a:t>
                </a:r>
                <a:endParaRPr lang="es-ES" sz="3200" b="0" dirty="0">
                  <a:solidFill>
                    <a:srgbClr val="00456F"/>
                  </a:solidFill>
                  <a:latin typeface="Cambria Math" panose="02040503050406030204" pitchFamily="18" charset="0"/>
                  <a:ea typeface="CMU Serif Roman" panose="02000603000000000000" pitchFamily="2" charset="0"/>
                  <a:cs typeface="CMU Serif Roman" panose="02000603000000000000" pitchFamily="2" charset="0"/>
                </a:endParaRPr>
              </a:p>
              <a:p>
                <a:pPr algn="just">
                  <a:spcAft>
                    <a:spcPts val="600"/>
                  </a:spcAft>
                </a:pPr>
                <a14:m>
                  <m:oMathPara xmlns:m="http://schemas.openxmlformats.org/officeDocument/2006/math">
                    <m:oMathParaPr>
                      <m:jc m:val="centerGroup"/>
                    </m:oMathParaPr>
                    <m:oMath xmlns:m="http://schemas.openxmlformats.org/officeDocument/2006/math">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𝐼</m:t>
                      </m:r>
                      <m:r>
                        <a:rPr lang="es-ES" sz="32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nary>
                        <m:naryPr>
                          <m:chr m:val="∑"/>
                          <m:supHide m:val="on"/>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naryPr>
                        <m:sub>
                          <m:r>
                            <m:rPr>
                              <m:brk m:alnAt="7"/>
                            </m:r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e>
                          <m:sSub>
                            <m:sSubPr>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𝑚</m:t>
                              </m:r>
                            </m:e>
                            <m:sub>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sSubSup>
                            <m:sSubSupPr>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SupPr>
                            <m:e>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𝑟</m:t>
                              </m:r>
                            </m:e>
                            <m:sub>
                              <m:r>
                                <a:rPr lang="es-ES" sz="32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sup>
                          </m:sSubSup>
                        </m:e>
                      </m:nary>
                    </m:oMath>
                  </m:oMathPara>
                </a14:m>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ctr">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ctr">
                  <a:spcAft>
                    <a:spcPts val="600"/>
                  </a:spcAft>
                </a:pPr>
                <a:r>
                  <a:rPr lang="es-CL" sz="2800" dirty="0">
                    <a:solidFill>
                      <a:srgbClr val="00456F"/>
                    </a:solidFill>
                    <a:latin typeface="Times New Roman" panose="02020603050405020304" pitchFamily="18" charset="0"/>
                    <a:cs typeface="Times New Roman" panose="02020603050405020304" pitchFamily="18" charset="0"/>
                  </a:rPr>
                  <a:t>Podemos entender el momento de inercia </a:t>
                </a:r>
                <a14:m>
                  <m:oMath xmlns:m="http://schemas.openxmlformats.org/officeDocument/2006/math">
                    <m:r>
                      <a:rPr lang="es-CL" sz="2800" i="1" dirty="0">
                        <a:solidFill>
                          <a:srgbClr val="00456F"/>
                        </a:solidFill>
                        <a:latin typeface="Cambria Math" panose="02040503050406030204" pitchFamily="18" charset="0"/>
                        <a:cs typeface="Times New Roman" panose="02020603050405020304" pitchFamily="18" charset="0"/>
                      </a:rPr>
                      <m:t>𝐼</m:t>
                    </m:r>
                  </m:oMath>
                </a14:m>
                <a:r>
                  <a:rPr lang="es-CL" sz="2800" dirty="0">
                    <a:solidFill>
                      <a:srgbClr val="00456F"/>
                    </a:solidFill>
                    <a:latin typeface="Times New Roman" panose="02020603050405020304" pitchFamily="18" charset="0"/>
                    <a:cs typeface="Times New Roman" panose="02020603050405020304" pitchFamily="18" charset="0"/>
                  </a:rPr>
                  <a:t> de un sistema de partículas o de un cuerpo como la medida del grado de oposición que presenta éste a cambiar su estado de movimiento rotacional.</a:t>
                </a:r>
              </a:p>
              <a:p>
                <a:pPr algn="ctr">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mc:Choice>
        <mc:Fallback xmlns="">
          <p:sp>
            <p:nvSpPr>
              <p:cNvPr id="23" name="CuadroTexto 22">
                <a:extLst>
                  <a:ext uri="{FF2B5EF4-FFF2-40B4-BE49-F238E27FC236}">
                    <a16:creationId xmlns:a16="http://schemas.microsoft.com/office/drawing/2014/main" id="{37F49AEC-76D4-457C-BD05-28C662A38EB7}"/>
                  </a:ext>
                </a:extLst>
              </p:cNvPr>
              <p:cNvSpPr txBox="1">
                <a:spLocks noRot="1" noChangeAspect="1" noMove="1" noResize="1" noEditPoints="1" noAdjustHandles="1" noChangeArrowheads="1" noChangeShapeType="1" noTextEdit="1"/>
              </p:cNvSpPr>
              <p:nvPr/>
            </p:nvSpPr>
            <p:spPr>
              <a:xfrm>
                <a:off x="839417" y="1219200"/>
                <a:ext cx="10297144" cy="4572000"/>
              </a:xfrm>
              <a:prstGeom prst="rect">
                <a:avLst/>
              </a:prstGeom>
              <a:blipFill>
                <a:blip r:embed="rId3"/>
                <a:stretch>
                  <a:fillRect l="-1355" t="-25556" r="-1478"/>
                </a:stretch>
              </a:blipFill>
            </p:spPr>
            <p:txBody>
              <a:bodyPr/>
              <a:lstStyle/>
              <a:p>
                <a:r>
                  <a:rPr lang="es-CL">
                    <a:noFill/>
                  </a:rPr>
                  <a:t> </a:t>
                </a:r>
              </a:p>
            </p:txBody>
          </p:sp>
        </mc:Fallback>
      </mc:AlternateContent>
      <p:sp>
        <p:nvSpPr>
          <p:cNvPr id="5" name="Rectángulo redondeado 4">
            <a:extLst>
              <a:ext uri="{FF2B5EF4-FFF2-40B4-BE49-F238E27FC236}">
                <a16:creationId xmlns:a16="http://schemas.microsoft.com/office/drawing/2014/main" id="{737C7137-6727-ED43-AD53-6F70CBFE3975}"/>
              </a:ext>
            </a:extLst>
          </p:cNvPr>
          <p:cNvSpPr/>
          <p:nvPr/>
        </p:nvSpPr>
        <p:spPr>
          <a:xfrm>
            <a:off x="2030432" y="1039180"/>
            <a:ext cx="432048" cy="36004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sp>
        <p:nvSpPr>
          <p:cNvPr id="6" name="Rectángulo redondeado 5">
            <a:extLst>
              <a:ext uri="{FF2B5EF4-FFF2-40B4-BE49-F238E27FC236}">
                <a16:creationId xmlns:a16="http://schemas.microsoft.com/office/drawing/2014/main" id="{3DCD060A-A240-7D46-8042-778B7C632416}"/>
              </a:ext>
            </a:extLst>
          </p:cNvPr>
          <p:cNvSpPr/>
          <p:nvPr/>
        </p:nvSpPr>
        <p:spPr>
          <a:xfrm>
            <a:off x="4655840" y="1844824"/>
            <a:ext cx="2592288" cy="136815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9453959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191344" y="118531"/>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a:t>
            </a:r>
          </a:p>
        </p:txBody>
      </p:sp>
      <p:sp>
        <p:nvSpPr>
          <p:cNvPr id="23" name="CuadroTexto 22">
            <a:extLst>
              <a:ext uri="{FF2B5EF4-FFF2-40B4-BE49-F238E27FC236}">
                <a16:creationId xmlns:a16="http://schemas.microsoft.com/office/drawing/2014/main" id="{37F49AEC-76D4-457C-BD05-28C662A38EB7}"/>
              </a:ext>
            </a:extLst>
          </p:cNvPr>
          <p:cNvSpPr txBox="1"/>
          <p:nvPr/>
        </p:nvSpPr>
        <p:spPr>
          <a:xfrm>
            <a:off x="479376" y="1556792"/>
            <a:ext cx="11161240" cy="523220"/>
          </a:xfrm>
          <a:prstGeom prst="rect">
            <a:avLst/>
          </a:prstGeom>
          <a:noFill/>
        </p:spPr>
        <p:txBody>
          <a:bodyPr wrap="square" rtlCol="0">
            <a:spAutoFit/>
          </a:bodyPr>
          <a:lstStyle/>
          <a:p>
            <a:r>
              <a:rPr lang="es-CL" sz="2800" dirty="0">
                <a:solidFill>
                  <a:srgbClr val="00456F"/>
                </a:solidFill>
                <a:latin typeface="Times New Roman" panose="02020603050405020304" pitchFamily="18" charset="0"/>
                <a:cs typeface="Times New Roman" panose="02020603050405020304" pitchFamily="18" charset="0"/>
              </a:rPr>
              <a:t>Tanto un sistema de partículas como un objeto tienen momento de inercia.</a:t>
            </a:r>
          </a:p>
        </p:txBody>
      </p:sp>
      <p:pic>
        <p:nvPicPr>
          <p:cNvPr id="5" name="Imagen 4" descr="Imagen que contiene tabla, reloj&#10;&#10;Descripción generada automáticamente">
            <a:extLst>
              <a:ext uri="{FF2B5EF4-FFF2-40B4-BE49-F238E27FC236}">
                <a16:creationId xmlns:a16="http://schemas.microsoft.com/office/drawing/2014/main" id="{72760D3A-BD87-46AB-A906-743BC46102C9}"/>
              </a:ext>
            </a:extLst>
          </p:cNvPr>
          <p:cNvPicPr>
            <a:picLocks noChangeAspect="1"/>
          </p:cNvPicPr>
          <p:nvPr/>
        </p:nvPicPr>
        <p:blipFill>
          <a:blip r:embed="rId3">
            <a:duotone>
              <a:schemeClr val="accent2">
                <a:shade val="45000"/>
                <a:satMod val="135000"/>
              </a:schemeClr>
              <a:prstClr val="white"/>
            </a:duotone>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6366798" y="2709058"/>
            <a:ext cx="3438525" cy="2952750"/>
          </a:xfrm>
          <a:prstGeom prst="rect">
            <a:avLst/>
          </a:prstGeom>
        </p:spPr>
      </p:pic>
      <p:sp>
        <p:nvSpPr>
          <p:cNvPr id="7" name="Elipse 6">
            <a:extLst>
              <a:ext uri="{FF2B5EF4-FFF2-40B4-BE49-F238E27FC236}">
                <a16:creationId xmlns:a16="http://schemas.microsoft.com/office/drawing/2014/main" id="{1CCEA2BF-9D0E-4C8E-B526-7C9F0D2FC8D3}"/>
              </a:ext>
            </a:extLst>
          </p:cNvPr>
          <p:cNvSpPr/>
          <p:nvPr/>
        </p:nvSpPr>
        <p:spPr>
          <a:xfrm>
            <a:off x="2639435" y="3769634"/>
            <a:ext cx="360000" cy="36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8" name="Elipse 7">
            <a:extLst>
              <a:ext uri="{FF2B5EF4-FFF2-40B4-BE49-F238E27FC236}">
                <a16:creationId xmlns:a16="http://schemas.microsoft.com/office/drawing/2014/main" id="{2AA15B25-8F73-439C-A2B5-E24EF75095B5}"/>
              </a:ext>
            </a:extLst>
          </p:cNvPr>
          <p:cNvSpPr/>
          <p:nvPr/>
        </p:nvSpPr>
        <p:spPr>
          <a:xfrm>
            <a:off x="1277541" y="3850109"/>
            <a:ext cx="180000" cy="18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9" name="Conector recto 8">
            <a:extLst>
              <a:ext uri="{FF2B5EF4-FFF2-40B4-BE49-F238E27FC236}">
                <a16:creationId xmlns:a16="http://schemas.microsoft.com/office/drawing/2014/main" id="{BDE0510C-B1A4-46EC-AD49-60F2DD299674}"/>
              </a:ext>
            </a:extLst>
          </p:cNvPr>
          <p:cNvCxnSpPr/>
          <p:nvPr/>
        </p:nvCxnSpPr>
        <p:spPr>
          <a:xfrm flipV="1">
            <a:off x="503578" y="3940109"/>
            <a:ext cx="2952328" cy="9525"/>
          </a:xfrm>
          <a:prstGeom prst="line">
            <a:avLst/>
          </a:prstGeom>
        </p:spPr>
        <p:style>
          <a:lnRef idx="1">
            <a:schemeClr val="accent1"/>
          </a:lnRef>
          <a:fillRef idx="0">
            <a:schemeClr val="accent1"/>
          </a:fillRef>
          <a:effectRef idx="0">
            <a:schemeClr val="accent1"/>
          </a:effectRef>
          <a:fontRef idx="minor">
            <a:schemeClr val="tx1"/>
          </a:fontRef>
        </p:style>
      </p:cxnSp>
      <p:pic>
        <p:nvPicPr>
          <p:cNvPr id="11" name="Imagen 10" descr="Imagen que contiene tabla, reloj&#10;&#10;Descripción generada automáticamente">
            <a:extLst>
              <a:ext uri="{FF2B5EF4-FFF2-40B4-BE49-F238E27FC236}">
                <a16:creationId xmlns:a16="http://schemas.microsoft.com/office/drawing/2014/main" id="{46EDF436-42C3-4F4F-BF9F-B6F57A1AE180}"/>
              </a:ext>
            </a:extLst>
          </p:cNvPr>
          <p:cNvPicPr>
            <a:picLocks noChangeAspect="1"/>
          </p:cNvPicPr>
          <p:nvPr/>
        </p:nvPicPr>
        <p:blipFill rotWithShape="1">
          <a:blip r:embed="rId5">
            <a:extLst>
              <a:ext uri="{28A0092B-C50C-407E-A947-70E740481C1C}">
                <a14:useLocalDpi xmlns:a14="http://schemas.microsoft.com/office/drawing/2010/main" val="0"/>
              </a:ext>
            </a:extLst>
          </a:blip>
          <a:srcRect l="52110" r="18572" b="64467"/>
          <a:stretch/>
        </p:blipFill>
        <p:spPr>
          <a:xfrm>
            <a:off x="215546" y="2666701"/>
            <a:ext cx="1008112" cy="1049185"/>
          </a:xfrm>
          <a:prstGeom prst="rect">
            <a:avLst/>
          </a:prstGeom>
        </p:spPr>
      </p:pic>
      <p:cxnSp>
        <p:nvCxnSpPr>
          <p:cNvPr id="12" name="Conector recto 11">
            <a:extLst>
              <a:ext uri="{FF2B5EF4-FFF2-40B4-BE49-F238E27FC236}">
                <a16:creationId xmlns:a16="http://schemas.microsoft.com/office/drawing/2014/main" id="{3ED29F85-C0E2-45B7-B7F9-4711BA2C755D}"/>
              </a:ext>
            </a:extLst>
          </p:cNvPr>
          <p:cNvCxnSpPr/>
          <p:nvPr/>
        </p:nvCxnSpPr>
        <p:spPr>
          <a:xfrm>
            <a:off x="623211" y="3216121"/>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4" name="CuadroTexto 13">
                <a:extLst>
                  <a:ext uri="{FF2B5EF4-FFF2-40B4-BE49-F238E27FC236}">
                    <a16:creationId xmlns:a16="http://schemas.microsoft.com/office/drawing/2014/main" id="{DA9FE6F4-4D4C-4197-BD67-DAC458C33838}"/>
                  </a:ext>
                </a:extLst>
              </p:cNvPr>
              <p:cNvSpPr txBox="1"/>
              <p:nvPr/>
            </p:nvSpPr>
            <p:spPr>
              <a:xfrm>
                <a:off x="1129951" y="3370516"/>
                <a:ext cx="655179"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FF9108"/>
                              </a:solidFill>
                              <a:latin typeface="Cambria Math" panose="02040503050406030204" pitchFamily="18" charset="0"/>
                              <a:cs typeface="Times New Roman" panose="02020603050405020304" pitchFamily="18" charset="0"/>
                            </a:rPr>
                          </m:ctrlPr>
                        </m:sSubPr>
                        <m:e>
                          <m:r>
                            <a:rPr lang="es-CL" sz="2400" b="0" i="1" smtClean="0">
                              <a:solidFill>
                                <a:srgbClr val="FF9108"/>
                              </a:solidFill>
                              <a:latin typeface="Cambria Math" panose="02040503050406030204" pitchFamily="18" charset="0"/>
                              <a:cs typeface="Times New Roman" panose="02020603050405020304" pitchFamily="18" charset="0"/>
                            </a:rPr>
                            <m:t>𝑚</m:t>
                          </m:r>
                        </m:e>
                        <m:sub>
                          <m:r>
                            <a:rPr lang="es-CL" sz="2400" b="0" i="1" smtClean="0">
                              <a:solidFill>
                                <a:srgbClr val="FF9108"/>
                              </a:solidFill>
                              <a:latin typeface="Cambria Math" panose="02040503050406030204" pitchFamily="18" charset="0"/>
                              <a:cs typeface="Times New Roman" panose="02020603050405020304" pitchFamily="18" charset="0"/>
                            </a:rPr>
                            <m:t>1</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14" name="CuadroTexto 13">
                <a:extLst>
                  <a:ext uri="{FF2B5EF4-FFF2-40B4-BE49-F238E27FC236}">
                    <a16:creationId xmlns:a16="http://schemas.microsoft.com/office/drawing/2014/main" id="{DA9FE6F4-4D4C-4197-BD67-DAC458C33838}"/>
                  </a:ext>
                </a:extLst>
              </p:cNvPr>
              <p:cNvSpPr txBox="1">
                <a:spLocks noRot="1" noChangeAspect="1" noMove="1" noResize="1" noEditPoints="1" noAdjustHandles="1" noChangeArrowheads="1" noChangeShapeType="1" noTextEdit="1"/>
              </p:cNvSpPr>
              <p:nvPr/>
            </p:nvSpPr>
            <p:spPr>
              <a:xfrm>
                <a:off x="1129951" y="3370516"/>
                <a:ext cx="655179" cy="461665"/>
              </a:xfrm>
              <a:prstGeom prst="rect">
                <a:avLst/>
              </a:prstGeom>
              <a:blipFill>
                <a:blip r:embed="rId6"/>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5" name="CuadroTexto 14">
                <a:extLst>
                  <a:ext uri="{FF2B5EF4-FFF2-40B4-BE49-F238E27FC236}">
                    <a16:creationId xmlns:a16="http://schemas.microsoft.com/office/drawing/2014/main" id="{899F5601-1C66-46AB-A044-1A8FD15DF13C}"/>
                  </a:ext>
                </a:extLst>
              </p:cNvPr>
              <p:cNvSpPr txBox="1"/>
              <p:nvPr/>
            </p:nvSpPr>
            <p:spPr>
              <a:xfrm>
                <a:off x="2800727" y="3333425"/>
                <a:ext cx="66229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FF9108"/>
                              </a:solidFill>
                              <a:latin typeface="Cambria Math" panose="02040503050406030204" pitchFamily="18" charset="0"/>
                              <a:cs typeface="Times New Roman" panose="02020603050405020304" pitchFamily="18" charset="0"/>
                            </a:rPr>
                          </m:ctrlPr>
                        </m:sSubPr>
                        <m:e>
                          <m:r>
                            <a:rPr lang="es-CL" sz="2400" b="0" i="1" smtClean="0">
                              <a:solidFill>
                                <a:srgbClr val="FF9108"/>
                              </a:solidFill>
                              <a:latin typeface="Cambria Math" panose="02040503050406030204" pitchFamily="18" charset="0"/>
                              <a:cs typeface="Times New Roman" panose="02020603050405020304" pitchFamily="18" charset="0"/>
                            </a:rPr>
                            <m:t>𝑚</m:t>
                          </m:r>
                        </m:e>
                        <m:sub>
                          <m:r>
                            <a:rPr lang="es-CL" sz="2400" b="0" i="1" smtClean="0">
                              <a:solidFill>
                                <a:srgbClr val="FF9108"/>
                              </a:solidFill>
                              <a:latin typeface="Cambria Math" panose="02040503050406030204" pitchFamily="18" charset="0"/>
                              <a:cs typeface="Times New Roman" panose="02020603050405020304" pitchFamily="18" charset="0"/>
                            </a:rPr>
                            <m:t>2</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15" name="CuadroTexto 14">
                <a:extLst>
                  <a:ext uri="{FF2B5EF4-FFF2-40B4-BE49-F238E27FC236}">
                    <a16:creationId xmlns:a16="http://schemas.microsoft.com/office/drawing/2014/main" id="{899F5601-1C66-46AB-A044-1A8FD15DF13C}"/>
                  </a:ext>
                </a:extLst>
              </p:cNvPr>
              <p:cNvSpPr txBox="1">
                <a:spLocks noRot="1" noChangeAspect="1" noMove="1" noResize="1" noEditPoints="1" noAdjustHandles="1" noChangeArrowheads="1" noChangeShapeType="1" noTextEdit="1"/>
              </p:cNvSpPr>
              <p:nvPr/>
            </p:nvSpPr>
            <p:spPr>
              <a:xfrm>
                <a:off x="2800727" y="3333425"/>
                <a:ext cx="662297" cy="461665"/>
              </a:xfrm>
              <a:prstGeom prst="rect">
                <a:avLst/>
              </a:prstGeom>
              <a:blipFill>
                <a:blip r:embed="rId7"/>
                <a:stretch>
                  <a:fillRect/>
                </a:stretch>
              </a:blipFill>
            </p:spPr>
            <p:txBody>
              <a:bodyPr/>
              <a:lstStyle/>
              <a:p>
                <a:r>
                  <a:rPr lang="es-CL">
                    <a:noFill/>
                  </a:rPr>
                  <a:t> </a:t>
                </a:r>
              </a:p>
            </p:txBody>
          </p:sp>
        </mc:Fallback>
      </mc:AlternateContent>
      <p:cxnSp>
        <p:nvCxnSpPr>
          <p:cNvPr id="16" name="Conector recto de flecha 15">
            <a:extLst>
              <a:ext uri="{FF2B5EF4-FFF2-40B4-BE49-F238E27FC236}">
                <a16:creationId xmlns:a16="http://schemas.microsoft.com/office/drawing/2014/main" id="{C74CE234-B495-4696-B614-DFC8C2A280E1}"/>
              </a:ext>
            </a:extLst>
          </p:cNvPr>
          <p:cNvCxnSpPr/>
          <p:nvPr/>
        </p:nvCxnSpPr>
        <p:spPr>
          <a:xfrm>
            <a:off x="623211" y="4224233"/>
            <a:ext cx="74433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p:cxnSp>
        <p:nvCxnSpPr>
          <p:cNvPr id="18" name="Conector recto de flecha 17">
            <a:extLst>
              <a:ext uri="{FF2B5EF4-FFF2-40B4-BE49-F238E27FC236}">
                <a16:creationId xmlns:a16="http://schemas.microsoft.com/office/drawing/2014/main" id="{24CEBFE0-41F7-4D57-9684-B10CBFE97048}"/>
              </a:ext>
            </a:extLst>
          </p:cNvPr>
          <p:cNvCxnSpPr>
            <a:cxnSpLocks/>
          </p:cNvCxnSpPr>
          <p:nvPr/>
        </p:nvCxnSpPr>
        <p:spPr>
          <a:xfrm>
            <a:off x="619019" y="4557608"/>
            <a:ext cx="216000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mc:AlternateContent xmlns:mc="http://schemas.openxmlformats.org/markup-compatibility/2006" xmlns:a14="http://schemas.microsoft.com/office/drawing/2010/main">
        <mc:Choice Requires="a14">
          <p:sp>
            <p:nvSpPr>
              <p:cNvPr id="20" name="CuadroTexto 19">
                <a:extLst>
                  <a:ext uri="{FF2B5EF4-FFF2-40B4-BE49-F238E27FC236}">
                    <a16:creationId xmlns:a16="http://schemas.microsoft.com/office/drawing/2014/main" id="{D37FE8EB-5CAB-4F04-BEDF-C7302BB06BD4}"/>
                  </a:ext>
                </a:extLst>
              </p:cNvPr>
              <p:cNvSpPr txBox="1"/>
              <p:nvPr/>
            </p:nvSpPr>
            <p:spPr>
              <a:xfrm>
                <a:off x="750313" y="3993400"/>
                <a:ext cx="509177" cy="461665"/>
              </a:xfrm>
              <a:prstGeom prst="rect">
                <a:avLst/>
              </a:prstGeom>
              <a:solidFill>
                <a:schemeClr val="bg1"/>
              </a:solid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00456F"/>
                              </a:solidFill>
                              <a:latin typeface="Cambria Math" panose="02040503050406030204" pitchFamily="18" charset="0"/>
                              <a:cs typeface="Times New Roman" panose="02020603050405020304" pitchFamily="18" charset="0"/>
                            </a:rPr>
                          </m:ctrlPr>
                        </m:sSubPr>
                        <m:e>
                          <m:r>
                            <a:rPr lang="es-CL" sz="2400" b="0" i="1" smtClean="0">
                              <a:solidFill>
                                <a:srgbClr val="00456F"/>
                              </a:solidFill>
                              <a:latin typeface="Cambria Math" panose="02040503050406030204" pitchFamily="18" charset="0"/>
                              <a:cs typeface="Times New Roman" panose="02020603050405020304" pitchFamily="18" charset="0"/>
                            </a:rPr>
                            <m:t>𝑟</m:t>
                          </m:r>
                        </m:e>
                        <m:sub>
                          <m:r>
                            <a:rPr lang="es-CL" sz="2400" b="0" i="1" smtClean="0">
                              <a:solidFill>
                                <a:srgbClr val="00456F"/>
                              </a:solidFill>
                              <a:latin typeface="Cambria Math" panose="02040503050406030204" pitchFamily="18" charset="0"/>
                              <a:cs typeface="Times New Roman" panose="02020603050405020304" pitchFamily="18" charset="0"/>
                            </a:rPr>
                            <m:t>1</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20" name="CuadroTexto 19">
                <a:extLst>
                  <a:ext uri="{FF2B5EF4-FFF2-40B4-BE49-F238E27FC236}">
                    <a16:creationId xmlns:a16="http://schemas.microsoft.com/office/drawing/2014/main" id="{D37FE8EB-5CAB-4F04-BEDF-C7302BB06BD4}"/>
                  </a:ext>
                </a:extLst>
              </p:cNvPr>
              <p:cNvSpPr txBox="1">
                <a:spLocks noRot="1" noChangeAspect="1" noMove="1" noResize="1" noEditPoints="1" noAdjustHandles="1" noChangeArrowheads="1" noChangeShapeType="1" noTextEdit="1"/>
              </p:cNvSpPr>
              <p:nvPr/>
            </p:nvSpPr>
            <p:spPr>
              <a:xfrm>
                <a:off x="750313" y="3993400"/>
                <a:ext cx="509177" cy="461665"/>
              </a:xfrm>
              <a:prstGeom prst="rect">
                <a:avLst/>
              </a:prstGeom>
              <a:blipFill>
                <a:blip r:embed="rId8"/>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1" name="CuadroTexto 20">
                <a:extLst>
                  <a:ext uri="{FF2B5EF4-FFF2-40B4-BE49-F238E27FC236}">
                    <a16:creationId xmlns:a16="http://schemas.microsoft.com/office/drawing/2014/main" id="{64F25314-483F-4EF1-8EBE-B1AE0872B1FB}"/>
                  </a:ext>
                </a:extLst>
              </p:cNvPr>
              <p:cNvSpPr txBox="1"/>
              <p:nvPr/>
            </p:nvSpPr>
            <p:spPr>
              <a:xfrm>
                <a:off x="1464777" y="4334341"/>
                <a:ext cx="516295" cy="461665"/>
              </a:xfrm>
              <a:prstGeom prst="rect">
                <a:avLst/>
              </a:prstGeom>
              <a:solidFill>
                <a:schemeClr val="bg1"/>
              </a:solid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00456F"/>
                              </a:solidFill>
                              <a:latin typeface="Cambria Math" panose="02040503050406030204" pitchFamily="18" charset="0"/>
                              <a:cs typeface="Times New Roman" panose="02020603050405020304" pitchFamily="18" charset="0"/>
                            </a:rPr>
                          </m:ctrlPr>
                        </m:sSubPr>
                        <m:e>
                          <m:r>
                            <a:rPr lang="es-CL" sz="2400" b="0" i="1" smtClean="0">
                              <a:solidFill>
                                <a:srgbClr val="00456F"/>
                              </a:solidFill>
                              <a:latin typeface="Cambria Math" panose="02040503050406030204" pitchFamily="18" charset="0"/>
                              <a:cs typeface="Times New Roman" panose="02020603050405020304" pitchFamily="18" charset="0"/>
                            </a:rPr>
                            <m:t>𝑟</m:t>
                          </m:r>
                        </m:e>
                        <m:sub>
                          <m:r>
                            <a:rPr lang="es-CL" sz="2400" b="0" i="1" smtClean="0">
                              <a:solidFill>
                                <a:srgbClr val="00456F"/>
                              </a:solidFill>
                              <a:latin typeface="Cambria Math" panose="02040503050406030204" pitchFamily="18" charset="0"/>
                              <a:cs typeface="Times New Roman" panose="02020603050405020304" pitchFamily="18" charset="0"/>
                            </a:rPr>
                            <m:t>2</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21" name="CuadroTexto 20">
                <a:extLst>
                  <a:ext uri="{FF2B5EF4-FFF2-40B4-BE49-F238E27FC236}">
                    <a16:creationId xmlns:a16="http://schemas.microsoft.com/office/drawing/2014/main" id="{64F25314-483F-4EF1-8EBE-B1AE0872B1FB}"/>
                  </a:ext>
                </a:extLst>
              </p:cNvPr>
              <p:cNvSpPr txBox="1">
                <a:spLocks noRot="1" noChangeAspect="1" noMove="1" noResize="1" noEditPoints="1" noAdjustHandles="1" noChangeArrowheads="1" noChangeShapeType="1" noTextEdit="1"/>
              </p:cNvSpPr>
              <p:nvPr/>
            </p:nvSpPr>
            <p:spPr>
              <a:xfrm>
                <a:off x="1464777" y="4334341"/>
                <a:ext cx="516295" cy="461665"/>
              </a:xfrm>
              <a:prstGeom prst="rect">
                <a:avLst/>
              </a:prstGeom>
              <a:blipFill>
                <a:blip r:embed="rId9"/>
                <a:stretch>
                  <a:fillRect/>
                </a:stretch>
              </a:blipFill>
            </p:spPr>
            <p:txBody>
              <a:bodyPr/>
              <a:lstStyle/>
              <a:p>
                <a:r>
                  <a:rPr lang="es-CL">
                    <a:noFill/>
                  </a:rPr>
                  <a:t> </a:t>
                </a:r>
              </a:p>
            </p:txBody>
          </p:sp>
        </mc:Fallback>
      </mc:AlternateContent>
      <p:sp>
        <p:nvSpPr>
          <p:cNvPr id="22" name="CuadroTexto 21">
            <a:extLst>
              <a:ext uri="{FF2B5EF4-FFF2-40B4-BE49-F238E27FC236}">
                <a16:creationId xmlns:a16="http://schemas.microsoft.com/office/drawing/2014/main" id="{66768C37-4B50-4E30-8853-4D3B4DB454E3}"/>
              </a:ext>
            </a:extLst>
          </p:cNvPr>
          <p:cNvSpPr txBox="1"/>
          <p:nvPr/>
        </p:nvSpPr>
        <p:spPr>
          <a:xfrm>
            <a:off x="-52584" y="2247393"/>
            <a:ext cx="6055633"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Distribución discreta</a:t>
            </a:r>
          </a:p>
        </p:txBody>
      </p:sp>
      <p:sp>
        <p:nvSpPr>
          <p:cNvPr id="24" name="CuadroTexto 23">
            <a:extLst>
              <a:ext uri="{FF2B5EF4-FFF2-40B4-BE49-F238E27FC236}">
                <a16:creationId xmlns:a16="http://schemas.microsoft.com/office/drawing/2014/main" id="{EF231F9B-03D6-42DA-BDDC-7EC0A9ADE598}"/>
              </a:ext>
            </a:extLst>
          </p:cNvPr>
          <p:cNvSpPr txBox="1"/>
          <p:nvPr/>
        </p:nvSpPr>
        <p:spPr>
          <a:xfrm>
            <a:off x="6001687" y="2205036"/>
            <a:ext cx="6055632"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Distribución continua</a:t>
            </a:r>
          </a:p>
        </p:txBody>
      </p:sp>
      <mc:AlternateContent xmlns:mc="http://schemas.openxmlformats.org/markup-compatibility/2006" xmlns:a14="http://schemas.microsoft.com/office/drawing/2010/main">
        <mc:Choice Requires="a14">
          <p:sp>
            <p:nvSpPr>
              <p:cNvPr id="25" name="CuadroTexto 24">
                <a:extLst>
                  <a:ext uri="{FF2B5EF4-FFF2-40B4-BE49-F238E27FC236}">
                    <a16:creationId xmlns:a16="http://schemas.microsoft.com/office/drawing/2014/main" id="{2E5FEB17-770B-49F0-82DC-ED2BA721907F}"/>
                  </a:ext>
                </a:extLst>
              </p:cNvPr>
              <p:cNvSpPr txBox="1"/>
              <p:nvPr/>
            </p:nvSpPr>
            <p:spPr>
              <a:xfrm>
                <a:off x="3962645" y="3429000"/>
                <a:ext cx="1731756" cy="89620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rPr>
                        <m:t>𝐼</m:t>
                      </m:r>
                      <m:r>
                        <a:rPr lang="es-CL" sz="2400" b="0" i="1" smtClean="0">
                          <a:solidFill>
                            <a:srgbClr val="00456F"/>
                          </a:solidFill>
                          <a:latin typeface="Cambria Math" panose="02040503050406030204" pitchFamily="18" charset="0"/>
                        </a:rPr>
                        <m:t>=</m:t>
                      </m:r>
                      <m:nary>
                        <m:naryPr>
                          <m:chr m:val="∑"/>
                          <m:supHide m:val="on"/>
                          <m:ctrlPr>
                            <a:rPr lang="es-CL" sz="2400" b="0" i="1" smtClean="0">
                              <a:solidFill>
                                <a:srgbClr val="00456F"/>
                              </a:solidFill>
                              <a:latin typeface="Cambria Math" panose="02040503050406030204" pitchFamily="18" charset="0"/>
                            </a:rPr>
                          </m:ctrlPr>
                        </m:naryPr>
                        <m:sub>
                          <m:r>
                            <a:rPr lang="es-CL" sz="2400" b="0" i="1" smtClean="0">
                              <a:solidFill>
                                <a:srgbClr val="00456F"/>
                              </a:solidFill>
                              <a:latin typeface="Cambria Math" panose="02040503050406030204" pitchFamily="18" charset="0"/>
                            </a:rPr>
                            <m:t>𝑖</m:t>
                          </m:r>
                        </m:sub>
                        <m:sup/>
                        <m:e>
                          <m:sSub>
                            <m:sSubPr>
                              <m:ctrlPr>
                                <a:rPr lang="es-CL" sz="2400" b="0" i="1" smtClean="0">
                                  <a:solidFill>
                                    <a:srgbClr val="00456F"/>
                                  </a:solidFill>
                                  <a:latin typeface="Cambria Math" panose="02040503050406030204" pitchFamily="18" charset="0"/>
                                </a:rPr>
                              </m:ctrlPr>
                            </m:sSubPr>
                            <m:e>
                              <m:r>
                                <a:rPr lang="es-CL" sz="2400" b="0" i="1" smtClean="0">
                                  <a:solidFill>
                                    <a:srgbClr val="00456F"/>
                                  </a:solidFill>
                                  <a:latin typeface="Cambria Math" panose="02040503050406030204" pitchFamily="18" charset="0"/>
                                </a:rPr>
                                <m:t>𝑚</m:t>
                              </m:r>
                            </m:e>
                            <m:sub>
                              <m:r>
                                <a:rPr lang="es-CL" sz="2400" b="0" i="1" smtClean="0">
                                  <a:solidFill>
                                    <a:srgbClr val="00456F"/>
                                  </a:solidFill>
                                  <a:latin typeface="Cambria Math" panose="02040503050406030204" pitchFamily="18" charset="0"/>
                                </a:rPr>
                                <m:t>𝑖</m:t>
                              </m:r>
                            </m:sub>
                          </m:sSub>
                          <m:sSubSup>
                            <m:sSubSupPr>
                              <m:ctrlPr>
                                <a:rPr lang="es-CL" sz="2400" b="0" i="1" smtClean="0">
                                  <a:solidFill>
                                    <a:srgbClr val="00456F"/>
                                  </a:solidFill>
                                  <a:latin typeface="Cambria Math" panose="02040503050406030204" pitchFamily="18" charset="0"/>
                                </a:rPr>
                              </m:ctrlPr>
                            </m:sSubSupPr>
                            <m:e>
                              <m:r>
                                <a:rPr lang="es-CL" sz="2400" b="0" i="1" smtClean="0">
                                  <a:solidFill>
                                    <a:srgbClr val="00456F"/>
                                  </a:solidFill>
                                  <a:latin typeface="Cambria Math" panose="02040503050406030204" pitchFamily="18" charset="0"/>
                                </a:rPr>
                                <m:t>𝑟</m:t>
                              </m:r>
                            </m:e>
                            <m:sub>
                              <m:r>
                                <a:rPr lang="es-CL" sz="2400" b="0" i="1" smtClean="0">
                                  <a:solidFill>
                                    <a:srgbClr val="00456F"/>
                                  </a:solidFill>
                                  <a:latin typeface="Cambria Math" panose="02040503050406030204" pitchFamily="18" charset="0"/>
                                </a:rPr>
                                <m:t>𝑖</m:t>
                              </m:r>
                            </m:sub>
                            <m:sup>
                              <m:r>
                                <a:rPr lang="es-CL" sz="2400" b="0" i="1" smtClean="0">
                                  <a:solidFill>
                                    <a:srgbClr val="00456F"/>
                                  </a:solidFill>
                                  <a:latin typeface="Cambria Math" panose="02040503050406030204" pitchFamily="18" charset="0"/>
                                </a:rPr>
                                <m:t>2</m:t>
                              </m:r>
                            </m:sup>
                          </m:sSubSup>
                        </m:e>
                      </m:nary>
                    </m:oMath>
                  </m:oMathPara>
                </a14:m>
                <a:endParaRPr lang="es-CL" i="1" dirty="0"/>
              </a:p>
            </p:txBody>
          </p:sp>
        </mc:Choice>
        <mc:Fallback xmlns="">
          <p:sp>
            <p:nvSpPr>
              <p:cNvPr id="25" name="CuadroTexto 24">
                <a:extLst>
                  <a:ext uri="{FF2B5EF4-FFF2-40B4-BE49-F238E27FC236}">
                    <a16:creationId xmlns:a16="http://schemas.microsoft.com/office/drawing/2014/main" id="{2E5FEB17-770B-49F0-82DC-ED2BA721907F}"/>
                  </a:ext>
                </a:extLst>
              </p:cNvPr>
              <p:cNvSpPr txBox="1">
                <a:spLocks noRot="1" noChangeAspect="1" noMove="1" noResize="1" noEditPoints="1" noAdjustHandles="1" noChangeArrowheads="1" noChangeShapeType="1" noTextEdit="1"/>
              </p:cNvSpPr>
              <p:nvPr/>
            </p:nvSpPr>
            <p:spPr>
              <a:xfrm>
                <a:off x="3962645" y="3429000"/>
                <a:ext cx="1731756" cy="896207"/>
              </a:xfrm>
              <a:prstGeom prst="rect">
                <a:avLst/>
              </a:prstGeom>
              <a:blipFill>
                <a:blip r:embed="rId10"/>
                <a:stretch>
                  <a:fillRect l="-35294" t="-147222" r="-735" b="-201389"/>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6" name="CuadroTexto 25">
                <a:extLst>
                  <a:ext uri="{FF2B5EF4-FFF2-40B4-BE49-F238E27FC236}">
                    <a16:creationId xmlns:a16="http://schemas.microsoft.com/office/drawing/2014/main" id="{91A9B806-BE9A-493D-9430-93B16C68F458}"/>
                  </a:ext>
                </a:extLst>
              </p:cNvPr>
              <p:cNvSpPr txBox="1"/>
              <p:nvPr/>
            </p:nvSpPr>
            <p:spPr>
              <a:xfrm>
                <a:off x="9912566" y="3444781"/>
                <a:ext cx="1656223" cy="9685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rPr>
                        <m:t>𝐼</m:t>
                      </m:r>
                      <m:r>
                        <a:rPr lang="es-CL" sz="2400" b="0" i="1" smtClean="0">
                          <a:solidFill>
                            <a:srgbClr val="00456F"/>
                          </a:solidFill>
                          <a:latin typeface="Cambria Math" panose="02040503050406030204" pitchFamily="18" charset="0"/>
                        </a:rPr>
                        <m:t>=</m:t>
                      </m:r>
                      <m:nary>
                        <m:naryPr>
                          <m:limLoc m:val="undOvr"/>
                          <m:subHide m:val="on"/>
                          <m:supHide m:val="on"/>
                          <m:ctrlPr>
                            <a:rPr lang="es-CL" sz="2400" b="0" i="1" smtClean="0">
                              <a:solidFill>
                                <a:srgbClr val="00456F"/>
                              </a:solidFill>
                              <a:latin typeface="Cambria Math" panose="02040503050406030204" pitchFamily="18" charset="0"/>
                            </a:rPr>
                          </m:ctrlPr>
                        </m:naryPr>
                        <m:sub/>
                        <m:sup/>
                        <m:e>
                          <m:sSup>
                            <m:sSupPr>
                              <m:ctrlPr>
                                <a:rPr lang="es-CL" sz="2400" i="1">
                                  <a:solidFill>
                                    <a:srgbClr val="00456F"/>
                                  </a:solidFill>
                                  <a:latin typeface="Cambria Math" panose="02040503050406030204" pitchFamily="18" charset="0"/>
                                </a:rPr>
                              </m:ctrlPr>
                            </m:sSupPr>
                            <m:e>
                              <m:r>
                                <a:rPr lang="es-CL" sz="2400" i="1">
                                  <a:solidFill>
                                    <a:srgbClr val="00456F"/>
                                  </a:solidFill>
                                  <a:latin typeface="Cambria Math" panose="02040503050406030204" pitchFamily="18" charset="0"/>
                                </a:rPr>
                                <m:t>𝑟</m:t>
                              </m:r>
                            </m:e>
                            <m:sup>
                              <m:r>
                                <a:rPr lang="es-CL" sz="2400" i="1">
                                  <a:solidFill>
                                    <a:srgbClr val="00456F"/>
                                  </a:solidFill>
                                  <a:latin typeface="Cambria Math" panose="02040503050406030204" pitchFamily="18" charset="0"/>
                                </a:rPr>
                                <m:t>2</m:t>
                              </m:r>
                            </m:sup>
                          </m:sSup>
                          <m:r>
                            <a:rPr lang="es-CL" sz="2400" i="1">
                              <a:solidFill>
                                <a:srgbClr val="00456F"/>
                              </a:solidFill>
                              <a:latin typeface="Cambria Math" panose="02040503050406030204" pitchFamily="18" charset="0"/>
                            </a:rPr>
                            <m:t>𝑑𝑚</m:t>
                          </m:r>
                        </m:e>
                      </m:nary>
                    </m:oMath>
                  </m:oMathPara>
                </a14:m>
                <a:endParaRPr lang="es-CL" i="1" dirty="0"/>
              </a:p>
            </p:txBody>
          </p:sp>
        </mc:Choice>
        <mc:Fallback xmlns="">
          <p:sp>
            <p:nvSpPr>
              <p:cNvPr id="26" name="CuadroTexto 25">
                <a:extLst>
                  <a:ext uri="{FF2B5EF4-FFF2-40B4-BE49-F238E27FC236}">
                    <a16:creationId xmlns:a16="http://schemas.microsoft.com/office/drawing/2014/main" id="{91A9B806-BE9A-493D-9430-93B16C68F458}"/>
                  </a:ext>
                </a:extLst>
              </p:cNvPr>
              <p:cNvSpPr txBox="1">
                <a:spLocks noRot="1" noChangeAspect="1" noMove="1" noResize="1" noEditPoints="1" noAdjustHandles="1" noChangeArrowheads="1" noChangeShapeType="1" noTextEdit="1"/>
              </p:cNvSpPr>
              <p:nvPr/>
            </p:nvSpPr>
            <p:spPr>
              <a:xfrm>
                <a:off x="9912566" y="3444781"/>
                <a:ext cx="1656223" cy="968598"/>
              </a:xfrm>
              <a:prstGeom prst="rect">
                <a:avLst/>
              </a:prstGeom>
              <a:blipFill>
                <a:blip r:embed="rId11"/>
                <a:stretch>
                  <a:fillRect l="-45038" t="-155128" r="-14504" b="-212821"/>
                </a:stretch>
              </a:blipFill>
            </p:spPr>
            <p:txBody>
              <a:bodyPr/>
              <a:lstStyle/>
              <a:p>
                <a:r>
                  <a:rPr lang="es-CL">
                    <a:noFill/>
                  </a:rPr>
                  <a:t> </a:t>
                </a:r>
              </a:p>
            </p:txBody>
          </p:sp>
        </mc:Fallback>
      </mc:AlternateContent>
      <p:cxnSp>
        <p:nvCxnSpPr>
          <p:cNvPr id="27" name="Conector recto 26">
            <a:extLst>
              <a:ext uri="{FF2B5EF4-FFF2-40B4-BE49-F238E27FC236}">
                <a16:creationId xmlns:a16="http://schemas.microsoft.com/office/drawing/2014/main" id="{DC07EE94-E55B-4069-A67B-2084CC4F4553}"/>
              </a:ext>
            </a:extLst>
          </p:cNvPr>
          <p:cNvCxnSpPr>
            <a:cxnSpLocks/>
          </p:cNvCxnSpPr>
          <p:nvPr/>
        </p:nvCxnSpPr>
        <p:spPr>
          <a:xfrm>
            <a:off x="6091451" y="2244013"/>
            <a:ext cx="4549" cy="2769163"/>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960522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191344" y="118531"/>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a:t>
            </a:r>
          </a:p>
        </p:txBody>
      </p:sp>
      <p:sp>
        <p:nvSpPr>
          <p:cNvPr id="23" name="CuadroTexto 22">
            <a:extLst>
              <a:ext uri="{FF2B5EF4-FFF2-40B4-BE49-F238E27FC236}">
                <a16:creationId xmlns:a16="http://schemas.microsoft.com/office/drawing/2014/main" id="{37F49AEC-76D4-457C-BD05-28C662A38EB7}"/>
              </a:ext>
            </a:extLst>
          </p:cNvPr>
          <p:cNvSpPr txBox="1"/>
          <p:nvPr/>
        </p:nvSpPr>
        <p:spPr>
          <a:xfrm>
            <a:off x="479376" y="1556792"/>
            <a:ext cx="11161240" cy="523220"/>
          </a:xfrm>
          <a:prstGeom prst="rect">
            <a:avLst/>
          </a:prstGeom>
          <a:noFill/>
        </p:spPr>
        <p:txBody>
          <a:bodyPr wrap="square" rtlCol="0">
            <a:spAutoFit/>
          </a:bodyPr>
          <a:lstStyle/>
          <a:p>
            <a:r>
              <a:rPr lang="es-CL" sz="2800" dirty="0">
                <a:solidFill>
                  <a:srgbClr val="00456F"/>
                </a:solidFill>
                <a:latin typeface="Times New Roman" panose="02020603050405020304" pitchFamily="18" charset="0"/>
                <a:cs typeface="Times New Roman" panose="02020603050405020304" pitchFamily="18" charset="0"/>
              </a:rPr>
              <a:t>Tanto un sistema de partículas como un objeto tienen momento de inercia.</a:t>
            </a:r>
          </a:p>
        </p:txBody>
      </p:sp>
      <p:pic>
        <p:nvPicPr>
          <p:cNvPr id="5" name="Imagen 4" descr="Imagen que contiene tabla, reloj&#10;&#10;Descripción generada automáticamente">
            <a:extLst>
              <a:ext uri="{FF2B5EF4-FFF2-40B4-BE49-F238E27FC236}">
                <a16:creationId xmlns:a16="http://schemas.microsoft.com/office/drawing/2014/main" id="{72760D3A-BD87-46AB-A906-743BC46102C9}"/>
              </a:ext>
            </a:extLst>
          </p:cNvPr>
          <p:cNvPicPr>
            <a:picLocks noChangeAspect="1"/>
          </p:cNvPicPr>
          <p:nvPr/>
        </p:nvPicPr>
        <p:blipFill>
          <a:blip r:embed="rId3">
            <a:duotone>
              <a:schemeClr val="accent2">
                <a:shade val="45000"/>
                <a:satMod val="135000"/>
              </a:schemeClr>
              <a:prstClr val="white"/>
            </a:duotone>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6366798" y="2709058"/>
            <a:ext cx="3438525" cy="2952750"/>
          </a:xfrm>
          <a:prstGeom prst="rect">
            <a:avLst/>
          </a:prstGeom>
        </p:spPr>
      </p:pic>
      <p:sp>
        <p:nvSpPr>
          <p:cNvPr id="7" name="Elipse 6">
            <a:extLst>
              <a:ext uri="{FF2B5EF4-FFF2-40B4-BE49-F238E27FC236}">
                <a16:creationId xmlns:a16="http://schemas.microsoft.com/office/drawing/2014/main" id="{1CCEA2BF-9D0E-4C8E-B526-7C9F0D2FC8D3}"/>
              </a:ext>
            </a:extLst>
          </p:cNvPr>
          <p:cNvSpPr/>
          <p:nvPr/>
        </p:nvSpPr>
        <p:spPr>
          <a:xfrm>
            <a:off x="2639435" y="3769634"/>
            <a:ext cx="360000" cy="36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8" name="Elipse 7">
            <a:extLst>
              <a:ext uri="{FF2B5EF4-FFF2-40B4-BE49-F238E27FC236}">
                <a16:creationId xmlns:a16="http://schemas.microsoft.com/office/drawing/2014/main" id="{2AA15B25-8F73-439C-A2B5-E24EF75095B5}"/>
              </a:ext>
            </a:extLst>
          </p:cNvPr>
          <p:cNvSpPr/>
          <p:nvPr/>
        </p:nvSpPr>
        <p:spPr>
          <a:xfrm>
            <a:off x="1277541" y="3850109"/>
            <a:ext cx="180000" cy="18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9" name="Conector recto 8">
            <a:extLst>
              <a:ext uri="{FF2B5EF4-FFF2-40B4-BE49-F238E27FC236}">
                <a16:creationId xmlns:a16="http://schemas.microsoft.com/office/drawing/2014/main" id="{BDE0510C-B1A4-46EC-AD49-60F2DD299674}"/>
              </a:ext>
            </a:extLst>
          </p:cNvPr>
          <p:cNvCxnSpPr/>
          <p:nvPr/>
        </p:nvCxnSpPr>
        <p:spPr>
          <a:xfrm flipV="1">
            <a:off x="503578" y="3940109"/>
            <a:ext cx="2952328" cy="9525"/>
          </a:xfrm>
          <a:prstGeom prst="line">
            <a:avLst/>
          </a:prstGeom>
        </p:spPr>
        <p:style>
          <a:lnRef idx="1">
            <a:schemeClr val="accent1"/>
          </a:lnRef>
          <a:fillRef idx="0">
            <a:schemeClr val="accent1"/>
          </a:fillRef>
          <a:effectRef idx="0">
            <a:schemeClr val="accent1"/>
          </a:effectRef>
          <a:fontRef idx="minor">
            <a:schemeClr val="tx1"/>
          </a:fontRef>
        </p:style>
      </p:cxnSp>
      <p:pic>
        <p:nvPicPr>
          <p:cNvPr id="11" name="Imagen 10" descr="Imagen que contiene tabla, reloj&#10;&#10;Descripción generada automáticamente">
            <a:extLst>
              <a:ext uri="{FF2B5EF4-FFF2-40B4-BE49-F238E27FC236}">
                <a16:creationId xmlns:a16="http://schemas.microsoft.com/office/drawing/2014/main" id="{46EDF436-42C3-4F4F-BF9F-B6F57A1AE180}"/>
              </a:ext>
            </a:extLst>
          </p:cNvPr>
          <p:cNvPicPr>
            <a:picLocks noChangeAspect="1"/>
          </p:cNvPicPr>
          <p:nvPr/>
        </p:nvPicPr>
        <p:blipFill rotWithShape="1">
          <a:blip r:embed="rId5">
            <a:extLst>
              <a:ext uri="{28A0092B-C50C-407E-A947-70E740481C1C}">
                <a14:useLocalDpi xmlns:a14="http://schemas.microsoft.com/office/drawing/2010/main" val="0"/>
              </a:ext>
            </a:extLst>
          </a:blip>
          <a:srcRect l="52110" r="18572" b="64467"/>
          <a:stretch/>
        </p:blipFill>
        <p:spPr>
          <a:xfrm>
            <a:off x="215546" y="2666701"/>
            <a:ext cx="1008112" cy="1049185"/>
          </a:xfrm>
          <a:prstGeom prst="rect">
            <a:avLst/>
          </a:prstGeom>
        </p:spPr>
      </p:pic>
      <p:cxnSp>
        <p:nvCxnSpPr>
          <p:cNvPr id="12" name="Conector recto 11">
            <a:extLst>
              <a:ext uri="{FF2B5EF4-FFF2-40B4-BE49-F238E27FC236}">
                <a16:creationId xmlns:a16="http://schemas.microsoft.com/office/drawing/2014/main" id="{3ED29F85-C0E2-45B7-B7F9-4711BA2C755D}"/>
              </a:ext>
            </a:extLst>
          </p:cNvPr>
          <p:cNvCxnSpPr/>
          <p:nvPr/>
        </p:nvCxnSpPr>
        <p:spPr>
          <a:xfrm>
            <a:off x="623211" y="3216121"/>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4" name="CuadroTexto 13">
                <a:extLst>
                  <a:ext uri="{FF2B5EF4-FFF2-40B4-BE49-F238E27FC236}">
                    <a16:creationId xmlns:a16="http://schemas.microsoft.com/office/drawing/2014/main" id="{DA9FE6F4-4D4C-4197-BD67-DAC458C33838}"/>
                  </a:ext>
                </a:extLst>
              </p:cNvPr>
              <p:cNvSpPr txBox="1"/>
              <p:nvPr/>
            </p:nvSpPr>
            <p:spPr>
              <a:xfrm>
                <a:off x="1129951" y="3370516"/>
                <a:ext cx="655179"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FF9108"/>
                              </a:solidFill>
                              <a:latin typeface="Cambria Math" panose="02040503050406030204" pitchFamily="18" charset="0"/>
                              <a:cs typeface="Times New Roman" panose="02020603050405020304" pitchFamily="18" charset="0"/>
                            </a:rPr>
                          </m:ctrlPr>
                        </m:sSubPr>
                        <m:e>
                          <m:r>
                            <a:rPr lang="es-CL" sz="2400" b="0" i="1" smtClean="0">
                              <a:solidFill>
                                <a:srgbClr val="FF9108"/>
                              </a:solidFill>
                              <a:latin typeface="Cambria Math" panose="02040503050406030204" pitchFamily="18" charset="0"/>
                              <a:cs typeface="Times New Roman" panose="02020603050405020304" pitchFamily="18" charset="0"/>
                            </a:rPr>
                            <m:t>𝑚</m:t>
                          </m:r>
                        </m:e>
                        <m:sub>
                          <m:r>
                            <a:rPr lang="es-CL" sz="2400" b="0" i="1" smtClean="0">
                              <a:solidFill>
                                <a:srgbClr val="FF9108"/>
                              </a:solidFill>
                              <a:latin typeface="Cambria Math" panose="02040503050406030204" pitchFamily="18" charset="0"/>
                              <a:cs typeface="Times New Roman" panose="02020603050405020304" pitchFamily="18" charset="0"/>
                            </a:rPr>
                            <m:t>1</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14" name="CuadroTexto 13">
                <a:extLst>
                  <a:ext uri="{FF2B5EF4-FFF2-40B4-BE49-F238E27FC236}">
                    <a16:creationId xmlns:a16="http://schemas.microsoft.com/office/drawing/2014/main" id="{DA9FE6F4-4D4C-4197-BD67-DAC458C33838}"/>
                  </a:ext>
                </a:extLst>
              </p:cNvPr>
              <p:cNvSpPr txBox="1">
                <a:spLocks noRot="1" noChangeAspect="1" noMove="1" noResize="1" noEditPoints="1" noAdjustHandles="1" noChangeArrowheads="1" noChangeShapeType="1" noTextEdit="1"/>
              </p:cNvSpPr>
              <p:nvPr/>
            </p:nvSpPr>
            <p:spPr>
              <a:xfrm>
                <a:off x="1129951" y="3370516"/>
                <a:ext cx="655179" cy="461665"/>
              </a:xfrm>
              <a:prstGeom prst="rect">
                <a:avLst/>
              </a:prstGeom>
              <a:blipFill>
                <a:blip r:embed="rId6"/>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5" name="CuadroTexto 14">
                <a:extLst>
                  <a:ext uri="{FF2B5EF4-FFF2-40B4-BE49-F238E27FC236}">
                    <a16:creationId xmlns:a16="http://schemas.microsoft.com/office/drawing/2014/main" id="{899F5601-1C66-46AB-A044-1A8FD15DF13C}"/>
                  </a:ext>
                </a:extLst>
              </p:cNvPr>
              <p:cNvSpPr txBox="1"/>
              <p:nvPr/>
            </p:nvSpPr>
            <p:spPr>
              <a:xfrm>
                <a:off x="2800727" y="3333425"/>
                <a:ext cx="66229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FF9108"/>
                              </a:solidFill>
                              <a:latin typeface="Cambria Math" panose="02040503050406030204" pitchFamily="18" charset="0"/>
                              <a:cs typeface="Times New Roman" panose="02020603050405020304" pitchFamily="18" charset="0"/>
                            </a:rPr>
                          </m:ctrlPr>
                        </m:sSubPr>
                        <m:e>
                          <m:r>
                            <a:rPr lang="es-CL" sz="2400" b="0" i="1" smtClean="0">
                              <a:solidFill>
                                <a:srgbClr val="FF9108"/>
                              </a:solidFill>
                              <a:latin typeface="Cambria Math" panose="02040503050406030204" pitchFamily="18" charset="0"/>
                              <a:cs typeface="Times New Roman" panose="02020603050405020304" pitchFamily="18" charset="0"/>
                            </a:rPr>
                            <m:t>𝑚</m:t>
                          </m:r>
                        </m:e>
                        <m:sub>
                          <m:r>
                            <a:rPr lang="es-CL" sz="2400" b="0" i="1" smtClean="0">
                              <a:solidFill>
                                <a:srgbClr val="FF9108"/>
                              </a:solidFill>
                              <a:latin typeface="Cambria Math" panose="02040503050406030204" pitchFamily="18" charset="0"/>
                              <a:cs typeface="Times New Roman" panose="02020603050405020304" pitchFamily="18" charset="0"/>
                            </a:rPr>
                            <m:t>2</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15" name="CuadroTexto 14">
                <a:extLst>
                  <a:ext uri="{FF2B5EF4-FFF2-40B4-BE49-F238E27FC236}">
                    <a16:creationId xmlns:a16="http://schemas.microsoft.com/office/drawing/2014/main" id="{899F5601-1C66-46AB-A044-1A8FD15DF13C}"/>
                  </a:ext>
                </a:extLst>
              </p:cNvPr>
              <p:cNvSpPr txBox="1">
                <a:spLocks noRot="1" noChangeAspect="1" noMove="1" noResize="1" noEditPoints="1" noAdjustHandles="1" noChangeArrowheads="1" noChangeShapeType="1" noTextEdit="1"/>
              </p:cNvSpPr>
              <p:nvPr/>
            </p:nvSpPr>
            <p:spPr>
              <a:xfrm>
                <a:off x="2800727" y="3333425"/>
                <a:ext cx="662297" cy="461665"/>
              </a:xfrm>
              <a:prstGeom prst="rect">
                <a:avLst/>
              </a:prstGeom>
              <a:blipFill>
                <a:blip r:embed="rId7"/>
                <a:stretch>
                  <a:fillRect/>
                </a:stretch>
              </a:blipFill>
            </p:spPr>
            <p:txBody>
              <a:bodyPr/>
              <a:lstStyle/>
              <a:p>
                <a:r>
                  <a:rPr lang="es-CL">
                    <a:noFill/>
                  </a:rPr>
                  <a:t> </a:t>
                </a:r>
              </a:p>
            </p:txBody>
          </p:sp>
        </mc:Fallback>
      </mc:AlternateContent>
      <p:cxnSp>
        <p:nvCxnSpPr>
          <p:cNvPr id="16" name="Conector recto de flecha 15">
            <a:extLst>
              <a:ext uri="{FF2B5EF4-FFF2-40B4-BE49-F238E27FC236}">
                <a16:creationId xmlns:a16="http://schemas.microsoft.com/office/drawing/2014/main" id="{C74CE234-B495-4696-B614-DFC8C2A280E1}"/>
              </a:ext>
            </a:extLst>
          </p:cNvPr>
          <p:cNvCxnSpPr/>
          <p:nvPr/>
        </p:nvCxnSpPr>
        <p:spPr>
          <a:xfrm>
            <a:off x="623211" y="4224233"/>
            <a:ext cx="74433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p:cxnSp>
        <p:nvCxnSpPr>
          <p:cNvPr id="18" name="Conector recto de flecha 17">
            <a:extLst>
              <a:ext uri="{FF2B5EF4-FFF2-40B4-BE49-F238E27FC236}">
                <a16:creationId xmlns:a16="http://schemas.microsoft.com/office/drawing/2014/main" id="{24CEBFE0-41F7-4D57-9684-B10CBFE97048}"/>
              </a:ext>
            </a:extLst>
          </p:cNvPr>
          <p:cNvCxnSpPr>
            <a:cxnSpLocks/>
          </p:cNvCxnSpPr>
          <p:nvPr/>
        </p:nvCxnSpPr>
        <p:spPr>
          <a:xfrm>
            <a:off x="619019" y="4557608"/>
            <a:ext cx="216000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mc:AlternateContent xmlns:mc="http://schemas.openxmlformats.org/markup-compatibility/2006" xmlns:a14="http://schemas.microsoft.com/office/drawing/2010/main">
        <mc:Choice Requires="a14">
          <p:sp>
            <p:nvSpPr>
              <p:cNvPr id="20" name="CuadroTexto 19">
                <a:extLst>
                  <a:ext uri="{FF2B5EF4-FFF2-40B4-BE49-F238E27FC236}">
                    <a16:creationId xmlns:a16="http://schemas.microsoft.com/office/drawing/2014/main" id="{D37FE8EB-5CAB-4F04-BEDF-C7302BB06BD4}"/>
                  </a:ext>
                </a:extLst>
              </p:cNvPr>
              <p:cNvSpPr txBox="1"/>
              <p:nvPr/>
            </p:nvSpPr>
            <p:spPr>
              <a:xfrm>
                <a:off x="750313" y="3993400"/>
                <a:ext cx="509177" cy="461665"/>
              </a:xfrm>
              <a:prstGeom prst="rect">
                <a:avLst/>
              </a:prstGeom>
              <a:solidFill>
                <a:schemeClr val="bg1"/>
              </a:solid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00456F"/>
                              </a:solidFill>
                              <a:latin typeface="Cambria Math" panose="02040503050406030204" pitchFamily="18" charset="0"/>
                              <a:cs typeface="Times New Roman" panose="02020603050405020304" pitchFamily="18" charset="0"/>
                            </a:rPr>
                          </m:ctrlPr>
                        </m:sSubPr>
                        <m:e>
                          <m:r>
                            <a:rPr lang="es-CL" sz="2400" b="0" i="1" smtClean="0">
                              <a:solidFill>
                                <a:srgbClr val="00456F"/>
                              </a:solidFill>
                              <a:latin typeface="Cambria Math" panose="02040503050406030204" pitchFamily="18" charset="0"/>
                              <a:cs typeface="Times New Roman" panose="02020603050405020304" pitchFamily="18" charset="0"/>
                            </a:rPr>
                            <m:t>𝑟</m:t>
                          </m:r>
                        </m:e>
                        <m:sub>
                          <m:r>
                            <a:rPr lang="es-CL" sz="2400" b="0" i="1" smtClean="0">
                              <a:solidFill>
                                <a:srgbClr val="00456F"/>
                              </a:solidFill>
                              <a:latin typeface="Cambria Math" panose="02040503050406030204" pitchFamily="18" charset="0"/>
                              <a:cs typeface="Times New Roman" panose="02020603050405020304" pitchFamily="18" charset="0"/>
                            </a:rPr>
                            <m:t>1</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20" name="CuadroTexto 19">
                <a:extLst>
                  <a:ext uri="{FF2B5EF4-FFF2-40B4-BE49-F238E27FC236}">
                    <a16:creationId xmlns:a16="http://schemas.microsoft.com/office/drawing/2014/main" id="{D37FE8EB-5CAB-4F04-BEDF-C7302BB06BD4}"/>
                  </a:ext>
                </a:extLst>
              </p:cNvPr>
              <p:cNvSpPr txBox="1">
                <a:spLocks noRot="1" noChangeAspect="1" noMove="1" noResize="1" noEditPoints="1" noAdjustHandles="1" noChangeArrowheads="1" noChangeShapeType="1" noTextEdit="1"/>
              </p:cNvSpPr>
              <p:nvPr/>
            </p:nvSpPr>
            <p:spPr>
              <a:xfrm>
                <a:off x="750313" y="3993400"/>
                <a:ext cx="509177" cy="461665"/>
              </a:xfrm>
              <a:prstGeom prst="rect">
                <a:avLst/>
              </a:prstGeom>
              <a:blipFill>
                <a:blip r:embed="rId8"/>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1" name="CuadroTexto 20">
                <a:extLst>
                  <a:ext uri="{FF2B5EF4-FFF2-40B4-BE49-F238E27FC236}">
                    <a16:creationId xmlns:a16="http://schemas.microsoft.com/office/drawing/2014/main" id="{64F25314-483F-4EF1-8EBE-B1AE0872B1FB}"/>
                  </a:ext>
                </a:extLst>
              </p:cNvPr>
              <p:cNvSpPr txBox="1"/>
              <p:nvPr/>
            </p:nvSpPr>
            <p:spPr>
              <a:xfrm>
                <a:off x="1464777" y="4334341"/>
                <a:ext cx="516295" cy="461665"/>
              </a:xfrm>
              <a:prstGeom prst="rect">
                <a:avLst/>
              </a:prstGeom>
              <a:solidFill>
                <a:schemeClr val="bg1"/>
              </a:solid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00456F"/>
                              </a:solidFill>
                              <a:latin typeface="Cambria Math" panose="02040503050406030204" pitchFamily="18" charset="0"/>
                              <a:cs typeface="Times New Roman" panose="02020603050405020304" pitchFamily="18" charset="0"/>
                            </a:rPr>
                          </m:ctrlPr>
                        </m:sSubPr>
                        <m:e>
                          <m:r>
                            <a:rPr lang="es-CL" sz="2400" b="0" i="1" smtClean="0">
                              <a:solidFill>
                                <a:srgbClr val="00456F"/>
                              </a:solidFill>
                              <a:latin typeface="Cambria Math" panose="02040503050406030204" pitchFamily="18" charset="0"/>
                              <a:cs typeface="Times New Roman" panose="02020603050405020304" pitchFamily="18" charset="0"/>
                            </a:rPr>
                            <m:t>𝑟</m:t>
                          </m:r>
                        </m:e>
                        <m:sub>
                          <m:r>
                            <a:rPr lang="es-CL" sz="2400" b="0" i="1" smtClean="0">
                              <a:solidFill>
                                <a:srgbClr val="00456F"/>
                              </a:solidFill>
                              <a:latin typeface="Cambria Math" panose="02040503050406030204" pitchFamily="18" charset="0"/>
                              <a:cs typeface="Times New Roman" panose="02020603050405020304" pitchFamily="18" charset="0"/>
                            </a:rPr>
                            <m:t>2</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21" name="CuadroTexto 20">
                <a:extLst>
                  <a:ext uri="{FF2B5EF4-FFF2-40B4-BE49-F238E27FC236}">
                    <a16:creationId xmlns:a16="http://schemas.microsoft.com/office/drawing/2014/main" id="{64F25314-483F-4EF1-8EBE-B1AE0872B1FB}"/>
                  </a:ext>
                </a:extLst>
              </p:cNvPr>
              <p:cNvSpPr txBox="1">
                <a:spLocks noRot="1" noChangeAspect="1" noMove="1" noResize="1" noEditPoints="1" noAdjustHandles="1" noChangeArrowheads="1" noChangeShapeType="1" noTextEdit="1"/>
              </p:cNvSpPr>
              <p:nvPr/>
            </p:nvSpPr>
            <p:spPr>
              <a:xfrm>
                <a:off x="1464777" y="4334341"/>
                <a:ext cx="516295" cy="461665"/>
              </a:xfrm>
              <a:prstGeom prst="rect">
                <a:avLst/>
              </a:prstGeom>
              <a:blipFill>
                <a:blip r:embed="rId9"/>
                <a:stretch>
                  <a:fillRect/>
                </a:stretch>
              </a:blipFill>
            </p:spPr>
            <p:txBody>
              <a:bodyPr/>
              <a:lstStyle/>
              <a:p>
                <a:r>
                  <a:rPr lang="es-CL">
                    <a:noFill/>
                  </a:rPr>
                  <a:t> </a:t>
                </a:r>
              </a:p>
            </p:txBody>
          </p:sp>
        </mc:Fallback>
      </mc:AlternateContent>
      <p:sp>
        <p:nvSpPr>
          <p:cNvPr id="22" name="CuadroTexto 21">
            <a:extLst>
              <a:ext uri="{FF2B5EF4-FFF2-40B4-BE49-F238E27FC236}">
                <a16:creationId xmlns:a16="http://schemas.microsoft.com/office/drawing/2014/main" id="{66768C37-4B50-4E30-8853-4D3B4DB454E3}"/>
              </a:ext>
            </a:extLst>
          </p:cNvPr>
          <p:cNvSpPr txBox="1"/>
          <p:nvPr/>
        </p:nvSpPr>
        <p:spPr>
          <a:xfrm>
            <a:off x="-52584" y="2247393"/>
            <a:ext cx="6055633"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Distribución discreta</a:t>
            </a:r>
          </a:p>
        </p:txBody>
      </p:sp>
      <p:sp>
        <p:nvSpPr>
          <p:cNvPr id="24" name="CuadroTexto 23">
            <a:extLst>
              <a:ext uri="{FF2B5EF4-FFF2-40B4-BE49-F238E27FC236}">
                <a16:creationId xmlns:a16="http://schemas.microsoft.com/office/drawing/2014/main" id="{EF231F9B-03D6-42DA-BDDC-7EC0A9ADE598}"/>
              </a:ext>
            </a:extLst>
          </p:cNvPr>
          <p:cNvSpPr txBox="1"/>
          <p:nvPr/>
        </p:nvSpPr>
        <p:spPr>
          <a:xfrm>
            <a:off x="6001687" y="2205036"/>
            <a:ext cx="6055632"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Distribución continua</a:t>
            </a:r>
          </a:p>
        </p:txBody>
      </p:sp>
      <mc:AlternateContent xmlns:mc="http://schemas.openxmlformats.org/markup-compatibility/2006" xmlns:a14="http://schemas.microsoft.com/office/drawing/2010/main">
        <mc:Choice Requires="a14">
          <p:sp>
            <p:nvSpPr>
              <p:cNvPr id="25" name="CuadroTexto 24">
                <a:extLst>
                  <a:ext uri="{FF2B5EF4-FFF2-40B4-BE49-F238E27FC236}">
                    <a16:creationId xmlns:a16="http://schemas.microsoft.com/office/drawing/2014/main" id="{2E5FEB17-770B-49F0-82DC-ED2BA721907F}"/>
                  </a:ext>
                </a:extLst>
              </p:cNvPr>
              <p:cNvSpPr txBox="1"/>
              <p:nvPr/>
            </p:nvSpPr>
            <p:spPr>
              <a:xfrm>
                <a:off x="3962645" y="3429000"/>
                <a:ext cx="1731756" cy="89620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rPr>
                        <m:t>𝐼</m:t>
                      </m:r>
                      <m:r>
                        <a:rPr lang="es-CL" sz="2400" b="0" i="1" smtClean="0">
                          <a:solidFill>
                            <a:srgbClr val="00456F"/>
                          </a:solidFill>
                          <a:latin typeface="Cambria Math" panose="02040503050406030204" pitchFamily="18" charset="0"/>
                        </a:rPr>
                        <m:t>=</m:t>
                      </m:r>
                      <m:nary>
                        <m:naryPr>
                          <m:chr m:val="∑"/>
                          <m:supHide m:val="on"/>
                          <m:ctrlPr>
                            <a:rPr lang="es-CL" sz="2400" b="0" i="1" smtClean="0">
                              <a:solidFill>
                                <a:srgbClr val="00456F"/>
                              </a:solidFill>
                              <a:latin typeface="Cambria Math" panose="02040503050406030204" pitchFamily="18" charset="0"/>
                            </a:rPr>
                          </m:ctrlPr>
                        </m:naryPr>
                        <m:sub>
                          <m:r>
                            <a:rPr lang="es-CL" sz="2400" b="0" i="1" smtClean="0">
                              <a:solidFill>
                                <a:srgbClr val="00456F"/>
                              </a:solidFill>
                              <a:latin typeface="Cambria Math" panose="02040503050406030204" pitchFamily="18" charset="0"/>
                            </a:rPr>
                            <m:t>𝑖</m:t>
                          </m:r>
                        </m:sub>
                        <m:sup/>
                        <m:e>
                          <m:sSub>
                            <m:sSubPr>
                              <m:ctrlPr>
                                <a:rPr lang="es-CL" sz="2400" b="0" i="1" smtClean="0">
                                  <a:solidFill>
                                    <a:srgbClr val="00456F"/>
                                  </a:solidFill>
                                  <a:latin typeface="Cambria Math" panose="02040503050406030204" pitchFamily="18" charset="0"/>
                                </a:rPr>
                              </m:ctrlPr>
                            </m:sSubPr>
                            <m:e>
                              <m:r>
                                <a:rPr lang="es-CL" sz="2400" b="0" i="1" smtClean="0">
                                  <a:solidFill>
                                    <a:srgbClr val="00456F"/>
                                  </a:solidFill>
                                  <a:latin typeface="Cambria Math" panose="02040503050406030204" pitchFamily="18" charset="0"/>
                                </a:rPr>
                                <m:t>𝑚</m:t>
                              </m:r>
                            </m:e>
                            <m:sub>
                              <m:r>
                                <a:rPr lang="es-CL" sz="2400" b="0" i="1" smtClean="0">
                                  <a:solidFill>
                                    <a:srgbClr val="00456F"/>
                                  </a:solidFill>
                                  <a:latin typeface="Cambria Math" panose="02040503050406030204" pitchFamily="18" charset="0"/>
                                </a:rPr>
                                <m:t>𝑖</m:t>
                              </m:r>
                            </m:sub>
                          </m:sSub>
                          <m:sSubSup>
                            <m:sSubSupPr>
                              <m:ctrlPr>
                                <a:rPr lang="es-CL" sz="2400" b="0" i="1" smtClean="0">
                                  <a:solidFill>
                                    <a:srgbClr val="00456F"/>
                                  </a:solidFill>
                                  <a:latin typeface="Cambria Math" panose="02040503050406030204" pitchFamily="18" charset="0"/>
                                </a:rPr>
                              </m:ctrlPr>
                            </m:sSubSupPr>
                            <m:e>
                              <m:r>
                                <a:rPr lang="es-CL" sz="2400" b="0" i="1" smtClean="0">
                                  <a:solidFill>
                                    <a:srgbClr val="00456F"/>
                                  </a:solidFill>
                                  <a:latin typeface="Cambria Math" panose="02040503050406030204" pitchFamily="18" charset="0"/>
                                </a:rPr>
                                <m:t>𝑟</m:t>
                              </m:r>
                            </m:e>
                            <m:sub>
                              <m:r>
                                <a:rPr lang="es-CL" sz="2400" b="0" i="1" smtClean="0">
                                  <a:solidFill>
                                    <a:srgbClr val="00456F"/>
                                  </a:solidFill>
                                  <a:latin typeface="Cambria Math" panose="02040503050406030204" pitchFamily="18" charset="0"/>
                                </a:rPr>
                                <m:t>𝑖</m:t>
                              </m:r>
                            </m:sub>
                            <m:sup>
                              <m:r>
                                <a:rPr lang="es-CL" sz="2400" b="0" i="1" smtClean="0">
                                  <a:solidFill>
                                    <a:srgbClr val="00456F"/>
                                  </a:solidFill>
                                  <a:latin typeface="Cambria Math" panose="02040503050406030204" pitchFamily="18" charset="0"/>
                                </a:rPr>
                                <m:t>2</m:t>
                              </m:r>
                            </m:sup>
                          </m:sSubSup>
                        </m:e>
                      </m:nary>
                    </m:oMath>
                  </m:oMathPara>
                </a14:m>
                <a:endParaRPr lang="es-CL" i="1" dirty="0"/>
              </a:p>
            </p:txBody>
          </p:sp>
        </mc:Choice>
        <mc:Fallback xmlns="">
          <p:sp>
            <p:nvSpPr>
              <p:cNvPr id="25" name="CuadroTexto 24">
                <a:extLst>
                  <a:ext uri="{FF2B5EF4-FFF2-40B4-BE49-F238E27FC236}">
                    <a16:creationId xmlns:a16="http://schemas.microsoft.com/office/drawing/2014/main" id="{2E5FEB17-770B-49F0-82DC-ED2BA721907F}"/>
                  </a:ext>
                </a:extLst>
              </p:cNvPr>
              <p:cNvSpPr txBox="1">
                <a:spLocks noRot="1" noChangeAspect="1" noMove="1" noResize="1" noEditPoints="1" noAdjustHandles="1" noChangeArrowheads="1" noChangeShapeType="1" noTextEdit="1"/>
              </p:cNvSpPr>
              <p:nvPr/>
            </p:nvSpPr>
            <p:spPr>
              <a:xfrm>
                <a:off x="3962645" y="3429000"/>
                <a:ext cx="1731756" cy="896207"/>
              </a:xfrm>
              <a:prstGeom prst="rect">
                <a:avLst/>
              </a:prstGeom>
              <a:blipFill>
                <a:blip r:embed="rId10"/>
                <a:stretch>
                  <a:fillRect l="-35294" t="-147222" r="-735" b="-201389"/>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6" name="CuadroTexto 25">
                <a:extLst>
                  <a:ext uri="{FF2B5EF4-FFF2-40B4-BE49-F238E27FC236}">
                    <a16:creationId xmlns:a16="http://schemas.microsoft.com/office/drawing/2014/main" id="{91A9B806-BE9A-493D-9430-93B16C68F458}"/>
                  </a:ext>
                </a:extLst>
              </p:cNvPr>
              <p:cNvSpPr txBox="1"/>
              <p:nvPr/>
            </p:nvSpPr>
            <p:spPr>
              <a:xfrm>
                <a:off x="9912566" y="3444781"/>
                <a:ext cx="1656223" cy="9685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rPr>
                        <m:t>𝐼</m:t>
                      </m:r>
                      <m:r>
                        <a:rPr lang="es-CL" sz="2400" b="0" i="1" smtClean="0">
                          <a:solidFill>
                            <a:srgbClr val="00456F"/>
                          </a:solidFill>
                          <a:latin typeface="Cambria Math" panose="02040503050406030204" pitchFamily="18" charset="0"/>
                        </a:rPr>
                        <m:t>=</m:t>
                      </m:r>
                      <m:nary>
                        <m:naryPr>
                          <m:limLoc m:val="undOvr"/>
                          <m:subHide m:val="on"/>
                          <m:supHide m:val="on"/>
                          <m:ctrlPr>
                            <a:rPr lang="es-CL" sz="2400" b="0" i="1" smtClean="0">
                              <a:solidFill>
                                <a:srgbClr val="00456F"/>
                              </a:solidFill>
                              <a:latin typeface="Cambria Math" panose="02040503050406030204" pitchFamily="18" charset="0"/>
                            </a:rPr>
                          </m:ctrlPr>
                        </m:naryPr>
                        <m:sub/>
                        <m:sup/>
                        <m:e>
                          <m:sSup>
                            <m:sSupPr>
                              <m:ctrlPr>
                                <a:rPr lang="es-CL" sz="2400" i="1">
                                  <a:solidFill>
                                    <a:srgbClr val="00456F"/>
                                  </a:solidFill>
                                  <a:latin typeface="Cambria Math" panose="02040503050406030204" pitchFamily="18" charset="0"/>
                                </a:rPr>
                              </m:ctrlPr>
                            </m:sSupPr>
                            <m:e>
                              <m:r>
                                <a:rPr lang="es-CL" sz="2400" i="1">
                                  <a:solidFill>
                                    <a:srgbClr val="00456F"/>
                                  </a:solidFill>
                                  <a:latin typeface="Cambria Math" panose="02040503050406030204" pitchFamily="18" charset="0"/>
                                </a:rPr>
                                <m:t>𝑟</m:t>
                              </m:r>
                            </m:e>
                            <m:sup>
                              <m:r>
                                <a:rPr lang="es-CL" sz="2400" i="1">
                                  <a:solidFill>
                                    <a:srgbClr val="00456F"/>
                                  </a:solidFill>
                                  <a:latin typeface="Cambria Math" panose="02040503050406030204" pitchFamily="18" charset="0"/>
                                </a:rPr>
                                <m:t>2</m:t>
                              </m:r>
                            </m:sup>
                          </m:sSup>
                          <m:r>
                            <a:rPr lang="es-CL" sz="2400" i="1">
                              <a:solidFill>
                                <a:srgbClr val="00456F"/>
                              </a:solidFill>
                              <a:latin typeface="Cambria Math" panose="02040503050406030204" pitchFamily="18" charset="0"/>
                            </a:rPr>
                            <m:t>𝑑𝑚</m:t>
                          </m:r>
                        </m:e>
                      </m:nary>
                    </m:oMath>
                  </m:oMathPara>
                </a14:m>
                <a:endParaRPr lang="es-CL" i="1" dirty="0"/>
              </a:p>
            </p:txBody>
          </p:sp>
        </mc:Choice>
        <mc:Fallback xmlns="">
          <p:sp>
            <p:nvSpPr>
              <p:cNvPr id="26" name="CuadroTexto 25">
                <a:extLst>
                  <a:ext uri="{FF2B5EF4-FFF2-40B4-BE49-F238E27FC236}">
                    <a16:creationId xmlns:a16="http://schemas.microsoft.com/office/drawing/2014/main" id="{91A9B806-BE9A-493D-9430-93B16C68F458}"/>
                  </a:ext>
                </a:extLst>
              </p:cNvPr>
              <p:cNvSpPr txBox="1">
                <a:spLocks noRot="1" noChangeAspect="1" noMove="1" noResize="1" noEditPoints="1" noAdjustHandles="1" noChangeArrowheads="1" noChangeShapeType="1" noTextEdit="1"/>
              </p:cNvSpPr>
              <p:nvPr/>
            </p:nvSpPr>
            <p:spPr>
              <a:xfrm>
                <a:off x="9912566" y="3444781"/>
                <a:ext cx="1656223" cy="968598"/>
              </a:xfrm>
              <a:prstGeom prst="rect">
                <a:avLst/>
              </a:prstGeom>
              <a:blipFill>
                <a:blip r:embed="rId11"/>
                <a:stretch>
                  <a:fillRect l="-45038" t="-155128" r="-14504" b="-212821"/>
                </a:stretch>
              </a:blipFill>
            </p:spPr>
            <p:txBody>
              <a:bodyPr/>
              <a:lstStyle/>
              <a:p>
                <a:r>
                  <a:rPr lang="es-CL">
                    <a:noFill/>
                  </a:rPr>
                  <a:t> </a:t>
                </a:r>
              </a:p>
            </p:txBody>
          </p:sp>
        </mc:Fallback>
      </mc:AlternateContent>
      <p:cxnSp>
        <p:nvCxnSpPr>
          <p:cNvPr id="27" name="Conector recto 26">
            <a:extLst>
              <a:ext uri="{FF2B5EF4-FFF2-40B4-BE49-F238E27FC236}">
                <a16:creationId xmlns:a16="http://schemas.microsoft.com/office/drawing/2014/main" id="{DC07EE94-E55B-4069-A67B-2084CC4F4553}"/>
              </a:ext>
            </a:extLst>
          </p:cNvPr>
          <p:cNvCxnSpPr>
            <a:cxnSpLocks/>
          </p:cNvCxnSpPr>
          <p:nvPr/>
        </p:nvCxnSpPr>
        <p:spPr>
          <a:xfrm>
            <a:off x="6091451" y="2244013"/>
            <a:ext cx="4549" cy="2769163"/>
          </a:xfrm>
          <a:prstGeom prst="line">
            <a:avLst/>
          </a:prstGeom>
          <a:ln w="38100"/>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8" name="CuadroTexto 27">
                <a:extLst>
                  <a:ext uri="{FF2B5EF4-FFF2-40B4-BE49-F238E27FC236}">
                    <a16:creationId xmlns:a16="http://schemas.microsoft.com/office/drawing/2014/main" id="{25C370B5-0ADB-A240-BB3A-E570C352DB59}"/>
                  </a:ext>
                </a:extLst>
              </p:cNvPr>
              <p:cNvSpPr txBox="1"/>
              <p:nvPr/>
            </p:nvSpPr>
            <p:spPr>
              <a:xfrm>
                <a:off x="3567911" y="5354474"/>
                <a:ext cx="5272680" cy="1384995"/>
              </a:xfrm>
              <a:prstGeom prst="rect">
                <a:avLst/>
              </a:prstGeom>
              <a:noFill/>
            </p:spPr>
            <p:txBody>
              <a:bodyPr wrap="square" rtlCol="0">
                <a:spAutoFit/>
              </a:bodyPr>
              <a:lstStyle/>
              <a:p>
                <a:pPr algn="ctr"/>
                <a:r>
                  <a:rPr lang="es-CL" sz="2800" dirty="0">
                    <a:solidFill>
                      <a:srgbClr val="00456F"/>
                    </a:solidFill>
                    <a:latin typeface="Times New Roman" panose="02020603050405020304" pitchFamily="18" charset="0"/>
                    <a:cs typeface="Times New Roman" panose="02020603050405020304" pitchFamily="18" charset="0"/>
                  </a:rPr>
                  <a:t>Unidad de medida para el S.I.</a:t>
                </a:r>
              </a:p>
              <a:p>
                <a:pPr/>
                <a14:m>
                  <m:oMathPara xmlns:m="http://schemas.openxmlformats.org/officeDocument/2006/math">
                    <m:oMathParaPr>
                      <m:jc m:val="centerGroup"/>
                    </m:oMathParaPr>
                    <m:oMath xmlns:m="http://schemas.openxmlformats.org/officeDocument/2006/math">
                      <m:d>
                        <m:dPr>
                          <m:begChr m:val="["/>
                          <m:endChr m:val="]"/>
                          <m:ctrlPr>
                            <a:rPr lang="es-ES" sz="2800" i="1">
                              <a:solidFill>
                                <a:srgbClr val="00456F"/>
                              </a:solidFill>
                              <a:latin typeface="Cambria Math" panose="02040503050406030204" pitchFamily="18" charset="0"/>
                              <a:cs typeface="Times New Roman" panose="02020603050405020304" pitchFamily="18" charset="0"/>
                            </a:rPr>
                          </m:ctrlPr>
                        </m:dPr>
                        <m:e>
                          <m:r>
                            <a:rPr lang="es-ES" sz="2800" i="1">
                              <a:solidFill>
                                <a:srgbClr val="00456F"/>
                              </a:solidFill>
                              <a:latin typeface="Cambria Math" panose="02040503050406030204" pitchFamily="18" charset="0"/>
                              <a:cs typeface="Times New Roman" panose="02020603050405020304" pitchFamily="18" charset="0"/>
                            </a:rPr>
                            <m:t>𝑘𝑔</m:t>
                          </m:r>
                          <m:r>
                            <a:rPr lang="es-ES" sz="2800" i="1">
                              <a:solidFill>
                                <a:srgbClr val="00456F"/>
                              </a:solidFill>
                              <a:latin typeface="Cambria Math" panose="02040503050406030204" pitchFamily="18" charset="0"/>
                              <a:cs typeface="Times New Roman" panose="02020603050405020304" pitchFamily="18" charset="0"/>
                            </a:rPr>
                            <m:t>·</m:t>
                          </m:r>
                          <m:sSup>
                            <m:sSupPr>
                              <m:ctrlPr>
                                <a:rPr lang="es-ES" sz="2800" i="1">
                                  <a:solidFill>
                                    <a:srgbClr val="00456F"/>
                                  </a:solidFill>
                                  <a:latin typeface="Cambria Math" panose="02040503050406030204" pitchFamily="18" charset="0"/>
                                  <a:cs typeface="Times New Roman" panose="02020603050405020304" pitchFamily="18" charset="0"/>
                                </a:rPr>
                              </m:ctrlPr>
                            </m:sSupPr>
                            <m:e>
                              <m:r>
                                <a:rPr lang="es-ES" sz="2800" i="1">
                                  <a:solidFill>
                                    <a:srgbClr val="00456F"/>
                                  </a:solidFill>
                                  <a:latin typeface="Cambria Math" panose="02040503050406030204" pitchFamily="18" charset="0"/>
                                  <a:cs typeface="Times New Roman" panose="02020603050405020304" pitchFamily="18" charset="0"/>
                                </a:rPr>
                                <m:t>𝑚</m:t>
                              </m:r>
                            </m:e>
                            <m:sup>
                              <m:r>
                                <a:rPr lang="es-ES" sz="2800" i="1">
                                  <a:solidFill>
                                    <a:srgbClr val="00456F"/>
                                  </a:solidFill>
                                  <a:latin typeface="Cambria Math" panose="02040503050406030204" pitchFamily="18" charset="0"/>
                                  <a:cs typeface="Times New Roman" panose="02020603050405020304" pitchFamily="18" charset="0"/>
                                </a:rPr>
                                <m:t>2</m:t>
                              </m:r>
                            </m:sup>
                          </m:sSup>
                        </m:e>
                      </m:d>
                    </m:oMath>
                  </m:oMathPara>
                </a14:m>
                <a:endParaRPr lang="es-CL" sz="2800" dirty="0">
                  <a:solidFill>
                    <a:srgbClr val="00456F"/>
                  </a:solidFill>
                  <a:latin typeface="Times New Roman" panose="02020603050405020304" pitchFamily="18" charset="0"/>
                  <a:cs typeface="Times New Roman" panose="02020603050405020304" pitchFamily="18" charset="0"/>
                </a:endParaRPr>
              </a:p>
              <a:p>
                <a:endParaRPr lang="es-CL" sz="28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28" name="CuadroTexto 27">
                <a:extLst>
                  <a:ext uri="{FF2B5EF4-FFF2-40B4-BE49-F238E27FC236}">
                    <a16:creationId xmlns:a16="http://schemas.microsoft.com/office/drawing/2014/main" id="{25C370B5-0ADB-A240-BB3A-E570C352DB59}"/>
                  </a:ext>
                </a:extLst>
              </p:cNvPr>
              <p:cNvSpPr txBox="1">
                <a:spLocks noRot="1" noChangeAspect="1" noMove="1" noResize="1" noEditPoints="1" noAdjustHandles="1" noChangeArrowheads="1" noChangeShapeType="1" noTextEdit="1"/>
              </p:cNvSpPr>
              <p:nvPr/>
            </p:nvSpPr>
            <p:spPr>
              <a:xfrm>
                <a:off x="3567911" y="5354474"/>
                <a:ext cx="5272680" cy="1384995"/>
              </a:xfrm>
              <a:prstGeom prst="rect">
                <a:avLst/>
              </a:prstGeom>
              <a:blipFill>
                <a:blip r:embed="rId12"/>
                <a:stretch>
                  <a:fillRect t="-4545"/>
                </a:stretch>
              </a:blipFill>
            </p:spPr>
            <p:txBody>
              <a:bodyPr/>
              <a:lstStyle/>
              <a:p>
                <a:r>
                  <a:rPr lang="es-CL">
                    <a:noFill/>
                  </a:rPr>
                  <a:t> </a:t>
                </a:r>
              </a:p>
            </p:txBody>
          </p:sp>
        </mc:Fallback>
      </mc:AlternateContent>
    </p:spTree>
    <p:extLst>
      <p:ext uri="{BB962C8B-B14F-4D97-AF65-F5344CB8AC3E}">
        <p14:creationId xmlns:p14="http://schemas.microsoft.com/office/powerpoint/2010/main" val="26915840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191344" y="118531"/>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Volvamos a preguntarnos…</a:t>
            </a:r>
          </a:p>
        </p:txBody>
      </p:sp>
      <p:sp>
        <p:nvSpPr>
          <p:cNvPr id="23" name="CuadroTexto 22">
            <a:extLst>
              <a:ext uri="{FF2B5EF4-FFF2-40B4-BE49-F238E27FC236}">
                <a16:creationId xmlns:a16="http://schemas.microsoft.com/office/drawing/2014/main" id="{37F49AEC-76D4-457C-BD05-28C662A38EB7}"/>
              </a:ext>
            </a:extLst>
          </p:cNvPr>
          <p:cNvSpPr txBox="1"/>
          <p:nvPr/>
        </p:nvSpPr>
        <p:spPr>
          <a:xfrm>
            <a:off x="503578" y="1330196"/>
            <a:ext cx="11161240" cy="1200329"/>
          </a:xfrm>
          <a:prstGeom prst="rect">
            <a:avLst/>
          </a:prstGeom>
          <a:noFill/>
        </p:spPr>
        <p:txBody>
          <a:bodyPr wrap="square" rtlCol="0">
            <a:spAutoFit/>
          </a:bodyPr>
          <a:lstStyle/>
          <a:p>
            <a:pPr algn="ctr">
              <a:spcAft>
                <a:spcPts val="600"/>
              </a:spcAft>
            </a:pPr>
            <a:r>
              <a:rPr lang="es-ES" sz="36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¿De qué depende la facilidad que tiene un objeto para rotar?</a:t>
            </a:r>
          </a:p>
        </p:txBody>
      </p:sp>
      <p:pic>
        <p:nvPicPr>
          <p:cNvPr id="5" name="Imagen 4" descr="Imagen que contiene tabla, reloj&#10;&#10;Descripción generada automáticamente">
            <a:extLst>
              <a:ext uri="{FF2B5EF4-FFF2-40B4-BE49-F238E27FC236}">
                <a16:creationId xmlns:a16="http://schemas.microsoft.com/office/drawing/2014/main" id="{72760D3A-BD87-46AB-A906-743BC46102C9}"/>
              </a:ext>
            </a:extLst>
          </p:cNvPr>
          <p:cNvPicPr>
            <a:picLocks noChangeAspect="1"/>
          </p:cNvPicPr>
          <p:nvPr/>
        </p:nvPicPr>
        <p:blipFill>
          <a:blip r:embed="rId3">
            <a:duotone>
              <a:schemeClr val="accent2">
                <a:shade val="45000"/>
                <a:satMod val="135000"/>
              </a:schemeClr>
              <a:prstClr val="white"/>
            </a:duotone>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6366798" y="3356570"/>
            <a:ext cx="3438525" cy="2952750"/>
          </a:xfrm>
          <a:prstGeom prst="rect">
            <a:avLst/>
          </a:prstGeom>
        </p:spPr>
      </p:pic>
      <p:sp>
        <p:nvSpPr>
          <p:cNvPr id="7" name="Elipse 6">
            <a:extLst>
              <a:ext uri="{FF2B5EF4-FFF2-40B4-BE49-F238E27FC236}">
                <a16:creationId xmlns:a16="http://schemas.microsoft.com/office/drawing/2014/main" id="{1CCEA2BF-9D0E-4C8E-B526-7C9F0D2FC8D3}"/>
              </a:ext>
            </a:extLst>
          </p:cNvPr>
          <p:cNvSpPr/>
          <p:nvPr/>
        </p:nvSpPr>
        <p:spPr>
          <a:xfrm>
            <a:off x="2639435" y="4417146"/>
            <a:ext cx="360000" cy="36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8" name="Elipse 7">
            <a:extLst>
              <a:ext uri="{FF2B5EF4-FFF2-40B4-BE49-F238E27FC236}">
                <a16:creationId xmlns:a16="http://schemas.microsoft.com/office/drawing/2014/main" id="{2AA15B25-8F73-439C-A2B5-E24EF75095B5}"/>
              </a:ext>
            </a:extLst>
          </p:cNvPr>
          <p:cNvSpPr/>
          <p:nvPr/>
        </p:nvSpPr>
        <p:spPr>
          <a:xfrm>
            <a:off x="1277541" y="4497621"/>
            <a:ext cx="180000" cy="18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9" name="Conector recto 8">
            <a:extLst>
              <a:ext uri="{FF2B5EF4-FFF2-40B4-BE49-F238E27FC236}">
                <a16:creationId xmlns:a16="http://schemas.microsoft.com/office/drawing/2014/main" id="{BDE0510C-B1A4-46EC-AD49-60F2DD299674}"/>
              </a:ext>
            </a:extLst>
          </p:cNvPr>
          <p:cNvCxnSpPr/>
          <p:nvPr/>
        </p:nvCxnSpPr>
        <p:spPr>
          <a:xfrm flipV="1">
            <a:off x="503578" y="4587621"/>
            <a:ext cx="2952328" cy="9525"/>
          </a:xfrm>
          <a:prstGeom prst="line">
            <a:avLst/>
          </a:prstGeom>
        </p:spPr>
        <p:style>
          <a:lnRef idx="1">
            <a:schemeClr val="accent1"/>
          </a:lnRef>
          <a:fillRef idx="0">
            <a:schemeClr val="accent1"/>
          </a:fillRef>
          <a:effectRef idx="0">
            <a:schemeClr val="accent1"/>
          </a:effectRef>
          <a:fontRef idx="minor">
            <a:schemeClr val="tx1"/>
          </a:fontRef>
        </p:style>
      </p:cxnSp>
      <p:pic>
        <p:nvPicPr>
          <p:cNvPr id="11" name="Imagen 10" descr="Imagen que contiene tabla, reloj&#10;&#10;Descripción generada automáticamente">
            <a:extLst>
              <a:ext uri="{FF2B5EF4-FFF2-40B4-BE49-F238E27FC236}">
                <a16:creationId xmlns:a16="http://schemas.microsoft.com/office/drawing/2014/main" id="{46EDF436-42C3-4F4F-BF9F-B6F57A1AE180}"/>
              </a:ext>
            </a:extLst>
          </p:cNvPr>
          <p:cNvPicPr>
            <a:picLocks noChangeAspect="1"/>
          </p:cNvPicPr>
          <p:nvPr/>
        </p:nvPicPr>
        <p:blipFill rotWithShape="1">
          <a:blip r:embed="rId5">
            <a:extLst>
              <a:ext uri="{28A0092B-C50C-407E-A947-70E740481C1C}">
                <a14:useLocalDpi xmlns:a14="http://schemas.microsoft.com/office/drawing/2010/main" val="0"/>
              </a:ext>
            </a:extLst>
          </a:blip>
          <a:srcRect l="52110" r="18572" b="64467"/>
          <a:stretch/>
        </p:blipFill>
        <p:spPr>
          <a:xfrm>
            <a:off x="220414" y="3067552"/>
            <a:ext cx="1008112" cy="1049185"/>
          </a:xfrm>
          <a:prstGeom prst="rect">
            <a:avLst/>
          </a:prstGeom>
        </p:spPr>
      </p:pic>
      <p:cxnSp>
        <p:nvCxnSpPr>
          <p:cNvPr id="12" name="Conector recto 11">
            <a:extLst>
              <a:ext uri="{FF2B5EF4-FFF2-40B4-BE49-F238E27FC236}">
                <a16:creationId xmlns:a16="http://schemas.microsoft.com/office/drawing/2014/main" id="{3ED29F85-C0E2-45B7-B7F9-4711BA2C755D}"/>
              </a:ext>
            </a:extLst>
          </p:cNvPr>
          <p:cNvCxnSpPr/>
          <p:nvPr/>
        </p:nvCxnSpPr>
        <p:spPr>
          <a:xfrm>
            <a:off x="623211" y="3863633"/>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4" name="CuadroTexto 13">
                <a:extLst>
                  <a:ext uri="{FF2B5EF4-FFF2-40B4-BE49-F238E27FC236}">
                    <a16:creationId xmlns:a16="http://schemas.microsoft.com/office/drawing/2014/main" id="{DA9FE6F4-4D4C-4197-BD67-DAC458C33838}"/>
                  </a:ext>
                </a:extLst>
              </p:cNvPr>
              <p:cNvSpPr txBox="1"/>
              <p:nvPr/>
            </p:nvSpPr>
            <p:spPr>
              <a:xfrm>
                <a:off x="1129951" y="4018028"/>
                <a:ext cx="655179"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FF9108"/>
                              </a:solidFill>
                              <a:latin typeface="Cambria Math" panose="02040503050406030204" pitchFamily="18" charset="0"/>
                              <a:cs typeface="Times New Roman" panose="02020603050405020304" pitchFamily="18" charset="0"/>
                            </a:rPr>
                          </m:ctrlPr>
                        </m:sSubPr>
                        <m:e>
                          <m:r>
                            <a:rPr lang="es-CL" sz="2400" b="0" i="1" smtClean="0">
                              <a:solidFill>
                                <a:srgbClr val="FF9108"/>
                              </a:solidFill>
                              <a:latin typeface="Cambria Math" panose="02040503050406030204" pitchFamily="18" charset="0"/>
                              <a:cs typeface="Times New Roman" panose="02020603050405020304" pitchFamily="18" charset="0"/>
                            </a:rPr>
                            <m:t>𝑚</m:t>
                          </m:r>
                        </m:e>
                        <m:sub>
                          <m:r>
                            <a:rPr lang="es-CL" sz="2400" b="0" i="1" smtClean="0">
                              <a:solidFill>
                                <a:srgbClr val="FF9108"/>
                              </a:solidFill>
                              <a:latin typeface="Cambria Math" panose="02040503050406030204" pitchFamily="18" charset="0"/>
                              <a:cs typeface="Times New Roman" panose="02020603050405020304" pitchFamily="18" charset="0"/>
                            </a:rPr>
                            <m:t>1</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14" name="CuadroTexto 13">
                <a:extLst>
                  <a:ext uri="{FF2B5EF4-FFF2-40B4-BE49-F238E27FC236}">
                    <a16:creationId xmlns:a16="http://schemas.microsoft.com/office/drawing/2014/main" id="{DA9FE6F4-4D4C-4197-BD67-DAC458C33838}"/>
                  </a:ext>
                </a:extLst>
              </p:cNvPr>
              <p:cNvSpPr txBox="1">
                <a:spLocks noRot="1" noChangeAspect="1" noMove="1" noResize="1" noEditPoints="1" noAdjustHandles="1" noChangeArrowheads="1" noChangeShapeType="1" noTextEdit="1"/>
              </p:cNvSpPr>
              <p:nvPr/>
            </p:nvSpPr>
            <p:spPr>
              <a:xfrm>
                <a:off x="1129951" y="4018028"/>
                <a:ext cx="655179" cy="461665"/>
              </a:xfrm>
              <a:prstGeom prst="rect">
                <a:avLst/>
              </a:prstGeom>
              <a:blipFill>
                <a:blip r:embed="rId6"/>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5" name="CuadroTexto 14">
                <a:extLst>
                  <a:ext uri="{FF2B5EF4-FFF2-40B4-BE49-F238E27FC236}">
                    <a16:creationId xmlns:a16="http://schemas.microsoft.com/office/drawing/2014/main" id="{899F5601-1C66-46AB-A044-1A8FD15DF13C}"/>
                  </a:ext>
                </a:extLst>
              </p:cNvPr>
              <p:cNvSpPr txBox="1"/>
              <p:nvPr/>
            </p:nvSpPr>
            <p:spPr>
              <a:xfrm>
                <a:off x="2800727" y="3980937"/>
                <a:ext cx="66229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FF9108"/>
                              </a:solidFill>
                              <a:latin typeface="Cambria Math" panose="02040503050406030204" pitchFamily="18" charset="0"/>
                              <a:cs typeface="Times New Roman" panose="02020603050405020304" pitchFamily="18" charset="0"/>
                            </a:rPr>
                          </m:ctrlPr>
                        </m:sSubPr>
                        <m:e>
                          <m:r>
                            <a:rPr lang="es-CL" sz="2400" b="0" i="1" smtClean="0">
                              <a:solidFill>
                                <a:srgbClr val="FF9108"/>
                              </a:solidFill>
                              <a:latin typeface="Cambria Math" panose="02040503050406030204" pitchFamily="18" charset="0"/>
                              <a:cs typeface="Times New Roman" panose="02020603050405020304" pitchFamily="18" charset="0"/>
                            </a:rPr>
                            <m:t>𝑚</m:t>
                          </m:r>
                        </m:e>
                        <m:sub>
                          <m:r>
                            <a:rPr lang="es-CL" sz="2400" b="0" i="1" smtClean="0">
                              <a:solidFill>
                                <a:srgbClr val="FF9108"/>
                              </a:solidFill>
                              <a:latin typeface="Cambria Math" panose="02040503050406030204" pitchFamily="18" charset="0"/>
                              <a:cs typeface="Times New Roman" panose="02020603050405020304" pitchFamily="18" charset="0"/>
                            </a:rPr>
                            <m:t>2</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15" name="CuadroTexto 14">
                <a:extLst>
                  <a:ext uri="{FF2B5EF4-FFF2-40B4-BE49-F238E27FC236}">
                    <a16:creationId xmlns:a16="http://schemas.microsoft.com/office/drawing/2014/main" id="{899F5601-1C66-46AB-A044-1A8FD15DF13C}"/>
                  </a:ext>
                </a:extLst>
              </p:cNvPr>
              <p:cNvSpPr txBox="1">
                <a:spLocks noRot="1" noChangeAspect="1" noMove="1" noResize="1" noEditPoints="1" noAdjustHandles="1" noChangeArrowheads="1" noChangeShapeType="1" noTextEdit="1"/>
              </p:cNvSpPr>
              <p:nvPr/>
            </p:nvSpPr>
            <p:spPr>
              <a:xfrm>
                <a:off x="2800727" y="3980937"/>
                <a:ext cx="662297" cy="461665"/>
              </a:xfrm>
              <a:prstGeom prst="rect">
                <a:avLst/>
              </a:prstGeom>
              <a:blipFill>
                <a:blip r:embed="rId7"/>
                <a:stretch>
                  <a:fillRect/>
                </a:stretch>
              </a:blipFill>
            </p:spPr>
            <p:txBody>
              <a:bodyPr/>
              <a:lstStyle/>
              <a:p>
                <a:r>
                  <a:rPr lang="es-CL">
                    <a:noFill/>
                  </a:rPr>
                  <a:t> </a:t>
                </a:r>
              </a:p>
            </p:txBody>
          </p:sp>
        </mc:Fallback>
      </mc:AlternateContent>
      <p:cxnSp>
        <p:nvCxnSpPr>
          <p:cNvPr id="16" name="Conector recto de flecha 15">
            <a:extLst>
              <a:ext uri="{FF2B5EF4-FFF2-40B4-BE49-F238E27FC236}">
                <a16:creationId xmlns:a16="http://schemas.microsoft.com/office/drawing/2014/main" id="{C74CE234-B495-4696-B614-DFC8C2A280E1}"/>
              </a:ext>
            </a:extLst>
          </p:cNvPr>
          <p:cNvCxnSpPr/>
          <p:nvPr/>
        </p:nvCxnSpPr>
        <p:spPr>
          <a:xfrm>
            <a:off x="623211" y="4871745"/>
            <a:ext cx="74433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p:cxnSp>
        <p:nvCxnSpPr>
          <p:cNvPr id="18" name="Conector recto de flecha 17">
            <a:extLst>
              <a:ext uri="{FF2B5EF4-FFF2-40B4-BE49-F238E27FC236}">
                <a16:creationId xmlns:a16="http://schemas.microsoft.com/office/drawing/2014/main" id="{24CEBFE0-41F7-4D57-9684-B10CBFE97048}"/>
              </a:ext>
            </a:extLst>
          </p:cNvPr>
          <p:cNvCxnSpPr>
            <a:cxnSpLocks/>
          </p:cNvCxnSpPr>
          <p:nvPr/>
        </p:nvCxnSpPr>
        <p:spPr>
          <a:xfrm>
            <a:off x="619019" y="5205120"/>
            <a:ext cx="216000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mc:AlternateContent xmlns:mc="http://schemas.openxmlformats.org/markup-compatibility/2006" xmlns:a14="http://schemas.microsoft.com/office/drawing/2010/main">
        <mc:Choice Requires="a14">
          <p:sp>
            <p:nvSpPr>
              <p:cNvPr id="20" name="CuadroTexto 19">
                <a:extLst>
                  <a:ext uri="{FF2B5EF4-FFF2-40B4-BE49-F238E27FC236}">
                    <a16:creationId xmlns:a16="http://schemas.microsoft.com/office/drawing/2014/main" id="{D37FE8EB-5CAB-4F04-BEDF-C7302BB06BD4}"/>
                  </a:ext>
                </a:extLst>
              </p:cNvPr>
              <p:cNvSpPr txBox="1"/>
              <p:nvPr/>
            </p:nvSpPr>
            <p:spPr>
              <a:xfrm>
                <a:off x="750313" y="4640912"/>
                <a:ext cx="509177" cy="461665"/>
              </a:xfrm>
              <a:prstGeom prst="rect">
                <a:avLst/>
              </a:prstGeom>
              <a:solidFill>
                <a:schemeClr val="bg1"/>
              </a:solid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00456F"/>
                              </a:solidFill>
                              <a:latin typeface="Cambria Math" panose="02040503050406030204" pitchFamily="18" charset="0"/>
                              <a:cs typeface="Times New Roman" panose="02020603050405020304" pitchFamily="18" charset="0"/>
                            </a:rPr>
                          </m:ctrlPr>
                        </m:sSubPr>
                        <m:e>
                          <m:r>
                            <a:rPr lang="es-CL" sz="2400" b="0" i="1" smtClean="0">
                              <a:solidFill>
                                <a:srgbClr val="00456F"/>
                              </a:solidFill>
                              <a:latin typeface="Cambria Math" panose="02040503050406030204" pitchFamily="18" charset="0"/>
                              <a:cs typeface="Times New Roman" panose="02020603050405020304" pitchFamily="18" charset="0"/>
                            </a:rPr>
                            <m:t>𝑟</m:t>
                          </m:r>
                        </m:e>
                        <m:sub>
                          <m:r>
                            <a:rPr lang="es-CL" sz="2400" b="0" i="1" smtClean="0">
                              <a:solidFill>
                                <a:srgbClr val="00456F"/>
                              </a:solidFill>
                              <a:latin typeface="Cambria Math" panose="02040503050406030204" pitchFamily="18" charset="0"/>
                              <a:cs typeface="Times New Roman" panose="02020603050405020304" pitchFamily="18" charset="0"/>
                            </a:rPr>
                            <m:t>1</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20" name="CuadroTexto 19">
                <a:extLst>
                  <a:ext uri="{FF2B5EF4-FFF2-40B4-BE49-F238E27FC236}">
                    <a16:creationId xmlns:a16="http://schemas.microsoft.com/office/drawing/2014/main" id="{D37FE8EB-5CAB-4F04-BEDF-C7302BB06BD4}"/>
                  </a:ext>
                </a:extLst>
              </p:cNvPr>
              <p:cNvSpPr txBox="1">
                <a:spLocks noRot="1" noChangeAspect="1" noMove="1" noResize="1" noEditPoints="1" noAdjustHandles="1" noChangeArrowheads="1" noChangeShapeType="1" noTextEdit="1"/>
              </p:cNvSpPr>
              <p:nvPr/>
            </p:nvSpPr>
            <p:spPr>
              <a:xfrm>
                <a:off x="750313" y="4640912"/>
                <a:ext cx="509177" cy="461665"/>
              </a:xfrm>
              <a:prstGeom prst="rect">
                <a:avLst/>
              </a:prstGeom>
              <a:blipFill>
                <a:blip r:embed="rId8"/>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1" name="CuadroTexto 20">
                <a:extLst>
                  <a:ext uri="{FF2B5EF4-FFF2-40B4-BE49-F238E27FC236}">
                    <a16:creationId xmlns:a16="http://schemas.microsoft.com/office/drawing/2014/main" id="{64F25314-483F-4EF1-8EBE-B1AE0872B1FB}"/>
                  </a:ext>
                </a:extLst>
              </p:cNvPr>
              <p:cNvSpPr txBox="1"/>
              <p:nvPr/>
            </p:nvSpPr>
            <p:spPr>
              <a:xfrm>
                <a:off x="1464777" y="4981853"/>
                <a:ext cx="516295" cy="461665"/>
              </a:xfrm>
              <a:prstGeom prst="rect">
                <a:avLst/>
              </a:prstGeom>
              <a:solidFill>
                <a:schemeClr val="bg1"/>
              </a:solid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00456F"/>
                              </a:solidFill>
                              <a:latin typeface="Cambria Math" panose="02040503050406030204" pitchFamily="18" charset="0"/>
                              <a:cs typeface="Times New Roman" panose="02020603050405020304" pitchFamily="18" charset="0"/>
                            </a:rPr>
                          </m:ctrlPr>
                        </m:sSubPr>
                        <m:e>
                          <m:r>
                            <a:rPr lang="es-CL" sz="2400" b="0" i="1" smtClean="0">
                              <a:solidFill>
                                <a:srgbClr val="00456F"/>
                              </a:solidFill>
                              <a:latin typeface="Cambria Math" panose="02040503050406030204" pitchFamily="18" charset="0"/>
                              <a:cs typeface="Times New Roman" panose="02020603050405020304" pitchFamily="18" charset="0"/>
                            </a:rPr>
                            <m:t>𝑟</m:t>
                          </m:r>
                        </m:e>
                        <m:sub>
                          <m:r>
                            <a:rPr lang="es-CL" sz="2400" b="0" i="1" smtClean="0">
                              <a:solidFill>
                                <a:srgbClr val="00456F"/>
                              </a:solidFill>
                              <a:latin typeface="Cambria Math" panose="02040503050406030204" pitchFamily="18" charset="0"/>
                              <a:cs typeface="Times New Roman" panose="02020603050405020304" pitchFamily="18" charset="0"/>
                            </a:rPr>
                            <m:t>2</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21" name="CuadroTexto 20">
                <a:extLst>
                  <a:ext uri="{FF2B5EF4-FFF2-40B4-BE49-F238E27FC236}">
                    <a16:creationId xmlns:a16="http://schemas.microsoft.com/office/drawing/2014/main" id="{64F25314-483F-4EF1-8EBE-B1AE0872B1FB}"/>
                  </a:ext>
                </a:extLst>
              </p:cNvPr>
              <p:cNvSpPr txBox="1">
                <a:spLocks noRot="1" noChangeAspect="1" noMove="1" noResize="1" noEditPoints="1" noAdjustHandles="1" noChangeArrowheads="1" noChangeShapeType="1" noTextEdit="1"/>
              </p:cNvSpPr>
              <p:nvPr/>
            </p:nvSpPr>
            <p:spPr>
              <a:xfrm>
                <a:off x="1464777" y="4981853"/>
                <a:ext cx="516295" cy="461665"/>
              </a:xfrm>
              <a:prstGeom prst="rect">
                <a:avLst/>
              </a:prstGeom>
              <a:blipFill>
                <a:blip r:embed="rId9"/>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5" name="CuadroTexto 24">
                <a:extLst>
                  <a:ext uri="{FF2B5EF4-FFF2-40B4-BE49-F238E27FC236}">
                    <a16:creationId xmlns:a16="http://schemas.microsoft.com/office/drawing/2014/main" id="{2E5FEB17-770B-49F0-82DC-ED2BA721907F}"/>
                  </a:ext>
                </a:extLst>
              </p:cNvPr>
              <p:cNvSpPr txBox="1"/>
              <p:nvPr/>
            </p:nvSpPr>
            <p:spPr>
              <a:xfrm>
                <a:off x="3962645" y="4076512"/>
                <a:ext cx="1731756" cy="89620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rPr>
                        <m:t>𝐼</m:t>
                      </m:r>
                      <m:r>
                        <a:rPr lang="es-CL" sz="2400" b="0" i="1" smtClean="0">
                          <a:solidFill>
                            <a:srgbClr val="00456F"/>
                          </a:solidFill>
                          <a:latin typeface="Cambria Math" panose="02040503050406030204" pitchFamily="18" charset="0"/>
                        </a:rPr>
                        <m:t>=</m:t>
                      </m:r>
                      <m:nary>
                        <m:naryPr>
                          <m:chr m:val="∑"/>
                          <m:supHide m:val="on"/>
                          <m:ctrlPr>
                            <a:rPr lang="es-CL" sz="2400" b="0" i="1" smtClean="0">
                              <a:solidFill>
                                <a:srgbClr val="00456F"/>
                              </a:solidFill>
                              <a:latin typeface="Cambria Math" panose="02040503050406030204" pitchFamily="18" charset="0"/>
                            </a:rPr>
                          </m:ctrlPr>
                        </m:naryPr>
                        <m:sub>
                          <m:r>
                            <a:rPr lang="es-CL" sz="2400" b="0" i="1" smtClean="0">
                              <a:solidFill>
                                <a:srgbClr val="00456F"/>
                              </a:solidFill>
                              <a:latin typeface="Cambria Math" panose="02040503050406030204" pitchFamily="18" charset="0"/>
                            </a:rPr>
                            <m:t>𝑖</m:t>
                          </m:r>
                        </m:sub>
                        <m:sup/>
                        <m:e>
                          <m:sSub>
                            <m:sSubPr>
                              <m:ctrlPr>
                                <a:rPr lang="es-CL" sz="2400" b="0" i="1" smtClean="0">
                                  <a:solidFill>
                                    <a:srgbClr val="00456F"/>
                                  </a:solidFill>
                                  <a:latin typeface="Cambria Math" panose="02040503050406030204" pitchFamily="18" charset="0"/>
                                </a:rPr>
                              </m:ctrlPr>
                            </m:sSubPr>
                            <m:e>
                              <m:r>
                                <a:rPr lang="es-CL" sz="2400" b="0" i="1" smtClean="0">
                                  <a:solidFill>
                                    <a:srgbClr val="00456F"/>
                                  </a:solidFill>
                                  <a:latin typeface="Cambria Math" panose="02040503050406030204" pitchFamily="18" charset="0"/>
                                </a:rPr>
                                <m:t>𝑚</m:t>
                              </m:r>
                            </m:e>
                            <m:sub>
                              <m:r>
                                <a:rPr lang="es-CL" sz="2400" b="0" i="1" smtClean="0">
                                  <a:solidFill>
                                    <a:srgbClr val="00456F"/>
                                  </a:solidFill>
                                  <a:latin typeface="Cambria Math" panose="02040503050406030204" pitchFamily="18" charset="0"/>
                                </a:rPr>
                                <m:t>𝑖</m:t>
                              </m:r>
                            </m:sub>
                          </m:sSub>
                          <m:sSubSup>
                            <m:sSubSupPr>
                              <m:ctrlPr>
                                <a:rPr lang="es-CL" sz="2400" b="0" i="1" smtClean="0">
                                  <a:solidFill>
                                    <a:srgbClr val="00456F"/>
                                  </a:solidFill>
                                  <a:latin typeface="Cambria Math" panose="02040503050406030204" pitchFamily="18" charset="0"/>
                                </a:rPr>
                              </m:ctrlPr>
                            </m:sSubSupPr>
                            <m:e>
                              <m:r>
                                <a:rPr lang="es-CL" sz="2400" b="0" i="1" smtClean="0">
                                  <a:solidFill>
                                    <a:srgbClr val="00456F"/>
                                  </a:solidFill>
                                  <a:latin typeface="Cambria Math" panose="02040503050406030204" pitchFamily="18" charset="0"/>
                                </a:rPr>
                                <m:t>𝑟</m:t>
                              </m:r>
                            </m:e>
                            <m:sub>
                              <m:r>
                                <a:rPr lang="es-CL" sz="2400" b="0" i="1" smtClean="0">
                                  <a:solidFill>
                                    <a:srgbClr val="00456F"/>
                                  </a:solidFill>
                                  <a:latin typeface="Cambria Math" panose="02040503050406030204" pitchFamily="18" charset="0"/>
                                </a:rPr>
                                <m:t>𝑖</m:t>
                              </m:r>
                            </m:sub>
                            <m:sup>
                              <m:r>
                                <a:rPr lang="es-CL" sz="2400" b="0" i="1" smtClean="0">
                                  <a:solidFill>
                                    <a:srgbClr val="00456F"/>
                                  </a:solidFill>
                                  <a:latin typeface="Cambria Math" panose="02040503050406030204" pitchFamily="18" charset="0"/>
                                </a:rPr>
                                <m:t>2</m:t>
                              </m:r>
                            </m:sup>
                          </m:sSubSup>
                        </m:e>
                      </m:nary>
                    </m:oMath>
                  </m:oMathPara>
                </a14:m>
                <a:endParaRPr lang="es-CL" i="1" dirty="0"/>
              </a:p>
            </p:txBody>
          </p:sp>
        </mc:Choice>
        <mc:Fallback xmlns="">
          <p:sp>
            <p:nvSpPr>
              <p:cNvPr id="25" name="CuadroTexto 24">
                <a:extLst>
                  <a:ext uri="{FF2B5EF4-FFF2-40B4-BE49-F238E27FC236}">
                    <a16:creationId xmlns:a16="http://schemas.microsoft.com/office/drawing/2014/main" id="{2E5FEB17-770B-49F0-82DC-ED2BA721907F}"/>
                  </a:ext>
                </a:extLst>
              </p:cNvPr>
              <p:cNvSpPr txBox="1">
                <a:spLocks noRot="1" noChangeAspect="1" noMove="1" noResize="1" noEditPoints="1" noAdjustHandles="1" noChangeArrowheads="1" noChangeShapeType="1" noTextEdit="1"/>
              </p:cNvSpPr>
              <p:nvPr/>
            </p:nvSpPr>
            <p:spPr>
              <a:xfrm>
                <a:off x="3962645" y="4076512"/>
                <a:ext cx="1731756" cy="896207"/>
              </a:xfrm>
              <a:prstGeom prst="rect">
                <a:avLst/>
              </a:prstGeom>
              <a:blipFill>
                <a:blip r:embed="rId10"/>
                <a:stretch>
                  <a:fillRect l="-35294" t="-147222" r="-735" b="-201389"/>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6" name="CuadroTexto 25">
                <a:extLst>
                  <a:ext uri="{FF2B5EF4-FFF2-40B4-BE49-F238E27FC236}">
                    <a16:creationId xmlns:a16="http://schemas.microsoft.com/office/drawing/2014/main" id="{91A9B806-BE9A-493D-9430-93B16C68F458}"/>
                  </a:ext>
                </a:extLst>
              </p:cNvPr>
              <p:cNvSpPr txBox="1"/>
              <p:nvPr/>
            </p:nvSpPr>
            <p:spPr>
              <a:xfrm>
                <a:off x="9912566" y="4092293"/>
                <a:ext cx="1656223" cy="9685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rPr>
                        <m:t>𝐼</m:t>
                      </m:r>
                      <m:r>
                        <a:rPr lang="es-CL" sz="2400" b="0" i="1" smtClean="0">
                          <a:solidFill>
                            <a:srgbClr val="00456F"/>
                          </a:solidFill>
                          <a:latin typeface="Cambria Math" panose="02040503050406030204" pitchFamily="18" charset="0"/>
                        </a:rPr>
                        <m:t>=</m:t>
                      </m:r>
                      <m:nary>
                        <m:naryPr>
                          <m:limLoc m:val="undOvr"/>
                          <m:subHide m:val="on"/>
                          <m:supHide m:val="on"/>
                          <m:ctrlPr>
                            <a:rPr lang="es-CL" sz="2400" b="0" i="1" smtClean="0">
                              <a:solidFill>
                                <a:srgbClr val="00456F"/>
                              </a:solidFill>
                              <a:latin typeface="Cambria Math" panose="02040503050406030204" pitchFamily="18" charset="0"/>
                            </a:rPr>
                          </m:ctrlPr>
                        </m:naryPr>
                        <m:sub/>
                        <m:sup/>
                        <m:e>
                          <m:sSup>
                            <m:sSupPr>
                              <m:ctrlPr>
                                <a:rPr lang="es-CL" sz="2400" i="1">
                                  <a:solidFill>
                                    <a:srgbClr val="00456F"/>
                                  </a:solidFill>
                                  <a:latin typeface="Cambria Math" panose="02040503050406030204" pitchFamily="18" charset="0"/>
                                </a:rPr>
                              </m:ctrlPr>
                            </m:sSupPr>
                            <m:e>
                              <m:r>
                                <a:rPr lang="es-CL" sz="2400" i="1">
                                  <a:solidFill>
                                    <a:srgbClr val="00456F"/>
                                  </a:solidFill>
                                  <a:latin typeface="Cambria Math" panose="02040503050406030204" pitchFamily="18" charset="0"/>
                                </a:rPr>
                                <m:t>𝑟</m:t>
                              </m:r>
                            </m:e>
                            <m:sup>
                              <m:r>
                                <a:rPr lang="es-CL" sz="2400" i="1">
                                  <a:solidFill>
                                    <a:srgbClr val="00456F"/>
                                  </a:solidFill>
                                  <a:latin typeface="Cambria Math" panose="02040503050406030204" pitchFamily="18" charset="0"/>
                                </a:rPr>
                                <m:t>2</m:t>
                              </m:r>
                            </m:sup>
                          </m:sSup>
                          <m:r>
                            <a:rPr lang="es-CL" sz="2400" i="1">
                              <a:solidFill>
                                <a:srgbClr val="00456F"/>
                              </a:solidFill>
                              <a:latin typeface="Cambria Math" panose="02040503050406030204" pitchFamily="18" charset="0"/>
                            </a:rPr>
                            <m:t>𝑑𝑚</m:t>
                          </m:r>
                        </m:e>
                      </m:nary>
                    </m:oMath>
                  </m:oMathPara>
                </a14:m>
                <a:endParaRPr lang="es-CL" i="1" dirty="0"/>
              </a:p>
            </p:txBody>
          </p:sp>
        </mc:Choice>
        <mc:Fallback xmlns="">
          <p:sp>
            <p:nvSpPr>
              <p:cNvPr id="26" name="CuadroTexto 25">
                <a:extLst>
                  <a:ext uri="{FF2B5EF4-FFF2-40B4-BE49-F238E27FC236}">
                    <a16:creationId xmlns:a16="http://schemas.microsoft.com/office/drawing/2014/main" id="{91A9B806-BE9A-493D-9430-93B16C68F458}"/>
                  </a:ext>
                </a:extLst>
              </p:cNvPr>
              <p:cNvSpPr txBox="1">
                <a:spLocks noRot="1" noChangeAspect="1" noMove="1" noResize="1" noEditPoints="1" noAdjustHandles="1" noChangeArrowheads="1" noChangeShapeType="1" noTextEdit="1"/>
              </p:cNvSpPr>
              <p:nvPr/>
            </p:nvSpPr>
            <p:spPr>
              <a:xfrm>
                <a:off x="9912566" y="4092293"/>
                <a:ext cx="1656223" cy="968598"/>
              </a:xfrm>
              <a:prstGeom prst="rect">
                <a:avLst/>
              </a:prstGeom>
              <a:blipFill>
                <a:blip r:embed="rId11"/>
                <a:stretch>
                  <a:fillRect l="-45038" t="-155844" r="-14504" b="-216883"/>
                </a:stretch>
              </a:blipFill>
            </p:spPr>
            <p:txBody>
              <a:bodyPr/>
              <a:lstStyle/>
              <a:p>
                <a:r>
                  <a:rPr lang="es-CL">
                    <a:noFill/>
                  </a:rPr>
                  <a:t> </a:t>
                </a:r>
              </a:p>
            </p:txBody>
          </p:sp>
        </mc:Fallback>
      </mc:AlternateContent>
      <p:cxnSp>
        <p:nvCxnSpPr>
          <p:cNvPr id="27" name="Conector recto 26">
            <a:extLst>
              <a:ext uri="{FF2B5EF4-FFF2-40B4-BE49-F238E27FC236}">
                <a16:creationId xmlns:a16="http://schemas.microsoft.com/office/drawing/2014/main" id="{DC07EE94-E55B-4069-A67B-2084CC4F4553}"/>
              </a:ext>
            </a:extLst>
          </p:cNvPr>
          <p:cNvCxnSpPr>
            <a:cxnSpLocks/>
          </p:cNvCxnSpPr>
          <p:nvPr/>
        </p:nvCxnSpPr>
        <p:spPr>
          <a:xfrm>
            <a:off x="6091451" y="2891525"/>
            <a:ext cx="4549" cy="2769163"/>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78743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Título">
            <a:extLst>
              <a:ext uri="{FF2B5EF4-FFF2-40B4-BE49-F238E27FC236}">
                <a16:creationId xmlns:a16="http://schemas.microsoft.com/office/drawing/2014/main" id="{AF843B1B-20DD-9D4E-932E-2E39A592AE10}"/>
              </a:ext>
            </a:extLst>
          </p:cNvPr>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Observa atentamente…</a:t>
            </a:r>
          </a:p>
        </p:txBody>
      </p:sp>
      <p:pic>
        <p:nvPicPr>
          <p:cNvPr id="4" name="WhatsApp Video 2020-07-05 at 10.18.37.mp4" descr="WhatsApp Video 2020-07-05 at 10.18.37.mp4">
            <a:hlinkClick r:id="" action="ppaction://media"/>
            <a:extLst>
              <a:ext uri="{FF2B5EF4-FFF2-40B4-BE49-F238E27FC236}">
                <a16:creationId xmlns:a16="http://schemas.microsoft.com/office/drawing/2014/main" id="{2F9F1125-E4E9-AB4C-B012-C597B9DCEBDB}"/>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8859" t="3288" r="2548"/>
          <a:stretch/>
        </p:blipFill>
        <p:spPr>
          <a:xfrm>
            <a:off x="2567608" y="1340768"/>
            <a:ext cx="7200800" cy="4323432"/>
          </a:xfrm>
          <a:prstGeom prst="rect">
            <a:avLst/>
          </a:prstGeom>
        </p:spPr>
      </p:pic>
      <p:sp>
        <p:nvSpPr>
          <p:cNvPr id="5" name="CuadroTexto 4">
            <a:extLst>
              <a:ext uri="{FF2B5EF4-FFF2-40B4-BE49-F238E27FC236}">
                <a16:creationId xmlns:a16="http://schemas.microsoft.com/office/drawing/2014/main" id="{5163FE4D-6C7E-6B47-AFD8-AEEF90AC8BB0}"/>
              </a:ext>
            </a:extLst>
          </p:cNvPr>
          <p:cNvSpPr txBox="1"/>
          <p:nvPr/>
        </p:nvSpPr>
        <p:spPr>
          <a:xfrm>
            <a:off x="10929257" y="3556000"/>
            <a:ext cx="184731" cy="369332"/>
          </a:xfrm>
          <a:prstGeom prst="rect">
            <a:avLst/>
          </a:prstGeom>
          <a:noFill/>
        </p:spPr>
        <p:txBody>
          <a:bodyPr wrap="none" rtlCol="0">
            <a:spAutoFit/>
          </a:bodyPr>
          <a:lstStyle/>
          <a:p>
            <a:endParaRPr lang="es-CL" dirty="0"/>
          </a:p>
        </p:txBody>
      </p:sp>
    </p:spTree>
    <p:extLst>
      <p:ext uri="{BB962C8B-B14F-4D97-AF65-F5344CB8AC3E}">
        <p14:creationId xmlns:p14="http://schemas.microsoft.com/office/powerpoint/2010/main" val="545158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52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Título">
            <a:extLst>
              <a:ext uri="{FF2B5EF4-FFF2-40B4-BE49-F238E27FC236}">
                <a16:creationId xmlns:a16="http://schemas.microsoft.com/office/drawing/2014/main" id="{AF843B1B-20DD-9D4E-932E-2E39A592AE10}"/>
              </a:ext>
            </a:extLst>
          </p:cNvPr>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Otros ejemplos</a:t>
            </a:r>
          </a:p>
        </p:txBody>
      </p:sp>
      <p:pic>
        <p:nvPicPr>
          <p:cNvPr id="2" name="iv2.mp4" descr="iv2.mp4">
            <a:hlinkClick r:id="" action="ppaction://media"/>
            <a:extLst>
              <a:ext uri="{FF2B5EF4-FFF2-40B4-BE49-F238E27FC236}">
                <a16:creationId xmlns:a16="http://schemas.microsoft.com/office/drawing/2014/main" id="{24D2733A-F093-6241-9680-15295072FBBE}"/>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2351584" y="1088740"/>
            <a:ext cx="7488832" cy="4680520"/>
          </a:xfrm>
          <a:prstGeom prst="rect">
            <a:avLst/>
          </a:prstGeom>
        </p:spPr>
      </p:pic>
    </p:spTree>
    <p:extLst>
      <p:ext uri="{BB962C8B-B14F-4D97-AF65-F5344CB8AC3E}">
        <p14:creationId xmlns:p14="http://schemas.microsoft.com/office/powerpoint/2010/main" val="3589064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5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Grupo 43">
            <a:extLst>
              <a:ext uri="{FF2B5EF4-FFF2-40B4-BE49-F238E27FC236}">
                <a16:creationId xmlns:a16="http://schemas.microsoft.com/office/drawing/2014/main" id="{B6834023-E534-4593-8480-27D0777537F7}"/>
              </a:ext>
            </a:extLst>
          </p:cNvPr>
          <p:cNvGrpSpPr/>
          <p:nvPr/>
        </p:nvGrpSpPr>
        <p:grpSpPr>
          <a:xfrm>
            <a:off x="5353804" y="3645024"/>
            <a:ext cx="1008112" cy="2385420"/>
            <a:chOff x="119336" y="1412776"/>
            <a:chExt cx="1008112" cy="2385420"/>
          </a:xfrm>
        </p:grpSpPr>
        <p:pic>
          <p:nvPicPr>
            <p:cNvPr id="45" name="Imagen 44" descr="Imagen que contiene tabla, reloj&#10;&#10;Descripción generada automáticamente">
              <a:extLst>
                <a:ext uri="{FF2B5EF4-FFF2-40B4-BE49-F238E27FC236}">
                  <a16:creationId xmlns:a16="http://schemas.microsoft.com/office/drawing/2014/main" id="{FDB13258-F2A1-4634-B556-25706AD7A620}"/>
                </a:ext>
              </a:extLst>
            </p:cNvPr>
            <p:cNvPicPr>
              <a:picLocks noChangeAspect="1"/>
            </p:cNvPicPr>
            <p:nvPr/>
          </p:nvPicPr>
          <p:blipFill rotWithShape="1">
            <a:blip r:embed="rId3">
              <a:extLst>
                <a:ext uri="{28A0092B-C50C-407E-A947-70E740481C1C}">
                  <a14:useLocalDpi xmlns:a14="http://schemas.microsoft.com/office/drawing/2010/main" val="0"/>
                </a:ext>
              </a:extLst>
            </a:blip>
            <a:srcRect l="52110" r="18572" b="64467"/>
            <a:stretch/>
          </p:blipFill>
          <p:spPr>
            <a:xfrm>
              <a:off x="119336" y="1412776"/>
              <a:ext cx="1008112" cy="1049185"/>
            </a:xfrm>
            <a:prstGeom prst="rect">
              <a:avLst/>
            </a:prstGeom>
          </p:spPr>
        </p:pic>
        <p:cxnSp>
          <p:nvCxnSpPr>
            <p:cNvPr id="46" name="Conector recto 45">
              <a:extLst>
                <a:ext uri="{FF2B5EF4-FFF2-40B4-BE49-F238E27FC236}">
                  <a16:creationId xmlns:a16="http://schemas.microsoft.com/office/drawing/2014/main" id="{7B49BEAF-5897-41AE-93BD-7D6A3C15BA68}"/>
                </a:ext>
              </a:extLst>
            </p:cNvPr>
            <p:cNvCxnSpPr/>
            <p:nvPr/>
          </p:nvCxnSpPr>
          <p:spPr>
            <a:xfrm>
              <a:off x="527001" y="1962196"/>
              <a:ext cx="0" cy="1836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a:t>
            </a:r>
          </a:p>
        </p:txBody>
      </p:sp>
      <p:sp>
        <p:nvSpPr>
          <p:cNvPr id="23" name="CuadroTexto 22">
            <a:extLst>
              <a:ext uri="{FF2B5EF4-FFF2-40B4-BE49-F238E27FC236}">
                <a16:creationId xmlns:a16="http://schemas.microsoft.com/office/drawing/2014/main" id="{37F49AEC-76D4-457C-BD05-28C662A38EB7}"/>
              </a:ext>
            </a:extLst>
          </p:cNvPr>
          <p:cNvSpPr txBox="1"/>
          <p:nvPr/>
        </p:nvSpPr>
        <p:spPr>
          <a:xfrm>
            <a:off x="147911" y="784334"/>
            <a:ext cx="11161240" cy="523220"/>
          </a:xfrm>
          <a:prstGeom prst="rect">
            <a:avLst/>
          </a:prstGeom>
          <a:noFill/>
        </p:spPr>
        <p:txBody>
          <a:bodyPr wrap="square" rtlCol="0">
            <a:spAutoFit/>
          </a:bodyPr>
          <a:lstStyle/>
          <a:p>
            <a:pPr algn="ctr"/>
            <a:r>
              <a:rPr lang="es-CL" sz="2800" dirty="0">
                <a:solidFill>
                  <a:srgbClr val="FF9108"/>
                </a:solidFill>
                <a:latin typeface="Times New Roman" panose="02020603050405020304" pitchFamily="18" charset="0"/>
                <a:cs typeface="Times New Roman" panose="02020603050405020304" pitchFamily="18" charset="0"/>
              </a:rPr>
              <a:t>Ejemplo</a:t>
            </a:r>
          </a:p>
        </p:txBody>
      </p:sp>
      <p:cxnSp>
        <p:nvCxnSpPr>
          <p:cNvPr id="9" name="Conector recto 8">
            <a:extLst>
              <a:ext uri="{FF2B5EF4-FFF2-40B4-BE49-F238E27FC236}">
                <a16:creationId xmlns:a16="http://schemas.microsoft.com/office/drawing/2014/main" id="{BDE0510C-B1A4-46EC-AD49-60F2DD299674}"/>
              </a:ext>
            </a:extLst>
          </p:cNvPr>
          <p:cNvCxnSpPr/>
          <p:nvPr/>
        </p:nvCxnSpPr>
        <p:spPr>
          <a:xfrm flipV="1">
            <a:off x="4715257" y="3046224"/>
            <a:ext cx="2052000" cy="9525"/>
          </a:xfrm>
          <a:prstGeom prst="line">
            <a:avLst/>
          </a:prstGeom>
        </p:spPr>
        <p:style>
          <a:lnRef idx="1">
            <a:schemeClr val="accent1"/>
          </a:lnRef>
          <a:fillRef idx="0">
            <a:schemeClr val="accent1"/>
          </a:fillRef>
          <a:effectRef idx="0">
            <a:schemeClr val="accent1"/>
          </a:effectRef>
          <a:fontRef idx="minor">
            <a:schemeClr val="tx1"/>
          </a:fontRef>
        </p:style>
      </p:cxnSp>
      <p:grpSp>
        <p:nvGrpSpPr>
          <p:cNvPr id="2" name="Grupo 1">
            <a:extLst>
              <a:ext uri="{FF2B5EF4-FFF2-40B4-BE49-F238E27FC236}">
                <a16:creationId xmlns:a16="http://schemas.microsoft.com/office/drawing/2014/main" id="{CD707210-C27A-487B-8C37-5B135003F39C}"/>
              </a:ext>
            </a:extLst>
          </p:cNvPr>
          <p:cNvGrpSpPr/>
          <p:nvPr/>
        </p:nvGrpSpPr>
        <p:grpSpPr>
          <a:xfrm>
            <a:off x="4304629" y="1826089"/>
            <a:ext cx="1008112" cy="1989420"/>
            <a:chOff x="119336" y="1412776"/>
            <a:chExt cx="1008112" cy="1989420"/>
          </a:xfrm>
        </p:grpSpPr>
        <p:pic>
          <p:nvPicPr>
            <p:cNvPr id="11" name="Imagen 10" descr="Imagen que contiene tabla, reloj&#10;&#10;Descripción generada automáticamente">
              <a:extLst>
                <a:ext uri="{FF2B5EF4-FFF2-40B4-BE49-F238E27FC236}">
                  <a16:creationId xmlns:a16="http://schemas.microsoft.com/office/drawing/2014/main" id="{46EDF436-42C3-4F4F-BF9F-B6F57A1AE180}"/>
                </a:ext>
              </a:extLst>
            </p:cNvPr>
            <p:cNvPicPr>
              <a:picLocks noChangeAspect="1"/>
            </p:cNvPicPr>
            <p:nvPr/>
          </p:nvPicPr>
          <p:blipFill rotWithShape="1">
            <a:blip r:embed="rId3">
              <a:extLst>
                <a:ext uri="{28A0092B-C50C-407E-A947-70E740481C1C}">
                  <a14:useLocalDpi xmlns:a14="http://schemas.microsoft.com/office/drawing/2010/main" val="0"/>
                </a:ext>
              </a:extLst>
            </a:blip>
            <a:srcRect l="52110" r="18572" b="64467"/>
            <a:stretch/>
          </p:blipFill>
          <p:spPr>
            <a:xfrm>
              <a:off x="119336" y="1412776"/>
              <a:ext cx="1008112" cy="1049185"/>
            </a:xfrm>
            <a:prstGeom prst="rect">
              <a:avLst/>
            </a:prstGeom>
          </p:spPr>
        </p:pic>
        <p:cxnSp>
          <p:nvCxnSpPr>
            <p:cNvPr id="12" name="Conector recto 11">
              <a:extLst>
                <a:ext uri="{FF2B5EF4-FFF2-40B4-BE49-F238E27FC236}">
                  <a16:creationId xmlns:a16="http://schemas.microsoft.com/office/drawing/2014/main" id="{3ED29F85-C0E2-45B7-B7F9-4711BA2C755D}"/>
                </a:ext>
              </a:extLst>
            </p:cNvPr>
            <p:cNvCxnSpPr/>
            <p:nvPr/>
          </p:nvCxnSpPr>
          <p:spPr>
            <a:xfrm>
              <a:off x="527001" y="1962196"/>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xmlns:a14="http://schemas.microsoft.com/office/drawing/2010/main">
        <mc:Choice Requires="a14">
          <p:sp>
            <p:nvSpPr>
              <p:cNvPr id="14" name="CuadroTexto 13">
                <a:extLst>
                  <a:ext uri="{FF2B5EF4-FFF2-40B4-BE49-F238E27FC236}">
                    <a16:creationId xmlns:a16="http://schemas.microsoft.com/office/drawing/2014/main" id="{DA9FE6F4-4D4C-4197-BD67-DAC458C33838}"/>
                  </a:ext>
                </a:extLst>
              </p:cNvPr>
              <p:cNvSpPr txBox="1"/>
              <p:nvPr/>
            </p:nvSpPr>
            <p:spPr>
              <a:xfrm>
                <a:off x="4153264" y="2688885"/>
                <a:ext cx="524951"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FF9108"/>
                          </a:solidFill>
                          <a:latin typeface="Cambria Math" panose="02040503050406030204" pitchFamily="18" charset="0"/>
                          <a:cs typeface="Times New Roman" panose="02020603050405020304" pitchFamily="18" charset="0"/>
                        </a:rPr>
                        <m:t>𝑚</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14" name="CuadroTexto 13">
                <a:extLst>
                  <a:ext uri="{FF2B5EF4-FFF2-40B4-BE49-F238E27FC236}">
                    <a16:creationId xmlns:a16="http://schemas.microsoft.com/office/drawing/2014/main" id="{DA9FE6F4-4D4C-4197-BD67-DAC458C33838}"/>
                  </a:ext>
                </a:extLst>
              </p:cNvPr>
              <p:cNvSpPr txBox="1">
                <a:spLocks noRot="1" noChangeAspect="1" noMove="1" noResize="1" noEditPoints="1" noAdjustHandles="1" noChangeArrowheads="1" noChangeShapeType="1" noTextEdit="1"/>
              </p:cNvSpPr>
              <p:nvPr/>
            </p:nvSpPr>
            <p:spPr>
              <a:xfrm>
                <a:off x="4153264" y="2688885"/>
                <a:ext cx="524951" cy="461665"/>
              </a:xfrm>
              <a:prstGeom prst="rect">
                <a:avLst/>
              </a:prstGeom>
              <a:blipFill>
                <a:blip r:embed="rId4"/>
                <a:stretch>
                  <a:fillRect/>
                </a:stretch>
              </a:blipFill>
            </p:spPr>
            <p:txBody>
              <a:bodyPr/>
              <a:lstStyle/>
              <a:p>
                <a:r>
                  <a:rPr lang="es-CL">
                    <a:noFill/>
                  </a:rPr>
                  <a:t> </a:t>
                </a:r>
              </a:p>
            </p:txBody>
          </p:sp>
        </mc:Fallback>
      </mc:AlternateContent>
      <p:cxnSp>
        <p:nvCxnSpPr>
          <p:cNvPr id="16" name="Conector recto de flecha 15">
            <a:extLst>
              <a:ext uri="{FF2B5EF4-FFF2-40B4-BE49-F238E27FC236}">
                <a16:creationId xmlns:a16="http://schemas.microsoft.com/office/drawing/2014/main" id="{C74CE234-B495-4696-B614-DFC8C2A280E1}"/>
              </a:ext>
            </a:extLst>
          </p:cNvPr>
          <p:cNvCxnSpPr/>
          <p:nvPr/>
        </p:nvCxnSpPr>
        <p:spPr>
          <a:xfrm>
            <a:off x="5807435" y="2774407"/>
            <a:ext cx="93600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p:cxnSp>
        <p:nvCxnSpPr>
          <p:cNvPr id="18" name="Conector recto de flecha 17">
            <a:extLst>
              <a:ext uri="{FF2B5EF4-FFF2-40B4-BE49-F238E27FC236}">
                <a16:creationId xmlns:a16="http://schemas.microsoft.com/office/drawing/2014/main" id="{24CEBFE0-41F7-4D57-9684-B10CBFE97048}"/>
              </a:ext>
            </a:extLst>
          </p:cNvPr>
          <p:cNvCxnSpPr>
            <a:cxnSpLocks/>
          </p:cNvCxnSpPr>
          <p:nvPr/>
        </p:nvCxnSpPr>
        <p:spPr>
          <a:xfrm>
            <a:off x="4734307" y="3356992"/>
            <a:ext cx="205200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mc:AlternateContent xmlns:mc="http://schemas.openxmlformats.org/markup-compatibility/2006" xmlns:a14="http://schemas.microsoft.com/office/drawing/2010/main">
        <mc:Choice Requires="a14">
          <p:sp>
            <p:nvSpPr>
              <p:cNvPr id="20" name="CuadroTexto 19">
                <a:extLst>
                  <a:ext uri="{FF2B5EF4-FFF2-40B4-BE49-F238E27FC236}">
                    <a16:creationId xmlns:a16="http://schemas.microsoft.com/office/drawing/2014/main" id="{D37FE8EB-5CAB-4F04-BEDF-C7302BB06BD4}"/>
                  </a:ext>
                </a:extLst>
              </p:cNvPr>
              <p:cNvSpPr txBox="1"/>
              <p:nvPr/>
            </p:nvSpPr>
            <p:spPr>
              <a:xfrm>
                <a:off x="6057908" y="2520259"/>
                <a:ext cx="440633" cy="461665"/>
              </a:xfrm>
              <a:prstGeom prst="rect">
                <a:avLst/>
              </a:prstGeom>
              <a:solidFill>
                <a:schemeClr val="bg1"/>
              </a:solidFill>
            </p:spPr>
            <p:txBody>
              <a:bodyPr wrap="non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cs typeface="Times New Roman" panose="02020603050405020304" pitchFamily="18" charset="0"/>
                        </a:rPr>
                        <m:t>𝑎</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20" name="CuadroTexto 19">
                <a:extLst>
                  <a:ext uri="{FF2B5EF4-FFF2-40B4-BE49-F238E27FC236}">
                    <a16:creationId xmlns:a16="http://schemas.microsoft.com/office/drawing/2014/main" id="{D37FE8EB-5CAB-4F04-BEDF-C7302BB06BD4}"/>
                  </a:ext>
                </a:extLst>
              </p:cNvPr>
              <p:cNvSpPr txBox="1">
                <a:spLocks noRot="1" noChangeAspect="1" noMove="1" noResize="1" noEditPoints="1" noAdjustHandles="1" noChangeArrowheads="1" noChangeShapeType="1" noTextEdit="1"/>
              </p:cNvSpPr>
              <p:nvPr/>
            </p:nvSpPr>
            <p:spPr>
              <a:xfrm>
                <a:off x="6057908" y="2520259"/>
                <a:ext cx="440633" cy="461665"/>
              </a:xfrm>
              <a:prstGeom prst="rect">
                <a:avLst/>
              </a:prstGeom>
              <a:blipFill>
                <a:blip r:embed="rId5"/>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1" name="CuadroTexto 20">
                <a:extLst>
                  <a:ext uri="{FF2B5EF4-FFF2-40B4-BE49-F238E27FC236}">
                    <a16:creationId xmlns:a16="http://schemas.microsoft.com/office/drawing/2014/main" id="{64F25314-483F-4EF1-8EBE-B1AE0872B1FB}"/>
                  </a:ext>
                </a:extLst>
              </p:cNvPr>
              <p:cNvSpPr txBox="1"/>
              <p:nvPr/>
            </p:nvSpPr>
            <p:spPr>
              <a:xfrm>
                <a:off x="5502159" y="3144803"/>
                <a:ext cx="610552" cy="461665"/>
              </a:xfrm>
              <a:prstGeom prst="rect">
                <a:avLst/>
              </a:prstGeom>
              <a:solidFill>
                <a:schemeClr val="bg1"/>
              </a:solidFill>
            </p:spPr>
            <p:txBody>
              <a:bodyPr wrap="non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cs typeface="Times New Roman" panose="02020603050405020304" pitchFamily="18" charset="0"/>
                        </a:rPr>
                        <m:t>2</m:t>
                      </m:r>
                      <m:r>
                        <a:rPr lang="es-CL" sz="2400" b="0" i="1" smtClean="0">
                          <a:solidFill>
                            <a:srgbClr val="00456F"/>
                          </a:solidFill>
                          <a:latin typeface="Cambria Math" panose="02040503050406030204" pitchFamily="18" charset="0"/>
                          <a:cs typeface="Times New Roman" panose="02020603050405020304" pitchFamily="18" charset="0"/>
                        </a:rPr>
                        <m:t>𝑎</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21" name="CuadroTexto 20">
                <a:extLst>
                  <a:ext uri="{FF2B5EF4-FFF2-40B4-BE49-F238E27FC236}">
                    <a16:creationId xmlns:a16="http://schemas.microsoft.com/office/drawing/2014/main" id="{64F25314-483F-4EF1-8EBE-B1AE0872B1FB}"/>
                  </a:ext>
                </a:extLst>
              </p:cNvPr>
              <p:cNvSpPr txBox="1">
                <a:spLocks noRot="1" noChangeAspect="1" noMove="1" noResize="1" noEditPoints="1" noAdjustHandles="1" noChangeArrowheads="1" noChangeShapeType="1" noTextEdit="1"/>
              </p:cNvSpPr>
              <p:nvPr/>
            </p:nvSpPr>
            <p:spPr>
              <a:xfrm>
                <a:off x="5502159" y="3144803"/>
                <a:ext cx="610552" cy="461665"/>
              </a:xfrm>
              <a:prstGeom prst="rect">
                <a:avLst/>
              </a:prstGeom>
              <a:blipFill>
                <a:blip r:embed="rId6"/>
                <a:stretch>
                  <a:fillRect/>
                </a:stretch>
              </a:blipFill>
            </p:spPr>
            <p:txBody>
              <a:bodyPr/>
              <a:lstStyle/>
              <a:p>
                <a:r>
                  <a:rPr lang="es-CL">
                    <a:noFill/>
                  </a:rPr>
                  <a:t> </a:t>
                </a:r>
              </a:p>
            </p:txBody>
          </p:sp>
        </mc:Fallback>
      </mc:AlternateContent>
      <p:sp>
        <p:nvSpPr>
          <p:cNvPr id="8" name="Elipse 7">
            <a:extLst>
              <a:ext uri="{FF2B5EF4-FFF2-40B4-BE49-F238E27FC236}">
                <a16:creationId xmlns:a16="http://schemas.microsoft.com/office/drawing/2014/main" id="{2AA15B25-8F73-439C-A2B5-E24EF75095B5}"/>
              </a:ext>
            </a:extLst>
          </p:cNvPr>
          <p:cNvSpPr/>
          <p:nvPr/>
        </p:nvSpPr>
        <p:spPr>
          <a:xfrm>
            <a:off x="4631648" y="2965749"/>
            <a:ext cx="180000" cy="18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28" name="Elipse 27">
            <a:extLst>
              <a:ext uri="{FF2B5EF4-FFF2-40B4-BE49-F238E27FC236}">
                <a16:creationId xmlns:a16="http://schemas.microsoft.com/office/drawing/2014/main" id="{951A2AC6-4C1E-4EF4-B5A5-5F66C395E0EA}"/>
              </a:ext>
            </a:extLst>
          </p:cNvPr>
          <p:cNvSpPr/>
          <p:nvPr/>
        </p:nvSpPr>
        <p:spPr>
          <a:xfrm>
            <a:off x="5675624" y="2960724"/>
            <a:ext cx="180000" cy="18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29" name="Elipse 28">
            <a:extLst>
              <a:ext uri="{FF2B5EF4-FFF2-40B4-BE49-F238E27FC236}">
                <a16:creationId xmlns:a16="http://schemas.microsoft.com/office/drawing/2014/main" id="{0FD4649A-015E-4277-BF14-8A5600643519}"/>
              </a:ext>
            </a:extLst>
          </p:cNvPr>
          <p:cNvSpPr/>
          <p:nvPr/>
        </p:nvSpPr>
        <p:spPr>
          <a:xfrm>
            <a:off x="6696857" y="2964803"/>
            <a:ext cx="180000" cy="18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mc:AlternateContent xmlns:mc="http://schemas.openxmlformats.org/markup-compatibility/2006" xmlns:a14="http://schemas.microsoft.com/office/drawing/2010/main">
        <mc:Choice Requires="a14">
          <p:sp>
            <p:nvSpPr>
              <p:cNvPr id="30" name="CuadroTexto 29">
                <a:extLst>
                  <a:ext uri="{FF2B5EF4-FFF2-40B4-BE49-F238E27FC236}">
                    <a16:creationId xmlns:a16="http://schemas.microsoft.com/office/drawing/2014/main" id="{991490CF-08A5-4FE0-B4A4-C85C190D5DA7}"/>
                  </a:ext>
                </a:extLst>
              </p:cNvPr>
              <p:cNvSpPr txBox="1"/>
              <p:nvPr/>
            </p:nvSpPr>
            <p:spPr>
              <a:xfrm>
                <a:off x="5229301" y="2611385"/>
                <a:ext cx="524951"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FF9108"/>
                          </a:solidFill>
                          <a:latin typeface="Cambria Math" panose="02040503050406030204" pitchFamily="18" charset="0"/>
                          <a:cs typeface="Times New Roman" panose="02020603050405020304" pitchFamily="18" charset="0"/>
                        </a:rPr>
                        <m:t>𝑚</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0" name="CuadroTexto 29">
                <a:extLst>
                  <a:ext uri="{FF2B5EF4-FFF2-40B4-BE49-F238E27FC236}">
                    <a16:creationId xmlns:a16="http://schemas.microsoft.com/office/drawing/2014/main" id="{991490CF-08A5-4FE0-B4A4-C85C190D5DA7}"/>
                  </a:ext>
                </a:extLst>
              </p:cNvPr>
              <p:cNvSpPr txBox="1">
                <a:spLocks noRot="1" noChangeAspect="1" noMove="1" noResize="1" noEditPoints="1" noAdjustHandles="1" noChangeArrowheads="1" noChangeShapeType="1" noTextEdit="1"/>
              </p:cNvSpPr>
              <p:nvPr/>
            </p:nvSpPr>
            <p:spPr>
              <a:xfrm>
                <a:off x="5229301" y="2611385"/>
                <a:ext cx="524951" cy="461665"/>
              </a:xfrm>
              <a:prstGeom prst="rect">
                <a:avLst/>
              </a:prstGeom>
              <a:blipFill>
                <a:blip r:embed="rId4"/>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1" name="CuadroTexto 30">
                <a:extLst>
                  <a:ext uri="{FF2B5EF4-FFF2-40B4-BE49-F238E27FC236}">
                    <a16:creationId xmlns:a16="http://schemas.microsoft.com/office/drawing/2014/main" id="{A4C830DA-F0B6-4DD8-9EF1-D13B65B0C51B}"/>
                  </a:ext>
                </a:extLst>
              </p:cNvPr>
              <p:cNvSpPr txBox="1"/>
              <p:nvPr/>
            </p:nvSpPr>
            <p:spPr>
              <a:xfrm>
                <a:off x="6810442" y="2906275"/>
                <a:ext cx="524951"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FF9108"/>
                          </a:solidFill>
                          <a:latin typeface="Cambria Math" panose="02040503050406030204" pitchFamily="18" charset="0"/>
                          <a:cs typeface="Times New Roman" panose="02020603050405020304" pitchFamily="18" charset="0"/>
                        </a:rPr>
                        <m:t>𝑚</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1" name="CuadroTexto 30">
                <a:extLst>
                  <a:ext uri="{FF2B5EF4-FFF2-40B4-BE49-F238E27FC236}">
                    <a16:creationId xmlns:a16="http://schemas.microsoft.com/office/drawing/2014/main" id="{A4C830DA-F0B6-4DD8-9EF1-D13B65B0C51B}"/>
                  </a:ext>
                </a:extLst>
              </p:cNvPr>
              <p:cNvSpPr txBox="1">
                <a:spLocks noRot="1" noChangeAspect="1" noMove="1" noResize="1" noEditPoints="1" noAdjustHandles="1" noChangeArrowheads="1" noChangeShapeType="1" noTextEdit="1"/>
              </p:cNvSpPr>
              <p:nvPr/>
            </p:nvSpPr>
            <p:spPr>
              <a:xfrm>
                <a:off x="6810442" y="2906275"/>
                <a:ext cx="524951" cy="461665"/>
              </a:xfrm>
              <a:prstGeom prst="rect">
                <a:avLst/>
              </a:prstGeom>
              <a:blipFill>
                <a:blip r:embed="rId7"/>
                <a:stretch>
                  <a:fillRect/>
                </a:stretch>
              </a:blipFill>
            </p:spPr>
            <p:txBody>
              <a:bodyPr/>
              <a:lstStyle/>
              <a:p>
                <a:r>
                  <a:rPr lang="es-CL">
                    <a:noFill/>
                  </a:rPr>
                  <a:t> </a:t>
                </a:r>
              </a:p>
            </p:txBody>
          </p:sp>
        </mc:Fallback>
      </mc:AlternateContent>
      <p:cxnSp>
        <p:nvCxnSpPr>
          <p:cNvPr id="32" name="Conector recto 31">
            <a:extLst>
              <a:ext uri="{FF2B5EF4-FFF2-40B4-BE49-F238E27FC236}">
                <a16:creationId xmlns:a16="http://schemas.microsoft.com/office/drawing/2014/main" id="{75556DF0-12E9-480B-A7AF-CD62559C129E}"/>
              </a:ext>
            </a:extLst>
          </p:cNvPr>
          <p:cNvCxnSpPr/>
          <p:nvPr/>
        </p:nvCxnSpPr>
        <p:spPr>
          <a:xfrm flipV="1">
            <a:off x="4710711" y="5028996"/>
            <a:ext cx="2052000" cy="9525"/>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3" name="CuadroTexto 32">
                <a:extLst>
                  <a:ext uri="{FF2B5EF4-FFF2-40B4-BE49-F238E27FC236}">
                    <a16:creationId xmlns:a16="http://schemas.microsoft.com/office/drawing/2014/main" id="{B29E1D01-1749-4697-AF28-B2923123C792}"/>
                  </a:ext>
                </a:extLst>
              </p:cNvPr>
              <p:cNvSpPr txBox="1"/>
              <p:nvPr/>
            </p:nvSpPr>
            <p:spPr>
              <a:xfrm>
                <a:off x="4148718" y="4671657"/>
                <a:ext cx="524951"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FF9108"/>
                          </a:solidFill>
                          <a:latin typeface="Cambria Math" panose="02040503050406030204" pitchFamily="18" charset="0"/>
                          <a:cs typeface="Times New Roman" panose="02020603050405020304" pitchFamily="18" charset="0"/>
                        </a:rPr>
                        <m:t>𝑚</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3" name="CuadroTexto 32">
                <a:extLst>
                  <a:ext uri="{FF2B5EF4-FFF2-40B4-BE49-F238E27FC236}">
                    <a16:creationId xmlns:a16="http://schemas.microsoft.com/office/drawing/2014/main" id="{B29E1D01-1749-4697-AF28-B2923123C792}"/>
                  </a:ext>
                </a:extLst>
              </p:cNvPr>
              <p:cNvSpPr txBox="1">
                <a:spLocks noRot="1" noChangeAspect="1" noMove="1" noResize="1" noEditPoints="1" noAdjustHandles="1" noChangeArrowheads="1" noChangeShapeType="1" noTextEdit="1"/>
              </p:cNvSpPr>
              <p:nvPr/>
            </p:nvSpPr>
            <p:spPr>
              <a:xfrm>
                <a:off x="4148718" y="4671657"/>
                <a:ext cx="524951" cy="461665"/>
              </a:xfrm>
              <a:prstGeom prst="rect">
                <a:avLst/>
              </a:prstGeom>
              <a:blipFill>
                <a:blip r:embed="rId4"/>
                <a:stretch>
                  <a:fillRect/>
                </a:stretch>
              </a:blipFill>
            </p:spPr>
            <p:txBody>
              <a:bodyPr/>
              <a:lstStyle/>
              <a:p>
                <a:r>
                  <a:rPr lang="es-CL">
                    <a:noFill/>
                  </a:rPr>
                  <a:t> </a:t>
                </a:r>
              </a:p>
            </p:txBody>
          </p:sp>
        </mc:Fallback>
      </mc:AlternateContent>
      <p:cxnSp>
        <p:nvCxnSpPr>
          <p:cNvPr id="34" name="Conector recto de flecha 33">
            <a:extLst>
              <a:ext uri="{FF2B5EF4-FFF2-40B4-BE49-F238E27FC236}">
                <a16:creationId xmlns:a16="http://schemas.microsoft.com/office/drawing/2014/main" id="{0FF6D859-873A-44E6-8BF2-85A18014BEFA}"/>
              </a:ext>
            </a:extLst>
          </p:cNvPr>
          <p:cNvCxnSpPr/>
          <p:nvPr/>
        </p:nvCxnSpPr>
        <p:spPr>
          <a:xfrm>
            <a:off x="5802889" y="4757179"/>
            <a:ext cx="93600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p:cxnSp>
        <p:nvCxnSpPr>
          <p:cNvPr id="35" name="Conector recto de flecha 34">
            <a:extLst>
              <a:ext uri="{FF2B5EF4-FFF2-40B4-BE49-F238E27FC236}">
                <a16:creationId xmlns:a16="http://schemas.microsoft.com/office/drawing/2014/main" id="{561AB7BC-078B-483B-9CB6-5564CCE59EEE}"/>
              </a:ext>
            </a:extLst>
          </p:cNvPr>
          <p:cNvCxnSpPr>
            <a:cxnSpLocks/>
          </p:cNvCxnSpPr>
          <p:nvPr/>
        </p:nvCxnSpPr>
        <p:spPr>
          <a:xfrm>
            <a:off x="4729761" y="5339764"/>
            <a:ext cx="205200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mc:AlternateContent xmlns:mc="http://schemas.openxmlformats.org/markup-compatibility/2006" xmlns:a14="http://schemas.microsoft.com/office/drawing/2010/main">
        <mc:Choice Requires="a14">
          <p:sp>
            <p:nvSpPr>
              <p:cNvPr id="36" name="CuadroTexto 35">
                <a:extLst>
                  <a:ext uri="{FF2B5EF4-FFF2-40B4-BE49-F238E27FC236}">
                    <a16:creationId xmlns:a16="http://schemas.microsoft.com/office/drawing/2014/main" id="{D68DFCBD-853B-403B-9F8B-432F625EAF5E}"/>
                  </a:ext>
                </a:extLst>
              </p:cNvPr>
              <p:cNvSpPr txBox="1"/>
              <p:nvPr/>
            </p:nvSpPr>
            <p:spPr>
              <a:xfrm>
                <a:off x="6053362" y="4503031"/>
                <a:ext cx="440633" cy="461665"/>
              </a:xfrm>
              <a:prstGeom prst="rect">
                <a:avLst/>
              </a:prstGeom>
              <a:solidFill>
                <a:schemeClr val="bg1"/>
              </a:solidFill>
            </p:spPr>
            <p:txBody>
              <a:bodyPr wrap="non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cs typeface="Times New Roman" panose="02020603050405020304" pitchFamily="18" charset="0"/>
                        </a:rPr>
                        <m:t>𝑎</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6" name="CuadroTexto 35">
                <a:extLst>
                  <a:ext uri="{FF2B5EF4-FFF2-40B4-BE49-F238E27FC236}">
                    <a16:creationId xmlns:a16="http://schemas.microsoft.com/office/drawing/2014/main" id="{D68DFCBD-853B-403B-9F8B-432F625EAF5E}"/>
                  </a:ext>
                </a:extLst>
              </p:cNvPr>
              <p:cNvSpPr txBox="1">
                <a:spLocks noRot="1" noChangeAspect="1" noMove="1" noResize="1" noEditPoints="1" noAdjustHandles="1" noChangeArrowheads="1" noChangeShapeType="1" noTextEdit="1"/>
              </p:cNvSpPr>
              <p:nvPr/>
            </p:nvSpPr>
            <p:spPr>
              <a:xfrm>
                <a:off x="6053362" y="4503031"/>
                <a:ext cx="440633" cy="461665"/>
              </a:xfrm>
              <a:prstGeom prst="rect">
                <a:avLst/>
              </a:prstGeom>
              <a:blipFill>
                <a:blip r:embed="rId8"/>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7" name="CuadroTexto 36">
                <a:extLst>
                  <a:ext uri="{FF2B5EF4-FFF2-40B4-BE49-F238E27FC236}">
                    <a16:creationId xmlns:a16="http://schemas.microsoft.com/office/drawing/2014/main" id="{1A11152D-7F5E-4381-BC05-A1CECA6597AB}"/>
                  </a:ext>
                </a:extLst>
              </p:cNvPr>
              <p:cNvSpPr txBox="1"/>
              <p:nvPr/>
            </p:nvSpPr>
            <p:spPr>
              <a:xfrm>
                <a:off x="5497613" y="5127575"/>
                <a:ext cx="610552" cy="461665"/>
              </a:xfrm>
              <a:prstGeom prst="rect">
                <a:avLst/>
              </a:prstGeom>
              <a:solidFill>
                <a:schemeClr val="bg1"/>
              </a:solidFill>
            </p:spPr>
            <p:txBody>
              <a:bodyPr wrap="non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cs typeface="Times New Roman" panose="02020603050405020304" pitchFamily="18" charset="0"/>
                        </a:rPr>
                        <m:t>2</m:t>
                      </m:r>
                      <m:r>
                        <a:rPr lang="es-CL" sz="2400" b="0" i="1" smtClean="0">
                          <a:solidFill>
                            <a:srgbClr val="00456F"/>
                          </a:solidFill>
                          <a:latin typeface="Cambria Math" panose="02040503050406030204" pitchFamily="18" charset="0"/>
                          <a:cs typeface="Times New Roman" panose="02020603050405020304" pitchFamily="18" charset="0"/>
                        </a:rPr>
                        <m:t>𝑎</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7" name="CuadroTexto 36">
                <a:extLst>
                  <a:ext uri="{FF2B5EF4-FFF2-40B4-BE49-F238E27FC236}">
                    <a16:creationId xmlns:a16="http://schemas.microsoft.com/office/drawing/2014/main" id="{1A11152D-7F5E-4381-BC05-A1CECA6597AB}"/>
                  </a:ext>
                </a:extLst>
              </p:cNvPr>
              <p:cNvSpPr txBox="1">
                <a:spLocks noRot="1" noChangeAspect="1" noMove="1" noResize="1" noEditPoints="1" noAdjustHandles="1" noChangeArrowheads="1" noChangeShapeType="1" noTextEdit="1"/>
              </p:cNvSpPr>
              <p:nvPr/>
            </p:nvSpPr>
            <p:spPr>
              <a:xfrm>
                <a:off x="5497613" y="5127575"/>
                <a:ext cx="610552" cy="461665"/>
              </a:xfrm>
              <a:prstGeom prst="rect">
                <a:avLst/>
              </a:prstGeom>
              <a:blipFill>
                <a:blip r:embed="rId9"/>
                <a:stretch>
                  <a:fillRect/>
                </a:stretch>
              </a:blipFill>
            </p:spPr>
            <p:txBody>
              <a:bodyPr/>
              <a:lstStyle/>
              <a:p>
                <a:r>
                  <a:rPr lang="es-CL">
                    <a:noFill/>
                  </a:rPr>
                  <a:t> </a:t>
                </a:r>
              </a:p>
            </p:txBody>
          </p:sp>
        </mc:Fallback>
      </mc:AlternateContent>
      <p:sp>
        <p:nvSpPr>
          <p:cNvPr id="39" name="Elipse 38">
            <a:extLst>
              <a:ext uri="{FF2B5EF4-FFF2-40B4-BE49-F238E27FC236}">
                <a16:creationId xmlns:a16="http://schemas.microsoft.com/office/drawing/2014/main" id="{34B50BAA-66FB-4983-8A81-D5449BD24CB6}"/>
              </a:ext>
            </a:extLst>
          </p:cNvPr>
          <p:cNvSpPr/>
          <p:nvPr/>
        </p:nvSpPr>
        <p:spPr>
          <a:xfrm>
            <a:off x="4627102" y="4948521"/>
            <a:ext cx="180000" cy="18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40" name="Elipse 39">
            <a:extLst>
              <a:ext uri="{FF2B5EF4-FFF2-40B4-BE49-F238E27FC236}">
                <a16:creationId xmlns:a16="http://schemas.microsoft.com/office/drawing/2014/main" id="{31BB5955-F708-4C45-870A-EAFDD825A022}"/>
              </a:ext>
            </a:extLst>
          </p:cNvPr>
          <p:cNvSpPr/>
          <p:nvPr/>
        </p:nvSpPr>
        <p:spPr>
          <a:xfrm>
            <a:off x="5671078" y="4943496"/>
            <a:ext cx="180000" cy="18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41" name="Elipse 40">
            <a:extLst>
              <a:ext uri="{FF2B5EF4-FFF2-40B4-BE49-F238E27FC236}">
                <a16:creationId xmlns:a16="http://schemas.microsoft.com/office/drawing/2014/main" id="{996B410E-9CED-479B-938B-51BC14C08002}"/>
              </a:ext>
            </a:extLst>
          </p:cNvPr>
          <p:cNvSpPr/>
          <p:nvPr/>
        </p:nvSpPr>
        <p:spPr>
          <a:xfrm>
            <a:off x="6692311" y="4947575"/>
            <a:ext cx="180000" cy="18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mc:AlternateContent xmlns:mc="http://schemas.openxmlformats.org/markup-compatibility/2006" xmlns:a14="http://schemas.microsoft.com/office/drawing/2010/main">
        <mc:Choice Requires="a14">
          <p:sp>
            <p:nvSpPr>
              <p:cNvPr id="42" name="CuadroTexto 41">
                <a:extLst>
                  <a:ext uri="{FF2B5EF4-FFF2-40B4-BE49-F238E27FC236}">
                    <a16:creationId xmlns:a16="http://schemas.microsoft.com/office/drawing/2014/main" id="{8D357894-D49F-4C45-89BE-84625B121010}"/>
                  </a:ext>
                </a:extLst>
              </p:cNvPr>
              <p:cNvSpPr txBox="1"/>
              <p:nvPr/>
            </p:nvSpPr>
            <p:spPr>
              <a:xfrm>
                <a:off x="5224755" y="4594157"/>
                <a:ext cx="524951"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FF9108"/>
                          </a:solidFill>
                          <a:latin typeface="Cambria Math" panose="02040503050406030204" pitchFamily="18" charset="0"/>
                          <a:cs typeface="Times New Roman" panose="02020603050405020304" pitchFamily="18" charset="0"/>
                        </a:rPr>
                        <m:t>𝑚</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2" name="CuadroTexto 41">
                <a:extLst>
                  <a:ext uri="{FF2B5EF4-FFF2-40B4-BE49-F238E27FC236}">
                    <a16:creationId xmlns:a16="http://schemas.microsoft.com/office/drawing/2014/main" id="{8D357894-D49F-4C45-89BE-84625B121010}"/>
                  </a:ext>
                </a:extLst>
              </p:cNvPr>
              <p:cNvSpPr txBox="1">
                <a:spLocks noRot="1" noChangeAspect="1" noMove="1" noResize="1" noEditPoints="1" noAdjustHandles="1" noChangeArrowheads="1" noChangeShapeType="1" noTextEdit="1"/>
              </p:cNvSpPr>
              <p:nvPr/>
            </p:nvSpPr>
            <p:spPr>
              <a:xfrm>
                <a:off x="5224755" y="4594157"/>
                <a:ext cx="524951" cy="461665"/>
              </a:xfrm>
              <a:prstGeom prst="rect">
                <a:avLst/>
              </a:prstGeom>
              <a:blipFill>
                <a:blip r:embed="rId7"/>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43" name="CuadroTexto 42">
                <a:extLst>
                  <a:ext uri="{FF2B5EF4-FFF2-40B4-BE49-F238E27FC236}">
                    <a16:creationId xmlns:a16="http://schemas.microsoft.com/office/drawing/2014/main" id="{4FF0CBBD-A08D-4BD9-A9CF-696BD165E059}"/>
                  </a:ext>
                </a:extLst>
              </p:cNvPr>
              <p:cNvSpPr txBox="1"/>
              <p:nvPr/>
            </p:nvSpPr>
            <p:spPr>
              <a:xfrm>
                <a:off x="6805896" y="4889047"/>
                <a:ext cx="524951"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FF9108"/>
                          </a:solidFill>
                          <a:latin typeface="Cambria Math" panose="02040503050406030204" pitchFamily="18" charset="0"/>
                          <a:cs typeface="Times New Roman" panose="02020603050405020304" pitchFamily="18" charset="0"/>
                        </a:rPr>
                        <m:t>𝑚</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3" name="CuadroTexto 42">
                <a:extLst>
                  <a:ext uri="{FF2B5EF4-FFF2-40B4-BE49-F238E27FC236}">
                    <a16:creationId xmlns:a16="http://schemas.microsoft.com/office/drawing/2014/main" id="{4FF0CBBD-A08D-4BD9-A9CF-696BD165E059}"/>
                  </a:ext>
                </a:extLst>
              </p:cNvPr>
              <p:cNvSpPr txBox="1">
                <a:spLocks noRot="1" noChangeAspect="1" noMove="1" noResize="1" noEditPoints="1" noAdjustHandles="1" noChangeArrowheads="1" noChangeShapeType="1" noTextEdit="1"/>
              </p:cNvSpPr>
              <p:nvPr/>
            </p:nvSpPr>
            <p:spPr>
              <a:xfrm>
                <a:off x="6805896" y="4889047"/>
                <a:ext cx="524951" cy="461665"/>
              </a:xfrm>
              <a:prstGeom prst="rect">
                <a:avLst/>
              </a:prstGeom>
              <a:blipFill>
                <a:blip r:embed="rId4"/>
                <a:stretch>
                  <a:fillRect/>
                </a:stretch>
              </a:blipFill>
            </p:spPr>
            <p:txBody>
              <a:bodyPr/>
              <a:lstStyle/>
              <a:p>
                <a:r>
                  <a:rPr lang="es-CL">
                    <a:noFill/>
                  </a:rPr>
                  <a:t> </a:t>
                </a:r>
              </a:p>
            </p:txBody>
          </p:sp>
        </mc:Fallback>
      </mc:AlternateContent>
      <p:sp>
        <p:nvSpPr>
          <p:cNvPr id="47" name="CuadroTexto 46">
            <a:extLst>
              <a:ext uri="{FF2B5EF4-FFF2-40B4-BE49-F238E27FC236}">
                <a16:creationId xmlns:a16="http://schemas.microsoft.com/office/drawing/2014/main" id="{07C3D569-0DCE-4A57-95C8-ECBB4FC6E8C3}"/>
              </a:ext>
            </a:extLst>
          </p:cNvPr>
          <p:cNvSpPr txBox="1"/>
          <p:nvPr/>
        </p:nvSpPr>
        <p:spPr>
          <a:xfrm>
            <a:off x="2643261" y="6152471"/>
            <a:ext cx="6055633"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¿En cuál cuesta menos realizar la rotación?</a:t>
            </a:r>
          </a:p>
        </p:txBody>
      </p:sp>
      <mc:AlternateContent xmlns:mc="http://schemas.openxmlformats.org/markup-compatibility/2006" xmlns:a14="http://schemas.microsoft.com/office/drawing/2010/main">
        <mc:Choice Requires="a14">
          <p:sp>
            <p:nvSpPr>
              <p:cNvPr id="48" name="CuadroTexto 47">
                <a:extLst>
                  <a:ext uri="{FF2B5EF4-FFF2-40B4-BE49-F238E27FC236}">
                    <a16:creationId xmlns:a16="http://schemas.microsoft.com/office/drawing/2014/main" id="{63EE81F7-B3F6-4029-9D5F-5DED738C5B85}"/>
                  </a:ext>
                </a:extLst>
              </p:cNvPr>
              <p:cNvSpPr txBox="1"/>
              <p:nvPr/>
            </p:nvSpPr>
            <p:spPr>
              <a:xfrm>
                <a:off x="1417677" y="1536554"/>
                <a:ext cx="9092058"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Tres masas idénticas separadas una distancia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𝑎</m:t>
                    </m:r>
                  </m:oMath>
                </a14:m>
                <a:r>
                  <a:rPr lang="es-CL" sz="2400" dirty="0">
                    <a:solidFill>
                      <a:srgbClr val="00456F"/>
                    </a:solidFill>
                    <a:latin typeface="Times New Roman" panose="02020603050405020304" pitchFamily="18" charset="0"/>
                    <a:cs typeface="Times New Roman" panose="02020603050405020304" pitchFamily="18" charset="0"/>
                  </a:rPr>
                  <a:t> entre sí</a:t>
                </a:r>
              </a:p>
            </p:txBody>
          </p:sp>
        </mc:Choice>
        <mc:Fallback xmlns="">
          <p:sp>
            <p:nvSpPr>
              <p:cNvPr id="48" name="CuadroTexto 47">
                <a:extLst>
                  <a:ext uri="{FF2B5EF4-FFF2-40B4-BE49-F238E27FC236}">
                    <a16:creationId xmlns:a16="http://schemas.microsoft.com/office/drawing/2014/main" id="{63EE81F7-B3F6-4029-9D5F-5DED738C5B85}"/>
                  </a:ext>
                </a:extLst>
              </p:cNvPr>
              <p:cNvSpPr txBox="1">
                <a:spLocks noRot="1" noChangeAspect="1" noMove="1" noResize="1" noEditPoints="1" noAdjustHandles="1" noChangeArrowheads="1" noChangeShapeType="1" noTextEdit="1"/>
              </p:cNvSpPr>
              <p:nvPr/>
            </p:nvSpPr>
            <p:spPr>
              <a:xfrm>
                <a:off x="1417677" y="1536554"/>
                <a:ext cx="9092058" cy="461665"/>
              </a:xfrm>
              <a:prstGeom prst="rect">
                <a:avLst/>
              </a:prstGeom>
              <a:blipFill>
                <a:blip r:embed="rId10"/>
                <a:stretch>
                  <a:fillRect t="-8108" b="-29730"/>
                </a:stretch>
              </a:blipFill>
            </p:spPr>
            <p:txBody>
              <a:bodyPr/>
              <a:lstStyle/>
              <a:p>
                <a:r>
                  <a:rPr lang="es-CL">
                    <a:noFill/>
                  </a:rPr>
                  <a:t> </a:t>
                </a:r>
              </a:p>
            </p:txBody>
          </p:sp>
        </mc:Fallback>
      </mc:AlternateContent>
    </p:spTree>
    <p:extLst>
      <p:ext uri="{BB962C8B-B14F-4D97-AF65-F5344CB8AC3E}">
        <p14:creationId xmlns:p14="http://schemas.microsoft.com/office/powerpoint/2010/main" val="35508067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a:t>
            </a:r>
          </a:p>
        </p:txBody>
      </p:sp>
      <p:sp>
        <p:nvSpPr>
          <p:cNvPr id="23" name="CuadroTexto 22">
            <a:extLst>
              <a:ext uri="{FF2B5EF4-FFF2-40B4-BE49-F238E27FC236}">
                <a16:creationId xmlns:a16="http://schemas.microsoft.com/office/drawing/2014/main" id="{37F49AEC-76D4-457C-BD05-28C662A38EB7}"/>
              </a:ext>
            </a:extLst>
          </p:cNvPr>
          <p:cNvSpPr txBox="1"/>
          <p:nvPr/>
        </p:nvSpPr>
        <p:spPr>
          <a:xfrm>
            <a:off x="551384" y="893603"/>
            <a:ext cx="3355801" cy="523220"/>
          </a:xfrm>
          <a:prstGeom prst="rect">
            <a:avLst/>
          </a:prstGeom>
          <a:noFill/>
        </p:spPr>
        <p:txBody>
          <a:bodyPr wrap="square" rtlCol="0">
            <a:spAutoFit/>
          </a:bodyPr>
          <a:lstStyle/>
          <a:p>
            <a:pPr algn="ctr"/>
            <a:r>
              <a:rPr lang="es-CL" sz="2800" dirty="0">
                <a:solidFill>
                  <a:srgbClr val="FF9108"/>
                </a:solidFill>
                <a:latin typeface="Times New Roman" panose="02020603050405020304" pitchFamily="18" charset="0"/>
                <a:cs typeface="Times New Roman" panose="02020603050405020304" pitchFamily="18" charset="0"/>
              </a:rPr>
              <a:t>Ejercicio 11 guía</a:t>
            </a:r>
          </a:p>
        </p:txBody>
      </p:sp>
      <p:sp>
        <p:nvSpPr>
          <p:cNvPr id="48" name="CuadroTexto 47">
            <a:extLst>
              <a:ext uri="{FF2B5EF4-FFF2-40B4-BE49-F238E27FC236}">
                <a16:creationId xmlns:a16="http://schemas.microsoft.com/office/drawing/2014/main" id="{63EE81F7-B3F6-4029-9D5F-5DED738C5B85}"/>
              </a:ext>
            </a:extLst>
          </p:cNvPr>
          <p:cNvSpPr txBox="1"/>
          <p:nvPr/>
        </p:nvSpPr>
        <p:spPr>
          <a:xfrm>
            <a:off x="1417676" y="1536554"/>
            <a:ext cx="9574868" cy="4154984"/>
          </a:xfrm>
          <a:prstGeom prst="rect">
            <a:avLst/>
          </a:prstGeom>
          <a:noFill/>
        </p:spPr>
        <p:txBody>
          <a:bodyPr wrap="square" rtlCol="0">
            <a:spAutoFit/>
          </a:bodyPr>
          <a:lstStyle/>
          <a:p>
            <a:pPr algn="ctr"/>
            <a:endParaRPr lang="es-CL" sz="2400" dirty="0">
              <a:solidFill>
                <a:srgbClr val="00456F"/>
              </a:solidFill>
              <a:latin typeface="Times New Roman" panose="02020603050405020304" pitchFamily="18" charset="0"/>
              <a:cs typeface="Times New Roman" panose="02020603050405020304" pitchFamily="18" charset="0"/>
            </a:endParaRPr>
          </a:p>
          <a:p>
            <a:pPr algn="just"/>
            <a:r>
              <a:rPr lang="es-CL" sz="2400" dirty="0">
                <a:solidFill>
                  <a:srgbClr val="00456F"/>
                </a:solidFill>
                <a:latin typeface="Times New Roman" panose="02020603050405020304" pitchFamily="18" charset="0"/>
                <a:cs typeface="Times New Roman" panose="02020603050405020304" pitchFamily="18" charset="0"/>
              </a:rPr>
              <a:t>Las masas y coordenadas de cuatro partículas son las siguientes: 50 [g], x=2[cm], y =2 [cm]</a:t>
            </a:r>
            <a:r>
              <a:rPr lang="es-CL" dirty="0"/>
              <a:t>; </a:t>
            </a:r>
            <a:r>
              <a:rPr lang="es-CL" sz="2400" dirty="0">
                <a:solidFill>
                  <a:srgbClr val="00456F"/>
                </a:solidFill>
                <a:latin typeface="Times New Roman" panose="02020603050405020304" pitchFamily="18" charset="0"/>
                <a:cs typeface="Times New Roman" panose="02020603050405020304" pitchFamily="18" charset="0"/>
              </a:rPr>
              <a:t>25 [g], x = 0, y = 4 [cm]; 25 [g], x = -3 [cm], y=-3 [cm]; 30 [g], x = -2 [cm], y = 4 [cm]. Calcule la inercia de rotación de este conjunto con respecto a los ejes </a:t>
            </a:r>
          </a:p>
          <a:p>
            <a:pPr marL="457200" indent="-457200" algn="just">
              <a:buAutoNum type="alphaLcParenR"/>
            </a:pPr>
            <a:r>
              <a:rPr lang="es-CL" sz="2400" dirty="0">
                <a:solidFill>
                  <a:srgbClr val="00456F"/>
                </a:solidFill>
                <a:latin typeface="Times New Roman" panose="02020603050405020304" pitchFamily="18" charset="0"/>
                <a:cs typeface="Times New Roman" panose="02020603050405020304" pitchFamily="18" charset="0"/>
              </a:rPr>
              <a:t>X</a:t>
            </a:r>
          </a:p>
          <a:p>
            <a:pPr marL="457200" indent="-457200" algn="just">
              <a:buAutoNum type="alphaLcParenR"/>
            </a:pPr>
            <a:r>
              <a:rPr lang="es-CL" sz="2400" dirty="0">
                <a:solidFill>
                  <a:srgbClr val="00456F"/>
                </a:solidFill>
                <a:latin typeface="Times New Roman" panose="02020603050405020304" pitchFamily="18" charset="0"/>
                <a:cs typeface="Times New Roman" panose="02020603050405020304" pitchFamily="18" charset="0"/>
              </a:rPr>
              <a:t>Y</a:t>
            </a:r>
          </a:p>
          <a:p>
            <a:pPr marL="457200" indent="-457200" algn="just">
              <a:buAutoNum type="alphaLcParenR"/>
            </a:pPr>
            <a:r>
              <a:rPr lang="es-CL" sz="2400" dirty="0">
                <a:solidFill>
                  <a:srgbClr val="00456F"/>
                </a:solidFill>
                <a:latin typeface="Times New Roman" panose="02020603050405020304" pitchFamily="18" charset="0"/>
                <a:cs typeface="Times New Roman" panose="02020603050405020304" pitchFamily="18" charset="0"/>
              </a:rPr>
              <a:t>Z</a:t>
            </a:r>
          </a:p>
          <a:p>
            <a:pPr algn="ctr"/>
            <a:endParaRPr lang="es-CL" sz="2400" dirty="0">
              <a:solidFill>
                <a:srgbClr val="00456F"/>
              </a:solidFill>
              <a:latin typeface="Times New Roman" panose="02020603050405020304" pitchFamily="18" charset="0"/>
              <a:cs typeface="Times New Roman" panose="02020603050405020304" pitchFamily="18" charset="0"/>
            </a:endParaRPr>
          </a:p>
          <a:p>
            <a:pPr algn="ctr"/>
            <a:endParaRPr lang="es-CL" sz="2400" dirty="0">
              <a:solidFill>
                <a:srgbClr val="00456F"/>
              </a:solidFill>
              <a:latin typeface="Times New Roman" panose="02020603050405020304" pitchFamily="18" charset="0"/>
              <a:cs typeface="Times New Roman" panose="02020603050405020304" pitchFamily="18" charset="0"/>
            </a:endParaRPr>
          </a:p>
          <a:p>
            <a:pPr algn="ctr"/>
            <a:endParaRPr lang="es-CL" sz="2400" dirty="0">
              <a:solidFill>
                <a:srgbClr val="00456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844692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 de sólidos rígidos</a:t>
            </a:r>
          </a:p>
        </p:txBody>
      </p:sp>
      <mc:AlternateContent xmlns:mc="http://schemas.openxmlformats.org/markup-compatibility/2006" xmlns:a14="http://schemas.microsoft.com/office/drawing/2010/main">
        <mc:Choice Requires="a14">
          <p:sp>
            <p:nvSpPr>
              <p:cNvPr id="49" name="CuadroTexto 48">
                <a:extLst>
                  <a:ext uri="{FF2B5EF4-FFF2-40B4-BE49-F238E27FC236}">
                    <a16:creationId xmlns:a16="http://schemas.microsoft.com/office/drawing/2014/main" id="{93E40DE7-ECA7-42D7-9CEB-E2F1179A28EA}"/>
                  </a:ext>
                </a:extLst>
              </p:cNvPr>
              <p:cNvSpPr txBox="1"/>
              <p:nvPr/>
            </p:nvSpPr>
            <p:spPr>
              <a:xfrm>
                <a:off x="3632402" y="965860"/>
                <a:ext cx="5089794"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Barra homogénea de masa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𝑀</m:t>
                    </m:r>
                  </m:oMath>
                </a14:m>
                <a:r>
                  <a:rPr lang="es-CL" sz="2400" dirty="0">
                    <a:solidFill>
                      <a:srgbClr val="00456F"/>
                    </a:solidFill>
                    <a:latin typeface="Times New Roman" panose="02020603050405020304" pitchFamily="18" charset="0"/>
                    <a:cs typeface="Times New Roman" panose="02020603050405020304" pitchFamily="18" charset="0"/>
                  </a:rPr>
                  <a:t> y largo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𝐿</m:t>
                    </m:r>
                  </m:oMath>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9" name="CuadroTexto 48">
                <a:extLst>
                  <a:ext uri="{FF2B5EF4-FFF2-40B4-BE49-F238E27FC236}">
                    <a16:creationId xmlns:a16="http://schemas.microsoft.com/office/drawing/2014/main" id="{93E40DE7-ECA7-42D7-9CEB-E2F1179A28EA}"/>
                  </a:ext>
                </a:extLst>
              </p:cNvPr>
              <p:cNvSpPr txBox="1">
                <a:spLocks noRot="1" noChangeAspect="1" noMove="1" noResize="1" noEditPoints="1" noAdjustHandles="1" noChangeArrowheads="1" noChangeShapeType="1" noTextEdit="1"/>
              </p:cNvSpPr>
              <p:nvPr/>
            </p:nvSpPr>
            <p:spPr>
              <a:xfrm>
                <a:off x="3632402" y="965860"/>
                <a:ext cx="5089794" cy="461665"/>
              </a:xfrm>
              <a:prstGeom prst="rect">
                <a:avLst/>
              </a:prstGeom>
              <a:blipFill>
                <a:blip r:embed="rId3"/>
                <a:stretch>
                  <a:fillRect t="-8108" b="-29730"/>
                </a:stretch>
              </a:blipFill>
            </p:spPr>
            <p:txBody>
              <a:bodyPr/>
              <a:lstStyle/>
              <a:p>
                <a:r>
                  <a:rPr lang="es-CL">
                    <a:noFill/>
                  </a:rPr>
                  <a:t> </a:t>
                </a:r>
              </a:p>
            </p:txBody>
          </p:sp>
        </mc:Fallback>
      </mc:AlternateContent>
      <p:grpSp>
        <p:nvGrpSpPr>
          <p:cNvPr id="51" name="Grupo 50">
            <a:extLst>
              <a:ext uri="{FF2B5EF4-FFF2-40B4-BE49-F238E27FC236}">
                <a16:creationId xmlns:a16="http://schemas.microsoft.com/office/drawing/2014/main" id="{44534A64-8324-4886-B6EC-E091B246783C}"/>
              </a:ext>
            </a:extLst>
          </p:cNvPr>
          <p:cNvGrpSpPr/>
          <p:nvPr/>
        </p:nvGrpSpPr>
        <p:grpSpPr>
          <a:xfrm>
            <a:off x="5673243" y="1484784"/>
            <a:ext cx="1008112" cy="1989420"/>
            <a:chOff x="119336" y="1412776"/>
            <a:chExt cx="1008112" cy="1989420"/>
          </a:xfrm>
        </p:grpSpPr>
        <p:pic>
          <p:nvPicPr>
            <p:cNvPr id="52" name="Imagen 51" descr="Imagen que contiene tabla, reloj&#10;&#10;Descripción generada automáticamente">
              <a:extLst>
                <a:ext uri="{FF2B5EF4-FFF2-40B4-BE49-F238E27FC236}">
                  <a16:creationId xmlns:a16="http://schemas.microsoft.com/office/drawing/2014/main" id="{F8062B5A-F7FF-401A-9B32-7DD8F869E0B6}"/>
                </a:ext>
              </a:extLst>
            </p:cNvPr>
            <p:cNvPicPr>
              <a:picLocks noChangeAspect="1"/>
            </p:cNvPicPr>
            <p:nvPr/>
          </p:nvPicPr>
          <p:blipFill rotWithShape="1">
            <a:blip r:embed="rId4">
              <a:extLst>
                <a:ext uri="{28A0092B-C50C-407E-A947-70E740481C1C}">
                  <a14:useLocalDpi xmlns:a14="http://schemas.microsoft.com/office/drawing/2010/main" val="0"/>
                </a:ext>
              </a:extLst>
            </a:blip>
            <a:srcRect l="52110" r="18572" b="64467"/>
            <a:stretch/>
          </p:blipFill>
          <p:spPr>
            <a:xfrm>
              <a:off x="119336" y="1412776"/>
              <a:ext cx="1008112" cy="1049185"/>
            </a:xfrm>
            <a:prstGeom prst="rect">
              <a:avLst/>
            </a:prstGeom>
          </p:spPr>
        </p:pic>
        <p:cxnSp>
          <p:nvCxnSpPr>
            <p:cNvPr id="53" name="Conector recto 52">
              <a:extLst>
                <a:ext uri="{FF2B5EF4-FFF2-40B4-BE49-F238E27FC236}">
                  <a16:creationId xmlns:a16="http://schemas.microsoft.com/office/drawing/2014/main" id="{AA4D5CD6-6C9D-427A-B96A-022087EDD268}"/>
                </a:ext>
              </a:extLst>
            </p:cNvPr>
            <p:cNvCxnSpPr/>
            <p:nvPr/>
          </p:nvCxnSpPr>
          <p:spPr>
            <a:xfrm>
              <a:off x="527001" y="1962196"/>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8" name="Cubo 67">
            <a:extLst>
              <a:ext uri="{FF2B5EF4-FFF2-40B4-BE49-F238E27FC236}">
                <a16:creationId xmlns:a16="http://schemas.microsoft.com/office/drawing/2014/main" id="{8AB665BF-A5A4-B94C-8F7F-A6B6BC9B6F3E}"/>
              </a:ext>
            </a:extLst>
          </p:cNvPr>
          <p:cNvSpPr/>
          <p:nvPr/>
        </p:nvSpPr>
        <p:spPr>
          <a:xfrm>
            <a:off x="2925892" y="2553506"/>
            <a:ext cx="6370401" cy="582527"/>
          </a:xfrm>
          <a:prstGeom prst="cube">
            <a:avLst/>
          </a:prstGeom>
          <a:solidFill>
            <a:srgbClr val="DD840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66" name="Conector recto 65">
            <a:extLst>
              <a:ext uri="{FF2B5EF4-FFF2-40B4-BE49-F238E27FC236}">
                <a16:creationId xmlns:a16="http://schemas.microsoft.com/office/drawing/2014/main" id="{183B88C8-1F75-3E41-8259-EC5023D4640C}"/>
              </a:ext>
            </a:extLst>
          </p:cNvPr>
          <p:cNvCxnSpPr>
            <a:cxnSpLocks/>
          </p:cNvCxnSpPr>
          <p:nvPr/>
        </p:nvCxnSpPr>
        <p:spPr>
          <a:xfrm>
            <a:off x="6080908" y="2412693"/>
            <a:ext cx="0" cy="22421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830798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 de sólidos rígidos</a:t>
            </a:r>
          </a:p>
        </p:txBody>
      </p:sp>
      <mc:AlternateContent xmlns:mc="http://schemas.openxmlformats.org/markup-compatibility/2006" xmlns:a14="http://schemas.microsoft.com/office/drawing/2010/main">
        <mc:Choice Requires="a14">
          <p:sp>
            <p:nvSpPr>
              <p:cNvPr id="49" name="CuadroTexto 48">
                <a:extLst>
                  <a:ext uri="{FF2B5EF4-FFF2-40B4-BE49-F238E27FC236}">
                    <a16:creationId xmlns:a16="http://schemas.microsoft.com/office/drawing/2014/main" id="{93E40DE7-ECA7-42D7-9CEB-E2F1179A28EA}"/>
                  </a:ext>
                </a:extLst>
              </p:cNvPr>
              <p:cNvSpPr txBox="1"/>
              <p:nvPr/>
            </p:nvSpPr>
            <p:spPr>
              <a:xfrm>
                <a:off x="3632402" y="965860"/>
                <a:ext cx="5089794"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Barra homogénea de masa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𝑀</m:t>
                    </m:r>
                  </m:oMath>
                </a14:m>
                <a:r>
                  <a:rPr lang="es-CL" sz="2400" dirty="0">
                    <a:solidFill>
                      <a:srgbClr val="00456F"/>
                    </a:solidFill>
                    <a:latin typeface="Times New Roman" panose="02020603050405020304" pitchFamily="18" charset="0"/>
                    <a:cs typeface="Times New Roman" panose="02020603050405020304" pitchFamily="18" charset="0"/>
                  </a:rPr>
                  <a:t> y largo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𝐿</m:t>
                    </m:r>
                  </m:oMath>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9" name="CuadroTexto 48">
                <a:extLst>
                  <a:ext uri="{FF2B5EF4-FFF2-40B4-BE49-F238E27FC236}">
                    <a16:creationId xmlns:a16="http://schemas.microsoft.com/office/drawing/2014/main" id="{93E40DE7-ECA7-42D7-9CEB-E2F1179A28EA}"/>
                  </a:ext>
                </a:extLst>
              </p:cNvPr>
              <p:cNvSpPr txBox="1">
                <a:spLocks noRot="1" noChangeAspect="1" noMove="1" noResize="1" noEditPoints="1" noAdjustHandles="1" noChangeArrowheads="1" noChangeShapeType="1" noTextEdit="1"/>
              </p:cNvSpPr>
              <p:nvPr/>
            </p:nvSpPr>
            <p:spPr>
              <a:xfrm>
                <a:off x="3632402" y="965860"/>
                <a:ext cx="5089794" cy="461665"/>
              </a:xfrm>
              <a:prstGeom prst="rect">
                <a:avLst/>
              </a:prstGeom>
              <a:blipFill>
                <a:blip r:embed="rId3"/>
                <a:stretch>
                  <a:fillRect t="-8108" b="-29730"/>
                </a:stretch>
              </a:blipFill>
            </p:spPr>
            <p:txBody>
              <a:bodyPr/>
              <a:lstStyle/>
              <a:p>
                <a:r>
                  <a:rPr lang="es-CL">
                    <a:noFill/>
                  </a:rPr>
                  <a:t> </a:t>
                </a:r>
              </a:p>
            </p:txBody>
          </p:sp>
        </mc:Fallback>
      </mc:AlternateContent>
      <p:grpSp>
        <p:nvGrpSpPr>
          <p:cNvPr id="51" name="Grupo 50">
            <a:extLst>
              <a:ext uri="{FF2B5EF4-FFF2-40B4-BE49-F238E27FC236}">
                <a16:creationId xmlns:a16="http://schemas.microsoft.com/office/drawing/2014/main" id="{44534A64-8324-4886-B6EC-E091B246783C}"/>
              </a:ext>
            </a:extLst>
          </p:cNvPr>
          <p:cNvGrpSpPr/>
          <p:nvPr/>
        </p:nvGrpSpPr>
        <p:grpSpPr>
          <a:xfrm>
            <a:off x="5673243" y="1484784"/>
            <a:ext cx="1008112" cy="1989420"/>
            <a:chOff x="119336" y="1412776"/>
            <a:chExt cx="1008112" cy="1989420"/>
          </a:xfrm>
        </p:grpSpPr>
        <p:pic>
          <p:nvPicPr>
            <p:cNvPr id="52" name="Imagen 51" descr="Imagen que contiene tabla, reloj&#10;&#10;Descripción generada automáticamente">
              <a:extLst>
                <a:ext uri="{FF2B5EF4-FFF2-40B4-BE49-F238E27FC236}">
                  <a16:creationId xmlns:a16="http://schemas.microsoft.com/office/drawing/2014/main" id="{F8062B5A-F7FF-401A-9B32-7DD8F869E0B6}"/>
                </a:ext>
              </a:extLst>
            </p:cNvPr>
            <p:cNvPicPr>
              <a:picLocks noChangeAspect="1"/>
            </p:cNvPicPr>
            <p:nvPr/>
          </p:nvPicPr>
          <p:blipFill rotWithShape="1">
            <a:blip r:embed="rId4">
              <a:extLst>
                <a:ext uri="{28A0092B-C50C-407E-A947-70E740481C1C}">
                  <a14:useLocalDpi xmlns:a14="http://schemas.microsoft.com/office/drawing/2010/main" val="0"/>
                </a:ext>
              </a:extLst>
            </a:blip>
            <a:srcRect l="52110" r="18572" b="64467"/>
            <a:stretch/>
          </p:blipFill>
          <p:spPr>
            <a:xfrm>
              <a:off x="119336" y="1412776"/>
              <a:ext cx="1008112" cy="1049185"/>
            </a:xfrm>
            <a:prstGeom prst="rect">
              <a:avLst/>
            </a:prstGeom>
          </p:spPr>
        </p:pic>
        <p:cxnSp>
          <p:nvCxnSpPr>
            <p:cNvPr id="53" name="Conector recto 52">
              <a:extLst>
                <a:ext uri="{FF2B5EF4-FFF2-40B4-BE49-F238E27FC236}">
                  <a16:creationId xmlns:a16="http://schemas.microsoft.com/office/drawing/2014/main" id="{AA4D5CD6-6C9D-427A-B96A-022087EDD268}"/>
                </a:ext>
              </a:extLst>
            </p:cNvPr>
            <p:cNvCxnSpPr/>
            <p:nvPr/>
          </p:nvCxnSpPr>
          <p:spPr>
            <a:xfrm>
              <a:off x="527001" y="1962196"/>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 name="Grupo 4">
            <a:extLst>
              <a:ext uri="{FF2B5EF4-FFF2-40B4-BE49-F238E27FC236}">
                <a16:creationId xmlns:a16="http://schemas.microsoft.com/office/drawing/2014/main" id="{EFB683E5-525F-C24B-94A9-4F8201566D38}"/>
              </a:ext>
            </a:extLst>
          </p:cNvPr>
          <p:cNvGrpSpPr/>
          <p:nvPr/>
        </p:nvGrpSpPr>
        <p:grpSpPr>
          <a:xfrm>
            <a:off x="2925892" y="2555631"/>
            <a:ext cx="6370402" cy="589257"/>
            <a:chOff x="4801871" y="2597075"/>
            <a:chExt cx="2594281" cy="264246"/>
          </a:xfrm>
        </p:grpSpPr>
        <p:grpSp>
          <p:nvGrpSpPr>
            <p:cNvPr id="2" name="Grupo 1">
              <a:extLst>
                <a:ext uri="{FF2B5EF4-FFF2-40B4-BE49-F238E27FC236}">
                  <a16:creationId xmlns:a16="http://schemas.microsoft.com/office/drawing/2014/main" id="{871747CA-4DFA-A04F-BD13-947F6ED780E0}"/>
                </a:ext>
              </a:extLst>
            </p:cNvPr>
            <p:cNvGrpSpPr/>
            <p:nvPr/>
          </p:nvGrpSpPr>
          <p:grpSpPr>
            <a:xfrm>
              <a:off x="4801871" y="2597075"/>
              <a:ext cx="2343100" cy="264246"/>
              <a:chOff x="2756918" y="2687307"/>
              <a:chExt cx="2343100" cy="264246"/>
            </a:xfrm>
          </p:grpSpPr>
          <p:sp>
            <p:nvSpPr>
              <p:cNvPr id="3" name="Cubo 2">
                <a:extLst>
                  <a:ext uri="{FF2B5EF4-FFF2-40B4-BE49-F238E27FC236}">
                    <a16:creationId xmlns:a16="http://schemas.microsoft.com/office/drawing/2014/main" id="{BB92E2AB-B80D-0B49-AFA2-474602C0C035}"/>
                  </a:ext>
                </a:extLst>
              </p:cNvPr>
              <p:cNvSpPr/>
              <p:nvPr/>
            </p:nvSpPr>
            <p:spPr>
              <a:xfrm>
                <a:off x="2756918" y="2690325"/>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4" name="Cubo 13">
                <a:extLst>
                  <a:ext uri="{FF2B5EF4-FFF2-40B4-BE49-F238E27FC236}">
                    <a16:creationId xmlns:a16="http://schemas.microsoft.com/office/drawing/2014/main" id="{D7015A67-9F88-044A-A3C8-CB7567E15BA4}"/>
                  </a:ext>
                </a:extLst>
              </p:cNvPr>
              <p:cNvSpPr/>
              <p:nvPr/>
            </p:nvSpPr>
            <p:spPr>
              <a:xfrm>
                <a:off x="3003141" y="2690325"/>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9" name="Cubo 8">
                <a:extLst>
                  <a:ext uri="{FF2B5EF4-FFF2-40B4-BE49-F238E27FC236}">
                    <a16:creationId xmlns:a16="http://schemas.microsoft.com/office/drawing/2014/main" id="{CCDA7085-1EB8-E345-A5AB-2F1EFCE22CF6}"/>
                  </a:ext>
                </a:extLst>
              </p:cNvPr>
              <p:cNvSpPr/>
              <p:nvPr/>
            </p:nvSpPr>
            <p:spPr>
              <a:xfrm>
                <a:off x="3261998" y="2690325"/>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Cubo 16">
                <a:extLst>
                  <a:ext uri="{FF2B5EF4-FFF2-40B4-BE49-F238E27FC236}">
                    <a16:creationId xmlns:a16="http://schemas.microsoft.com/office/drawing/2014/main" id="{BC2CD5DF-1DAE-5846-81CF-269F0997F926}"/>
                  </a:ext>
                </a:extLst>
              </p:cNvPr>
              <p:cNvSpPr/>
              <p:nvPr/>
            </p:nvSpPr>
            <p:spPr>
              <a:xfrm>
                <a:off x="3508221" y="2690278"/>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2" name="Cubo 11">
                <a:extLst>
                  <a:ext uri="{FF2B5EF4-FFF2-40B4-BE49-F238E27FC236}">
                    <a16:creationId xmlns:a16="http://schemas.microsoft.com/office/drawing/2014/main" id="{C79CE0D8-1E02-7D41-A4DF-FA83990C07BB}"/>
                  </a:ext>
                </a:extLst>
              </p:cNvPr>
              <p:cNvSpPr/>
              <p:nvPr/>
            </p:nvSpPr>
            <p:spPr>
              <a:xfrm>
                <a:off x="3758417" y="2690231"/>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6" name="Cubo 15">
                <a:extLst>
                  <a:ext uri="{FF2B5EF4-FFF2-40B4-BE49-F238E27FC236}">
                    <a16:creationId xmlns:a16="http://schemas.microsoft.com/office/drawing/2014/main" id="{40F5B052-2D74-7844-8238-1B6D8875CD3C}"/>
                  </a:ext>
                </a:extLst>
              </p:cNvPr>
              <p:cNvSpPr/>
              <p:nvPr/>
            </p:nvSpPr>
            <p:spPr>
              <a:xfrm>
                <a:off x="4011248" y="2690184"/>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0" name="Cubo 9">
                <a:extLst>
                  <a:ext uri="{FF2B5EF4-FFF2-40B4-BE49-F238E27FC236}">
                    <a16:creationId xmlns:a16="http://schemas.microsoft.com/office/drawing/2014/main" id="{5A65967A-5201-1248-8507-64388308CFF4}"/>
                  </a:ext>
                </a:extLst>
              </p:cNvPr>
              <p:cNvSpPr/>
              <p:nvPr/>
            </p:nvSpPr>
            <p:spPr>
              <a:xfrm>
                <a:off x="4267126" y="2687307"/>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5" name="Cubo 14">
                <a:extLst>
                  <a:ext uri="{FF2B5EF4-FFF2-40B4-BE49-F238E27FC236}">
                    <a16:creationId xmlns:a16="http://schemas.microsoft.com/office/drawing/2014/main" id="{33A4DA04-E4FE-BE45-9C0C-B2ED62BC9A70}"/>
                  </a:ext>
                </a:extLst>
              </p:cNvPr>
              <p:cNvSpPr/>
              <p:nvPr/>
            </p:nvSpPr>
            <p:spPr>
              <a:xfrm>
                <a:off x="4523004" y="2687307"/>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 name="Cubo 10">
                <a:extLst>
                  <a:ext uri="{FF2B5EF4-FFF2-40B4-BE49-F238E27FC236}">
                    <a16:creationId xmlns:a16="http://schemas.microsoft.com/office/drawing/2014/main" id="{71370520-5038-3947-8BDF-4C657E0A8394}"/>
                  </a:ext>
                </a:extLst>
              </p:cNvPr>
              <p:cNvSpPr/>
              <p:nvPr/>
            </p:nvSpPr>
            <p:spPr>
              <a:xfrm>
                <a:off x="4785285" y="2687307"/>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
          <p:nvSpPr>
            <p:cNvPr id="23" name="Cubo 22">
              <a:extLst>
                <a:ext uri="{FF2B5EF4-FFF2-40B4-BE49-F238E27FC236}">
                  <a16:creationId xmlns:a16="http://schemas.microsoft.com/office/drawing/2014/main" id="{AA9FB912-C7B0-4847-BDBB-8001F2E73069}"/>
                </a:ext>
              </a:extLst>
            </p:cNvPr>
            <p:cNvSpPr/>
            <p:nvPr/>
          </p:nvSpPr>
          <p:spPr>
            <a:xfrm>
              <a:off x="7081419" y="2597075"/>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grpSp>
      <p:cxnSp>
        <p:nvCxnSpPr>
          <p:cNvPr id="66" name="Conector recto 65">
            <a:extLst>
              <a:ext uri="{FF2B5EF4-FFF2-40B4-BE49-F238E27FC236}">
                <a16:creationId xmlns:a16="http://schemas.microsoft.com/office/drawing/2014/main" id="{183B88C8-1F75-3E41-8259-EC5023D4640C}"/>
              </a:ext>
            </a:extLst>
          </p:cNvPr>
          <p:cNvCxnSpPr>
            <a:cxnSpLocks/>
          </p:cNvCxnSpPr>
          <p:nvPr/>
        </p:nvCxnSpPr>
        <p:spPr>
          <a:xfrm>
            <a:off x="6082701" y="2412693"/>
            <a:ext cx="0" cy="22421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Cubo 28">
            <a:extLst>
              <a:ext uri="{FF2B5EF4-FFF2-40B4-BE49-F238E27FC236}">
                <a16:creationId xmlns:a16="http://schemas.microsoft.com/office/drawing/2014/main" id="{7ABB8B93-FFF3-0845-ACDA-EF8037A2E8E0}"/>
              </a:ext>
            </a:extLst>
          </p:cNvPr>
          <p:cNvSpPr/>
          <p:nvPr/>
        </p:nvSpPr>
        <p:spPr>
          <a:xfrm>
            <a:off x="1487488" y="3183225"/>
            <a:ext cx="772844" cy="582527"/>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6" name="Abrir llave 5">
            <a:extLst>
              <a:ext uri="{FF2B5EF4-FFF2-40B4-BE49-F238E27FC236}">
                <a16:creationId xmlns:a16="http://schemas.microsoft.com/office/drawing/2014/main" id="{2031A5E6-DADF-BB45-BB44-3C940D3E9711}"/>
              </a:ext>
            </a:extLst>
          </p:cNvPr>
          <p:cNvSpPr/>
          <p:nvPr/>
        </p:nvSpPr>
        <p:spPr>
          <a:xfrm rot="16200000">
            <a:off x="1582814" y="3801467"/>
            <a:ext cx="386422" cy="575053"/>
          </a:xfrm>
          <a:prstGeom prst="leftBrace">
            <a:avLst>
              <a:gd name="adj1" fmla="val 8333"/>
              <a:gd name="adj2" fmla="val 48037"/>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dirty="0"/>
          </a:p>
        </p:txBody>
      </p:sp>
      <mc:AlternateContent xmlns:mc="http://schemas.openxmlformats.org/markup-compatibility/2006" xmlns:a14="http://schemas.microsoft.com/office/drawing/2010/main">
        <mc:Choice Requires="a14">
          <p:sp>
            <p:nvSpPr>
              <p:cNvPr id="32" name="CuadroTexto 31">
                <a:extLst>
                  <a:ext uri="{FF2B5EF4-FFF2-40B4-BE49-F238E27FC236}">
                    <a16:creationId xmlns:a16="http://schemas.microsoft.com/office/drawing/2014/main" id="{3CF66DAB-425E-2F44-8568-94F2047D7ADF}"/>
                  </a:ext>
                </a:extLst>
              </p:cNvPr>
              <p:cNvSpPr txBox="1"/>
              <p:nvPr/>
            </p:nvSpPr>
            <p:spPr>
              <a:xfrm>
                <a:off x="769674" y="2754204"/>
                <a:ext cx="936104" cy="781368"/>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sz="2400" b="0" i="1" smtClean="0">
                              <a:solidFill>
                                <a:srgbClr val="00456F"/>
                              </a:solidFill>
                              <a:latin typeface="Cambria Math" panose="02040503050406030204" pitchFamily="18" charset="0"/>
                              <a:cs typeface="Times New Roman" panose="02020603050405020304" pitchFamily="18" charset="0"/>
                            </a:rPr>
                          </m:ctrlPr>
                        </m:fPr>
                        <m:num>
                          <m:r>
                            <a:rPr lang="es-ES" sz="2400" b="0" i="1" smtClean="0">
                              <a:solidFill>
                                <a:srgbClr val="00456F"/>
                              </a:solidFill>
                              <a:latin typeface="Cambria Math" panose="02040503050406030204" pitchFamily="18" charset="0"/>
                              <a:cs typeface="Times New Roman" panose="02020603050405020304" pitchFamily="18" charset="0"/>
                            </a:rPr>
                            <m:t>𝑀</m:t>
                          </m:r>
                        </m:num>
                        <m:den>
                          <m:r>
                            <a:rPr lang="es-ES" sz="2400" b="0" i="1" smtClean="0">
                              <a:solidFill>
                                <a:srgbClr val="00456F"/>
                              </a:solidFill>
                              <a:latin typeface="Cambria Math" panose="02040503050406030204" pitchFamily="18" charset="0"/>
                              <a:cs typeface="Times New Roman" panose="02020603050405020304" pitchFamily="18" charset="0"/>
                            </a:rPr>
                            <m:t>10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2" name="CuadroTexto 31">
                <a:extLst>
                  <a:ext uri="{FF2B5EF4-FFF2-40B4-BE49-F238E27FC236}">
                    <a16:creationId xmlns:a16="http://schemas.microsoft.com/office/drawing/2014/main" id="{3CF66DAB-425E-2F44-8568-94F2047D7ADF}"/>
                  </a:ext>
                </a:extLst>
              </p:cNvPr>
              <p:cNvSpPr txBox="1">
                <a:spLocks noRot="1" noChangeAspect="1" noMove="1" noResize="1" noEditPoints="1" noAdjustHandles="1" noChangeArrowheads="1" noChangeShapeType="1" noTextEdit="1"/>
              </p:cNvSpPr>
              <p:nvPr/>
            </p:nvSpPr>
            <p:spPr>
              <a:xfrm>
                <a:off x="769674" y="2754204"/>
                <a:ext cx="936104" cy="781368"/>
              </a:xfrm>
              <a:prstGeom prst="rect">
                <a:avLst/>
              </a:prstGeom>
              <a:blipFill>
                <a:blip r:embed="rId5"/>
                <a:stretch>
                  <a:fillRect b="-6452"/>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3" name="CuadroTexto 32">
                <a:extLst>
                  <a:ext uri="{FF2B5EF4-FFF2-40B4-BE49-F238E27FC236}">
                    <a16:creationId xmlns:a16="http://schemas.microsoft.com/office/drawing/2014/main" id="{180D42C4-7B6D-094D-9B76-486D02F37A75}"/>
                  </a:ext>
                </a:extLst>
              </p:cNvPr>
              <p:cNvSpPr txBox="1"/>
              <p:nvPr/>
            </p:nvSpPr>
            <p:spPr>
              <a:xfrm>
                <a:off x="1324228" y="4375081"/>
                <a:ext cx="936104" cy="783741"/>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sz="2400" b="0" i="1" smtClean="0">
                              <a:solidFill>
                                <a:srgbClr val="00456F"/>
                              </a:solidFill>
                              <a:latin typeface="Cambria Math" panose="02040503050406030204" pitchFamily="18" charset="0"/>
                              <a:cs typeface="Times New Roman" panose="02020603050405020304" pitchFamily="18" charset="0"/>
                            </a:rPr>
                          </m:ctrlPr>
                        </m:fPr>
                        <m:num>
                          <m:r>
                            <a:rPr lang="es-ES" sz="2400" b="0" i="1" smtClean="0">
                              <a:solidFill>
                                <a:srgbClr val="00456F"/>
                              </a:solidFill>
                              <a:latin typeface="Cambria Math" panose="02040503050406030204" pitchFamily="18" charset="0"/>
                              <a:cs typeface="Times New Roman" panose="02020603050405020304" pitchFamily="18" charset="0"/>
                            </a:rPr>
                            <m:t>𝐿</m:t>
                          </m:r>
                        </m:num>
                        <m:den>
                          <m:r>
                            <a:rPr lang="es-ES" sz="2400" b="0" i="1" smtClean="0">
                              <a:solidFill>
                                <a:srgbClr val="00456F"/>
                              </a:solidFill>
                              <a:latin typeface="Cambria Math" panose="02040503050406030204" pitchFamily="18" charset="0"/>
                              <a:cs typeface="Times New Roman" panose="02020603050405020304" pitchFamily="18" charset="0"/>
                            </a:rPr>
                            <m:t>10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3" name="CuadroTexto 32">
                <a:extLst>
                  <a:ext uri="{FF2B5EF4-FFF2-40B4-BE49-F238E27FC236}">
                    <a16:creationId xmlns:a16="http://schemas.microsoft.com/office/drawing/2014/main" id="{180D42C4-7B6D-094D-9B76-486D02F37A75}"/>
                  </a:ext>
                </a:extLst>
              </p:cNvPr>
              <p:cNvSpPr txBox="1">
                <a:spLocks noRot="1" noChangeAspect="1" noMove="1" noResize="1" noEditPoints="1" noAdjustHandles="1" noChangeArrowheads="1" noChangeShapeType="1" noTextEdit="1"/>
              </p:cNvSpPr>
              <p:nvPr/>
            </p:nvSpPr>
            <p:spPr>
              <a:xfrm>
                <a:off x="1324228" y="4375081"/>
                <a:ext cx="936104" cy="783741"/>
              </a:xfrm>
              <a:prstGeom prst="rect">
                <a:avLst/>
              </a:prstGeom>
              <a:blipFill>
                <a:blip r:embed="rId6"/>
                <a:stretch>
                  <a:fillRect b="-6349"/>
                </a:stretch>
              </a:blipFill>
            </p:spPr>
            <p:txBody>
              <a:bodyPr/>
              <a:lstStyle/>
              <a:p>
                <a:r>
                  <a:rPr lang="es-CL">
                    <a:noFill/>
                  </a:rPr>
                  <a:t> </a:t>
                </a:r>
              </a:p>
            </p:txBody>
          </p:sp>
        </mc:Fallback>
      </mc:AlternateContent>
    </p:spTree>
    <p:extLst>
      <p:ext uri="{BB962C8B-B14F-4D97-AF65-F5344CB8AC3E}">
        <p14:creationId xmlns:p14="http://schemas.microsoft.com/office/powerpoint/2010/main" val="849986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 de sólidos rígidos</a:t>
            </a:r>
          </a:p>
        </p:txBody>
      </p:sp>
      <mc:AlternateContent xmlns:mc="http://schemas.openxmlformats.org/markup-compatibility/2006" xmlns:a14="http://schemas.microsoft.com/office/drawing/2010/main">
        <mc:Choice Requires="a14">
          <p:sp>
            <p:nvSpPr>
              <p:cNvPr id="49" name="CuadroTexto 48">
                <a:extLst>
                  <a:ext uri="{FF2B5EF4-FFF2-40B4-BE49-F238E27FC236}">
                    <a16:creationId xmlns:a16="http://schemas.microsoft.com/office/drawing/2014/main" id="{93E40DE7-ECA7-42D7-9CEB-E2F1179A28EA}"/>
                  </a:ext>
                </a:extLst>
              </p:cNvPr>
              <p:cNvSpPr txBox="1"/>
              <p:nvPr/>
            </p:nvSpPr>
            <p:spPr>
              <a:xfrm>
                <a:off x="3632402" y="965860"/>
                <a:ext cx="5089794"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Barra homogénea de masa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𝑀</m:t>
                    </m:r>
                  </m:oMath>
                </a14:m>
                <a:r>
                  <a:rPr lang="es-CL" sz="2400" dirty="0">
                    <a:solidFill>
                      <a:srgbClr val="00456F"/>
                    </a:solidFill>
                    <a:latin typeface="Times New Roman" panose="02020603050405020304" pitchFamily="18" charset="0"/>
                    <a:cs typeface="Times New Roman" panose="02020603050405020304" pitchFamily="18" charset="0"/>
                  </a:rPr>
                  <a:t> y largo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𝐿</m:t>
                    </m:r>
                  </m:oMath>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9" name="CuadroTexto 48">
                <a:extLst>
                  <a:ext uri="{FF2B5EF4-FFF2-40B4-BE49-F238E27FC236}">
                    <a16:creationId xmlns:a16="http://schemas.microsoft.com/office/drawing/2014/main" id="{93E40DE7-ECA7-42D7-9CEB-E2F1179A28EA}"/>
                  </a:ext>
                </a:extLst>
              </p:cNvPr>
              <p:cNvSpPr txBox="1">
                <a:spLocks noRot="1" noChangeAspect="1" noMove="1" noResize="1" noEditPoints="1" noAdjustHandles="1" noChangeArrowheads="1" noChangeShapeType="1" noTextEdit="1"/>
              </p:cNvSpPr>
              <p:nvPr/>
            </p:nvSpPr>
            <p:spPr>
              <a:xfrm>
                <a:off x="3632402" y="965860"/>
                <a:ext cx="5089794" cy="461665"/>
              </a:xfrm>
              <a:prstGeom prst="rect">
                <a:avLst/>
              </a:prstGeom>
              <a:blipFill>
                <a:blip r:embed="rId3"/>
                <a:stretch>
                  <a:fillRect t="-8108" b="-29730"/>
                </a:stretch>
              </a:blipFill>
            </p:spPr>
            <p:txBody>
              <a:bodyPr/>
              <a:lstStyle/>
              <a:p>
                <a:r>
                  <a:rPr lang="es-CL">
                    <a:noFill/>
                  </a:rPr>
                  <a:t> </a:t>
                </a:r>
              </a:p>
            </p:txBody>
          </p:sp>
        </mc:Fallback>
      </mc:AlternateContent>
      <p:grpSp>
        <p:nvGrpSpPr>
          <p:cNvPr id="51" name="Grupo 50">
            <a:extLst>
              <a:ext uri="{FF2B5EF4-FFF2-40B4-BE49-F238E27FC236}">
                <a16:creationId xmlns:a16="http://schemas.microsoft.com/office/drawing/2014/main" id="{44534A64-8324-4886-B6EC-E091B246783C}"/>
              </a:ext>
            </a:extLst>
          </p:cNvPr>
          <p:cNvGrpSpPr/>
          <p:nvPr/>
        </p:nvGrpSpPr>
        <p:grpSpPr>
          <a:xfrm>
            <a:off x="5673243" y="1484784"/>
            <a:ext cx="1008112" cy="1989420"/>
            <a:chOff x="119336" y="1412776"/>
            <a:chExt cx="1008112" cy="1989420"/>
          </a:xfrm>
        </p:grpSpPr>
        <p:pic>
          <p:nvPicPr>
            <p:cNvPr id="52" name="Imagen 51" descr="Imagen que contiene tabla, reloj&#10;&#10;Descripción generada automáticamente">
              <a:extLst>
                <a:ext uri="{FF2B5EF4-FFF2-40B4-BE49-F238E27FC236}">
                  <a16:creationId xmlns:a16="http://schemas.microsoft.com/office/drawing/2014/main" id="{F8062B5A-F7FF-401A-9B32-7DD8F869E0B6}"/>
                </a:ext>
              </a:extLst>
            </p:cNvPr>
            <p:cNvPicPr>
              <a:picLocks noChangeAspect="1"/>
            </p:cNvPicPr>
            <p:nvPr/>
          </p:nvPicPr>
          <p:blipFill rotWithShape="1">
            <a:blip r:embed="rId4">
              <a:extLst>
                <a:ext uri="{28A0092B-C50C-407E-A947-70E740481C1C}">
                  <a14:useLocalDpi xmlns:a14="http://schemas.microsoft.com/office/drawing/2010/main" val="0"/>
                </a:ext>
              </a:extLst>
            </a:blip>
            <a:srcRect l="52110" r="18572" b="64467"/>
            <a:stretch/>
          </p:blipFill>
          <p:spPr>
            <a:xfrm>
              <a:off x="119336" y="1412776"/>
              <a:ext cx="1008112" cy="1049185"/>
            </a:xfrm>
            <a:prstGeom prst="rect">
              <a:avLst/>
            </a:prstGeom>
          </p:spPr>
        </p:pic>
        <p:cxnSp>
          <p:nvCxnSpPr>
            <p:cNvPr id="53" name="Conector recto 52">
              <a:extLst>
                <a:ext uri="{FF2B5EF4-FFF2-40B4-BE49-F238E27FC236}">
                  <a16:creationId xmlns:a16="http://schemas.microsoft.com/office/drawing/2014/main" id="{AA4D5CD6-6C9D-427A-B96A-022087EDD268}"/>
                </a:ext>
              </a:extLst>
            </p:cNvPr>
            <p:cNvCxnSpPr/>
            <p:nvPr/>
          </p:nvCxnSpPr>
          <p:spPr>
            <a:xfrm>
              <a:off x="527001" y="1962196"/>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 name="Grupo 4">
            <a:extLst>
              <a:ext uri="{FF2B5EF4-FFF2-40B4-BE49-F238E27FC236}">
                <a16:creationId xmlns:a16="http://schemas.microsoft.com/office/drawing/2014/main" id="{EFB683E5-525F-C24B-94A9-4F8201566D38}"/>
              </a:ext>
            </a:extLst>
          </p:cNvPr>
          <p:cNvGrpSpPr/>
          <p:nvPr/>
        </p:nvGrpSpPr>
        <p:grpSpPr>
          <a:xfrm>
            <a:off x="2925892" y="2560520"/>
            <a:ext cx="6370402" cy="589257"/>
            <a:chOff x="4801871" y="2597075"/>
            <a:chExt cx="2594281" cy="264246"/>
          </a:xfrm>
        </p:grpSpPr>
        <p:grpSp>
          <p:nvGrpSpPr>
            <p:cNvPr id="2" name="Grupo 1">
              <a:extLst>
                <a:ext uri="{FF2B5EF4-FFF2-40B4-BE49-F238E27FC236}">
                  <a16:creationId xmlns:a16="http://schemas.microsoft.com/office/drawing/2014/main" id="{871747CA-4DFA-A04F-BD13-947F6ED780E0}"/>
                </a:ext>
              </a:extLst>
            </p:cNvPr>
            <p:cNvGrpSpPr/>
            <p:nvPr/>
          </p:nvGrpSpPr>
          <p:grpSpPr>
            <a:xfrm>
              <a:off x="4801871" y="2597075"/>
              <a:ext cx="2343100" cy="264246"/>
              <a:chOff x="2756918" y="2687307"/>
              <a:chExt cx="2343100" cy="264246"/>
            </a:xfrm>
          </p:grpSpPr>
          <p:sp>
            <p:nvSpPr>
              <p:cNvPr id="3" name="Cubo 2">
                <a:extLst>
                  <a:ext uri="{FF2B5EF4-FFF2-40B4-BE49-F238E27FC236}">
                    <a16:creationId xmlns:a16="http://schemas.microsoft.com/office/drawing/2014/main" id="{BB92E2AB-B80D-0B49-AFA2-474602C0C035}"/>
                  </a:ext>
                </a:extLst>
              </p:cNvPr>
              <p:cNvSpPr/>
              <p:nvPr/>
            </p:nvSpPr>
            <p:spPr>
              <a:xfrm>
                <a:off x="2756918" y="2690325"/>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4" name="Cubo 13">
                <a:extLst>
                  <a:ext uri="{FF2B5EF4-FFF2-40B4-BE49-F238E27FC236}">
                    <a16:creationId xmlns:a16="http://schemas.microsoft.com/office/drawing/2014/main" id="{D7015A67-9F88-044A-A3C8-CB7567E15BA4}"/>
                  </a:ext>
                </a:extLst>
              </p:cNvPr>
              <p:cNvSpPr/>
              <p:nvPr/>
            </p:nvSpPr>
            <p:spPr>
              <a:xfrm>
                <a:off x="3003141" y="2690325"/>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9" name="Cubo 8">
                <a:extLst>
                  <a:ext uri="{FF2B5EF4-FFF2-40B4-BE49-F238E27FC236}">
                    <a16:creationId xmlns:a16="http://schemas.microsoft.com/office/drawing/2014/main" id="{CCDA7085-1EB8-E345-A5AB-2F1EFCE22CF6}"/>
                  </a:ext>
                </a:extLst>
              </p:cNvPr>
              <p:cNvSpPr/>
              <p:nvPr/>
            </p:nvSpPr>
            <p:spPr>
              <a:xfrm>
                <a:off x="3261998" y="2690325"/>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Cubo 16">
                <a:extLst>
                  <a:ext uri="{FF2B5EF4-FFF2-40B4-BE49-F238E27FC236}">
                    <a16:creationId xmlns:a16="http://schemas.microsoft.com/office/drawing/2014/main" id="{BC2CD5DF-1DAE-5846-81CF-269F0997F926}"/>
                  </a:ext>
                </a:extLst>
              </p:cNvPr>
              <p:cNvSpPr/>
              <p:nvPr/>
            </p:nvSpPr>
            <p:spPr>
              <a:xfrm>
                <a:off x="3508221" y="2690278"/>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2" name="Cubo 11">
                <a:extLst>
                  <a:ext uri="{FF2B5EF4-FFF2-40B4-BE49-F238E27FC236}">
                    <a16:creationId xmlns:a16="http://schemas.microsoft.com/office/drawing/2014/main" id="{C79CE0D8-1E02-7D41-A4DF-FA83990C07BB}"/>
                  </a:ext>
                </a:extLst>
              </p:cNvPr>
              <p:cNvSpPr/>
              <p:nvPr/>
            </p:nvSpPr>
            <p:spPr>
              <a:xfrm>
                <a:off x="3758417" y="2690231"/>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6" name="Cubo 15">
                <a:extLst>
                  <a:ext uri="{FF2B5EF4-FFF2-40B4-BE49-F238E27FC236}">
                    <a16:creationId xmlns:a16="http://schemas.microsoft.com/office/drawing/2014/main" id="{40F5B052-2D74-7844-8238-1B6D8875CD3C}"/>
                  </a:ext>
                </a:extLst>
              </p:cNvPr>
              <p:cNvSpPr/>
              <p:nvPr/>
            </p:nvSpPr>
            <p:spPr>
              <a:xfrm>
                <a:off x="4011248" y="2690184"/>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0" name="Cubo 9">
                <a:extLst>
                  <a:ext uri="{FF2B5EF4-FFF2-40B4-BE49-F238E27FC236}">
                    <a16:creationId xmlns:a16="http://schemas.microsoft.com/office/drawing/2014/main" id="{5A65967A-5201-1248-8507-64388308CFF4}"/>
                  </a:ext>
                </a:extLst>
              </p:cNvPr>
              <p:cNvSpPr/>
              <p:nvPr/>
            </p:nvSpPr>
            <p:spPr>
              <a:xfrm>
                <a:off x="4267126" y="2687307"/>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5" name="Cubo 14">
                <a:extLst>
                  <a:ext uri="{FF2B5EF4-FFF2-40B4-BE49-F238E27FC236}">
                    <a16:creationId xmlns:a16="http://schemas.microsoft.com/office/drawing/2014/main" id="{33A4DA04-E4FE-BE45-9C0C-B2ED62BC9A70}"/>
                  </a:ext>
                </a:extLst>
              </p:cNvPr>
              <p:cNvSpPr/>
              <p:nvPr/>
            </p:nvSpPr>
            <p:spPr>
              <a:xfrm>
                <a:off x="4523004" y="2687307"/>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 name="Cubo 10">
                <a:extLst>
                  <a:ext uri="{FF2B5EF4-FFF2-40B4-BE49-F238E27FC236}">
                    <a16:creationId xmlns:a16="http://schemas.microsoft.com/office/drawing/2014/main" id="{71370520-5038-3947-8BDF-4C657E0A8394}"/>
                  </a:ext>
                </a:extLst>
              </p:cNvPr>
              <p:cNvSpPr/>
              <p:nvPr/>
            </p:nvSpPr>
            <p:spPr>
              <a:xfrm>
                <a:off x="4785285" y="2687307"/>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
          <p:nvSpPr>
            <p:cNvPr id="23" name="Cubo 22">
              <a:extLst>
                <a:ext uri="{FF2B5EF4-FFF2-40B4-BE49-F238E27FC236}">
                  <a16:creationId xmlns:a16="http://schemas.microsoft.com/office/drawing/2014/main" id="{AA9FB912-C7B0-4847-BDBB-8001F2E73069}"/>
                </a:ext>
              </a:extLst>
            </p:cNvPr>
            <p:cNvSpPr/>
            <p:nvPr/>
          </p:nvSpPr>
          <p:spPr>
            <a:xfrm>
              <a:off x="7081419" y="2597075"/>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grpSp>
      <p:cxnSp>
        <p:nvCxnSpPr>
          <p:cNvPr id="66" name="Conector recto 65">
            <a:extLst>
              <a:ext uri="{FF2B5EF4-FFF2-40B4-BE49-F238E27FC236}">
                <a16:creationId xmlns:a16="http://schemas.microsoft.com/office/drawing/2014/main" id="{183B88C8-1F75-3E41-8259-EC5023D4640C}"/>
              </a:ext>
            </a:extLst>
          </p:cNvPr>
          <p:cNvCxnSpPr>
            <a:cxnSpLocks/>
          </p:cNvCxnSpPr>
          <p:nvPr/>
        </p:nvCxnSpPr>
        <p:spPr>
          <a:xfrm>
            <a:off x="6082701" y="2412693"/>
            <a:ext cx="0" cy="22421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Cubo 28">
            <a:extLst>
              <a:ext uri="{FF2B5EF4-FFF2-40B4-BE49-F238E27FC236}">
                <a16:creationId xmlns:a16="http://schemas.microsoft.com/office/drawing/2014/main" id="{7ABB8B93-FFF3-0845-ACDA-EF8037A2E8E0}"/>
              </a:ext>
            </a:extLst>
          </p:cNvPr>
          <p:cNvSpPr/>
          <p:nvPr/>
        </p:nvSpPr>
        <p:spPr>
          <a:xfrm>
            <a:off x="1487488" y="3183225"/>
            <a:ext cx="772844" cy="582527"/>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6" name="Abrir llave 5">
            <a:extLst>
              <a:ext uri="{FF2B5EF4-FFF2-40B4-BE49-F238E27FC236}">
                <a16:creationId xmlns:a16="http://schemas.microsoft.com/office/drawing/2014/main" id="{2031A5E6-DADF-BB45-BB44-3C940D3E9711}"/>
              </a:ext>
            </a:extLst>
          </p:cNvPr>
          <p:cNvSpPr/>
          <p:nvPr/>
        </p:nvSpPr>
        <p:spPr>
          <a:xfrm rot="16200000">
            <a:off x="1582814" y="3801467"/>
            <a:ext cx="386422" cy="575053"/>
          </a:xfrm>
          <a:prstGeom prst="leftBrace">
            <a:avLst>
              <a:gd name="adj1" fmla="val 8333"/>
              <a:gd name="adj2" fmla="val 48037"/>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dirty="0"/>
          </a:p>
        </p:txBody>
      </p:sp>
      <mc:AlternateContent xmlns:mc="http://schemas.openxmlformats.org/markup-compatibility/2006" xmlns:a14="http://schemas.microsoft.com/office/drawing/2010/main">
        <mc:Choice Requires="a14">
          <p:sp>
            <p:nvSpPr>
              <p:cNvPr id="32" name="CuadroTexto 31">
                <a:extLst>
                  <a:ext uri="{FF2B5EF4-FFF2-40B4-BE49-F238E27FC236}">
                    <a16:creationId xmlns:a16="http://schemas.microsoft.com/office/drawing/2014/main" id="{3CF66DAB-425E-2F44-8568-94F2047D7ADF}"/>
                  </a:ext>
                </a:extLst>
              </p:cNvPr>
              <p:cNvSpPr txBox="1"/>
              <p:nvPr/>
            </p:nvSpPr>
            <p:spPr>
              <a:xfrm>
                <a:off x="769674" y="2754204"/>
                <a:ext cx="936104" cy="781368"/>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sz="2400" b="0" i="1" smtClean="0">
                              <a:solidFill>
                                <a:srgbClr val="00456F"/>
                              </a:solidFill>
                              <a:latin typeface="Cambria Math" panose="02040503050406030204" pitchFamily="18" charset="0"/>
                              <a:cs typeface="Times New Roman" panose="02020603050405020304" pitchFamily="18" charset="0"/>
                            </a:rPr>
                          </m:ctrlPr>
                        </m:fPr>
                        <m:num>
                          <m:r>
                            <a:rPr lang="es-ES" sz="2400" b="0" i="1" smtClean="0">
                              <a:solidFill>
                                <a:srgbClr val="00456F"/>
                              </a:solidFill>
                              <a:latin typeface="Cambria Math" panose="02040503050406030204" pitchFamily="18" charset="0"/>
                              <a:cs typeface="Times New Roman" panose="02020603050405020304" pitchFamily="18" charset="0"/>
                            </a:rPr>
                            <m:t>𝑀</m:t>
                          </m:r>
                        </m:num>
                        <m:den>
                          <m:r>
                            <a:rPr lang="es-ES" sz="2400" b="0" i="1" smtClean="0">
                              <a:solidFill>
                                <a:srgbClr val="00456F"/>
                              </a:solidFill>
                              <a:latin typeface="Cambria Math" panose="02040503050406030204" pitchFamily="18" charset="0"/>
                              <a:cs typeface="Times New Roman" panose="02020603050405020304" pitchFamily="18" charset="0"/>
                            </a:rPr>
                            <m:t>10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2" name="CuadroTexto 31">
                <a:extLst>
                  <a:ext uri="{FF2B5EF4-FFF2-40B4-BE49-F238E27FC236}">
                    <a16:creationId xmlns:a16="http://schemas.microsoft.com/office/drawing/2014/main" id="{3CF66DAB-425E-2F44-8568-94F2047D7ADF}"/>
                  </a:ext>
                </a:extLst>
              </p:cNvPr>
              <p:cNvSpPr txBox="1">
                <a:spLocks noRot="1" noChangeAspect="1" noMove="1" noResize="1" noEditPoints="1" noAdjustHandles="1" noChangeArrowheads="1" noChangeShapeType="1" noTextEdit="1"/>
              </p:cNvSpPr>
              <p:nvPr/>
            </p:nvSpPr>
            <p:spPr>
              <a:xfrm>
                <a:off x="769674" y="2754204"/>
                <a:ext cx="936104" cy="781368"/>
              </a:xfrm>
              <a:prstGeom prst="rect">
                <a:avLst/>
              </a:prstGeom>
              <a:blipFill>
                <a:blip r:embed="rId5"/>
                <a:stretch>
                  <a:fillRect b="-6452"/>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3" name="CuadroTexto 32">
                <a:extLst>
                  <a:ext uri="{FF2B5EF4-FFF2-40B4-BE49-F238E27FC236}">
                    <a16:creationId xmlns:a16="http://schemas.microsoft.com/office/drawing/2014/main" id="{180D42C4-7B6D-094D-9B76-486D02F37A75}"/>
                  </a:ext>
                </a:extLst>
              </p:cNvPr>
              <p:cNvSpPr txBox="1"/>
              <p:nvPr/>
            </p:nvSpPr>
            <p:spPr>
              <a:xfrm>
                <a:off x="1324228" y="4375081"/>
                <a:ext cx="936104" cy="783741"/>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sz="2400" b="0" i="1" smtClean="0">
                              <a:solidFill>
                                <a:srgbClr val="00456F"/>
                              </a:solidFill>
                              <a:latin typeface="Cambria Math" panose="02040503050406030204" pitchFamily="18" charset="0"/>
                              <a:cs typeface="Times New Roman" panose="02020603050405020304" pitchFamily="18" charset="0"/>
                            </a:rPr>
                          </m:ctrlPr>
                        </m:fPr>
                        <m:num>
                          <m:r>
                            <a:rPr lang="es-ES" sz="2400" b="0" i="1" smtClean="0">
                              <a:solidFill>
                                <a:srgbClr val="00456F"/>
                              </a:solidFill>
                              <a:latin typeface="Cambria Math" panose="02040503050406030204" pitchFamily="18" charset="0"/>
                              <a:cs typeface="Times New Roman" panose="02020603050405020304" pitchFamily="18" charset="0"/>
                            </a:rPr>
                            <m:t>𝐿</m:t>
                          </m:r>
                        </m:num>
                        <m:den>
                          <m:r>
                            <a:rPr lang="es-ES" sz="2400" b="0" i="1" smtClean="0">
                              <a:solidFill>
                                <a:srgbClr val="00456F"/>
                              </a:solidFill>
                              <a:latin typeface="Cambria Math" panose="02040503050406030204" pitchFamily="18" charset="0"/>
                              <a:cs typeface="Times New Roman" panose="02020603050405020304" pitchFamily="18" charset="0"/>
                            </a:rPr>
                            <m:t>10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3" name="CuadroTexto 32">
                <a:extLst>
                  <a:ext uri="{FF2B5EF4-FFF2-40B4-BE49-F238E27FC236}">
                    <a16:creationId xmlns:a16="http://schemas.microsoft.com/office/drawing/2014/main" id="{180D42C4-7B6D-094D-9B76-486D02F37A75}"/>
                  </a:ext>
                </a:extLst>
              </p:cNvPr>
              <p:cNvSpPr txBox="1">
                <a:spLocks noRot="1" noChangeAspect="1" noMove="1" noResize="1" noEditPoints="1" noAdjustHandles="1" noChangeArrowheads="1" noChangeShapeType="1" noTextEdit="1"/>
              </p:cNvSpPr>
              <p:nvPr/>
            </p:nvSpPr>
            <p:spPr>
              <a:xfrm>
                <a:off x="1324228" y="4375081"/>
                <a:ext cx="936104" cy="783741"/>
              </a:xfrm>
              <a:prstGeom prst="rect">
                <a:avLst/>
              </a:prstGeom>
              <a:blipFill>
                <a:blip r:embed="rId6"/>
                <a:stretch>
                  <a:fillRect b="-6349"/>
                </a:stretch>
              </a:blipFill>
            </p:spPr>
            <p:txBody>
              <a:bodyPr/>
              <a:lstStyle/>
              <a:p>
                <a:r>
                  <a:rPr lang="es-CL">
                    <a:noFill/>
                  </a:rPr>
                  <a:t> </a:t>
                </a:r>
              </a:p>
            </p:txBody>
          </p:sp>
        </mc:Fallback>
      </mc:AlternateContent>
      <p:sp>
        <p:nvSpPr>
          <p:cNvPr id="36" name="Abrir llave 35">
            <a:extLst>
              <a:ext uri="{FF2B5EF4-FFF2-40B4-BE49-F238E27FC236}">
                <a16:creationId xmlns:a16="http://schemas.microsoft.com/office/drawing/2014/main" id="{2BECBB61-88F3-5C44-A5C8-180CB322F8FF}"/>
              </a:ext>
            </a:extLst>
          </p:cNvPr>
          <p:cNvSpPr/>
          <p:nvPr/>
        </p:nvSpPr>
        <p:spPr>
          <a:xfrm rot="16200000">
            <a:off x="5559312" y="3104686"/>
            <a:ext cx="254578" cy="607193"/>
          </a:xfrm>
          <a:prstGeom prst="leftBrace">
            <a:avLst>
              <a:gd name="adj1" fmla="val 8333"/>
              <a:gd name="adj2" fmla="val 48037"/>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dirty="0"/>
          </a:p>
        </p:txBody>
      </p:sp>
      <mc:AlternateContent xmlns:mc="http://schemas.openxmlformats.org/markup-compatibility/2006" xmlns:a14="http://schemas.microsoft.com/office/drawing/2010/main">
        <mc:Choice Requires="a14">
          <p:sp>
            <p:nvSpPr>
              <p:cNvPr id="37" name="CuadroTexto 36">
                <a:extLst>
                  <a:ext uri="{FF2B5EF4-FFF2-40B4-BE49-F238E27FC236}">
                    <a16:creationId xmlns:a16="http://schemas.microsoft.com/office/drawing/2014/main" id="{6BA5C789-D928-2B45-8895-F1F6F530E485}"/>
                  </a:ext>
                </a:extLst>
              </p:cNvPr>
              <p:cNvSpPr txBox="1"/>
              <p:nvPr/>
            </p:nvSpPr>
            <p:spPr>
              <a:xfrm>
                <a:off x="5270262" y="3765752"/>
                <a:ext cx="936104" cy="783741"/>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sz="2400" b="0" i="1" smtClean="0">
                              <a:solidFill>
                                <a:srgbClr val="00456F"/>
                              </a:solidFill>
                              <a:latin typeface="Cambria Math" panose="02040503050406030204" pitchFamily="18" charset="0"/>
                              <a:cs typeface="Times New Roman" panose="02020603050405020304" pitchFamily="18" charset="0"/>
                            </a:rPr>
                          </m:ctrlPr>
                        </m:fPr>
                        <m:num>
                          <m:r>
                            <a:rPr lang="es-ES" sz="2400" b="0" i="1" smtClean="0">
                              <a:solidFill>
                                <a:srgbClr val="00456F"/>
                              </a:solidFill>
                              <a:latin typeface="Cambria Math" panose="02040503050406030204" pitchFamily="18" charset="0"/>
                              <a:cs typeface="Times New Roman" panose="02020603050405020304" pitchFamily="18" charset="0"/>
                            </a:rPr>
                            <m:t>𝐿</m:t>
                          </m:r>
                        </m:num>
                        <m:den>
                          <m:r>
                            <a:rPr lang="es-ES" sz="2400" b="0" i="1" smtClean="0">
                              <a:solidFill>
                                <a:srgbClr val="00456F"/>
                              </a:solidFill>
                              <a:latin typeface="Cambria Math" panose="02040503050406030204" pitchFamily="18" charset="0"/>
                              <a:cs typeface="Times New Roman" panose="02020603050405020304" pitchFamily="18" charset="0"/>
                            </a:rPr>
                            <m:t>10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7" name="CuadroTexto 36">
                <a:extLst>
                  <a:ext uri="{FF2B5EF4-FFF2-40B4-BE49-F238E27FC236}">
                    <a16:creationId xmlns:a16="http://schemas.microsoft.com/office/drawing/2014/main" id="{6BA5C789-D928-2B45-8895-F1F6F530E485}"/>
                  </a:ext>
                </a:extLst>
              </p:cNvPr>
              <p:cNvSpPr txBox="1">
                <a:spLocks noRot="1" noChangeAspect="1" noMove="1" noResize="1" noEditPoints="1" noAdjustHandles="1" noChangeArrowheads="1" noChangeShapeType="1" noTextEdit="1"/>
              </p:cNvSpPr>
              <p:nvPr/>
            </p:nvSpPr>
            <p:spPr>
              <a:xfrm>
                <a:off x="5270262" y="3765752"/>
                <a:ext cx="936104" cy="783741"/>
              </a:xfrm>
              <a:prstGeom prst="rect">
                <a:avLst/>
              </a:prstGeom>
              <a:blipFill>
                <a:blip r:embed="rId7"/>
                <a:stretch>
                  <a:fillRect b="-6452"/>
                </a:stretch>
              </a:blipFill>
            </p:spPr>
            <p:txBody>
              <a:bodyPr/>
              <a:lstStyle/>
              <a:p>
                <a:r>
                  <a:rPr lang="es-CL">
                    <a:noFill/>
                  </a:rPr>
                  <a:t> </a:t>
                </a:r>
              </a:p>
            </p:txBody>
          </p:sp>
        </mc:Fallback>
      </mc:AlternateContent>
    </p:spTree>
    <p:extLst>
      <p:ext uri="{BB962C8B-B14F-4D97-AF65-F5344CB8AC3E}">
        <p14:creationId xmlns:p14="http://schemas.microsoft.com/office/powerpoint/2010/main" val="13884812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 de sólidos rígidos</a:t>
            </a:r>
          </a:p>
        </p:txBody>
      </p:sp>
      <mc:AlternateContent xmlns:mc="http://schemas.openxmlformats.org/markup-compatibility/2006" xmlns:a14="http://schemas.microsoft.com/office/drawing/2010/main">
        <mc:Choice Requires="a14">
          <p:sp>
            <p:nvSpPr>
              <p:cNvPr id="49" name="CuadroTexto 48">
                <a:extLst>
                  <a:ext uri="{FF2B5EF4-FFF2-40B4-BE49-F238E27FC236}">
                    <a16:creationId xmlns:a16="http://schemas.microsoft.com/office/drawing/2014/main" id="{93E40DE7-ECA7-42D7-9CEB-E2F1179A28EA}"/>
                  </a:ext>
                </a:extLst>
              </p:cNvPr>
              <p:cNvSpPr txBox="1"/>
              <p:nvPr/>
            </p:nvSpPr>
            <p:spPr>
              <a:xfrm>
                <a:off x="3632402" y="965860"/>
                <a:ext cx="5089794"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Barra homogénea de masa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𝑀</m:t>
                    </m:r>
                  </m:oMath>
                </a14:m>
                <a:r>
                  <a:rPr lang="es-CL" sz="2400" dirty="0">
                    <a:solidFill>
                      <a:srgbClr val="00456F"/>
                    </a:solidFill>
                    <a:latin typeface="Times New Roman" panose="02020603050405020304" pitchFamily="18" charset="0"/>
                    <a:cs typeface="Times New Roman" panose="02020603050405020304" pitchFamily="18" charset="0"/>
                  </a:rPr>
                  <a:t> y largo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𝐿</m:t>
                    </m:r>
                  </m:oMath>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9" name="CuadroTexto 48">
                <a:extLst>
                  <a:ext uri="{FF2B5EF4-FFF2-40B4-BE49-F238E27FC236}">
                    <a16:creationId xmlns:a16="http://schemas.microsoft.com/office/drawing/2014/main" id="{93E40DE7-ECA7-42D7-9CEB-E2F1179A28EA}"/>
                  </a:ext>
                </a:extLst>
              </p:cNvPr>
              <p:cNvSpPr txBox="1">
                <a:spLocks noRot="1" noChangeAspect="1" noMove="1" noResize="1" noEditPoints="1" noAdjustHandles="1" noChangeArrowheads="1" noChangeShapeType="1" noTextEdit="1"/>
              </p:cNvSpPr>
              <p:nvPr/>
            </p:nvSpPr>
            <p:spPr>
              <a:xfrm>
                <a:off x="3632402" y="965860"/>
                <a:ext cx="5089794" cy="461665"/>
              </a:xfrm>
              <a:prstGeom prst="rect">
                <a:avLst/>
              </a:prstGeom>
              <a:blipFill>
                <a:blip r:embed="rId3"/>
                <a:stretch>
                  <a:fillRect t="-8108" b="-29730"/>
                </a:stretch>
              </a:blipFill>
            </p:spPr>
            <p:txBody>
              <a:bodyPr/>
              <a:lstStyle/>
              <a:p>
                <a:r>
                  <a:rPr lang="es-CL">
                    <a:noFill/>
                  </a:rPr>
                  <a:t> </a:t>
                </a:r>
              </a:p>
            </p:txBody>
          </p:sp>
        </mc:Fallback>
      </mc:AlternateContent>
      <p:grpSp>
        <p:nvGrpSpPr>
          <p:cNvPr id="51" name="Grupo 50">
            <a:extLst>
              <a:ext uri="{FF2B5EF4-FFF2-40B4-BE49-F238E27FC236}">
                <a16:creationId xmlns:a16="http://schemas.microsoft.com/office/drawing/2014/main" id="{44534A64-8324-4886-B6EC-E091B246783C}"/>
              </a:ext>
            </a:extLst>
          </p:cNvPr>
          <p:cNvGrpSpPr/>
          <p:nvPr/>
        </p:nvGrpSpPr>
        <p:grpSpPr>
          <a:xfrm>
            <a:off x="5680548" y="1492551"/>
            <a:ext cx="1008112" cy="1989420"/>
            <a:chOff x="119336" y="1412776"/>
            <a:chExt cx="1008112" cy="1989420"/>
          </a:xfrm>
        </p:grpSpPr>
        <p:pic>
          <p:nvPicPr>
            <p:cNvPr id="52" name="Imagen 51" descr="Imagen que contiene tabla, reloj&#10;&#10;Descripción generada automáticamente">
              <a:extLst>
                <a:ext uri="{FF2B5EF4-FFF2-40B4-BE49-F238E27FC236}">
                  <a16:creationId xmlns:a16="http://schemas.microsoft.com/office/drawing/2014/main" id="{F8062B5A-F7FF-401A-9B32-7DD8F869E0B6}"/>
                </a:ext>
              </a:extLst>
            </p:cNvPr>
            <p:cNvPicPr>
              <a:picLocks noChangeAspect="1"/>
            </p:cNvPicPr>
            <p:nvPr/>
          </p:nvPicPr>
          <p:blipFill rotWithShape="1">
            <a:blip r:embed="rId4">
              <a:extLst>
                <a:ext uri="{28A0092B-C50C-407E-A947-70E740481C1C}">
                  <a14:useLocalDpi xmlns:a14="http://schemas.microsoft.com/office/drawing/2010/main" val="0"/>
                </a:ext>
              </a:extLst>
            </a:blip>
            <a:srcRect l="52110" r="18572" b="64467"/>
            <a:stretch/>
          </p:blipFill>
          <p:spPr>
            <a:xfrm>
              <a:off x="119336" y="1412776"/>
              <a:ext cx="1008112" cy="1049185"/>
            </a:xfrm>
            <a:prstGeom prst="rect">
              <a:avLst/>
            </a:prstGeom>
          </p:spPr>
        </p:pic>
        <p:cxnSp>
          <p:nvCxnSpPr>
            <p:cNvPr id="53" name="Conector recto 52">
              <a:extLst>
                <a:ext uri="{FF2B5EF4-FFF2-40B4-BE49-F238E27FC236}">
                  <a16:creationId xmlns:a16="http://schemas.microsoft.com/office/drawing/2014/main" id="{AA4D5CD6-6C9D-427A-B96A-022087EDD268}"/>
                </a:ext>
              </a:extLst>
            </p:cNvPr>
            <p:cNvCxnSpPr/>
            <p:nvPr/>
          </p:nvCxnSpPr>
          <p:spPr>
            <a:xfrm>
              <a:off x="527001" y="1962196"/>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 name="Grupo 4">
            <a:extLst>
              <a:ext uri="{FF2B5EF4-FFF2-40B4-BE49-F238E27FC236}">
                <a16:creationId xmlns:a16="http://schemas.microsoft.com/office/drawing/2014/main" id="{EFB683E5-525F-C24B-94A9-4F8201566D38}"/>
              </a:ext>
            </a:extLst>
          </p:cNvPr>
          <p:cNvGrpSpPr/>
          <p:nvPr/>
        </p:nvGrpSpPr>
        <p:grpSpPr>
          <a:xfrm>
            <a:off x="2892655" y="2564904"/>
            <a:ext cx="6370402" cy="589257"/>
            <a:chOff x="4801871" y="2597075"/>
            <a:chExt cx="2594281" cy="264246"/>
          </a:xfrm>
        </p:grpSpPr>
        <p:grpSp>
          <p:nvGrpSpPr>
            <p:cNvPr id="2" name="Grupo 1">
              <a:extLst>
                <a:ext uri="{FF2B5EF4-FFF2-40B4-BE49-F238E27FC236}">
                  <a16:creationId xmlns:a16="http://schemas.microsoft.com/office/drawing/2014/main" id="{871747CA-4DFA-A04F-BD13-947F6ED780E0}"/>
                </a:ext>
              </a:extLst>
            </p:cNvPr>
            <p:cNvGrpSpPr/>
            <p:nvPr/>
          </p:nvGrpSpPr>
          <p:grpSpPr>
            <a:xfrm>
              <a:off x="4801871" y="2597075"/>
              <a:ext cx="2343100" cy="264246"/>
              <a:chOff x="2756918" y="2687307"/>
              <a:chExt cx="2343100" cy="264246"/>
            </a:xfrm>
          </p:grpSpPr>
          <p:sp>
            <p:nvSpPr>
              <p:cNvPr id="3" name="Cubo 2">
                <a:extLst>
                  <a:ext uri="{FF2B5EF4-FFF2-40B4-BE49-F238E27FC236}">
                    <a16:creationId xmlns:a16="http://schemas.microsoft.com/office/drawing/2014/main" id="{BB92E2AB-B80D-0B49-AFA2-474602C0C035}"/>
                  </a:ext>
                </a:extLst>
              </p:cNvPr>
              <p:cNvSpPr/>
              <p:nvPr/>
            </p:nvSpPr>
            <p:spPr>
              <a:xfrm>
                <a:off x="2756918" y="2690325"/>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4" name="Cubo 13">
                <a:extLst>
                  <a:ext uri="{FF2B5EF4-FFF2-40B4-BE49-F238E27FC236}">
                    <a16:creationId xmlns:a16="http://schemas.microsoft.com/office/drawing/2014/main" id="{D7015A67-9F88-044A-A3C8-CB7567E15BA4}"/>
                  </a:ext>
                </a:extLst>
              </p:cNvPr>
              <p:cNvSpPr/>
              <p:nvPr/>
            </p:nvSpPr>
            <p:spPr>
              <a:xfrm>
                <a:off x="3003141" y="2690325"/>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9" name="Cubo 8">
                <a:extLst>
                  <a:ext uri="{FF2B5EF4-FFF2-40B4-BE49-F238E27FC236}">
                    <a16:creationId xmlns:a16="http://schemas.microsoft.com/office/drawing/2014/main" id="{CCDA7085-1EB8-E345-A5AB-2F1EFCE22CF6}"/>
                  </a:ext>
                </a:extLst>
              </p:cNvPr>
              <p:cNvSpPr/>
              <p:nvPr/>
            </p:nvSpPr>
            <p:spPr>
              <a:xfrm>
                <a:off x="3261998" y="2690325"/>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Cubo 16">
                <a:extLst>
                  <a:ext uri="{FF2B5EF4-FFF2-40B4-BE49-F238E27FC236}">
                    <a16:creationId xmlns:a16="http://schemas.microsoft.com/office/drawing/2014/main" id="{BC2CD5DF-1DAE-5846-81CF-269F0997F926}"/>
                  </a:ext>
                </a:extLst>
              </p:cNvPr>
              <p:cNvSpPr/>
              <p:nvPr/>
            </p:nvSpPr>
            <p:spPr>
              <a:xfrm>
                <a:off x="3508221" y="2690278"/>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2" name="Cubo 11">
                <a:extLst>
                  <a:ext uri="{FF2B5EF4-FFF2-40B4-BE49-F238E27FC236}">
                    <a16:creationId xmlns:a16="http://schemas.microsoft.com/office/drawing/2014/main" id="{C79CE0D8-1E02-7D41-A4DF-FA83990C07BB}"/>
                  </a:ext>
                </a:extLst>
              </p:cNvPr>
              <p:cNvSpPr/>
              <p:nvPr/>
            </p:nvSpPr>
            <p:spPr>
              <a:xfrm>
                <a:off x="3758417" y="2690231"/>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6" name="Cubo 15">
                <a:extLst>
                  <a:ext uri="{FF2B5EF4-FFF2-40B4-BE49-F238E27FC236}">
                    <a16:creationId xmlns:a16="http://schemas.microsoft.com/office/drawing/2014/main" id="{40F5B052-2D74-7844-8238-1B6D8875CD3C}"/>
                  </a:ext>
                </a:extLst>
              </p:cNvPr>
              <p:cNvSpPr/>
              <p:nvPr/>
            </p:nvSpPr>
            <p:spPr>
              <a:xfrm>
                <a:off x="4011248" y="2690184"/>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0" name="Cubo 9">
                <a:extLst>
                  <a:ext uri="{FF2B5EF4-FFF2-40B4-BE49-F238E27FC236}">
                    <a16:creationId xmlns:a16="http://schemas.microsoft.com/office/drawing/2014/main" id="{5A65967A-5201-1248-8507-64388308CFF4}"/>
                  </a:ext>
                </a:extLst>
              </p:cNvPr>
              <p:cNvSpPr/>
              <p:nvPr/>
            </p:nvSpPr>
            <p:spPr>
              <a:xfrm>
                <a:off x="4267126" y="2687307"/>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5" name="Cubo 14">
                <a:extLst>
                  <a:ext uri="{FF2B5EF4-FFF2-40B4-BE49-F238E27FC236}">
                    <a16:creationId xmlns:a16="http://schemas.microsoft.com/office/drawing/2014/main" id="{33A4DA04-E4FE-BE45-9C0C-B2ED62BC9A70}"/>
                  </a:ext>
                </a:extLst>
              </p:cNvPr>
              <p:cNvSpPr/>
              <p:nvPr/>
            </p:nvSpPr>
            <p:spPr>
              <a:xfrm>
                <a:off x="4523004" y="2687307"/>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 name="Cubo 10">
                <a:extLst>
                  <a:ext uri="{FF2B5EF4-FFF2-40B4-BE49-F238E27FC236}">
                    <a16:creationId xmlns:a16="http://schemas.microsoft.com/office/drawing/2014/main" id="{71370520-5038-3947-8BDF-4C657E0A8394}"/>
                  </a:ext>
                </a:extLst>
              </p:cNvPr>
              <p:cNvSpPr/>
              <p:nvPr/>
            </p:nvSpPr>
            <p:spPr>
              <a:xfrm>
                <a:off x="4785285" y="2687307"/>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
          <p:nvSpPr>
            <p:cNvPr id="23" name="Cubo 22">
              <a:extLst>
                <a:ext uri="{FF2B5EF4-FFF2-40B4-BE49-F238E27FC236}">
                  <a16:creationId xmlns:a16="http://schemas.microsoft.com/office/drawing/2014/main" id="{AA9FB912-C7B0-4847-BDBB-8001F2E73069}"/>
                </a:ext>
              </a:extLst>
            </p:cNvPr>
            <p:cNvSpPr/>
            <p:nvPr/>
          </p:nvSpPr>
          <p:spPr>
            <a:xfrm>
              <a:off x="7081419" y="2597075"/>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grpSp>
      <p:cxnSp>
        <p:nvCxnSpPr>
          <p:cNvPr id="66" name="Conector recto 65">
            <a:extLst>
              <a:ext uri="{FF2B5EF4-FFF2-40B4-BE49-F238E27FC236}">
                <a16:creationId xmlns:a16="http://schemas.microsoft.com/office/drawing/2014/main" id="{183B88C8-1F75-3E41-8259-EC5023D4640C}"/>
              </a:ext>
            </a:extLst>
          </p:cNvPr>
          <p:cNvCxnSpPr>
            <a:cxnSpLocks/>
          </p:cNvCxnSpPr>
          <p:nvPr/>
        </p:nvCxnSpPr>
        <p:spPr>
          <a:xfrm>
            <a:off x="6082701" y="2412693"/>
            <a:ext cx="0" cy="22421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Cubo 28">
            <a:extLst>
              <a:ext uri="{FF2B5EF4-FFF2-40B4-BE49-F238E27FC236}">
                <a16:creationId xmlns:a16="http://schemas.microsoft.com/office/drawing/2014/main" id="{7ABB8B93-FFF3-0845-ACDA-EF8037A2E8E0}"/>
              </a:ext>
            </a:extLst>
          </p:cNvPr>
          <p:cNvSpPr/>
          <p:nvPr/>
        </p:nvSpPr>
        <p:spPr>
          <a:xfrm>
            <a:off x="1487488" y="3183225"/>
            <a:ext cx="772844" cy="582527"/>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6" name="Abrir llave 5">
            <a:extLst>
              <a:ext uri="{FF2B5EF4-FFF2-40B4-BE49-F238E27FC236}">
                <a16:creationId xmlns:a16="http://schemas.microsoft.com/office/drawing/2014/main" id="{2031A5E6-DADF-BB45-BB44-3C940D3E9711}"/>
              </a:ext>
            </a:extLst>
          </p:cNvPr>
          <p:cNvSpPr/>
          <p:nvPr/>
        </p:nvSpPr>
        <p:spPr>
          <a:xfrm rot="16200000">
            <a:off x="1582814" y="3801467"/>
            <a:ext cx="386422" cy="575053"/>
          </a:xfrm>
          <a:prstGeom prst="leftBrace">
            <a:avLst>
              <a:gd name="adj1" fmla="val 8333"/>
              <a:gd name="adj2" fmla="val 48037"/>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dirty="0"/>
          </a:p>
        </p:txBody>
      </p:sp>
      <mc:AlternateContent xmlns:mc="http://schemas.openxmlformats.org/markup-compatibility/2006" xmlns:a14="http://schemas.microsoft.com/office/drawing/2010/main">
        <mc:Choice Requires="a14">
          <p:sp>
            <p:nvSpPr>
              <p:cNvPr id="32" name="CuadroTexto 31">
                <a:extLst>
                  <a:ext uri="{FF2B5EF4-FFF2-40B4-BE49-F238E27FC236}">
                    <a16:creationId xmlns:a16="http://schemas.microsoft.com/office/drawing/2014/main" id="{3CF66DAB-425E-2F44-8568-94F2047D7ADF}"/>
                  </a:ext>
                </a:extLst>
              </p:cNvPr>
              <p:cNvSpPr txBox="1"/>
              <p:nvPr/>
            </p:nvSpPr>
            <p:spPr>
              <a:xfrm>
                <a:off x="769674" y="2754204"/>
                <a:ext cx="936104" cy="781368"/>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sz="2400" b="0" i="1" smtClean="0">
                              <a:solidFill>
                                <a:srgbClr val="00456F"/>
                              </a:solidFill>
                              <a:latin typeface="Cambria Math" panose="02040503050406030204" pitchFamily="18" charset="0"/>
                              <a:cs typeface="Times New Roman" panose="02020603050405020304" pitchFamily="18" charset="0"/>
                            </a:rPr>
                          </m:ctrlPr>
                        </m:fPr>
                        <m:num>
                          <m:r>
                            <a:rPr lang="es-ES" sz="2400" b="0" i="1" smtClean="0">
                              <a:solidFill>
                                <a:srgbClr val="00456F"/>
                              </a:solidFill>
                              <a:latin typeface="Cambria Math" panose="02040503050406030204" pitchFamily="18" charset="0"/>
                              <a:cs typeface="Times New Roman" panose="02020603050405020304" pitchFamily="18" charset="0"/>
                            </a:rPr>
                            <m:t>𝑀</m:t>
                          </m:r>
                        </m:num>
                        <m:den>
                          <m:r>
                            <a:rPr lang="es-ES" sz="2400" b="0" i="1" smtClean="0">
                              <a:solidFill>
                                <a:srgbClr val="00456F"/>
                              </a:solidFill>
                              <a:latin typeface="Cambria Math" panose="02040503050406030204" pitchFamily="18" charset="0"/>
                              <a:cs typeface="Times New Roman" panose="02020603050405020304" pitchFamily="18" charset="0"/>
                            </a:rPr>
                            <m:t>10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2" name="CuadroTexto 31">
                <a:extLst>
                  <a:ext uri="{FF2B5EF4-FFF2-40B4-BE49-F238E27FC236}">
                    <a16:creationId xmlns:a16="http://schemas.microsoft.com/office/drawing/2014/main" id="{3CF66DAB-425E-2F44-8568-94F2047D7ADF}"/>
                  </a:ext>
                </a:extLst>
              </p:cNvPr>
              <p:cNvSpPr txBox="1">
                <a:spLocks noRot="1" noChangeAspect="1" noMove="1" noResize="1" noEditPoints="1" noAdjustHandles="1" noChangeArrowheads="1" noChangeShapeType="1" noTextEdit="1"/>
              </p:cNvSpPr>
              <p:nvPr/>
            </p:nvSpPr>
            <p:spPr>
              <a:xfrm>
                <a:off x="769674" y="2754204"/>
                <a:ext cx="936104" cy="781368"/>
              </a:xfrm>
              <a:prstGeom prst="rect">
                <a:avLst/>
              </a:prstGeom>
              <a:blipFill>
                <a:blip r:embed="rId5"/>
                <a:stretch>
                  <a:fillRect b="-6452"/>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3" name="CuadroTexto 32">
                <a:extLst>
                  <a:ext uri="{FF2B5EF4-FFF2-40B4-BE49-F238E27FC236}">
                    <a16:creationId xmlns:a16="http://schemas.microsoft.com/office/drawing/2014/main" id="{180D42C4-7B6D-094D-9B76-486D02F37A75}"/>
                  </a:ext>
                </a:extLst>
              </p:cNvPr>
              <p:cNvSpPr txBox="1"/>
              <p:nvPr/>
            </p:nvSpPr>
            <p:spPr>
              <a:xfrm>
                <a:off x="1324228" y="4375081"/>
                <a:ext cx="936104" cy="783741"/>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sz="2400" b="0" i="1" smtClean="0">
                              <a:solidFill>
                                <a:srgbClr val="00456F"/>
                              </a:solidFill>
                              <a:latin typeface="Cambria Math" panose="02040503050406030204" pitchFamily="18" charset="0"/>
                              <a:cs typeface="Times New Roman" panose="02020603050405020304" pitchFamily="18" charset="0"/>
                            </a:rPr>
                          </m:ctrlPr>
                        </m:fPr>
                        <m:num>
                          <m:r>
                            <a:rPr lang="es-ES" sz="2400" b="0" i="1" smtClean="0">
                              <a:solidFill>
                                <a:srgbClr val="00456F"/>
                              </a:solidFill>
                              <a:latin typeface="Cambria Math" panose="02040503050406030204" pitchFamily="18" charset="0"/>
                              <a:cs typeface="Times New Roman" panose="02020603050405020304" pitchFamily="18" charset="0"/>
                            </a:rPr>
                            <m:t>𝐿</m:t>
                          </m:r>
                        </m:num>
                        <m:den>
                          <m:r>
                            <a:rPr lang="es-ES" sz="2400" b="0" i="1" smtClean="0">
                              <a:solidFill>
                                <a:srgbClr val="00456F"/>
                              </a:solidFill>
                              <a:latin typeface="Cambria Math" panose="02040503050406030204" pitchFamily="18" charset="0"/>
                              <a:cs typeface="Times New Roman" panose="02020603050405020304" pitchFamily="18" charset="0"/>
                            </a:rPr>
                            <m:t>10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3" name="CuadroTexto 32">
                <a:extLst>
                  <a:ext uri="{FF2B5EF4-FFF2-40B4-BE49-F238E27FC236}">
                    <a16:creationId xmlns:a16="http://schemas.microsoft.com/office/drawing/2014/main" id="{180D42C4-7B6D-094D-9B76-486D02F37A75}"/>
                  </a:ext>
                </a:extLst>
              </p:cNvPr>
              <p:cNvSpPr txBox="1">
                <a:spLocks noRot="1" noChangeAspect="1" noMove="1" noResize="1" noEditPoints="1" noAdjustHandles="1" noChangeArrowheads="1" noChangeShapeType="1" noTextEdit="1"/>
              </p:cNvSpPr>
              <p:nvPr/>
            </p:nvSpPr>
            <p:spPr>
              <a:xfrm>
                <a:off x="1324228" y="4375081"/>
                <a:ext cx="936104" cy="783741"/>
              </a:xfrm>
              <a:prstGeom prst="rect">
                <a:avLst/>
              </a:prstGeom>
              <a:blipFill>
                <a:blip r:embed="rId6"/>
                <a:stretch>
                  <a:fillRect b="-6349"/>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7" name="CuadroTexto 36">
                <a:extLst>
                  <a:ext uri="{FF2B5EF4-FFF2-40B4-BE49-F238E27FC236}">
                    <a16:creationId xmlns:a16="http://schemas.microsoft.com/office/drawing/2014/main" id="{6BA5C789-D928-2B45-8895-F1F6F530E485}"/>
                  </a:ext>
                </a:extLst>
              </p:cNvPr>
              <p:cNvSpPr txBox="1"/>
              <p:nvPr/>
            </p:nvSpPr>
            <p:spPr>
              <a:xfrm>
                <a:off x="5515435" y="3333420"/>
                <a:ext cx="716120" cy="610873"/>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b="0" i="1" smtClean="0">
                              <a:solidFill>
                                <a:srgbClr val="00456F"/>
                              </a:solidFill>
                              <a:latin typeface="Cambria Math" panose="02040503050406030204" pitchFamily="18" charset="0"/>
                              <a:cs typeface="Times New Roman" panose="02020603050405020304" pitchFamily="18" charset="0"/>
                            </a:rPr>
                          </m:ctrlPr>
                        </m:fPr>
                        <m:num>
                          <m:r>
                            <a:rPr lang="es-ES" b="0" i="1" smtClean="0">
                              <a:solidFill>
                                <a:srgbClr val="00456F"/>
                              </a:solidFill>
                              <a:latin typeface="Cambria Math" panose="02040503050406030204" pitchFamily="18" charset="0"/>
                              <a:cs typeface="Times New Roman" panose="02020603050405020304" pitchFamily="18" charset="0"/>
                            </a:rPr>
                            <m:t>𝐿</m:t>
                          </m:r>
                        </m:num>
                        <m:den>
                          <m:r>
                            <a:rPr lang="es-ES" b="0" i="1" smtClean="0">
                              <a:solidFill>
                                <a:srgbClr val="00456F"/>
                              </a:solidFill>
                              <a:latin typeface="Cambria Math" panose="02040503050406030204" pitchFamily="18" charset="0"/>
                              <a:cs typeface="Times New Roman" panose="02020603050405020304" pitchFamily="18" charset="0"/>
                            </a:rPr>
                            <m:t>20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7" name="CuadroTexto 36">
                <a:extLst>
                  <a:ext uri="{FF2B5EF4-FFF2-40B4-BE49-F238E27FC236}">
                    <a16:creationId xmlns:a16="http://schemas.microsoft.com/office/drawing/2014/main" id="{6BA5C789-D928-2B45-8895-F1F6F530E485}"/>
                  </a:ext>
                </a:extLst>
              </p:cNvPr>
              <p:cNvSpPr txBox="1">
                <a:spLocks noRot="1" noChangeAspect="1" noMove="1" noResize="1" noEditPoints="1" noAdjustHandles="1" noChangeArrowheads="1" noChangeShapeType="1" noTextEdit="1"/>
              </p:cNvSpPr>
              <p:nvPr/>
            </p:nvSpPr>
            <p:spPr>
              <a:xfrm>
                <a:off x="5515435" y="3333420"/>
                <a:ext cx="716120" cy="610873"/>
              </a:xfrm>
              <a:prstGeom prst="rect">
                <a:avLst/>
              </a:prstGeom>
              <a:blipFill>
                <a:blip r:embed="rId7"/>
                <a:stretch>
                  <a:fillRect b="-2000"/>
                </a:stretch>
              </a:blipFill>
            </p:spPr>
            <p:txBody>
              <a:bodyPr/>
              <a:lstStyle/>
              <a:p>
                <a:r>
                  <a:rPr lang="es-CL">
                    <a:noFill/>
                  </a:rPr>
                  <a:t> </a:t>
                </a:r>
              </a:p>
            </p:txBody>
          </p:sp>
        </mc:Fallback>
      </mc:AlternateContent>
      <p:sp>
        <p:nvSpPr>
          <p:cNvPr id="7" name="Elipse 6">
            <a:extLst>
              <a:ext uri="{FF2B5EF4-FFF2-40B4-BE49-F238E27FC236}">
                <a16:creationId xmlns:a16="http://schemas.microsoft.com/office/drawing/2014/main" id="{61227E0D-5AB3-E44D-934B-7B6B39AE5FCC}"/>
              </a:ext>
            </a:extLst>
          </p:cNvPr>
          <p:cNvSpPr/>
          <p:nvPr/>
        </p:nvSpPr>
        <p:spPr>
          <a:xfrm>
            <a:off x="5629725" y="2877821"/>
            <a:ext cx="118800" cy="117292"/>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8" name="Elipse 27">
            <a:extLst>
              <a:ext uri="{FF2B5EF4-FFF2-40B4-BE49-F238E27FC236}">
                <a16:creationId xmlns:a16="http://schemas.microsoft.com/office/drawing/2014/main" id="{E9790905-91DE-6D44-900F-30A785050D3F}"/>
              </a:ext>
            </a:extLst>
          </p:cNvPr>
          <p:cNvSpPr/>
          <p:nvPr/>
        </p:nvSpPr>
        <p:spPr>
          <a:xfrm>
            <a:off x="4367632" y="2883686"/>
            <a:ext cx="118800" cy="117292"/>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0" name="Elipse 29">
            <a:extLst>
              <a:ext uri="{FF2B5EF4-FFF2-40B4-BE49-F238E27FC236}">
                <a16:creationId xmlns:a16="http://schemas.microsoft.com/office/drawing/2014/main" id="{657C1A53-0028-FC47-9729-5356DDF4E74C}"/>
              </a:ext>
            </a:extLst>
          </p:cNvPr>
          <p:cNvSpPr/>
          <p:nvPr/>
        </p:nvSpPr>
        <p:spPr>
          <a:xfrm>
            <a:off x="3143505" y="2896666"/>
            <a:ext cx="118800" cy="117292"/>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1" name="Elipse 30">
            <a:extLst>
              <a:ext uri="{FF2B5EF4-FFF2-40B4-BE49-F238E27FC236}">
                <a16:creationId xmlns:a16="http://schemas.microsoft.com/office/drawing/2014/main" id="{E9D67829-979A-7047-AD22-90EC7CDE539D}"/>
              </a:ext>
            </a:extLst>
          </p:cNvPr>
          <p:cNvSpPr/>
          <p:nvPr/>
        </p:nvSpPr>
        <p:spPr>
          <a:xfrm>
            <a:off x="3764345" y="2896666"/>
            <a:ext cx="118800" cy="117292"/>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5" name="Elipse 34">
            <a:extLst>
              <a:ext uri="{FF2B5EF4-FFF2-40B4-BE49-F238E27FC236}">
                <a16:creationId xmlns:a16="http://schemas.microsoft.com/office/drawing/2014/main" id="{E3FE7F67-055F-CB49-9FE5-8185CA984A02}"/>
              </a:ext>
            </a:extLst>
          </p:cNvPr>
          <p:cNvSpPr/>
          <p:nvPr/>
        </p:nvSpPr>
        <p:spPr>
          <a:xfrm>
            <a:off x="4999129" y="2880676"/>
            <a:ext cx="118800" cy="117292"/>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13" name="Conector recto de flecha 12">
            <a:extLst>
              <a:ext uri="{FF2B5EF4-FFF2-40B4-BE49-F238E27FC236}">
                <a16:creationId xmlns:a16="http://schemas.microsoft.com/office/drawing/2014/main" id="{DFE589CA-DAAE-EF4E-ADC2-DA3030BDDCEA}"/>
              </a:ext>
            </a:extLst>
          </p:cNvPr>
          <p:cNvCxnSpPr>
            <a:cxnSpLocks/>
          </p:cNvCxnSpPr>
          <p:nvPr/>
        </p:nvCxnSpPr>
        <p:spPr>
          <a:xfrm>
            <a:off x="5673243" y="3284984"/>
            <a:ext cx="299489"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9" name="Conector recto de flecha 38">
            <a:extLst>
              <a:ext uri="{FF2B5EF4-FFF2-40B4-BE49-F238E27FC236}">
                <a16:creationId xmlns:a16="http://schemas.microsoft.com/office/drawing/2014/main" id="{8D50CA2C-90BF-2A40-89FD-5B9DE8E2D33E}"/>
              </a:ext>
            </a:extLst>
          </p:cNvPr>
          <p:cNvCxnSpPr>
            <a:cxnSpLocks/>
          </p:cNvCxnSpPr>
          <p:nvPr/>
        </p:nvCxnSpPr>
        <p:spPr>
          <a:xfrm>
            <a:off x="5058529" y="4051657"/>
            <a:ext cx="923959"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1" name="CuadroTexto 40">
                <a:extLst>
                  <a:ext uri="{FF2B5EF4-FFF2-40B4-BE49-F238E27FC236}">
                    <a16:creationId xmlns:a16="http://schemas.microsoft.com/office/drawing/2014/main" id="{D8DD6B2C-9DC7-F443-941B-787AAA798DB6}"/>
                  </a:ext>
                </a:extLst>
              </p:cNvPr>
              <p:cNvSpPr txBox="1"/>
              <p:nvPr/>
            </p:nvSpPr>
            <p:spPr>
              <a:xfrm>
                <a:off x="5351892" y="3918737"/>
                <a:ext cx="465519" cy="612732"/>
              </a:xfrm>
              <a:prstGeom prst="rect">
                <a:avLst/>
              </a:prstGeom>
              <a:solidFill>
                <a:schemeClr val="bg1"/>
              </a:solid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b="0" i="1" smtClean="0">
                              <a:solidFill>
                                <a:srgbClr val="00456F"/>
                              </a:solidFill>
                              <a:latin typeface="Cambria Math" panose="02040503050406030204" pitchFamily="18" charset="0"/>
                              <a:cs typeface="Times New Roman" panose="02020603050405020304" pitchFamily="18" charset="0"/>
                            </a:rPr>
                          </m:ctrlPr>
                        </m:fPr>
                        <m:num>
                          <m:r>
                            <a:rPr lang="es-ES" b="0" i="1" smtClean="0">
                              <a:solidFill>
                                <a:srgbClr val="00456F"/>
                              </a:solidFill>
                              <a:latin typeface="Cambria Math" panose="02040503050406030204" pitchFamily="18" charset="0"/>
                              <a:cs typeface="Times New Roman" panose="02020603050405020304" pitchFamily="18" charset="0"/>
                            </a:rPr>
                            <m:t>3</m:t>
                          </m:r>
                          <m:r>
                            <a:rPr lang="es-ES" b="0" i="1" smtClean="0">
                              <a:solidFill>
                                <a:srgbClr val="00456F"/>
                              </a:solidFill>
                              <a:latin typeface="Cambria Math" panose="02040503050406030204" pitchFamily="18" charset="0"/>
                              <a:cs typeface="Times New Roman" panose="02020603050405020304" pitchFamily="18" charset="0"/>
                            </a:rPr>
                            <m:t>𝐿</m:t>
                          </m:r>
                        </m:num>
                        <m:den>
                          <m:r>
                            <a:rPr lang="es-ES" b="0" i="1" smtClean="0">
                              <a:solidFill>
                                <a:srgbClr val="00456F"/>
                              </a:solidFill>
                              <a:latin typeface="Cambria Math" panose="02040503050406030204" pitchFamily="18" charset="0"/>
                              <a:cs typeface="Times New Roman" panose="02020603050405020304" pitchFamily="18" charset="0"/>
                            </a:rPr>
                            <m:t>20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1" name="CuadroTexto 40">
                <a:extLst>
                  <a:ext uri="{FF2B5EF4-FFF2-40B4-BE49-F238E27FC236}">
                    <a16:creationId xmlns:a16="http://schemas.microsoft.com/office/drawing/2014/main" id="{D8DD6B2C-9DC7-F443-941B-787AAA798DB6}"/>
                  </a:ext>
                </a:extLst>
              </p:cNvPr>
              <p:cNvSpPr txBox="1">
                <a:spLocks noRot="1" noChangeAspect="1" noMove="1" noResize="1" noEditPoints="1" noAdjustHandles="1" noChangeArrowheads="1" noChangeShapeType="1" noTextEdit="1"/>
              </p:cNvSpPr>
              <p:nvPr/>
            </p:nvSpPr>
            <p:spPr>
              <a:xfrm>
                <a:off x="5351892" y="3918737"/>
                <a:ext cx="465519" cy="612732"/>
              </a:xfrm>
              <a:prstGeom prst="rect">
                <a:avLst/>
              </a:prstGeom>
              <a:blipFill>
                <a:blip r:embed="rId8"/>
                <a:stretch>
                  <a:fillRect b="-2041"/>
                </a:stretch>
              </a:blipFill>
            </p:spPr>
            <p:txBody>
              <a:bodyPr/>
              <a:lstStyle/>
              <a:p>
                <a:r>
                  <a:rPr lang="es-CL">
                    <a:noFill/>
                  </a:rPr>
                  <a:t> </a:t>
                </a:r>
              </a:p>
            </p:txBody>
          </p:sp>
        </mc:Fallback>
      </mc:AlternateContent>
      <p:cxnSp>
        <p:nvCxnSpPr>
          <p:cNvPr id="42" name="Conector recto de flecha 41">
            <a:extLst>
              <a:ext uri="{FF2B5EF4-FFF2-40B4-BE49-F238E27FC236}">
                <a16:creationId xmlns:a16="http://schemas.microsoft.com/office/drawing/2014/main" id="{0301330F-F6F6-1B41-AF29-330605DA2937}"/>
              </a:ext>
            </a:extLst>
          </p:cNvPr>
          <p:cNvCxnSpPr>
            <a:cxnSpLocks/>
          </p:cNvCxnSpPr>
          <p:nvPr/>
        </p:nvCxnSpPr>
        <p:spPr>
          <a:xfrm>
            <a:off x="4415111" y="4941168"/>
            <a:ext cx="1557621"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2" name="Conector recto 21">
            <a:extLst>
              <a:ext uri="{FF2B5EF4-FFF2-40B4-BE49-F238E27FC236}">
                <a16:creationId xmlns:a16="http://schemas.microsoft.com/office/drawing/2014/main" id="{A6730C74-FBE8-E449-9CA8-6F219EA0AF83}"/>
              </a:ext>
            </a:extLst>
          </p:cNvPr>
          <p:cNvCxnSpPr>
            <a:cxnSpLocks/>
          </p:cNvCxnSpPr>
          <p:nvPr/>
        </p:nvCxnSpPr>
        <p:spPr>
          <a:xfrm>
            <a:off x="5058529" y="2947643"/>
            <a:ext cx="0" cy="1104014"/>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46" name="Conector recto 45">
            <a:extLst>
              <a:ext uri="{FF2B5EF4-FFF2-40B4-BE49-F238E27FC236}">
                <a16:creationId xmlns:a16="http://schemas.microsoft.com/office/drawing/2014/main" id="{582E70AC-D29F-E543-8748-77BCDC7EE230}"/>
              </a:ext>
            </a:extLst>
          </p:cNvPr>
          <p:cNvCxnSpPr>
            <a:cxnSpLocks/>
          </p:cNvCxnSpPr>
          <p:nvPr/>
        </p:nvCxnSpPr>
        <p:spPr>
          <a:xfrm>
            <a:off x="5972732" y="3153847"/>
            <a:ext cx="9756" cy="2939449"/>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48" name="Conector recto 47">
            <a:extLst>
              <a:ext uri="{FF2B5EF4-FFF2-40B4-BE49-F238E27FC236}">
                <a16:creationId xmlns:a16="http://schemas.microsoft.com/office/drawing/2014/main" id="{F96B44A2-AD51-6847-ACE8-7FC33AB35FDB}"/>
              </a:ext>
            </a:extLst>
          </p:cNvPr>
          <p:cNvCxnSpPr>
            <a:cxnSpLocks/>
          </p:cNvCxnSpPr>
          <p:nvPr/>
        </p:nvCxnSpPr>
        <p:spPr>
          <a:xfrm>
            <a:off x="5689125" y="2922481"/>
            <a:ext cx="0" cy="362503"/>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54" name="Conector recto 53">
            <a:extLst>
              <a:ext uri="{FF2B5EF4-FFF2-40B4-BE49-F238E27FC236}">
                <a16:creationId xmlns:a16="http://schemas.microsoft.com/office/drawing/2014/main" id="{62F89EE5-E21B-0A4E-A4A5-C60FB41DD8C1}"/>
              </a:ext>
            </a:extLst>
          </p:cNvPr>
          <p:cNvCxnSpPr>
            <a:cxnSpLocks/>
          </p:cNvCxnSpPr>
          <p:nvPr/>
        </p:nvCxnSpPr>
        <p:spPr>
          <a:xfrm>
            <a:off x="4427032" y="2947643"/>
            <a:ext cx="0" cy="1993525"/>
          </a:xfrm>
          <a:prstGeom prst="line">
            <a:avLst/>
          </a:prstGeom>
          <a:ln>
            <a:prstDash val="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56" name="CuadroTexto 55">
                <a:extLst>
                  <a:ext uri="{FF2B5EF4-FFF2-40B4-BE49-F238E27FC236}">
                    <a16:creationId xmlns:a16="http://schemas.microsoft.com/office/drawing/2014/main" id="{19B9019D-1F7C-9B4D-8C66-760EFD83D8AF}"/>
                  </a:ext>
                </a:extLst>
              </p:cNvPr>
              <p:cNvSpPr txBox="1"/>
              <p:nvPr/>
            </p:nvSpPr>
            <p:spPr>
              <a:xfrm>
                <a:off x="5121204" y="4623571"/>
                <a:ext cx="465519" cy="612732"/>
              </a:xfrm>
              <a:prstGeom prst="rect">
                <a:avLst/>
              </a:prstGeom>
              <a:solidFill>
                <a:schemeClr val="bg1"/>
              </a:solid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b="0" i="1" smtClean="0">
                              <a:solidFill>
                                <a:srgbClr val="00456F"/>
                              </a:solidFill>
                              <a:latin typeface="Cambria Math" panose="02040503050406030204" pitchFamily="18" charset="0"/>
                              <a:cs typeface="Times New Roman" panose="02020603050405020304" pitchFamily="18" charset="0"/>
                            </a:rPr>
                          </m:ctrlPr>
                        </m:fPr>
                        <m:num>
                          <m:r>
                            <a:rPr lang="es-ES" b="0" i="1" smtClean="0">
                              <a:solidFill>
                                <a:srgbClr val="00456F"/>
                              </a:solidFill>
                              <a:latin typeface="Cambria Math" panose="02040503050406030204" pitchFamily="18" charset="0"/>
                              <a:cs typeface="Times New Roman" panose="02020603050405020304" pitchFamily="18" charset="0"/>
                            </a:rPr>
                            <m:t>5</m:t>
                          </m:r>
                          <m:r>
                            <a:rPr lang="es-ES" b="0" i="1" smtClean="0">
                              <a:solidFill>
                                <a:srgbClr val="00456F"/>
                              </a:solidFill>
                              <a:latin typeface="Cambria Math" panose="02040503050406030204" pitchFamily="18" charset="0"/>
                              <a:cs typeface="Times New Roman" panose="02020603050405020304" pitchFamily="18" charset="0"/>
                            </a:rPr>
                            <m:t>𝐿</m:t>
                          </m:r>
                        </m:num>
                        <m:den>
                          <m:r>
                            <a:rPr lang="es-ES" b="0" i="1" smtClean="0">
                              <a:solidFill>
                                <a:srgbClr val="00456F"/>
                              </a:solidFill>
                              <a:latin typeface="Cambria Math" panose="02040503050406030204" pitchFamily="18" charset="0"/>
                              <a:cs typeface="Times New Roman" panose="02020603050405020304" pitchFamily="18" charset="0"/>
                            </a:rPr>
                            <m:t>20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56" name="CuadroTexto 55">
                <a:extLst>
                  <a:ext uri="{FF2B5EF4-FFF2-40B4-BE49-F238E27FC236}">
                    <a16:creationId xmlns:a16="http://schemas.microsoft.com/office/drawing/2014/main" id="{19B9019D-1F7C-9B4D-8C66-760EFD83D8AF}"/>
                  </a:ext>
                </a:extLst>
              </p:cNvPr>
              <p:cNvSpPr txBox="1">
                <a:spLocks noRot="1" noChangeAspect="1" noMove="1" noResize="1" noEditPoints="1" noAdjustHandles="1" noChangeArrowheads="1" noChangeShapeType="1" noTextEdit="1"/>
              </p:cNvSpPr>
              <p:nvPr/>
            </p:nvSpPr>
            <p:spPr>
              <a:xfrm>
                <a:off x="5121204" y="4623571"/>
                <a:ext cx="465519" cy="612732"/>
              </a:xfrm>
              <a:prstGeom prst="rect">
                <a:avLst/>
              </a:prstGeom>
              <a:blipFill>
                <a:blip r:embed="rId9"/>
                <a:stretch>
                  <a:fillRect b="-4082"/>
                </a:stretch>
              </a:blipFill>
            </p:spPr>
            <p:txBody>
              <a:bodyPr/>
              <a:lstStyle/>
              <a:p>
                <a:r>
                  <a:rPr lang="es-CL">
                    <a:noFill/>
                  </a:rPr>
                  <a:t> </a:t>
                </a:r>
              </a:p>
            </p:txBody>
          </p:sp>
        </mc:Fallback>
      </mc:AlternateContent>
      <p:cxnSp>
        <p:nvCxnSpPr>
          <p:cNvPr id="57" name="Conector recto 56">
            <a:extLst>
              <a:ext uri="{FF2B5EF4-FFF2-40B4-BE49-F238E27FC236}">
                <a16:creationId xmlns:a16="http://schemas.microsoft.com/office/drawing/2014/main" id="{19E7E45E-A3E8-9940-870A-2622E8B4FC1F}"/>
              </a:ext>
            </a:extLst>
          </p:cNvPr>
          <p:cNvCxnSpPr>
            <a:cxnSpLocks/>
          </p:cNvCxnSpPr>
          <p:nvPr/>
        </p:nvCxnSpPr>
        <p:spPr>
          <a:xfrm>
            <a:off x="3823745" y="2955312"/>
            <a:ext cx="0" cy="2633928"/>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59" name="Conector recto de flecha 58">
            <a:extLst>
              <a:ext uri="{FF2B5EF4-FFF2-40B4-BE49-F238E27FC236}">
                <a16:creationId xmlns:a16="http://schemas.microsoft.com/office/drawing/2014/main" id="{A991F28E-6484-2B45-867F-F4643912EF3C}"/>
              </a:ext>
            </a:extLst>
          </p:cNvPr>
          <p:cNvCxnSpPr>
            <a:cxnSpLocks/>
          </p:cNvCxnSpPr>
          <p:nvPr/>
        </p:nvCxnSpPr>
        <p:spPr>
          <a:xfrm>
            <a:off x="3823745" y="5517232"/>
            <a:ext cx="2148987"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1" name="CuadroTexto 60">
                <a:extLst>
                  <a:ext uri="{FF2B5EF4-FFF2-40B4-BE49-F238E27FC236}">
                    <a16:creationId xmlns:a16="http://schemas.microsoft.com/office/drawing/2014/main" id="{AC05FC06-D2FD-7140-9161-3CB6D4FA2717}"/>
                  </a:ext>
                </a:extLst>
              </p:cNvPr>
              <p:cNvSpPr txBox="1"/>
              <p:nvPr/>
            </p:nvSpPr>
            <p:spPr>
              <a:xfrm>
                <a:off x="4672991" y="5236303"/>
                <a:ext cx="465519" cy="612732"/>
              </a:xfrm>
              <a:prstGeom prst="rect">
                <a:avLst/>
              </a:prstGeom>
              <a:solidFill>
                <a:schemeClr val="bg1"/>
              </a:solid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b="0" i="1" smtClean="0">
                              <a:solidFill>
                                <a:srgbClr val="00456F"/>
                              </a:solidFill>
                              <a:latin typeface="Cambria Math" panose="02040503050406030204" pitchFamily="18" charset="0"/>
                              <a:cs typeface="Times New Roman" panose="02020603050405020304" pitchFamily="18" charset="0"/>
                            </a:rPr>
                          </m:ctrlPr>
                        </m:fPr>
                        <m:num>
                          <m:r>
                            <a:rPr lang="es-ES" b="0" i="1" smtClean="0">
                              <a:solidFill>
                                <a:srgbClr val="00456F"/>
                              </a:solidFill>
                              <a:latin typeface="Cambria Math" panose="02040503050406030204" pitchFamily="18" charset="0"/>
                              <a:cs typeface="Times New Roman" panose="02020603050405020304" pitchFamily="18" charset="0"/>
                            </a:rPr>
                            <m:t>7</m:t>
                          </m:r>
                          <m:r>
                            <a:rPr lang="es-ES" b="0" i="1" smtClean="0">
                              <a:solidFill>
                                <a:srgbClr val="00456F"/>
                              </a:solidFill>
                              <a:latin typeface="Cambria Math" panose="02040503050406030204" pitchFamily="18" charset="0"/>
                              <a:cs typeface="Times New Roman" panose="02020603050405020304" pitchFamily="18" charset="0"/>
                            </a:rPr>
                            <m:t>𝐿</m:t>
                          </m:r>
                        </m:num>
                        <m:den>
                          <m:r>
                            <a:rPr lang="es-ES" b="0" i="1" smtClean="0">
                              <a:solidFill>
                                <a:srgbClr val="00456F"/>
                              </a:solidFill>
                              <a:latin typeface="Cambria Math" panose="02040503050406030204" pitchFamily="18" charset="0"/>
                              <a:cs typeface="Times New Roman" panose="02020603050405020304" pitchFamily="18" charset="0"/>
                            </a:rPr>
                            <m:t>20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61" name="CuadroTexto 60">
                <a:extLst>
                  <a:ext uri="{FF2B5EF4-FFF2-40B4-BE49-F238E27FC236}">
                    <a16:creationId xmlns:a16="http://schemas.microsoft.com/office/drawing/2014/main" id="{AC05FC06-D2FD-7140-9161-3CB6D4FA2717}"/>
                  </a:ext>
                </a:extLst>
              </p:cNvPr>
              <p:cNvSpPr txBox="1">
                <a:spLocks noRot="1" noChangeAspect="1" noMove="1" noResize="1" noEditPoints="1" noAdjustHandles="1" noChangeArrowheads="1" noChangeShapeType="1" noTextEdit="1"/>
              </p:cNvSpPr>
              <p:nvPr/>
            </p:nvSpPr>
            <p:spPr>
              <a:xfrm>
                <a:off x="4672991" y="5236303"/>
                <a:ext cx="465519" cy="612732"/>
              </a:xfrm>
              <a:prstGeom prst="rect">
                <a:avLst/>
              </a:prstGeom>
              <a:blipFill>
                <a:blip r:embed="rId10"/>
                <a:stretch>
                  <a:fillRect b="-2000"/>
                </a:stretch>
              </a:blipFill>
            </p:spPr>
            <p:txBody>
              <a:bodyPr/>
              <a:lstStyle/>
              <a:p>
                <a:r>
                  <a:rPr lang="es-CL">
                    <a:noFill/>
                  </a:rPr>
                  <a:t> </a:t>
                </a:r>
              </a:p>
            </p:txBody>
          </p:sp>
        </mc:Fallback>
      </mc:AlternateContent>
      <p:cxnSp>
        <p:nvCxnSpPr>
          <p:cNvPr id="62" name="Conector recto 61">
            <a:extLst>
              <a:ext uri="{FF2B5EF4-FFF2-40B4-BE49-F238E27FC236}">
                <a16:creationId xmlns:a16="http://schemas.microsoft.com/office/drawing/2014/main" id="{936F30DD-5A0D-DA43-A6E6-C635AE71D168}"/>
              </a:ext>
            </a:extLst>
          </p:cNvPr>
          <p:cNvCxnSpPr>
            <a:cxnSpLocks/>
          </p:cNvCxnSpPr>
          <p:nvPr/>
        </p:nvCxnSpPr>
        <p:spPr>
          <a:xfrm>
            <a:off x="3202905" y="2883304"/>
            <a:ext cx="0" cy="3065976"/>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64" name="Conector recto de flecha 63">
            <a:extLst>
              <a:ext uri="{FF2B5EF4-FFF2-40B4-BE49-F238E27FC236}">
                <a16:creationId xmlns:a16="http://schemas.microsoft.com/office/drawing/2014/main" id="{228DC4F3-DE36-0148-94FB-DA6D4EE39C26}"/>
              </a:ext>
            </a:extLst>
          </p:cNvPr>
          <p:cNvCxnSpPr>
            <a:cxnSpLocks/>
          </p:cNvCxnSpPr>
          <p:nvPr/>
        </p:nvCxnSpPr>
        <p:spPr>
          <a:xfrm>
            <a:off x="3217025" y="6021288"/>
            <a:ext cx="2755707"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7" name="CuadroTexto 66">
                <a:extLst>
                  <a:ext uri="{FF2B5EF4-FFF2-40B4-BE49-F238E27FC236}">
                    <a16:creationId xmlns:a16="http://schemas.microsoft.com/office/drawing/2014/main" id="{371EB347-B7A9-4F41-A5FE-96C6194D0A8C}"/>
                  </a:ext>
                </a:extLst>
              </p:cNvPr>
              <p:cNvSpPr txBox="1"/>
              <p:nvPr/>
            </p:nvSpPr>
            <p:spPr>
              <a:xfrm>
                <a:off x="4037128" y="5642914"/>
                <a:ext cx="465519" cy="612732"/>
              </a:xfrm>
              <a:prstGeom prst="rect">
                <a:avLst/>
              </a:prstGeom>
              <a:solidFill>
                <a:schemeClr val="bg1"/>
              </a:solid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b="0" i="1" smtClean="0">
                              <a:solidFill>
                                <a:srgbClr val="00456F"/>
                              </a:solidFill>
                              <a:latin typeface="Cambria Math" panose="02040503050406030204" pitchFamily="18" charset="0"/>
                              <a:cs typeface="Times New Roman" panose="02020603050405020304" pitchFamily="18" charset="0"/>
                            </a:rPr>
                          </m:ctrlPr>
                        </m:fPr>
                        <m:num>
                          <m:r>
                            <a:rPr lang="es-ES" b="0" i="1" smtClean="0">
                              <a:solidFill>
                                <a:srgbClr val="00456F"/>
                              </a:solidFill>
                              <a:latin typeface="Cambria Math" panose="02040503050406030204" pitchFamily="18" charset="0"/>
                              <a:cs typeface="Times New Roman" panose="02020603050405020304" pitchFamily="18" charset="0"/>
                            </a:rPr>
                            <m:t>9</m:t>
                          </m:r>
                          <m:r>
                            <a:rPr lang="es-ES" b="0" i="1" smtClean="0">
                              <a:solidFill>
                                <a:srgbClr val="00456F"/>
                              </a:solidFill>
                              <a:latin typeface="Cambria Math" panose="02040503050406030204" pitchFamily="18" charset="0"/>
                              <a:cs typeface="Times New Roman" panose="02020603050405020304" pitchFamily="18" charset="0"/>
                            </a:rPr>
                            <m:t>𝐿</m:t>
                          </m:r>
                        </m:num>
                        <m:den>
                          <m:r>
                            <a:rPr lang="es-ES" b="0" i="1" smtClean="0">
                              <a:solidFill>
                                <a:srgbClr val="00456F"/>
                              </a:solidFill>
                              <a:latin typeface="Cambria Math" panose="02040503050406030204" pitchFamily="18" charset="0"/>
                              <a:cs typeface="Times New Roman" panose="02020603050405020304" pitchFamily="18" charset="0"/>
                            </a:rPr>
                            <m:t>20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67" name="CuadroTexto 66">
                <a:extLst>
                  <a:ext uri="{FF2B5EF4-FFF2-40B4-BE49-F238E27FC236}">
                    <a16:creationId xmlns:a16="http://schemas.microsoft.com/office/drawing/2014/main" id="{371EB347-B7A9-4F41-A5FE-96C6194D0A8C}"/>
                  </a:ext>
                </a:extLst>
              </p:cNvPr>
              <p:cNvSpPr txBox="1">
                <a:spLocks noRot="1" noChangeAspect="1" noMove="1" noResize="1" noEditPoints="1" noAdjustHandles="1" noChangeArrowheads="1" noChangeShapeType="1" noTextEdit="1"/>
              </p:cNvSpPr>
              <p:nvPr/>
            </p:nvSpPr>
            <p:spPr>
              <a:xfrm>
                <a:off x="4037128" y="5642914"/>
                <a:ext cx="465519" cy="612732"/>
              </a:xfrm>
              <a:prstGeom prst="rect">
                <a:avLst/>
              </a:prstGeom>
              <a:blipFill>
                <a:blip r:embed="rId11"/>
                <a:stretch>
                  <a:fillRect b="-2041"/>
                </a:stretch>
              </a:blipFill>
            </p:spPr>
            <p:txBody>
              <a:bodyPr/>
              <a:lstStyle/>
              <a:p>
                <a:r>
                  <a:rPr lang="es-CL">
                    <a:noFill/>
                  </a:rPr>
                  <a:t> </a:t>
                </a:r>
              </a:p>
            </p:txBody>
          </p:sp>
        </mc:Fallback>
      </mc:AlternateContent>
    </p:spTree>
    <p:extLst>
      <p:ext uri="{BB962C8B-B14F-4D97-AF65-F5344CB8AC3E}">
        <p14:creationId xmlns:p14="http://schemas.microsoft.com/office/powerpoint/2010/main" val="8014829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 de sólidos rígidos</a:t>
            </a:r>
          </a:p>
        </p:txBody>
      </p:sp>
      <mc:AlternateContent xmlns:mc="http://schemas.openxmlformats.org/markup-compatibility/2006" xmlns:a14="http://schemas.microsoft.com/office/drawing/2010/main">
        <mc:Choice Requires="a14">
          <p:sp>
            <p:nvSpPr>
              <p:cNvPr id="49" name="CuadroTexto 48">
                <a:extLst>
                  <a:ext uri="{FF2B5EF4-FFF2-40B4-BE49-F238E27FC236}">
                    <a16:creationId xmlns:a16="http://schemas.microsoft.com/office/drawing/2014/main" id="{93E40DE7-ECA7-42D7-9CEB-E2F1179A28EA}"/>
                  </a:ext>
                </a:extLst>
              </p:cNvPr>
              <p:cNvSpPr txBox="1"/>
              <p:nvPr/>
            </p:nvSpPr>
            <p:spPr>
              <a:xfrm>
                <a:off x="3632402" y="965860"/>
                <a:ext cx="5089794"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Barra homogénea de masa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𝑀</m:t>
                    </m:r>
                  </m:oMath>
                </a14:m>
                <a:r>
                  <a:rPr lang="es-CL" sz="2400" dirty="0">
                    <a:solidFill>
                      <a:srgbClr val="00456F"/>
                    </a:solidFill>
                    <a:latin typeface="Times New Roman" panose="02020603050405020304" pitchFamily="18" charset="0"/>
                    <a:cs typeface="Times New Roman" panose="02020603050405020304" pitchFamily="18" charset="0"/>
                  </a:rPr>
                  <a:t> y largo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𝐿</m:t>
                    </m:r>
                  </m:oMath>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9" name="CuadroTexto 48">
                <a:extLst>
                  <a:ext uri="{FF2B5EF4-FFF2-40B4-BE49-F238E27FC236}">
                    <a16:creationId xmlns:a16="http://schemas.microsoft.com/office/drawing/2014/main" id="{93E40DE7-ECA7-42D7-9CEB-E2F1179A28EA}"/>
                  </a:ext>
                </a:extLst>
              </p:cNvPr>
              <p:cNvSpPr txBox="1">
                <a:spLocks noRot="1" noChangeAspect="1" noMove="1" noResize="1" noEditPoints="1" noAdjustHandles="1" noChangeArrowheads="1" noChangeShapeType="1" noTextEdit="1"/>
              </p:cNvSpPr>
              <p:nvPr/>
            </p:nvSpPr>
            <p:spPr>
              <a:xfrm>
                <a:off x="3632402" y="965860"/>
                <a:ext cx="5089794" cy="461665"/>
              </a:xfrm>
              <a:prstGeom prst="rect">
                <a:avLst/>
              </a:prstGeom>
              <a:blipFill>
                <a:blip r:embed="rId3"/>
                <a:stretch>
                  <a:fillRect t="-8108" b="-29730"/>
                </a:stretch>
              </a:blipFill>
            </p:spPr>
            <p:txBody>
              <a:bodyPr/>
              <a:lstStyle/>
              <a:p>
                <a:r>
                  <a:rPr lang="es-CL">
                    <a:noFill/>
                  </a:rPr>
                  <a:t> </a:t>
                </a:r>
              </a:p>
            </p:txBody>
          </p:sp>
        </mc:Fallback>
      </mc:AlternateContent>
      <p:grpSp>
        <p:nvGrpSpPr>
          <p:cNvPr id="51" name="Grupo 50">
            <a:extLst>
              <a:ext uri="{FF2B5EF4-FFF2-40B4-BE49-F238E27FC236}">
                <a16:creationId xmlns:a16="http://schemas.microsoft.com/office/drawing/2014/main" id="{44534A64-8324-4886-B6EC-E091B246783C}"/>
              </a:ext>
            </a:extLst>
          </p:cNvPr>
          <p:cNvGrpSpPr/>
          <p:nvPr/>
        </p:nvGrpSpPr>
        <p:grpSpPr>
          <a:xfrm>
            <a:off x="2770489" y="935524"/>
            <a:ext cx="1008112" cy="1989420"/>
            <a:chOff x="119336" y="1412776"/>
            <a:chExt cx="1008112" cy="1989420"/>
          </a:xfrm>
        </p:grpSpPr>
        <p:pic>
          <p:nvPicPr>
            <p:cNvPr id="52" name="Imagen 51" descr="Imagen que contiene tabla, reloj&#10;&#10;Descripción generada automáticamente">
              <a:extLst>
                <a:ext uri="{FF2B5EF4-FFF2-40B4-BE49-F238E27FC236}">
                  <a16:creationId xmlns:a16="http://schemas.microsoft.com/office/drawing/2014/main" id="{F8062B5A-F7FF-401A-9B32-7DD8F869E0B6}"/>
                </a:ext>
              </a:extLst>
            </p:cNvPr>
            <p:cNvPicPr>
              <a:picLocks noChangeAspect="1"/>
            </p:cNvPicPr>
            <p:nvPr/>
          </p:nvPicPr>
          <p:blipFill rotWithShape="1">
            <a:blip r:embed="rId4">
              <a:extLst>
                <a:ext uri="{28A0092B-C50C-407E-A947-70E740481C1C}">
                  <a14:useLocalDpi xmlns:a14="http://schemas.microsoft.com/office/drawing/2010/main" val="0"/>
                </a:ext>
              </a:extLst>
            </a:blip>
            <a:srcRect l="52110" r="18572" b="64467"/>
            <a:stretch/>
          </p:blipFill>
          <p:spPr>
            <a:xfrm>
              <a:off x="119336" y="1412776"/>
              <a:ext cx="1008112" cy="1049185"/>
            </a:xfrm>
            <a:prstGeom prst="rect">
              <a:avLst/>
            </a:prstGeom>
          </p:spPr>
        </p:pic>
        <p:cxnSp>
          <p:nvCxnSpPr>
            <p:cNvPr id="53" name="Conector recto 52">
              <a:extLst>
                <a:ext uri="{FF2B5EF4-FFF2-40B4-BE49-F238E27FC236}">
                  <a16:creationId xmlns:a16="http://schemas.microsoft.com/office/drawing/2014/main" id="{AA4D5CD6-6C9D-427A-B96A-022087EDD268}"/>
                </a:ext>
              </a:extLst>
            </p:cNvPr>
            <p:cNvCxnSpPr/>
            <p:nvPr/>
          </p:nvCxnSpPr>
          <p:spPr>
            <a:xfrm>
              <a:off x="527001" y="1962196"/>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 name="Grupo 4">
            <a:extLst>
              <a:ext uri="{FF2B5EF4-FFF2-40B4-BE49-F238E27FC236}">
                <a16:creationId xmlns:a16="http://schemas.microsoft.com/office/drawing/2014/main" id="{EFB683E5-525F-C24B-94A9-4F8201566D38}"/>
              </a:ext>
            </a:extLst>
          </p:cNvPr>
          <p:cNvGrpSpPr/>
          <p:nvPr/>
        </p:nvGrpSpPr>
        <p:grpSpPr>
          <a:xfrm>
            <a:off x="0" y="2041971"/>
            <a:ext cx="6370402" cy="589257"/>
            <a:chOff x="4801871" y="2597075"/>
            <a:chExt cx="2594281" cy="264246"/>
          </a:xfrm>
        </p:grpSpPr>
        <p:grpSp>
          <p:nvGrpSpPr>
            <p:cNvPr id="2" name="Grupo 1">
              <a:extLst>
                <a:ext uri="{FF2B5EF4-FFF2-40B4-BE49-F238E27FC236}">
                  <a16:creationId xmlns:a16="http://schemas.microsoft.com/office/drawing/2014/main" id="{871747CA-4DFA-A04F-BD13-947F6ED780E0}"/>
                </a:ext>
              </a:extLst>
            </p:cNvPr>
            <p:cNvGrpSpPr/>
            <p:nvPr/>
          </p:nvGrpSpPr>
          <p:grpSpPr>
            <a:xfrm>
              <a:off x="4801871" y="2597075"/>
              <a:ext cx="2343100" cy="264246"/>
              <a:chOff x="2756918" y="2687307"/>
              <a:chExt cx="2343100" cy="264246"/>
            </a:xfrm>
          </p:grpSpPr>
          <p:sp>
            <p:nvSpPr>
              <p:cNvPr id="3" name="Cubo 2">
                <a:extLst>
                  <a:ext uri="{FF2B5EF4-FFF2-40B4-BE49-F238E27FC236}">
                    <a16:creationId xmlns:a16="http://schemas.microsoft.com/office/drawing/2014/main" id="{BB92E2AB-B80D-0B49-AFA2-474602C0C035}"/>
                  </a:ext>
                </a:extLst>
              </p:cNvPr>
              <p:cNvSpPr/>
              <p:nvPr/>
            </p:nvSpPr>
            <p:spPr>
              <a:xfrm>
                <a:off x="2756918" y="2690325"/>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4" name="Cubo 13">
                <a:extLst>
                  <a:ext uri="{FF2B5EF4-FFF2-40B4-BE49-F238E27FC236}">
                    <a16:creationId xmlns:a16="http://schemas.microsoft.com/office/drawing/2014/main" id="{D7015A67-9F88-044A-A3C8-CB7567E15BA4}"/>
                  </a:ext>
                </a:extLst>
              </p:cNvPr>
              <p:cNvSpPr/>
              <p:nvPr/>
            </p:nvSpPr>
            <p:spPr>
              <a:xfrm>
                <a:off x="3003141" y="2690325"/>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9" name="Cubo 8">
                <a:extLst>
                  <a:ext uri="{FF2B5EF4-FFF2-40B4-BE49-F238E27FC236}">
                    <a16:creationId xmlns:a16="http://schemas.microsoft.com/office/drawing/2014/main" id="{CCDA7085-1EB8-E345-A5AB-2F1EFCE22CF6}"/>
                  </a:ext>
                </a:extLst>
              </p:cNvPr>
              <p:cNvSpPr/>
              <p:nvPr/>
            </p:nvSpPr>
            <p:spPr>
              <a:xfrm>
                <a:off x="3261998" y="2690325"/>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Cubo 16">
                <a:extLst>
                  <a:ext uri="{FF2B5EF4-FFF2-40B4-BE49-F238E27FC236}">
                    <a16:creationId xmlns:a16="http://schemas.microsoft.com/office/drawing/2014/main" id="{BC2CD5DF-1DAE-5846-81CF-269F0997F926}"/>
                  </a:ext>
                </a:extLst>
              </p:cNvPr>
              <p:cNvSpPr/>
              <p:nvPr/>
            </p:nvSpPr>
            <p:spPr>
              <a:xfrm>
                <a:off x="3508221" y="2690278"/>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2" name="Cubo 11">
                <a:extLst>
                  <a:ext uri="{FF2B5EF4-FFF2-40B4-BE49-F238E27FC236}">
                    <a16:creationId xmlns:a16="http://schemas.microsoft.com/office/drawing/2014/main" id="{C79CE0D8-1E02-7D41-A4DF-FA83990C07BB}"/>
                  </a:ext>
                </a:extLst>
              </p:cNvPr>
              <p:cNvSpPr/>
              <p:nvPr/>
            </p:nvSpPr>
            <p:spPr>
              <a:xfrm>
                <a:off x="3758417" y="2690231"/>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6" name="Cubo 15">
                <a:extLst>
                  <a:ext uri="{FF2B5EF4-FFF2-40B4-BE49-F238E27FC236}">
                    <a16:creationId xmlns:a16="http://schemas.microsoft.com/office/drawing/2014/main" id="{40F5B052-2D74-7844-8238-1B6D8875CD3C}"/>
                  </a:ext>
                </a:extLst>
              </p:cNvPr>
              <p:cNvSpPr/>
              <p:nvPr/>
            </p:nvSpPr>
            <p:spPr>
              <a:xfrm>
                <a:off x="4011248" y="2690184"/>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0" name="Cubo 9">
                <a:extLst>
                  <a:ext uri="{FF2B5EF4-FFF2-40B4-BE49-F238E27FC236}">
                    <a16:creationId xmlns:a16="http://schemas.microsoft.com/office/drawing/2014/main" id="{5A65967A-5201-1248-8507-64388308CFF4}"/>
                  </a:ext>
                </a:extLst>
              </p:cNvPr>
              <p:cNvSpPr/>
              <p:nvPr/>
            </p:nvSpPr>
            <p:spPr>
              <a:xfrm>
                <a:off x="4267126" y="2687307"/>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5" name="Cubo 14">
                <a:extLst>
                  <a:ext uri="{FF2B5EF4-FFF2-40B4-BE49-F238E27FC236}">
                    <a16:creationId xmlns:a16="http://schemas.microsoft.com/office/drawing/2014/main" id="{33A4DA04-E4FE-BE45-9C0C-B2ED62BC9A70}"/>
                  </a:ext>
                </a:extLst>
              </p:cNvPr>
              <p:cNvSpPr/>
              <p:nvPr/>
            </p:nvSpPr>
            <p:spPr>
              <a:xfrm>
                <a:off x="4523004" y="2687307"/>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 name="Cubo 10">
                <a:extLst>
                  <a:ext uri="{FF2B5EF4-FFF2-40B4-BE49-F238E27FC236}">
                    <a16:creationId xmlns:a16="http://schemas.microsoft.com/office/drawing/2014/main" id="{71370520-5038-3947-8BDF-4C657E0A8394}"/>
                  </a:ext>
                </a:extLst>
              </p:cNvPr>
              <p:cNvSpPr/>
              <p:nvPr/>
            </p:nvSpPr>
            <p:spPr>
              <a:xfrm>
                <a:off x="4785285" y="2687307"/>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
          <p:nvSpPr>
            <p:cNvPr id="23" name="Cubo 22">
              <a:extLst>
                <a:ext uri="{FF2B5EF4-FFF2-40B4-BE49-F238E27FC236}">
                  <a16:creationId xmlns:a16="http://schemas.microsoft.com/office/drawing/2014/main" id="{AA9FB912-C7B0-4847-BDBB-8001F2E73069}"/>
                </a:ext>
              </a:extLst>
            </p:cNvPr>
            <p:cNvSpPr/>
            <p:nvPr/>
          </p:nvSpPr>
          <p:spPr>
            <a:xfrm>
              <a:off x="7081419" y="2597075"/>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grpSp>
      <p:cxnSp>
        <p:nvCxnSpPr>
          <p:cNvPr id="66" name="Conector recto 65">
            <a:extLst>
              <a:ext uri="{FF2B5EF4-FFF2-40B4-BE49-F238E27FC236}">
                <a16:creationId xmlns:a16="http://schemas.microsoft.com/office/drawing/2014/main" id="{183B88C8-1F75-3E41-8259-EC5023D4640C}"/>
              </a:ext>
            </a:extLst>
          </p:cNvPr>
          <p:cNvCxnSpPr>
            <a:cxnSpLocks/>
          </p:cNvCxnSpPr>
          <p:nvPr/>
        </p:nvCxnSpPr>
        <p:spPr>
          <a:xfrm>
            <a:off x="3190046" y="1889760"/>
            <a:ext cx="0" cy="22421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7" name="CuadroTexto 36">
                <a:extLst>
                  <a:ext uri="{FF2B5EF4-FFF2-40B4-BE49-F238E27FC236}">
                    <a16:creationId xmlns:a16="http://schemas.microsoft.com/office/drawing/2014/main" id="{6BA5C789-D928-2B45-8895-F1F6F530E485}"/>
                  </a:ext>
                </a:extLst>
              </p:cNvPr>
              <p:cNvSpPr txBox="1"/>
              <p:nvPr/>
            </p:nvSpPr>
            <p:spPr>
              <a:xfrm>
                <a:off x="2622780" y="2810487"/>
                <a:ext cx="716120" cy="610873"/>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b="0" i="1" smtClean="0">
                              <a:solidFill>
                                <a:srgbClr val="00456F"/>
                              </a:solidFill>
                              <a:latin typeface="Cambria Math" panose="02040503050406030204" pitchFamily="18" charset="0"/>
                              <a:cs typeface="Times New Roman" panose="02020603050405020304" pitchFamily="18" charset="0"/>
                            </a:rPr>
                          </m:ctrlPr>
                        </m:fPr>
                        <m:num>
                          <m:r>
                            <a:rPr lang="es-ES" b="0" i="1" smtClean="0">
                              <a:solidFill>
                                <a:srgbClr val="00456F"/>
                              </a:solidFill>
                              <a:latin typeface="Cambria Math" panose="02040503050406030204" pitchFamily="18" charset="0"/>
                              <a:cs typeface="Times New Roman" panose="02020603050405020304" pitchFamily="18" charset="0"/>
                            </a:rPr>
                            <m:t>𝐿</m:t>
                          </m:r>
                        </m:num>
                        <m:den>
                          <m:r>
                            <a:rPr lang="es-ES" b="0" i="1" smtClean="0">
                              <a:solidFill>
                                <a:srgbClr val="00456F"/>
                              </a:solidFill>
                              <a:latin typeface="Cambria Math" panose="02040503050406030204" pitchFamily="18" charset="0"/>
                              <a:cs typeface="Times New Roman" panose="02020603050405020304" pitchFamily="18" charset="0"/>
                            </a:rPr>
                            <m:t>20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7" name="CuadroTexto 36">
                <a:extLst>
                  <a:ext uri="{FF2B5EF4-FFF2-40B4-BE49-F238E27FC236}">
                    <a16:creationId xmlns:a16="http://schemas.microsoft.com/office/drawing/2014/main" id="{6BA5C789-D928-2B45-8895-F1F6F530E485}"/>
                  </a:ext>
                </a:extLst>
              </p:cNvPr>
              <p:cNvSpPr txBox="1">
                <a:spLocks noRot="1" noChangeAspect="1" noMove="1" noResize="1" noEditPoints="1" noAdjustHandles="1" noChangeArrowheads="1" noChangeShapeType="1" noTextEdit="1"/>
              </p:cNvSpPr>
              <p:nvPr/>
            </p:nvSpPr>
            <p:spPr>
              <a:xfrm>
                <a:off x="2622780" y="2810487"/>
                <a:ext cx="716120" cy="610873"/>
              </a:xfrm>
              <a:prstGeom prst="rect">
                <a:avLst/>
              </a:prstGeom>
              <a:blipFill>
                <a:blip r:embed="rId5"/>
                <a:stretch>
                  <a:fillRect b="-4082"/>
                </a:stretch>
              </a:blipFill>
            </p:spPr>
            <p:txBody>
              <a:bodyPr/>
              <a:lstStyle/>
              <a:p>
                <a:r>
                  <a:rPr lang="es-CL">
                    <a:noFill/>
                  </a:rPr>
                  <a:t> </a:t>
                </a:r>
              </a:p>
            </p:txBody>
          </p:sp>
        </mc:Fallback>
      </mc:AlternateContent>
      <p:sp>
        <p:nvSpPr>
          <p:cNvPr id="7" name="Elipse 6">
            <a:extLst>
              <a:ext uri="{FF2B5EF4-FFF2-40B4-BE49-F238E27FC236}">
                <a16:creationId xmlns:a16="http://schemas.microsoft.com/office/drawing/2014/main" id="{61227E0D-5AB3-E44D-934B-7B6B39AE5FCC}"/>
              </a:ext>
            </a:extLst>
          </p:cNvPr>
          <p:cNvSpPr/>
          <p:nvPr/>
        </p:nvSpPr>
        <p:spPr>
          <a:xfrm>
            <a:off x="2737070" y="2354888"/>
            <a:ext cx="118800" cy="117292"/>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8" name="Elipse 27">
            <a:extLst>
              <a:ext uri="{FF2B5EF4-FFF2-40B4-BE49-F238E27FC236}">
                <a16:creationId xmlns:a16="http://schemas.microsoft.com/office/drawing/2014/main" id="{E9790905-91DE-6D44-900F-30A785050D3F}"/>
              </a:ext>
            </a:extLst>
          </p:cNvPr>
          <p:cNvSpPr/>
          <p:nvPr/>
        </p:nvSpPr>
        <p:spPr>
          <a:xfrm>
            <a:off x="1474977" y="2360753"/>
            <a:ext cx="118800" cy="117292"/>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0" name="Elipse 29">
            <a:extLst>
              <a:ext uri="{FF2B5EF4-FFF2-40B4-BE49-F238E27FC236}">
                <a16:creationId xmlns:a16="http://schemas.microsoft.com/office/drawing/2014/main" id="{657C1A53-0028-FC47-9729-5356DDF4E74C}"/>
              </a:ext>
            </a:extLst>
          </p:cNvPr>
          <p:cNvSpPr/>
          <p:nvPr/>
        </p:nvSpPr>
        <p:spPr>
          <a:xfrm>
            <a:off x="250850" y="2373733"/>
            <a:ext cx="118800" cy="117292"/>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1" name="Elipse 30">
            <a:extLst>
              <a:ext uri="{FF2B5EF4-FFF2-40B4-BE49-F238E27FC236}">
                <a16:creationId xmlns:a16="http://schemas.microsoft.com/office/drawing/2014/main" id="{E9D67829-979A-7047-AD22-90EC7CDE539D}"/>
              </a:ext>
            </a:extLst>
          </p:cNvPr>
          <p:cNvSpPr/>
          <p:nvPr/>
        </p:nvSpPr>
        <p:spPr>
          <a:xfrm>
            <a:off x="871690" y="2373733"/>
            <a:ext cx="118800" cy="117292"/>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5" name="Elipse 34">
            <a:extLst>
              <a:ext uri="{FF2B5EF4-FFF2-40B4-BE49-F238E27FC236}">
                <a16:creationId xmlns:a16="http://schemas.microsoft.com/office/drawing/2014/main" id="{E3FE7F67-055F-CB49-9FE5-8185CA984A02}"/>
              </a:ext>
            </a:extLst>
          </p:cNvPr>
          <p:cNvSpPr/>
          <p:nvPr/>
        </p:nvSpPr>
        <p:spPr>
          <a:xfrm>
            <a:off x="2106474" y="2357743"/>
            <a:ext cx="118800" cy="117292"/>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13" name="Conector recto de flecha 12">
            <a:extLst>
              <a:ext uri="{FF2B5EF4-FFF2-40B4-BE49-F238E27FC236}">
                <a16:creationId xmlns:a16="http://schemas.microsoft.com/office/drawing/2014/main" id="{DFE589CA-DAAE-EF4E-ADC2-DA3030BDDCEA}"/>
              </a:ext>
            </a:extLst>
          </p:cNvPr>
          <p:cNvCxnSpPr>
            <a:cxnSpLocks/>
          </p:cNvCxnSpPr>
          <p:nvPr/>
        </p:nvCxnSpPr>
        <p:spPr>
          <a:xfrm>
            <a:off x="2780588" y="2762051"/>
            <a:ext cx="299489"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9" name="Conector recto de flecha 38">
            <a:extLst>
              <a:ext uri="{FF2B5EF4-FFF2-40B4-BE49-F238E27FC236}">
                <a16:creationId xmlns:a16="http://schemas.microsoft.com/office/drawing/2014/main" id="{8D50CA2C-90BF-2A40-89FD-5B9DE8E2D33E}"/>
              </a:ext>
            </a:extLst>
          </p:cNvPr>
          <p:cNvCxnSpPr>
            <a:cxnSpLocks/>
          </p:cNvCxnSpPr>
          <p:nvPr/>
        </p:nvCxnSpPr>
        <p:spPr>
          <a:xfrm>
            <a:off x="2165874" y="3528724"/>
            <a:ext cx="923959"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1" name="CuadroTexto 40">
                <a:extLst>
                  <a:ext uri="{FF2B5EF4-FFF2-40B4-BE49-F238E27FC236}">
                    <a16:creationId xmlns:a16="http://schemas.microsoft.com/office/drawing/2014/main" id="{D8DD6B2C-9DC7-F443-941B-787AAA798DB6}"/>
                  </a:ext>
                </a:extLst>
              </p:cNvPr>
              <p:cNvSpPr txBox="1"/>
              <p:nvPr/>
            </p:nvSpPr>
            <p:spPr>
              <a:xfrm>
                <a:off x="2459237" y="3395804"/>
                <a:ext cx="465519" cy="612732"/>
              </a:xfrm>
              <a:prstGeom prst="rect">
                <a:avLst/>
              </a:prstGeom>
              <a:solidFill>
                <a:schemeClr val="bg1"/>
              </a:solid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b="0" i="1" smtClean="0">
                              <a:solidFill>
                                <a:srgbClr val="00456F"/>
                              </a:solidFill>
                              <a:latin typeface="Cambria Math" panose="02040503050406030204" pitchFamily="18" charset="0"/>
                              <a:cs typeface="Times New Roman" panose="02020603050405020304" pitchFamily="18" charset="0"/>
                            </a:rPr>
                          </m:ctrlPr>
                        </m:fPr>
                        <m:num>
                          <m:r>
                            <a:rPr lang="es-ES" b="0" i="1" smtClean="0">
                              <a:solidFill>
                                <a:srgbClr val="00456F"/>
                              </a:solidFill>
                              <a:latin typeface="Cambria Math" panose="02040503050406030204" pitchFamily="18" charset="0"/>
                              <a:cs typeface="Times New Roman" panose="02020603050405020304" pitchFamily="18" charset="0"/>
                            </a:rPr>
                            <m:t>3</m:t>
                          </m:r>
                          <m:r>
                            <a:rPr lang="es-ES" b="0" i="1" smtClean="0">
                              <a:solidFill>
                                <a:srgbClr val="00456F"/>
                              </a:solidFill>
                              <a:latin typeface="Cambria Math" panose="02040503050406030204" pitchFamily="18" charset="0"/>
                              <a:cs typeface="Times New Roman" panose="02020603050405020304" pitchFamily="18" charset="0"/>
                            </a:rPr>
                            <m:t>𝐿</m:t>
                          </m:r>
                        </m:num>
                        <m:den>
                          <m:r>
                            <a:rPr lang="es-ES" b="0" i="1" smtClean="0">
                              <a:solidFill>
                                <a:srgbClr val="00456F"/>
                              </a:solidFill>
                              <a:latin typeface="Cambria Math" panose="02040503050406030204" pitchFamily="18" charset="0"/>
                              <a:cs typeface="Times New Roman" panose="02020603050405020304" pitchFamily="18" charset="0"/>
                            </a:rPr>
                            <m:t>20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1" name="CuadroTexto 40">
                <a:extLst>
                  <a:ext uri="{FF2B5EF4-FFF2-40B4-BE49-F238E27FC236}">
                    <a16:creationId xmlns:a16="http://schemas.microsoft.com/office/drawing/2014/main" id="{D8DD6B2C-9DC7-F443-941B-787AAA798DB6}"/>
                  </a:ext>
                </a:extLst>
              </p:cNvPr>
              <p:cNvSpPr txBox="1">
                <a:spLocks noRot="1" noChangeAspect="1" noMove="1" noResize="1" noEditPoints="1" noAdjustHandles="1" noChangeArrowheads="1" noChangeShapeType="1" noTextEdit="1"/>
              </p:cNvSpPr>
              <p:nvPr/>
            </p:nvSpPr>
            <p:spPr>
              <a:xfrm>
                <a:off x="2459237" y="3395804"/>
                <a:ext cx="465519" cy="612732"/>
              </a:xfrm>
              <a:prstGeom prst="rect">
                <a:avLst/>
              </a:prstGeom>
              <a:blipFill>
                <a:blip r:embed="rId6"/>
                <a:stretch>
                  <a:fillRect l="-2703" b="-2000"/>
                </a:stretch>
              </a:blipFill>
            </p:spPr>
            <p:txBody>
              <a:bodyPr/>
              <a:lstStyle/>
              <a:p>
                <a:r>
                  <a:rPr lang="es-CL">
                    <a:noFill/>
                  </a:rPr>
                  <a:t> </a:t>
                </a:r>
              </a:p>
            </p:txBody>
          </p:sp>
        </mc:Fallback>
      </mc:AlternateContent>
      <p:cxnSp>
        <p:nvCxnSpPr>
          <p:cNvPr id="42" name="Conector recto de flecha 41">
            <a:extLst>
              <a:ext uri="{FF2B5EF4-FFF2-40B4-BE49-F238E27FC236}">
                <a16:creationId xmlns:a16="http://schemas.microsoft.com/office/drawing/2014/main" id="{0301330F-F6F6-1B41-AF29-330605DA2937}"/>
              </a:ext>
            </a:extLst>
          </p:cNvPr>
          <p:cNvCxnSpPr>
            <a:cxnSpLocks/>
          </p:cNvCxnSpPr>
          <p:nvPr/>
        </p:nvCxnSpPr>
        <p:spPr>
          <a:xfrm>
            <a:off x="1522456" y="4418235"/>
            <a:ext cx="1557621"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2" name="Conector recto 21">
            <a:extLst>
              <a:ext uri="{FF2B5EF4-FFF2-40B4-BE49-F238E27FC236}">
                <a16:creationId xmlns:a16="http://schemas.microsoft.com/office/drawing/2014/main" id="{A6730C74-FBE8-E449-9CA8-6F219EA0AF83}"/>
              </a:ext>
            </a:extLst>
          </p:cNvPr>
          <p:cNvCxnSpPr>
            <a:cxnSpLocks/>
          </p:cNvCxnSpPr>
          <p:nvPr/>
        </p:nvCxnSpPr>
        <p:spPr>
          <a:xfrm>
            <a:off x="2165874" y="2424710"/>
            <a:ext cx="0" cy="1104014"/>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46" name="Conector recto 45">
            <a:extLst>
              <a:ext uri="{FF2B5EF4-FFF2-40B4-BE49-F238E27FC236}">
                <a16:creationId xmlns:a16="http://schemas.microsoft.com/office/drawing/2014/main" id="{582E70AC-D29F-E543-8748-77BCDC7EE230}"/>
              </a:ext>
            </a:extLst>
          </p:cNvPr>
          <p:cNvCxnSpPr>
            <a:cxnSpLocks/>
          </p:cNvCxnSpPr>
          <p:nvPr/>
        </p:nvCxnSpPr>
        <p:spPr>
          <a:xfrm>
            <a:off x="3080077" y="2630914"/>
            <a:ext cx="9756" cy="2939449"/>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48" name="Conector recto 47">
            <a:extLst>
              <a:ext uri="{FF2B5EF4-FFF2-40B4-BE49-F238E27FC236}">
                <a16:creationId xmlns:a16="http://schemas.microsoft.com/office/drawing/2014/main" id="{F96B44A2-AD51-6847-ACE8-7FC33AB35FDB}"/>
              </a:ext>
            </a:extLst>
          </p:cNvPr>
          <p:cNvCxnSpPr>
            <a:cxnSpLocks/>
          </p:cNvCxnSpPr>
          <p:nvPr/>
        </p:nvCxnSpPr>
        <p:spPr>
          <a:xfrm>
            <a:off x="2796470" y="2399548"/>
            <a:ext cx="0" cy="362503"/>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54" name="Conector recto 53">
            <a:extLst>
              <a:ext uri="{FF2B5EF4-FFF2-40B4-BE49-F238E27FC236}">
                <a16:creationId xmlns:a16="http://schemas.microsoft.com/office/drawing/2014/main" id="{62F89EE5-E21B-0A4E-A4A5-C60FB41DD8C1}"/>
              </a:ext>
            </a:extLst>
          </p:cNvPr>
          <p:cNvCxnSpPr>
            <a:cxnSpLocks/>
          </p:cNvCxnSpPr>
          <p:nvPr/>
        </p:nvCxnSpPr>
        <p:spPr>
          <a:xfrm>
            <a:off x="1534377" y="2424710"/>
            <a:ext cx="0" cy="1993525"/>
          </a:xfrm>
          <a:prstGeom prst="line">
            <a:avLst/>
          </a:prstGeom>
          <a:ln>
            <a:prstDash val="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56" name="CuadroTexto 55">
                <a:extLst>
                  <a:ext uri="{FF2B5EF4-FFF2-40B4-BE49-F238E27FC236}">
                    <a16:creationId xmlns:a16="http://schemas.microsoft.com/office/drawing/2014/main" id="{19B9019D-1F7C-9B4D-8C66-760EFD83D8AF}"/>
                  </a:ext>
                </a:extLst>
              </p:cNvPr>
              <p:cNvSpPr txBox="1"/>
              <p:nvPr/>
            </p:nvSpPr>
            <p:spPr>
              <a:xfrm>
                <a:off x="2228549" y="4100638"/>
                <a:ext cx="465519" cy="612732"/>
              </a:xfrm>
              <a:prstGeom prst="rect">
                <a:avLst/>
              </a:prstGeom>
              <a:solidFill>
                <a:schemeClr val="bg1"/>
              </a:solid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b="0" i="1" smtClean="0">
                              <a:solidFill>
                                <a:srgbClr val="00456F"/>
                              </a:solidFill>
                              <a:latin typeface="Cambria Math" panose="02040503050406030204" pitchFamily="18" charset="0"/>
                              <a:cs typeface="Times New Roman" panose="02020603050405020304" pitchFamily="18" charset="0"/>
                            </a:rPr>
                          </m:ctrlPr>
                        </m:fPr>
                        <m:num>
                          <m:r>
                            <a:rPr lang="es-ES" b="0" i="1" smtClean="0">
                              <a:solidFill>
                                <a:srgbClr val="00456F"/>
                              </a:solidFill>
                              <a:latin typeface="Cambria Math" panose="02040503050406030204" pitchFamily="18" charset="0"/>
                              <a:cs typeface="Times New Roman" panose="02020603050405020304" pitchFamily="18" charset="0"/>
                            </a:rPr>
                            <m:t>5</m:t>
                          </m:r>
                          <m:r>
                            <a:rPr lang="es-ES" b="0" i="1" smtClean="0">
                              <a:solidFill>
                                <a:srgbClr val="00456F"/>
                              </a:solidFill>
                              <a:latin typeface="Cambria Math" panose="02040503050406030204" pitchFamily="18" charset="0"/>
                              <a:cs typeface="Times New Roman" panose="02020603050405020304" pitchFamily="18" charset="0"/>
                            </a:rPr>
                            <m:t>𝐿</m:t>
                          </m:r>
                        </m:num>
                        <m:den>
                          <m:r>
                            <a:rPr lang="es-ES" b="0" i="1" smtClean="0">
                              <a:solidFill>
                                <a:srgbClr val="00456F"/>
                              </a:solidFill>
                              <a:latin typeface="Cambria Math" panose="02040503050406030204" pitchFamily="18" charset="0"/>
                              <a:cs typeface="Times New Roman" panose="02020603050405020304" pitchFamily="18" charset="0"/>
                            </a:rPr>
                            <m:t>20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56" name="CuadroTexto 55">
                <a:extLst>
                  <a:ext uri="{FF2B5EF4-FFF2-40B4-BE49-F238E27FC236}">
                    <a16:creationId xmlns:a16="http://schemas.microsoft.com/office/drawing/2014/main" id="{19B9019D-1F7C-9B4D-8C66-760EFD83D8AF}"/>
                  </a:ext>
                </a:extLst>
              </p:cNvPr>
              <p:cNvSpPr txBox="1">
                <a:spLocks noRot="1" noChangeAspect="1" noMove="1" noResize="1" noEditPoints="1" noAdjustHandles="1" noChangeArrowheads="1" noChangeShapeType="1" noTextEdit="1"/>
              </p:cNvSpPr>
              <p:nvPr/>
            </p:nvSpPr>
            <p:spPr>
              <a:xfrm>
                <a:off x="2228549" y="4100638"/>
                <a:ext cx="465519" cy="612732"/>
              </a:xfrm>
              <a:prstGeom prst="rect">
                <a:avLst/>
              </a:prstGeom>
              <a:blipFill>
                <a:blip r:embed="rId7"/>
                <a:stretch>
                  <a:fillRect b="-4082"/>
                </a:stretch>
              </a:blipFill>
            </p:spPr>
            <p:txBody>
              <a:bodyPr/>
              <a:lstStyle/>
              <a:p>
                <a:r>
                  <a:rPr lang="es-CL">
                    <a:noFill/>
                  </a:rPr>
                  <a:t> </a:t>
                </a:r>
              </a:p>
            </p:txBody>
          </p:sp>
        </mc:Fallback>
      </mc:AlternateContent>
      <p:cxnSp>
        <p:nvCxnSpPr>
          <p:cNvPr id="57" name="Conector recto 56">
            <a:extLst>
              <a:ext uri="{FF2B5EF4-FFF2-40B4-BE49-F238E27FC236}">
                <a16:creationId xmlns:a16="http://schemas.microsoft.com/office/drawing/2014/main" id="{19E7E45E-A3E8-9940-870A-2622E8B4FC1F}"/>
              </a:ext>
            </a:extLst>
          </p:cNvPr>
          <p:cNvCxnSpPr>
            <a:cxnSpLocks/>
          </p:cNvCxnSpPr>
          <p:nvPr/>
        </p:nvCxnSpPr>
        <p:spPr>
          <a:xfrm>
            <a:off x="931090" y="2432379"/>
            <a:ext cx="0" cy="2633928"/>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59" name="Conector recto de flecha 58">
            <a:extLst>
              <a:ext uri="{FF2B5EF4-FFF2-40B4-BE49-F238E27FC236}">
                <a16:creationId xmlns:a16="http://schemas.microsoft.com/office/drawing/2014/main" id="{A991F28E-6484-2B45-867F-F4643912EF3C}"/>
              </a:ext>
            </a:extLst>
          </p:cNvPr>
          <p:cNvCxnSpPr>
            <a:cxnSpLocks/>
          </p:cNvCxnSpPr>
          <p:nvPr/>
        </p:nvCxnSpPr>
        <p:spPr>
          <a:xfrm>
            <a:off x="931090" y="4994299"/>
            <a:ext cx="2148987"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1" name="CuadroTexto 60">
                <a:extLst>
                  <a:ext uri="{FF2B5EF4-FFF2-40B4-BE49-F238E27FC236}">
                    <a16:creationId xmlns:a16="http://schemas.microsoft.com/office/drawing/2014/main" id="{AC05FC06-D2FD-7140-9161-3CB6D4FA2717}"/>
                  </a:ext>
                </a:extLst>
              </p:cNvPr>
              <p:cNvSpPr txBox="1"/>
              <p:nvPr/>
            </p:nvSpPr>
            <p:spPr>
              <a:xfrm>
                <a:off x="1780336" y="4713370"/>
                <a:ext cx="465519" cy="612732"/>
              </a:xfrm>
              <a:prstGeom prst="rect">
                <a:avLst/>
              </a:prstGeom>
              <a:solidFill>
                <a:schemeClr val="bg1"/>
              </a:solid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b="0" i="1" smtClean="0">
                              <a:solidFill>
                                <a:srgbClr val="00456F"/>
                              </a:solidFill>
                              <a:latin typeface="Cambria Math" panose="02040503050406030204" pitchFamily="18" charset="0"/>
                              <a:cs typeface="Times New Roman" panose="02020603050405020304" pitchFamily="18" charset="0"/>
                            </a:rPr>
                          </m:ctrlPr>
                        </m:fPr>
                        <m:num>
                          <m:r>
                            <a:rPr lang="es-ES" b="0" i="1" smtClean="0">
                              <a:solidFill>
                                <a:srgbClr val="00456F"/>
                              </a:solidFill>
                              <a:latin typeface="Cambria Math" panose="02040503050406030204" pitchFamily="18" charset="0"/>
                              <a:cs typeface="Times New Roman" panose="02020603050405020304" pitchFamily="18" charset="0"/>
                            </a:rPr>
                            <m:t>7</m:t>
                          </m:r>
                          <m:r>
                            <a:rPr lang="es-ES" b="0" i="1" smtClean="0">
                              <a:solidFill>
                                <a:srgbClr val="00456F"/>
                              </a:solidFill>
                              <a:latin typeface="Cambria Math" panose="02040503050406030204" pitchFamily="18" charset="0"/>
                              <a:cs typeface="Times New Roman" panose="02020603050405020304" pitchFamily="18" charset="0"/>
                            </a:rPr>
                            <m:t>𝐿</m:t>
                          </m:r>
                        </m:num>
                        <m:den>
                          <m:r>
                            <a:rPr lang="es-ES" b="0" i="1" smtClean="0">
                              <a:solidFill>
                                <a:srgbClr val="00456F"/>
                              </a:solidFill>
                              <a:latin typeface="Cambria Math" panose="02040503050406030204" pitchFamily="18" charset="0"/>
                              <a:cs typeface="Times New Roman" panose="02020603050405020304" pitchFamily="18" charset="0"/>
                            </a:rPr>
                            <m:t>20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61" name="CuadroTexto 60">
                <a:extLst>
                  <a:ext uri="{FF2B5EF4-FFF2-40B4-BE49-F238E27FC236}">
                    <a16:creationId xmlns:a16="http://schemas.microsoft.com/office/drawing/2014/main" id="{AC05FC06-D2FD-7140-9161-3CB6D4FA2717}"/>
                  </a:ext>
                </a:extLst>
              </p:cNvPr>
              <p:cNvSpPr txBox="1">
                <a:spLocks noRot="1" noChangeAspect="1" noMove="1" noResize="1" noEditPoints="1" noAdjustHandles="1" noChangeArrowheads="1" noChangeShapeType="1" noTextEdit="1"/>
              </p:cNvSpPr>
              <p:nvPr/>
            </p:nvSpPr>
            <p:spPr>
              <a:xfrm>
                <a:off x="1780336" y="4713370"/>
                <a:ext cx="465519" cy="612732"/>
              </a:xfrm>
              <a:prstGeom prst="rect">
                <a:avLst/>
              </a:prstGeom>
              <a:blipFill>
                <a:blip r:embed="rId8"/>
                <a:stretch>
                  <a:fillRect b="-2041"/>
                </a:stretch>
              </a:blipFill>
            </p:spPr>
            <p:txBody>
              <a:bodyPr/>
              <a:lstStyle/>
              <a:p>
                <a:r>
                  <a:rPr lang="es-CL">
                    <a:noFill/>
                  </a:rPr>
                  <a:t> </a:t>
                </a:r>
              </a:p>
            </p:txBody>
          </p:sp>
        </mc:Fallback>
      </mc:AlternateContent>
      <p:cxnSp>
        <p:nvCxnSpPr>
          <p:cNvPr id="62" name="Conector recto 61">
            <a:extLst>
              <a:ext uri="{FF2B5EF4-FFF2-40B4-BE49-F238E27FC236}">
                <a16:creationId xmlns:a16="http://schemas.microsoft.com/office/drawing/2014/main" id="{936F30DD-5A0D-DA43-A6E6-C635AE71D168}"/>
              </a:ext>
            </a:extLst>
          </p:cNvPr>
          <p:cNvCxnSpPr>
            <a:cxnSpLocks/>
          </p:cNvCxnSpPr>
          <p:nvPr/>
        </p:nvCxnSpPr>
        <p:spPr>
          <a:xfrm>
            <a:off x="310250" y="2360371"/>
            <a:ext cx="0" cy="3065976"/>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64" name="Conector recto de flecha 63">
            <a:extLst>
              <a:ext uri="{FF2B5EF4-FFF2-40B4-BE49-F238E27FC236}">
                <a16:creationId xmlns:a16="http://schemas.microsoft.com/office/drawing/2014/main" id="{228DC4F3-DE36-0148-94FB-DA6D4EE39C26}"/>
              </a:ext>
            </a:extLst>
          </p:cNvPr>
          <p:cNvCxnSpPr>
            <a:cxnSpLocks/>
          </p:cNvCxnSpPr>
          <p:nvPr/>
        </p:nvCxnSpPr>
        <p:spPr>
          <a:xfrm>
            <a:off x="324370" y="5498355"/>
            <a:ext cx="2755707"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7" name="CuadroTexto 66">
                <a:extLst>
                  <a:ext uri="{FF2B5EF4-FFF2-40B4-BE49-F238E27FC236}">
                    <a16:creationId xmlns:a16="http://schemas.microsoft.com/office/drawing/2014/main" id="{371EB347-B7A9-4F41-A5FE-96C6194D0A8C}"/>
                  </a:ext>
                </a:extLst>
              </p:cNvPr>
              <p:cNvSpPr txBox="1"/>
              <p:nvPr/>
            </p:nvSpPr>
            <p:spPr>
              <a:xfrm>
                <a:off x="1144473" y="5119981"/>
                <a:ext cx="465519" cy="612732"/>
              </a:xfrm>
              <a:prstGeom prst="rect">
                <a:avLst/>
              </a:prstGeom>
              <a:solidFill>
                <a:schemeClr val="bg1"/>
              </a:solid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b="0" i="1" smtClean="0">
                              <a:solidFill>
                                <a:srgbClr val="00456F"/>
                              </a:solidFill>
                              <a:latin typeface="Cambria Math" panose="02040503050406030204" pitchFamily="18" charset="0"/>
                              <a:cs typeface="Times New Roman" panose="02020603050405020304" pitchFamily="18" charset="0"/>
                            </a:rPr>
                          </m:ctrlPr>
                        </m:fPr>
                        <m:num>
                          <m:r>
                            <a:rPr lang="es-ES" b="0" i="1" smtClean="0">
                              <a:solidFill>
                                <a:srgbClr val="00456F"/>
                              </a:solidFill>
                              <a:latin typeface="Cambria Math" panose="02040503050406030204" pitchFamily="18" charset="0"/>
                              <a:cs typeface="Times New Roman" panose="02020603050405020304" pitchFamily="18" charset="0"/>
                            </a:rPr>
                            <m:t>9</m:t>
                          </m:r>
                          <m:r>
                            <a:rPr lang="es-ES" b="0" i="1" smtClean="0">
                              <a:solidFill>
                                <a:srgbClr val="00456F"/>
                              </a:solidFill>
                              <a:latin typeface="Cambria Math" panose="02040503050406030204" pitchFamily="18" charset="0"/>
                              <a:cs typeface="Times New Roman" panose="02020603050405020304" pitchFamily="18" charset="0"/>
                            </a:rPr>
                            <m:t>𝐿</m:t>
                          </m:r>
                        </m:num>
                        <m:den>
                          <m:r>
                            <a:rPr lang="es-ES" b="0" i="1" smtClean="0">
                              <a:solidFill>
                                <a:srgbClr val="00456F"/>
                              </a:solidFill>
                              <a:latin typeface="Cambria Math" panose="02040503050406030204" pitchFamily="18" charset="0"/>
                              <a:cs typeface="Times New Roman" panose="02020603050405020304" pitchFamily="18" charset="0"/>
                            </a:rPr>
                            <m:t>20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67" name="CuadroTexto 66">
                <a:extLst>
                  <a:ext uri="{FF2B5EF4-FFF2-40B4-BE49-F238E27FC236}">
                    <a16:creationId xmlns:a16="http://schemas.microsoft.com/office/drawing/2014/main" id="{371EB347-B7A9-4F41-A5FE-96C6194D0A8C}"/>
                  </a:ext>
                </a:extLst>
              </p:cNvPr>
              <p:cNvSpPr txBox="1">
                <a:spLocks noRot="1" noChangeAspect="1" noMove="1" noResize="1" noEditPoints="1" noAdjustHandles="1" noChangeArrowheads="1" noChangeShapeType="1" noTextEdit="1"/>
              </p:cNvSpPr>
              <p:nvPr/>
            </p:nvSpPr>
            <p:spPr>
              <a:xfrm>
                <a:off x="1144473" y="5119981"/>
                <a:ext cx="465519" cy="612732"/>
              </a:xfrm>
              <a:prstGeom prst="rect">
                <a:avLst/>
              </a:prstGeom>
              <a:blipFill>
                <a:blip r:embed="rId9"/>
                <a:stretch>
                  <a:fillRect b="-4082"/>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45" name="CuadroTexto 44">
                <a:extLst>
                  <a:ext uri="{FF2B5EF4-FFF2-40B4-BE49-F238E27FC236}">
                    <a16:creationId xmlns:a16="http://schemas.microsoft.com/office/drawing/2014/main" id="{1D783A55-0EF9-0541-BF67-414D6A91E8B6}"/>
                  </a:ext>
                </a:extLst>
              </p:cNvPr>
              <p:cNvSpPr txBox="1"/>
              <p:nvPr/>
            </p:nvSpPr>
            <p:spPr>
              <a:xfrm>
                <a:off x="3502443" y="3167968"/>
                <a:ext cx="8606180" cy="725391"/>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s-CL" sz="2000" b="0" i="1" smtClean="0">
                          <a:solidFill>
                            <a:srgbClr val="00456F"/>
                          </a:solidFill>
                          <a:latin typeface="Cambria Math" panose="02040503050406030204" pitchFamily="18" charset="0"/>
                        </a:rPr>
                        <m:t>𝐼</m:t>
                      </m:r>
                      <m:r>
                        <a:rPr lang="es-CL" sz="2000" b="0" i="1" smtClean="0">
                          <a:solidFill>
                            <a:srgbClr val="00456F"/>
                          </a:solidFill>
                          <a:latin typeface="Cambria Math" panose="02040503050406030204" pitchFamily="18" charset="0"/>
                        </a:rPr>
                        <m:t>=2·</m:t>
                      </m:r>
                      <m:d>
                        <m:dPr>
                          <m:ctrlPr>
                            <a:rPr lang="es-ES" sz="2000" b="0" i="1" smtClean="0">
                              <a:solidFill>
                                <a:srgbClr val="00456F"/>
                              </a:solidFill>
                              <a:latin typeface="Cambria Math" panose="02040503050406030204" pitchFamily="18" charset="0"/>
                            </a:rPr>
                          </m:ctrlPr>
                        </m:dPr>
                        <m:e>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𝑀</m:t>
                              </m:r>
                            </m:num>
                            <m:den>
                              <m:r>
                                <a:rPr lang="es-ES" sz="2000" b="0" i="1" smtClean="0">
                                  <a:solidFill>
                                    <a:srgbClr val="00456F"/>
                                  </a:solidFill>
                                  <a:latin typeface="Cambria Math" panose="02040503050406030204" pitchFamily="18" charset="0"/>
                                </a:rPr>
                                <m:t>10</m:t>
                              </m:r>
                            </m:den>
                          </m:f>
                          <m:sSup>
                            <m:sSupPr>
                              <m:ctrlPr>
                                <a:rPr lang="es-CL" sz="2000" b="0" i="1" smtClean="0">
                                  <a:solidFill>
                                    <a:srgbClr val="00456F"/>
                                  </a:solidFill>
                                  <a:latin typeface="Cambria Math" panose="02040503050406030204" pitchFamily="18" charset="0"/>
                                </a:rPr>
                              </m:ctrlPr>
                            </m:sSupPr>
                            <m:e>
                              <m:d>
                                <m:dPr>
                                  <m:ctrlPr>
                                    <a:rPr lang="es-ES" sz="2000" b="0" i="1" smtClean="0">
                                      <a:solidFill>
                                        <a:srgbClr val="00456F"/>
                                      </a:solidFill>
                                      <a:latin typeface="Cambria Math" panose="02040503050406030204" pitchFamily="18" charset="0"/>
                                    </a:rPr>
                                  </m:ctrlPr>
                                </m:dPr>
                                <m:e>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𝐿</m:t>
                                      </m:r>
                                    </m:num>
                                    <m:den>
                                      <m:r>
                                        <a:rPr lang="es-ES" sz="2000" b="0" i="1" smtClean="0">
                                          <a:solidFill>
                                            <a:srgbClr val="00456F"/>
                                          </a:solidFill>
                                          <a:latin typeface="Cambria Math" panose="02040503050406030204" pitchFamily="18" charset="0"/>
                                        </a:rPr>
                                        <m:t>20</m:t>
                                      </m:r>
                                    </m:den>
                                  </m:f>
                                </m:e>
                              </m:d>
                            </m:e>
                            <m:sup>
                              <m:r>
                                <a:rPr lang="es-CL" sz="2000" b="0" i="1" smtClean="0">
                                  <a:solidFill>
                                    <a:srgbClr val="00456F"/>
                                  </a:solidFill>
                                  <a:latin typeface="Cambria Math" panose="02040503050406030204" pitchFamily="18" charset="0"/>
                                </a:rPr>
                                <m:t>2</m:t>
                              </m:r>
                            </m:sup>
                          </m:sSup>
                          <m:r>
                            <a:rPr lang="es-ES" sz="2000" b="0" i="1" smtClean="0">
                              <a:solidFill>
                                <a:srgbClr val="00456F"/>
                              </a:solidFill>
                              <a:latin typeface="Cambria Math" panose="02040503050406030204" pitchFamily="18" charset="0"/>
                            </a:rPr>
                            <m:t>+</m:t>
                          </m:r>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𝑀</m:t>
                              </m:r>
                            </m:num>
                            <m:den>
                              <m:r>
                                <a:rPr lang="es-ES" sz="2000" b="0" i="1" smtClean="0">
                                  <a:solidFill>
                                    <a:srgbClr val="00456F"/>
                                  </a:solidFill>
                                  <a:latin typeface="Cambria Math" panose="02040503050406030204" pitchFamily="18" charset="0"/>
                                </a:rPr>
                                <m:t>10</m:t>
                              </m:r>
                            </m:den>
                          </m:f>
                          <m:sSup>
                            <m:sSupPr>
                              <m:ctrlPr>
                                <a:rPr lang="es-ES" sz="2000" b="0" i="1" smtClean="0">
                                  <a:solidFill>
                                    <a:srgbClr val="00456F"/>
                                  </a:solidFill>
                                  <a:latin typeface="Cambria Math" panose="02040503050406030204" pitchFamily="18" charset="0"/>
                                </a:rPr>
                              </m:ctrlPr>
                            </m:sSupPr>
                            <m:e>
                              <m:d>
                                <m:dPr>
                                  <m:ctrlPr>
                                    <a:rPr lang="es-ES" sz="2000" b="0" i="1" smtClean="0">
                                      <a:solidFill>
                                        <a:srgbClr val="00456F"/>
                                      </a:solidFill>
                                      <a:latin typeface="Cambria Math" panose="02040503050406030204" pitchFamily="18" charset="0"/>
                                    </a:rPr>
                                  </m:ctrlPr>
                                </m:dPr>
                                <m:e>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3</m:t>
                                      </m:r>
                                      <m:r>
                                        <a:rPr lang="es-ES" sz="2000" b="0" i="1" smtClean="0">
                                          <a:solidFill>
                                            <a:srgbClr val="00456F"/>
                                          </a:solidFill>
                                          <a:latin typeface="Cambria Math" panose="02040503050406030204" pitchFamily="18" charset="0"/>
                                        </a:rPr>
                                        <m:t>𝐿</m:t>
                                      </m:r>
                                    </m:num>
                                    <m:den>
                                      <m:r>
                                        <a:rPr lang="es-ES" sz="2000" b="0" i="1" smtClean="0">
                                          <a:solidFill>
                                            <a:srgbClr val="00456F"/>
                                          </a:solidFill>
                                          <a:latin typeface="Cambria Math" panose="02040503050406030204" pitchFamily="18" charset="0"/>
                                        </a:rPr>
                                        <m:t>20</m:t>
                                      </m:r>
                                    </m:den>
                                  </m:f>
                                </m:e>
                              </m:d>
                            </m:e>
                            <m:sup>
                              <m:r>
                                <a:rPr lang="es-ES" sz="2000" b="0" i="1" smtClean="0">
                                  <a:solidFill>
                                    <a:srgbClr val="00456F"/>
                                  </a:solidFill>
                                  <a:latin typeface="Cambria Math" panose="02040503050406030204" pitchFamily="18" charset="0"/>
                                </a:rPr>
                                <m:t>2</m:t>
                              </m:r>
                            </m:sup>
                          </m:sSup>
                          <m:r>
                            <a:rPr lang="es-ES" sz="2000" b="0" i="1" smtClean="0">
                              <a:solidFill>
                                <a:srgbClr val="00456F"/>
                              </a:solidFill>
                              <a:latin typeface="Cambria Math" panose="02040503050406030204" pitchFamily="18" charset="0"/>
                            </a:rPr>
                            <m:t>+</m:t>
                          </m:r>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𝑀</m:t>
                              </m:r>
                            </m:num>
                            <m:den>
                              <m:r>
                                <a:rPr lang="es-ES" sz="2000" b="0" i="1" smtClean="0">
                                  <a:solidFill>
                                    <a:srgbClr val="00456F"/>
                                  </a:solidFill>
                                  <a:latin typeface="Cambria Math" panose="02040503050406030204" pitchFamily="18" charset="0"/>
                                </a:rPr>
                                <m:t>10</m:t>
                              </m:r>
                            </m:den>
                          </m:f>
                          <m:sSup>
                            <m:sSupPr>
                              <m:ctrlPr>
                                <a:rPr lang="es-ES" sz="2000" b="0" i="1" smtClean="0">
                                  <a:solidFill>
                                    <a:srgbClr val="00456F"/>
                                  </a:solidFill>
                                  <a:latin typeface="Cambria Math" panose="02040503050406030204" pitchFamily="18" charset="0"/>
                                </a:rPr>
                              </m:ctrlPr>
                            </m:sSupPr>
                            <m:e>
                              <m:d>
                                <m:dPr>
                                  <m:ctrlPr>
                                    <a:rPr lang="es-ES" sz="2000" b="0" i="1" smtClean="0">
                                      <a:solidFill>
                                        <a:srgbClr val="00456F"/>
                                      </a:solidFill>
                                      <a:latin typeface="Cambria Math" panose="02040503050406030204" pitchFamily="18" charset="0"/>
                                    </a:rPr>
                                  </m:ctrlPr>
                                </m:dPr>
                                <m:e>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5</m:t>
                                      </m:r>
                                      <m:r>
                                        <a:rPr lang="es-ES" sz="2000" b="0" i="1" smtClean="0">
                                          <a:solidFill>
                                            <a:srgbClr val="00456F"/>
                                          </a:solidFill>
                                          <a:latin typeface="Cambria Math" panose="02040503050406030204" pitchFamily="18" charset="0"/>
                                        </a:rPr>
                                        <m:t>𝐿</m:t>
                                      </m:r>
                                    </m:num>
                                    <m:den>
                                      <m:r>
                                        <a:rPr lang="es-ES" sz="2000" b="0" i="1" smtClean="0">
                                          <a:solidFill>
                                            <a:srgbClr val="00456F"/>
                                          </a:solidFill>
                                          <a:latin typeface="Cambria Math" panose="02040503050406030204" pitchFamily="18" charset="0"/>
                                        </a:rPr>
                                        <m:t>20</m:t>
                                      </m:r>
                                    </m:den>
                                  </m:f>
                                </m:e>
                              </m:d>
                            </m:e>
                            <m:sup>
                              <m:r>
                                <a:rPr lang="es-ES" sz="2000" b="0" i="1" smtClean="0">
                                  <a:solidFill>
                                    <a:srgbClr val="00456F"/>
                                  </a:solidFill>
                                  <a:latin typeface="Cambria Math" panose="02040503050406030204" pitchFamily="18" charset="0"/>
                                </a:rPr>
                                <m:t>2</m:t>
                              </m:r>
                            </m:sup>
                          </m:sSup>
                          <m:r>
                            <a:rPr lang="es-ES" sz="2000" b="0" i="1" smtClean="0">
                              <a:solidFill>
                                <a:srgbClr val="00456F"/>
                              </a:solidFill>
                              <a:latin typeface="Cambria Math" panose="02040503050406030204" pitchFamily="18" charset="0"/>
                            </a:rPr>
                            <m:t>+</m:t>
                          </m:r>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𝑀</m:t>
                              </m:r>
                            </m:num>
                            <m:den>
                              <m:r>
                                <a:rPr lang="es-ES" sz="2000" b="0" i="1" smtClean="0">
                                  <a:solidFill>
                                    <a:srgbClr val="00456F"/>
                                  </a:solidFill>
                                  <a:latin typeface="Cambria Math" panose="02040503050406030204" pitchFamily="18" charset="0"/>
                                </a:rPr>
                                <m:t>10</m:t>
                              </m:r>
                            </m:den>
                          </m:f>
                          <m:sSup>
                            <m:sSupPr>
                              <m:ctrlPr>
                                <a:rPr lang="es-ES" sz="2000" b="0" i="1" smtClean="0">
                                  <a:solidFill>
                                    <a:srgbClr val="00456F"/>
                                  </a:solidFill>
                                  <a:latin typeface="Cambria Math" panose="02040503050406030204" pitchFamily="18" charset="0"/>
                                </a:rPr>
                              </m:ctrlPr>
                            </m:sSupPr>
                            <m:e>
                              <m:d>
                                <m:dPr>
                                  <m:ctrlPr>
                                    <a:rPr lang="es-ES" sz="2000" b="0" i="1" smtClean="0">
                                      <a:solidFill>
                                        <a:srgbClr val="00456F"/>
                                      </a:solidFill>
                                      <a:latin typeface="Cambria Math" panose="02040503050406030204" pitchFamily="18" charset="0"/>
                                    </a:rPr>
                                  </m:ctrlPr>
                                </m:dPr>
                                <m:e>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7</m:t>
                                      </m:r>
                                      <m:r>
                                        <a:rPr lang="es-ES" sz="2000" b="0" i="1" smtClean="0">
                                          <a:solidFill>
                                            <a:srgbClr val="00456F"/>
                                          </a:solidFill>
                                          <a:latin typeface="Cambria Math" panose="02040503050406030204" pitchFamily="18" charset="0"/>
                                        </a:rPr>
                                        <m:t>𝐿</m:t>
                                      </m:r>
                                    </m:num>
                                    <m:den>
                                      <m:r>
                                        <a:rPr lang="es-ES" sz="2000" b="0" i="1" smtClean="0">
                                          <a:solidFill>
                                            <a:srgbClr val="00456F"/>
                                          </a:solidFill>
                                          <a:latin typeface="Cambria Math" panose="02040503050406030204" pitchFamily="18" charset="0"/>
                                        </a:rPr>
                                        <m:t>20</m:t>
                                      </m:r>
                                    </m:den>
                                  </m:f>
                                </m:e>
                              </m:d>
                            </m:e>
                            <m:sup>
                              <m:r>
                                <a:rPr lang="es-ES" sz="2000" b="0" i="1" smtClean="0">
                                  <a:solidFill>
                                    <a:srgbClr val="00456F"/>
                                  </a:solidFill>
                                  <a:latin typeface="Cambria Math" panose="02040503050406030204" pitchFamily="18" charset="0"/>
                                </a:rPr>
                                <m:t>2</m:t>
                              </m:r>
                            </m:sup>
                          </m:sSup>
                          <m:r>
                            <a:rPr lang="es-ES" sz="2000" b="0" i="1" smtClean="0">
                              <a:solidFill>
                                <a:srgbClr val="00456F"/>
                              </a:solidFill>
                              <a:latin typeface="Cambria Math" panose="02040503050406030204" pitchFamily="18" charset="0"/>
                            </a:rPr>
                            <m:t>+</m:t>
                          </m:r>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𝑀</m:t>
                              </m:r>
                            </m:num>
                            <m:den>
                              <m:r>
                                <a:rPr lang="es-ES" sz="2000" b="0" i="1" smtClean="0">
                                  <a:solidFill>
                                    <a:srgbClr val="00456F"/>
                                  </a:solidFill>
                                  <a:latin typeface="Cambria Math" panose="02040503050406030204" pitchFamily="18" charset="0"/>
                                </a:rPr>
                                <m:t>10</m:t>
                              </m:r>
                            </m:den>
                          </m:f>
                          <m:sSup>
                            <m:sSupPr>
                              <m:ctrlPr>
                                <a:rPr lang="es-ES" sz="2000" b="0" i="1" smtClean="0">
                                  <a:solidFill>
                                    <a:srgbClr val="00456F"/>
                                  </a:solidFill>
                                  <a:latin typeface="Cambria Math" panose="02040503050406030204" pitchFamily="18" charset="0"/>
                                </a:rPr>
                              </m:ctrlPr>
                            </m:sSupPr>
                            <m:e>
                              <m:d>
                                <m:dPr>
                                  <m:ctrlPr>
                                    <a:rPr lang="es-ES" sz="2000" b="0" i="1" smtClean="0">
                                      <a:solidFill>
                                        <a:srgbClr val="00456F"/>
                                      </a:solidFill>
                                      <a:latin typeface="Cambria Math" panose="02040503050406030204" pitchFamily="18" charset="0"/>
                                    </a:rPr>
                                  </m:ctrlPr>
                                </m:dPr>
                                <m:e>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9</m:t>
                                      </m:r>
                                      <m:r>
                                        <a:rPr lang="es-ES" sz="2000" b="0" i="1" smtClean="0">
                                          <a:solidFill>
                                            <a:srgbClr val="00456F"/>
                                          </a:solidFill>
                                          <a:latin typeface="Cambria Math" panose="02040503050406030204" pitchFamily="18" charset="0"/>
                                        </a:rPr>
                                        <m:t>𝐿</m:t>
                                      </m:r>
                                    </m:num>
                                    <m:den>
                                      <m:r>
                                        <a:rPr lang="es-ES" sz="2000" b="0" i="1" smtClean="0">
                                          <a:solidFill>
                                            <a:srgbClr val="00456F"/>
                                          </a:solidFill>
                                          <a:latin typeface="Cambria Math" panose="02040503050406030204" pitchFamily="18" charset="0"/>
                                        </a:rPr>
                                        <m:t>20</m:t>
                                      </m:r>
                                    </m:den>
                                  </m:f>
                                </m:e>
                              </m:d>
                            </m:e>
                            <m:sup>
                              <m:r>
                                <a:rPr lang="es-ES" sz="2000" b="0" i="1" smtClean="0">
                                  <a:solidFill>
                                    <a:srgbClr val="00456F"/>
                                  </a:solidFill>
                                  <a:latin typeface="Cambria Math" panose="02040503050406030204" pitchFamily="18" charset="0"/>
                                </a:rPr>
                                <m:t>2</m:t>
                              </m:r>
                            </m:sup>
                          </m:sSup>
                        </m:e>
                      </m:d>
                    </m:oMath>
                  </m:oMathPara>
                </a14:m>
                <a:endParaRPr lang="es-CL" sz="1600" i="1" dirty="0"/>
              </a:p>
            </p:txBody>
          </p:sp>
        </mc:Choice>
        <mc:Fallback xmlns="">
          <p:sp>
            <p:nvSpPr>
              <p:cNvPr id="45" name="CuadroTexto 44">
                <a:extLst>
                  <a:ext uri="{FF2B5EF4-FFF2-40B4-BE49-F238E27FC236}">
                    <a16:creationId xmlns:a16="http://schemas.microsoft.com/office/drawing/2014/main" id="{1D783A55-0EF9-0541-BF67-414D6A91E8B6}"/>
                  </a:ext>
                </a:extLst>
              </p:cNvPr>
              <p:cNvSpPr txBox="1">
                <a:spLocks noRot="1" noChangeAspect="1" noMove="1" noResize="1" noEditPoints="1" noAdjustHandles="1" noChangeArrowheads="1" noChangeShapeType="1" noTextEdit="1"/>
              </p:cNvSpPr>
              <p:nvPr/>
            </p:nvSpPr>
            <p:spPr>
              <a:xfrm>
                <a:off x="3502443" y="3167968"/>
                <a:ext cx="8606180" cy="725391"/>
              </a:xfrm>
              <a:prstGeom prst="rect">
                <a:avLst/>
              </a:prstGeom>
              <a:blipFill>
                <a:blip r:embed="rId10"/>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47" name="CuadroTexto 46">
                <a:extLst>
                  <a:ext uri="{FF2B5EF4-FFF2-40B4-BE49-F238E27FC236}">
                    <a16:creationId xmlns:a16="http://schemas.microsoft.com/office/drawing/2014/main" id="{3DA3FEC5-FB9F-4344-937F-D1AFB550A8AE}"/>
                  </a:ext>
                </a:extLst>
              </p:cNvPr>
              <p:cNvSpPr txBox="1"/>
              <p:nvPr/>
            </p:nvSpPr>
            <p:spPr>
              <a:xfrm>
                <a:off x="7663774" y="1734707"/>
                <a:ext cx="1731756" cy="89620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rPr>
                        <m:t>𝐼</m:t>
                      </m:r>
                      <m:r>
                        <a:rPr lang="es-CL" sz="2400" b="0" i="1" smtClean="0">
                          <a:solidFill>
                            <a:srgbClr val="00456F"/>
                          </a:solidFill>
                          <a:latin typeface="Cambria Math" panose="02040503050406030204" pitchFamily="18" charset="0"/>
                        </a:rPr>
                        <m:t>=</m:t>
                      </m:r>
                      <m:nary>
                        <m:naryPr>
                          <m:chr m:val="∑"/>
                          <m:supHide m:val="on"/>
                          <m:ctrlPr>
                            <a:rPr lang="es-CL" sz="2400" b="0" i="1" smtClean="0">
                              <a:solidFill>
                                <a:srgbClr val="00456F"/>
                              </a:solidFill>
                              <a:latin typeface="Cambria Math" panose="02040503050406030204" pitchFamily="18" charset="0"/>
                            </a:rPr>
                          </m:ctrlPr>
                        </m:naryPr>
                        <m:sub>
                          <m:r>
                            <a:rPr lang="es-CL" sz="2400" b="0" i="1" smtClean="0">
                              <a:solidFill>
                                <a:srgbClr val="00456F"/>
                              </a:solidFill>
                              <a:latin typeface="Cambria Math" panose="02040503050406030204" pitchFamily="18" charset="0"/>
                            </a:rPr>
                            <m:t>𝑖</m:t>
                          </m:r>
                        </m:sub>
                        <m:sup/>
                        <m:e>
                          <m:sSub>
                            <m:sSubPr>
                              <m:ctrlPr>
                                <a:rPr lang="es-CL" sz="2400" b="0" i="1" smtClean="0">
                                  <a:solidFill>
                                    <a:srgbClr val="00456F"/>
                                  </a:solidFill>
                                  <a:latin typeface="Cambria Math" panose="02040503050406030204" pitchFamily="18" charset="0"/>
                                </a:rPr>
                              </m:ctrlPr>
                            </m:sSubPr>
                            <m:e>
                              <m:r>
                                <a:rPr lang="es-CL" sz="2400" b="0" i="1" smtClean="0">
                                  <a:solidFill>
                                    <a:srgbClr val="00456F"/>
                                  </a:solidFill>
                                  <a:latin typeface="Cambria Math" panose="02040503050406030204" pitchFamily="18" charset="0"/>
                                </a:rPr>
                                <m:t>𝑚</m:t>
                              </m:r>
                            </m:e>
                            <m:sub>
                              <m:r>
                                <a:rPr lang="es-CL" sz="2400" b="0" i="1" smtClean="0">
                                  <a:solidFill>
                                    <a:srgbClr val="00456F"/>
                                  </a:solidFill>
                                  <a:latin typeface="Cambria Math" panose="02040503050406030204" pitchFamily="18" charset="0"/>
                                </a:rPr>
                                <m:t>𝑖</m:t>
                              </m:r>
                            </m:sub>
                          </m:sSub>
                          <m:sSubSup>
                            <m:sSubSupPr>
                              <m:ctrlPr>
                                <a:rPr lang="es-CL" sz="2400" b="0" i="1" smtClean="0">
                                  <a:solidFill>
                                    <a:srgbClr val="00456F"/>
                                  </a:solidFill>
                                  <a:latin typeface="Cambria Math" panose="02040503050406030204" pitchFamily="18" charset="0"/>
                                </a:rPr>
                              </m:ctrlPr>
                            </m:sSubSupPr>
                            <m:e>
                              <m:r>
                                <a:rPr lang="es-CL" sz="2400" b="0" i="1" smtClean="0">
                                  <a:solidFill>
                                    <a:srgbClr val="00456F"/>
                                  </a:solidFill>
                                  <a:latin typeface="Cambria Math" panose="02040503050406030204" pitchFamily="18" charset="0"/>
                                </a:rPr>
                                <m:t>𝑟</m:t>
                              </m:r>
                            </m:e>
                            <m:sub>
                              <m:r>
                                <a:rPr lang="es-CL" sz="2400" b="0" i="1" smtClean="0">
                                  <a:solidFill>
                                    <a:srgbClr val="00456F"/>
                                  </a:solidFill>
                                  <a:latin typeface="Cambria Math" panose="02040503050406030204" pitchFamily="18" charset="0"/>
                                </a:rPr>
                                <m:t>𝑖</m:t>
                              </m:r>
                            </m:sub>
                            <m:sup>
                              <m:r>
                                <a:rPr lang="es-CL" sz="2400" b="0" i="1" smtClean="0">
                                  <a:solidFill>
                                    <a:srgbClr val="00456F"/>
                                  </a:solidFill>
                                  <a:latin typeface="Cambria Math" panose="02040503050406030204" pitchFamily="18" charset="0"/>
                                </a:rPr>
                                <m:t>2</m:t>
                              </m:r>
                            </m:sup>
                          </m:sSubSup>
                        </m:e>
                      </m:nary>
                    </m:oMath>
                  </m:oMathPara>
                </a14:m>
                <a:endParaRPr lang="es-CL" i="1" dirty="0"/>
              </a:p>
            </p:txBody>
          </p:sp>
        </mc:Choice>
        <mc:Fallback xmlns="">
          <p:sp>
            <p:nvSpPr>
              <p:cNvPr id="47" name="CuadroTexto 46">
                <a:extLst>
                  <a:ext uri="{FF2B5EF4-FFF2-40B4-BE49-F238E27FC236}">
                    <a16:creationId xmlns:a16="http://schemas.microsoft.com/office/drawing/2014/main" id="{3DA3FEC5-FB9F-4344-937F-D1AFB550A8AE}"/>
                  </a:ext>
                </a:extLst>
              </p:cNvPr>
              <p:cNvSpPr txBox="1">
                <a:spLocks noRot="1" noChangeAspect="1" noMove="1" noResize="1" noEditPoints="1" noAdjustHandles="1" noChangeArrowheads="1" noChangeShapeType="1" noTextEdit="1"/>
              </p:cNvSpPr>
              <p:nvPr/>
            </p:nvSpPr>
            <p:spPr>
              <a:xfrm>
                <a:off x="7663774" y="1734707"/>
                <a:ext cx="1731756" cy="896207"/>
              </a:xfrm>
              <a:prstGeom prst="rect">
                <a:avLst/>
              </a:prstGeom>
              <a:blipFill>
                <a:blip r:embed="rId11"/>
                <a:stretch>
                  <a:fillRect l="-33333" t="-149296" r="-725" b="-204225"/>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50" name="CuadroTexto 49">
                <a:extLst>
                  <a:ext uri="{FF2B5EF4-FFF2-40B4-BE49-F238E27FC236}">
                    <a16:creationId xmlns:a16="http://schemas.microsoft.com/office/drawing/2014/main" id="{9FC00176-855F-5743-9C93-AF665F6665EA}"/>
                  </a:ext>
                </a:extLst>
              </p:cNvPr>
              <p:cNvSpPr txBox="1"/>
              <p:nvPr/>
            </p:nvSpPr>
            <p:spPr>
              <a:xfrm>
                <a:off x="677679" y="4306441"/>
                <a:ext cx="8606180" cy="58451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s-CL" sz="2000" b="0" i="1" smtClean="0">
                          <a:solidFill>
                            <a:srgbClr val="00456F"/>
                          </a:solidFill>
                          <a:latin typeface="Cambria Math" panose="02040503050406030204" pitchFamily="18" charset="0"/>
                        </a:rPr>
                        <m:t>𝐼</m:t>
                      </m:r>
                      <m:r>
                        <a:rPr lang="es-CL" sz="2000" b="0" i="1" smtClean="0">
                          <a:solidFill>
                            <a:srgbClr val="00456F"/>
                          </a:solidFill>
                          <a:latin typeface="Cambria Math" panose="02040503050406030204" pitchFamily="18" charset="0"/>
                        </a:rPr>
                        <m:t>=</m:t>
                      </m:r>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165</m:t>
                          </m:r>
                        </m:num>
                        <m:den>
                          <m:r>
                            <a:rPr lang="es-ES" sz="2000" b="0" i="1" smtClean="0">
                              <a:solidFill>
                                <a:srgbClr val="00456F"/>
                              </a:solidFill>
                              <a:latin typeface="Cambria Math" panose="02040503050406030204" pitchFamily="18" charset="0"/>
                            </a:rPr>
                            <m:t>2000</m:t>
                          </m:r>
                        </m:den>
                      </m:f>
                      <m:r>
                        <a:rPr lang="es-ES" sz="2000" b="0" i="1" smtClean="0">
                          <a:solidFill>
                            <a:srgbClr val="00456F"/>
                          </a:solidFill>
                          <a:latin typeface="Cambria Math" panose="02040503050406030204" pitchFamily="18" charset="0"/>
                        </a:rPr>
                        <m:t>𝑀</m:t>
                      </m:r>
                      <m:sSup>
                        <m:sSupPr>
                          <m:ctrlPr>
                            <a:rPr lang="es-ES" sz="2000" b="0" i="1" smtClean="0">
                              <a:solidFill>
                                <a:srgbClr val="00456F"/>
                              </a:solidFill>
                              <a:latin typeface="Cambria Math" panose="02040503050406030204" pitchFamily="18" charset="0"/>
                            </a:rPr>
                          </m:ctrlPr>
                        </m:sSupPr>
                        <m:e>
                          <m:r>
                            <a:rPr lang="es-ES" sz="2000" b="0" i="1" smtClean="0">
                              <a:solidFill>
                                <a:srgbClr val="00456F"/>
                              </a:solidFill>
                              <a:latin typeface="Cambria Math" panose="02040503050406030204" pitchFamily="18" charset="0"/>
                            </a:rPr>
                            <m:t>𝐿</m:t>
                          </m:r>
                        </m:e>
                        <m:sup>
                          <m:r>
                            <a:rPr lang="es-ES" sz="2000" b="0" i="1" smtClean="0">
                              <a:solidFill>
                                <a:srgbClr val="00456F"/>
                              </a:solidFill>
                              <a:latin typeface="Cambria Math" panose="02040503050406030204" pitchFamily="18" charset="0"/>
                            </a:rPr>
                            <m:t>2</m:t>
                          </m:r>
                        </m:sup>
                      </m:sSup>
                    </m:oMath>
                  </m:oMathPara>
                </a14:m>
                <a:endParaRPr lang="es-CL" sz="1600" i="1" dirty="0"/>
              </a:p>
            </p:txBody>
          </p:sp>
        </mc:Choice>
        <mc:Fallback xmlns="">
          <p:sp>
            <p:nvSpPr>
              <p:cNvPr id="50" name="CuadroTexto 49">
                <a:extLst>
                  <a:ext uri="{FF2B5EF4-FFF2-40B4-BE49-F238E27FC236}">
                    <a16:creationId xmlns:a16="http://schemas.microsoft.com/office/drawing/2014/main" id="{9FC00176-855F-5743-9C93-AF665F6665EA}"/>
                  </a:ext>
                </a:extLst>
              </p:cNvPr>
              <p:cNvSpPr txBox="1">
                <a:spLocks noRot="1" noChangeAspect="1" noMove="1" noResize="1" noEditPoints="1" noAdjustHandles="1" noChangeArrowheads="1" noChangeShapeType="1" noTextEdit="1"/>
              </p:cNvSpPr>
              <p:nvPr/>
            </p:nvSpPr>
            <p:spPr>
              <a:xfrm>
                <a:off x="677679" y="4306441"/>
                <a:ext cx="8606180" cy="584519"/>
              </a:xfrm>
              <a:prstGeom prst="rect">
                <a:avLst/>
              </a:prstGeom>
              <a:blipFill>
                <a:blip r:embed="rId12"/>
                <a:stretch>
                  <a:fillRect b="-12766"/>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55" name="CuadroTexto 54">
                <a:extLst>
                  <a:ext uri="{FF2B5EF4-FFF2-40B4-BE49-F238E27FC236}">
                    <a16:creationId xmlns:a16="http://schemas.microsoft.com/office/drawing/2014/main" id="{7E3269D9-50B8-5849-B7A9-0792CBF7FE44}"/>
                  </a:ext>
                </a:extLst>
              </p:cNvPr>
              <p:cNvSpPr txBox="1"/>
              <p:nvPr/>
            </p:nvSpPr>
            <p:spPr>
              <a:xfrm>
                <a:off x="677679" y="5138982"/>
                <a:ext cx="8606180" cy="610745"/>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s-CL" sz="2000" b="0" i="1" smtClean="0">
                          <a:solidFill>
                            <a:srgbClr val="00456F"/>
                          </a:solidFill>
                          <a:latin typeface="Cambria Math" panose="02040503050406030204" pitchFamily="18" charset="0"/>
                        </a:rPr>
                        <m:t>𝐼</m:t>
                      </m:r>
                      <m:r>
                        <a:rPr lang="es-ES" sz="2000" b="0" i="1" smtClean="0">
                          <a:solidFill>
                            <a:srgbClr val="00456F"/>
                          </a:solidFill>
                          <a:latin typeface="Cambria Math" panose="02040503050406030204" pitchFamily="18" charset="0"/>
                        </a:rPr>
                        <m:t>=</m:t>
                      </m:r>
                      <m:f>
                        <m:fPr>
                          <m:ctrlPr>
                            <a:rPr lang="es-ES" sz="2000" b="0" i="1" smtClean="0">
                              <a:solidFill>
                                <a:srgbClr val="00456F"/>
                              </a:solidFill>
                              <a:latin typeface="Cambria Math" panose="02040503050406030204" pitchFamily="18" charset="0"/>
                              <a:ea typeface="Cambria Math" panose="02040503050406030204" pitchFamily="18" charset="0"/>
                            </a:rPr>
                          </m:ctrlPr>
                        </m:fPr>
                        <m:num>
                          <m:r>
                            <a:rPr lang="es-ES" sz="2000" b="0" i="1" smtClean="0">
                              <a:solidFill>
                                <a:srgbClr val="00456F"/>
                              </a:solidFill>
                              <a:latin typeface="Cambria Math" panose="02040503050406030204" pitchFamily="18" charset="0"/>
                              <a:ea typeface="Cambria Math" panose="02040503050406030204" pitchFamily="18" charset="0"/>
                            </a:rPr>
                            <m:t>1</m:t>
                          </m:r>
                        </m:num>
                        <m:den>
                          <m:r>
                            <a:rPr lang="es-ES" sz="2000" b="0" i="1" smtClean="0">
                              <a:solidFill>
                                <a:srgbClr val="00456F"/>
                              </a:solidFill>
                              <a:latin typeface="Cambria Math" panose="02040503050406030204" pitchFamily="18" charset="0"/>
                              <a:ea typeface="Cambria Math" panose="02040503050406030204" pitchFamily="18" charset="0"/>
                            </a:rPr>
                            <m:t>12,12</m:t>
                          </m:r>
                        </m:den>
                      </m:f>
                      <m:r>
                        <a:rPr lang="es-ES" sz="2000" b="0" i="1" smtClean="0">
                          <a:solidFill>
                            <a:srgbClr val="00456F"/>
                          </a:solidFill>
                          <a:latin typeface="Cambria Math" panose="02040503050406030204" pitchFamily="18" charset="0"/>
                        </a:rPr>
                        <m:t>𝑀</m:t>
                      </m:r>
                      <m:sSup>
                        <m:sSupPr>
                          <m:ctrlPr>
                            <a:rPr lang="es-ES" sz="2000" b="0" i="1" smtClean="0">
                              <a:solidFill>
                                <a:srgbClr val="00456F"/>
                              </a:solidFill>
                              <a:latin typeface="Cambria Math" panose="02040503050406030204" pitchFamily="18" charset="0"/>
                            </a:rPr>
                          </m:ctrlPr>
                        </m:sSupPr>
                        <m:e>
                          <m:r>
                            <a:rPr lang="es-ES" sz="2000" b="0" i="1" smtClean="0">
                              <a:solidFill>
                                <a:srgbClr val="00456F"/>
                              </a:solidFill>
                              <a:latin typeface="Cambria Math" panose="02040503050406030204" pitchFamily="18" charset="0"/>
                            </a:rPr>
                            <m:t>𝐿</m:t>
                          </m:r>
                        </m:e>
                        <m:sup>
                          <m:r>
                            <a:rPr lang="es-ES" sz="2000" b="0" i="1" smtClean="0">
                              <a:solidFill>
                                <a:srgbClr val="00456F"/>
                              </a:solidFill>
                              <a:latin typeface="Cambria Math" panose="02040503050406030204" pitchFamily="18" charset="0"/>
                            </a:rPr>
                            <m:t>2</m:t>
                          </m:r>
                        </m:sup>
                      </m:sSup>
                    </m:oMath>
                  </m:oMathPara>
                </a14:m>
                <a:endParaRPr lang="es-CL" sz="1600" i="1" dirty="0"/>
              </a:p>
            </p:txBody>
          </p:sp>
        </mc:Choice>
        <mc:Fallback xmlns="">
          <p:sp>
            <p:nvSpPr>
              <p:cNvPr id="55" name="CuadroTexto 54">
                <a:extLst>
                  <a:ext uri="{FF2B5EF4-FFF2-40B4-BE49-F238E27FC236}">
                    <a16:creationId xmlns:a16="http://schemas.microsoft.com/office/drawing/2014/main" id="{7E3269D9-50B8-5849-B7A9-0792CBF7FE44}"/>
                  </a:ext>
                </a:extLst>
              </p:cNvPr>
              <p:cNvSpPr txBox="1">
                <a:spLocks noRot="1" noChangeAspect="1" noMove="1" noResize="1" noEditPoints="1" noAdjustHandles="1" noChangeArrowheads="1" noChangeShapeType="1" noTextEdit="1"/>
              </p:cNvSpPr>
              <p:nvPr/>
            </p:nvSpPr>
            <p:spPr>
              <a:xfrm>
                <a:off x="677679" y="5138982"/>
                <a:ext cx="8606180" cy="610745"/>
              </a:xfrm>
              <a:prstGeom prst="rect">
                <a:avLst/>
              </a:prstGeom>
              <a:blipFill>
                <a:blip r:embed="rId13"/>
                <a:stretch>
                  <a:fillRect b="-816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58" name="CuadroTexto 57">
                <a:extLst>
                  <a:ext uri="{FF2B5EF4-FFF2-40B4-BE49-F238E27FC236}">
                    <a16:creationId xmlns:a16="http://schemas.microsoft.com/office/drawing/2014/main" id="{25AA4D22-10F5-A545-9921-3D7C5FAD7D41}"/>
                  </a:ext>
                </a:extLst>
              </p:cNvPr>
              <p:cNvSpPr txBox="1"/>
              <p:nvPr/>
            </p:nvSpPr>
            <p:spPr>
              <a:xfrm>
                <a:off x="677679" y="5959384"/>
                <a:ext cx="8606180" cy="576183"/>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s-CL" sz="2000" b="0" i="1" smtClean="0">
                          <a:solidFill>
                            <a:srgbClr val="00456F"/>
                          </a:solidFill>
                          <a:latin typeface="Cambria Math" panose="02040503050406030204" pitchFamily="18" charset="0"/>
                        </a:rPr>
                        <m:t>𝐼</m:t>
                      </m:r>
                      <m:r>
                        <a:rPr lang="es-ES" sz="2000" i="1">
                          <a:solidFill>
                            <a:srgbClr val="00456F"/>
                          </a:solidFill>
                          <a:latin typeface="Cambria Math" panose="02040503050406030204" pitchFamily="18" charset="0"/>
                          <a:ea typeface="Cambria Math" panose="02040503050406030204" pitchFamily="18" charset="0"/>
                        </a:rPr>
                        <m:t>≈</m:t>
                      </m:r>
                      <m:f>
                        <m:fPr>
                          <m:ctrlPr>
                            <a:rPr lang="es-ES" sz="2000" b="0" i="1" smtClean="0">
                              <a:solidFill>
                                <a:srgbClr val="00456F"/>
                              </a:solidFill>
                              <a:latin typeface="Cambria Math" panose="02040503050406030204" pitchFamily="18" charset="0"/>
                              <a:ea typeface="Cambria Math" panose="02040503050406030204" pitchFamily="18" charset="0"/>
                            </a:rPr>
                          </m:ctrlPr>
                        </m:fPr>
                        <m:num>
                          <m:r>
                            <a:rPr lang="es-ES" sz="2000" b="0" i="1" smtClean="0">
                              <a:solidFill>
                                <a:srgbClr val="00456F"/>
                              </a:solidFill>
                              <a:latin typeface="Cambria Math" panose="02040503050406030204" pitchFamily="18" charset="0"/>
                              <a:ea typeface="Cambria Math" panose="02040503050406030204" pitchFamily="18" charset="0"/>
                            </a:rPr>
                            <m:t>1</m:t>
                          </m:r>
                        </m:num>
                        <m:den>
                          <m:r>
                            <a:rPr lang="es-ES" sz="2000" b="0" i="1" smtClean="0">
                              <a:solidFill>
                                <a:srgbClr val="00456F"/>
                              </a:solidFill>
                              <a:latin typeface="Cambria Math" panose="02040503050406030204" pitchFamily="18" charset="0"/>
                              <a:ea typeface="Cambria Math" panose="02040503050406030204" pitchFamily="18" charset="0"/>
                            </a:rPr>
                            <m:t>12</m:t>
                          </m:r>
                        </m:den>
                      </m:f>
                      <m:r>
                        <a:rPr lang="es-ES" sz="2000" b="0" i="1" smtClean="0">
                          <a:solidFill>
                            <a:srgbClr val="00456F"/>
                          </a:solidFill>
                          <a:latin typeface="Cambria Math" panose="02040503050406030204" pitchFamily="18" charset="0"/>
                        </a:rPr>
                        <m:t>𝑀</m:t>
                      </m:r>
                      <m:sSup>
                        <m:sSupPr>
                          <m:ctrlPr>
                            <a:rPr lang="es-ES" sz="2000" b="0" i="1" smtClean="0">
                              <a:solidFill>
                                <a:srgbClr val="00456F"/>
                              </a:solidFill>
                              <a:latin typeface="Cambria Math" panose="02040503050406030204" pitchFamily="18" charset="0"/>
                            </a:rPr>
                          </m:ctrlPr>
                        </m:sSupPr>
                        <m:e>
                          <m:r>
                            <a:rPr lang="es-ES" sz="2000" b="0" i="1" smtClean="0">
                              <a:solidFill>
                                <a:srgbClr val="00456F"/>
                              </a:solidFill>
                              <a:latin typeface="Cambria Math" panose="02040503050406030204" pitchFamily="18" charset="0"/>
                            </a:rPr>
                            <m:t>𝐿</m:t>
                          </m:r>
                        </m:e>
                        <m:sup>
                          <m:r>
                            <a:rPr lang="es-ES" sz="2000" b="0" i="1" smtClean="0">
                              <a:solidFill>
                                <a:srgbClr val="00456F"/>
                              </a:solidFill>
                              <a:latin typeface="Cambria Math" panose="02040503050406030204" pitchFamily="18" charset="0"/>
                            </a:rPr>
                            <m:t>2</m:t>
                          </m:r>
                        </m:sup>
                      </m:sSup>
                    </m:oMath>
                  </m:oMathPara>
                </a14:m>
                <a:endParaRPr lang="es-CL" sz="1600" i="1" dirty="0"/>
              </a:p>
            </p:txBody>
          </p:sp>
        </mc:Choice>
        <mc:Fallback xmlns="">
          <p:sp>
            <p:nvSpPr>
              <p:cNvPr id="58" name="CuadroTexto 57">
                <a:extLst>
                  <a:ext uri="{FF2B5EF4-FFF2-40B4-BE49-F238E27FC236}">
                    <a16:creationId xmlns:a16="http://schemas.microsoft.com/office/drawing/2014/main" id="{25AA4D22-10F5-A545-9921-3D7C5FAD7D41}"/>
                  </a:ext>
                </a:extLst>
              </p:cNvPr>
              <p:cNvSpPr txBox="1">
                <a:spLocks noRot="1" noChangeAspect="1" noMove="1" noResize="1" noEditPoints="1" noAdjustHandles="1" noChangeArrowheads="1" noChangeShapeType="1" noTextEdit="1"/>
              </p:cNvSpPr>
              <p:nvPr/>
            </p:nvSpPr>
            <p:spPr>
              <a:xfrm>
                <a:off x="677679" y="5959384"/>
                <a:ext cx="8606180" cy="576183"/>
              </a:xfrm>
              <a:prstGeom prst="rect">
                <a:avLst/>
              </a:prstGeom>
              <a:blipFill>
                <a:blip r:embed="rId14"/>
                <a:stretch>
                  <a:fillRect b="-12766"/>
                </a:stretch>
              </a:blipFill>
            </p:spPr>
            <p:txBody>
              <a:bodyPr/>
              <a:lstStyle/>
              <a:p>
                <a:r>
                  <a:rPr lang="es-CL">
                    <a:noFill/>
                  </a:rPr>
                  <a:t> </a:t>
                </a:r>
              </a:p>
            </p:txBody>
          </p:sp>
        </mc:Fallback>
      </mc:AlternateContent>
    </p:spTree>
    <p:extLst>
      <p:ext uri="{BB962C8B-B14F-4D97-AF65-F5344CB8AC3E}">
        <p14:creationId xmlns:p14="http://schemas.microsoft.com/office/powerpoint/2010/main" val="1119126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50" grpId="0"/>
      <p:bldP spid="55" grpId="0"/>
      <p:bldP spid="5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 de sólidos rígidos</a:t>
            </a:r>
          </a:p>
        </p:txBody>
      </p:sp>
      <mc:AlternateContent xmlns:mc="http://schemas.openxmlformats.org/markup-compatibility/2006" xmlns:a14="http://schemas.microsoft.com/office/drawing/2010/main">
        <mc:Choice Requires="a14">
          <p:sp>
            <p:nvSpPr>
              <p:cNvPr id="49" name="CuadroTexto 48">
                <a:extLst>
                  <a:ext uri="{FF2B5EF4-FFF2-40B4-BE49-F238E27FC236}">
                    <a16:creationId xmlns:a16="http://schemas.microsoft.com/office/drawing/2014/main" id="{93E40DE7-ECA7-42D7-9CEB-E2F1179A28EA}"/>
                  </a:ext>
                </a:extLst>
              </p:cNvPr>
              <p:cNvSpPr txBox="1"/>
              <p:nvPr/>
            </p:nvSpPr>
            <p:spPr>
              <a:xfrm>
                <a:off x="3632402" y="965860"/>
                <a:ext cx="5089794"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Barra homogénea de masa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𝑀</m:t>
                    </m:r>
                  </m:oMath>
                </a14:m>
                <a:r>
                  <a:rPr lang="es-CL" sz="2400" dirty="0">
                    <a:solidFill>
                      <a:srgbClr val="00456F"/>
                    </a:solidFill>
                    <a:latin typeface="Times New Roman" panose="02020603050405020304" pitchFamily="18" charset="0"/>
                    <a:cs typeface="Times New Roman" panose="02020603050405020304" pitchFamily="18" charset="0"/>
                  </a:rPr>
                  <a:t> y largo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𝐿</m:t>
                    </m:r>
                  </m:oMath>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9" name="CuadroTexto 48">
                <a:extLst>
                  <a:ext uri="{FF2B5EF4-FFF2-40B4-BE49-F238E27FC236}">
                    <a16:creationId xmlns:a16="http://schemas.microsoft.com/office/drawing/2014/main" id="{93E40DE7-ECA7-42D7-9CEB-E2F1179A28EA}"/>
                  </a:ext>
                </a:extLst>
              </p:cNvPr>
              <p:cNvSpPr txBox="1">
                <a:spLocks noRot="1" noChangeAspect="1" noMove="1" noResize="1" noEditPoints="1" noAdjustHandles="1" noChangeArrowheads="1" noChangeShapeType="1" noTextEdit="1"/>
              </p:cNvSpPr>
              <p:nvPr/>
            </p:nvSpPr>
            <p:spPr>
              <a:xfrm>
                <a:off x="3632402" y="965860"/>
                <a:ext cx="5089794" cy="461665"/>
              </a:xfrm>
              <a:prstGeom prst="rect">
                <a:avLst/>
              </a:prstGeom>
              <a:blipFill>
                <a:blip r:embed="rId3"/>
                <a:stretch>
                  <a:fillRect t="-8108" b="-29730"/>
                </a:stretch>
              </a:blipFill>
            </p:spPr>
            <p:txBody>
              <a:bodyPr/>
              <a:lstStyle/>
              <a:p>
                <a:r>
                  <a:rPr lang="es-CL">
                    <a:noFill/>
                  </a:rPr>
                  <a:t> </a:t>
                </a:r>
              </a:p>
            </p:txBody>
          </p:sp>
        </mc:Fallback>
      </mc:AlternateContent>
      <p:grpSp>
        <p:nvGrpSpPr>
          <p:cNvPr id="51" name="Grupo 50">
            <a:extLst>
              <a:ext uri="{FF2B5EF4-FFF2-40B4-BE49-F238E27FC236}">
                <a16:creationId xmlns:a16="http://schemas.microsoft.com/office/drawing/2014/main" id="{44534A64-8324-4886-B6EC-E091B246783C}"/>
              </a:ext>
            </a:extLst>
          </p:cNvPr>
          <p:cNvGrpSpPr/>
          <p:nvPr/>
        </p:nvGrpSpPr>
        <p:grpSpPr>
          <a:xfrm>
            <a:off x="5673243" y="1484784"/>
            <a:ext cx="1008112" cy="1989420"/>
            <a:chOff x="119336" y="1412776"/>
            <a:chExt cx="1008112" cy="1989420"/>
          </a:xfrm>
        </p:grpSpPr>
        <p:pic>
          <p:nvPicPr>
            <p:cNvPr id="52" name="Imagen 51" descr="Imagen que contiene tabla, reloj&#10;&#10;Descripción generada automáticamente">
              <a:extLst>
                <a:ext uri="{FF2B5EF4-FFF2-40B4-BE49-F238E27FC236}">
                  <a16:creationId xmlns:a16="http://schemas.microsoft.com/office/drawing/2014/main" id="{F8062B5A-F7FF-401A-9B32-7DD8F869E0B6}"/>
                </a:ext>
              </a:extLst>
            </p:cNvPr>
            <p:cNvPicPr>
              <a:picLocks noChangeAspect="1"/>
            </p:cNvPicPr>
            <p:nvPr/>
          </p:nvPicPr>
          <p:blipFill rotWithShape="1">
            <a:blip r:embed="rId4">
              <a:extLst>
                <a:ext uri="{28A0092B-C50C-407E-A947-70E740481C1C}">
                  <a14:useLocalDpi xmlns:a14="http://schemas.microsoft.com/office/drawing/2010/main" val="0"/>
                </a:ext>
              </a:extLst>
            </a:blip>
            <a:srcRect l="52110" r="18572" b="64467"/>
            <a:stretch/>
          </p:blipFill>
          <p:spPr>
            <a:xfrm>
              <a:off x="119336" y="1412776"/>
              <a:ext cx="1008112" cy="1049185"/>
            </a:xfrm>
            <a:prstGeom prst="rect">
              <a:avLst/>
            </a:prstGeom>
          </p:spPr>
        </p:pic>
        <p:cxnSp>
          <p:nvCxnSpPr>
            <p:cNvPr id="53" name="Conector recto 52">
              <a:extLst>
                <a:ext uri="{FF2B5EF4-FFF2-40B4-BE49-F238E27FC236}">
                  <a16:creationId xmlns:a16="http://schemas.microsoft.com/office/drawing/2014/main" id="{AA4D5CD6-6C9D-427A-B96A-022087EDD268}"/>
                </a:ext>
              </a:extLst>
            </p:cNvPr>
            <p:cNvCxnSpPr/>
            <p:nvPr/>
          </p:nvCxnSpPr>
          <p:spPr>
            <a:xfrm>
              <a:off x="527001" y="1962196"/>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8" name="Cubo 67">
            <a:extLst>
              <a:ext uri="{FF2B5EF4-FFF2-40B4-BE49-F238E27FC236}">
                <a16:creationId xmlns:a16="http://schemas.microsoft.com/office/drawing/2014/main" id="{8AB665BF-A5A4-B94C-8F7F-A6B6BC9B6F3E}"/>
              </a:ext>
            </a:extLst>
          </p:cNvPr>
          <p:cNvSpPr/>
          <p:nvPr/>
        </p:nvSpPr>
        <p:spPr>
          <a:xfrm>
            <a:off x="2925892" y="2553506"/>
            <a:ext cx="6370401" cy="582527"/>
          </a:xfrm>
          <a:prstGeom prst="cube">
            <a:avLst/>
          </a:prstGeom>
          <a:solidFill>
            <a:srgbClr val="DD840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66" name="Conector recto 65">
            <a:extLst>
              <a:ext uri="{FF2B5EF4-FFF2-40B4-BE49-F238E27FC236}">
                <a16:creationId xmlns:a16="http://schemas.microsoft.com/office/drawing/2014/main" id="{183B88C8-1F75-3E41-8259-EC5023D4640C}"/>
              </a:ext>
            </a:extLst>
          </p:cNvPr>
          <p:cNvCxnSpPr>
            <a:cxnSpLocks/>
          </p:cNvCxnSpPr>
          <p:nvPr/>
        </p:nvCxnSpPr>
        <p:spPr>
          <a:xfrm>
            <a:off x="6080908" y="2412693"/>
            <a:ext cx="0" cy="22421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9" name="CuadroTexto 8">
                <a:extLst>
                  <a:ext uri="{FF2B5EF4-FFF2-40B4-BE49-F238E27FC236}">
                    <a16:creationId xmlns:a16="http://schemas.microsoft.com/office/drawing/2014/main" id="{2F7306B8-AD3E-1F4B-A9CF-A8E506F482C3}"/>
                  </a:ext>
                </a:extLst>
              </p:cNvPr>
              <p:cNvSpPr txBox="1"/>
              <p:nvPr/>
            </p:nvSpPr>
            <p:spPr>
              <a:xfrm>
                <a:off x="1874209" y="3896984"/>
                <a:ext cx="8606180" cy="921984"/>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00456F"/>
                              </a:solidFill>
                              <a:latin typeface="Cambria Math" panose="02040503050406030204" pitchFamily="18" charset="0"/>
                            </a:rPr>
                          </m:ctrlPr>
                        </m:sSubPr>
                        <m:e>
                          <m:r>
                            <a:rPr lang="es-CL" sz="3200" b="0" i="1" smtClean="0">
                              <a:solidFill>
                                <a:srgbClr val="00456F"/>
                              </a:solidFill>
                              <a:latin typeface="Cambria Math" panose="02040503050406030204" pitchFamily="18" charset="0"/>
                            </a:rPr>
                            <m:t>𝐼</m:t>
                          </m:r>
                        </m:e>
                        <m:sub>
                          <m:r>
                            <a:rPr lang="es-ES" sz="3200" b="0" i="1" smtClean="0">
                              <a:solidFill>
                                <a:srgbClr val="00456F"/>
                              </a:solidFill>
                              <a:latin typeface="Cambria Math" panose="02040503050406030204" pitchFamily="18" charset="0"/>
                            </a:rPr>
                            <m:t>𝐶𝑀</m:t>
                          </m:r>
                        </m:sub>
                      </m:sSub>
                      <m:r>
                        <a:rPr lang="es-ES" sz="3200" b="0" i="1" smtClean="0">
                          <a:solidFill>
                            <a:srgbClr val="00456F"/>
                          </a:solidFill>
                          <a:latin typeface="Cambria Math" panose="02040503050406030204" pitchFamily="18" charset="0"/>
                        </a:rPr>
                        <m:t>=</m:t>
                      </m:r>
                      <m:f>
                        <m:fPr>
                          <m:ctrlPr>
                            <a:rPr lang="es-ES" sz="3200" b="0" i="1" smtClean="0">
                              <a:solidFill>
                                <a:srgbClr val="00456F"/>
                              </a:solidFill>
                              <a:latin typeface="Cambria Math" panose="02040503050406030204" pitchFamily="18" charset="0"/>
                              <a:ea typeface="Cambria Math" panose="02040503050406030204" pitchFamily="18" charset="0"/>
                            </a:rPr>
                          </m:ctrlPr>
                        </m:fPr>
                        <m:num>
                          <m:r>
                            <a:rPr lang="es-ES" sz="3200" b="0" i="1" smtClean="0">
                              <a:solidFill>
                                <a:srgbClr val="00456F"/>
                              </a:solidFill>
                              <a:latin typeface="Cambria Math" panose="02040503050406030204" pitchFamily="18" charset="0"/>
                              <a:ea typeface="Cambria Math" panose="02040503050406030204" pitchFamily="18" charset="0"/>
                            </a:rPr>
                            <m:t>1</m:t>
                          </m:r>
                        </m:num>
                        <m:den>
                          <m:r>
                            <a:rPr lang="es-ES" sz="3200" b="0" i="1" smtClean="0">
                              <a:solidFill>
                                <a:srgbClr val="00456F"/>
                              </a:solidFill>
                              <a:latin typeface="Cambria Math" panose="02040503050406030204" pitchFamily="18" charset="0"/>
                              <a:ea typeface="Cambria Math" panose="02040503050406030204" pitchFamily="18" charset="0"/>
                            </a:rPr>
                            <m:t>12</m:t>
                          </m:r>
                        </m:den>
                      </m:f>
                      <m:r>
                        <a:rPr lang="es-ES" sz="3200" b="0" i="1" smtClean="0">
                          <a:solidFill>
                            <a:srgbClr val="00456F"/>
                          </a:solidFill>
                          <a:latin typeface="Cambria Math" panose="02040503050406030204" pitchFamily="18" charset="0"/>
                        </a:rPr>
                        <m:t>𝑀</m:t>
                      </m:r>
                      <m:sSup>
                        <m:sSupPr>
                          <m:ctrlPr>
                            <a:rPr lang="es-ES" sz="3200" b="0" i="1" smtClean="0">
                              <a:solidFill>
                                <a:srgbClr val="00456F"/>
                              </a:solidFill>
                              <a:latin typeface="Cambria Math" panose="02040503050406030204" pitchFamily="18" charset="0"/>
                            </a:rPr>
                          </m:ctrlPr>
                        </m:sSupPr>
                        <m:e>
                          <m:r>
                            <a:rPr lang="es-ES" sz="3200" b="0" i="1" smtClean="0">
                              <a:solidFill>
                                <a:srgbClr val="00456F"/>
                              </a:solidFill>
                              <a:latin typeface="Cambria Math" panose="02040503050406030204" pitchFamily="18" charset="0"/>
                            </a:rPr>
                            <m:t>𝐿</m:t>
                          </m:r>
                        </m:e>
                        <m:sup>
                          <m:r>
                            <a:rPr lang="es-ES" sz="3200" b="0" i="1" smtClean="0">
                              <a:solidFill>
                                <a:srgbClr val="00456F"/>
                              </a:solidFill>
                              <a:latin typeface="Cambria Math" panose="02040503050406030204" pitchFamily="18" charset="0"/>
                            </a:rPr>
                            <m:t>2</m:t>
                          </m:r>
                        </m:sup>
                      </m:sSup>
                    </m:oMath>
                  </m:oMathPara>
                </a14:m>
                <a:endParaRPr lang="es-CL" sz="2400" i="1" dirty="0"/>
              </a:p>
            </p:txBody>
          </p:sp>
        </mc:Choice>
        <mc:Fallback xmlns="">
          <p:sp>
            <p:nvSpPr>
              <p:cNvPr id="9" name="CuadroTexto 8">
                <a:extLst>
                  <a:ext uri="{FF2B5EF4-FFF2-40B4-BE49-F238E27FC236}">
                    <a16:creationId xmlns:a16="http://schemas.microsoft.com/office/drawing/2014/main" id="{2F7306B8-AD3E-1F4B-A9CF-A8E506F482C3}"/>
                  </a:ext>
                </a:extLst>
              </p:cNvPr>
              <p:cNvSpPr txBox="1">
                <a:spLocks noRot="1" noChangeAspect="1" noMove="1" noResize="1" noEditPoints="1" noAdjustHandles="1" noChangeArrowheads="1" noChangeShapeType="1" noTextEdit="1"/>
              </p:cNvSpPr>
              <p:nvPr/>
            </p:nvSpPr>
            <p:spPr>
              <a:xfrm>
                <a:off x="1874209" y="3896984"/>
                <a:ext cx="8606180" cy="921984"/>
              </a:xfrm>
              <a:prstGeom prst="rect">
                <a:avLst/>
              </a:prstGeom>
              <a:blipFill>
                <a:blip r:embed="rId5"/>
                <a:stretch>
                  <a:fillRect b="-13699"/>
                </a:stretch>
              </a:blipFill>
            </p:spPr>
            <p:txBody>
              <a:bodyPr/>
              <a:lstStyle/>
              <a:p>
                <a:r>
                  <a:rPr lang="es-CL">
                    <a:noFill/>
                  </a:rPr>
                  <a:t> </a:t>
                </a:r>
              </a:p>
            </p:txBody>
          </p:sp>
        </mc:Fallback>
      </mc:AlternateContent>
      <p:sp>
        <p:nvSpPr>
          <p:cNvPr id="2" name="Rectángulo redondeado 1">
            <a:extLst>
              <a:ext uri="{FF2B5EF4-FFF2-40B4-BE49-F238E27FC236}">
                <a16:creationId xmlns:a16="http://schemas.microsoft.com/office/drawing/2014/main" id="{AAEE31B4-FEC7-114F-BFFE-03732D064E92}"/>
              </a:ext>
            </a:extLst>
          </p:cNvPr>
          <p:cNvSpPr/>
          <p:nvPr/>
        </p:nvSpPr>
        <p:spPr>
          <a:xfrm>
            <a:off x="4727848" y="3896984"/>
            <a:ext cx="2808312" cy="111619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457551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298646" y="22527"/>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Algunos momentos de inercia importantes</a:t>
            </a:r>
          </a:p>
        </p:txBody>
      </p:sp>
      <p:pic>
        <p:nvPicPr>
          <p:cNvPr id="3" name="Imagen 2" descr="Imagen que contiene reloj&#10;&#10;Descripción generada automáticamente">
            <a:extLst>
              <a:ext uri="{FF2B5EF4-FFF2-40B4-BE49-F238E27FC236}">
                <a16:creationId xmlns:a16="http://schemas.microsoft.com/office/drawing/2014/main" id="{36905349-27CD-B345-B8FB-0C9C534477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9416" y="980728"/>
            <a:ext cx="8655389" cy="4680520"/>
          </a:xfrm>
          <a:prstGeom prst="rect">
            <a:avLst/>
          </a:prstGeom>
        </p:spPr>
      </p:pic>
    </p:spTree>
    <p:extLst>
      <p:ext uri="{BB962C8B-B14F-4D97-AF65-F5344CB8AC3E}">
        <p14:creationId xmlns:p14="http://schemas.microsoft.com/office/powerpoint/2010/main" val="22160571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298646" y="22527"/>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Algunos momentos de inercia importantes</a:t>
            </a:r>
          </a:p>
        </p:txBody>
      </p:sp>
      <p:pic>
        <p:nvPicPr>
          <p:cNvPr id="5" name="Imagen 4" descr="Imagen que contiene aparato, objeto, tabla&#10;&#10;Descripción generada automáticamente">
            <a:extLst>
              <a:ext uri="{FF2B5EF4-FFF2-40B4-BE49-F238E27FC236}">
                <a16:creationId xmlns:a16="http://schemas.microsoft.com/office/drawing/2014/main" id="{3933FF14-88B1-C146-A782-8BC38D543B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5400" y="872716"/>
            <a:ext cx="8171728" cy="5112568"/>
          </a:xfrm>
          <a:prstGeom prst="rect">
            <a:avLst/>
          </a:prstGeom>
        </p:spPr>
      </p:pic>
    </p:spTree>
    <p:extLst>
      <p:ext uri="{BB962C8B-B14F-4D97-AF65-F5344CB8AC3E}">
        <p14:creationId xmlns:p14="http://schemas.microsoft.com/office/powerpoint/2010/main" val="6055549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a:t>
            </a:r>
          </a:p>
        </p:txBody>
      </p:sp>
      <p:sp>
        <p:nvSpPr>
          <p:cNvPr id="23" name="CuadroTexto 22">
            <a:extLst>
              <a:ext uri="{FF2B5EF4-FFF2-40B4-BE49-F238E27FC236}">
                <a16:creationId xmlns:a16="http://schemas.microsoft.com/office/drawing/2014/main" id="{37F49AEC-76D4-457C-BD05-28C662A38EB7}"/>
              </a:ext>
            </a:extLst>
          </p:cNvPr>
          <p:cNvSpPr txBox="1"/>
          <p:nvPr/>
        </p:nvSpPr>
        <p:spPr>
          <a:xfrm>
            <a:off x="551384" y="893603"/>
            <a:ext cx="3355801" cy="523220"/>
          </a:xfrm>
          <a:prstGeom prst="rect">
            <a:avLst/>
          </a:prstGeom>
          <a:noFill/>
        </p:spPr>
        <p:txBody>
          <a:bodyPr wrap="square" rtlCol="0">
            <a:spAutoFit/>
          </a:bodyPr>
          <a:lstStyle/>
          <a:p>
            <a:pPr algn="ctr"/>
            <a:r>
              <a:rPr lang="es-CL" sz="2800" dirty="0">
                <a:solidFill>
                  <a:srgbClr val="FF9108"/>
                </a:solidFill>
                <a:latin typeface="Times New Roman" panose="02020603050405020304" pitchFamily="18" charset="0"/>
                <a:cs typeface="Times New Roman" panose="02020603050405020304" pitchFamily="18" charset="0"/>
              </a:rPr>
              <a:t>Ejercicio 12 guía</a:t>
            </a:r>
          </a:p>
        </p:txBody>
      </p:sp>
      <p:sp>
        <p:nvSpPr>
          <p:cNvPr id="48" name="CuadroTexto 47">
            <a:extLst>
              <a:ext uri="{FF2B5EF4-FFF2-40B4-BE49-F238E27FC236}">
                <a16:creationId xmlns:a16="http://schemas.microsoft.com/office/drawing/2014/main" id="{63EE81F7-B3F6-4029-9D5F-5DED738C5B85}"/>
              </a:ext>
            </a:extLst>
          </p:cNvPr>
          <p:cNvSpPr txBox="1"/>
          <p:nvPr/>
        </p:nvSpPr>
        <p:spPr>
          <a:xfrm>
            <a:off x="911424" y="1450040"/>
            <a:ext cx="8206716" cy="3046988"/>
          </a:xfrm>
          <a:prstGeom prst="rect">
            <a:avLst/>
          </a:prstGeom>
          <a:noFill/>
        </p:spPr>
        <p:txBody>
          <a:bodyPr wrap="square" rtlCol="0">
            <a:spAutoFit/>
          </a:bodyPr>
          <a:lstStyle/>
          <a:p>
            <a:pPr algn="just"/>
            <a:r>
              <a:rPr lang="es-CL" sz="2400" dirty="0">
                <a:solidFill>
                  <a:srgbClr val="00456F"/>
                </a:solidFill>
                <a:latin typeface="Times New Roman" panose="02020603050405020304" pitchFamily="18" charset="0"/>
                <a:cs typeface="Times New Roman" panose="02020603050405020304" pitchFamily="18" charset="0"/>
              </a:rPr>
              <a:t>Un satélite de comunicaciones es un cilindro uniforme con 1220 [kg] de masa, 1,18 [m] de diámetro, y 1,72 [m] de longitud. Antes de lanzarlo desde la plataforma del taxi espacial, se le hace girar a razón de 1,46 rev/s] en torno al eje del cilindro; véase la figura. Calcule la energía cinética de rotación del satélite.</a:t>
            </a:r>
          </a:p>
          <a:p>
            <a:pPr algn="ctr"/>
            <a:endParaRPr lang="es-CL" sz="2400" dirty="0">
              <a:solidFill>
                <a:srgbClr val="00456F"/>
              </a:solidFill>
              <a:latin typeface="Times New Roman" panose="02020603050405020304" pitchFamily="18" charset="0"/>
              <a:cs typeface="Times New Roman" panose="02020603050405020304" pitchFamily="18" charset="0"/>
            </a:endParaRPr>
          </a:p>
          <a:p>
            <a:pPr algn="ctr"/>
            <a:endParaRPr lang="es-CL" sz="2400" dirty="0">
              <a:solidFill>
                <a:srgbClr val="00456F"/>
              </a:solidFill>
              <a:latin typeface="Times New Roman" panose="02020603050405020304" pitchFamily="18" charset="0"/>
              <a:cs typeface="Times New Roman" panose="02020603050405020304" pitchFamily="18" charset="0"/>
            </a:endParaRPr>
          </a:p>
          <a:p>
            <a:pPr algn="ctr"/>
            <a:endParaRPr lang="es-CL" sz="2400" dirty="0">
              <a:solidFill>
                <a:srgbClr val="00456F"/>
              </a:solidFill>
              <a:latin typeface="Times New Roman" panose="02020603050405020304" pitchFamily="18" charset="0"/>
              <a:cs typeface="Times New Roman" panose="02020603050405020304" pitchFamily="18" charset="0"/>
            </a:endParaRPr>
          </a:p>
        </p:txBody>
      </p:sp>
      <p:pic>
        <p:nvPicPr>
          <p:cNvPr id="5" name="Imagen 4">
            <a:extLst>
              <a:ext uri="{FF2B5EF4-FFF2-40B4-BE49-F238E27FC236}">
                <a16:creationId xmlns:a16="http://schemas.microsoft.com/office/drawing/2014/main" id="{E1D00680-627A-4242-AA12-0DF525823456}"/>
              </a:ext>
            </a:extLst>
          </p:cNvPr>
          <p:cNvPicPr/>
          <p:nvPr/>
        </p:nvPicPr>
        <p:blipFill>
          <a:blip r:embed="rId3"/>
          <a:srcRect/>
          <a:stretch>
            <a:fillRect/>
          </a:stretch>
        </p:blipFill>
        <p:spPr bwMode="auto">
          <a:xfrm>
            <a:off x="9286953" y="1268760"/>
            <a:ext cx="2573238" cy="2399682"/>
          </a:xfrm>
          <a:prstGeom prst="rect">
            <a:avLst/>
          </a:prstGeom>
          <a:noFill/>
          <a:ln w="9525">
            <a:noFill/>
            <a:miter lim="800000"/>
            <a:headEnd/>
            <a:tailEnd/>
          </a:ln>
        </p:spPr>
      </p:pic>
    </p:spTree>
    <p:extLst>
      <p:ext uri="{BB962C8B-B14F-4D97-AF65-F5344CB8AC3E}">
        <p14:creationId xmlns:p14="http://schemas.microsoft.com/office/powerpoint/2010/main" val="2454560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35360" y="188640"/>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Teorema de ejes paralelos</a:t>
            </a:r>
          </a:p>
        </p:txBody>
      </p:sp>
      <p:pic>
        <p:nvPicPr>
          <p:cNvPr id="3" name="Imagen 2">
            <a:extLst>
              <a:ext uri="{FF2B5EF4-FFF2-40B4-BE49-F238E27FC236}">
                <a16:creationId xmlns:a16="http://schemas.microsoft.com/office/drawing/2014/main" id="{EC2E8355-58C2-4125-B792-79F775FD11A7}"/>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47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8184232" y="2989751"/>
            <a:ext cx="1944216" cy="2458861"/>
          </a:xfrm>
          <a:prstGeom prst="rect">
            <a:avLst/>
          </a:prstGeom>
          <a:ln>
            <a:solidFill>
              <a:schemeClr val="accent1"/>
            </a:solidFill>
          </a:ln>
        </p:spPr>
      </p:pic>
      <p:sp>
        <p:nvSpPr>
          <p:cNvPr id="7" name="CuadroTexto 6">
            <a:extLst>
              <a:ext uri="{FF2B5EF4-FFF2-40B4-BE49-F238E27FC236}">
                <a16:creationId xmlns:a16="http://schemas.microsoft.com/office/drawing/2014/main" id="{CBFCB6B5-07F2-4163-B696-416870A3345D}"/>
              </a:ext>
            </a:extLst>
          </p:cNvPr>
          <p:cNvSpPr txBox="1"/>
          <p:nvPr/>
        </p:nvSpPr>
        <p:spPr>
          <a:xfrm>
            <a:off x="479376" y="1610797"/>
            <a:ext cx="11161240" cy="1384995"/>
          </a:xfrm>
          <a:prstGeom prst="rect">
            <a:avLst/>
          </a:prstGeom>
          <a:noFill/>
        </p:spPr>
        <p:txBody>
          <a:bodyPr wrap="square" rtlCol="0">
            <a:spAutoFit/>
          </a:bodyPr>
          <a:lstStyle/>
          <a:p>
            <a:r>
              <a:rPr lang="es-ES" sz="2800" dirty="0">
                <a:solidFill>
                  <a:srgbClr val="00456F"/>
                </a:solidFill>
                <a:latin typeface="Times New Roman" panose="02020603050405020304" pitchFamily="18" charset="0"/>
                <a:cs typeface="Times New Roman" panose="02020603050405020304" pitchFamily="18" charset="0"/>
              </a:rPr>
              <a:t>Cuando el eje de rotación de un cuerpo se traslada paralelamente respecto del eje que pasa por el centro de masa, el nuevo momento de inercia se puede obtener a través de la expresión</a:t>
            </a:r>
            <a:endParaRPr lang="es-CL" sz="2800" dirty="0">
              <a:solidFill>
                <a:srgbClr val="00456F"/>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8" name="CuadroTexto 7">
                <a:extLst>
                  <a:ext uri="{FF2B5EF4-FFF2-40B4-BE49-F238E27FC236}">
                    <a16:creationId xmlns:a16="http://schemas.microsoft.com/office/drawing/2014/main" id="{D3FEBED9-AC0D-4EB4-8FC5-1868BEB87470}"/>
                  </a:ext>
                </a:extLst>
              </p:cNvPr>
              <p:cNvSpPr txBox="1"/>
              <p:nvPr/>
            </p:nvSpPr>
            <p:spPr>
              <a:xfrm>
                <a:off x="3107157" y="3323644"/>
                <a:ext cx="2124748"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s-ES" sz="2400" b="0" i="1" smtClean="0">
                              <a:solidFill>
                                <a:srgbClr val="00456F"/>
                              </a:solidFill>
                              <a:latin typeface="Cambria Math" panose="02040503050406030204" pitchFamily="18" charset="0"/>
                            </a:rPr>
                          </m:ctrlPr>
                        </m:sSupPr>
                        <m:e>
                          <m:r>
                            <a:rPr lang="es-CL" sz="2400" b="0" i="1" smtClean="0">
                              <a:solidFill>
                                <a:srgbClr val="00456F"/>
                              </a:solidFill>
                              <a:latin typeface="Cambria Math" panose="02040503050406030204" pitchFamily="18" charset="0"/>
                            </a:rPr>
                            <m:t>𝐼</m:t>
                          </m:r>
                        </m:e>
                        <m:sup>
                          <m:r>
                            <a:rPr lang="es-ES" sz="2400" b="0" i="1" smtClean="0">
                              <a:solidFill>
                                <a:srgbClr val="00456F"/>
                              </a:solidFill>
                              <a:latin typeface="Cambria Math" panose="02040503050406030204" pitchFamily="18" charset="0"/>
                            </a:rPr>
                            <m:t>′</m:t>
                          </m:r>
                        </m:sup>
                      </m:sSup>
                      <m:r>
                        <a:rPr lang="es-CL" sz="2400" b="0" i="1" smtClean="0">
                          <a:solidFill>
                            <a:srgbClr val="00456F"/>
                          </a:solidFill>
                          <a:latin typeface="Cambria Math" panose="02040503050406030204" pitchFamily="18" charset="0"/>
                        </a:rPr>
                        <m:t>=</m:t>
                      </m:r>
                      <m:sSub>
                        <m:sSubPr>
                          <m:ctrlPr>
                            <a:rPr lang="es-ES" sz="2400" b="0" i="1" smtClean="0">
                              <a:solidFill>
                                <a:srgbClr val="00456F"/>
                              </a:solidFill>
                              <a:latin typeface="Cambria Math" panose="02040503050406030204" pitchFamily="18" charset="0"/>
                            </a:rPr>
                          </m:ctrlPr>
                        </m:sSubPr>
                        <m:e>
                          <m:r>
                            <a:rPr lang="es-ES" sz="2400" b="0" i="1" smtClean="0">
                              <a:solidFill>
                                <a:srgbClr val="00456F"/>
                              </a:solidFill>
                              <a:latin typeface="Cambria Math" panose="02040503050406030204" pitchFamily="18" charset="0"/>
                            </a:rPr>
                            <m:t>𝐼</m:t>
                          </m:r>
                        </m:e>
                        <m:sub>
                          <m:r>
                            <m:rPr>
                              <m:sty m:val="p"/>
                            </m:rPr>
                            <a:rPr lang="es-ES" sz="2400" b="0" i="0" smtClean="0">
                              <a:solidFill>
                                <a:srgbClr val="00456F"/>
                              </a:solidFill>
                              <a:latin typeface="Cambria Math" panose="02040503050406030204" pitchFamily="18" charset="0"/>
                            </a:rPr>
                            <m:t>CM</m:t>
                          </m:r>
                        </m:sub>
                      </m:sSub>
                      <m:r>
                        <a:rPr lang="es-ES" sz="2400" b="0" i="1" smtClean="0">
                          <a:solidFill>
                            <a:srgbClr val="00456F"/>
                          </a:solidFill>
                          <a:latin typeface="Cambria Math" panose="02040503050406030204" pitchFamily="18" charset="0"/>
                        </a:rPr>
                        <m:t>+</m:t>
                      </m:r>
                      <m:r>
                        <a:rPr lang="es-ES" sz="2400" b="0" i="1" smtClean="0">
                          <a:solidFill>
                            <a:srgbClr val="00456F"/>
                          </a:solidFill>
                          <a:latin typeface="Cambria Math" panose="02040503050406030204" pitchFamily="18" charset="0"/>
                        </a:rPr>
                        <m:t>𝑀</m:t>
                      </m:r>
                      <m:sSup>
                        <m:sSupPr>
                          <m:ctrlPr>
                            <a:rPr lang="es-CL" sz="2400" b="0" i="1" smtClean="0">
                              <a:solidFill>
                                <a:srgbClr val="00456F"/>
                              </a:solidFill>
                              <a:latin typeface="Cambria Math" panose="02040503050406030204" pitchFamily="18" charset="0"/>
                            </a:rPr>
                          </m:ctrlPr>
                        </m:sSupPr>
                        <m:e>
                          <m:r>
                            <a:rPr lang="es-ES" sz="2400" b="0" i="1" smtClean="0">
                              <a:solidFill>
                                <a:srgbClr val="00456F"/>
                              </a:solidFill>
                              <a:latin typeface="Cambria Math" panose="02040503050406030204" pitchFamily="18" charset="0"/>
                            </a:rPr>
                            <m:t>𝑑</m:t>
                          </m:r>
                        </m:e>
                        <m:sup>
                          <m:r>
                            <a:rPr lang="es-CL" sz="2400" b="0" i="1" smtClean="0">
                              <a:solidFill>
                                <a:srgbClr val="00456F"/>
                              </a:solidFill>
                              <a:latin typeface="Cambria Math" panose="02040503050406030204" pitchFamily="18" charset="0"/>
                            </a:rPr>
                            <m:t>2</m:t>
                          </m:r>
                        </m:sup>
                      </m:sSup>
                    </m:oMath>
                  </m:oMathPara>
                </a14:m>
                <a:endParaRPr lang="es-CL" i="1" dirty="0"/>
              </a:p>
            </p:txBody>
          </p:sp>
        </mc:Choice>
        <mc:Fallback xmlns="">
          <p:sp>
            <p:nvSpPr>
              <p:cNvPr id="8" name="CuadroTexto 7">
                <a:extLst>
                  <a:ext uri="{FF2B5EF4-FFF2-40B4-BE49-F238E27FC236}">
                    <a16:creationId xmlns:a16="http://schemas.microsoft.com/office/drawing/2014/main" id="{D3FEBED9-AC0D-4EB4-8FC5-1868BEB87470}"/>
                  </a:ext>
                </a:extLst>
              </p:cNvPr>
              <p:cNvSpPr txBox="1">
                <a:spLocks noRot="1" noChangeAspect="1" noMove="1" noResize="1" noEditPoints="1" noAdjustHandles="1" noChangeArrowheads="1" noChangeShapeType="1" noTextEdit="1"/>
              </p:cNvSpPr>
              <p:nvPr/>
            </p:nvSpPr>
            <p:spPr>
              <a:xfrm>
                <a:off x="3107157" y="3323644"/>
                <a:ext cx="2124748" cy="369332"/>
              </a:xfrm>
              <a:prstGeom prst="rect">
                <a:avLst/>
              </a:prstGeom>
              <a:blipFill>
                <a:blip r:embed="rId5"/>
                <a:stretch>
                  <a:fillRect l="-2586" r="-575" b="-14754"/>
                </a:stretch>
              </a:blipFill>
            </p:spPr>
            <p:txBody>
              <a:bodyPr/>
              <a:lstStyle/>
              <a:p>
                <a:r>
                  <a:rPr lang="es-CL">
                    <a:noFill/>
                  </a:rPr>
                  <a:t> </a:t>
                </a:r>
              </a:p>
            </p:txBody>
          </p:sp>
        </mc:Fallback>
      </mc:AlternateContent>
      <p:sp>
        <p:nvSpPr>
          <p:cNvPr id="2" name="Rectángulo redondeado 1">
            <a:extLst>
              <a:ext uri="{FF2B5EF4-FFF2-40B4-BE49-F238E27FC236}">
                <a16:creationId xmlns:a16="http://schemas.microsoft.com/office/drawing/2014/main" id="{7142B475-A1C4-564B-BED8-527F1638317C}"/>
              </a:ext>
            </a:extLst>
          </p:cNvPr>
          <p:cNvSpPr/>
          <p:nvPr/>
        </p:nvSpPr>
        <p:spPr>
          <a:xfrm>
            <a:off x="2999656" y="3140968"/>
            <a:ext cx="2232249" cy="72008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1880256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6" name="Conector recto 15">
            <a:extLst>
              <a:ext uri="{FF2B5EF4-FFF2-40B4-BE49-F238E27FC236}">
                <a16:creationId xmlns:a16="http://schemas.microsoft.com/office/drawing/2014/main" id="{12BA1EBA-73E3-4BF0-BDFE-2A4390705A2B}"/>
              </a:ext>
            </a:extLst>
          </p:cNvPr>
          <p:cNvCxnSpPr/>
          <p:nvPr/>
        </p:nvCxnSpPr>
        <p:spPr>
          <a:xfrm>
            <a:off x="2608587" y="5013336"/>
            <a:ext cx="0" cy="1440000"/>
          </a:xfrm>
          <a:prstGeom prst="line">
            <a:avLst/>
          </a:prstGeom>
          <a:ln w="15875">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 name="3 Título"/>
          <p:cNvSpPr txBox="1">
            <a:spLocks noGrp="1"/>
          </p:cNvSpPr>
          <p:nvPr>
            <p:ph type="title"/>
          </p:nvPr>
        </p:nvSpPr>
        <p:spPr>
          <a:xfrm>
            <a:off x="299356" y="191309"/>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Teorema de ejes paralelos</a:t>
            </a:r>
          </a:p>
        </p:txBody>
      </p:sp>
      <p:pic>
        <p:nvPicPr>
          <p:cNvPr id="3" name="Imagen 2">
            <a:extLst>
              <a:ext uri="{FF2B5EF4-FFF2-40B4-BE49-F238E27FC236}">
                <a16:creationId xmlns:a16="http://schemas.microsoft.com/office/drawing/2014/main" id="{EC2E8355-58C2-4125-B792-79F775FD11A7}"/>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47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8040216" y="2086434"/>
            <a:ext cx="1944216" cy="2458861"/>
          </a:xfrm>
          <a:prstGeom prst="rect">
            <a:avLst/>
          </a:prstGeom>
          <a:ln>
            <a:solidFill>
              <a:schemeClr val="accent1"/>
            </a:solidFill>
          </a:ln>
        </p:spPr>
      </p:pic>
      <p:sp>
        <p:nvSpPr>
          <p:cNvPr id="7" name="CuadroTexto 6">
            <a:extLst>
              <a:ext uri="{FF2B5EF4-FFF2-40B4-BE49-F238E27FC236}">
                <a16:creationId xmlns:a16="http://schemas.microsoft.com/office/drawing/2014/main" id="{CBFCB6B5-07F2-4163-B696-416870A3345D}"/>
              </a:ext>
            </a:extLst>
          </p:cNvPr>
          <p:cNvSpPr txBox="1"/>
          <p:nvPr/>
        </p:nvSpPr>
        <p:spPr>
          <a:xfrm>
            <a:off x="617467" y="901649"/>
            <a:ext cx="11161240" cy="1384995"/>
          </a:xfrm>
          <a:prstGeom prst="rect">
            <a:avLst/>
          </a:prstGeom>
          <a:noFill/>
        </p:spPr>
        <p:txBody>
          <a:bodyPr wrap="square" rtlCol="0">
            <a:spAutoFit/>
          </a:bodyPr>
          <a:lstStyle/>
          <a:p>
            <a:r>
              <a:rPr lang="es-ES" sz="2800" dirty="0">
                <a:solidFill>
                  <a:srgbClr val="00456F"/>
                </a:solidFill>
                <a:latin typeface="Times New Roman" panose="02020603050405020304" pitchFamily="18" charset="0"/>
                <a:cs typeface="Times New Roman" panose="02020603050405020304" pitchFamily="18" charset="0"/>
              </a:rPr>
              <a:t>Cuando el eje de rotación de un cuerpo se traslada paralelamente respecto del eje que pasa por el centro de masa, el nuevo momento de inercia se puede obtener a través de la expresión</a:t>
            </a:r>
            <a:endParaRPr lang="es-CL" sz="2800" dirty="0">
              <a:solidFill>
                <a:srgbClr val="00456F"/>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8" name="CuadroTexto 7">
                <a:extLst>
                  <a:ext uri="{FF2B5EF4-FFF2-40B4-BE49-F238E27FC236}">
                    <a16:creationId xmlns:a16="http://schemas.microsoft.com/office/drawing/2014/main" id="{D3FEBED9-AC0D-4EB4-8FC5-1868BEB87470}"/>
                  </a:ext>
                </a:extLst>
              </p:cNvPr>
              <p:cNvSpPr txBox="1"/>
              <p:nvPr/>
            </p:nvSpPr>
            <p:spPr>
              <a:xfrm>
                <a:off x="3107157" y="3323644"/>
                <a:ext cx="2124748"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s-ES" sz="2400" b="0" i="1" smtClean="0">
                              <a:solidFill>
                                <a:srgbClr val="00456F"/>
                              </a:solidFill>
                              <a:latin typeface="Cambria Math" panose="02040503050406030204" pitchFamily="18" charset="0"/>
                            </a:rPr>
                          </m:ctrlPr>
                        </m:sSupPr>
                        <m:e>
                          <m:r>
                            <a:rPr lang="es-CL" sz="2400" b="0" i="1" smtClean="0">
                              <a:solidFill>
                                <a:srgbClr val="00456F"/>
                              </a:solidFill>
                              <a:latin typeface="Cambria Math" panose="02040503050406030204" pitchFamily="18" charset="0"/>
                            </a:rPr>
                            <m:t>𝐼</m:t>
                          </m:r>
                        </m:e>
                        <m:sup>
                          <m:r>
                            <a:rPr lang="es-ES" sz="2400" b="0" i="1" smtClean="0">
                              <a:solidFill>
                                <a:srgbClr val="00456F"/>
                              </a:solidFill>
                              <a:latin typeface="Cambria Math" panose="02040503050406030204" pitchFamily="18" charset="0"/>
                            </a:rPr>
                            <m:t>′</m:t>
                          </m:r>
                        </m:sup>
                      </m:sSup>
                      <m:r>
                        <a:rPr lang="es-CL" sz="2400" b="0" i="1" smtClean="0">
                          <a:solidFill>
                            <a:srgbClr val="00456F"/>
                          </a:solidFill>
                          <a:latin typeface="Cambria Math" panose="02040503050406030204" pitchFamily="18" charset="0"/>
                        </a:rPr>
                        <m:t>=</m:t>
                      </m:r>
                      <m:sSub>
                        <m:sSubPr>
                          <m:ctrlPr>
                            <a:rPr lang="es-ES" sz="2400" b="0" i="1" smtClean="0">
                              <a:solidFill>
                                <a:srgbClr val="00456F"/>
                              </a:solidFill>
                              <a:latin typeface="Cambria Math" panose="02040503050406030204" pitchFamily="18" charset="0"/>
                            </a:rPr>
                          </m:ctrlPr>
                        </m:sSubPr>
                        <m:e>
                          <m:r>
                            <a:rPr lang="es-ES" sz="2400" b="0" i="1" smtClean="0">
                              <a:solidFill>
                                <a:srgbClr val="00456F"/>
                              </a:solidFill>
                              <a:latin typeface="Cambria Math" panose="02040503050406030204" pitchFamily="18" charset="0"/>
                            </a:rPr>
                            <m:t>𝐼</m:t>
                          </m:r>
                        </m:e>
                        <m:sub>
                          <m:r>
                            <m:rPr>
                              <m:sty m:val="p"/>
                            </m:rPr>
                            <a:rPr lang="es-ES" sz="2400" b="0" i="0" smtClean="0">
                              <a:solidFill>
                                <a:srgbClr val="00456F"/>
                              </a:solidFill>
                              <a:latin typeface="Cambria Math" panose="02040503050406030204" pitchFamily="18" charset="0"/>
                            </a:rPr>
                            <m:t>CM</m:t>
                          </m:r>
                        </m:sub>
                      </m:sSub>
                      <m:r>
                        <a:rPr lang="es-ES" sz="2400" b="0" i="1" smtClean="0">
                          <a:solidFill>
                            <a:srgbClr val="00456F"/>
                          </a:solidFill>
                          <a:latin typeface="Cambria Math" panose="02040503050406030204" pitchFamily="18" charset="0"/>
                        </a:rPr>
                        <m:t>+</m:t>
                      </m:r>
                      <m:r>
                        <a:rPr lang="es-ES" sz="2400" b="0" i="1" smtClean="0">
                          <a:solidFill>
                            <a:srgbClr val="00456F"/>
                          </a:solidFill>
                          <a:latin typeface="Cambria Math" panose="02040503050406030204" pitchFamily="18" charset="0"/>
                        </a:rPr>
                        <m:t>𝑀</m:t>
                      </m:r>
                      <m:sSup>
                        <m:sSupPr>
                          <m:ctrlPr>
                            <a:rPr lang="es-CL" sz="2400" b="0" i="1" smtClean="0">
                              <a:solidFill>
                                <a:srgbClr val="00456F"/>
                              </a:solidFill>
                              <a:latin typeface="Cambria Math" panose="02040503050406030204" pitchFamily="18" charset="0"/>
                            </a:rPr>
                          </m:ctrlPr>
                        </m:sSupPr>
                        <m:e>
                          <m:r>
                            <a:rPr lang="es-ES" sz="2400" b="0" i="1" smtClean="0">
                              <a:solidFill>
                                <a:srgbClr val="00456F"/>
                              </a:solidFill>
                              <a:latin typeface="Cambria Math" panose="02040503050406030204" pitchFamily="18" charset="0"/>
                            </a:rPr>
                            <m:t>𝑑</m:t>
                          </m:r>
                        </m:e>
                        <m:sup>
                          <m:r>
                            <a:rPr lang="es-CL" sz="2400" b="0" i="1" smtClean="0">
                              <a:solidFill>
                                <a:srgbClr val="00456F"/>
                              </a:solidFill>
                              <a:latin typeface="Cambria Math" panose="02040503050406030204" pitchFamily="18" charset="0"/>
                            </a:rPr>
                            <m:t>2</m:t>
                          </m:r>
                        </m:sup>
                      </m:sSup>
                    </m:oMath>
                  </m:oMathPara>
                </a14:m>
                <a:endParaRPr lang="es-CL" i="1" dirty="0"/>
              </a:p>
            </p:txBody>
          </p:sp>
        </mc:Choice>
        <mc:Fallback xmlns="">
          <p:sp>
            <p:nvSpPr>
              <p:cNvPr id="8" name="CuadroTexto 7">
                <a:extLst>
                  <a:ext uri="{FF2B5EF4-FFF2-40B4-BE49-F238E27FC236}">
                    <a16:creationId xmlns:a16="http://schemas.microsoft.com/office/drawing/2014/main" id="{D3FEBED9-AC0D-4EB4-8FC5-1868BEB87470}"/>
                  </a:ext>
                </a:extLst>
              </p:cNvPr>
              <p:cNvSpPr txBox="1">
                <a:spLocks noRot="1" noChangeAspect="1" noMove="1" noResize="1" noEditPoints="1" noAdjustHandles="1" noChangeArrowheads="1" noChangeShapeType="1" noTextEdit="1"/>
              </p:cNvSpPr>
              <p:nvPr/>
            </p:nvSpPr>
            <p:spPr>
              <a:xfrm>
                <a:off x="3107157" y="3323644"/>
                <a:ext cx="2124748" cy="369332"/>
              </a:xfrm>
              <a:prstGeom prst="rect">
                <a:avLst/>
              </a:prstGeom>
              <a:blipFill>
                <a:blip r:embed="rId5"/>
                <a:stretch>
                  <a:fillRect l="-2586" r="-575" b="-14754"/>
                </a:stretch>
              </a:blipFill>
            </p:spPr>
            <p:txBody>
              <a:bodyPr/>
              <a:lstStyle/>
              <a:p>
                <a:r>
                  <a:rPr lang="es-CL">
                    <a:noFill/>
                  </a:rPr>
                  <a:t> </a:t>
                </a:r>
              </a:p>
            </p:txBody>
          </p:sp>
        </mc:Fallback>
      </mc:AlternateContent>
      <p:cxnSp>
        <p:nvCxnSpPr>
          <p:cNvPr id="9" name="Conector recto 8">
            <a:extLst>
              <a:ext uri="{FF2B5EF4-FFF2-40B4-BE49-F238E27FC236}">
                <a16:creationId xmlns:a16="http://schemas.microsoft.com/office/drawing/2014/main" id="{6349B0AD-4D68-452C-8DE8-81FD332B57E7}"/>
              </a:ext>
            </a:extLst>
          </p:cNvPr>
          <p:cNvCxnSpPr/>
          <p:nvPr/>
        </p:nvCxnSpPr>
        <p:spPr>
          <a:xfrm flipV="1">
            <a:off x="1231798" y="5710520"/>
            <a:ext cx="2880000" cy="9525"/>
          </a:xfrm>
          <a:prstGeom prst="line">
            <a:avLst/>
          </a:prstGeom>
          <a:ln w="76200"/>
        </p:spPr>
        <p:style>
          <a:lnRef idx="1">
            <a:schemeClr val="accent1"/>
          </a:lnRef>
          <a:fillRef idx="0">
            <a:schemeClr val="accent1"/>
          </a:fillRef>
          <a:effectRef idx="0">
            <a:schemeClr val="accent1"/>
          </a:effectRef>
          <a:fontRef idx="minor">
            <a:schemeClr val="tx1"/>
          </a:fontRef>
        </p:style>
      </p:cxnSp>
      <p:grpSp>
        <p:nvGrpSpPr>
          <p:cNvPr id="11" name="Grupo 10">
            <a:extLst>
              <a:ext uri="{FF2B5EF4-FFF2-40B4-BE49-F238E27FC236}">
                <a16:creationId xmlns:a16="http://schemas.microsoft.com/office/drawing/2014/main" id="{B73D3098-DD8F-4C68-847C-747B6A9B5DDD}"/>
              </a:ext>
            </a:extLst>
          </p:cNvPr>
          <p:cNvGrpSpPr/>
          <p:nvPr/>
        </p:nvGrpSpPr>
        <p:grpSpPr>
          <a:xfrm>
            <a:off x="809965" y="4463916"/>
            <a:ext cx="1008112" cy="1989420"/>
            <a:chOff x="119336" y="1412776"/>
            <a:chExt cx="1008112" cy="1989420"/>
          </a:xfrm>
        </p:grpSpPr>
        <p:pic>
          <p:nvPicPr>
            <p:cNvPr id="12" name="Imagen 11" descr="Imagen que contiene tabla, reloj&#10;&#10;Descripción generada automáticamente">
              <a:extLst>
                <a:ext uri="{FF2B5EF4-FFF2-40B4-BE49-F238E27FC236}">
                  <a16:creationId xmlns:a16="http://schemas.microsoft.com/office/drawing/2014/main" id="{89AC65EB-1F43-417D-8E8C-045C2AB8EA33}"/>
                </a:ext>
              </a:extLst>
            </p:cNvPr>
            <p:cNvPicPr>
              <a:picLocks noChangeAspect="1"/>
            </p:cNvPicPr>
            <p:nvPr/>
          </p:nvPicPr>
          <p:blipFill rotWithShape="1">
            <a:blip r:embed="rId6">
              <a:extLst>
                <a:ext uri="{28A0092B-C50C-407E-A947-70E740481C1C}">
                  <a14:useLocalDpi xmlns:a14="http://schemas.microsoft.com/office/drawing/2010/main" val="0"/>
                </a:ext>
              </a:extLst>
            </a:blip>
            <a:srcRect l="52110" r="18572" b="64467"/>
            <a:stretch/>
          </p:blipFill>
          <p:spPr>
            <a:xfrm>
              <a:off x="119336" y="1412776"/>
              <a:ext cx="1008112" cy="1049185"/>
            </a:xfrm>
            <a:prstGeom prst="rect">
              <a:avLst/>
            </a:prstGeom>
          </p:spPr>
        </p:pic>
        <p:cxnSp>
          <p:nvCxnSpPr>
            <p:cNvPr id="13" name="Conector recto 12">
              <a:extLst>
                <a:ext uri="{FF2B5EF4-FFF2-40B4-BE49-F238E27FC236}">
                  <a16:creationId xmlns:a16="http://schemas.microsoft.com/office/drawing/2014/main" id="{961AF8F6-6887-4C89-B1F7-BD09E09AD278}"/>
                </a:ext>
              </a:extLst>
            </p:cNvPr>
            <p:cNvCxnSpPr/>
            <p:nvPr/>
          </p:nvCxnSpPr>
          <p:spPr>
            <a:xfrm>
              <a:off x="527001" y="1962196"/>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4" name="Conector recto de flecha 13">
            <a:extLst>
              <a:ext uri="{FF2B5EF4-FFF2-40B4-BE49-F238E27FC236}">
                <a16:creationId xmlns:a16="http://schemas.microsoft.com/office/drawing/2014/main" id="{58B57AC4-496D-49F7-BC02-F5BDA6A4B6BC}"/>
              </a:ext>
            </a:extLst>
          </p:cNvPr>
          <p:cNvCxnSpPr>
            <a:cxnSpLocks/>
          </p:cNvCxnSpPr>
          <p:nvPr/>
        </p:nvCxnSpPr>
        <p:spPr>
          <a:xfrm>
            <a:off x="1242413" y="6034500"/>
            <a:ext cx="288000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mc:AlternateContent xmlns:mc="http://schemas.openxmlformats.org/markup-compatibility/2006" xmlns:a14="http://schemas.microsoft.com/office/drawing/2010/main">
        <mc:Choice Requires="a14">
          <p:sp>
            <p:nvSpPr>
              <p:cNvPr id="15" name="CuadroTexto 14">
                <a:extLst>
                  <a:ext uri="{FF2B5EF4-FFF2-40B4-BE49-F238E27FC236}">
                    <a16:creationId xmlns:a16="http://schemas.microsoft.com/office/drawing/2014/main" id="{1514CC64-5487-407D-8979-E7127C5E29A2}"/>
                  </a:ext>
                </a:extLst>
              </p:cNvPr>
              <p:cNvSpPr txBox="1"/>
              <p:nvPr/>
            </p:nvSpPr>
            <p:spPr>
              <a:xfrm>
                <a:off x="2322133" y="5822311"/>
                <a:ext cx="610988" cy="461665"/>
              </a:xfrm>
              <a:prstGeom prst="rect">
                <a:avLst/>
              </a:prstGeom>
              <a:solidFill>
                <a:schemeClr val="bg1"/>
              </a:solid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cs typeface="Times New Roman" panose="02020603050405020304" pitchFamily="18" charset="0"/>
                        </a:rPr>
                        <m:t>𝐿</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15" name="CuadroTexto 14">
                <a:extLst>
                  <a:ext uri="{FF2B5EF4-FFF2-40B4-BE49-F238E27FC236}">
                    <a16:creationId xmlns:a16="http://schemas.microsoft.com/office/drawing/2014/main" id="{1514CC64-5487-407D-8979-E7127C5E29A2}"/>
                  </a:ext>
                </a:extLst>
              </p:cNvPr>
              <p:cNvSpPr txBox="1">
                <a:spLocks noRot="1" noChangeAspect="1" noMove="1" noResize="1" noEditPoints="1" noAdjustHandles="1" noChangeArrowheads="1" noChangeShapeType="1" noTextEdit="1"/>
              </p:cNvSpPr>
              <p:nvPr/>
            </p:nvSpPr>
            <p:spPr>
              <a:xfrm>
                <a:off x="2322133" y="5822311"/>
                <a:ext cx="610988" cy="461665"/>
              </a:xfrm>
              <a:prstGeom prst="rect">
                <a:avLst/>
              </a:prstGeom>
              <a:blipFill>
                <a:blip r:embed="rId7"/>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8" name="CuadroTexto 17">
                <a:extLst>
                  <a:ext uri="{FF2B5EF4-FFF2-40B4-BE49-F238E27FC236}">
                    <a16:creationId xmlns:a16="http://schemas.microsoft.com/office/drawing/2014/main" id="{66B7BDD1-C922-4DC6-A707-FCB31425C2AC}"/>
                  </a:ext>
                </a:extLst>
              </p:cNvPr>
              <p:cNvSpPr txBox="1"/>
              <p:nvPr/>
            </p:nvSpPr>
            <p:spPr>
              <a:xfrm>
                <a:off x="2349321" y="4545295"/>
                <a:ext cx="539763"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s-ES" sz="2400" b="0" i="1" smtClean="0">
                              <a:solidFill>
                                <a:srgbClr val="00456F"/>
                              </a:solidFill>
                              <a:latin typeface="Cambria Math" panose="02040503050406030204" pitchFamily="18" charset="0"/>
                            </a:rPr>
                          </m:ctrlPr>
                        </m:sSubPr>
                        <m:e>
                          <m:r>
                            <a:rPr lang="es-ES" sz="2400" b="0" i="1" smtClean="0">
                              <a:solidFill>
                                <a:srgbClr val="00456F"/>
                              </a:solidFill>
                              <a:latin typeface="Cambria Math" panose="02040503050406030204" pitchFamily="18" charset="0"/>
                            </a:rPr>
                            <m:t>𝐼</m:t>
                          </m:r>
                        </m:e>
                        <m:sub>
                          <m:r>
                            <m:rPr>
                              <m:sty m:val="p"/>
                            </m:rPr>
                            <a:rPr lang="es-ES" sz="2400" b="0" i="0" smtClean="0">
                              <a:solidFill>
                                <a:srgbClr val="00456F"/>
                              </a:solidFill>
                              <a:latin typeface="Cambria Math" panose="02040503050406030204" pitchFamily="18" charset="0"/>
                            </a:rPr>
                            <m:t>CM</m:t>
                          </m:r>
                        </m:sub>
                      </m:sSub>
                    </m:oMath>
                  </m:oMathPara>
                </a14:m>
                <a:endParaRPr lang="es-CL" i="1" dirty="0"/>
              </a:p>
            </p:txBody>
          </p:sp>
        </mc:Choice>
        <mc:Fallback xmlns="">
          <p:sp>
            <p:nvSpPr>
              <p:cNvPr id="18" name="CuadroTexto 17">
                <a:extLst>
                  <a:ext uri="{FF2B5EF4-FFF2-40B4-BE49-F238E27FC236}">
                    <a16:creationId xmlns:a16="http://schemas.microsoft.com/office/drawing/2014/main" id="{66B7BDD1-C922-4DC6-A707-FCB31425C2AC}"/>
                  </a:ext>
                </a:extLst>
              </p:cNvPr>
              <p:cNvSpPr txBox="1">
                <a:spLocks noRot="1" noChangeAspect="1" noMove="1" noResize="1" noEditPoints="1" noAdjustHandles="1" noChangeArrowheads="1" noChangeShapeType="1" noTextEdit="1"/>
              </p:cNvSpPr>
              <p:nvPr/>
            </p:nvSpPr>
            <p:spPr>
              <a:xfrm>
                <a:off x="2349321" y="4545295"/>
                <a:ext cx="539763" cy="369332"/>
              </a:xfrm>
              <a:prstGeom prst="rect">
                <a:avLst/>
              </a:prstGeom>
              <a:blipFill>
                <a:blip r:embed="rId8"/>
                <a:stretch>
                  <a:fillRect l="-11236" r="-3371" b="-16667"/>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9" name="CuadroTexto 18">
                <a:extLst>
                  <a:ext uri="{FF2B5EF4-FFF2-40B4-BE49-F238E27FC236}">
                    <a16:creationId xmlns:a16="http://schemas.microsoft.com/office/drawing/2014/main" id="{56F21778-4EE4-42D1-AECC-63CF987BAABE}"/>
                  </a:ext>
                </a:extLst>
              </p:cNvPr>
              <p:cNvSpPr txBox="1"/>
              <p:nvPr/>
            </p:nvSpPr>
            <p:spPr>
              <a:xfrm>
                <a:off x="1090095" y="4423828"/>
                <a:ext cx="304635"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s-ES" sz="2400" b="0" i="1" smtClean="0">
                              <a:solidFill>
                                <a:srgbClr val="00456F"/>
                              </a:solidFill>
                              <a:latin typeface="Cambria Math" panose="02040503050406030204" pitchFamily="18" charset="0"/>
                            </a:rPr>
                          </m:ctrlPr>
                        </m:sSupPr>
                        <m:e>
                          <m:r>
                            <a:rPr lang="es-CL" sz="2400" b="0" i="1" smtClean="0">
                              <a:solidFill>
                                <a:srgbClr val="00456F"/>
                              </a:solidFill>
                              <a:latin typeface="Cambria Math" panose="02040503050406030204" pitchFamily="18" charset="0"/>
                            </a:rPr>
                            <m:t>𝐼</m:t>
                          </m:r>
                        </m:e>
                        <m:sup>
                          <m:r>
                            <a:rPr lang="es-ES" sz="2400" b="0" i="1" smtClean="0">
                              <a:solidFill>
                                <a:srgbClr val="00456F"/>
                              </a:solidFill>
                              <a:latin typeface="Cambria Math" panose="02040503050406030204" pitchFamily="18" charset="0"/>
                            </a:rPr>
                            <m:t>′</m:t>
                          </m:r>
                        </m:sup>
                      </m:sSup>
                    </m:oMath>
                  </m:oMathPara>
                </a14:m>
                <a:endParaRPr lang="es-CL" i="1" dirty="0"/>
              </a:p>
            </p:txBody>
          </p:sp>
        </mc:Choice>
        <mc:Fallback xmlns="">
          <p:sp>
            <p:nvSpPr>
              <p:cNvPr id="19" name="CuadroTexto 18">
                <a:extLst>
                  <a:ext uri="{FF2B5EF4-FFF2-40B4-BE49-F238E27FC236}">
                    <a16:creationId xmlns:a16="http://schemas.microsoft.com/office/drawing/2014/main" id="{56F21778-4EE4-42D1-AECC-63CF987BAABE}"/>
                  </a:ext>
                </a:extLst>
              </p:cNvPr>
              <p:cNvSpPr txBox="1">
                <a:spLocks noRot="1" noChangeAspect="1" noMove="1" noResize="1" noEditPoints="1" noAdjustHandles="1" noChangeArrowheads="1" noChangeShapeType="1" noTextEdit="1"/>
              </p:cNvSpPr>
              <p:nvPr/>
            </p:nvSpPr>
            <p:spPr>
              <a:xfrm>
                <a:off x="1090095" y="4423828"/>
                <a:ext cx="304635" cy="369332"/>
              </a:xfrm>
              <a:prstGeom prst="rect">
                <a:avLst/>
              </a:prstGeom>
              <a:blipFill>
                <a:blip r:embed="rId9"/>
                <a:stretch>
                  <a:fillRect l="-22000" r="-2000" b="-6667"/>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0" name="CuadroTexto 19">
                <a:extLst>
                  <a:ext uri="{FF2B5EF4-FFF2-40B4-BE49-F238E27FC236}">
                    <a16:creationId xmlns:a16="http://schemas.microsoft.com/office/drawing/2014/main" id="{6D10BDA7-3365-48D0-9DFA-F1BA8DB80FA3}"/>
                  </a:ext>
                </a:extLst>
              </p:cNvPr>
              <p:cNvSpPr txBox="1"/>
              <p:nvPr/>
            </p:nvSpPr>
            <p:spPr>
              <a:xfrm>
                <a:off x="4724239" y="4816513"/>
                <a:ext cx="2955937" cy="77226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s-ES" sz="2400" b="0" i="1" smtClean="0">
                              <a:solidFill>
                                <a:srgbClr val="00456F"/>
                              </a:solidFill>
                              <a:latin typeface="Cambria Math" panose="02040503050406030204" pitchFamily="18" charset="0"/>
                            </a:rPr>
                          </m:ctrlPr>
                        </m:sSupPr>
                        <m:e>
                          <m:r>
                            <a:rPr lang="es-CL" sz="2400" b="0" i="1" smtClean="0">
                              <a:solidFill>
                                <a:srgbClr val="00456F"/>
                              </a:solidFill>
                              <a:latin typeface="Cambria Math" panose="02040503050406030204" pitchFamily="18" charset="0"/>
                            </a:rPr>
                            <m:t>𝐼</m:t>
                          </m:r>
                        </m:e>
                        <m:sup>
                          <m:r>
                            <a:rPr lang="es-ES" sz="2400" b="0" i="1" smtClean="0">
                              <a:solidFill>
                                <a:srgbClr val="00456F"/>
                              </a:solidFill>
                              <a:latin typeface="Cambria Math" panose="02040503050406030204" pitchFamily="18" charset="0"/>
                            </a:rPr>
                            <m:t>′</m:t>
                          </m:r>
                        </m:sup>
                      </m:sSup>
                      <m:r>
                        <a:rPr lang="es-CL" sz="2400" b="0" i="1" smtClean="0">
                          <a:solidFill>
                            <a:srgbClr val="00456F"/>
                          </a:solidFill>
                          <a:latin typeface="Cambria Math" panose="02040503050406030204" pitchFamily="18" charset="0"/>
                        </a:rPr>
                        <m:t>=</m:t>
                      </m:r>
                      <m:f>
                        <m:fPr>
                          <m:ctrlPr>
                            <a:rPr lang="es-ES" sz="2400" b="0" i="1" smtClean="0">
                              <a:solidFill>
                                <a:srgbClr val="00456F"/>
                              </a:solidFill>
                              <a:latin typeface="Cambria Math" panose="02040503050406030204" pitchFamily="18" charset="0"/>
                            </a:rPr>
                          </m:ctrlPr>
                        </m:fPr>
                        <m:num>
                          <m:r>
                            <a:rPr lang="es-ES" sz="2400" b="0" i="1" smtClean="0">
                              <a:solidFill>
                                <a:srgbClr val="00456F"/>
                              </a:solidFill>
                              <a:latin typeface="Cambria Math" panose="02040503050406030204" pitchFamily="18" charset="0"/>
                            </a:rPr>
                            <m:t>1</m:t>
                          </m:r>
                        </m:num>
                        <m:den>
                          <m:r>
                            <a:rPr lang="es-ES" sz="2400" b="0" i="1" smtClean="0">
                              <a:solidFill>
                                <a:srgbClr val="00456F"/>
                              </a:solidFill>
                              <a:latin typeface="Cambria Math" panose="02040503050406030204" pitchFamily="18" charset="0"/>
                            </a:rPr>
                            <m:t>12</m:t>
                          </m:r>
                        </m:den>
                      </m:f>
                      <m:r>
                        <a:rPr lang="es-ES" sz="2400" b="0" i="1" smtClean="0">
                          <a:solidFill>
                            <a:srgbClr val="00456F"/>
                          </a:solidFill>
                          <a:latin typeface="Cambria Math" panose="02040503050406030204" pitchFamily="18" charset="0"/>
                        </a:rPr>
                        <m:t>𝑀</m:t>
                      </m:r>
                      <m:sSup>
                        <m:sSupPr>
                          <m:ctrlPr>
                            <a:rPr lang="es-ES" sz="2400" b="0" i="1" smtClean="0">
                              <a:solidFill>
                                <a:srgbClr val="00456F"/>
                              </a:solidFill>
                              <a:latin typeface="Cambria Math" panose="02040503050406030204" pitchFamily="18" charset="0"/>
                            </a:rPr>
                          </m:ctrlPr>
                        </m:sSupPr>
                        <m:e>
                          <m:r>
                            <a:rPr lang="es-ES" sz="2400" b="0" i="1" smtClean="0">
                              <a:solidFill>
                                <a:srgbClr val="00456F"/>
                              </a:solidFill>
                              <a:latin typeface="Cambria Math" panose="02040503050406030204" pitchFamily="18" charset="0"/>
                            </a:rPr>
                            <m:t>𝐿</m:t>
                          </m:r>
                        </m:e>
                        <m:sup>
                          <m:r>
                            <a:rPr lang="es-ES" sz="2400" b="0" i="1" smtClean="0">
                              <a:solidFill>
                                <a:srgbClr val="00456F"/>
                              </a:solidFill>
                              <a:latin typeface="Cambria Math" panose="02040503050406030204" pitchFamily="18" charset="0"/>
                            </a:rPr>
                            <m:t>2</m:t>
                          </m:r>
                        </m:sup>
                      </m:sSup>
                      <m:r>
                        <a:rPr lang="es-ES" sz="2400" b="0" i="1" smtClean="0">
                          <a:solidFill>
                            <a:srgbClr val="00456F"/>
                          </a:solidFill>
                          <a:latin typeface="Cambria Math" panose="02040503050406030204" pitchFamily="18" charset="0"/>
                        </a:rPr>
                        <m:t>+</m:t>
                      </m:r>
                      <m:r>
                        <a:rPr lang="es-ES" sz="2400" b="0" i="1" smtClean="0">
                          <a:solidFill>
                            <a:srgbClr val="00456F"/>
                          </a:solidFill>
                          <a:latin typeface="Cambria Math" panose="02040503050406030204" pitchFamily="18" charset="0"/>
                        </a:rPr>
                        <m:t>𝑀</m:t>
                      </m:r>
                      <m:sSup>
                        <m:sSupPr>
                          <m:ctrlPr>
                            <a:rPr lang="es-CL" sz="2400" b="0" i="1" smtClean="0">
                              <a:solidFill>
                                <a:srgbClr val="00456F"/>
                              </a:solidFill>
                              <a:latin typeface="Cambria Math" panose="02040503050406030204" pitchFamily="18" charset="0"/>
                            </a:rPr>
                          </m:ctrlPr>
                        </m:sSupPr>
                        <m:e>
                          <m:d>
                            <m:dPr>
                              <m:ctrlPr>
                                <a:rPr lang="es-ES" sz="2400" b="0" i="1" smtClean="0">
                                  <a:solidFill>
                                    <a:srgbClr val="00456F"/>
                                  </a:solidFill>
                                  <a:latin typeface="Cambria Math" panose="02040503050406030204" pitchFamily="18" charset="0"/>
                                </a:rPr>
                              </m:ctrlPr>
                            </m:dPr>
                            <m:e>
                              <m:f>
                                <m:fPr>
                                  <m:ctrlPr>
                                    <a:rPr lang="es-ES" sz="2400" b="0" i="1" smtClean="0">
                                      <a:solidFill>
                                        <a:srgbClr val="00456F"/>
                                      </a:solidFill>
                                      <a:latin typeface="Cambria Math" panose="02040503050406030204" pitchFamily="18" charset="0"/>
                                    </a:rPr>
                                  </m:ctrlPr>
                                </m:fPr>
                                <m:num>
                                  <m:r>
                                    <a:rPr lang="es-ES" sz="2400" b="0" i="1" smtClean="0">
                                      <a:solidFill>
                                        <a:srgbClr val="00456F"/>
                                      </a:solidFill>
                                      <a:latin typeface="Cambria Math" panose="02040503050406030204" pitchFamily="18" charset="0"/>
                                    </a:rPr>
                                    <m:t>𝐿</m:t>
                                  </m:r>
                                </m:num>
                                <m:den>
                                  <m:r>
                                    <a:rPr lang="es-ES" sz="2400" b="0" i="1" smtClean="0">
                                      <a:solidFill>
                                        <a:srgbClr val="00456F"/>
                                      </a:solidFill>
                                      <a:latin typeface="Cambria Math" panose="02040503050406030204" pitchFamily="18" charset="0"/>
                                    </a:rPr>
                                    <m:t>2</m:t>
                                  </m:r>
                                </m:den>
                              </m:f>
                            </m:e>
                          </m:d>
                        </m:e>
                        <m:sup>
                          <m:r>
                            <a:rPr lang="es-CL" sz="2400" b="0" i="1" smtClean="0">
                              <a:solidFill>
                                <a:srgbClr val="00456F"/>
                              </a:solidFill>
                              <a:latin typeface="Cambria Math" panose="02040503050406030204" pitchFamily="18" charset="0"/>
                            </a:rPr>
                            <m:t>2</m:t>
                          </m:r>
                        </m:sup>
                      </m:sSup>
                    </m:oMath>
                  </m:oMathPara>
                </a14:m>
                <a:endParaRPr lang="es-CL" i="1" dirty="0"/>
              </a:p>
            </p:txBody>
          </p:sp>
        </mc:Choice>
        <mc:Fallback xmlns="">
          <p:sp>
            <p:nvSpPr>
              <p:cNvPr id="20" name="CuadroTexto 19">
                <a:extLst>
                  <a:ext uri="{FF2B5EF4-FFF2-40B4-BE49-F238E27FC236}">
                    <a16:creationId xmlns:a16="http://schemas.microsoft.com/office/drawing/2014/main" id="{6D10BDA7-3365-48D0-9DFA-F1BA8DB80FA3}"/>
                  </a:ext>
                </a:extLst>
              </p:cNvPr>
              <p:cNvSpPr txBox="1">
                <a:spLocks noRot="1" noChangeAspect="1" noMove="1" noResize="1" noEditPoints="1" noAdjustHandles="1" noChangeArrowheads="1" noChangeShapeType="1" noTextEdit="1"/>
              </p:cNvSpPr>
              <p:nvPr/>
            </p:nvSpPr>
            <p:spPr>
              <a:xfrm>
                <a:off x="4724239" y="4816513"/>
                <a:ext cx="2955937" cy="772263"/>
              </a:xfrm>
              <a:prstGeom prst="rect">
                <a:avLst/>
              </a:prstGeom>
              <a:blipFill>
                <a:blip r:embed="rId10"/>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1" name="CuadroTexto 20">
                <a:extLst>
                  <a:ext uri="{FF2B5EF4-FFF2-40B4-BE49-F238E27FC236}">
                    <a16:creationId xmlns:a16="http://schemas.microsoft.com/office/drawing/2014/main" id="{4FCDC1B1-68B8-42FE-B328-9B32B086D758}"/>
                  </a:ext>
                </a:extLst>
              </p:cNvPr>
              <p:cNvSpPr txBox="1"/>
              <p:nvPr/>
            </p:nvSpPr>
            <p:spPr>
              <a:xfrm>
                <a:off x="4714925" y="5718753"/>
                <a:ext cx="1483162" cy="6938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s-ES" sz="2400" b="0" i="1" smtClean="0">
                              <a:solidFill>
                                <a:srgbClr val="00456F"/>
                              </a:solidFill>
                              <a:latin typeface="Cambria Math" panose="02040503050406030204" pitchFamily="18" charset="0"/>
                            </a:rPr>
                          </m:ctrlPr>
                        </m:sSupPr>
                        <m:e>
                          <m:r>
                            <a:rPr lang="es-CL" sz="2400" b="0" i="1" smtClean="0">
                              <a:solidFill>
                                <a:srgbClr val="00456F"/>
                              </a:solidFill>
                              <a:latin typeface="Cambria Math" panose="02040503050406030204" pitchFamily="18" charset="0"/>
                            </a:rPr>
                            <m:t>𝐼</m:t>
                          </m:r>
                        </m:e>
                        <m:sup>
                          <m:r>
                            <a:rPr lang="es-ES" sz="2400" b="0" i="1" smtClean="0">
                              <a:solidFill>
                                <a:srgbClr val="00456F"/>
                              </a:solidFill>
                              <a:latin typeface="Cambria Math" panose="02040503050406030204" pitchFamily="18" charset="0"/>
                            </a:rPr>
                            <m:t>′</m:t>
                          </m:r>
                        </m:sup>
                      </m:sSup>
                      <m:r>
                        <a:rPr lang="es-CL" sz="2400" b="0" i="1" smtClean="0">
                          <a:solidFill>
                            <a:srgbClr val="00456F"/>
                          </a:solidFill>
                          <a:latin typeface="Cambria Math" panose="02040503050406030204" pitchFamily="18" charset="0"/>
                        </a:rPr>
                        <m:t>=</m:t>
                      </m:r>
                      <m:f>
                        <m:fPr>
                          <m:ctrlPr>
                            <a:rPr lang="es-ES" sz="2400" b="0" i="1" smtClean="0">
                              <a:solidFill>
                                <a:srgbClr val="00456F"/>
                              </a:solidFill>
                              <a:latin typeface="Cambria Math" panose="02040503050406030204" pitchFamily="18" charset="0"/>
                            </a:rPr>
                          </m:ctrlPr>
                        </m:fPr>
                        <m:num>
                          <m:r>
                            <a:rPr lang="es-ES" sz="2400" b="0" i="1" smtClean="0">
                              <a:solidFill>
                                <a:srgbClr val="00456F"/>
                              </a:solidFill>
                              <a:latin typeface="Cambria Math" panose="02040503050406030204" pitchFamily="18" charset="0"/>
                            </a:rPr>
                            <m:t>1</m:t>
                          </m:r>
                        </m:num>
                        <m:den>
                          <m:r>
                            <a:rPr lang="es-ES" sz="2400" b="0" i="1" smtClean="0">
                              <a:solidFill>
                                <a:srgbClr val="00456F"/>
                              </a:solidFill>
                              <a:latin typeface="Cambria Math" panose="02040503050406030204" pitchFamily="18" charset="0"/>
                            </a:rPr>
                            <m:t>3</m:t>
                          </m:r>
                        </m:den>
                      </m:f>
                      <m:r>
                        <a:rPr lang="es-ES" sz="2400" b="0" i="1" smtClean="0">
                          <a:solidFill>
                            <a:srgbClr val="00456F"/>
                          </a:solidFill>
                          <a:latin typeface="Cambria Math" panose="02040503050406030204" pitchFamily="18" charset="0"/>
                        </a:rPr>
                        <m:t>𝑀</m:t>
                      </m:r>
                      <m:sSup>
                        <m:sSupPr>
                          <m:ctrlPr>
                            <a:rPr lang="es-ES" sz="2400" b="0" i="1" smtClean="0">
                              <a:solidFill>
                                <a:srgbClr val="00456F"/>
                              </a:solidFill>
                              <a:latin typeface="Cambria Math" panose="02040503050406030204" pitchFamily="18" charset="0"/>
                            </a:rPr>
                          </m:ctrlPr>
                        </m:sSupPr>
                        <m:e>
                          <m:r>
                            <a:rPr lang="es-ES" sz="2400" b="0" i="1" smtClean="0">
                              <a:solidFill>
                                <a:srgbClr val="00456F"/>
                              </a:solidFill>
                              <a:latin typeface="Cambria Math" panose="02040503050406030204" pitchFamily="18" charset="0"/>
                            </a:rPr>
                            <m:t>𝐿</m:t>
                          </m:r>
                        </m:e>
                        <m:sup>
                          <m:r>
                            <a:rPr lang="es-ES" sz="2400" b="0" i="1" smtClean="0">
                              <a:solidFill>
                                <a:srgbClr val="00456F"/>
                              </a:solidFill>
                              <a:latin typeface="Cambria Math" panose="02040503050406030204" pitchFamily="18" charset="0"/>
                            </a:rPr>
                            <m:t>2</m:t>
                          </m:r>
                        </m:sup>
                      </m:sSup>
                    </m:oMath>
                  </m:oMathPara>
                </a14:m>
                <a:endParaRPr lang="es-CL" i="1" dirty="0"/>
              </a:p>
            </p:txBody>
          </p:sp>
        </mc:Choice>
        <mc:Fallback xmlns="">
          <p:sp>
            <p:nvSpPr>
              <p:cNvPr id="21" name="CuadroTexto 20">
                <a:extLst>
                  <a:ext uri="{FF2B5EF4-FFF2-40B4-BE49-F238E27FC236}">
                    <a16:creationId xmlns:a16="http://schemas.microsoft.com/office/drawing/2014/main" id="{4FCDC1B1-68B8-42FE-B328-9B32B086D758}"/>
                  </a:ext>
                </a:extLst>
              </p:cNvPr>
              <p:cNvSpPr txBox="1">
                <a:spLocks noRot="1" noChangeAspect="1" noMove="1" noResize="1" noEditPoints="1" noAdjustHandles="1" noChangeArrowheads="1" noChangeShapeType="1" noTextEdit="1"/>
              </p:cNvSpPr>
              <p:nvPr/>
            </p:nvSpPr>
            <p:spPr>
              <a:xfrm>
                <a:off x="4714925" y="5718753"/>
                <a:ext cx="1483162" cy="693844"/>
              </a:xfrm>
              <a:prstGeom prst="rect">
                <a:avLst/>
              </a:prstGeom>
              <a:blipFill>
                <a:blip r:embed="rId11"/>
                <a:stretch>
                  <a:fillRect/>
                </a:stretch>
              </a:blipFill>
            </p:spPr>
            <p:txBody>
              <a:bodyPr/>
              <a:lstStyle/>
              <a:p>
                <a:r>
                  <a:rPr lang="es-CL">
                    <a:noFill/>
                  </a:rPr>
                  <a:t> </a:t>
                </a:r>
              </a:p>
            </p:txBody>
          </p:sp>
        </mc:Fallback>
      </mc:AlternateContent>
      <p:sp>
        <p:nvSpPr>
          <p:cNvPr id="22" name="CuadroTexto 21">
            <a:extLst>
              <a:ext uri="{FF2B5EF4-FFF2-40B4-BE49-F238E27FC236}">
                <a16:creationId xmlns:a16="http://schemas.microsoft.com/office/drawing/2014/main" id="{DE4C4F17-A01A-4714-B8C1-FEE29E0FD6C6}"/>
              </a:ext>
            </a:extLst>
          </p:cNvPr>
          <p:cNvSpPr txBox="1"/>
          <p:nvPr/>
        </p:nvSpPr>
        <p:spPr>
          <a:xfrm>
            <a:off x="-1176808" y="4152533"/>
            <a:ext cx="11161240" cy="461665"/>
          </a:xfrm>
          <a:prstGeom prst="rect">
            <a:avLst/>
          </a:prstGeom>
          <a:noFill/>
        </p:spPr>
        <p:txBody>
          <a:bodyPr wrap="square" rtlCol="0">
            <a:spAutoFit/>
          </a:bodyPr>
          <a:lstStyle/>
          <a:p>
            <a:pPr algn="ctr"/>
            <a:r>
              <a:rPr lang="es-CL" sz="2400" dirty="0">
                <a:solidFill>
                  <a:srgbClr val="FF9108"/>
                </a:solidFill>
                <a:latin typeface="Times New Roman" panose="02020603050405020304" pitchFamily="18" charset="0"/>
                <a:cs typeface="Times New Roman" panose="02020603050405020304" pitchFamily="18" charset="0"/>
              </a:rPr>
              <a:t>Por ejemplo…</a:t>
            </a:r>
          </a:p>
        </p:txBody>
      </p:sp>
    </p:spTree>
    <p:extLst>
      <p:ext uri="{BB962C8B-B14F-4D97-AF65-F5344CB8AC3E}">
        <p14:creationId xmlns:p14="http://schemas.microsoft.com/office/powerpoint/2010/main" val="36081689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a:t>
            </a:r>
          </a:p>
        </p:txBody>
      </p:sp>
      <p:sp>
        <p:nvSpPr>
          <p:cNvPr id="23" name="CuadroTexto 22">
            <a:extLst>
              <a:ext uri="{FF2B5EF4-FFF2-40B4-BE49-F238E27FC236}">
                <a16:creationId xmlns:a16="http://schemas.microsoft.com/office/drawing/2014/main" id="{37F49AEC-76D4-457C-BD05-28C662A38EB7}"/>
              </a:ext>
            </a:extLst>
          </p:cNvPr>
          <p:cNvSpPr txBox="1"/>
          <p:nvPr/>
        </p:nvSpPr>
        <p:spPr>
          <a:xfrm>
            <a:off x="357410" y="327126"/>
            <a:ext cx="3355801" cy="523220"/>
          </a:xfrm>
          <a:prstGeom prst="rect">
            <a:avLst/>
          </a:prstGeom>
          <a:noFill/>
        </p:spPr>
        <p:txBody>
          <a:bodyPr wrap="square" rtlCol="0">
            <a:spAutoFit/>
          </a:bodyPr>
          <a:lstStyle/>
          <a:p>
            <a:pPr algn="ctr"/>
            <a:r>
              <a:rPr lang="es-CL" sz="2800" dirty="0">
                <a:solidFill>
                  <a:srgbClr val="FF9108"/>
                </a:solidFill>
                <a:latin typeface="Times New Roman" panose="02020603050405020304" pitchFamily="18" charset="0"/>
                <a:cs typeface="Times New Roman" panose="02020603050405020304" pitchFamily="18" charset="0"/>
              </a:rPr>
              <a:t>Ejercicio 13 guía</a:t>
            </a:r>
          </a:p>
        </p:txBody>
      </p:sp>
      <mc:AlternateContent xmlns:mc="http://schemas.openxmlformats.org/markup-compatibility/2006" xmlns:a14="http://schemas.microsoft.com/office/drawing/2010/main">
        <mc:Choice Requires="a14">
          <p:sp>
            <p:nvSpPr>
              <p:cNvPr id="48" name="CuadroTexto 47">
                <a:extLst>
                  <a:ext uri="{FF2B5EF4-FFF2-40B4-BE49-F238E27FC236}">
                    <a16:creationId xmlns:a16="http://schemas.microsoft.com/office/drawing/2014/main" id="{63EE81F7-B3F6-4029-9D5F-5DED738C5B85}"/>
                  </a:ext>
                </a:extLst>
              </p:cNvPr>
              <p:cNvSpPr txBox="1"/>
              <p:nvPr/>
            </p:nvSpPr>
            <p:spPr>
              <a:xfrm>
                <a:off x="479376" y="1083357"/>
                <a:ext cx="8957914" cy="5425396"/>
              </a:xfrm>
              <a:prstGeom prst="rect">
                <a:avLst/>
              </a:prstGeom>
              <a:noFill/>
            </p:spPr>
            <p:txBody>
              <a:bodyPr wrap="square" rtlCol="0">
                <a:spAutoFit/>
              </a:bodyPr>
              <a:lstStyle/>
              <a:p>
                <a:pPr algn="just"/>
                <a:r>
                  <a:rPr lang="es-ES_tradnl" sz="2400" dirty="0">
                    <a:solidFill>
                      <a:srgbClr val="00456F"/>
                    </a:solidFill>
                    <a:latin typeface="Times New Roman" panose="02020603050405020304" pitchFamily="18" charset="0"/>
                    <a:cs typeface="Times New Roman" panose="02020603050405020304" pitchFamily="18" charset="0"/>
                  </a:rPr>
                  <a:t>Cada una de las tres palas del rotor principal del helicóptero que se muestra en la figura tiene 5,20 [m] de longitud y una masa de 240 [kg]. El rotor gira a 350 [</a:t>
                </a:r>
                <a:r>
                  <a:rPr lang="es-ES_tradnl" sz="2400" dirty="0" err="1">
                    <a:solidFill>
                      <a:srgbClr val="00456F"/>
                    </a:solidFill>
                    <a:latin typeface="Times New Roman" panose="02020603050405020304" pitchFamily="18" charset="0"/>
                    <a:cs typeface="Times New Roman" panose="02020603050405020304" pitchFamily="18" charset="0"/>
                  </a:rPr>
                  <a:t>rev</a:t>
                </a:r>
                <a:r>
                  <a:rPr lang="es-ES_tradnl" sz="2400" dirty="0">
                    <a:solidFill>
                      <a:srgbClr val="00456F"/>
                    </a:solidFill>
                    <a:latin typeface="Times New Roman" panose="02020603050405020304" pitchFamily="18" charset="0"/>
                    <a:cs typeface="Times New Roman" panose="02020603050405020304" pitchFamily="18" charset="0"/>
                  </a:rPr>
                  <a:t>/min]. </a:t>
                </a:r>
                <a:endParaRPr lang="es-CL" sz="2400" dirty="0">
                  <a:solidFill>
                    <a:srgbClr val="00456F"/>
                  </a:solidFill>
                  <a:latin typeface="Times New Roman" panose="02020603050405020304" pitchFamily="18" charset="0"/>
                  <a:cs typeface="Times New Roman" panose="02020603050405020304" pitchFamily="18" charset="0"/>
                </a:endParaRPr>
              </a:p>
              <a:p>
                <a:pPr marL="457200" indent="-457200" algn="just">
                  <a:buAutoNum type="alphaLcParenR"/>
                </a:pPr>
                <a:r>
                  <a:rPr lang="es-CL" sz="2400" dirty="0">
                    <a:solidFill>
                      <a:srgbClr val="00456F"/>
                    </a:solidFill>
                    <a:latin typeface="Times New Roman" panose="02020603050405020304" pitchFamily="18" charset="0"/>
                    <a:cs typeface="Times New Roman" panose="02020603050405020304" pitchFamily="18" charset="0"/>
                  </a:rPr>
                  <a:t>Calcule el momento de inercia del conjunto en torno al eje de rotación.  (Cada pala puede considerarse como una varilla, recuerde que el momento de inercia de una varilla de masa M y largo L que gira respecto a un eje perpendicular a su largo y que pasa por su C.M. es    </a:t>
                </a:r>
                <a14:m>
                  <m:oMath xmlns:m="http://schemas.openxmlformats.org/officeDocument/2006/math">
                    <m:r>
                      <m:rPr>
                        <m:sty m:val="p"/>
                      </m:rPr>
                      <a:rPr lang="es-CL" sz="2400">
                        <a:solidFill>
                          <a:srgbClr val="00456F"/>
                        </a:solidFill>
                        <a:latin typeface="Cambria Math" panose="02040503050406030204" pitchFamily="18" charset="0"/>
                      </a:rPr>
                      <m:t>I</m:t>
                    </m:r>
                    <m:r>
                      <a:rPr lang="es-CL" sz="2400">
                        <a:solidFill>
                          <a:srgbClr val="00456F"/>
                        </a:solidFill>
                        <a:latin typeface="Cambria Math" panose="02040503050406030204" pitchFamily="18" charset="0"/>
                      </a:rPr>
                      <m:t>=</m:t>
                    </m:r>
                    <m:f>
                      <m:fPr>
                        <m:ctrlPr>
                          <a:rPr lang="es-CL" sz="2400" i="1">
                            <a:solidFill>
                              <a:srgbClr val="00456F"/>
                            </a:solidFill>
                            <a:latin typeface="Cambria Math" panose="02040503050406030204" pitchFamily="18" charset="0"/>
                          </a:rPr>
                        </m:ctrlPr>
                      </m:fPr>
                      <m:num>
                        <m:r>
                          <a:rPr lang="es-CL" sz="2400">
                            <a:solidFill>
                              <a:srgbClr val="00456F"/>
                            </a:solidFill>
                            <a:latin typeface="Cambria Math" panose="02040503050406030204" pitchFamily="18" charset="0"/>
                          </a:rPr>
                          <m:t>1</m:t>
                        </m:r>
                      </m:num>
                      <m:den>
                        <m:r>
                          <a:rPr lang="es-CL" sz="2400">
                            <a:solidFill>
                              <a:srgbClr val="00456F"/>
                            </a:solidFill>
                            <a:latin typeface="Cambria Math" panose="02040503050406030204" pitchFamily="18" charset="0"/>
                          </a:rPr>
                          <m:t>12</m:t>
                        </m:r>
                      </m:den>
                    </m:f>
                    <m:r>
                      <m:rPr>
                        <m:sty m:val="p"/>
                      </m:rPr>
                      <a:rPr lang="es-CL" sz="2400">
                        <a:solidFill>
                          <a:srgbClr val="00456F"/>
                        </a:solidFill>
                        <a:latin typeface="Cambria Math" panose="02040503050406030204" pitchFamily="18" charset="0"/>
                      </a:rPr>
                      <m:t>M</m:t>
                    </m:r>
                    <m:sSup>
                      <m:sSupPr>
                        <m:ctrlPr>
                          <a:rPr lang="es-CL" sz="2400" i="1">
                            <a:solidFill>
                              <a:srgbClr val="00456F"/>
                            </a:solidFill>
                            <a:latin typeface="Cambria Math" panose="02040503050406030204" pitchFamily="18" charset="0"/>
                          </a:rPr>
                        </m:ctrlPr>
                      </m:sSupPr>
                      <m:e>
                        <m:r>
                          <m:rPr>
                            <m:sty m:val="p"/>
                          </m:rPr>
                          <a:rPr lang="es-CL" sz="2400">
                            <a:solidFill>
                              <a:srgbClr val="00456F"/>
                            </a:solidFill>
                            <a:latin typeface="Cambria Math" panose="02040503050406030204" pitchFamily="18" charset="0"/>
                          </a:rPr>
                          <m:t>L</m:t>
                        </m:r>
                      </m:e>
                      <m:sup>
                        <m:r>
                          <a:rPr lang="es-CL" sz="2400">
                            <a:solidFill>
                              <a:srgbClr val="00456F"/>
                            </a:solidFill>
                            <a:latin typeface="Cambria Math" panose="02040503050406030204" pitchFamily="18" charset="0"/>
                          </a:rPr>
                          <m:t>2</m:t>
                        </m:r>
                      </m:sup>
                    </m:sSup>
                  </m:oMath>
                </a14:m>
                <a:endParaRPr lang="es-ES" sz="2400" dirty="0">
                  <a:solidFill>
                    <a:srgbClr val="00456F"/>
                  </a:solidFill>
                  <a:latin typeface="Times New Roman" panose="02020603050405020304" pitchFamily="18" charset="0"/>
                </a:endParaRPr>
              </a:p>
              <a:p>
                <a:pPr marL="457200" indent="-457200" algn="just">
                  <a:buAutoNum type="alphaLcParenR"/>
                </a:pPr>
                <a:r>
                  <a:rPr lang="es-CL" sz="2400" dirty="0">
                    <a:solidFill>
                      <a:srgbClr val="00456F"/>
                    </a:solidFill>
                    <a:latin typeface="Times New Roman" panose="02020603050405020304" pitchFamily="18" charset="0"/>
                    <a:cs typeface="Times New Roman" panose="02020603050405020304" pitchFamily="18" charset="0"/>
                  </a:rPr>
                  <a:t>Si se cambian las palas por otras cuya masa es un tercio de la masa anterior. El momento de inercia del sistema, ¿aumenta, disminuye o se mantiene? Justifique </a:t>
                </a:r>
              </a:p>
              <a:p>
                <a:pPr marL="457200" indent="-457200" algn="just">
                  <a:buAutoNum type="alphaLcParenR"/>
                </a:pPr>
                <a:r>
                  <a:rPr lang="es-ES_tradnl" sz="2400" dirty="0">
                    <a:solidFill>
                      <a:srgbClr val="00456F"/>
                    </a:solidFill>
                    <a:latin typeface="Times New Roman" panose="02020603050405020304" pitchFamily="18" charset="0"/>
                    <a:cs typeface="Times New Roman" panose="02020603050405020304" pitchFamily="18" charset="0"/>
                  </a:rPr>
                  <a:t>¿En qué caso es más fácil hacer girar el rotor del helicóptero? (Compare las situaciones de las letras a) y b)) Explique usando argumentos físicos y en, al menos, tres línea</a:t>
                </a:r>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8" name="CuadroTexto 47">
                <a:extLst>
                  <a:ext uri="{FF2B5EF4-FFF2-40B4-BE49-F238E27FC236}">
                    <a16:creationId xmlns:a16="http://schemas.microsoft.com/office/drawing/2014/main" id="{63EE81F7-B3F6-4029-9D5F-5DED738C5B85}"/>
                  </a:ext>
                </a:extLst>
              </p:cNvPr>
              <p:cNvSpPr txBox="1">
                <a:spLocks noRot="1" noChangeAspect="1" noMove="1" noResize="1" noEditPoints="1" noAdjustHandles="1" noChangeArrowheads="1" noChangeShapeType="1" noTextEdit="1"/>
              </p:cNvSpPr>
              <p:nvPr/>
            </p:nvSpPr>
            <p:spPr>
              <a:xfrm>
                <a:off x="479376" y="1083357"/>
                <a:ext cx="8957914" cy="5425396"/>
              </a:xfrm>
              <a:prstGeom prst="rect">
                <a:avLst/>
              </a:prstGeom>
              <a:blipFill>
                <a:blip r:embed="rId3"/>
                <a:stretch>
                  <a:fillRect l="-992" t="-937" r="-992" b="-1639"/>
                </a:stretch>
              </a:blipFill>
            </p:spPr>
            <p:txBody>
              <a:bodyPr/>
              <a:lstStyle/>
              <a:p>
                <a:r>
                  <a:rPr lang="es-CL">
                    <a:noFill/>
                  </a:rPr>
                  <a:t> </a:t>
                </a:r>
              </a:p>
            </p:txBody>
          </p:sp>
        </mc:Fallback>
      </mc:AlternateContent>
      <p:pic>
        <p:nvPicPr>
          <p:cNvPr id="6" name="Imagen 5">
            <a:extLst>
              <a:ext uri="{FF2B5EF4-FFF2-40B4-BE49-F238E27FC236}">
                <a16:creationId xmlns:a16="http://schemas.microsoft.com/office/drawing/2014/main" id="{7461DAEC-8805-6C4B-AC14-B7519FB3F42B}"/>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437290" y="850346"/>
            <a:ext cx="2754710" cy="2057763"/>
          </a:xfrm>
          <a:prstGeom prst="rect">
            <a:avLst/>
          </a:prstGeom>
          <a:noFill/>
          <a:ln w="9525">
            <a:noFill/>
            <a:miter lim="800000"/>
            <a:headEnd/>
            <a:tailEnd/>
          </a:ln>
        </p:spPr>
      </p:pic>
    </p:spTree>
    <p:extLst>
      <p:ext uri="{BB962C8B-B14F-4D97-AF65-F5344CB8AC3E}">
        <p14:creationId xmlns:p14="http://schemas.microsoft.com/office/powerpoint/2010/main" val="8273270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6C0D992-5742-CA4B-9E84-D1A6CDC775A1}"/>
              </a:ext>
            </a:extLst>
          </p:cNvPr>
          <p:cNvSpPr>
            <a:spLocks noGrp="1"/>
          </p:cNvSpPr>
          <p:nvPr>
            <p:ph type="title"/>
          </p:nvPr>
        </p:nvSpPr>
        <p:spPr/>
        <p:txBody>
          <a:bodyPr/>
          <a:lstStyle/>
          <a:p>
            <a:r>
              <a:rPr lang="es-CL" dirty="0"/>
              <a:t>Algunos ejercicios resueltos…</a:t>
            </a:r>
          </a:p>
        </p:txBody>
      </p:sp>
      <p:sp>
        <p:nvSpPr>
          <p:cNvPr id="3" name="Marcador de contenido 2">
            <a:extLst>
              <a:ext uri="{FF2B5EF4-FFF2-40B4-BE49-F238E27FC236}">
                <a16:creationId xmlns:a16="http://schemas.microsoft.com/office/drawing/2014/main" id="{A3C0E2B2-1F5D-CB4A-B8B0-18DF1204B413}"/>
              </a:ext>
            </a:extLst>
          </p:cNvPr>
          <p:cNvSpPr>
            <a:spLocks noGrp="1"/>
          </p:cNvSpPr>
          <p:nvPr>
            <p:ph sz="quarter" idx="1"/>
          </p:nvPr>
        </p:nvSpPr>
        <p:spPr/>
        <p:txBody>
          <a:bodyPr/>
          <a:lstStyle/>
          <a:p>
            <a:pPr marL="0" indent="0" algn="just">
              <a:buNone/>
            </a:pPr>
            <a:r>
              <a:rPr lang="es-CL" sz="2400" dirty="0">
                <a:solidFill>
                  <a:srgbClr val="00456F"/>
                </a:solidFill>
                <a:hlinkClick r:id="rId2">
                  <a:extLst>
                    <a:ext uri="{A12FA001-AC4F-418D-AE19-62706E023703}">
                      <ahyp:hlinkClr xmlns:ahyp="http://schemas.microsoft.com/office/drawing/2018/hyperlinkcolor" val="tx"/>
                    </a:ext>
                  </a:extLst>
                </a:hlinkClick>
              </a:rPr>
              <a:t>Momento de inercia</a:t>
            </a:r>
          </a:p>
          <a:p>
            <a:pPr marL="0" indent="0" algn="just">
              <a:buNone/>
            </a:pPr>
            <a:r>
              <a:rPr lang="es-CL" dirty="0">
                <a:solidFill>
                  <a:srgbClr val="00456F"/>
                </a:solidFill>
                <a:hlinkClick r:id="rId2">
                  <a:extLst>
                    <a:ext uri="{A12FA001-AC4F-418D-AE19-62706E023703}">
                      <ahyp:hlinkClr xmlns:ahyp="http://schemas.microsoft.com/office/drawing/2018/hyperlinkcolor" val="tx"/>
                    </a:ext>
                  </a:extLst>
                </a:hlinkClick>
              </a:rPr>
              <a:t>https://www.youtube.com/watch?v=v7yKEhqFUL8</a:t>
            </a:r>
          </a:p>
          <a:p>
            <a:pPr marL="0" indent="0" algn="just">
              <a:buNone/>
            </a:pPr>
            <a:endParaRPr lang="es-CL" sz="2400" dirty="0">
              <a:solidFill>
                <a:srgbClr val="00456F"/>
              </a:solidFill>
              <a:hlinkClick r:id="rId2">
                <a:extLst>
                  <a:ext uri="{A12FA001-AC4F-418D-AE19-62706E023703}">
                    <ahyp:hlinkClr xmlns:ahyp="http://schemas.microsoft.com/office/drawing/2018/hyperlinkcolor" val="tx"/>
                  </a:ext>
                </a:extLst>
              </a:hlinkClick>
            </a:endParaRPr>
          </a:p>
          <a:p>
            <a:pPr marL="0" indent="0" algn="just">
              <a:buNone/>
            </a:pPr>
            <a:r>
              <a:rPr lang="es-CL" sz="2400" dirty="0">
                <a:solidFill>
                  <a:srgbClr val="00456F"/>
                </a:solidFill>
                <a:hlinkClick r:id="rId2">
                  <a:extLst>
                    <a:ext uri="{A12FA001-AC4F-418D-AE19-62706E023703}">
                      <ahyp:hlinkClr xmlns:ahyp="http://schemas.microsoft.com/office/drawing/2018/hyperlinkcolor" val="tx"/>
                    </a:ext>
                  </a:extLst>
                </a:hlinkClick>
              </a:rPr>
              <a:t>Ejercicio torque</a:t>
            </a:r>
          </a:p>
          <a:p>
            <a:pPr marL="0" indent="0" algn="just">
              <a:buNone/>
            </a:pPr>
            <a:endParaRPr lang="es-CL" sz="2400" dirty="0">
              <a:solidFill>
                <a:srgbClr val="00456F"/>
              </a:solidFill>
              <a:hlinkClick r:id="rId2">
                <a:extLst>
                  <a:ext uri="{A12FA001-AC4F-418D-AE19-62706E023703}">
                    <ahyp:hlinkClr xmlns:ahyp="http://schemas.microsoft.com/office/drawing/2018/hyperlinkcolor" val="tx"/>
                  </a:ext>
                </a:extLst>
              </a:hlinkClick>
            </a:endParaRPr>
          </a:p>
          <a:p>
            <a:pPr marL="0" indent="0">
              <a:buNone/>
            </a:pPr>
            <a:r>
              <a:rPr lang="es-CL" dirty="0">
                <a:solidFill>
                  <a:srgbClr val="00456F"/>
                </a:solidFill>
                <a:hlinkClick r:id="rId2">
                  <a:extLst>
                    <a:ext uri="{A12FA001-AC4F-418D-AE19-62706E023703}">
                      <ahyp:hlinkClr xmlns:ahyp="http://schemas.microsoft.com/office/drawing/2018/hyperlinkcolor" val="tx"/>
                    </a:ext>
                  </a:extLst>
                </a:hlinkClick>
              </a:rPr>
              <a:t>https://youtu.be/5z6NjiHvMjU</a:t>
            </a:r>
            <a:endParaRPr lang="es-CL" dirty="0">
              <a:solidFill>
                <a:srgbClr val="00456F"/>
              </a:solidFill>
            </a:endParaRPr>
          </a:p>
          <a:p>
            <a:pPr marL="0" indent="0" algn="just">
              <a:buNone/>
            </a:pPr>
            <a:endParaRPr lang="es-CL" dirty="0">
              <a:solidFill>
                <a:srgbClr val="00456F"/>
              </a:solidFill>
            </a:endParaRPr>
          </a:p>
          <a:p>
            <a:pPr marL="0" indent="0" algn="just">
              <a:buNone/>
            </a:pPr>
            <a:r>
              <a:rPr lang="es-CL" sz="2400" dirty="0">
                <a:solidFill>
                  <a:srgbClr val="00456F"/>
                </a:solidFill>
              </a:rPr>
              <a:t>Ejercicio dinámica de rotación</a:t>
            </a:r>
          </a:p>
          <a:p>
            <a:pPr marL="0" indent="0">
              <a:buNone/>
            </a:pPr>
            <a:r>
              <a:rPr lang="es-CL" dirty="0">
                <a:solidFill>
                  <a:srgbClr val="00456F"/>
                </a:solidFill>
                <a:hlinkClick r:id="rId3">
                  <a:extLst>
                    <a:ext uri="{A12FA001-AC4F-418D-AE19-62706E023703}">
                      <ahyp:hlinkClr xmlns:ahyp="http://schemas.microsoft.com/office/drawing/2018/hyperlinkcolor" val="tx"/>
                    </a:ext>
                  </a:extLst>
                </a:hlinkClick>
              </a:rPr>
              <a:t>https://youtu.be/WNMBSUZg-e8</a:t>
            </a:r>
            <a:endParaRPr lang="es-CL" dirty="0">
              <a:solidFill>
                <a:srgbClr val="00456F"/>
              </a:solidFill>
            </a:endParaRPr>
          </a:p>
          <a:p>
            <a:endParaRPr lang="es-CL" dirty="0"/>
          </a:p>
        </p:txBody>
      </p:sp>
    </p:spTree>
    <p:extLst>
      <p:ext uri="{BB962C8B-B14F-4D97-AF65-F5344CB8AC3E}">
        <p14:creationId xmlns:p14="http://schemas.microsoft.com/office/powerpoint/2010/main" val="5237627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a:t>
            </a:r>
          </a:p>
        </p:txBody>
      </p:sp>
      <p:sp>
        <p:nvSpPr>
          <p:cNvPr id="23" name="CuadroTexto 22">
            <a:extLst>
              <a:ext uri="{FF2B5EF4-FFF2-40B4-BE49-F238E27FC236}">
                <a16:creationId xmlns:a16="http://schemas.microsoft.com/office/drawing/2014/main" id="{37F49AEC-76D4-457C-BD05-28C662A38EB7}"/>
              </a:ext>
            </a:extLst>
          </p:cNvPr>
          <p:cNvSpPr txBox="1"/>
          <p:nvPr/>
        </p:nvSpPr>
        <p:spPr>
          <a:xfrm>
            <a:off x="357410" y="327126"/>
            <a:ext cx="3355801" cy="523220"/>
          </a:xfrm>
          <a:prstGeom prst="rect">
            <a:avLst/>
          </a:prstGeom>
          <a:noFill/>
        </p:spPr>
        <p:txBody>
          <a:bodyPr wrap="square" rtlCol="0">
            <a:spAutoFit/>
          </a:bodyPr>
          <a:lstStyle/>
          <a:p>
            <a:pPr algn="ctr"/>
            <a:r>
              <a:rPr lang="es-CL" sz="2800" dirty="0">
                <a:solidFill>
                  <a:srgbClr val="FF9108"/>
                </a:solidFill>
                <a:latin typeface="Times New Roman" panose="02020603050405020304" pitchFamily="18" charset="0"/>
                <a:cs typeface="Times New Roman" panose="02020603050405020304" pitchFamily="18" charset="0"/>
              </a:rPr>
              <a:t>Ejercicio 16 guía</a:t>
            </a:r>
          </a:p>
        </p:txBody>
      </p:sp>
      <p:sp>
        <p:nvSpPr>
          <p:cNvPr id="48" name="CuadroTexto 47">
            <a:extLst>
              <a:ext uri="{FF2B5EF4-FFF2-40B4-BE49-F238E27FC236}">
                <a16:creationId xmlns:a16="http://schemas.microsoft.com/office/drawing/2014/main" id="{63EE81F7-B3F6-4029-9D5F-5DED738C5B85}"/>
              </a:ext>
            </a:extLst>
          </p:cNvPr>
          <p:cNvSpPr txBox="1"/>
          <p:nvPr/>
        </p:nvSpPr>
        <p:spPr>
          <a:xfrm>
            <a:off x="337541" y="1049930"/>
            <a:ext cx="11712624" cy="1200329"/>
          </a:xfrm>
          <a:prstGeom prst="rect">
            <a:avLst/>
          </a:prstGeom>
          <a:noFill/>
        </p:spPr>
        <p:txBody>
          <a:bodyPr wrap="square" rtlCol="0">
            <a:spAutoFit/>
          </a:bodyPr>
          <a:lstStyle/>
          <a:p>
            <a:pPr algn="just"/>
            <a:r>
              <a:rPr lang="es-CL" sz="2400" dirty="0">
                <a:solidFill>
                  <a:srgbClr val="00456F"/>
                </a:solidFill>
                <a:latin typeface="Times New Roman" panose="02020603050405020304" pitchFamily="18" charset="0"/>
                <a:cs typeface="Times New Roman" panose="02020603050405020304" pitchFamily="18" charset="0"/>
              </a:rPr>
              <a:t>Calcule la inercia de rotación de una regla de un metro, cuya masa es de 0,56 [kg], en torno a un eje perpendicular a la regla y que está situado en la marca de 20 [cm]. </a:t>
            </a:r>
          </a:p>
          <a:p>
            <a:pPr algn="just"/>
            <a:endParaRPr lang="es-CL" sz="2400" dirty="0">
              <a:solidFill>
                <a:srgbClr val="00456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34652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a:t>
            </a:r>
          </a:p>
        </p:txBody>
      </p:sp>
      <p:sp>
        <p:nvSpPr>
          <p:cNvPr id="23" name="CuadroTexto 22">
            <a:extLst>
              <a:ext uri="{FF2B5EF4-FFF2-40B4-BE49-F238E27FC236}">
                <a16:creationId xmlns:a16="http://schemas.microsoft.com/office/drawing/2014/main" id="{37F49AEC-76D4-457C-BD05-28C662A38EB7}"/>
              </a:ext>
            </a:extLst>
          </p:cNvPr>
          <p:cNvSpPr txBox="1"/>
          <p:nvPr/>
        </p:nvSpPr>
        <p:spPr>
          <a:xfrm>
            <a:off x="357410" y="327126"/>
            <a:ext cx="3355801" cy="523220"/>
          </a:xfrm>
          <a:prstGeom prst="rect">
            <a:avLst/>
          </a:prstGeom>
          <a:noFill/>
        </p:spPr>
        <p:txBody>
          <a:bodyPr wrap="square" rtlCol="0">
            <a:spAutoFit/>
          </a:bodyPr>
          <a:lstStyle/>
          <a:p>
            <a:pPr algn="ctr"/>
            <a:r>
              <a:rPr lang="es-CL" sz="2800" dirty="0">
                <a:solidFill>
                  <a:srgbClr val="FF9108"/>
                </a:solidFill>
                <a:latin typeface="Times New Roman" panose="02020603050405020304" pitchFamily="18" charset="0"/>
                <a:cs typeface="Times New Roman" panose="02020603050405020304" pitchFamily="18" charset="0"/>
              </a:rPr>
              <a:t>Ejercicio 17 guía</a:t>
            </a:r>
          </a:p>
        </p:txBody>
      </p:sp>
      <p:sp>
        <p:nvSpPr>
          <p:cNvPr id="48" name="CuadroTexto 47">
            <a:extLst>
              <a:ext uri="{FF2B5EF4-FFF2-40B4-BE49-F238E27FC236}">
                <a16:creationId xmlns:a16="http://schemas.microsoft.com/office/drawing/2014/main" id="{63EE81F7-B3F6-4029-9D5F-5DED738C5B85}"/>
              </a:ext>
            </a:extLst>
          </p:cNvPr>
          <p:cNvSpPr txBox="1"/>
          <p:nvPr/>
        </p:nvSpPr>
        <p:spPr>
          <a:xfrm>
            <a:off x="337541" y="1049930"/>
            <a:ext cx="9578555" cy="1938992"/>
          </a:xfrm>
          <a:prstGeom prst="rect">
            <a:avLst/>
          </a:prstGeom>
          <a:noFill/>
        </p:spPr>
        <p:txBody>
          <a:bodyPr wrap="square" rtlCol="0">
            <a:spAutoFit/>
          </a:bodyPr>
          <a:lstStyle/>
          <a:p>
            <a:pPr algn="just"/>
            <a:r>
              <a:rPr lang="es-CL" sz="2400" dirty="0">
                <a:solidFill>
                  <a:srgbClr val="00456F"/>
                </a:solidFill>
                <a:latin typeface="Times New Roman" panose="02020603050405020304" pitchFamily="18" charset="0"/>
                <a:cs typeface="Times New Roman" panose="02020603050405020304" pitchFamily="18" charset="0"/>
              </a:rPr>
              <a:t>Una rueda tiene 8 rayos (ver figura) cada uno de 0,3 [m] de longitud y una masa respectiva de m = 0,05 [kg]. Si la masa del borde de la rueda es 1,4 [kg], ¿que momento de inercia tiene la rueda con respecto a un eje que pasa por su centro y es perpendicular a su plano? </a:t>
            </a:r>
          </a:p>
          <a:p>
            <a:pPr algn="just"/>
            <a:endParaRPr lang="es-CL" sz="2400" dirty="0">
              <a:solidFill>
                <a:srgbClr val="00456F"/>
              </a:solidFill>
              <a:latin typeface="Times New Roman" panose="02020603050405020304" pitchFamily="18" charset="0"/>
              <a:cs typeface="Times New Roman" panose="02020603050405020304" pitchFamily="18" charset="0"/>
            </a:endParaRPr>
          </a:p>
        </p:txBody>
      </p:sp>
      <p:pic>
        <p:nvPicPr>
          <p:cNvPr id="1025" name="Picture 1" descr="page5image9053744">
            <a:extLst>
              <a:ext uri="{FF2B5EF4-FFF2-40B4-BE49-F238E27FC236}">
                <a16:creationId xmlns:a16="http://schemas.microsoft.com/office/drawing/2014/main" id="{2A236004-2A2D-C549-AE09-168A09FCE8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13596" y="844676"/>
            <a:ext cx="2311400" cy="2349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44683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35360" y="188640"/>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Dinámica de cuerpo rígido: Torque neto no nulo</a:t>
            </a:r>
          </a:p>
        </p:txBody>
      </p:sp>
      <p:sp>
        <p:nvSpPr>
          <p:cNvPr id="7" name="CuadroTexto 6">
            <a:extLst>
              <a:ext uri="{FF2B5EF4-FFF2-40B4-BE49-F238E27FC236}">
                <a16:creationId xmlns:a16="http://schemas.microsoft.com/office/drawing/2014/main" id="{CBFCB6B5-07F2-4163-B696-416870A3345D}"/>
              </a:ext>
            </a:extLst>
          </p:cNvPr>
          <p:cNvSpPr txBox="1"/>
          <p:nvPr/>
        </p:nvSpPr>
        <p:spPr>
          <a:xfrm>
            <a:off x="479376" y="1610797"/>
            <a:ext cx="11161240" cy="1384995"/>
          </a:xfrm>
          <a:prstGeom prst="rect">
            <a:avLst/>
          </a:prstGeom>
          <a:noFill/>
        </p:spPr>
        <p:txBody>
          <a:bodyPr wrap="square" rtlCol="0">
            <a:spAutoFit/>
          </a:bodyPr>
          <a:lstStyle/>
          <a:p>
            <a:r>
              <a:rPr lang="es-ES" sz="2800" dirty="0">
                <a:solidFill>
                  <a:srgbClr val="00456F"/>
                </a:solidFill>
                <a:latin typeface="Times New Roman" panose="02020603050405020304" pitchFamily="18" charset="0"/>
                <a:cs typeface="Times New Roman" panose="02020603050405020304" pitchFamily="18" charset="0"/>
              </a:rPr>
              <a:t>Hasta ahora, hemos estudiado casos donde los cuerpos se mantienen en equilibrio y por ende su torque neto es nulo, pero ¿qué sucede si el torque neto es distinto de cero?</a:t>
            </a:r>
            <a:endParaRPr lang="es-CL" sz="2800" dirty="0">
              <a:solidFill>
                <a:srgbClr val="00456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79862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35360" y="188640"/>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Dinámica de cuero rígido: Torque neto no nulo</a:t>
            </a:r>
          </a:p>
        </p:txBody>
      </p:sp>
      <mc:AlternateContent xmlns:mc="http://schemas.openxmlformats.org/markup-compatibility/2006" xmlns:a14="http://schemas.microsoft.com/office/drawing/2010/main">
        <mc:Choice Requires="a14">
          <p:sp>
            <p:nvSpPr>
              <p:cNvPr id="7" name="CuadroTexto 6">
                <a:extLst>
                  <a:ext uri="{FF2B5EF4-FFF2-40B4-BE49-F238E27FC236}">
                    <a16:creationId xmlns:a16="http://schemas.microsoft.com/office/drawing/2014/main" id="{CBFCB6B5-07F2-4163-B696-416870A3345D}"/>
                  </a:ext>
                </a:extLst>
              </p:cNvPr>
              <p:cNvSpPr txBox="1"/>
              <p:nvPr/>
            </p:nvSpPr>
            <p:spPr>
              <a:xfrm>
                <a:off x="479376" y="1610797"/>
                <a:ext cx="11161240" cy="1384995"/>
              </a:xfrm>
              <a:prstGeom prst="rect">
                <a:avLst/>
              </a:prstGeom>
              <a:noFill/>
            </p:spPr>
            <p:txBody>
              <a:bodyPr wrap="square" rtlCol="0">
                <a:spAutoFit/>
              </a:bodyPr>
              <a:lstStyle/>
              <a:p>
                <a:r>
                  <a:rPr lang="es-ES" sz="2800" dirty="0">
                    <a:solidFill>
                      <a:srgbClr val="00456F"/>
                    </a:solidFill>
                    <a:latin typeface="Times New Roman" panose="02020603050405020304" pitchFamily="18" charset="0"/>
                    <a:cs typeface="Times New Roman" panose="02020603050405020304" pitchFamily="18" charset="0"/>
                  </a:rPr>
                  <a:t>Un torque neto o resultante no nulo aplicado sobre un cuerpo, implica que éste se encuentra en rotación con aceleración angular </a:t>
                </a:r>
                <a14:m>
                  <m:oMath xmlns:m="http://schemas.openxmlformats.org/officeDocument/2006/math">
                    <m:r>
                      <a:rPr lang="es-ES" sz="2800" b="0" i="1" smtClean="0">
                        <a:solidFill>
                          <a:srgbClr val="00456F"/>
                        </a:solidFill>
                        <a:latin typeface="Cambria Math" panose="02040503050406030204" pitchFamily="18" charset="0"/>
                        <a:cs typeface="Times New Roman" panose="02020603050405020304" pitchFamily="18" charset="0"/>
                      </a:rPr>
                      <m:t>𝛼</m:t>
                    </m:r>
                  </m:oMath>
                </a14:m>
                <a:r>
                  <a:rPr lang="es-ES" sz="2800" dirty="0">
                    <a:solidFill>
                      <a:srgbClr val="00456F"/>
                    </a:solidFill>
                    <a:latin typeface="Times New Roman" panose="02020603050405020304" pitchFamily="18" charset="0"/>
                    <a:cs typeface="Times New Roman" panose="02020603050405020304" pitchFamily="18" charset="0"/>
                  </a:rPr>
                  <a:t> constante, es decir la velocidad angular </a:t>
                </a:r>
                <a14:m>
                  <m:oMath xmlns:m="http://schemas.openxmlformats.org/officeDocument/2006/math">
                    <m:r>
                      <a:rPr lang="es-ES" sz="2800" b="0" i="1" smtClean="0">
                        <a:solidFill>
                          <a:srgbClr val="00456F"/>
                        </a:solidFill>
                        <a:latin typeface="Cambria Math" panose="02040503050406030204" pitchFamily="18" charset="0"/>
                        <a:cs typeface="Times New Roman" panose="02020603050405020304" pitchFamily="18" charset="0"/>
                      </a:rPr>
                      <m:t>𝜔</m:t>
                    </m:r>
                  </m:oMath>
                </a14:m>
                <a:r>
                  <a:rPr lang="es-ES" sz="2800" dirty="0">
                    <a:solidFill>
                      <a:srgbClr val="00456F"/>
                    </a:solidFill>
                    <a:latin typeface="Times New Roman" panose="02020603050405020304" pitchFamily="18" charset="0"/>
                    <a:cs typeface="Times New Roman" panose="02020603050405020304" pitchFamily="18" charset="0"/>
                  </a:rPr>
                  <a:t> de rotación del cuerpo es variable en el tiempo.</a:t>
                </a:r>
                <a:endParaRPr lang="es-CL" sz="28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7" name="CuadroTexto 6">
                <a:extLst>
                  <a:ext uri="{FF2B5EF4-FFF2-40B4-BE49-F238E27FC236}">
                    <a16:creationId xmlns:a16="http://schemas.microsoft.com/office/drawing/2014/main" id="{CBFCB6B5-07F2-4163-B696-416870A3345D}"/>
                  </a:ext>
                </a:extLst>
              </p:cNvPr>
              <p:cNvSpPr txBox="1">
                <a:spLocks noRot="1" noChangeAspect="1" noMove="1" noResize="1" noEditPoints="1" noAdjustHandles="1" noChangeArrowheads="1" noChangeShapeType="1" noTextEdit="1"/>
              </p:cNvSpPr>
              <p:nvPr/>
            </p:nvSpPr>
            <p:spPr>
              <a:xfrm>
                <a:off x="479376" y="1610797"/>
                <a:ext cx="11161240" cy="1384995"/>
              </a:xfrm>
              <a:prstGeom prst="rect">
                <a:avLst/>
              </a:prstGeom>
              <a:blipFill>
                <a:blip r:embed="rId2"/>
                <a:stretch>
                  <a:fillRect l="-1147" t="-4405" r="-1147" b="-11454"/>
                </a:stretch>
              </a:blipFill>
            </p:spPr>
            <p:txBody>
              <a:bodyPr/>
              <a:lstStyle/>
              <a:p>
                <a:r>
                  <a:rPr lang="es-CL">
                    <a:noFill/>
                  </a:rPr>
                  <a:t> </a:t>
                </a:r>
              </a:p>
            </p:txBody>
          </p:sp>
        </mc:Fallback>
      </mc:AlternateContent>
    </p:spTree>
    <p:extLst>
      <p:ext uri="{BB962C8B-B14F-4D97-AF65-F5344CB8AC3E}">
        <p14:creationId xmlns:p14="http://schemas.microsoft.com/office/powerpoint/2010/main" val="14373412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35360" y="90646"/>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Dinámica de cuerpo rígido: Torque neto no nulo</a:t>
            </a:r>
          </a:p>
        </p:txBody>
      </p:sp>
      <mc:AlternateContent xmlns:mc="http://schemas.openxmlformats.org/markup-compatibility/2006" xmlns:a14="http://schemas.microsoft.com/office/drawing/2010/main">
        <mc:Choice Requires="a14">
          <p:sp>
            <p:nvSpPr>
              <p:cNvPr id="25" name="CuadroTexto 24">
                <a:extLst>
                  <a:ext uri="{FF2B5EF4-FFF2-40B4-BE49-F238E27FC236}">
                    <a16:creationId xmlns:a16="http://schemas.microsoft.com/office/drawing/2014/main" id="{A0F7FE65-72AC-45F0-8F1B-BB2F9C9B26D4}"/>
                  </a:ext>
                </a:extLst>
              </p:cNvPr>
              <p:cNvSpPr txBox="1"/>
              <p:nvPr/>
            </p:nvSpPr>
            <p:spPr>
              <a:xfrm>
                <a:off x="3935760" y="2572526"/>
                <a:ext cx="3744416" cy="677108"/>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s-ES" sz="4400" b="0" i="1" smtClean="0">
                              <a:solidFill>
                                <a:srgbClr val="00456F"/>
                              </a:solidFill>
                              <a:latin typeface="Cambria Math" panose="02040503050406030204" pitchFamily="18" charset="0"/>
                            </a:rPr>
                          </m:ctrlPr>
                        </m:sSubPr>
                        <m:e>
                          <m:acc>
                            <m:accPr>
                              <m:chr m:val="⃗"/>
                              <m:ctrlPr>
                                <a:rPr lang="es-ES" sz="4400" b="0" i="1" smtClean="0">
                                  <a:solidFill>
                                    <a:srgbClr val="00456F"/>
                                  </a:solidFill>
                                  <a:latin typeface="Cambria Math" panose="02040503050406030204" pitchFamily="18" charset="0"/>
                                </a:rPr>
                              </m:ctrlPr>
                            </m:accPr>
                            <m:e>
                              <m:r>
                                <a:rPr lang="es-ES" sz="4400" b="0" i="1" smtClean="0">
                                  <a:solidFill>
                                    <a:srgbClr val="00456F"/>
                                  </a:solidFill>
                                  <a:latin typeface="Cambria Math" panose="02040503050406030204" pitchFamily="18" charset="0"/>
                                </a:rPr>
                                <m:t>𝜏</m:t>
                              </m:r>
                            </m:e>
                          </m:acc>
                        </m:e>
                        <m:sub>
                          <m:r>
                            <m:rPr>
                              <m:sty m:val="p"/>
                            </m:rPr>
                            <a:rPr lang="es-ES" sz="4400" b="0" i="0" smtClean="0">
                              <a:solidFill>
                                <a:srgbClr val="00456F"/>
                              </a:solidFill>
                              <a:latin typeface="Cambria Math" panose="02040503050406030204" pitchFamily="18" charset="0"/>
                            </a:rPr>
                            <m:t>neto</m:t>
                          </m:r>
                        </m:sub>
                      </m:sSub>
                      <m:r>
                        <a:rPr lang="es-ES" sz="4400" b="0" i="1" smtClean="0">
                          <a:solidFill>
                            <a:srgbClr val="00456F"/>
                          </a:solidFill>
                          <a:latin typeface="Cambria Math" panose="02040503050406030204" pitchFamily="18" charset="0"/>
                        </a:rPr>
                        <m:t>=</m:t>
                      </m:r>
                      <m:r>
                        <a:rPr lang="es-ES" sz="4400" b="0" i="1" smtClean="0">
                          <a:solidFill>
                            <a:srgbClr val="FF9108"/>
                          </a:solidFill>
                          <a:latin typeface="Cambria Math" panose="02040503050406030204" pitchFamily="18" charset="0"/>
                        </a:rPr>
                        <m:t>𝐼</m:t>
                      </m:r>
                      <m:r>
                        <a:rPr lang="es-ES" sz="4400" b="0" i="1" smtClean="0">
                          <a:solidFill>
                            <a:srgbClr val="FF9108"/>
                          </a:solidFill>
                          <a:latin typeface="Cambria Math" panose="02040503050406030204" pitchFamily="18" charset="0"/>
                        </a:rPr>
                        <m:t> </m:t>
                      </m:r>
                      <m:acc>
                        <m:accPr>
                          <m:chr m:val="⃗"/>
                          <m:ctrlPr>
                            <a:rPr lang="es-ES" sz="4400" b="0" i="1" smtClean="0">
                              <a:solidFill>
                                <a:srgbClr val="FF0000"/>
                              </a:solidFill>
                              <a:latin typeface="Cambria Math" panose="02040503050406030204" pitchFamily="18" charset="0"/>
                            </a:rPr>
                          </m:ctrlPr>
                        </m:accPr>
                        <m:e>
                          <m:r>
                            <a:rPr lang="es-ES" sz="4400" b="0" i="1" smtClean="0">
                              <a:solidFill>
                                <a:srgbClr val="FF0000"/>
                              </a:solidFill>
                              <a:latin typeface="Cambria Math" panose="02040503050406030204" pitchFamily="18" charset="0"/>
                            </a:rPr>
                            <m:t>𝛼</m:t>
                          </m:r>
                        </m:e>
                      </m:acc>
                    </m:oMath>
                  </m:oMathPara>
                </a14:m>
                <a:endParaRPr lang="es-CL" sz="4000" i="1" dirty="0"/>
              </a:p>
            </p:txBody>
          </p:sp>
        </mc:Choice>
        <mc:Fallback xmlns="">
          <p:sp>
            <p:nvSpPr>
              <p:cNvPr id="25" name="CuadroTexto 24">
                <a:extLst>
                  <a:ext uri="{FF2B5EF4-FFF2-40B4-BE49-F238E27FC236}">
                    <a16:creationId xmlns:a16="http://schemas.microsoft.com/office/drawing/2014/main" id="{A0F7FE65-72AC-45F0-8F1B-BB2F9C9B26D4}"/>
                  </a:ext>
                </a:extLst>
              </p:cNvPr>
              <p:cNvSpPr txBox="1">
                <a:spLocks noRot="1" noChangeAspect="1" noMove="1" noResize="1" noEditPoints="1" noAdjustHandles="1" noChangeArrowheads="1" noChangeShapeType="1" noTextEdit="1"/>
              </p:cNvSpPr>
              <p:nvPr/>
            </p:nvSpPr>
            <p:spPr>
              <a:xfrm>
                <a:off x="3935760" y="2572526"/>
                <a:ext cx="3744416" cy="677108"/>
              </a:xfrm>
              <a:prstGeom prst="rect">
                <a:avLst/>
              </a:prstGeom>
              <a:blipFill>
                <a:blip r:embed="rId3"/>
                <a:stretch>
                  <a:fillRect t="-37736" b="-39623"/>
                </a:stretch>
              </a:blipFill>
            </p:spPr>
            <p:txBody>
              <a:bodyPr/>
              <a:lstStyle/>
              <a:p>
                <a:r>
                  <a:rPr lang="es-CL">
                    <a:noFill/>
                  </a:rPr>
                  <a:t> </a:t>
                </a:r>
              </a:p>
            </p:txBody>
          </p:sp>
        </mc:Fallback>
      </mc:AlternateContent>
      <p:sp>
        <p:nvSpPr>
          <p:cNvPr id="9" name="Rectángulo 8">
            <a:extLst>
              <a:ext uri="{FF2B5EF4-FFF2-40B4-BE49-F238E27FC236}">
                <a16:creationId xmlns:a16="http://schemas.microsoft.com/office/drawing/2014/main" id="{E6E92B18-6246-41FF-A968-71B9FBDE8B3B}"/>
              </a:ext>
            </a:extLst>
          </p:cNvPr>
          <p:cNvSpPr/>
          <p:nvPr/>
        </p:nvSpPr>
        <p:spPr>
          <a:xfrm>
            <a:off x="3683732" y="2587044"/>
            <a:ext cx="4248472" cy="841956"/>
          </a:xfrm>
          <a:prstGeom prst="rect">
            <a:avLst/>
          </a:prstGeom>
          <a:noFill/>
          <a:ln>
            <a:solidFill>
              <a:srgbClr val="00456F"/>
            </a:solidFill>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s-CL" dirty="0"/>
          </a:p>
        </p:txBody>
      </p:sp>
    </p:spTree>
    <p:extLst>
      <p:ext uri="{BB962C8B-B14F-4D97-AF65-F5344CB8AC3E}">
        <p14:creationId xmlns:p14="http://schemas.microsoft.com/office/powerpoint/2010/main" val="9209723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35360" y="2782669"/>
            <a:ext cx="11521280" cy="646331"/>
          </a:xfrm>
          <a:prstGeom prst="rect">
            <a:avLst/>
          </a:prstGeom>
          <a:noFill/>
        </p:spPr>
        <p:txBody>
          <a:bodyPr wrap="square" rtlCol="0">
            <a:spAutoFit/>
          </a:bodyPr>
          <a:lstStyle/>
          <a:p>
            <a:pPr algn="ctr"/>
            <a:r>
              <a:rPr lang="es-CL" sz="3600" dirty="0">
                <a:solidFill>
                  <a:srgbClr val="00456F"/>
                </a:solidFill>
                <a:effectLst>
                  <a:outerShdw blurRad="38100" dist="38100" dir="2700000" algn="tl">
                    <a:srgbClr val="000000">
                      <a:alpha val="43137"/>
                    </a:srgbClr>
                  </a:outerShdw>
                </a:effectLst>
                <a:latin typeface="Times New Roman" pitchFamily="18" charset="0"/>
                <a:cs typeface="Times New Roman" pitchFamily="18" charset="0"/>
              </a:rPr>
              <a:t>Modelación para el análisis de un cuerpo rígido</a:t>
            </a:r>
          </a:p>
        </p:txBody>
      </p:sp>
    </p:spTree>
    <p:extLst>
      <p:ext uri="{BB962C8B-B14F-4D97-AF65-F5344CB8AC3E}">
        <p14:creationId xmlns:p14="http://schemas.microsoft.com/office/powerpoint/2010/main" val="6672678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084ED5-92F1-834E-9BDD-404D20A53A3E}"/>
              </a:ext>
            </a:extLst>
          </p:cNvPr>
          <p:cNvSpPr>
            <a:spLocks noGrp="1"/>
          </p:cNvSpPr>
          <p:nvPr>
            <p:ph type="title"/>
          </p:nvPr>
        </p:nvSpPr>
        <p:spPr>
          <a:xfrm>
            <a:off x="634218" y="179320"/>
            <a:ext cx="10515600" cy="815993"/>
          </a:xfrm>
        </p:spPr>
        <p:txBody>
          <a:bodyPr>
            <a:normAutofit/>
          </a:bodyPr>
          <a:lstStyle/>
          <a:p>
            <a:r>
              <a:rPr lang="es-ES_tradnl" sz="4000" b="1"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Corrección al modelo de dinámica</a:t>
            </a:r>
          </a:p>
        </p:txBody>
      </p:sp>
      <p:sp>
        <p:nvSpPr>
          <p:cNvPr id="155649" name="Rectangle 1"/>
          <p:cNvSpPr>
            <a:spLocks noChangeArrowheads="1"/>
          </p:cNvSpPr>
          <p:nvPr/>
        </p:nvSpPr>
        <p:spPr bwMode="auto">
          <a:xfrm>
            <a:off x="620249" y="1064167"/>
            <a:ext cx="8335774" cy="568617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endParaRPr lang="es-CL" sz="2800" dirty="0">
              <a:latin typeface="CMU Serif Roman" panose="02000603000000000000" pitchFamily="2" charset="0"/>
              <a:ea typeface="CMU Serif Roman" panose="02000603000000000000" pitchFamily="2" charset="0"/>
              <a:cs typeface="CMU Serif Roman" panose="02000603000000000000" pitchFamily="2" charset="0"/>
            </a:endParaRPr>
          </a:p>
          <a:p>
            <a:pPr algn="just"/>
            <a:r>
              <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Ahora el modelo incluye:</a:t>
            </a:r>
          </a:p>
          <a:p>
            <a:pPr marL="514350" lvl="0" indent="-514350">
              <a:buFont typeface="+mj-lt"/>
              <a:buAutoNum type="arabicPeriod"/>
            </a:pPr>
            <a:r>
              <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Construcción del diagrama de interacciones*.</a:t>
            </a:r>
          </a:p>
          <a:p>
            <a:pPr marL="514350" lvl="0" indent="-514350">
              <a:buFont typeface="+mj-lt"/>
              <a:buAutoNum type="arabicPeriod"/>
            </a:pPr>
            <a:r>
              <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Construcción de inventarios de fuerzas*.</a:t>
            </a:r>
          </a:p>
          <a:p>
            <a:pPr marL="514350" lvl="0" indent="-514350">
              <a:buFont typeface="+mj-lt"/>
              <a:buAutoNum type="arabicPeriod"/>
            </a:pPr>
            <a:r>
              <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Construcción de DCLE y DCL (cuando sea necesario).</a:t>
            </a:r>
          </a:p>
          <a:p>
            <a:pPr marL="514350" lvl="0" indent="-514350">
              <a:buFont typeface="+mj-lt"/>
              <a:buAutoNum type="arabicPeriod"/>
            </a:pPr>
            <a:r>
              <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Predicción de</a:t>
            </a:r>
            <a:r>
              <a:rPr lang="es-CL" sz="2800"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 aceleración lineal y aceleración angular. </a:t>
            </a:r>
          </a:p>
          <a:p>
            <a:pPr marL="514350" lvl="0" indent="-514350">
              <a:buFont typeface="+mj-lt"/>
              <a:buAutoNum type="arabicPeriod"/>
            </a:pPr>
            <a:r>
              <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Construcción de ecuaciones de movimiento. (suma de fuerzas </a:t>
            </a:r>
            <a:r>
              <a:rPr lang="es-CL" sz="2800"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y</a:t>
            </a:r>
            <a:r>
              <a:rPr lang="es-CL" sz="2800" dirty="0">
                <a:latin typeface="CMU Serif Roman" panose="02000603000000000000" pitchFamily="2" charset="0"/>
                <a:ea typeface="CMU Serif Roman" panose="02000603000000000000" pitchFamily="2" charset="0"/>
                <a:cs typeface="CMU Serif Roman" panose="02000603000000000000" pitchFamily="2" charset="0"/>
              </a:rPr>
              <a:t> </a:t>
            </a:r>
            <a:r>
              <a:rPr lang="es-CL" sz="2800"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suma de torques</a:t>
            </a:r>
            <a:r>
              <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a:t>
            </a:r>
          </a:p>
          <a:p>
            <a:pPr marL="514350" lvl="0" indent="-514350">
              <a:buFont typeface="+mj-lt"/>
              <a:buAutoNum type="arabicPeriod"/>
            </a:pPr>
            <a:r>
              <a:rPr lang="es-CL" sz="2800"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Conectar aceleración lineal y angular, </a:t>
            </a:r>
            <a:r>
              <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cálculo de aceleraciones, fuerzas y revisar inconsistencias. </a:t>
            </a:r>
          </a:p>
          <a:p>
            <a:pPr marR="0" lvl="0" algn="r" defTabSz="914400" rtl="0" eaLnBrk="1" fontAlgn="base" latinLnBrk="0" hangingPunct="1">
              <a:lnSpc>
                <a:spcPct val="150000"/>
              </a:lnSpc>
              <a:spcBef>
                <a:spcPct val="0"/>
              </a:spcBef>
              <a:spcAft>
                <a:spcPct val="0"/>
              </a:spcAft>
              <a:buClrTx/>
              <a:buSzTx/>
              <a:tabLst/>
            </a:pPr>
            <a:r>
              <a:rPr lang="es-ES_tradn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opcional</a:t>
            </a:r>
          </a:p>
        </p:txBody>
      </p:sp>
      <p:grpSp>
        <p:nvGrpSpPr>
          <p:cNvPr id="3" name="Group 61"/>
          <p:cNvGrpSpPr>
            <a:grpSpLocks/>
          </p:cNvGrpSpPr>
          <p:nvPr/>
        </p:nvGrpSpPr>
        <p:grpSpPr bwMode="auto">
          <a:xfrm>
            <a:off x="8969992" y="1473970"/>
            <a:ext cx="3217862" cy="3452812"/>
            <a:chOff x="8787" y="5372"/>
            <a:chExt cx="5068" cy="5439"/>
          </a:xfrm>
        </p:grpSpPr>
        <p:sp>
          <p:nvSpPr>
            <p:cNvPr id="5" name="Elipse 29"/>
            <p:cNvSpPr>
              <a:spLocks noChangeAspect="1"/>
            </p:cNvSpPr>
            <p:nvPr/>
          </p:nvSpPr>
          <p:spPr bwMode="auto">
            <a:xfrm>
              <a:off x="10327" y="5968"/>
              <a:ext cx="1134" cy="1134"/>
            </a:xfrm>
            <a:prstGeom prst="ellipse">
              <a:avLst/>
            </a:prstGeom>
            <a:solidFill>
              <a:srgbClr val="AEAAAA"/>
            </a:solidFill>
            <a:ln w="12700">
              <a:solidFill>
                <a:srgbClr val="000000"/>
              </a:solidFill>
              <a:miter lim="800000"/>
              <a:headEnd/>
              <a:tailEnd/>
            </a:ln>
          </p:spPr>
          <p:txBody>
            <a:bodyPr vert="horz" wrap="square" lIns="91440" tIns="45720" rIns="91440" bIns="45720" numCol="1" anchor="ctr" anchorCtr="0" compatLnSpc="1">
              <a:prstTxWarp prst="textNoShape">
                <a:avLst/>
              </a:prstTxWarp>
            </a:bodyPr>
            <a:lstStyle/>
            <a:p>
              <a:endParaRPr lang="es-CL"/>
            </a:p>
          </p:txBody>
        </p:sp>
        <p:grpSp>
          <p:nvGrpSpPr>
            <p:cNvPr id="4" name="Lienzo 4"/>
            <p:cNvGrpSpPr>
              <a:grpSpLocks/>
            </p:cNvGrpSpPr>
            <p:nvPr/>
          </p:nvGrpSpPr>
          <p:grpSpPr bwMode="auto">
            <a:xfrm>
              <a:off x="8787" y="5372"/>
              <a:ext cx="5068" cy="5439"/>
              <a:chOff x="8787" y="5372"/>
              <a:chExt cx="5068" cy="5439"/>
            </a:xfrm>
          </p:grpSpPr>
          <p:sp>
            <p:nvSpPr>
              <p:cNvPr id="9" name="AutoShape 64"/>
              <p:cNvSpPr>
                <a:spLocks noChangeAspect="1" noChangeArrowheads="1"/>
              </p:cNvSpPr>
              <p:nvPr/>
            </p:nvSpPr>
            <p:spPr bwMode="auto">
              <a:xfrm>
                <a:off x="8787" y="5372"/>
                <a:ext cx="5068" cy="5439"/>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0" name="Rectangle 5"/>
              <p:cNvSpPr>
                <a:spLocks noChangeArrowheads="1"/>
              </p:cNvSpPr>
              <p:nvPr/>
            </p:nvSpPr>
            <p:spPr bwMode="auto">
              <a:xfrm>
                <a:off x="8787" y="5372"/>
                <a:ext cx="123" cy="45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2200" b="0" i="0" u="none" strike="noStrike" cap="none" normalizeH="0" baseline="0">
                    <a:ln>
                      <a:noFill/>
                    </a:ln>
                    <a:solidFill>
                      <a:srgbClr val="000000"/>
                    </a:solidFill>
                    <a:effectLst/>
                    <a:latin typeface="Arial" pitchFamily="34" charset="0"/>
                    <a:cs typeface="Arial" pitchFamily="34" charset="0"/>
                  </a:rPr>
                  <a:t> </a:t>
                </a: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11" name="Freeform 8"/>
              <p:cNvSpPr>
                <a:spLocks/>
              </p:cNvSpPr>
              <p:nvPr/>
            </p:nvSpPr>
            <p:spPr bwMode="auto">
              <a:xfrm>
                <a:off x="10468" y="5772"/>
                <a:ext cx="841" cy="720"/>
              </a:xfrm>
              <a:custGeom>
                <a:avLst/>
                <a:gdLst>
                  <a:gd name="T0" fmla="*/ 279400 w 841"/>
                  <a:gd name="T1" fmla="*/ 457200 h 720"/>
                  <a:gd name="T2" fmla="*/ 0 w 841"/>
                  <a:gd name="T3" fmla="*/ 0 h 720"/>
                  <a:gd name="T4" fmla="*/ 534035 w 841"/>
                  <a:gd name="T5" fmla="*/ 0 h 720"/>
                  <a:gd name="T6" fmla="*/ 279400 w 841"/>
                  <a:gd name="T7" fmla="*/ 457200 h 7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41" h="720">
                    <a:moveTo>
                      <a:pt x="440" y="720"/>
                    </a:moveTo>
                    <a:lnTo>
                      <a:pt x="0" y="0"/>
                    </a:lnTo>
                    <a:lnTo>
                      <a:pt x="841" y="0"/>
                    </a:lnTo>
                    <a:lnTo>
                      <a:pt x="440" y="72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2" name="Freeform 9"/>
              <p:cNvSpPr>
                <a:spLocks/>
              </p:cNvSpPr>
              <p:nvPr/>
            </p:nvSpPr>
            <p:spPr bwMode="auto">
              <a:xfrm>
                <a:off x="10468" y="5772"/>
                <a:ext cx="841" cy="720"/>
              </a:xfrm>
              <a:custGeom>
                <a:avLst/>
                <a:gdLst>
                  <a:gd name="T0" fmla="*/ 279400 w 841"/>
                  <a:gd name="T1" fmla="*/ 457200 h 720"/>
                  <a:gd name="T2" fmla="*/ 0 w 841"/>
                  <a:gd name="T3" fmla="*/ 0 h 720"/>
                  <a:gd name="T4" fmla="*/ 534035 w 841"/>
                  <a:gd name="T5" fmla="*/ 0 h 720"/>
                  <a:gd name="T6" fmla="*/ 279400 w 841"/>
                  <a:gd name="T7" fmla="*/ 457200 h 7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41" h="720">
                    <a:moveTo>
                      <a:pt x="440" y="720"/>
                    </a:moveTo>
                    <a:lnTo>
                      <a:pt x="0" y="0"/>
                    </a:lnTo>
                    <a:lnTo>
                      <a:pt x="841" y="0"/>
                    </a:lnTo>
                    <a:lnTo>
                      <a:pt x="440" y="720"/>
                    </a:lnTo>
                    <a:close/>
                  </a:path>
                </a:pathLst>
              </a:custGeom>
              <a:noFill/>
              <a:ln w="254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3" name="Rectangle 10"/>
              <p:cNvSpPr>
                <a:spLocks noChangeArrowheads="1"/>
              </p:cNvSpPr>
              <p:nvPr/>
            </p:nvSpPr>
            <p:spPr bwMode="auto">
              <a:xfrm>
                <a:off x="8787" y="5412"/>
                <a:ext cx="4163" cy="360"/>
              </a:xfrm>
              <a:prstGeom prst="rect">
                <a:avLst/>
              </a:prstGeom>
              <a:blipFill dpi="0" rotWithShape="0">
                <a:blip r:embed="rId3"/>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bodyPr>
              <a:lstStyle/>
              <a:p>
                <a:endParaRPr lang="es-CL"/>
              </a:p>
            </p:txBody>
          </p:sp>
          <p:sp>
            <p:nvSpPr>
              <p:cNvPr id="14" name="Line 11"/>
              <p:cNvSpPr>
                <a:spLocks noChangeShapeType="1"/>
              </p:cNvSpPr>
              <p:nvPr/>
            </p:nvSpPr>
            <p:spPr bwMode="auto">
              <a:xfrm>
                <a:off x="8787" y="5772"/>
                <a:ext cx="4123" cy="0"/>
              </a:xfrm>
              <a:prstGeom prst="line">
                <a:avLst/>
              </a:prstGeom>
              <a:noFill/>
              <a:ln w="254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5" name="Rectangle 15"/>
              <p:cNvSpPr>
                <a:spLocks noChangeArrowheads="1"/>
              </p:cNvSpPr>
              <p:nvPr/>
            </p:nvSpPr>
            <p:spPr bwMode="auto">
              <a:xfrm>
                <a:off x="10002" y="9119"/>
                <a:ext cx="680" cy="1439"/>
              </a:xfrm>
              <a:prstGeom prst="rect">
                <a:avLst/>
              </a:prstGeom>
              <a:noFill/>
              <a:ln w="254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s-CL"/>
              </a:p>
            </p:txBody>
          </p:sp>
          <p:sp>
            <p:nvSpPr>
              <p:cNvPr id="16" name="Line 17"/>
              <p:cNvSpPr>
                <a:spLocks noChangeShapeType="1"/>
              </p:cNvSpPr>
              <p:nvPr/>
            </p:nvSpPr>
            <p:spPr bwMode="auto">
              <a:xfrm>
                <a:off x="11469" y="6515"/>
                <a:ext cx="1" cy="2976"/>
              </a:xfrm>
              <a:prstGeom prst="line">
                <a:avLst/>
              </a:pr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7" name="Rectangle 18"/>
              <p:cNvSpPr>
                <a:spLocks noChangeArrowheads="1"/>
              </p:cNvSpPr>
              <p:nvPr/>
            </p:nvSpPr>
            <p:spPr bwMode="auto">
              <a:xfrm>
                <a:off x="10112" y="9510"/>
                <a:ext cx="840" cy="756"/>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2400" b="1" i="0" u="none" strike="noStrike" cap="none" normalizeH="0" baseline="0" dirty="0">
                    <a:ln>
                      <a:noFill/>
                    </a:ln>
                    <a:solidFill>
                      <a:srgbClr val="000000"/>
                    </a:solidFill>
                    <a:effectLst/>
                    <a:latin typeface="CMU Serif Roman" panose="02000603000000000000" pitchFamily="2" charset="0"/>
                    <a:ea typeface="CMU Serif Roman" panose="02000603000000000000" pitchFamily="2" charset="0"/>
                    <a:cs typeface="CMU Serif Roman" panose="02000603000000000000" pitchFamily="2" charset="0"/>
                  </a:rPr>
                  <a:t>M</a:t>
                </a:r>
                <a:endParaRPr kumimoji="0" lang="es-CL" sz="1800" b="0" i="0" u="none" strike="noStrike" cap="none" normalizeH="0" baseline="0" dirty="0">
                  <a:ln>
                    <a:noFill/>
                  </a:ln>
                  <a:solidFill>
                    <a:schemeClr val="tx1"/>
                  </a:solidFill>
                  <a:effectLst/>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18" name="Rectangle 19"/>
              <p:cNvSpPr>
                <a:spLocks noChangeArrowheads="1"/>
              </p:cNvSpPr>
              <p:nvPr/>
            </p:nvSpPr>
            <p:spPr bwMode="auto">
              <a:xfrm>
                <a:off x="10548" y="7612"/>
                <a:ext cx="134" cy="45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2400" b="1" i="0" u="none" strike="noStrike" cap="none" normalizeH="0" baseline="0">
                    <a:ln>
                      <a:noFill/>
                    </a:ln>
                    <a:solidFill>
                      <a:srgbClr val="000000"/>
                    </a:solidFill>
                    <a:effectLst/>
                    <a:latin typeface="Arial" pitchFamily="34" charset="0"/>
                    <a:cs typeface="Arial" pitchFamily="34" charset="0"/>
                  </a:rPr>
                  <a:t> </a:t>
                </a: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19" name="Rectangle 20"/>
              <p:cNvSpPr>
                <a:spLocks noChangeArrowheads="1"/>
              </p:cNvSpPr>
              <p:nvPr/>
            </p:nvSpPr>
            <p:spPr bwMode="auto">
              <a:xfrm>
                <a:off x="11109" y="9731"/>
                <a:ext cx="680" cy="1080"/>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endParaRPr lang="es-CL"/>
              </a:p>
            </p:txBody>
          </p:sp>
          <p:sp>
            <p:nvSpPr>
              <p:cNvPr id="20" name="Rectangle 21"/>
              <p:cNvSpPr>
                <a:spLocks noChangeArrowheads="1"/>
              </p:cNvSpPr>
              <p:nvPr/>
            </p:nvSpPr>
            <p:spPr bwMode="auto">
              <a:xfrm>
                <a:off x="11169" y="9510"/>
                <a:ext cx="680" cy="1080"/>
              </a:xfrm>
              <a:prstGeom prst="rect">
                <a:avLst/>
              </a:prstGeom>
              <a:noFill/>
              <a:ln w="254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s-CL"/>
              </a:p>
            </p:txBody>
          </p:sp>
          <p:sp>
            <p:nvSpPr>
              <p:cNvPr id="21" name="Rectangle 22"/>
              <p:cNvSpPr>
                <a:spLocks noChangeArrowheads="1"/>
              </p:cNvSpPr>
              <p:nvPr/>
            </p:nvSpPr>
            <p:spPr bwMode="auto">
              <a:xfrm>
                <a:off x="11289" y="9802"/>
                <a:ext cx="427" cy="756"/>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2400" b="1" i="0" u="none" strike="noStrike" cap="none" normalizeH="0" baseline="0" dirty="0">
                    <a:ln>
                      <a:noFill/>
                    </a:ln>
                    <a:solidFill>
                      <a:srgbClr val="000000"/>
                    </a:solidFill>
                    <a:effectLst/>
                    <a:latin typeface="CMU Serif Roman" panose="02000603000000000000" pitchFamily="2" charset="0"/>
                    <a:ea typeface="CMU Serif Roman" panose="02000603000000000000" pitchFamily="2" charset="0"/>
                    <a:cs typeface="CMU Serif Roman" panose="02000603000000000000" pitchFamily="2" charset="0"/>
                  </a:rPr>
                  <a:t>m</a:t>
                </a:r>
                <a:endParaRPr kumimoji="0" lang="es-CL" sz="1800" b="0" i="0" u="none" strike="noStrike" cap="none" normalizeH="0" baseline="0" dirty="0">
                  <a:ln>
                    <a:noFill/>
                  </a:ln>
                  <a:solidFill>
                    <a:schemeClr val="tx1"/>
                  </a:solidFill>
                  <a:effectLst/>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22" name="Rectangle 23"/>
              <p:cNvSpPr>
                <a:spLocks noChangeArrowheads="1"/>
              </p:cNvSpPr>
              <p:nvPr/>
            </p:nvSpPr>
            <p:spPr bwMode="auto">
              <a:xfrm>
                <a:off x="11589" y="9931"/>
                <a:ext cx="134" cy="45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2400" b="1" i="0" u="none" strike="noStrike" cap="none" normalizeH="0" baseline="0">
                    <a:ln>
                      <a:noFill/>
                    </a:ln>
                    <a:solidFill>
                      <a:srgbClr val="000000"/>
                    </a:solidFill>
                    <a:effectLst/>
                    <a:latin typeface="Arial" pitchFamily="34" charset="0"/>
                    <a:cs typeface="Arial" pitchFamily="34" charset="0"/>
                  </a:rPr>
                  <a:t> </a:t>
                </a: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23" name="Rectangle 25"/>
              <p:cNvSpPr>
                <a:spLocks noChangeArrowheads="1"/>
              </p:cNvSpPr>
              <p:nvPr/>
            </p:nvSpPr>
            <p:spPr bwMode="auto">
              <a:xfrm>
                <a:off x="12710" y="6692"/>
                <a:ext cx="267" cy="756"/>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dirty="0">
                    <a:ln>
                      <a:noFill/>
                    </a:ln>
                    <a:solidFill>
                      <a:srgbClr val="000000"/>
                    </a:solidFill>
                    <a:effectLst/>
                    <a:latin typeface="CMU Serif Roman" panose="02000603000000000000" pitchFamily="2" charset="0"/>
                    <a:ea typeface="CMU Serif Roman" panose="02000603000000000000" pitchFamily="2" charset="0"/>
                    <a:cs typeface="CMU Serif Roman" panose="02000603000000000000" pitchFamily="2" charset="0"/>
                  </a:rPr>
                  <a:t>g</a:t>
                </a:r>
                <a:endParaRPr kumimoji="0" lang="es-CL" sz="1800" b="0" i="0" u="none" strike="noStrike" cap="none" normalizeH="0" baseline="0" dirty="0">
                  <a:ln>
                    <a:noFill/>
                  </a:ln>
                  <a:solidFill>
                    <a:schemeClr val="tx1"/>
                  </a:solidFill>
                  <a:effectLst/>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24" name="Rectangle 26"/>
              <p:cNvSpPr>
                <a:spLocks noChangeArrowheads="1"/>
              </p:cNvSpPr>
              <p:nvPr/>
            </p:nvSpPr>
            <p:spPr bwMode="auto">
              <a:xfrm>
                <a:off x="12670" y="5972"/>
                <a:ext cx="296" cy="1499"/>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3600" b="0" i="0" u="none" strike="noStrike" cap="none" normalizeH="0" baseline="0">
                    <a:ln>
                      <a:noFill/>
                    </a:ln>
                    <a:solidFill>
                      <a:srgbClr val="000000"/>
                    </a:solidFill>
                    <a:effectLst/>
                    <a:latin typeface="MT Extra" pitchFamily="18" charset="2"/>
                    <a:cs typeface="Arial" pitchFamily="34" charset="0"/>
                  </a:rPr>
                  <a:t>r</a:t>
                </a: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25" name="Rectangle 27"/>
              <p:cNvSpPr>
                <a:spLocks noChangeArrowheads="1"/>
              </p:cNvSpPr>
              <p:nvPr/>
            </p:nvSpPr>
            <p:spPr bwMode="auto">
              <a:xfrm>
                <a:off x="13070" y="6732"/>
                <a:ext cx="123" cy="45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2200" b="0" i="0" u="none" strike="noStrike" cap="none" normalizeH="0" baseline="0">
                    <a:ln>
                      <a:noFill/>
                    </a:ln>
                    <a:solidFill>
                      <a:srgbClr val="000000"/>
                    </a:solidFill>
                    <a:effectLst/>
                    <a:latin typeface="Arial" pitchFamily="34" charset="0"/>
                    <a:cs typeface="Arial" pitchFamily="34" charset="0"/>
                  </a:rPr>
                  <a:t> </a:t>
                </a: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26" name="Rectangle 30"/>
              <p:cNvSpPr>
                <a:spLocks noChangeArrowheads="1"/>
              </p:cNvSpPr>
              <p:nvPr/>
            </p:nvSpPr>
            <p:spPr bwMode="auto">
              <a:xfrm>
                <a:off x="9708" y="9491"/>
                <a:ext cx="123" cy="45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2200" b="1" i="0" u="none" strike="noStrike" cap="none" normalizeH="0" baseline="0">
                    <a:ln>
                      <a:noFill/>
                    </a:ln>
                    <a:solidFill>
                      <a:srgbClr val="000000"/>
                    </a:solidFill>
                    <a:effectLst/>
                    <a:latin typeface="Arial" pitchFamily="34" charset="0"/>
                    <a:cs typeface="Arial" pitchFamily="34" charset="0"/>
                  </a:rPr>
                  <a:t> </a:t>
                </a:r>
                <a:endParaRPr kumimoji="0" lang="es-CL" sz="1800" b="0" i="0" u="none" strike="noStrike" cap="none" normalizeH="0" baseline="0">
                  <a:ln>
                    <a:noFill/>
                  </a:ln>
                  <a:solidFill>
                    <a:schemeClr val="tx1"/>
                  </a:solidFill>
                  <a:effectLst/>
                  <a:latin typeface="Arial" pitchFamily="34" charset="0"/>
                  <a:cs typeface="Arial" pitchFamily="34" charset="0"/>
                </a:endParaRPr>
              </a:p>
            </p:txBody>
          </p:sp>
          <p:cxnSp>
            <p:nvCxnSpPr>
              <p:cNvPr id="27" name="Conector recto de flecha 32"/>
              <p:cNvCxnSpPr>
                <a:cxnSpLocks noChangeShapeType="1"/>
              </p:cNvCxnSpPr>
              <p:nvPr/>
            </p:nvCxnSpPr>
            <p:spPr bwMode="auto">
              <a:xfrm>
                <a:off x="12282" y="6495"/>
                <a:ext cx="0" cy="901"/>
              </a:xfrm>
              <a:prstGeom prst="straightConnector1">
                <a:avLst/>
              </a:prstGeom>
              <a:noFill/>
              <a:ln w="19050">
                <a:solidFill>
                  <a:srgbClr val="000000"/>
                </a:solidFill>
                <a:miter lim="800000"/>
                <a:headEnd/>
                <a:tailEnd type="arrow" w="med" len="med"/>
              </a:ln>
            </p:spPr>
          </p:cxnSp>
        </p:grpSp>
        <p:sp>
          <p:nvSpPr>
            <p:cNvPr id="7" name="Elipse 30"/>
            <p:cNvSpPr>
              <a:spLocks noChangeAspect="1"/>
            </p:cNvSpPr>
            <p:nvPr/>
          </p:nvSpPr>
          <p:spPr bwMode="auto">
            <a:xfrm>
              <a:off x="10831" y="6474"/>
              <a:ext cx="170" cy="170"/>
            </a:xfrm>
            <a:prstGeom prst="ellipse">
              <a:avLst/>
            </a:prstGeom>
            <a:solidFill>
              <a:srgbClr val="000000"/>
            </a:solidFill>
            <a:ln w="12700">
              <a:solidFill>
                <a:srgbClr val="000000"/>
              </a:solidFill>
              <a:miter lim="800000"/>
              <a:headEnd/>
              <a:tailEnd/>
            </a:ln>
          </p:spPr>
          <p:txBody>
            <a:bodyPr vert="horz" wrap="square" lIns="91440" tIns="45720" rIns="91440" bIns="45720" numCol="1" anchor="ctr" anchorCtr="0" compatLnSpc="1">
              <a:prstTxWarp prst="textNoShape">
                <a:avLst/>
              </a:prstTxWarp>
            </a:bodyPr>
            <a:lstStyle/>
            <a:p>
              <a:endParaRPr lang="es-CL"/>
            </a:p>
          </p:txBody>
        </p:sp>
        <p:sp>
          <p:nvSpPr>
            <p:cNvPr id="8" name="Line 17"/>
            <p:cNvSpPr>
              <a:spLocks noChangeShapeType="1"/>
            </p:cNvSpPr>
            <p:nvPr/>
          </p:nvSpPr>
          <p:spPr bwMode="auto">
            <a:xfrm>
              <a:off x="10334" y="6682"/>
              <a:ext cx="0" cy="2523"/>
            </a:xfrm>
            <a:prstGeom prst="line">
              <a:avLst/>
            </a:pr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grpSp>
    </p:spTree>
    <p:extLst>
      <p:ext uri="{BB962C8B-B14F-4D97-AF65-F5344CB8AC3E}">
        <p14:creationId xmlns:p14="http://schemas.microsoft.com/office/powerpoint/2010/main" val="3826065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5649"/>
                                        </p:tgtEl>
                                        <p:attrNameLst>
                                          <p:attrName>style.visibility</p:attrName>
                                        </p:attrNameLst>
                                      </p:cBhvr>
                                      <p:to>
                                        <p:strVal val="visible"/>
                                      </p:to>
                                    </p:set>
                                    <p:anim calcmode="lin" valueType="num">
                                      <p:cBhvr additive="base">
                                        <p:cTn id="7" dur="500" fill="hold"/>
                                        <p:tgtEl>
                                          <p:spTgt spid="155649"/>
                                        </p:tgtEl>
                                        <p:attrNameLst>
                                          <p:attrName>ppt_x</p:attrName>
                                        </p:attrNameLst>
                                      </p:cBhvr>
                                      <p:tavLst>
                                        <p:tav tm="0">
                                          <p:val>
                                            <p:strVal val="#ppt_x"/>
                                          </p:val>
                                        </p:tav>
                                        <p:tav tm="100000">
                                          <p:val>
                                            <p:strVal val="#ppt_x"/>
                                          </p:val>
                                        </p:tav>
                                      </p:tavLst>
                                    </p:anim>
                                    <p:anim calcmode="lin" valueType="num">
                                      <p:cBhvr additive="base">
                                        <p:cTn id="8" dur="500" fill="hold"/>
                                        <p:tgtEl>
                                          <p:spTgt spid="1556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64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35359" y="187558"/>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Máquina de Atwood</a:t>
            </a:r>
          </a:p>
        </p:txBody>
      </p:sp>
      <mc:AlternateContent xmlns:mc="http://schemas.openxmlformats.org/markup-compatibility/2006" xmlns:a14="http://schemas.microsoft.com/office/drawing/2010/main">
        <mc:Choice Requires="a14">
          <p:sp>
            <p:nvSpPr>
              <p:cNvPr id="7" name="CuadroTexto 6">
                <a:extLst>
                  <a:ext uri="{FF2B5EF4-FFF2-40B4-BE49-F238E27FC236}">
                    <a16:creationId xmlns:a16="http://schemas.microsoft.com/office/drawing/2014/main" id="{CBFCB6B5-07F2-4163-B696-416870A3345D}"/>
                  </a:ext>
                </a:extLst>
              </p:cNvPr>
              <p:cNvSpPr txBox="1"/>
              <p:nvPr/>
            </p:nvSpPr>
            <p:spPr>
              <a:xfrm>
                <a:off x="260733" y="1610797"/>
                <a:ext cx="11670532" cy="1598194"/>
              </a:xfrm>
              <a:prstGeom prst="rect">
                <a:avLst/>
              </a:prstGeom>
              <a:noFill/>
            </p:spPr>
            <p:txBody>
              <a:bodyPr wrap="square" rtlCol="0">
                <a:spAutoFit/>
              </a:bodyPr>
              <a:lstStyle/>
              <a:p>
                <a:pPr algn="just"/>
                <a:r>
                  <a:rPr lang="es-ES" sz="2400" dirty="0">
                    <a:solidFill>
                      <a:srgbClr val="00456F"/>
                    </a:solidFill>
                    <a:latin typeface="Times New Roman" panose="02020603050405020304" pitchFamily="18" charset="0"/>
                    <a:cs typeface="Times New Roman" panose="02020603050405020304" pitchFamily="18" charset="0"/>
                  </a:rPr>
                  <a:t>Esta máquina fue inventada en 1784 por George Atwood, con el fin de verificar experimentalmente la dinámica de un movimiento con aceleración uniforme. Consideremos dos masas distintas </a:t>
                </a:r>
                <a14:m>
                  <m:oMath xmlns:m="http://schemas.openxmlformats.org/officeDocument/2006/math">
                    <m:sSub>
                      <m:sSubPr>
                        <m:ctrlPr>
                          <a:rPr lang="es-CL" sz="2400" b="0" i="1" smtClean="0">
                            <a:solidFill>
                              <a:srgbClr val="00456F"/>
                            </a:solidFill>
                            <a:latin typeface="Cambria Math" panose="02040503050406030204" pitchFamily="18" charset="0"/>
                            <a:cs typeface="Times New Roman" panose="02020603050405020304" pitchFamily="18" charset="0"/>
                          </a:rPr>
                        </m:ctrlPr>
                      </m:sSubPr>
                      <m:e>
                        <m:r>
                          <a:rPr lang="es-CL" sz="2400" b="0" i="1" smtClean="0">
                            <a:solidFill>
                              <a:srgbClr val="00456F"/>
                            </a:solidFill>
                            <a:latin typeface="Cambria Math" panose="02040503050406030204" pitchFamily="18" charset="0"/>
                            <a:cs typeface="Times New Roman" panose="02020603050405020304" pitchFamily="18" charset="0"/>
                          </a:rPr>
                          <m:t>𝑚</m:t>
                        </m:r>
                      </m:e>
                      <m:sub>
                        <m:r>
                          <a:rPr lang="es-CL" sz="2400" b="0" i="1" smtClean="0">
                            <a:solidFill>
                              <a:srgbClr val="00456F"/>
                            </a:solidFill>
                            <a:latin typeface="Cambria Math" panose="02040503050406030204" pitchFamily="18" charset="0"/>
                            <a:cs typeface="Times New Roman" panose="02020603050405020304" pitchFamily="18" charset="0"/>
                          </a:rPr>
                          <m:t>1</m:t>
                        </m:r>
                      </m:sub>
                    </m:sSub>
                    <m:r>
                      <a:rPr lang="es-CL" sz="2400" b="0" i="1" smtClean="0">
                        <a:solidFill>
                          <a:srgbClr val="00456F"/>
                        </a:solidFill>
                        <a:latin typeface="Cambria Math" panose="02040503050406030204" pitchFamily="18" charset="0"/>
                        <a:cs typeface="Times New Roman" panose="02020603050405020304" pitchFamily="18" charset="0"/>
                      </a:rPr>
                      <m:t>&lt;</m:t>
                    </m:r>
                    <m:sSub>
                      <m:sSubPr>
                        <m:ctrlPr>
                          <a:rPr lang="es-CL" sz="2400" b="0" i="1" smtClean="0">
                            <a:solidFill>
                              <a:srgbClr val="00456F"/>
                            </a:solidFill>
                            <a:latin typeface="Cambria Math" panose="02040503050406030204" pitchFamily="18" charset="0"/>
                            <a:cs typeface="Times New Roman" panose="02020603050405020304" pitchFamily="18" charset="0"/>
                          </a:rPr>
                        </m:ctrlPr>
                      </m:sSubPr>
                      <m:e>
                        <m:r>
                          <a:rPr lang="es-CL" sz="2400" b="0" i="1" smtClean="0">
                            <a:solidFill>
                              <a:srgbClr val="00456F"/>
                            </a:solidFill>
                            <a:latin typeface="Cambria Math" panose="02040503050406030204" pitchFamily="18" charset="0"/>
                            <a:cs typeface="Times New Roman" panose="02020603050405020304" pitchFamily="18" charset="0"/>
                          </a:rPr>
                          <m:t>𝑚</m:t>
                        </m:r>
                      </m:e>
                      <m:sub>
                        <m:r>
                          <a:rPr lang="es-CL" sz="2400" b="0" i="1" smtClean="0">
                            <a:solidFill>
                              <a:srgbClr val="00456F"/>
                            </a:solidFill>
                            <a:latin typeface="Cambria Math" panose="02040503050406030204" pitchFamily="18" charset="0"/>
                            <a:cs typeface="Times New Roman" panose="02020603050405020304" pitchFamily="18" charset="0"/>
                          </a:rPr>
                          <m:t>2</m:t>
                        </m:r>
                      </m:sub>
                    </m:sSub>
                  </m:oMath>
                </a14:m>
                <a:r>
                  <a:rPr lang="es-ES" sz="2400" dirty="0">
                    <a:solidFill>
                      <a:srgbClr val="00456F"/>
                    </a:solidFill>
                    <a:latin typeface="Times New Roman" panose="02020603050405020304" pitchFamily="18" charset="0"/>
                    <a:cs typeface="Times New Roman" panose="02020603050405020304" pitchFamily="18" charset="0"/>
                  </a:rPr>
                  <a:t>, unidas por una cuerda ideal que pasa por una polea de masa </a:t>
                </a:r>
                <a14:m>
                  <m:oMath xmlns:m="http://schemas.openxmlformats.org/officeDocument/2006/math">
                    <m:sSub>
                      <m:sSubPr>
                        <m:ctrlPr>
                          <a:rPr lang="es-CL" sz="2400" b="0" i="1" smtClean="0">
                            <a:solidFill>
                              <a:srgbClr val="00456F"/>
                            </a:solidFill>
                            <a:latin typeface="Cambria Math" panose="02040503050406030204" pitchFamily="18" charset="0"/>
                            <a:cs typeface="Times New Roman" panose="02020603050405020304" pitchFamily="18" charset="0"/>
                          </a:rPr>
                        </m:ctrlPr>
                      </m:sSubPr>
                      <m:e>
                        <m:r>
                          <a:rPr lang="es-CL" sz="2400" b="0" i="1" smtClean="0">
                            <a:solidFill>
                              <a:srgbClr val="00456F"/>
                            </a:solidFill>
                            <a:latin typeface="Cambria Math" panose="02040503050406030204" pitchFamily="18" charset="0"/>
                            <a:cs typeface="Times New Roman" panose="02020603050405020304" pitchFamily="18" charset="0"/>
                          </a:rPr>
                          <m:t>𝑚</m:t>
                        </m:r>
                      </m:e>
                      <m:sub>
                        <m:r>
                          <a:rPr lang="es-CL" sz="2400" b="0" i="1" smtClean="0">
                            <a:solidFill>
                              <a:srgbClr val="00456F"/>
                            </a:solidFill>
                            <a:latin typeface="Cambria Math" panose="02040503050406030204" pitchFamily="18" charset="0"/>
                            <a:cs typeface="Times New Roman" panose="02020603050405020304" pitchFamily="18" charset="0"/>
                          </a:rPr>
                          <m:t>𝑝</m:t>
                        </m:r>
                      </m:sub>
                    </m:sSub>
                  </m:oMath>
                </a14:m>
                <a:r>
                  <a:rPr lang="es-CL" sz="2400" dirty="0">
                    <a:solidFill>
                      <a:srgbClr val="00456F"/>
                    </a:solidFill>
                    <a:latin typeface="Times New Roman" panose="02020603050405020304" pitchFamily="18" charset="0"/>
                    <a:cs typeface="Times New Roman" panose="02020603050405020304" pitchFamily="18" charset="0"/>
                  </a:rPr>
                  <a:t> y radio R. Modelemos la situación y encontremos la aceleración lineal del sistema.</a:t>
                </a:r>
              </a:p>
            </p:txBody>
          </p:sp>
        </mc:Choice>
        <mc:Fallback xmlns="">
          <p:sp>
            <p:nvSpPr>
              <p:cNvPr id="7" name="CuadroTexto 6">
                <a:extLst>
                  <a:ext uri="{FF2B5EF4-FFF2-40B4-BE49-F238E27FC236}">
                    <a16:creationId xmlns:a16="http://schemas.microsoft.com/office/drawing/2014/main" id="{CBFCB6B5-07F2-4163-B696-416870A3345D}"/>
                  </a:ext>
                </a:extLst>
              </p:cNvPr>
              <p:cNvSpPr txBox="1">
                <a:spLocks noRot="1" noChangeAspect="1" noMove="1" noResize="1" noEditPoints="1" noAdjustHandles="1" noChangeArrowheads="1" noChangeShapeType="1" noTextEdit="1"/>
              </p:cNvSpPr>
              <p:nvPr/>
            </p:nvSpPr>
            <p:spPr>
              <a:xfrm>
                <a:off x="260733" y="1610797"/>
                <a:ext cx="11670532" cy="1598194"/>
              </a:xfrm>
              <a:prstGeom prst="rect">
                <a:avLst/>
              </a:prstGeom>
              <a:blipFill>
                <a:blip r:embed="rId3"/>
                <a:stretch>
                  <a:fillRect l="-871" t="-3150" r="-871" b="-5512"/>
                </a:stretch>
              </a:blipFill>
            </p:spPr>
            <p:txBody>
              <a:bodyPr/>
              <a:lstStyle/>
              <a:p>
                <a:r>
                  <a:rPr lang="es-CL">
                    <a:noFill/>
                  </a:rPr>
                  <a:t> </a:t>
                </a:r>
              </a:p>
            </p:txBody>
          </p:sp>
        </mc:Fallback>
      </mc:AlternateContent>
      <p:grpSp>
        <p:nvGrpSpPr>
          <p:cNvPr id="14" name="Grupo 13">
            <a:extLst>
              <a:ext uri="{FF2B5EF4-FFF2-40B4-BE49-F238E27FC236}">
                <a16:creationId xmlns:a16="http://schemas.microsoft.com/office/drawing/2014/main" id="{69E69A6A-7016-4EE4-A57E-40CF41B1DE45}"/>
              </a:ext>
            </a:extLst>
          </p:cNvPr>
          <p:cNvGrpSpPr/>
          <p:nvPr/>
        </p:nvGrpSpPr>
        <p:grpSpPr>
          <a:xfrm>
            <a:off x="515512" y="3552710"/>
            <a:ext cx="1188000" cy="2468578"/>
            <a:chOff x="5447948" y="2228830"/>
            <a:chExt cx="1188000" cy="2468578"/>
          </a:xfrm>
        </p:grpSpPr>
        <mc:AlternateContent xmlns:mc="http://schemas.openxmlformats.org/markup-compatibility/2006" xmlns:a14="http://schemas.microsoft.com/office/drawing/2010/main">
          <mc:Choice Requires="a14">
            <p:sp>
              <p:nvSpPr>
                <p:cNvPr id="8" name="Cilindro 7">
                  <a:extLst>
                    <a:ext uri="{FF2B5EF4-FFF2-40B4-BE49-F238E27FC236}">
                      <a16:creationId xmlns:a16="http://schemas.microsoft.com/office/drawing/2014/main" id="{677CD66C-4FF4-4C2C-A487-3946B7CE054A}"/>
                    </a:ext>
                  </a:extLst>
                </p:cNvPr>
                <p:cNvSpPr/>
                <p:nvPr/>
              </p:nvSpPr>
              <p:spPr>
                <a:xfrm>
                  <a:off x="5447948" y="4293096"/>
                  <a:ext cx="360000" cy="404312"/>
                </a:xfrm>
                <a:prstGeom prst="can">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sSub>
                          <m:sSubPr>
                            <m:ctrlPr>
                              <a:rPr lang="es-CL" sz="1400" b="0" i="1" dirty="0" smtClean="0">
                                <a:latin typeface="Cambria Math" panose="02040503050406030204" pitchFamily="18" charset="0"/>
                              </a:rPr>
                            </m:ctrlPr>
                          </m:sSubPr>
                          <m:e>
                            <m:r>
                              <a:rPr lang="es-CL" sz="1400" i="1" dirty="0" smtClean="0">
                                <a:latin typeface="Cambria Math" panose="02040503050406030204" pitchFamily="18" charset="0"/>
                              </a:rPr>
                              <m:t>𝑚</m:t>
                            </m:r>
                          </m:e>
                          <m:sub>
                            <m:r>
                              <a:rPr lang="es-CL" sz="1400" b="0" i="1" dirty="0" smtClean="0">
                                <a:latin typeface="Cambria Math" panose="02040503050406030204" pitchFamily="18" charset="0"/>
                              </a:rPr>
                              <m:t>1</m:t>
                            </m:r>
                          </m:sub>
                        </m:sSub>
                      </m:oMath>
                    </m:oMathPara>
                  </a14:m>
                  <a:endParaRPr lang="es-CL" sz="1400" dirty="0"/>
                </a:p>
              </p:txBody>
            </p:sp>
          </mc:Choice>
          <mc:Fallback xmlns="">
            <p:sp>
              <p:nvSpPr>
                <p:cNvPr id="8" name="Cilindro 7">
                  <a:extLst>
                    <a:ext uri="{FF2B5EF4-FFF2-40B4-BE49-F238E27FC236}">
                      <a16:creationId xmlns:a16="http://schemas.microsoft.com/office/drawing/2014/main" id="{677CD66C-4FF4-4C2C-A487-3946B7CE054A}"/>
                    </a:ext>
                  </a:extLst>
                </p:cNvPr>
                <p:cNvSpPr>
                  <a:spLocks noRot="1" noChangeAspect="1" noMove="1" noResize="1" noEditPoints="1" noAdjustHandles="1" noChangeArrowheads="1" noChangeShapeType="1" noTextEdit="1"/>
                </p:cNvSpPr>
                <p:nvPr/>
              </p:nvSpPr>
              <p:spPr>
                <a:xfrm>
                  <a:off x="5447948" y="4293096"/>
                  <a:ext cx="360000" cy="404312"/>
                </a:xfrm>
                <a:prstGeom prst="can">
                  <a:avLst/>
                </a:prstGeom>
                <a:blipFill>
                  <a:blip r:embed="rId4"/>
                  <a:stretch>
                    <a:fillRect l="-1695"/>
                  </a:stretch>
                </a:blipFill>
                <a:ln>
                  <a:noFill/>
                </a:ln>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6" name="Cilindro 5">
                  <a:extLst>
                    <a:ext uri="{FF2B5EF4-FFF2-40B4-BE49-F238E27FC236}">
                      <a16:creationId xmlns:a16="http://schemas.microsoft.com/office/drawing/2014/main" id="{806A7FA1-5BEC-48BC-9DCA-B47120B62A1D}"/>
                    </a:ext>
                  </a:extLst>
                </p:cNvPr>
                <p:cNvSpPr/>
                <p:nvPr/>
              </p:nvSpPr>
              <p:spPr>
                <a:xfrm>
                  <a:off x="6203948" y="3573017"/>
                  <a:ext cx="432000" cy="404312"/>
                </a:xfrm>
                <a:prstGeom prst="can">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sSub>
                          <m:sSubPr>
                            <m:ctrlPr>
                              <a:rPr lang="es-CL" sz="1400" b="0" i="1" dirty="0" smtClean="0">
                                <a:latin typeface="Cambria Math" panose="02040503050406030204" pitchFamily="18" charset="0"/>
                              </a:rPr>
                            </m:ctrlPr>
                          </m:sSubPr>
                          <m:e>
                            <m:r>
                              <a:rPr lang="es-CL" sz="1400" i="1" dirty="0" smtClean="0">
                                <a:latin typeface="Cambria Math" panose="02040503050406030204" pitchFamily="18" charset="0"/>
                              </a:rPr>
                              <m:t>𝑚</m:t>
                            </m:r>
                          </m:e>
                          <m:sub>
                            <m:r>
                              <a:rPr lang="es-CL" sz="1400" b="0" i="1" dirty="0" smtClean="0">
                                <a:latin typeface="Cambria Math" panose="02040503050406030204" pitchFamily="18" charset="0"/>
                              </a:rPr>
                              <m:t>2</m:t>
                            </m:r>
                          </m:sub>
                        </m:sSub>
                      </m:oMath>
                    </m:oMathPara>
                  </a14:m>
                  <a:endParaRPr lang="es-CL" sz="1400" dirty="0"/>
                </a:p>
              </p:txBody>
            </p:sp>
          </mc:Choice>
          <mc:Fallback xmlns="">
            <p:sp>
              <p:nvSpPr>
                <p:cNvPr id="6" name="Cilindro 5">
                  <a:extLst>
                    <a:ext uri="{FF2B5EF4-FFF2-40B4-BE49-F238E27FC236}">
                      <a16:creationId xmlns:a16="http://schemas.microsoft.com/office/drawing/2014/main" id="{806A7FA1-5BEC-48BC-9DCA-B47120B62A1D}"/>
                    </a:ext>
                  </a:extLst>
                </p:cNvPr>
                <p:cNvSpPr>
                  <a:spLocks noRot="1" noChangeAspect="1" noMove="1" noResize="1" noEditPoints="1" noAdjustHandles="1" noChangeArrowheads="1" noChangeShapeType="1" noTextEdit="1"/>
                </p:cNvSpPr>
                <p:nvPr/>
              </p:nvSpPr>
              <p:spPr>
                <a:xfrm>
                  <a:off x="6203948" y="3573017"/>
                  <a:ext cx="432000" cy="404312"/>
                </a:xfrm>
                <a:prstGeom prst="can">
                  <a:avLst/>
                </a:prstGeom>
                <a:blipFill>
                  <a:blip r:embed="rId5"/>
                  <a:stretch>
                    <a:fillRect/>
                  </a:stretch>
                </a:blipFill>
                <a:ln>
                  <a:noFill/>
                </a:ln>
              </p:spPr>
              <p:txBody>
                <a:bodyPr/>
                <a:lstStyle/>
                <a:p>
                  <a:r>
                    <a:rPr lang="es-CL">
                      <a:noFill/>
                    </a:rPr>
                    <a:t> </a:t>
                  </a:r>
                </a:p>
              </p:txBody>
            </p:sp>
          </mc:Fallback>
        </mc:AlternateContent>
        <p:cxnSp>
          <p:nvCxnSpPr>
            <p:cNvPr id="3" name="Conector recto 2">
              <a:extLst>
                <a:ext uri="{FF2B5EF4-FFF2-40B4-BE49-F238E27FC236}">
                  <a16:creationId xmlns:a16="http://schemas.microsoft.com/office/drawing/2014/main" id="{3C6661EB-B0B3-4071-95A9-A2E7B6E17EC6}"/>
                </a:ext>
              </a:extLst>
            </p:cNvPr>
            <p:cNvCxnSpPr>
              <a:cxnSpLocks/>
              <a:stCxn id="5" idx="2"/>
            </p:cNvCxnSpPr>
            <p:nvPr/>
          </p:nvCxnSpPr>
          <p:spPr>
            <a:xfrm>
              <a:off x="5627948" y="2888940"/>
              <a:ext cx="0" cy="14400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0" name="Conector recto 9">
              <a:extLst>
                <a:ext uri="{FF2B5EF4-FFF2-40B4-BE49-F238E27FC236}">
                  <a16:creationId xmlns:a16="http://schemas.microsoft.com/office/drawing/2014/main" id="{D4F8FF39-B211-4284-9F33-26F49DC2919B}"/>
                </a:ext>
              </a:extLst>
            </p:cNvPr>
            <p:cNvCxnSpPr>
              <a:cxnSpLocks/>
              <a:stCxn id="5" idx="6"/>
            </p:cNvCxnSpPr>
            <p:nvPr/>
          </p:nvCxnSpPr>
          <p:spPr>
            <a:xfrm>
              <a:off x="6419948" y="2888940"/>
              <a:ext cx="0" cy="7200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5" name="Elipse 4">
              <a:extLst>
                <a:ext uri="{FF2B5EF4-FFF2-40B4-BE49-F238E27FC236}">
                  <a16:creationId xmlns:a16="http://schemas.microsoft.com/office/drawing/2014/main" id="{9A8404D0-7644-42BC-A180-45464C2A2AAB}"/>
                </a:ext>
              </a:extLst>
            </p:cNvPr>
            <p:cNvSpPr/>
            <p:nvPr/>
          </p:nvSpPr>
          <p:spPr>
            <a:xfrm>
              <a:off x="5627948" y="2492896"/>
              <a:ext cx="792000" cy="792088"/>
            </a:xfrm>
            <a:prstGeom prst="ellipse">
              <a:avLst/>
            </a:prstGeom>
            <a:solidFill>
              <a:schemeClr val="bg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2" name="Elipse 11">
              <a:extLst>
                <a:ext uri="{FF2B5EF4-FFF2-40B4-BE49-F238E27FC236}">
                  <a16:creationId xmlns:a16="http://schemas.microsoft.com/office/drawing/2014/main" id="{BF90FB68-96F4-4C27-9158-0368A9067FB8}"/>
                </a:ext>
              </a:extLst>
            </p:cNvPr>
            <p:cNvSpPr/>
            <p:nvPr/>
          </p:nvSpPr>
          <p:spPr>
            <a:xfrm>
              <a:off x="5942560" y="2798940"/>
              <a:ext cx="180000" cy="180000"/>
            </a:xfrm>
            <a:prstGeom prst="ellipse">
              <a:avLst/>
            </a:prstGeom>
            <a:solidFill>
              <a:schemeClr val="bg2">
                <a:lumMod val="2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3" name="Rectángulo 12">
              <a:extLst>
                <a:ext uri="{FF2B5EF4-FFF2-40B4-BE49-F238E27FC236}">
                  <a16:creationId xmlns:a16="http://schemas.microsoft.com/office/drawing/2014/main" id="{DA6208B3-EFB4-489C-B2E5-C0026864692A}"/>
                </a:ext>
              </a:extLst>
            </p:cNvPr>
            <p:cNvSpPr/>
            <p:nvPr/>
          </p:nvSpPr>
          <p:spPr>
            <a:xfrm>
              <a:off x="6004625" y="2228830"/>
              <a:ext cx="63440" cy="656484"/>
            </a:xfrm>
            <a:prstGeom prst="rect">
              <a:avLst/>
            </a:prstGeom>
            <a:solidFill>
              <a:schemeClr val="bg2">
                <a:lumMod val="25000"/>
              </a:schemeClr>
            </a:solidFill>
            <a:ln>
              <a:no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grpSp>
      <p:cxnSp>
        <p:nvCxnSpPr>
          <p:cNvPr id="63" name="Conector recto de flecha 62">
            <a:extLst>
              <a:ext uri="{FF2B5EF4-FFF2-40B4-BE49-F238E27FC236}">
                <a16:creationId xmlns:a16="http://schemas.microsoft.com/office/drawing/2014/main" id="{19FA98F8-8775-454C-BC05-8ACE90B3D039}"/>
              </a:ext>
            </a:extLst>
          </p:cNvPr>
          <p:cNvCxnSpPr/>
          <p:nvPr/>
        </p:nvCxnSpPr>
        <p:spPr>
          <a:xfrm>
            <a:off x="1991544" y="3459954"/>
            <a:ext cx="0" cy="776448"/>
          </a:xfrm>
          <a:prstGeom prst="straightConnector1">
            <a:avLst/>
          </a:prstGeom>
          <a:ln w="25400">
            <a:solidFill>
              <a:srgbClr val="00456F"/>
            </a:solidFill>
            <a:tailEnd type="triangle" w="lg" len="lg"/>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4" name="CuadroTexto 63">
                <a:extLst>
                  <a:ext uri="{FF2B5EF4-FFF2-40B4-BE49-F238E27FC236}">
                    <a16:creationId xmlns:a16="http://schemas.microsoft.com/office/drawing/2014/main" id="{5AC7DDAF-6DEA-4D6F-8E97-2E5F1C24EE4F}"/>
                  </a:ext>
                </a:extLst>
              </p:cNvPr>
              <p:cNvSpPr txBox="1"/>
              <p:nvPr/>
            </p:nvSpPr>
            <p:spPr>
              <a:xfrm>
                <a:off x="2063552" y="3588330"/>
                <a:ext cx="277768"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acc>
                        <m:accPr>
                          <m:chr m:val="⃗"/>
                          <m:ctrlPr>
                            <a:rPr lang="es-CL" sz="2400" b="0" i="1" smtClean="0">
                              <a:solidFill>
                                <a:srgbClr val="00456F"/>
                              </a:solidFill>
                              <a:latin typeface="Cambria Math" panose="02040503050406030204" pitchFamily="18" charset="0"/>
                            </a:rPr>
                          </m:ctrlPr>
                        </m:accPr>
                        <m:e>
                          <m:r>
                            <a:rPr lang="es-CL" sz="2400" b="0" i="1" smtClean="0">
                              <a:solidFill>
                                <a:srgbClr val="00456F"/>
                              </a:solidFill>
                              <a:latin typeface="Cambria Math" panose="02040503050406030204" pitchFamily="18" charset="0"/>
                            </a:rPr>
                            <m:t>𝑔</m:t>
                          </m:r>
                        </m:e>
                      </m:acc>
                    </m:oMath>
                  </m:oMathPara>
                </a14:m>
                <a:endParaRPr lang="es-CL" dirty="0"/>
              </a:p>
            </p:txBody>
          </p:sp>
        </mc:Choice>
        <mc:Fallback xmlns="">
          <p:sp>
            <p:nvSpPr>
              <p:cNvPr id="64" name="CuadroTexto 63">
                <a:extLst>
                  <a:ext uri="{FF2B5EF4-FFF2-40B4-BE49-F238E27FC236}">
                    <a16:creationId xmlns:a16="http://schemas.microsoft.com/office/drawing/2014/main" id="{5AC7DDAF-6DEA-4D6F-8E97-2E5F1C24EE4F}"/>
                  </a:ext>
                </a:extLst>
              </p:cNvPr>
              <p:cNvSpPr txBox="1">
                <a:spLocks noRot="1" noChangeAspect="1" noMove="1" noResize="1" noEditPoints="1" noAdjustHandles="1" noChangeArrowheads="1" noChangeShapeType="1" noTextEdit="1"/>
              </p:cNvSpPr>
              <p:nvPr/>
            </p:nvSpPr>
            <p:spPr>
              <a:xfrm>
                <a:off x="2063552" y="3588330"/>
                <a:ext cx="277768" cy="369332"/>
              </a:xfrm>
              <a:prstGeom prst="rect">
                <a:avLst/>
              </a:prstGeom>
              <a:blipFill>
                <a:blip r:embed="rId6"/>
                <a:stretch>
                  <a:fillRect l="-24444" t="-38333" r="-95556" b="-26667"/>
                </a:stretch>
              </a:blipFill>
            </p:spPr>
            <p:txBody>
              <a:bodyPr/>
              <a:lstStyle/>
              <a:p>
                <a:r>
                  <a:rPr lang="es-CL">
                    <a:noFill/>
                  </a:rPr>
                  <a:t> </a:t>
                </a:r>
              </a:p>
            </p:txBody>
          </p:sp>
        </mc:Fallback>
      </mc:AlternateContent>
    </p:spTree>
    <p:extLst>
      <p:ext uri="{BB962C8B-B14F-4D97-AF65-F5344CB8AC3E}">
        <p14:creationId xmlns:p14="http://schemas.microsoft.com/office/powerpoint/2010/main" val="2433885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35359" y="128938"/>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Máquina de Atwood</a:t>
            </a:r>
          </a:p>
        </p:txBody>
      </p:sp>
      <mc:AlternateContent xmlns:mc="http://schemas.openxmlformats.org/markup-compatibility/2006" xmlns:a14="http://schemas.microsoft.com/office/drawing/2010/main">
        <mc:Choice Requires="a14">
          <p:sp>
            <p:nvSpPr>
              <p:cNvPr id="7" name="CuadroTexto 6">
                <a:extLst>
                  <a:ext uri="{FF2B5EF4-FFF2-40B4-BE49-F238E27FC236}">
                    <a16:creationId xmlns:a16="http://schemas.microsoft.com/office/drawing/2014/main" id="{CBFCB6B5-07F2-4163-B696-416870A3345D}"/>
                  </a:ext>
                </a:extLst>
              </p:cNvPr>
              <p:cNvSpPr txBox="1"/>
              <p:nvPr/>
            </p:nvSpPr>
            <p:spPr>
              <a:xfrm>
                <a:off x="260733" y="1610797"/>
                <a:ext cx="11670532" cy="1228863"/>
              </a:xfrm>
              <a:prstGeom prst="rect">
                <a:avLst/>
              </a:prstGeom>
              <a:noFill/>
            </p:spPr>
            <p:txBody>
              <a:bodyPr wrap="square" rtlCol="0">
                <a:spAutoFit/>
              </a:bodyPr>
              <a:lstStyle/>
              <a:p>
                <a:pPr algn="just"/>
                <a:r>
                  <a:rPr lang="es-ES" sz="2400" dirty="0">
                    <a:solidFill>
                      <a:srgbClr val="00456F"/>
                    </a:solidFill>
                    <a:latin typeface="Times New Roman" panose="02020603050405020304" pitchFamily="18" charset="0"/>
                    <a:cs typeface="Times New Roman" panose="02020603050405020304" pitchFamily="18" charset="0"/>
                  </a:rPr>
                  <a:t>Consideremos dos masas distintas </a:t>
                </a:r>
                <a14:m>
                  <m:oMath xmlns:m="http://schemas.openxmlformats.org/officeDocument/2006/math">
                    <m:sSub>
                      <m:sSubPr>
                        <m:ctrlPr>
                          <a:rPr lang="es-CL" sz="2400" b="0" i="1" smtClean="0">
                            <a:solidFill>
                              <a:srgbClr val="00456F"/>
                            </a:solidFill>
                            <a:latin typeface="Cambria Math" panose="02040503050406030204" pitchFamily="18" charset="0"/>
                            <a:cs typeface="Times New Roman" panose="02020603050405020304" pitchFamily="18" charset="0"/>
                          </a:rPr>
                        </m:ctrlPr>
                      </m:sSubPr>
                      <m:e>
                        <m:r>
                          <a:rPr lang="es-CL" sz="2400" b="0" i="1" smtClean="0">
                            <a:solidFill>
                              <a:srgbClr val="00456F"/>
                            </a:solidFill>
                            <a:latin typeface="Cambria Math" panose="02040503050406030204" pitchFamily="18" charset="0"/>
                            <a:cs typeface="Times New Roman" panose="02020603050405020304" pitchFamily="18" charset="0"/>
                          </a:rPr>
                          <m:t>𝑚</m:t>
                        </m:r>
                      </m:e>
                      <m:sub>
                        <m:r>
                          <a:rPr lang="es-CL" sz="2400" b="0" i="1" smtClean="0">
                            <a:solidFill>
                              <a:srgbClr val="00456F"/>
                            </a:solidFill>
                            <a:latin typeface="Cambria Math" panose="02040503050406030204" pitchFamily="18" charset="0"/>
                            <a:cs typeface="Times New Roman" panose="02020603050405020304" pitchFamily="18" charset="0"/>
                          </a:rPr>
                          <m:t>1</m:t>
                        </m:r>
                      </m:sub>
                    </m:sSub>
                    <m:r>
                      <a:rPr lang="es-CL" sz="2400" b="0" i="1" smtClean="0">
                        <a:solidFill>
                          <a:srgbClr val="00456F"/>
                        </a:solidFill>
                        <a:latin typeface="Cambria Math" panose="02040503050406030204" pitchFamily="18" charset="0"/>
                        <a:cs typeface="Times New Roman" panose="02020603050405020304" pitchFamily="18" charset="0"/>
                      </a:rPr>
                      <m:t>&lt;</m:t>
                    </m:r>
                    <m:sSub>
                      <m:sSubPr>
                        <m:ctrlPr>
                          <a:rPr lang="es-CL" sz="2400" b="0" i="1" smtClean="0">
                            <a:solidFill>
                              <a:srgbClr val="00456F"/>
                            </a:solidFill>
                            <a:latin typeface="Cambria Math" panose="02040503050406030204" pitchFamily="18" charset="0"/>
                            <a:cs typeface="Times New Roman" panose="02020603050405020304" pitchFamily="18" charset="0"/>
                          </a:rPr>
                        </m:ctrlPr>
                      </m:sSubPr>
                      <m:e>
                        <m:r>
                          <a:rPr lang="es-CL" sz="2400" b="0" i="1" smtClean="0">
                            <a:solidFill>
                              <a:srgbClr val="00456F"/>
                            </a:solidFill>
                            <a:latin typeface="Cambria Math" panose="02040503050406030204" pitchFamily="18" charset="0"/>
                            <a:cs typeface="Times New Roman" panose="02020603050405020304" pitchFamily="18" charset="0"/>
                          </a:rPr>
                          <m:t>𝑚</m:t>
                        </m:r>
                      </m:e>
                      <m:sub>
                        <m:r>
                          <a:rPr lang="es-CL" sz="2400" b="0" i="1" smtClean="0">
                            <a:solidFill>
                              <a:srgbClr val="00456F"/>
                            </a:solidFill>
                            <a:latin typeface="Cambria Math" panose="02040503050406030204" pitchFamily="18" charset="0"/>
                            <a:cs typeface="Times New Roman" panose="02020603050405020304" pitchFamily="18" charset="0"/>
                          </a:rPr>
                          <m:t>2</m:t>
                        </m:r>
                      </m:sub>
                    </m:sSub>
                  </m:oMath>
                </a14:m>
                <a:r>
                  <a:rPr lang="es-ES" sz="2400" dirty="0">
                    <a:solidFill>
                      <a:srgbClr val="00456F"/>
                    </a:solidFill>
                    <a:latin typeface="Times New Roman" panose="02020603050405020304" pitchFamily="18" charset="0"/>
                    <a:cs typeface="Times New Roman" panose="02020603050405020304" pitchFamily="18" charset="0"/>
                  </a:rPr>
                  <a:t>, unidas por una cuerda ideal que pasa por una polea de masa </a:t>
                </a:r>
                <a14:m>
                  <m:oMath xmlns:m="http://schemas.openxmlformats.org/officeDocument/2006/math">
                    <m:sSub>
                      <m:sSubPr>
                        <m:ctrlPr>
                          <a:rPr lang="es-CL" sz="2400" b="0" i="1" smtClean="0">
                            <a:solidFill>
                              <a:srgbClr val="00456F"/>
                            </a:solidFill>
                            <a:latin typeface="Cambria Math" panose="02040503050406030204" pitchFamily="18" charset="0"/>
                            <a:cs typeface="Times New Roman" panose="02020603050405020304" pitchFamily="18" charset="0"/>
                          </a:rPr>
                        </m:ctrlPr>
                      </m:sSubPr>
                      <m:e>
                        <m:r>
                          <a:rPr lang="es-CL" sz="2400" b="0" i="1" smtClean="0">
                            <a:solidFill>
                              <a:srgbClr val="00456F"/>
                            </a:solidFill>
                            <a:latin typeface="Cambria Math" panose="02040503050406030204" pitchFamily="18" charset="0"/>
                            <a:cs typeface="Times New Roman" panose="02020603050405020304" pitchFamily="18" charset="0"/>
                          </a:rPr>
                          <m:t>𝑚</m:t>
                        </m:r>
                      </m:e>
                      <m:sub>
                        <m:r>
                          <a:rPr lang="es-CL" sz="2400" b="0" i="1" smtClean="0">
                            <a:solidFill>
                              <a:srgbClr val="00456F"/>
                            </a:solidFill>
                            <a:latin typeface="Cambria Math" panose="02040503050406030204" pitchFamily="18" charset="0"/>
                            <a:cs typeface="Times New Roman" panose="02020603050405020304" pitchFamily="18" charset="0"/>
                          </a:rPr>
                          <m:t>𝑝</m:t>
                        </m:r>
                      </m:sub>
                    </m:sSub>
                  </m:oMath>
                </a14:m>
                <a:r>
                  <a:rPr lang="es-CL" sz="2400" dirty="0">
                    <a:solidFill>
                      <a:srgbClr val="00456F"/>
                    </a:solidFill>
                    <a:latin typeface="Times New Roman" panose="02020603050405020304" pitchFamily="18" charset="0"/>
                    <a:cs typeface="Times New Roman" panose="02020603050405020304" pitchFamily="18" charset="0"/>
                  </a:rPr>
                  <a:t> y radio R. </a:t>
                </a:r>
                <a:r>
                  <a:rPr lang="es-ES" sz="2400" dirty="0">
                    <a:solidFill>
                      <a:srgbClr val="00456F"/>
                    </a:solidFill>
                    <a:latin typeface="Times New Roman" panose="02020603050405020304" pitchFamily="18" charset="0"/>
                    <a:cs typeface="Times New Roman" panose="02020603050405020304" pitchFamily="18" charset="0"/>
                  </a:rPr>
                  <a:t>Como grupo discutan lo siguiente:</a:t>
                </a:r>
              </a:p>
              <a:p>
                <a:pPr algn="just"/>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7" name="CuadroTexto 6">
                <a:extLst>
                  <a:ext uri="{FF2B5EF4-FFF2-40B4-BE49-F238E27FC236}">
                    <a16:creationId xmlns:a16="http://schemas.microsoft.com/office/drawing/2014/main" id="{CBFCB6B5-07F2-4163-B696-416870A3345D}"/>
                  </a:ext>
                </a:extLst>
              </p:cNvPr>
              <p:cNvSpPr txBox="1">
                <a:spLocks noRot="1" noChangeAspect="1" noMove="1" noResize="1" noEditPoints="1" noAdjustHandles="1" noChangeArrowheads="1" noChangeShapeType="1" noTextEdit="1"/>
              </p:cNvSpPr>
              <p:nvPr/>
            </p:nvSpPr>
            <p:spPr>
              <a:xfrm>
                <a:off x="260733" y="1610797"/>
                <a:ext cx="11670532" cy="1228863"/>
              </a:xfrm>
              <a:prstGeom prst="rect">
                <a:avLst/>
              </a:prstGeom>
              <a:blipFill>
                <a:blip r:embed="rId3"/>
                <a:stretch>
                  <a:fillRect l="-871" t="-4082" r="-871"/>
                </a:stretch>
              </a:blipFill>
            </p:spPr>
            <p:txBody>
              <a:bodyPr/>
              <a:lstStyle/>
              <a:p>
                <a:r>
                  <a:rPr lang="es-CL">
                    <a:noFill/>
                  </a:rPr>
                  <a:t> </a:t>
                </a:r>
              </a:p>
            </p:txBody>
          </p:sp>
        </mc:Fallback>
      </mc:AlternateContent>
      <p:grpSp>
        <p:nvGrpSpPr>
          <p:cNvPr id="14" name="Grupo 13">
            <a:extLst>
              <a:ext uri="{FF2B5EF4-FFF2-40B4-BE49-F238E27FC236}">
                <a16:creationId xmlns:a16="http://schemas.microsoft.com/office/drawing/2014/main" id="{69E69A6A-7016-4EE4-A57E-40CF41B1DE45}"/>
              </a:ext>
            </a:extLst>
          </p:cNvPr>
          <p:cNvGrpSpPr/>
          <p:nvPr/>
        </p:nvGrpSpPr>
        <p:grpSpPr>
          <a:xfrm>
            <a:off x="515512" y="3552710"/>
            <a:ext cx="1188000" cy="2468578"/>
            <a:chOff x="5447948" y="2228830"/>
            <a:chExt cx="1188000" cy="2468578"/>
          </a:xfrm>
        </p:grpSpPr>
        <mc:AlternateContent xmlns:mc="http://schemas.openxmlformats.org/markup-compatibility/2006" xmlns:a14="http://schemas.microsoft.com/office/drawing/2010/main">
          <mc:Choice Requires="a14">
            <p:sp>
              <p:nvSpPr>
                <p:cNvPr id="8" name="Cilindro 7">
                  <a:extLst>
                    <a:ext uri="{FF2B5EF4-FFF2-40B4-BE49-F238E27FC236}">
                      <a16:creationId xmlns:a16="http://schemas.microsoft.com/office/drawing/2014/main" id="{677CD66C-4FF4-4C2C-A487-3946B7CE054A}"/>
                    </a:ext>
                  </a:extLst>
                </p:cNvPr>
                <p:cNvSpPr/>
                <p:nvPr/>
              </p:nvSpPr>
              <p:spPr>
                <a:xfrm>
                  <a:off x="5447948" y="4293096"/>
                  <a:ext cx="360000" cy="404312"/>
                </a:xfrm>
                <a:prstGeom prst="can">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sSub>
                          <m:sSubPr>
                            <m:ctrlPr>
                              <a:rPr lang="es-CL" sz="1400" b="0" i="1" dirty="0" smtClean="0">
                                <a:latin typeface="Cambria Math" panose="02040503050406030204" pitchFamily="18" charset="0"/>
                              </a:rPr>
                            </m:ctrlPr>
                          </m:sSubPr>
                          <m:e>
                            <m:r>
                              <a:rPr lang="es-CL" sz="1400" i="1" dirty="0" smtClean="0">
                                <a:latin typeface="Cambria Math" panose="02040503050406030204" pitchFamily="18" charset="0"/>
                              </a:rPr>
                              <m:t>𝑚</m:t>
                            </m:r>
                          </m:e>
                          <m:sub>
                            <m:r>
                              <a:rPr lang="es-CL" sz="1400" b="0" i="1" dirty="0" smtClean="0">
                                <a:latin typeface="Cambria Math" panose="02040503050406030204" pitchFamily="18" charset="0"/>
                              </a:rPr>
                              <m:t>1</m:t>
                            </m:r>
                          </m:sub>
                        </m:sSub>
                      </m:oMath>
                    </m:oMathPara>
                  </a14:m>
                  <a:endParaRPr lang="es-CL" sz="1400" dirty="0"/>
                </a:p>
              </p:txBody>
            </p:sp>
          </mc:Choice>
          <mc:Fallback xmlns="">
            <p:sp>
              <p:nvSpPr>
                <p:cNvPr id="8" name="Cilindro 7">
                  <a:extLst>
                    <a:ext uri="{FF2B5EF4-FFF2-40B4-BE49-F238E27FC236}">
                      <a16:creationId xmlns:a16="http://schemas.microsoft.com/office/drawing/2014/main" id="{677CD66C-4FF4-4C2C-A487-3946B7CE054A}"/>
                    </a:ext>
                  </a:extLst>
                </p:cNvPr>
                <p:cNvSpPr>
                  <a:spLocks noRot="1" noChangeAspect="1" noMove="1" noResize="1" noEditPoints="1" noAdjustHandles="1" noChangeArrowheads="1" noChangeShapeType="1" noTextEdit="1"/>
                </p:cNvSpPr>
                <p:nvPr/>
              </p:nvSpPr>
              <p:spPr>
                <a:xfrm>
                  <a:off x="5447948" y="4293096"/>
                  <a:ext cx="360000" cy="404312"/>
                </a:xfrm>
                <a:prstGeom prst="can">
                  <a:avLst/>
                </a:prstGeom>
                <a:blipFill>
                  <a:blip r:embed="rId4"/>
                  <a:stretch>
                    <a:fillRect l="-1695"/>
                  </a:stretch>
                </a:blipFill>
                <a:ln>
                  <a:noFill/>
                </a:ln>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6" name="Cilindro 5">
                  <a:extLst>
                    <a:ext uri="{FF2B5EF4-FFF2-40B4-BE49-F238E27FC236}">
                      <a16:creationId xmlns:a16="http://schemas.microsoft.com/office/drawing/2014/main" id="{806A7FA1-5BEC-48BC-9DCA-B47120B62A1D}"/>
                    </a:ext>
                  </a:extLst>
                </p:cNvPr>
                <p:cNvSpPr/>
                <p:nvPr/>
              </p:nvSpPr>
              <p:spPr>
                <a:xfrm>
                  <a:off x="6203948" y="3573017"/>
                  <a:ext cx="432000" cy="404312"/>
                </a:xfrm>
                <a:prstGeom prst="can">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sSub>
                          <m:sSubPr>
                            <m:ctrlPr>
                              <a:rPr lang="es-CL" sz="1400" b="0" i="1" dirty="0" smtClean="0">
                                <a:latin typeface="Cambria Math" panose="02040503050406030204" pitchFamily="18" charset="0"/>
                              </a:rPr>
                            </m:ctrlPr>
                          </m:sSubPr>
                          <m:e>
                            <m:r>
                              <a:rPr lang="es-CL" sz="1400" i="1" dirty="0" smtClean="0">
                                <a:latin typeface="Cambria Math" panose="02040503050406030204" pitchFamily="18" charset="0"/>
                              </a:rPr>
                              <m:t>𝑚</m:t>
                            </m:r>
                          </m:e>
                          <m:sub>
                            <m:r>
                              <a:rPr lang="es-CL" sz="1400" b="0" i="1" dirty="0" smtClean="0">
                                <a:latin typeface="Cambria Math" panose="02040503050406030204" pitchFamily="18" charset="0"/>
                              </a:rPr>
                              <m:t>2</m:t>
                            </m:r>
                          </m:sub>
                        </m:sSub>
                      </m:oMath>
                    </m:oMathPara>
                  </a14:m>
                  <a:endParaRPr lang="es-CL" sz="1400" dirty="0"/>
                </a:p>
              </p:txBody>
            </p:sp>
          </mc:Choice>
          <mc:Fallback xmlns="">
            <p:sp>
              <p:nvSpPr>
                <p:cNvPr id="6" name="Cilindro 5">
                  <a:extLst>
                    <a:ext uri="{FF2B5EF4-FFF2-40B4-BE49-F238E27FC236}">
                      <a16:creationId xmlns:a16="http://schemas.microsoft.com/office/drawing/2014/main" id="{806A7FA1-5BEC-48BC-9DCA-B47120B62A1D}"/>
                    </a:ext>
                  </a:extLst>
                </p:cNvPr>
                <p:cNvSpPr>
                  <a:spLocks noRot="1" noChangeAspect="1" noMove="1" noResize="1" noEditPoints="1" noAdjustHandles="1" noChangeArrowheads="1" noChangeShapeType="1" noTextEdit="1"/>
                </p:cNvSpPr>
                <p:nvPr/>
              </p:nvSpPr>
              <p:spPr>
                <a:xfrm>
                  <a:off x="6203948" y="3573017"/>
                  <a:ext cx="432000" cy="404312"/>
                </a:xfrm>
                <a:prstGeom prst="can">
                  <a:avLst/>
                </a:prstGeom>
                <a:blipFill>
                  <a:blip r:embed="rId5"/>
                  <a:stretch>
                    <a:fillRect/>
                  </a:stretch>
                </a:blipFill>
                <a:ln>
                  <a:noFill/>
                </a:ln>
              </p:spPr>
              <p:txBody>
                <a:bodyPr/>
                <a:lstStyle/>
                <a:p>
                  <a:r>
                    <a:rPr lang="es-CL">
                      <a:noFill/>
                    </a:rPr>
                    <a:t> </a:t>
                  </a:r>
                </a:p>
              </p:txBody>
            </p:sp>
          </mc:Fallback>
        </mc:AlternateContent>
        <p:cxnSp>
          <p:nvCxnSpPr>
            <p:cNvPr id="3" name="Conector recto 2">
              <a:extLst>
                <a:ext uri="{FF2B5EF4-FFF2-40B4-BE49-F238E27FC236}">
                  <a16:creationId xmlns:a16="http://schemas.microsoft.com/office/drawing/2014/main" id="{3C6661EB-B0B3-4071-95A9-A2E7B6E17EC6}"/>
                </a:ext>
              </a:extLst>
            </p:cNvPr>
            <p:cNvCxnSpPr>
              <a:cxnSpLocks/>
              <a:stCxn id="5" idx="2"/>
            </p:cNvCxnSpPr>
            <p:nvPr/>
          </p:nvCxnSpPr>
          <p:spPr>
            <a:xfrm>
              <a:off x="5627948" y="2888940"/>
              <a:ext cx="0" cy="14400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0" name="Conector recto 9">
              <a:extLst>
                <a:ext uri="{FF2B5EF4-FFF2-40B4-BE49-F238E27FC236}">
                  <a16:creationId xmlns:a16="http://schemas.microsoft.com/office/drawing/2014/main" id="{D4F8FF39-B211-4284-9F33-26F49DC2919B}"/>
                </a:ext>
              </a:extLst>
            </p:cNvPr>
            <p:cNvCxnSpPr>
              <a:cxnSpLocks/>
              <a:stCxn id="5" idx="6"/>
            </p:cNvCxnSpPr>
            <p:nvPr/>
          </p:nvCxnSpPr>
          <p:spPr>
            <a:xfrm>
              <a:off x="6419948" y="2888940"/>
              <a:ext cx="0" cy="7200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5" name="Elipse 4">
              <a:extLst>
                <a:ext uri="{FF2B5EF4-FFF2-40B4-BE49-F238E27FC236}">
                  <a16:creationId xmlns:a16="http://schemas.microsoft.com/office/drawing/2014/main" id="{9A8404D0-7644-42BC-A180-45464C2A2AAB}"/>
                </a:ext>
              </a:extLst>
            </p:cNvPr>
            <p:cNvSpPr/>
            <p:nvPr/>
          </p:nvSpPr>
          <p:spPr>
            <a:xfrm>
              <a:off x="5627948" y="2492896"/>
              <a:ext cx="792000" cy="792088"/>
            </a:xfrm>
            <a:prstGeom prst="ellipse">
              <a:avLst/>
            </a:prstGeom>
            <a:solidFill>
              <a:schemeClr val="bg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2" name="Elipse 11">
              <a:extLst>
                <a:ext uri="{FF2B5EF4-FFF2-40B4-BE49-F238E27FC236}">
                  <a16:creationId xmlns:a16="http://schemas.microsoft.com/office/drawing/2014/main" id="{BF90FB68-96F4-4C27-9158-0368A9067FB8}"/>
                </a:ext>
              </a:extLst>
            </p:cNvPr>
            <p:cNvSpPr/>
            <p:nvPr/>
          </p:nvSpPr>
          <p:spPr>
            <a:xfrm>
              <a:off x="5942560" y="2798940"/>
              <a:ext cx="180000" cy="180000"/>
            </a:xfrm>
            <a:prstGeom prst="ellipse">
              <a:avLst/>
            </a:prstGeom>
            <a:solidFill>
              <a:schemeClr val="bg2">
                <a:lumMod val="2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3" name="Rectángulo 12">
              <a:extLst>
                <a:ext uri="{FF2B5EF4-FFF2-40B4-BE49-F238E27FC236}">
                  <a16:creationId xmlns:a16="http://schemas.microsoft.com/office/drawing/2014/main" id="{DA6208B3-EFB4-489C-B2E5-C0026864692A}"/>
                </a:ext>
              </a:extLst>
            </p:cNvPr>
            <p:cNvSpPr/>
            <p:nvPr/>
          </p:nvSpPr>
          <p:spPr>
            <a:xfrm>
              <a:off x="6004625" y="2228830"/>
              <a:ext cx="63440" cy="656484"/>
            </a:xfrm>
            <a:prstGeom prst="rect">
              <a:avLst/>
            </a:prstGeom>
            <a:solidFill>
              <a:schemeClr val="bg2">
                <a:lumMod val="25000"/>
              </a:schemeClr>
            </a:solidFill>
            <a:ln>
              <a:no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grpSp>
      <p:cxnSp>
        <p:nvCxnSpPr>
          <p:cNvPr id="63" name="Conector recto de flecha 62">
            <a:extLst>
              <a:ext uri="{FF2B5EF4-FFF2-40B4-BE49-F238E27FC236}">
                <a16:creationId xmlns:a16="http://schemas.microsoft.com/office/drawing/2014/main" id="{19FA98F8-8775-454C-BC05-8ACE90B3D039}"/>
              </a:ext>
            </a:extLst>
          </p:cNvPr>
          <p:cNvCxnSpPr/>
          <p:nvPr/>
        </p:nvCxnSpPr>
        <p:spPr>
          <a:xfrm>
            <a:off x="1991544" y="3459954"/>
            <a:ext cx="0" cy="776448"/>
          </a:xfrm>
          <a:prstGeom prst="straightConnector1">
            <a:avLst/>
          </a:prstGeom>
          <a:ln w="25400">
            <a:solidFill>
              <a:srgbClr val="00456F"/>
            </a:solidFill>
            <a:tailEnd type="triangle" w="lg" len="lg"/>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4" name="CuadroTexto 63">
                <a:extLst>
                  <a:ext uri="{FF2B5EF4-FFF2-40B4-BE49-F238E27FC236}">
                    <a16:creationId xmlns:a16="http://schemas.microsoft.com/office/drawing/2014/main" id="{5AC7DDAF-6DEA-4D6F-8E97-2E5F1C24EE4F}"/>
                  </a:ext>
                </a:extLst>
              </p:cNvPr>
              <p:cNvSpPr txBox="1"/>
              <p:nvPr/>
            </p:nvSpPr>
            <p:spPr>
              <a:xfrm>
                <a:off x="2063552" y="3588330"/>
                <a:ext cx="277768"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acc>
                        <m:accPr>
                          <m:chr m:val="⃗"/>
                          <m:ctrlPr>
                            <a:rPr lang="es-CL" sz="2400" b="0" i="1" smtClean="0">
                              <a:solidFill>
                                <a:srgbClr val="00456F"/>
                              </a:solidFill>
                              <a:latin typeface="Cambria Math" panose="02040503050406030204" pitchFamily="18" charset="0"/>
                            </a:rPr>
                          </m:ctrlPr>
                        </m:accPr>
                        <m:e>
                          <m:r>
                            <a:rPr lang="es-CL" sz="2400" b="0" i="1" smtClean="0">
                              <a:solidFill>
                                <a:srgbClr val="00456F"/>
                              </a:solidFill>
                              <a:latin typeface="Cambria Math" panose="02040503050406030204" pitchFamily="18" charset="0"/>
                            </a:rPr>
                            <m:t>𝑔</m:t>
                          </m:r>
                        </m:e>
                      </m:acc>
                    </m:oMath>
                  </m:oMathPara>
                </a14:m>
                <a:endParaRPr lang="es-CL" dirty="0"/>
              </a:p>
            </p:txBody>
          </p:sp>
        </mc:Choice>
        <mc:Fallback xmlns="">
          <p:sp>
            <p:nvSpPr>
              <p:cNvPr id="64" name="CuadroTexto 63">
                <a:extLst>
                  <a:ext uri="{FF2B5EF4-FFF2-40B4-BE49-F238E27FC236}">
                    <a16:creationId xmlns:a16="http://schemas.microsoft.com/office/drawing/2014/main" id="{5AC7DDAF-6DEA-4D6F-8E97-2E5F1C24EE4F}"/>
                  </a:ext>
                </a:extLst>
              </p:cNvPr>
              <p:cNvSpPr txBox="1">
                <a:spLocks noRot="1" noChangeAspect="1" noMove="1" noResize="1" noEditPoints="1" noAdjustHandles="1" noChangeArrowheads="1" noChangeShapeType="1" noTextEdit="1"/>
              </p:cNvSpPr>
              <p:nvPr/>
            </p:nvSpPr>
            <p:spPr>
              <a:xfrm>
                <a:off x="2063552" y="3588330"/>
                <a:ext cx="277768" cy="369332"/>
              </a:xfrm>
              <a:prstGeom prst="rect">
                <a:avLst/>
              </a:prstGeom>
              <a:blipFill>
                <a:blip r:embed="rId6"/>
                <a:stretch>
                  <a:fillRect l="-24444" t="-38333" r="-95556" b="-26667"/>
                </a:stretch>
              </a:blipFill>
            </p:spPr>
            <p:txBody>
              <a:bodyPr/>
              <a:lstStyle/>
              <a:p>
                <a:r>
                  <a:rPr lang="es-CL">
                    <a:noFill/>
                  </a:rPr>
                  <a:t> </a:t>
                </a:r>
              </a:p>
            </p:txBody>
          </p:sp>
        </mc:Fallback>
      </mc:AlternateContent>
      <p:sp>
        <p:nvSpPr>
          <p:cNvPr id="15" name="CuadroTexto 14">
            <a:extLst>
              <a:ext uri="{FF2B5EF4-FFF2-40B4-BE49-F238E27FC236}">
                <a16:creationId xmlns:a16="http://schemas.microsoft.com/office/drawing/2014/main" id="{70A9CA5E-245C-F445-99FB-2CBECF8339B1}"/>
              </a:ext>
            </a:extLst>
          </p:cNvPr>
          <p:cNvSpPr txBox="1"/>
          <p:nvPr/>
        </p:nvSpPr>
        <p:spPr>
          <a:xfrm>
            <a:off x="3105569" y="3212976"/>
            <a:ext cx="8544272" cy="3046988"/>
          </a:xfrm>
          <a:prstGeom prst="rect">
            <a:avLst/>
          </a:prstGeom>
          <a:noFill/>
        </p:spPr>
        <p:txBody>
          <a:bodyPr wrap="square" rtlCol="0">
            <a:spAutoFit/>
          </a:bodyPr>
          <a:lstStyle/>
          <a:p>
            <a:pPr algn="just"/>
            <a:r>
              <a:rPr lang="es-CL" sz="2400" dirty="0">
                <a:solidFill>
                  <a:srgbClr val="00456F"/>
                </a:solidFill>
                <a:latin typeface="Times New Roman" panose="02020603050405020304" pitchFamily="18" charset="0"/>
                <a:cs typeface="Times New Roman" panose="02020603050405020304" pitchFamily="18" charset="0"/>
              </a:rPr>
              <a:t>a. ¿Cuál o cuales son los cuerpos de estudio?</a:t>
            </a:r>
          </a:p>
          <a:p>
            <a:pPr algn="just"/>
            <a:r>
              <a:rPr lang="es-CL" sz="2400" dirty="0">
                <a:solidFill>
                  <a:srgbClr val="00456F"/>
                </a:solidFill>
                <a:latin typeface="Times New Roman" panose="02020603050405020304" pitchFamily="18" charset="0"/>
                <a:cs typeface="Times New Roman" panose="02020603050405020304" pitchFamily="18" charset="0"/>
              </a:rPr>
              <a:t>b. ¿De los cuerpos de estudio, ¿cuál(es) rota(n) y cual(es) se trasladan?</a:t>
            </a:r>
          </a:p>
          <a:p>
            <a:pPr algn="just"/>
            <a:r>
              <a:rPr lang="es-CL" sz="2400" dirty="0">
                <a:solidFill>
                  <a:srgbClr val="00456F"/>
                </a:solidFill>
                <a:latin typeface="Times New Roman" panose="02020603050405020304" pitchFamily="18" charset="0"/>
                <a:cs typeface="Times New Roman" panose="02020603050405020304" pitchFamily="18" charset="0"/>
              </a:rPr>
              <a:t>c. Realicen el o los DCL y DCLE correspondientes.</a:t>
            </a:r>
          </a:p>
          <a:p>
            <a:pPr algn="just"/>
            <a:r>
              <a:rPr lang="es-CL" sz="2400" dirty="0">
                <a:solidFill>
                  <a:srgbClr val="00456F"/>
                </a:solidFill>
                <a:latin typeface="Times New Roman" panose="02020603050405020304" pitchFamily="18" charset="0"/>
                <a:cs typeface="Times New Roman" panose="02020603050405020304" pitchFamily="18" charset="0"/>
              </a:rPr>
              <a:t>d. Predigan las aceleraciones correspondientes.</a:t>
            </a:r>
          </a:p>
          <a:p>
            <a:pPr algn="just"/>
            <a:r>
              <a:rPr lang="es-CL" sz="2400" dirty="0">
                <a:solidFill>
                  <a:srgbClr val="00456F"/>
                </a:solidFill>
                <a:latin typeface="Times New Roman" panose="02020603050405020304" pitchFamily="18" charset="0"/>
                <a:cs typeface="Times New Roman" panose="02020603050405020304" pitchFamily="18" charset="0"/>
              </a:rPr>
              <a:t>e. Construyan las ecuaciones de suma de fuerzas y de torques.</a:t>
            </a:r>
          </a:p>
          <a:p>
            <a:pPr algn="just"/>
            <a:endParaRPr lang="es-CL" sz="2400" dirty="0">
              <a:solidFill>
                <a:srgbClr val="00456F"/>
              </a:solidFill>
              <a:latin typeface="Times New Roman" panose="02020603050405020304" pitchFamily="18" charset="0"/>
              <a:cs typeface="Times New Roman" panose="02020603050405020304" pitchFamily="18" charset="0"/>
            </a:endParaRPr>
          </a:p>
          <a:p>
            <a:pPr algn="just"/>
            <a:endParaRPr lang="es-ES" sz="2400" dirty="0">
              <a:solidFill>
                <a:srgbClr val="00456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64681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084ED5-92F1-834E-9BDD-404D20A53A3E}"/>
              </a:ext>
            </a:extLst>
          </p:cNvPr>
          <p:cNvSpPr>
            <a:spLocks noGrp="1"/>
          </p:cNvSpPr>
          <p:nvPr>
            <p:ph type="title"/>
          </p:nvPr>
        </p:nvSpPr>
        <p:spPr>
          <a:xfrm>
            <a:off x="634218" y="179320"/>
            <a:ext cx="10515600" cy="1142683"/>
          </a:xfrm>
        </p:spPr>
        <p:txBody>
          <a:bodyPr>
            <a:normAutofit/>
          </a:bodyPr>
          <a:lstStyle/>
          <a:p>
            <a:r>
              <a:rPr lang="es-ES_tradnl" sz="4000" b="1"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Traslación y rotación combinada</a:t>
            </a:r>
          </a:p>
        </p:txBody>
      </p:sp>
      <p:sp>
        <p:nvSpPr>
          <p:cNvPr id="155649" name="Rectangle 1"/>
          <p:cNvSpPr>
            <a:spLocks noChangeArrowheads="1"/>
          </p:cNvSpPr>
          <p:nvPr/>
        </p:nvSpPr>
        <p:spPr bwMode="auto">
          <a:xfrm>
            <a:off x="634218" y="2305615"/>
            <a:ext cx="10515600"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pPr>
            <a:r>
              <a:rPr lang="es-ES_tradn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 cuerpo que tiene rotación en torno a un eje de simetría que pasa por el centro de masa (el eje no cambia de dirección) y también tiene traslación, se puede analizar con el modelo anterior usando dos ecuaciones independientes: una para la traslación del centro de masa y otra para la rotación.</a:t>
            </a:r>
          </a:p>
        </p:txBody>
      </p:sp>
    </p:spTree>
    <p:extLst>
      <p:ext uri="{BB962C8B-B14F-4D97-AF65-F5344CB8AC3E}">
        <p14:creationId xmlns:p14="http://schemas.microsoft.com/office/powerpoint/2010/main" val="42492225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35359" y="24595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Yoyo</a:t>
            </a:r>
          </a:p>
        </p:txBody>
      </p:sp>
      <mc:AlternateContent xmlns:mc="http://schemas.openxmlformats.org/markup-compatibility/2006" xmlns:a14="http://schemas.microsoft.com/office/drawing/2010/main">
        <mc:Choice Requires="a14">
          <p:sp>
            <p:nvSpPr>
              <p:cNvPr id="7" name="CuadroTexto 6">
                <a:extLst>
                  <a:ext uri="{FF2B5EF4-FFF2-40B4-BE49-F238E27FC236}">
                    <a16:creationId xmlns:a16="http://schemas.microsoft.com/office/drawing/2014/main" id="{CBFCB6B5-07F2-4163-B696-416870A3345D}"/>
                  </a:ext>
                </a:extLst>
              </p:cNvPr>
              <p:cNvSpPr txBox="1"/>
              <p:nvPr/>
            </p:nvSpPr>
            <p:spPr>
              <a:xfrm>
                <a:off x="260733" y="1610797"/>
                <a:ext cx="11670532" cy="954107"/>
              </a:xfrm>
              <a:prstGeom prst="rect">
                <a:avLst/>
              </a:prstGeom>
              <a:noFill/>
            </p:spPr>
            <p:txBody>
              <a:bodyPr wrap="square" rtlCol="0">
                <a:spAutoFit/>
              </a:bodyPr>
              <a:lstStyle/>
              <a:p>
                <a:pPr algn="just"/>
                <a:r>
                  <a:rPr lang="es-CL" sz="2800" dirty="0">
                    <a:solidFill>
                      <a:srgbClr val="00456F"/>
                    </a:solidFill>
                    <a:latin typeface="Times New Roman" panose="02020603050405020304" pitchFamily="18" charset="0"/>
                    <a:cs typeface="Times New Roman" panose="02020603050405020304" pitchFamily="18" charset="0"/>
                  </a:rPr>
                  <a:t>Un disco de masa </a:t>
                </a:r>
                <a14:m>
                  <m:oMath xmlns:m="http://schemas.openxmlformats.org/officeDocument/2006/math">
                    <m:r>
                      <a:rPr lang="es-CL" sz="2800" i="1" dirty="0" smtClean="0">
                        <a:solidFill>
                          <a:srgbClr val="00456F"/>
                        </a:solidFill>
                        <a:latin typeface="Cambria Math" panose="02040503050406030204" pitchFamily="18" charset="0"/>
                        <a:cs typeface="Times New Roman" panose="02020603050405020304" pitchFamily="18" charset="0"/>
                      </a:rPr>
                      <m:t>𝑀</m:t>
                    </m:r>
                  </m:oMath>
                </a14:m>
                <a:r>
                  <a:rPr lang="es-CL" sz="2800" dirty="0">
                    <a:solidFill>
                      <a:srgbClr val="00456F"/>
                    </a:solidFill>
                    <a:latin typeface="Times New Roman" panose="02020603050405020304" pitchFamily="18" charset="0"/>
                    <a:cs typeface="Times New Roman" panose="02020603050405020304" pitchFamily="18" charset="0"/>
                  </a:rPr>
                  <a:t> y radio </a:t>
                </a:r>
                <a14:m>
                  <m:oMath xmlns:m="http://schemas.openxmlformats.org/officeDocument/2006/math">
                    <m:r>
                      <a:rPr lang="es-CL" sz="2800" i="1" dirty="0" smtClean="0">
                        <a:solidFill>
                          <a:srgbClr val="00456F"/>
                        </a:solidFill>
                        <a:latin typeface="Cambria Math" panose="02040503050406030204" pitchFamily="18" charset="0"/>
                        <a:cs typeface="Times New Roman" panose="02020603050405020304" pitchFamily="18" charset="0"/>
                      </a:rPr>
                      <m:t>𝑅</m:t>
                    </m:r>
                  </m:oMath>
                </a14:m>
                <a:r>
                  <a:rPr lang="es-CL" sz="2800" dirty="0">
                    <a:solidFill>
                      <a:srgbClr val="00456F"/>
                    </a:solidFill>
                    <a:latin typeface="Times New Roman" panose="02020603050405020304" pitchFamily="18" charset="0"/>
                    <a:cs typeface="Times New Roman" panose="02020603050405020304" pitchFamily="18" charset="0"/>
                  </a:rPr>
                  <a:t> desciende mientras se desenrolla una cuerda atada a su alrededor, como se indica en la figura. </a:t>
                </a:r>
              </a:p>
            </p:txBody>
          </p:sp>
        </mc:Choice>
        <mc:Fallback xmlns="">
          <p:sp>
            <p:nvSpPr>
              <p:cNvPr id="7" name="CuadroTexto 6">
                <a:extLst>
                  <a:ext uri="{FF2B5EF4-FFF2-40B4-BE49-F238E27FC236}">
                    <a16:creationId xmlns:a16="http://schemas.microsoft.com/office/drawing/2014/main" id="{CBFCB6B5-07F2-4163-B696-416870A3345D}"/>
                  </a:ext>
                </a:extLst>
              </p:cNvPr>
              <p:cNvSpPr txBox="1">
                <a:spLocks noRot="1" noChangeAspect="1" noMove="1" noResize="1" noEditPoints="1" noAdjustHandles="1" noChangeArrowheads="1" noChangeShapeType="1" noTextEdit="1"/>
              </p:cNvSpPr>
              <p:nvPr/>
            </p:nvSpPr>
            <p:spPr>
              <a:xfrm>
                <a:off x="260733" y="1610797"/>
                <a:ext cx="11670532" cy="954107"/>
              </a:xfrm>
              <a:prstGeom prst="rect">
                <a:avLst/>
              </a:prstGeom>
              <a:blipFill>
                <a:blip r:embed="rId3"/>
                <a:stretch>
                  <a:fillRect l="-1088" t="-6579" r="-1088" b="-17105"/>
                </a:stretch>
              </a:blipFill>
            </p:spPr>
            <p:txBody>
              <a:bodyPr/>
              <a:lstStyle/>
              <a:p>
                <a:r>
                  <a:rPr lang="es-CL">
                    <a:noFill/>
                  </a:rPr>
                  <a:t> </a:t>
                </a:r>
              </a:p>
            </p:txBody>
          </p:sp>
        </mc:Fallback>
      </mc:AlternateContent>
      <p:grpSp>
        <p:nvGrpSpPr>
          <p:cNvPr id="30" name="Grupo 29">
            <a:extLst>
              <a:ext uri="{FF2B5EF4-FFF2-40B4-BE49-F238E27FC236}">
                <a16:creationId xmlns:a16="http://schemas.microsoft.com/office/drawing/2014/main" id="{471C16E1-8131-4E45-A964-222722446F43}"/>
              </a:ext>
            </a:extLst>
          </p:cNvPr>
          <p:cNvGrpSpPr/>
          <p:nvPr/>
        </p:nvGrpSpPr>
        <p:grpSpPr>
          <a:xfrm>
            <a:off x="1055440" y="3140968"/>
            <a:ext cx="2160080" cy="2612376"/>
            <a:chOff x="1055440" y="3140968"/>
            <a:chExt cx="2160080" cy="2612376"/>
          </a:xfrm>
        </p:grpSpPr>
        <p:cxnSp>
          <p:nvCxnSpPr>
            <p:cNvPr id="15" name="Conector recto 14">
              <a:extLst>
                <a:ext uri="{FF2B5EF4-FFF2-40B4-BE49-F238E27FC236}">
                  <a16:creationId xmlns:a16="http://schemas.microsoft.com/office/drawing/2014/main" id="{03141288-1269-4A48-A129-60A2333A1F3F}"/>
                </a:ext>
              </a:extLst>
            </p:cNvPr>
            <p:cNvCxnSpPr/>
            <p:nvPr/>
          </p:nvCxnSpPr>
          <p:spPr>
            <a:xfrm>
              <a:off x="1765129" y="3429000"/>
              <a:ext cx="0" cy="165600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Rectángulo 1">
              <a:extLst>
                <a:ext uri="{FF2B5EF4-FFF2-40B4-BE49-F238E27FC236}">
                  <a16:creationId xmlns:a16="http://schemas.microsoft.com/office/drawing/2014/main" id="{853FF16C-C566-4640-A8D6-CD6EB8DD7236}"/>
                </a:ext>
              </a:extLst>
            </p:cNvPr>
            <p:cNvSpPr/>
            <p:nvPr/>
          </p:nvSpPr>
          <p:spPr>
            <a:xfrm>
              <a:off x="1055440" y="3140968"/>
              <a:ext cx="1440160" cy="288032"/>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Elipse 8">
              <a:extLst>
                <a:ext uri="{FF2B5EF4-FFF2-40B4-BE49-F238E27FC236}">
                  <a16:creationId xmlns:a16="http://schemas.microsoft.com/office/drawing/2014/main" id="{2DF7D10A-8768-4C76-9A37-7472F94E009D}"/>
                </a:ext>
              </a:extLst>
            </p:cNvPr>
            <p:cNvSpPr/>
            <p:nvPr/>
          </p:nvSpPr>
          <p:spPr>
            <a:xfrm>
              <a:off x="1775520" y="4313344"/>
              <a:ext cx="1440000" cy="1440000"/>
            </a:xfrm>
            <a:prstGeom prst="ellipse">
              <a:avLst/>
            </a:prstGeom>
            <a:solidFill>
              <a:srgbClr val="FF9108">
                <a:alpha val="3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cxnSp>
        <p:nvCxnSpPr>
          <p:cNvPr id="18" name="Conector recto de flecha 17">
            <a:extLst>
              <a:ext uri="{FF2B5EF4-FFF2-40B4-BE49-F238E27FC236}">
                <a16:creationId xmlns:a16="http://schemas.microsoft.com/office/drawing/2014/main" id="{3EC3A322-0F0C-4D17-BE03-F39ECF678A59}"/>
              </a:ext>
            </a:extLst>
          </p:cNvPr>
          <p:cNvCxnSpPr/>
          <p:nvPr/>
        </p:nvCxnSpPr>
        <p:spPr>
          <a:xfrm>
            <a:off x="3503712" y="3300624"/>
            <a:ext cx="0" cy="776448"/>
          </a:xfrm>
          <a:prstGeom prst="straightConnector1">
            <a:avLst/>
          </a:prstGeom>
          <a:ln w="25400">
            <a:solidFill>
              <a:srgbClr val="00456F"/>
            </a:solidFill>
            <a:tailEnd type="triangle" w="lg" len="lg"/>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9" name="CuadroTexto 18">
                <a:extLst>
                  <a:ext uri="{FF2B5EF4-FFF2-40B4-BE49-F238E27FC236}">
                    <a16:creationId xmlns:a16="http://schemas.microsoft.com/office/drawing/2014/main" id="{9AC80BF1-6E0D-4A57-B54E-55831F769438}"/>
                  </a:ext>
                </a:extLst>
              </p:cNvPr>
              <p:cNvSpPr txBox="1"/>
              <p:nvPr/>
            </p:nvSpPr>
            <p:spPr>
              <a:xfrm>
                <a:off x="3575720" y="3429000"/>
                <a:ext cx="277768"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acc>
                        <m:accPr>
                          <m:chr m:val="⃗"/>
                          <m:ctrlPr>
                            <a:rPr lang="es-CL" sz="2400" b="0" i="1" smtClean="0">
                              <a:solidFill>
                                <a:srgbClr val="00456F"/>
                              </a:solidFill>
                              <a:latin typeface="Cambria Math" panose="02040503050406030204" pitchFamily="18" charset="0"/>
                            </a:rPr>
                          </m:ctrlPr>
                        </m:accPr>
                        <m:e>
                          <m:r>
                            <a:rPr lang="es-CL" sz="2400" b="0" i="1" smtClean="0">
                              <a:solidFill>
                                <a:srgbClr val="00456F"/>
                              </a:solidFill>
                              <a:latin typeface="Cambria Math" panose="02040503050406030204" pitchFamily="18" charset="0"/>
                            </a:rPr>
                            <m:t>𝑔</m:t>
                          </m:r>
                        </m:e>
                      </m:acc>
                    </m:oMath>
                  </m:oMathPara>
                </a14:m>
                <a:endParaRPr lang="es-CL" dirty="0"/>
              </a:p>
            </p:txBody>
          </p:sp>
        </mc:Choice>
        <mc:Fallback xmlns="">
          <p:sp>
            <p:nvSpPr>
              <p:cNvPr id="19" name="CuadroTexto 18">
                <a:extLst>
                  <a:ext uri="{FF2B5EF4-FFF2-40B4-BE49-F238E27FC236}">
                    <a16:creationId xmlns:a16="http://schemas.microsoft.com/office/drawing/2014/main" id="{9AC80BF1-6E0D-4A57-B54E-55831F769438}"/>
                  </a:ext>
                </a:extLst>
              </p:cNvPr>
              <p:cNvSpPr txBox="1">
                <a:spLocks noRot="1" noChangeAspect="1" noMove="1" noResize="1" noEditPoints="1" noAdjustHandles="1" noChangeArrowheads="1" noChangeShapeType="1" noTextEdit="1"/>
              </p:cNvSpPr>
              <p:nvPr/>
            </p:nvSpPr>
            <p:spPr>
              <a:xfrm>
                <a:off x="3575720" y="3429000"/>
                <a:ext cx="277768" cy="369332"/>
              </a:xfrm>
              <a:prstGeom prst="rect">
                <a:avLst/>
              </a:prstGeom>
              <a:blipFill>
                <a:blip r:embed="rId4"/>
                <a:stretch>
                  <a:fillRect l="-24444" t="-38333" r="-95556" b="-25000"/>
                </a:stretch>
              </a:blipFill>
            </p:spPr>
            <p:txBody>
              <a:bodyPr/>
              <a:lstStyle/>
              <a:p>
                <a:r>
                  <a:rPr lang="es-CL">
                    <a:noFill/>
                  </a:rPr>
                  <a:t> </a:t>
                </a:r>
              </a:p>
            </p:txBody>
          </p:sp>
        </mc:Fallback>
      </mc:AlternateContent>
    </p:spTree>
    <p:extLst>
      <p:ext uri="{BB962C8B-B14F-4D97-AF65-F5344CB8AC3E}">
        <p14:creationId xmlns:p14="http://schemas.microsoft.com/office/powerpoint/2010/main" val="385581720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409985" y="22439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Yoyo</a:t>
            </a:r>
          </a:p>
        </p:txBody>
      </p:sp>
      <mc:AlternateContent xmlns:mc="http://schemas.openxmlformats.org/markup-compatibility/2006" xmlns:a14="http://schemas.microsoft.com/office/drawing/2010/main">
        <mc:Choice Requires="a14">
          <p:sp>
            <p:nvSpPr>
              <p:cNvPr id="7" name="CuadroTexto 6">
                <a:extLst>
                  <a:ext uri="{FF2B5EF4-FFF2-40B4-BE49-F238E27FC236}">
                    <a16:creationId xmlns:a16="http://schemas.microsoft.com/office/drawing/2014/main" id="{CBFCB6B5-07F2-4163-B696-416870A3345D}"/>
                  </a:ext>
                </a:extLst>
              </p:cNvPr>
              <p:cNvSpPr txBox="1"/>
              <p:nvPr/>
            </p:nvSpPr>
            <p:spPr>
              <a:xfrm>
                <a:off x="260733" y="1484784"/>
                <a:ext cx="11670532" cy="954107"/>
              </a:xfrm>
              <a:prstGeom prst="rect">
                <a:avLst/>
              </a:prstGeom>
              <a:noFill/>
            </p:spPr>
            <p:txBody>
              <a:bodyPr wrap="square" rtlCol="0">
                <a:spAutoFit/>
              </a:bodyPr>
              <a:lstStyle/>
              <a:p>
                <a:pPr algn="just"/>
                <a:r>
                  <a:rPr lang="es-CL" sz="2800" dirty="0">
                    <a:solidFill>
                      <a:srgbClr val="00456F"/>
                    </a:solidFill>
                    <a:latin typeface="Times New Roman" panose="02020603050405020304" pitchFamily="18" charset="0"/>
                    <a:cs typeface="Times New Roman" panose="02020603050405020304" pitchFamily="18" charset="0"/>
                  </a:rPr>
                  <a:t>Un disco de masa </a:t>
                </a:r>
                <a14:m>
                  <m:oMath xmlns:m="http://schemas.openxmlformats.org/officeDocument/2006/math">
                    <m:r>
                      <a:rPr lang="es-CL" sz="2800" i="1" dirty="0" smtClean="0">
                        <a:solidFill>
                          <a:srgbClr val="00456F"/>
                        </a:solidFill>
                        <a:latin typeface="Cambria Math" panose="02040503050406030204" pitchFamily="18" charset="0"/>
                        <a:cs typeface="Times New Roman" panose="02020603050405020304" pitchFamily="18" charset="0"/>
                      </a:rPr>
                      <m:t>𝑀</m:t>
                    </m:r>
                  </m:oMath>
                </a14:m>
                <a:r>
                  <a:rPr lang="es-CL" sz="2800" dirty="0">
                    <a:solidFill>
                      <a:srgbClr val="00456F"/>
                    </a:solidFill>
                    <a:latin typeface="Times New Roman" panose="02020603050405020304" pitchFamily="18" charset="0"/>
                    <a:cs typeface="Times New Roman" panose="02020603050405020304" pitchFamily="18" charset="0"/>
                  </a:rPr>
                  <a:t> y radio </a:t>
                </a:r>
                <a14:m>
                  <m:oMath xmlns:m="http://schemas.openxmlformats.org/officeDocument/2006/math">
                    <m:r>
                      <a:rPr lang="es-CL" sz="2800" i="1" dirty="0" smtClean="0">
                        <a:solidFill>
                          <a:srgbClr val="00456F"/>
                        </a:solidFill>
                        <a:latin typeface="Cambria Math" panose="02040503050406030204" pitchFamily="18" charset="0"/>
                        <a:cs typeface="Times New Roman" panose="02020603050405020304" pitchFamily="18" charset="0"/>
                      </a:rPr>
                      <m:t>𝑅</m:t>
                    </m:r>
                  </m:oMath>
                </a14:m>
                <a:r>
                  <a:rPr lang="es-CL" sz="2800" dirty="0">
                    <a:solidFill>
                      <a:srgbClr val="00456F"/>
                    </a:solidFill>
                    <a:latin typeface="Times New Roman" panose="02020603050405020304" pitchFamily="18" charset="0"/>
                    <a:cs typeface="Times New Roman" panose="02020603050405020304" pitchFamily="18" charset="0"/>
                  </a:rPr>
                  <a:t> desciende mientras se desenrolla una cuerda atada a su alrededor, como se indica en la figura. </a:t>
                </a:r>
              </a:p>
            </p:txBody>
          </p:sp>
        </mc:Choice>
        <mc:Fallback xmlns="">
          <p:sp>
            <p:nvSpPr>
              <p:cNvPr id="7" name="CuadroTexto 6">
                <a:extLst>
                  <a:ext uri="{FF2B5EF4-FFF2-40B4-BE49-F238E27FC236}">
                    <a16:creationId xmlns:a16="http://schemas.microsoft.com/office/drawing/2014/main" id="{CBFCB6B5-07F2-4163-B696-416870A3345D}"/>
                  </a:ext>
                </a:extLst>
              </p:cNvPr>
              <p:cNvSpPr txBox="1">
                <a:spLocks noRot="1" noChangeAspect="1" noMove="1" noResize="1" noEditPoints="1" noAdjustHandles="1" noChangeArrowheads="1" noChangeShapeType="1" noTextEdit="1"/>
              </p:cNvSpPr>
              <p:nvPr/>
            </p:nvSpPr>
            <p:spPr>
              <a:xfrm>
                <a:off x="260733" y="1484784"/>
                <a:ext cx="11670532" cy="954107"/>
              </a:xfrm>
              <a:prstGeom prst="rect">
                <a:avLst/>
              </a:prstGeom>
              <a:blipFill>
                <a:blip r:embed="rId3"/>
                <a:stretch>
                  <a:fillRect l="-1088" t="-6579" r="-1088" b="-17105"/>
                </a:stretch>
              </a:blipFill>
            </p:spPr>
            <p:txBody>
              <a:bodyPr/>
              <a:lstStyle/>
              <a:p>
                <a:r>
                  <a:rPr lang="es-CL">
                    <a:noFill/>
                  </a:rPr>
                  <a:t> </a:t>
                </a:r>
              </a:p>
            </p:txBody>
          </p:sp>
        </mc:Fallback>
      </mc:AlternateContent>
      <p:grpSp>
        <p:nvGrpSpPr>
          <p:cNvPr id="30" name="Grupo 29">
            <a:extLst>
              <a:ext uri="{FF2B5EF4-FFF2-40B4-BE49-F238E27FC236}">
                <a16:creationId xmlns:a16="http://schemas.microsoft.com/office/drawing/2014/main" id="{471C16E1-8131-4E45-A964-222722446F43}"/>
              </a:ext>
            </a:extLst>
          </p:cNvPr>
          <p:cNvGrpSpPr/>
          <p:nvPr/>
        </p:nvGrpSpPr>
        <p:grpSpPr>
          <a:xfrm>
            <a:off x="1055440" y="3140968"/>
            <a:ext cx="2160080" cy="2612376"/>
            <a:chOff x="1055440" y="3140968"/>
            <a:chExt cx="2160080" cy="2612376"/>
          </a:xfrm>
        </p:grpSpPr>
        <p:cxnSp>
          <p:nvCxnSpPr>
            <p:cNvPr id="15" name="Conector recto 14">
              <a:extLst>
                <a:ext uri="{FF2B5EF4-FFF2-40B4-BE49-F238E27FC236}">
                  <a16:creationId xmlns:a16="http://schemas.microsoft.com/office/drawing/2014/main" id="{03141288-1269-4A48-A129-60A2333A1F3F}"/>
                </a:ext>
              </a:extLst>
            </p:cNvPr>
            <p:cNvCxnSpPr/>
            <p:nvPr/>
          </p:nvCxnSpPr>
          <p:spPr>
            <a:xfrm>
              <a:off x="1765129" y="3429000"/>
              <a:ext cx="0" cy="165600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Rectángulo 1">
              <a:extLst>
                <a:ext uri="{FF2B5EF4-FFF2-40B4-BE49-F238E27FC236}">
                  <a16:creationId xmlns:a16="http://schemas.microsoft.com/office/drawing/2014/main" id="{853FF16C-C566-4640-A8D6-CD6EB8DD7236}"/>
                </a:ext>
              </a:extLst>
            </p:cNvPr>
            <p:cNvSpPr/>
            <p:nvPr/>
          </p:nvSpPr>
          <p:spPr>
            <a:xfrm>
              <a:off x="1055440" y="3140968"/>
              <a:ext cx="1440160" cy="288032"/>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Elipse 8">
              <a:extLst>
                <a:ext uri="{FF2B5EF4-FFF2-40B4-BE49-F238E27FC236}">
                  <a16:creationId xmlns:a16="http://schemas.microsoft.com/office/drawing/2014/main" id="{2DF7D10A-8768-4C76-9A37-7472F94E009D}"/>
                </a:ext>
              </a:extLst>
            </p:cNvPr>
            <p:cNvSpPr/>
            <p:nvPr/>
          </p:nvSpPr>
          <p:spPr>
            <a:xfrm>
              <a:off x="1775520" y="4313344"/>
              <a:ext cx="1440000" cy="1440000"/>
            </a:xfrm>
            <a:prstGeom prst="ellipse">
              <a:avLst/>
            </a:prstGeom>
            <a:solidFill>
              <a:srgbClr val="FF9108">
                <a:alpha val="3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cxnSp>
        <p:nvCxnSpPr>
          <p:cNvPr id="18" name="Conector recto de flecha 17">
            <a:extLst>
              <a:ext uri="{FF2B5EF4-FFF2-40B4-BE49-F238E27FC236}">
                <a16:creationId xmlns:a16="http://schemas.microsoft.com/office/drawing/2014/main" id="{3EC3A322-0F0C-4D17-BE03-F39ECF678A59}"/>
              </a:ext>
            </a:extLst>
          </p:cNvPr>
          <p:cNvCxnSpPr/>
          <p:nvPr/>
        </p:nvCxnSpPr>
        <p:spPr>
          <a:xfrm>
            <a:off x="3503712" y="3300624"/>
            <a:ext cx="0" cy="776448"/>
          </a:xfrm>
          <a:prstGeom prst="straightConnector1">
            <a:avLst/>
          </a:prstGeom>
          <a:ln w="25400">
            <a:solidFill>
              <a:srgbClr val="00456F"/>
            </a:solidFill>
            <a:tailEnd type="triangle" w="lg" len="lg"/>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9" name="CuadroTexto 18">
                <a:extLst>
                  <a:ext uri="{FF2B5EF4-FFF2-40B4-BE49-F238E27FC236}">
                    <a16:creationId xmlns:a16="http://schemas.microsoft.com/office/drawing/2014/main" id="{9AC80BF1-6E0D-4A57-B54E-55831F769438}"/>
                  </a:ext>
                </a:extLst>
              </p:cNvPr>
              <p:cNvSpPr txBox="1"/>
              <p:nvPr/>
            </p:nvSpPr>
            <p:spPr>
              <a:xfrm>
                <a:off x="3575720" y="3429000"/>
                <a:ext cx="277768"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acc>
                        <m:accPr>
                          <m:chr m:val="⃗"/>
                          <m:ctrlPr>
                            <a:rPr lang="es-CL" sz="2400" b="0" i="1" smtClean="0">
                              <a:solidFill>
                                <a:srgbClr val="00456F"/>
                              </a:solidFill>
                              <a:latin typeface="Cambria Math" panose="02040503050406030204" pitchFamily="18" charset="0"/>
                            </a:rPr>
                          </m:ctrlPr>
                        </m:accPr>
                        <m:e>
                          <m:r>
                            <a:rPr lang="es-CL" sz="2400" b="0" i="1" smtClean="0">
                              <a:solidFill>
                                <a:srgbClr val="00456F"/>
                              </a:solidFill>
                              <a:latin typeface="Cambria Math" panose="02040503050406030204" pitchFamily="18" charset="0"/>
                            </a:rPr>
                            <m:t>𝑔</m:t>
                          </m:r>
                        </m:e>
                      </m:acc>
                    </m:oMath>
                  </m:oMathPara>
                </a14:m>
                <a:endParaRPr lang="es-CL" dirty="0"/>
              </a:p>
            </p:txBody>
          </p:sp>
        </mc:Choice>
        <mc:Fallback xmlns="">
          <p:sp>
            <p:nvSpPr>
              <p:cNvPr id="19" name="CuadroTexto 18">
                <a:extLst>
                  <a:ext uri="{FF2B5EF4-FFF2-40B4-BE49-F238E27FC236}">
                    <a16:creationId xmlns:a16="http://schemas.microsoft.com/office/drawing/2014/main" id="{9AC80BF1-6E0D-4A57-B54E-55831F769438}"/>
                  </a:ext>
                </a:extLst>
              </p:cNvPr>
              <p:cNvSpPr txBox="1">
                <a:spLocks noRot="1" noChangeAspect="1" noMove="1" noResize="1" noEditPoints="1" noAdjustHandles="1" noChangeArrowheads="1" noChangeShapeType="1" noTextEdit="1"/>
              </p:cNvSpPr>
              <p:nvPr/>
            </p:nvSpPr>
            <p:spPr>
              <a:xfrm>
                <a:off x="3575720" y="3429000"/>
                <a:ext cx="277768" cy="369332"/>
              </a:xfrm>
              <a:prstGeom prst="rect">
                <a:avLst/>
              </a:prstGeom>
              <a:blipFill>
                <a:blip r:embed="rId4"/>
                <a:stretch>
                  <a:fillRect l="-24444" t="-38333" r="-95556" b="-25000"/>
                </a:stretch>
              </a:blipFill>
            </p:spPr>
            <p:txBody>
              <a:bodyPr/>
              <a:lstStyle/>
              <a:p>
                <a:r>
                  <a:rPr lang="es-CL">
                    <a:noFill/>
                  </a:rPr>
                  <a:t> </a:t>
                </a:r>
              </a:p>
            </p:txBody>
          </p:sp>
        </mc:Fallback>
      </mc:AlternateContent>
      <p:sp>
        <p:nvSpPr>
          <p:cNvPr id="10" name="CuadroTexto 9">
            <a:extLst>
              <a:ext uri="{FF2B5EF4-FFF2-40B4-BE49-F238E27FC236}">
                <a16:creationId xmlns:a16="http://schemas.microsoft.com/office/drawing/2014/main" id="{70B0F939-C9E6-EB40-818F-DA0EE7FCE814}"/>
              </a:ext>
            </a:extLst>
          </p:cNvPr>
          <p:cNvSpPr txBox="1"/>
          <p:nvPr/>
        </p:nvSpPr>
        <p:spPr>
          <a:xfrm>
            <a:off x="5139354" y="2797630"/>
            <a:ext cx="6573265" cy="3600986"/>
          </a:xfrm>
          <a:prstGeom prst="rect">
            <a:avLst/>
          </a:prstGeom>
          <a:noFill/>
        </p:spPr>
        <p:txBody>
          <a:bodyPr wrap="square" rtlCol="0">
            <a:spAutoFit/>
          </a:bodyPr>
          <a:lstStyle/>
          <a:p>
            <a:pPr algn="just"/>
            <a:r>
              <a:rPr lang="es-CL" sz="2800" dirty="0">
                <a:solidFill>
                  <a:srgbClr val="00456F"/>
                </a:solidFill>
                <a:latin typeface="Times New Roman" panose="02020603050405020304" pitchFamily="18" charset="0"/>
                <a:cs typeface="Times New Roman" panose="02020603050405020304" pitchFamily="18" charset="0"/>
              </a:rPr>
              <a:t>Notemos que en este caso, el cuerpo de estudio sufre traslación y rotación.</a:t>
            </a:r>
          </a:p>
          <a:p>
            <a:pPr algn="just"/>
            <a:endParaRPr lang="es-CL" sz="2800" dirty="0">
              <a:solidFill>
                <a:srgbClr val="00456F"/>
              </a:solidFill>
              <a:latin typeface="Times New Roman" panose="02020603050405020304" pitchFamily="18" charset="0"/>
              <a:cs typeface="Times New Roman" panose="02020603050405020304" pitchFamily="18" charset="0"/>
            </a:endParaRPr>
          </a:p>
          <a:p>
            <a:pPr marL="514350" indent="-514350" algn="just">
              <a:buFont typeface="+mj-lt"/>
              <a:buAutoNum type="alphaLcPeriod"/>
            </a:pPr>
            <a:r>
              <a:rPr lang="es-CL" sz="2400" dirty="0">
                <a:solidFill>
                  <a:srgbClr val="00456F"/>
                </a:solidFill>
                <a:latin typeface="Times New Roman" panose="02020603050405020304" pitchFamily="18" charset="0"/>
                <a:cs typeface="Times New Roman" panose="02020603050405020304" pitchFamily="18" charset="0"/>
              </a:rPr>
              <a:t>¿Con qué cuerpos interacúa el disco?</a:t>
            </a:r>
          </a:p>
          <a:p>
            <a:pPr marL="514350" indent="-514350" algn="just">
              <a:buFont typeface="+mj-lt"/>
              <a:buAutoNum type="alphaLcPeriod"/>
            </a:pPr>
            <a:r>
              <a:rPr lang="es-CL" sz="2400" dirty="0">
                <a:solidFill>
                  <a:srgbClr val="00456F"/>
                </a:solidFill>
                <a:latin typeface="Times New Roman" panose="02020603050405020304" pitchFamily="18" charset="0"/>
                <a:cs typeface="Times New Roman" panose="02020603050405020304" pitchFamily="18" charset="0"/>
              </a:rPr>
              <a:t>¿Qué fuerzas actúan sobre el disco?</a:t>
            </a:r>
          </a:p>
          <a:p>
            <a:pPr marL="514350" indent="-514350" algn="just">
              <a:buFont typeface="+mj-lt"/>
              <a:buAutoNum type="alphaLcPeriod"/>
            </a:pPr>
            <a:r>
              <a:rPr lang="es-CL" sz="2400" dirty="0">
                <a:solidFill>
                  <a:srgbClr val="00456F"/>
                </a:solidFill>
                <a:latin typeface="Times New Roman" panose="02020603050405020304" pitchFamily="18" charset="0"/>
                <a:cs typeface="Times New Roman" panose="02020603050405020304" pitchFamily="18" charset="0"/>
              </a:rPr>
              <a:t>¿Respecto a qué punto rota el disco?</a:t>
            </a:r>
          </a:p>
          <a:p>
            <a:pPr marL="514350" indent="-514350" algn="just">
              <a:buFont typeface="+mj-lt"/>
              <a:buAutoNum type="alphaLcPeriod"/>
            </a:pPr>
            <a:r>
              <a:rPr lang="es-CL" sz="2400" dirty="0">
                <a:solidFill>
                  <a:srgbClr val="00456F"/>
                </a:solidFill>
                <a:latin typeface="Times New Roman" panose="02020603050405020304" pitchFamily="18" charset="0"/>
                <a:cs typeface="Times New Roman" panose="02020603050405020304" pitchFamily="18" charset="0"/>
              </a:rPr>
              <a:t>Realicemos un DCL y DCLE para el disco</a:t>
            </a:r>
          </a:p>
          <a:p>
            <a:pPr marL="514350" indent="-514350" algn="just">
              <a:buFont typeface="+mj-lt"/>
              <a:buAutoNum type="alphaLcPeriod"/>
            </a:pPr>
            <a:r>
              <a:rPr lang="es-CL" sz="2400" dirty="0">
                <a:solidFill>
                  <a:srgbClr val="00456F"/>
                </a:solidFill>
                <a:latin typeface="Times New Roman" panose="02020603050405020304" pitchFamily="18" charset="0"/>
                <a:cs typeface="Times New Roman" panose="02020603050405020304" pitchFamily="18" charset="0"/>
              </a:rPr>
              <a:t>¿Hacia donde apunta la aceleración lineal y angular del disco?</a:t>
            </a:r>
          </a:p>
        </p:txBody>
      </p:sp>
    </p:spTree>
    <p:extLst>
      <p:ext uri="{BB962C8B-B14F-4D97-AF65-F5344CB8AC3E}">
        <p14:creationId xmlns:p14="http://schemas.microsoft.com/office/powerpoint/2010/main" val="385079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DDF10F-157F-4545-8156-0D1AF4A728AA}"/>
              </a:ext>
            </a:extLst>
          </p:cNvPr>
          <p:cNvSpPr>
            <a:spLocks noGrp="1"/>
          </p:cNvSpPr>
          <p:nvPr>
            <p:ph type="title"/>
          </p:nvPr>
        </p:nvSpPr>
        <p:spPr/>
        <p:txBody>
          <a:bodyPr/>
          <a:lstStyle/>
          <a:p>
            <a:r>
              <a:rPr lang="es-ES_tradnl" b="1"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Rodamiento sin deslizamiento</a:t>
            </a:r>
            <a:endParaRPr lang="es-CL" dirty="0">
              <a:solidFill>
                <a:schemeClr val="bg1"/>
              </a:solidFill>
            </a:endParaRPr>
          </a:p>
        </p:txBody>
      </p:sp>
      <p:pic>
        <p:nvPicPr>
          <p:cNvPr id="5" name="Marcador de contenido 4">
            <a:extLst>
              <a:ext uri="{FF2B5EF4-FFF2-40B4-BE49-F238E27FC236}">
                <a16:creationId xmlns:a16="http://schemas.microsoft.com/office/drawing/2014/main" id="{AEB3FDB4-A83A-9643-A141-BC5918D16CE9}"/>
              </a:ext>
            </a:extLst>
          </p:cNvPr>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1105711" y="1600200"/>
            <a:ext cx="10294903" cy="4495800"/>
          </a:xfrm>
        </p:spPr>
      </p:pic>
      <p:sp>
        <p:nvSpPr>
          <p:cNvPr id="3" name="Rectángulo redondeado 2">
            <a:extLst>
              <a:ext uri="{FF2B5EF4-FFF2-40B4-BE49-F238E27FC236}">
                <a16:creationId xmlns:a16="http://schemas.microsoft.com/office/drawing/2014/main" id="{87DF4188-4929-6341-B1E3-84EF5D2B5B51}"/>
              </a:ext>
            </a:extLst>
          </p:cNvPr>
          <p:cNvSpPr/>
          <p:nvPr/>
        </p:nvSpPr>
        <p:spPr>
          <a:xfrm>
            <a:off x="1343472" y="5229200"/>
            <a:ext cx="1368152" cy="36004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spTree>
    <p:extLst>
      <p:ext uri="{BB962C8B-B14F-4D97-AF65-F5344CB8AC3E}">
        <p14:creationId xmlns:p14="http://schemas.microsoft.com/office/powerpoint/2010/main" val="11055186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07DBD25-8957-CD49-AC91-A2BA177568EF}"/>
              </a:ext>
            </a:extLst>
          </p:cNvPr>
          <p:cNvSpPr>
            <a:spLocks noGrp="1"/>
          </p:cNvSpPr>
          <p:nvPr>
            <p:ph type="title"/>
          </p:nvPr>
        </p:nvSpPr>
        <p:spPr>
          <a:xfrm>
            <a:off x="816864" y="134143"/>
            <a:ext cx="10871200" cy="990600"/>
          </a:xfrm>
        </p:spPr>
        <p:txBody>
          <a:bodyPr/>
          <a:lstStyle/>
          <a:p>
            <a:r>
              <a:rPr lang="es-ES_tradnl" b="1"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Ejercicio colaborativo</a:t>
            </a:r>
            <a:endParaRPr lang="es-CL" dirty="0">
              <a:solidFill>
                <a:schemeClr val="bg1"/>
              </a:solidFill>
            </a:endParaRPr>
          </a:p>
        </p:txBody>
      </p:sp>
      <p:sp>
        <p:nvSpPr>
          <p:cNvPr id="3" name="Marcador de contenido 2">
            <a:extLst>
              <a:ext uri="{FF2B5EF4-FFF2-40B4-BE49-F238E27FC236}">
                <a16:creationId xmlns:a16="http://schemas.microsoft.com/office/drawing/2014/main" id="{098A9524-1538-0749-9606-4E449CB97E8E}"/>
              </a:ext>
            </a:extLst>
          </p:cNvPr>
          <p:cNvSpPr>
            <a:spLocks noGrp="1"/>
          </p:cNvSpPr>
          <p:nvPr>
            <p:ph sz="quarter" idx="1"/>
          </p:nvPr>
        </p:nvSpPr>
        <p:spPr/>
        <p:txBody>
          <a:bodyPr/>
          <a:lstStyle/>
          <a:p>
            <a:pPr marL="0" indent="0">
              <a:buNone/>
            </a:pPr>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 disco de 80 [cm] de radio y 20 [kg] de masa tiene enrollado una cuerda de masa despreciable. Al disco se le aplica una fuerza de 200 [N] paralela al piso. </a:t>
            </a:r>
          </a:p>
          <a:p>
            <a:pPr marL="0" indent="0">
              <a:buNone/>
            </a:pPr>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El disco rueda sin deslizar. Modelen la situación y usen el modelo para determinar la aceleración del disco.</a:t>
            </a:r>
          </a:p>
        </p:txBody>
      </p:sp>
      <p:sp>
        <p:nvSpPr>
          <p:cNvPr id="4" name="Elipse 3">
            <a:extLst>
              <a:ext uri="{FF2B5EF4-FFF2-40B4-BE49-F238E27FC236}">
                <a16:creationId xmlns:a16="http://schemas.microsoft.com/office/drawing/2014/main" id="{43C3B90D-A03F-C741-BBA0-B5604666576D}"/>
              </a:ext>
            </a:extLst>
          </p:cNvPr>
          <p:cNvSpPr/>
          <p:nvPr/>
        </p:nvSpPr>
        <p:spPr>
          <a:xfrm>
            <a:off x="1127448" y="4581128"/>
            <a:ext cx="1224136" cy="11521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6" name="Conector recto 5">
            <a:extLst>
              <a:ext uri="{FF2B5EF4-FFF2-40B4-BE49-F238E27FC236}">
                <a16:creationId xmlns:a16="http://schemas.microsoft.com/office/drawing/2014/main" id="{9F07A319-483B-444A-AA85-86ECE8F688E6}"/>
              </a:ext>
            </a:extLst>
          </p:cNvPr>
          <p:cNvCxnSpPr>
            <a:cxnSpLocks/>
          </p:cNvCxnSpPr>
          <p:nvPr/>
        </p:nvCxnSpPr>
        <p:spPr>
          <a:xfrm>
            <a:off x="1703512" y="4581128"/>
            <a:ext cx="2268252" cy="0"/>
          </a:xfrm>
          <a:prstGeom prst="line">
            <a:avLst/>
          </a:prstGeom>
          <a:ln w="38100">
            <a:solidFill>
              <a:srgbClr val="00456F"/>
            </a:solidFill>
            <a:headEnd type="none" w="med" len="med"/>
            <a:tailEnd type="triangle" w="med" len="med"/>
          </a:ln>
        </p:spPr>
        <p:style>
          <a:lnRef idx="1">
            <a:schemeClr val="dk1"/>
          </a:lnRef>
          <a:fillRef idx="0">
            <a:schemeClr val="dk1"/>
          </a:fillRef>
          <a:effectRef idx="0">
            <a:schemeClr val="dk1"/>
          </a:effectRef>
          <a:fontRef idx="minor">
            <a:schemeClr val="tx1"/>
          </a:fontRef>
        </p:style>
      </p:cxnSp>
      <p:cxnSp>
        <p:nvCxnSpPr>
          <p:cNvPr id="8" name="Conector recto 7">
            <a:extLst>
              <a:ext uri="{FF2B5EF4-FFF2-40B4-BE49-F238E27FC236}">
                <a16:creationId xmlns:a16="http://schemas.microsoft.com/office/drawing/2014/main" id="{F0233435-8722-C244-9780-1682A21C6BE7}"/>
              </a:ext>
            </a:extLst>
          </p:cNvPr>
          <p:cNvCxnSpPr/>
          <p:nvPr/>
        </p:nvCxnSpPr>
        <p:spPr>
          <a:xfrm>
            <a:off x="695400" y="5733256"/>
            <a:ext cx="4752528"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99002338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5155091-DE33-B934-20FD-58D34B82C9D6}"/>
              </a:ext>
            </a:extLst>
          </p:cNvPr>
          <p:cNvSpPr>
            <a:spLocks noGrp="1"/>
          </p:cNvSpPr>
          <p:nvPr>
            <p:ph type="title"/>
          </p:nvPr>
        </p:nvSpPr>
        <p:spPr/>
        <p:txBody>
          <a:bodyPr/>
          <a:lstStyle/>
          <a:p>
            <a:endParaRPr lang="es-CL"/>
          </a:p>
        </p:txBody>
      </p:sp>
      <p:sp>
        <p:nvSpPr>
          <p:cNvPr id="3" name="Marcador de contenido 2">
            <a:extLst>
              <a:ext uri="{FF2B5EF4-FFF2-40B4-BE49-F238E27FC236}">
                <a16:creationId xmlns:a16="http://schemas.microsoft.com/office/drawing/2014/main" id="{7ECBDAD6-FB0B-2CE3-8C40-EFB85664AB22}"/>
              </a:ext>
            </a:extLst>
          </p:cNvPr>
          <p:cNvSpPr>
            <a:spLocks noGrp="1"/>
          </p:cNvSpPr>
          <p:nvPr>
            <p:ph sz="quarter" idx="1"/>
          </p:nvPr>
        </p:nvSpPr>
        <p:spPr/>
        <p:txBody>
          <a:bodyPr/>
          <a:lstStyle/>
          <a:p>
            <a:endParaRPr lang="es-CL"/>
          </a:p>
        </p:txBody>
      </p:sp>
    </p:spTree>
    <p:extLst>
      <p:ext uri="{BB962C8B-B14F-4D97-AF65-F5344CB8AC3E}">
        <p14:creationId xmlns:p14="http://schemas.microsoft.com/office/powerpoint/2010/main" val="175979332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Personalizados 2">
      <a:dk1>
        <a:srgbClr val="000000"/>
      </a:dk1>
      <a:lt1>
        <a:srgbClr val="FFFFFF"/>
      </a:lt1>
      <a:dk2>
        <a:srgbClr val="FFFFFF"/>
      </a:dk2>
      <a:lt2>
        <a:srgbClr val="EBDDC3"/>
      </a:lt2>
      <a:accent1>
        <a:srgbClr val="F4B637"/>
      </a:accent1>
      <a:accent2>
        <a:srgbClr val="00456F"/>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1_Diseño personaliz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ersonaliz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1028</TotalTime>
  <Words>1774</Words>
  <Application>Microsoft Macintosh PowerPoint</Application>
  <PresentationFormat>Panorámica</PresentationFormat>
  <Paragraphs>262</Paragraphs>
  <Slides>43</Slides>
  <Notes>36</Notes>
  <HiddenSlides>0</HiddenSlides>
  <MMClips>2</MMClips>
  <ScaleCrop>false</ScaleCrop>
  <HeadingPairs>
    <vt:vector size="6" baseType="variant">
      <vt:variant>
        <vt:lpstr>Fuentes usadas</vt:lpstr>
      </vt:variant>
      <vt:variant>
        <vt:i4>11</vt:i4>
      </vt:variant>
      <vt:variant>
        <vt:lpstr>Tema</vt:lpstr>
      </vt:variant>
      <vt:variant>
        <vt:i4>3</vt:i4>
      </vt:variant>
      <vt:variant>
        <vt:lpstr>Títulos de diapositiva</vt:lpstr>
      </vt:variant>
      <vt:variant>
        <vt:i4>43</vt:i4>
      </vt:variant>
    </vt:vector>
  </HeadingPairs>
  <TitlesOfParts>
    <vt:vector size="57" baseType="lpstr">
      <vt:lpstr>Arial</vt:lpstr>
      <vt:lpstr>Calibri</vt:lpstr>
      <vt:lpstr>Calibri Light</vt:lpstr>
      <vt:lpstr>Cambria Math</vt:lpstr>
      <vt:lpstr>CMU Serif</vt:lpstr>
      <vt:lpstr>CMU Serif Roman</vt:lpstr>
      <vt:lpstr>MT Extra</vt:lpstr>
      <vt:lpstr>Times New Roman</vt:lpstr>
      <vt:lpstr>Tw Cen MT</vt:lpstr>
      <vt:lpstr>Wingdings</vt:lpstr>
      <vt:lpstr>Wingdings 2</vt:lpstr>
      <vt:lpstr>Intermedio</vt:lpstr>
      <vt:lpstr>1_Diseño personalizado</vt:lpstr>
      <vt:lpstr>Diseño personalizado</vt:lpstr>
      <vt:lpstr>Presentación de PowerPoint</vt:lpstr>
      <vt:lpstr>Presentación de PowerPoint</vt:lpstr>
      <vt:lpstr>Energía cinética rotacional</vt:lpstr>
      <vt:lpstr>Energía cinética rotacional</vt:lpstr>
      <vt:lpstr>Energía cinética rotacional</vt:lpstr>
      <vt:lpstr>Energía cinética rotacional</vt:lpstr>
      <vt:lpstr>Momento de inercia o inercia de rotación</vt:lpstr>
      <vt:lpstr>Momento de inercia o inercia de rotación</vt:lpstr>
      <vt:lpstr>Momento de Inercia</vt:lpstr>
      <vt:lpstr>Momento de Inercia</vt:lpstr>
      <vt:lpstr>Volvamos a preguntarnos…</vt:lpstr>
      <vt:lpstr>Observa atentamente…</vt:lpstr>
      <vt:lpstr>Otros ejemplos</vt:lpstr>
      <vt:lpstr>Momento de Inercia</vt:lpstr>
      <vt:lpstr>Momento de Inercia</vt:lpstr>
      <vt:lpstr>Momento de Inercia de sólidos rígidos</vt:lpstr>
      <vt:lpstr>Momento de Inercia de sólidos rígidos</vt:lpstr>
      <vt:lpstr>Momento de Inercia de sólidos rígidos</vt:lpstr>
      <vt:lpstr>Momento de Inercia de sólidos rígidos</vt:lpstr>
      <vt:lpstr>Momento de Inercia de sólidos rígidos</vt:lpstr>
      <vt:lpstr>Momento de Inercia de sólidos rígidos</vt:lpstr>
      <vt:lpstr>Algunos momentos de inercia importantes</vt:lpstr>
      <vt:lpstr>Algunos momentos de inercia importantes</vt:lpstr>
      <vt:lpstr>Momento de Inercia</vt:lpstr>
      <vt:lpstr>Teorema de ejes paralelos</vt:lpstr>
      <vt:lpstr>Teorema de ejes paralelos</vt:lpstr>
      <vt:lpstr>Momento de Inercia</vt:lpstr>
      <vt:lpstr>Algunos ejercicios resueltos…</vt:lpstr>
      <vt:lpstr>Momento de Inercia</vt:lpstr>
      <vt:lpstr>Momento de Inercia</vt:lpstr>
      <vt:lpstr>Dinámica de cuerpo rígido: Torque neto no nulo</vt:lpstr>
      <vt:lpstr>Dinámica de cuero rígido: Torque neto no nulo</vt:lpstr>
      <vt:lpstr>Dinámica de cuerpo rígido: Torque neto no nulo</vt:lpstr>
      <vt:lpstr>Modelación para el análisis de un cuerpo rígido</vt:lpstr>
      <vt:lpstr>Corrección al modelo de dinámica</vt:lpstr>
      <vt:lpstr>Máquina de Atwood</vt:lpstr>
      <vt:lpstr>Máquina de Atwood</vt:lpstr>
      <vt:lpstr>Traslación y rotación combinada</vt:lpstr>
      <vt:lpstr>Yoyo</vt:lpstr>
      <vt:lpstr>Yoyo</vt:lpstr>
      <vt:lpstr>Rodamiento sin deslizamiento</vt:lpstr>
      <vt:lpstr>Ejercicio colaborativo</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Javiera Sanchez Espinoza</dc:creator>
  <cp:lastModifiedBy>Hector Jaime</cp:lastModifiedBy>
  <cp:revision>33</cp:revision>
  <dcterms:created xsi:type="dcterms:W3CDTF">2020-07-04T23:54:57Z</dcterms:created>
  <dcterms:modified xsi:type="dcterms:W3CDTF">2022-09-30T15:50:06Z</dcterms:modified>
</cp:coreProperties>
</file>