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4" r:id="rId2"/>
    <p:sldId id="280" r:id="rId3"/>
    <p:sldId id="282" r:id="rId4"/>
    <p:sldId id="283" r:id="rId5"/>
    <p:sldId id="284" r:id="rId6"/>
    <p:sldId id="286" r:id="rId7"/>
    <p:sldId id="287" r:id="rId8"/>
    <p:sldId id="288" r:id="rId9"/>
    <p:sldId id="290" r:id="rId10"/>
    <p:sldId id="291" r:id="rId11"/>
    <p:sldId id="292" r:id="rId12"/>
    <p:sldId id="294" r:id="rId13"/>
    <p:sldId id="293" r:id="rId1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 snapToGrid="0">
      <p:cViewPr varScale="1">
        <p:scale>
          <a:sx n="110" d="100"/>
          <a:sy n="110" d="100"/>
        </p:scale>
        <p:origin x="552" y="1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B4D6AC-4C9F-46F1-B355-4A89C8C43C0E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DFCEEB-37E3-41F6-9446-4ADA63D236F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55342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526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319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51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4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704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5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2684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6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277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7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253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196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9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0014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10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0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11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794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12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404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13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413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75999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89014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94958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3633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13745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3597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3194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14343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476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0359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26461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60BD4-40C6-4212-9888-52C2B13E0D68}" type="datetimeFigureOut">
              <a:rPr lang="es-CL" smtClean="0"/>
              <a:pPr/>
              <a:t>12-02-2026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41345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hyperlink" Target="https://www.bing.com/images/search?q=rommel&amp;view=detailv2&amp;&amp;id=AFC72562191BB1BD96EC9B8468124DD2A84304FD&amp;selectedIndex=10&amp;ccid=9Bx%2fTSIE&amp;simid=607987922373509951&amp;thid=OIP.Mf41c7f4d2204f5d73887e2e7bb6a6c0fH2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18" Type="http://schemas.openxmlformats.org/officeDocument/2006/relationships/hyperlink" Target="http://images.google.es/imgres?imgurl=http://www.wovenelectronics.com/img/pix/laclass-submarine.jpg&amp;imgrefurl=http://www.wovenelectronics.com/about/success/total-interconnect-wiring.asp&amp;h=385&amp;w=450&amp;sz=35&amp;hl=es&amp;start=19&amp;um=1&amp;tbnid=vAeiSq8Tb4Pf3M:&amp;tbnh=109&amp;tbnw=127&amp;prev=/images%3Fq%3DSUBMARINE%26svnum%3D10%26um%3D1%26hl%3Des%26sa%3DG" TargetMode="External"/><Relationship Id="rId3" Type="http://schemas.openxmlformats.org/officeDocument/2006/relationships/image" Target="../media/image1.png"/><Relationship Id="rId21" Type="http://schemas.openxmlformats.org/officeDocument/2006/relationships/image" Target="../media/image20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5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6.jpe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3.jpeg"/><Relationship Id="rId5" Type="http://schemas.openxmlformats.org/officeDocument/2006/relationships/image" Target="../media/image3.png"/><Relationship Id="rId15" Type="http://schemas.openxmlformats.org/officeDocument/2006/relationships/image" Target="../media/image15.jpeg"/><Relationship Id="rId23" Type="http://schemas.openxmlformats.org/officeDocument/2006/relationships/image" Target="../media/image22.jpeg"/><Relationship Id="rId10" Type="http://schemas.openxmlformats.org/officeDocument/2006/relationships/image" Target="../media/image10.jpeg"/><Relationship Id="rId19" Type="http://schemas.openxmlformats.org/officeDocument/2006/relationships/image" Target="../media/image18.jpeg"/><Relationship Id="rId4" Type="http://schemas.openxmlformats.org/officeDocument/2006/relationships/image" Target="../media/image2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2" name="CustomShape 6"/>
          <p:cNvSpPr/>
          <p:nvPr/>
        </p:nvSpPr>
        <p:spPr>
          <a:xfrm>
            <a:off x="-6350" y="2482850"/>
            <a:ext cx="12192000" cy="1905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6395" name="19 CuadroTexto"/>
          <p:cNvSpPr txBox="1">
            <a:spLocks noChangeArrowheads="1"/>
          </p:cNvSpPr>
          <p:nvPr/>
        </p:nvSpPr>
        <p:spPr bwMode="auto">
          <a:xfrm>
            <a:off x="0" y="5830888"/>
            <a:ext cx="12192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Valparaíso, </a:t>
            </a:r>
            <a:r>
              <a:rPr lang="es-CL" altLang="es-CL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febrero </a:t>
            </a:r>
            <a:r>
              <a:rPr lang="es-CL" altLang="es-CL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de </a:t>
            </a:r>
            <a:r>
              <a:rPr lang="es-CL" altLang="es-CL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2026.</a:t>
            </a:r>
            <a:endParaRPr lang="es-CL" altLang="es-CL" sz="16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43365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048000" y="2690336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>Profesor:	T1 IM </a:t>
            </a:r>
            <a:r>
              <a:rPr lang="es-ES" alt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Sr. Gustavo PIZARRO Cofré</a:t>
            </a: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alt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ES" alt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Promoción</a:t>
            </a: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alt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alt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ES" alt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ES" alt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Oficial especialista </a:t>
            </a:r>
            <a:r>
              <a:rPr lang="es-ES" alt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IM.</a:t>
            </a: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s-ES" alt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ES" alt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E-mail</a:t>
            </a: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s-ES" alt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gpizarroc@armada.cl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819704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942974" y="1445977"/>
            <a:ext cx="7483573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ES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ASIGNATURA SEMESTRAL</a:t>
            </a:r>
          </a:p>
          <a:p>
            <a:pPr marL="342900" lvl="0" indent="-3429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ES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  UU.TT., CADA UNA CON SU RESPECTIVA EVALUACIÓN</a:t>
            </a:r>
            <a:r>
              <a:rPr lang="es-ES" alt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382541" y="2621302"/>
            <a:ext cx="10930157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pt-BR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U.T. Nº </a:t>
            </a:r>
            <a:r>
              <a:rPr lang="pt-BR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1:   </a:t>
            </a:r>
            <a:r>
              <a:rPr lang="pt-BR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INTRODUCCIÓN A LA </a:t>
            </a:r>
            <a:r>
              <a:rPr lang="pt-BR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INTELIGENCIA </a:t>
            </a:r>
            <a:r>
              <a:rPr lang="es-ES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(4 SEMANAS</a:t>
            </a:r>
            <a:r>
              <a:rPr lang="es-ES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pt-BR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U.T. Nº </a:t>
            </a:r>
            <a:r>
              <a:rPr lang="pt-BR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2:   </a:t>
            </a:r>
            <a:r>
              <a:rPr lang="pt-BR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LECTURA DE </a:t>
            </a:r>
            <a:r>
              <a:rPr lang="pt-BR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CARTAS </a:t>
            </a:r>
            <a:r>
              <a:rPr lang="pt-BR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(4 SEMANAS</a:t>
            </a:r>
            <a:r>
              <a:rPr lang="pt-BR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lvl="0" indent="-28575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pt-BR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U.T. Nº </a:t>
            </a:r>
            <a:r>
              <a:rPr lang="pt-BR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3:   </a:t>
            </a:r>
            <a:r>
              <a:rPr lang="pt-BR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PREPARACIÓN DE INTELIGENCIA DEL CAMPO DE </a:t>
            </a:r>
            <a:r>
              <a:rPr lang="pt-BR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BATALLA </a:t>
            </a:r>
            <a:r>
              <a:rPr lang="es-ES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(5 SEMANAS</a:t>
            </a:r>
            <a:r>
              <a:rPr lang="es-ES" alt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pt-BR" altLang="es-CL" sz="1600" b="1" dirty="0">
                <a:latin typeface="Arial" panose="020B0604020202020204" pitchFamily="34" charset="0"/>
              </a:rPr>
              <a:t>U.T. Nº </a:t>
            </a:r>
            <a:r>
              <a:rPr lang="pt-BR" altLang="es-CL" sz="1600" b="1" dirty="0" smtClean="0">
                <a:latin typeface="Arial" panose="020B0604020202020204" pitchFamily="34" charset="0"/>
              </a:rPr>
              <a:t>4:   CONTRAINTELIGENCIA </a:t>
            </a:r>
            <a:r>
              <a:rPr lang="es-ES" altLang="es-CL" sz="1600" b="1" dirty="0">
                <a:latin typeface="Arial" panose="020B0604020202020204" pitchFamily="34" charset="0"/>
              </a:rPr>
              <a:t>(4 SEMANAS)</a:t>
            </a:r>
            <a:endParaRPr lang="es-CL" altLang="es-CL" sz="1600" b="1" dirty="0">
              <a:latin typeface="Arial" panose="020B0604020202020204" pitchFamily="34" charset="0"/>
            </a:endParaRPr>
          </a:p>
          <a:p>
            <a:pPr marL="285750" lvl="0" indent="-28575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s-ES" altLang="es-CL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s-CL" altLang="es-CL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pt-BR" altLang="es-CL" sz="14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s-CL" altLang="es-CL" sz="14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2247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206916" y="1407303"/>
            <a:ext cx="10305634" cy="464742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600" b="1" dirty="0" smtClean="0">
                <a:latin typeface="Arial" panose="020B0604020202020204" pitchFamily="34" charset="0"/>
              </a:rPr>
              <a:t>Definiciones </a:t>
            </a:r>
            <a:r>
              <a:rPr lang="es-CL" altLang="es-CL" sz="1600" b="1" dirty="0">
                <a:latin typeface="Arial" panose="020B0604020202020204" pitchFamily="34" charset="0"/>
              </a:rPr>
              <a:t>y conceptos.</a:t>
            </a:r>
          </a:p>
          <a:p>
            <a:pPr marL="711200" indent="-342900" eaLnBrk="1" hangingPunct="1">
              <a:spcBef>
                <a:spcPct val="50000"/>
              </a:spcBef>
              <a:buFont typeface="+mj-lt"/>
              <a:buAutoNum type="alphaLcPeriod"/>
            </a:pPr>
            <a:r>
              <a:rPr lang="es-CL" altLang="es-CL" sz="1600" b="1" dirty="0" smtClean="0">
                <a:latin typeface="Arial" panose="020B0604020202020204" pitchFamily="34" charset="0"/>
              </a:rPr>
              <a:t>Niveles </a:t>
            </a:r>
            <a:r>
              <a:rPr lang="es-CL" altLang="es-CL" sz="1600" b="1" dirty="0">
                <a:latin typeface="Arial" panose="020B0604020202020204" pitchFamily="34" charset="0"/>
              </a:rPr>
              <a:t>y Tipos de Inteligencia.</a:t>
            </a:r>
          </a:p>
          <a:p>
            <a:pPr marL="711200" indent="-342900" eaLnBrk="1" hangingPunct="1">
              <a:spcBef>
                <a:spcPct val="50000"/>
              </a:spcBef>
              <a:buFont typeface="+mj-lt"/>
              <a:buAutoNum type="alphaLcPeriod"/>
            </a:pPr>
            <a:r>
              <a:rPr lang="es-CL" altLang="es-CL" sz="1600" b="1" dirty="0" smtClean="0">
                <a:latin typeface="Arial" panose="020B0604020202020204" pitchFamily="34" charset="0"/>
              </a:rPr>
              <a:t>Principios </a:t>
            </a:r>
            <a:r>
              <a:rPr lang="es-CL" altLang="es-CL" sz="1600" b="1" dirty="0">
                <a:latin typeface="Arial" panose="020B0604020202020204" pitchFamily="34" charset="0"/>
              </a:rPr>
              <a:t>de la Inteligencia.</a:t>
            </a:r>
            <a:endParaRPr lang="es-CL" altLang="es-CL" sz="1600" b="1" u="sng" dirty="0">
              <a:latin typeface="Arial" panose="020B0604020202020204" pitchFamily="34" charset="0"/>
            </a:endParaRPr>
          </a:p>
          <a:p>
            <a:pPr marL="711200" indent="-342900" eaLnBrk="1" hangingPunct="1">
              <a:spcBef>
                <a:spcPct val="50000"/>
              </a:spcBef>
              <a:buFont typeface="+mj-lt"/>
              <a:buAutoNum type="alphaLcPeriod"/>
            </a:pPr>
            <a:r>
              <a:rPr lang="es-CL" altLang="es-CL" sz="1600" b="1" dirty="0" smtClean="0">
                <a:latin typeface="Arial" panose="020B0604020202020204" pitchFamily="34" charset="0"/>
              </a:rPr>
              <a:t>Planificación </a:t>
            </a:r>
            <a:r>
              <a:rPr lang="es-CL" altLang="es-CL" sz="1600" b="1" dirty="0">
                <a:latin typeface="Arial" panose="020B0604020202020204" pitchFamily="34" charset="0"/>
              </a:rPr>
              <a:t>de inteligencia para la toma de decisiones en el nivel de </a:t>
            </a:r>
            <a:r>
              <a:rPr lang="es-CL" altLang="es-CL" sz="1600" b="1" dirty="0" smtClean="0">
                <a:latin typeface="Arial" panose="020B0604020202020204" pitchFamily="34" charset="0"/>
              </a:rPr>
              <a:t>UU.FF</a:t>
            </a:r>
            <a:r>
              <a:rPr lang="es-CL" altLang="es-CL" sz="1600" b="1" dirty="0">
                <a:latin typeface="Arial" panose="020B0604020202020204" pitchFamily="34" charset="0"/>
              </a:rPr>
              <a:t>. y de pequeña Unidad</a:t>
            </a:r>
            <a:r>
              <a:rPr lang="es-CL" altLang="es-CL" sz="1600" b="1" dirty="0" smtClean="0">
                <a:latin typeface="Arial" panose="020B0604020202020204" pitchFamily="34" charset="0"/>
              </a:rPr>
              <a:t>.</a:t>
            </a:r>
            <a:endParaRPr lang="es-CL" altLang="es-CL" sz="1600" b="1" dirty="0"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 startAt="2"/>
            </a:pPr>
            <a:r>
              <a:rPr lang="es-CL" altLang="es-CL" sz="1600" b="1" i="1" dirty="0" smtClean="0">
                <a:latin typeface="Arial" panose="020B0604020202020204" pitchFamily="34" charset="0"/>
              </a:rPr>
              <a:t>Ciclo </a:t>
            </a:r>
            <a:r>
              <a:rPr lang="es-CL" altLang="es-CL" sz="1600" b="1" i="1" dirty="0">
                <a:latin typeface="Arial" panose="020B0604020202020204" pitchFamily="34" charset="0"/>
              </a:rPr>
              <a:t>de Inteligencia.</a:t>
            </a:r>
          </a:p>
          <a:p>
            <a:pPr marL="711200" indent="-342900" eaLnBrk="1" hangingPunct="1">
              <a:spcBef>
                <a:spcPct val="50000"/>
              </a:spcBef>
              <a:buFont typeface="+mj-lt"/>
              <a:buAutoNum type="alphaLcPeriod"/>
            </a:pPr>
            <a:r>
              <a:rPr lang="es-CL" altLang="es-CL" sz="1600" b="1" i="1" dirty="0" smtClean="0">
                <a:latin typeface="Arial" panose="020B0604020202020204" pitchFamily="34" charset="0"/>
              </a:rPr>
              <a:t>Conceptos </a:t>
            </a:r>
            <a:r>
              <a:rPr lang="es-CL" altLang="es-CL" sz="1600" b="1" i="1" dirty="0">
                <a:latin typeface="Arial" panose="020B0604020202020204" pitchFamily="34" charset="0"/>
              </a:rPr>
              <a:t>básicos del ciclo de inteligencia</a:t>
            </a:r>
          </a:p>
          <a:p>
            <a:pPr marL="711200" indent="-342900" eaLnBrk="1" hangingPunct="1">
              <a:spcBef>
                <a:spcPct val="50000"/>
              </a:spcBef>
              <a:buFont typeface="+mj-lt"/>
              <a:buAutoNum type="alphaLcPeriod"/>
            </a:pPr>
            <a:r>
              <a:rPr lang="es-CL" altLang="es-CL" sz="1600" b="1" i="1" dirty="0" smtClean="0">
                <a:latin typeface="Arial" panose="020B0604020202020204" pitchFamily="34" charset="0"/>
              </a:rPr>
              <a:t>Plan </a:t>
            </a:r>
            <a:r>
              <a:rPr lang="es-CL" altLang="es-CL" sz="1600" b="1" i="1" dirty="0">
                <a:latin typeface="Arial" panose="020B0604020202020204" pitchFamily="34" charset="0"/>
              </a:rPr>
              <a:t>de Búsqueda de Información (Fase 1)</a:t>
            </a:r>
          </a:p>
          <a:p>
            <a:pPr marL="711200" indent="-342900" eaLnBrk="1" hangingPunct="1">
              <a:spcBef>
                <a:spcPct val="50000"/>
              </a:spcBef>
              <a:buFont typeface="+mj-lt"/>
              <a:buAutoNum type="alphaLcPeriod"/>
            </a:pPr>
            <a:r>
              <a:rPr lang="es-CL" altLang="es-CL" sz="1600" b="1" i="1" dirty="0" smtClean="0">
                <a:latin typeface="Arial" panose="020B0604020202020204" pitchFamily="34" charset="0"/>
              </a:rPr>
              <a:t>Búsqueda </a:t>
            </a:r>
            <a:r>
              <a:rPr lang="es-CL" altLang="es-CL" sz="1600" b="1" i="1" dirty="0">
                <a:latin typeface="Arial" panose="020B0604020202020204" pitchFamily="34" charset="0"/>
              </a:rPr>
              <a:t>de Información (Fase 2)</a:t>
            </a:r>
          </a:p>
          <a:p>
            <a:pPr marL="711200" indent="-342900" eaLnBrk="1" hangingPunct="1">
              <a:spcBef>
                <a:spcPct val="50000"/>
              </a:spcBef>
              <a:buFont typeface="+mj-lt"/>
              <a:buAutoNum type="alphaLcPeriod"/>
            </a:pPr>
            <a:r>
              <a:rPr lang="es-CL" altLang="es-CL" sz="1600" b="1" i="1" dirty="0" smtClean="0">
                <a:latin typeface="Arial" panose="020B0604020202020204" pitchFamily="34" charset="0"/>
              </a:rPr>
              <a:t>Producción </a:t>
            </a:r>
            <a:r>
              <a:rPr lang="es-CL" altLang="es-CL" sz="1600" b="1" i="1" dirty="0">
                <a:latin typeface="Arial" panose="020B0604020202020204" pitchFamily="34" charset="0"/>
              </a:rPr>
              <a:t>de inteligencia (Fase 3)</a:t>
            </a:r>
          </a:p>
          <a:p>
            <a:pPr marL="711200" indent="-342900" eaLnBrk="1" hangingPunct="1">
              <a:spcBef>
                <a:spcPct val="50000"/>
              </a:spcBef>
              <a:buFont typeface="+mj-lt"/>
              <a:buAutoNum type="alphaLcPeriod"/>
            </a:pPr>
            <a:r>
              <a:rPr lang="es-CL" altLang="es-CL" sz="1600" b="1" i="1" dirty="0" smtClean="0">
                <a:latin typeface="Arial" panose="020B0604020202020204" pitchFamily="34" charset="0"/>
              </a:rPr>
              <a:t>Difusión </a:t>
            </a:r>
            <a:r>
              <a:rPr lang="es-CL" altLang="es-CL" sz="1600" b="1" i="1" dirty="0">
                <a:latin typeface="Arial" panose="020B0604020202020204" pitchFamily="34" charset="0"/>
              </a:rPr>
              <a:t>de la inteligencia (Fase 4)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s-CL" altLang="es-CL" sz="1600" b="1" i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CL" altLang="es-CL" sz="16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BIBLIOGRAFÍA</a:t>
            </a:r>
            <a:r>
              <a:rPr lang="es-CL" altLang="es-CL" sz="1600" b="1" i="1" dirty="0">
                <a:solidFill>
                  <a:srgbClr val="002060"/>
                </a:solidFill>
                <a:latin typeface="Arial" panose="020B0604020202020204" pitchFamily="34" charset="0"/>
              </a:rPr>
              <a:t>: CAI 1-7 «Inteligencia Básica de Combate»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816206" y="934922"/>
            <a:ext cx="181088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CONTENIDOS</a:t>
            </a:r>
            <a:endParaRPr lang="es-CL" altLang="es-CL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859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8" name="1 Rectángulo"/>
          <p:cNvSpPr>
            <a:spLocks noChangeArrowheads="1"/>
          </p:cNvSpPr>
          <p:nvPr/>
        </p:nvSpPr>
        <p:spPr bwMode="auto">
          <a:xfrm>
            <a:off x="833345" y="1203561"/>
            <a:ext cx="8035972" cy="2118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s-ES" altLang="es-CL" b="1" dirty="0">
                <a:cs typeface="Arial" panose="020B0604020202020204" pitchFamily="34" charset="0"/>
              </a:rPr>
              <a:t>«CONOCE A TU ENEMIGO, CONOCE TUS PROPIAS FUERZAS </a:t>
            </a:r>
            <a:r>
              <a:rPr lang="es-ES" altLang="es-CL" b="1" dirty="0" smtClean="0">
                <a:cs typeface="Arial" panose="020B0604020202020204" pitchFamily="34" charset="0"/>
              </a:rPr>
              <a:t>Y </a:t>
            </a:r>
            <a:r>
              <a:rPr lang="es-ES" altLang="es-CL" b="1" dirty="0">
                <a:cs typeface="Arial" panose="020B0604020202020204" pitchFamily="34" charset="0"/>
              </a:rPr>
              <a:t>LA </a:t>
            </a:r>
            <a:r>
              <a:rPr lang="es-ES" altLang="es-CL" b="1" dirty="0" smtClean="0">
                <a:cs typeface="Arial" panose="020B0604020202020204" pitchFamily="34" charset="0"/>
              </a:rPr>
              <a:t>VICTORIA NUNCA </a:t>
            </a:r>
            <a:r>
              <a:rPr lang="es-ES" altLang="es-CL" b="1" dirty="0">
                <a:cs typeface="Arial" panose="020B0604020202020204" pitchFamily="34" charset="0"/>
              </a:rPr>
              <a:t>ESTARÁ EN RIESGO; </a:t>
            </a:r>
            <a:r>
              <a:rPr lang="es-ES" altLang="es-CL" b="1" dirty="0" smtClean="0">
                <a:cs typeface="Arial" panose="020B0604020202020204" pitchFamily="34" charset="0"/>
              </a:rPr>
              <a:t>ADEMÁS </a:t>
            </a:r>
            <a:r>
              <a:rPr lang="es-ES" altLang="es-CL" b="1" dirty="0">
                <a:cs typeface="Arial" panose="020B0604020202020204" pitchFamily="34" charset="0"/>
              </a:rPr>
              <a:t>CONOCE EL TERRENO Y EL TIEMPO ATMOSFÉRICO, </a:t>
            </a:r>
            <a:r>
              <a:rPr lang="es-ES" altLang="es-CL" b="1" dirty="0" smtClean="0">
                <a:cs typeface="Arial" panose="020B0604020202020204" pitchFamily="34" charset="0"/>
              </a:rPr>
              <a:t>Y </a:t>
            </a:r>
            <a:r>
              <a:rPr lang="es-ES" altLang="es-CL" b="1" dirty="0">
                <a:cs typeface="Arial" panose="020B0604020202020204" pitchFamily="34" charset="0"/>
              </a:rPr>
              <a:t>ENTONCES LA VICTORIA SERÁ TOTAL»</a:t>
            </a:r>
            <a:endParaRPr lang="es-ES" altLang="es-CL" b="1" u="sng" dirty="0">
              <a:cs typeface="Arial" panose="020B0604020202020204" pitchFamily="34" charset="0"/>
            </a:endParaRPr>
          </a:p>
          <a:p>
            <a:pPr algn="r" eaLnBrk="1" hangingPunct="1">
              <a:lnSpc>
                <a:spcPct val="150000"/>
              </a:lnSpc>
            </a:pPr>
            <a:r>
              <a:rPr lang="es-ES" altLang="es-CL" dirty="0" err="1">
                <a:cs typeface="Arial" panose="020B0604020202020204" pitchFamily="34" charset="0"/>
              </a:rPr>
              <a:t>Sun</a:t>
            </a:r>
            <a:r>
              <a:rPr lang="es-ES" altLang="es-CL" dirty="0">
                <a:cs typeface="Arial" panose="020B0604020202020204" pitchFamily="34" charset="0"/>
              </a:rPr>
              <a:t> </a:t>
            </a:r>
            <a:r>
              <a:rPr lang="es-ES" altLang="es-CL" dirty="0" err="1">
                <a:cs typeface="Arial" panose="020B0604020202020204" pitchFamily="34" charset="0"/>
              </a:rPr>
              <a:t>Tzu</a:t>
            </a:r>
            <a:r>
              <a:rPr lang="es-ES" altLang="es-CL" dirty="0">
                <a:cs typeface="Arial" panose="020B0604020202020204" pitchFamily="34" charset="0"/>
              </a:rPr>
              <a:t>. </a:t>
            </a:r>
            <a:r>
              <a:rPr lang="es-ES" altLang="es-CL" dirty="0" smtClean="0">
                <a:cs typeface="Arial" panose="020B0604020202020204" pitchFamily="34" charset="0"/>
              </a:rPr>
              <a:t>El Arte de la Guerra</a:t>
            </a:r>
            <a:endParaRPr lang="es-ES" altLang="es-CL" b="1" u="sng" dirty="0">
              <a:cs typeface="Arial" panose="020B0604020202020204" pitchFamily="34" charset="0"/>
            </a:endParaRPr>
          </a:p>
        </p:txBody>
      </p:sp>
      <p:sp>
        <p:nvSpPr>
          <p:cNvPr id="19" name="1 Rectángulo"/>
          <p:cNvSpPr>
            <a:spLocks noChangeArrowheads="1"/>
          </p:cNvSpPr>
          <p:nvPr/>
        </p:nvSpPr>
        <p:spPr bwMode="auto">
          <a:xfrm>
            <a:off x="3084394" y="4024571"/>
            <a:ext cx="8679977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s-ES" altLang="es-CL" b="1" dirty="0">
                <a:cs typeface="Arial" panose="020B0604020202020204" pitchFamily="34" charset="0"/>
              </a:rPr>
              <a:t>«NO SE TRATA DE QUE SI UN GENERAL ES MÁS </a:t>
            </a:r>
            <a:r>
              <a:rPr lang="es-ES" altLang="es-CL" b="1" dirty="0" smtClean="0">
                <a:cs typeface="Arial" panose="020B0604020202020204" pitchFamily="34" charset="0"/>
              </a:rPr>
              <a:t>BRILLANTE </a:t>
            </a:r>
            <a:r>
              <a:rPr lang="es-ES" altLang="es-CL" b="1" dirty="0">
                <a:cs typeface="Arial" panose="020B0604020202020204" pitchFamily="34" charset="0"/>
              </a:rPr>
              <a:t>O TIENE MÁS EXPERIENCIA QUE OTRO, </a:t>
            </a:r>
            <a:r>
              <a:rPr lang="es-ES" altLang="es-CL" b="1" dirty="0" smtClean="0">
                <a:cs typeface="Arial" panose="020B0604020202020204" pitchFamily="34" charset="0"/>
              </a:rPr>
              <a:t>SE </a:t>
            </a:r>
            <a:r>
              <a:rPr lang="es-ES" altLang="es-CL" b="1" dirty="0">
                <a:cs typeface="Arial" panose="020B0604020202020204" pitchFamily="34" charset="0"/>
              </a:rPr>
              <a:t>TRATA DE QUÉ GENERAL REALIZÓ UNA MEJOR </a:t>
            </a:r>
            <a:r>
              <a:rPr lang="es-ES" altLang="es-CL" b="1" dirty="0" smtClean="0">
                <a:cs typeface="Arial" panose="020B0604020202020204" pitchFamily="34" charset="0"/>
              </a:rPr>
              <a:t>APRECIACIÓN </a:t>
            </a:r>
            <a:r>
              <a:rPr lang="es-ES" altLang="es-CL" b="1" dirty="0">
                <a:cs typeface="Arial" panose="020B0604020202020204" pitchFamily="34" charset="0"/>
              </a:rPr>
              <a:t>DEL CAMPO DE BATALLA»</a:t>
            </a:r>
            <a:endParaRPr lang="es-ES" altLang="es-CL" b="1" u="sng" dirty="0"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s-ES" altLang="es-CL" dirty="0" smtClean="0">
                <a:cs typeface="Arial" panose="020B0604020202020204" pitchFamily="34" charset="0"/>
              </a:rPr>
              <a:t>						</a:t>
            </a:r>
          </a:p>
          <a:p>
            <a:pPr eaLnBrk="1" hangingPunct="1">
              <a:lnSpc>
                <a:spcPct val="150000"/>
              </a:lnSpc>
            </a:pPr>
            <a:r>
              <a:rPr lang="es-ES" altLang="es-CL" dirty="0">
                <a:cs typeface="Arial" panose="020B0604020202020204" pitchFamily="34" charset="0"/>
              </a:rPr>
              <a:t>	</a:t>
            </a:r>
            <a:r>
              <a:rPr lang="es-ES" altLang="es-CL" dirty="0" smtClean="0">
                <a:cs typeface="Arial" panose="020B0604020202020204" pitchFamily="34" charset="0"/>
              </a:rPr>
              <a:t>				Mariscal </a:t>
            </a:r>
            <a:r>
              <a:rPr lang="es-ES" altLang="es-CL" dirty="0">
                <a:cs typeface="Arial" panose="020B0604020202020204" pitchFamily="34" charset="0"/>
              </a:rPr>
              <a:t>de Campo Erwin Rommel</a:t>
            </a:r>
            <a:endParaRPr lang="es-ES" altLang="es-CL" b="1" u="sng" dirty="0">
              <a:cs typeface="Arial" panose="020B0604020202020204" pitchFamily="34" charset="0"/>
            </a:endParaRPr>
          </a:p>
        </p:txBody>
      </p:sp>
      <p:pic>
        <p:nvPicPr>
          <p:cNvPr id="21" name="Picture 9" descr="Resultado de imagen de sun tzu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144" y="1277241"/>
            <a:ext cx="2559050" cy="20462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1" descr="https://tse1.mm.bing.net/th?&amp;id=OIP.Mf41c7f4d2204f5d73887e2e7bb6a6c0fH2&amp;w=222&amp;h=300&amp;c=0&amp;pid=1.9&amp;rs=0&amp;p=0&amp;r=0">
            <a:hlinkClick r:id="rId7" tooltip="Ver detalles de imágenes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17" y="3096901"/>
            <a:ext cx="211455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0200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000122" y="2129814"/>
            <a:ext cx="10305634" cy="415498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n-US" sz="2400" b="1" i="1" dirty="0" smtClean="0">
                <a:solidFill>
                  <a:prstClr val="black"/>
                </a:solidFill>
                <a:latin typeface="Arial" panose="020B0604020202020204" pitchFamily="34" charset="0"/>
              </a:rPr>
              <a:t>Conocimiento útil</a:t>
            </a:r>
            <a:r>
              <a:rPr lang="es-ES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, resultante del procesamiento de la información que ha sido obtenida con una orientación definida, para </a:t>
            </a:r>
            <a:r>
              <a:rPr lang="es-ES" altLang="en-US" sz="2400" b="1" i="1" dirty="0" smtClean="0">
                <a:solidFill>
                  <a:prstClr val="black"/>
                </a:solidFill>
                <a:latin typeface="Arial" panose="020B0604020202020204" pitchFamily="34" charset="0"/>
              </a:rPr>
              <a:t>satisfacer un propósito </a:t>
            </a:r>
            <a:r>
              <a:rPr lang="es-ES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y un uso claramente establecido. Dicho conocimiento útil se refiere al </a:t>
            </a:r>
            <a:r>
              <a:rPr lang="es-ES" altLang="en-US" sz="2400" b="1" i="1" dirty="0" smtClean="0">
                <a:solidFill>
                  <a:prstClr val="black"/>
                </a:solidFill>
                <a:latin typeface="Arial" panose="020B0604020202020204" pitchFamily="34" charset="0"/>
              </a:rPr>
              <a:t>enemigo</a:t>
            </a:r>
            <a:r>
              <a:rPr lang="es-ES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, al </a:t>
            </a:r>
            <a:r>
              <a:rPr lang="es-ES" altLang="en-US" sz="2400" b="1" i="1" dirty="0" smtClean="0">
                <a:solidFill>
                  <a:prstClr val="black"/>
                </a:solidFill>
                <a:latin typeface="Arial" panose="020B0604020202020204" pitchFamily="34" charset="0"/>
              </a:rPr>
              <a:t>área de operaciones </a:t>
            </a:r>
            <a:r>
              <a:rPr lang="es-ES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y a las </a:t>
            </a:r>
            <a:r>
              <a:rPr lang="es-ES" altLang="en-US" sz="2400" b="1" i="1" dirty="0" smtClean="0">
                <a:solidFill>
                  <a:prstClr val="black"/>
                </a:solidFill>
                <a:latin typeface="Arial" panose="020B0604020202020204" pitchFamily="34" charset="0"/>
              </a:rPr>
              <a:t>condiciones meteorológicas</a:t>
            </a:r>
            <a:r>
              <a:rPr lang="es-ES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, lo que es fundamental para apoyar el </a:t>
            </a:r>
            <a:r>
              <a:rPr lang="es-ES" altLang="en-US" sz="2400" b="1" i="1" dirty="0" smtClean="0">
                <a:solidFill>
                  <a:prstClr val="black"/>
                </a:solidFill>
                <a:latin typeface="Arial" panose="020B0604020202020204" pitchFamily="34" charset="0"/>
              </a:rPr>
              <a:t>proceso de toma de decisiones </a:t>
            </a:r>
            <a:r>
              <a:rPr lang="es-ES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del Comandante.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None/>
            </a:pPr>
            <a:endParaRPr lang="es-ES" altLang="en-US" sz="2400" b="1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endParaRPr lang="es-CL" altLang="es-CL" sz="1600" b="1" i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942975" y="1033507"/>
            <a:ext cx="181088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DEFINICIONES</a:t>
            </a:r>
            <a:endParaRPr lang="es-CL" altLang="es-CL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4653752" y="1508866"/>
            <a:ext cx="2921004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INTELIGENCIA</a:t>
            </a:r>
            <a:endParaRPr lang="es-CL" altLang="es-CL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7441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961437" y="2125032"/>
            <a:ext cx="10305634" cy="378565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Esfuerzo </a:t>
            </a:r>
            <a:r>
              <a:rPr lang="es-ES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destinado a </a:t>
            </a:r>
            <a:r>
              <a:rPr lang="es-ES" altLang="en-US" sz="2400" b="1" i="1" dirty="0">
                <a:solidFill>
                  <a:prstClr val="black"/>
                </a:solidFill>
                <a:latin typeface="Arial" panose="020B0604020202020204" pitchFamily="34" charset="0"/>
              </a:rPr>
              <a:t>prevenir que la Inteligencia enemiga </a:t>
            </a:r>
            <a:r>
              <a:rPr lang="es-ES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obtenga información de las fortalezas y debilidades propias. Este esfuerzo se realiza a través de medidas activas y pasivas. En niveles superiores, son medidas para </a:t>
            </a:r>
            <a:r>
              <a:rPr lang="es-ES" altLang="en-US" sz="2400" b="1" i="1" dirty="0">
                <a:solidFill>
                  <a:prstClr val="black"/>
                </a:solidFill>
                <a:latin typeface="Arial" panose="020B0604020202020204" pitchFamily="34" charset="0"/>
              </a:rPr>
              <a:t>evitar</a:t>
            </a:r>
            <a:r>
              <a:rPr lang="es-ES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 que fuerzas adversarias infiltren o penetren nuestras fuerzas o instituciones y establezcan el potencial para efectuar actividad de </a:t>
            </a:r>
            <a:r>
              <a:rPr lang="es-ES" altLang="en-US" sz="2400" b="1" i="1" dirty="0">
                <a:solidFill>
                  <a:prstClr val="black"/>
                </a:solidFill>
                <a:latin typeface="Arial" panose="020B0604020202020204" pitchFamily="34" charset="0"/>
              </a:rPr>
              <a:t>espionaje, sabotaje, subversión e insurgencia</a:t>
            </a:r>
            <a:r>
              <a:rPr lang="es-ES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endParaRPr lang="es-CL" altLang="es-CL" sz="1600" b="1" i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816206" y="934922"/>
            <a:ext cx="181088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DEFINICIONES</a:t>
            </a:r>
            <a:endParaRPr lang="es-CL" altLang="es-CL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4271296" y="1412593"/>
            <a:ext cx="367163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CONTRAINTELIGENCIA</a:t>
            </a:r>
            <a:endParaRPr lang="es-CL" altLang="es-CL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0077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54769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897482" y="1952785"/>
            <a:ext cx="10791544" cy="83099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buNone/>
            </a:pPr>
            <a:r>
              <a:rPr lang="es-ES" altLang="en-US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Proceso</a:t>
            </a:r>
            <a:r>
              <a:rPr lang="es-E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mediante el cual se obtienen las informaciones necesarias, se </a:t>
            </a:r>
            <a:r>
              <a:rPr lang="es-ES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transforman en inteligencia </a:t>
            </a:r>
            <a:r>
              <a:rPr lang="es-E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 esta es puesta a disposición de los usuarios.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816206" y="934922"/>
            <a:ext cx="181088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DEFINICIONES</a:t>
            </a:r>
            <a:endParaRPr lang="es-CL" altLang="es-CL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3649282" y="1280419"/>
            <a:ext cx="3903431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CICLO DE INTELIGENCIA</a:t>
            </a:r>
            <a:endParaRPr lang="es-CL" altLang="es-CL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21" name="Curved Left Arrow 7"/>
          <p:cNvSpPr/>
          <p:nvPr/>
        </p:nvSpPr>
        <p:spPr bwMode="auto">
          <a:xfrm>
            <a:off x="6744553" y="3505392"/>
            <a:ext cx="1438748" cy="1714751"/>
          </a:xfrm>
          <a:prstGeom prst="curvedLef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2" name="Curved Left Arrow 8"/>
          <p:cNvSpPr/>
          <p:nvPr/>
        </p:nvSpPr>
        <p:spPr bwMode="auto">
          <a:xfrm rot="10800000">
            <a:off x="2812734" y="3343433"/>
            <a:ext cx="1361869" cy="1794577"/>
          </a:xfrm>
          <a:prstGeom prst="curvedLef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3" name="TextBox 9"/>
          <p:cNvSpPr txBox="1"/>
          <p:nvPr/>
        </p:nvSpPr>
        <p:spPr bwMode="auto">
          <a:xfrm>
            <a:off x="3873739" y="5382434"/>
            <a:ext cx="3454519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1400" b="1" dirty="0">
                <a:latin typeface="Arial" charset="0"/>
              </a:rPr>
              <a:t>3. PRODUCCIÓNDE INTELIGENCIA</a:t>
            </a:r>
          </a:p>
        </p:txBody>
      </p:sp>
      <p:sp>
        <p:nvSpPr>
          <p:cNvPr id="24" name="TextBox 10"/>
          <p:cNvSpPr txBox="1"/>
          <p:nvPr/>
        </p:nvSpPr>
        <p:spPr bwMode="auto">
          <a:xfrm>
            <a:off x="4043777" y="3024641"/>
            <a:ext cx="2844242" cy="3153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1400" b="1" dirty="0">
                <a:latin typeface="Arial" charset="0"/>
              </a:rPr>
              <a:t>1. PLAN DE BÚSQUEDA</a:t>
            </a:r>
          </a:p>
        </p:txBody>
      </p:sp>
      <p:sp>
        <p:nvSpPr>
          <p:cNvPr id="25" name="TextBox 11"/>
          <p:cNvSpPr txBox="1"/>
          <p:nvPr/>
        </p:nvSpPr>
        <p:spPr bwMode="auto">
          <a:xfrm>
            <a:off x="525777" y="4085535"/>
            <a:ext cx="2956779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1400" b="1" dirty="0">
                <a:latin typeface="Arial" charset="0"/>
              </a:rPr>
              <a:t>4. DIFUSIÓN DE INTELIGENCIA</a:t>
            </a:r>
          </a:p>
        </p:txBody>
      </p:sp>
      <p:sp>
        <p:nvSpPr>
          <p:cNvPr id="26" name="TextBox 12"/>
          <p:cNvSpPr txBox="1"/>
          <p:nvPr/>
        </p:nvSpPr>
        <p:spPr bwMode="auto">
          <a:xfrm>
            <a:off x="7328258" y="4110827"/>
            <a:ext cx="3467742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1400" b="1" dirty="0">
                <a:latin typeface="Arial" charset="0"/>
              </a:rPr>
              <a:t>2. BÚSQUEDA DE INFORMACIÓN</a:t>
            </a:r>
          </a:p>
        </p:txBody>
      </p:sp>
    </p:spTree>
    <p:extLst>
      <p:ext uri="{BB962C8B-B14F-4D97-AF65-F5344CB8AC3E}">
        <p14:creationId xmlns:p14="http://schemas.microsoft.com/office/powerpoint/2010/main" val="33607513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934767" y="3522902"/>
            <a:ext cx="10305634" cy="267765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Son </a:t>
            </a:r>
            <a:r>
              <a:rPr lang="es-ES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aquellos vacíos de información sobre el enemigo y el aérea de operaciones, que se requieren para que el Comandante adopte una decisión sobre el curso de acción a seguir, para cumplir la misión que le ha sido asignada.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endParaRPr lang="es-CL" altLang="es-CL" sz="1600" b="1" i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816206" y="934922"/>
            <a:ext cx="181088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DEFINICIONES</a:t>
            </a:r>
            <a:endParaRPr lang="es-CL" altLang="es-CL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2232120" y="1569133"/>
            <a:ext cx="7710929" cy="184665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ELEMENTOS ESENCIALES DE INFORMACIÓN (EEI)</a:t>
            </a:r>
          </a:p>
          <a:p>
            <a:pPr algn="ctr">
              <a:spcBef>
                <a:spcPct val="50000"/>
              </a:spcBef>
            </a:pP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Critical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Information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Requirements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(CIR)</a:t>
            </a:r>
          </a:p>
          <a:p>
            <a:pPr algn="ctr">
              <a:spcBef>
                <a:spcPct val="50000"/>
              </a:spcBef>
            </a:pP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Essential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Elements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of </a:t>
            </a: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Friendly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Information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(EEFI)</a:t>
            </a:r>
          </a:p>
          <a:p>
            <a:pPr algn="ctr">
              <a:spcBef>
                <a:spcPct val="50000"/>
              </a:spcBef>
            </a:pP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Commander´s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Critical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Information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lang="es-CL" altLang="es-CL" sz="2000" b="1" i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Requirementes</a:t>
            </a:r>
            <a:r>
              <a:rPr lang="es-CL" altLang="es-CL" sz="20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(CCIR)</a:t>
            </a:r>
            <a:endParaRPr lang="es-CL" altLang="es-CL" sz="2000" b="1" i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3018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602835" y="1540798"/>
            <a:ext cx="11022838" cy="486287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s-CL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 de Información: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Una fuente de Información es una persona, organismo cosa o actividad desde la cual se obtienen las informaciones.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s-CL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 Abierta: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Es aquella que está accesible, sin limitaciones a cualquier persona. (Diarios, revistas, web, </a:t>
            </a:r>
            <a:r>
              <a:rPr lang="es-CL" sz="2000" dirty="0" err="1">
                <a:latin typeface="Arial" panose="020B0604020202020204" pitchFamily="34" charset="0"/>
                <a:cs typeface="Arial" panose="020B0604020202020204" pitchFamily="34" charset="0"/>
              </a:rPr>
              <a:t>Jane’s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, almanaque náutico, derrotero, tabla de mareas, etc.)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s-CL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 Cerrada: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Son aquellas que contienen información de un alto grado de reserva y por lo mismo de acceso restringido sólo a personas autorizadas. (Archivos Secretos, </a:t>
            </a:r>
            <a:r>
              <a:rPr lang="es-CL" sz="2000" dirty="0" err="1">
                <a:latin typeface="Arial" panose="020B0604020202020204" pitchFamily="34" charset="0"/>
                <a:cs typeface="Arial" panose="020B0604020202020204" pitchFamily="34" charset="0"/>
              </a:rPr>
              <a:t>LOB’s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, Prisioneros de Guerra, emisiones electromagnéticas, material capturado, etc.)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816206" y="934922"/>
            <a:ext cx="181088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DEFINICIONES</a:t>
            </a:r>
            <a:endParaRPr lang="es-CL" altLang="es-CL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2584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000122" y="1631236"/>
            <a:ext cx="10557387" cy="480131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s-CL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Indicio</a:t>
            </a:r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Respecto a la búsqueda de información de inteligencia un indicio es cualquier evidencia positiva o negativa que ayudará a completar un requerimiento de inteligencia. Con respecto a las posibilidades del enemigo, un indicio es cualquier evidencia de la actividad enemiga, ya sea positiva o negativa y que señala la adopción o rechazo del enemigo de una posibilidad específica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Espionaje: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Es la actividad de búsqueda secreta y sistemática de información de enemigos o enemigos potenciales y de los problemas del teatro de operaciones.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endParaRPr lang="es-CL" altLang="es-CL" sz="1600" b="1" i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816206" y="934922"/>
            <a:ext cx="181088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DEFINICIONES</a:t>
            </a:r>
            <a:endParaRPr lang="es-CL" altLang="es-CL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246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808891" y="1766561"/>
            <a:ext cx="10557387" cy="184665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  <a:defRPr/>
            </a:pPr>
            <a:r>
              <a:rPr lang="es-CL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Agencia </a:t>
            </a:r>
            <a:r>
              <a:rPr lang="es-CL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Medio de búsqueda: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Es cualquier individuo u organización con capacidad de obtener informaciones. Las Agencias variarán desde un combatiente básico anfibio hasta una unidad superior o desde unidades especializadas y no especializadas.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endParaRPr lang="es-CL" altLang="es-CL" sz="1600" b="1" i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816206" y="934922"/>
            <a:ext cx="181088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DEFINICIONES</a:t>
            </a:r>
            <a:endParaRPr lang="es-CL" altLang="es-CL"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8752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026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0924336" y="-227629"/>
            <a:ext cx="1571716" cy="154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stomShape 6"/>
          <p:cNvSpPr/>
          <p:nvPr/>
        </p:nvSpPr>
        <p:spPr>
          <a:xfrm>
            <a:off x="2059584" y="109000"/>
            <a:ext cx="8109341" cy="67397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INTELIGENCIA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grpSp>
        <p:nvGrpSpPr>
          <p:cNvPr id="18" name="6 Grupo"/>
          <p:cNvGrpSpPr>
            <a:grpSpLocks/>
          </p:cNvGrpSpPr>
          <p:nvPr/>
        </p:nvGrpSpPr>
        <p:grpSpPr bwMode="auto">
          <a:xfrm>
            <a:off x="942975" y="929970"/>
            <a:ext cx="10184368" cy="5239973"/>
            <a:chOff x="-352425" y="1284611"/>
            <a:chExt cx="9678988" cy="5501952"/>
          </a:xfrm>
        </p:grpSpPr>
        <p:pic>
          <p:nvPicPr>
            <p:cNvPr id="19" name="Picture 14" descr="http://www.dvdsetshop.com/Upload/uploadfiles/untitled(6)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3813" y="1714500"/>
              <a:ext cx="1508125" cy="11303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spy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775" y="1865313"/>
              <a:ext cx="1287463" cy="176688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52425" y="3098818"/>
              <a:ext cx="2130425" cy="15255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5" descr="herold_us_special_forces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4649" y="4615532"/>
              <a:ext cx="1920876" cy="11985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456" descr="lhd3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5763" y="3986213"/>
              <a:ext cx="1609725" cy="1092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457" descr="c135fr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6088" y="4840599"/>
              <a:ext cx="1550987" cy="9731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458" descr="antena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4937" y="2455863"/>
              <a:ext cx="1797050" cy="15319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459" descr="_1347233_010523wto300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4938" y="1747838"/>
              <a:ext cx="1797050" cy="10239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Oval 460"/>
            <p:cNvSpPr>
              <a:spLocks noChangeArrowheads="1"/>
            </p:cNvSpPr>
            <p:nvPr/>
          </p:nvSpPr>
          <p:spPr bwMode="auto">
            <a:xfrm>
              <a:off x="1677486" y="1336675"/>
              <a:ext cx="1401952" cy="565150"/>
            </a:xfrm>
            <a:prstGeom prst="ellipse">
              <a:avLst/>
            </a:prstGeom>
            <a:solidFill>
              <a:srgbClr val="002060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n-US" sz="1200" b="1">
                  <a:solidFill>
                    <a:schemeClr val="bg1"/>
                  </a:solidFill>
                  <a:cs typeface="Arial" panose="020B0604020202020204" pitchFamily="34" charset="0"/>
                </a:rPr>
                <a:t>COMINT</a:t>
              </a:r>
              <a:endParaRPr lang="es-ES" altLang="en-US" sz="1200" b="1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29" name="Picture 463" descr="ss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3900" y="3690938"/>
              <a:ext cx="1733550" cy="11668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464" descr="as1him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1988" y="1689100"/>
              <a:ext cx="1611312" cy="12255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465" descr="predator_CIA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0400" y="2806700"/>
              <a:ext cx="1736725" cy="10382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466" descr="surveillance_investigations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0400" y="4837113"/>
              <a:ext cx="1860550" cy="8064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Oval 467"/>
            <p:cNvSpPr>
              <a:spLocks noChangeArrowheads="1"/>
            </p:cNvSpPr>
            <p:nvPr/>
          </p:nvSpPr>
          <p:spPr bwMode="auto">
            <a:xfrm>
              <a:off x="3387737" y="1314450"/>
              <a:ext cx="1283500" cy="565150"/>
            </a:xfrm>
            <a:prstGeom prst="ellipse">
              <a:avLst/>
            </a:prstGeom>
            <a:solidFill>
              <a:srgbClr val="002060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n-US" sz="1200" b="1">
                  <a:solidFill>
                    <a:schemeClr val="bg1"/>
                  </a:solidFill>
                  <a:cs typeface="Arial" panose="020B0604020202020204" pitchFamily="34" charset="0"/>
                </a:rPr>
                <a:t>IMINT</a:t>
              </a:r>
              <a:endParaRPr lang="es-ES" altLang="en-US" sz="1200" b="1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34" name="Picture 468" descr="laclass-submarine">
              <a:hlinkClick r:id="rId18"/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4913" y="4068763"/>
              <a:ext cx="1485900" cy="12128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469" descr="usaegis1"/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7125" y="2927350"/>
              <a:ext cx="1547813" cy="11763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470" descr="bE3ASentryAWACS01"/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888" y="1866900"/>
              <a:ext cx="1797050" cy="1138238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Oval 471"/>
            <p:cNvSpPr>
              <a:spLocks noChangeArrowheads="1"/>
            </p:cNvSpPr>
            <p:nvPr/>
          </p:nvSpPr>
          <p:spPr bwMode="auto">
            <a:xfrm>
              <a:off x="5016858" y="1343025"/>
              <a:ext cx="1281878" cy="566738"/>
            </a:xfrm>
            <a:prstGeom prst="ellipse">
              <a:avLst/>
            </a:prstGeom>
            <a:solidFill>
              <a:srgbClr val="002060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n-US" sz="1200" b="1">
                  <a:solidFill>
                    <a:schemeClr val="bg1"/>
                  </a:solidFill>
                  <a:cs typeface="Arial" panose="020B0604020202020204" pitchFamily="34" charset="0"/>
                </a:rPr>
                <a:t>ELINT</a:t>
              </a:r>
              <a:endParaRPr lang="es-ES" altLang="en-US" sz="1200" b="1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38" name="Picture 472" descr="ss2"/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6441" y="1671683"/>
              <a:ext cx="1255712" cy="16875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Oval 474"/>
            <p:cNvSpPr>
              <a:spLocks noChangeArrowheads="1"/>
            </p:cNvSpPr>
            <p:nvPr/>
          </p:nvSpPr>
          <p:spPr bwMode="auto">
            <a:xfrm>
              <a:off x="6430168" y="1357313"/>
              <a:ext cx="1285123" cy="565150"/>
            </a:xfrm>
            <a:prstGeom prst="ellipse">
              <a:avLst/>
            </a:prstGeom>
            <a:solidFill>
              <a:srgbClr val="002060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n-US" sz="1200" b="1">
                  <a:solidFill>
                    <a:schemeClr val="bg1"/>
                  </a:solidFill>
                  <a:cs typeface="Arial" panose="020B0604020202020204" pitchFamily="34" charset="0"/>
                </a:rPr>
                <a:t>SONINT</a:t>
              </a:r>
              <a:endParaRPr lang="es-ES" altLang="en-US" sz="1200" b="1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pic>
          <p:nvPicPr>
            <p:cNvPr id="40" name="Picture 12" descr="http://www.flotv.com/img/showcase/cbs/ncis.jpg"/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5250" y="2857500"/>
              <a:ext cx="1611313" cy="10715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Oval 474"/>
            <p:cNvSpPr>
              <a:spLocks noChangeArrowheads="1"/>
            </p:cNvSpPr>
            <p:nvPr/>
          </p:nvSpPr>
          <p:spPr bwMode="auto">
            <a:xfrm>
              <a:off x="7858082" y="1284611"/>
              <a:ext cx="1213728" cy="565149"/>
            </a:xfrm>
            <a:prstGeom prst="ellipse">
              <a:avLst/>
            </a:prstGeom>
            <a:solidFill>
              <a:srgbClr val="002060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n-US" sz="1200" b="1">
                  <a:solidFill>
                    <a:schemeClr val="bg1"/>
                  </a:solidFill>
                  <a:cs typeface="Arial" panose="020B0604020202020204" pitchFamily="34" charset="0"/>
                </a:rPr>
                <a:t>CI</a:t>
              </a:r>
              <a:endParaRPr lang="es-ES" altLang="en-US" sz="1200" b="1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2" name="Rectangle 481"/>
            <p:cNvSpPr>
              <a:spLocks noChangeArrowheads="1"/>
            </p:cNvSpPr>
            <p:nvPr/>
          </p:nvSpPr>
          <p:spPr bwMode="auto">
            <a:xfrm>
              <a:off x="-213475" y="5642931"/>
              <a:ext cx="9410229" cy="11436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s-ES" sz="1400" dirty="0">
                  <a:solidFill>
                    <a:srgbClr val="000000"/>
                  </a:solidFill>
                  <a:latin typeface="Arial" charset="0"/>
                </a:rPr>
                <a:t>Los Medios de Obtención se pueden clasificar en </a:t>
              </a:r>
              <a:r>
                <a:rPr lang="es-ES" sz="1400" b="1" i="1" dirty="0">
                  <a:solidFill>
                    <a:srgbClr val="000000"/>
                  </a:solidFill>
                  <a:latin typeface="Arial" charset="0"/>
                </a:rPr>
                <a:t>especializados</a:t>
              </a:r>
              <a:r>
                <a:rPr lang="es-ES" sz="1400" dirty="0">
                  <a:solidFill>
                    <a:srgbClr val="000000"/>
                  </a:solidFill>
                  <a:latin typeface="Arial" charset="0"/>
                </a:rPr>
                <a:t> y </a:t>
              </a:r>
              <a:r>
                <a:rPr lang="es-ES" sz="1400" b="1" i="1" dirty="0">
                  <a:solidFill>
                    <a:srgbClr val="000000"/>
                  </a:solidFill>
                  <a:latin typeface="Arial" charset="0"/>
                </a:rPr>
                <a:t>no-especializados</a:t>
              </a:r>
              <a:r>
                <a:rPr lang="es-ES" sz="1400" dirty="0">
                  <a:solidFill>
                    <a:srgbClr val="000000"/>
                  </a:solidFill>
                  <a:latin typeface="Arial" charset="0"/>
                </a:rPr>
                <a:t>. Son </a:t>
              </a:r>
              <a:r>
                <a:rPr lang="es-ES" sz="1400" i="1" dirty="0">
                  <a:solidFill>
                    <a:srgbClr val="000000"/>
                  </a:solidFill>
                  <a:latin typeface="Arial" charset="0"/>
                </a:rPr>
                <a:t>especializados</a:t>
              </a:r>
              <a:r>
                <a:rPr lang="es-ES" sz="1400" dirty="0">
                  <a:solidFill>
                    <a:srgbClr val="000000"/>
                  </a:solidFill>
                  <a:latin typeface="Arial" charset="0"/>
                </a:rPr>
                <a:t> aquellos cuya única o principal función es realizar Operaciones de Inteligencia, y son </a:t>
              </a:r>
              <a:r>
                <a:rPr lang="es-ES" sz="1400" i="1" dirty="0">
                  <a:solidFill>
                    <a:srgbClr val="000000"/>
                  </a:solidFill>
                  <a:latin typeface="Arial" charset="0"/>
                </a:rPr>
                <a:t>no-especializados </a:t>
              </a:r>
              <a:r>
                <a:rPr lang="es-ES" sz="1400" dirty="0">
                  <a:solidFill>
                    <a:srgbClr val="000000"/>
                  </a:solidFill>
                  <a:latin typeface="Arial" charset="0"/>
                </a:rPr>
                <a:t>aquellos que tienen una función principal distinta, pero que, producto de las capacidades de sus sensores o por las características de las acciones que ejecutan, pueden participar en Acciones de Obtención de Información.</a:t>
              </a:r>
            </a:p>
          </p:txBody>
        </p:sp>
        <p:pic>
          <p:nvPicPr>
            <p:cNvPr id="43" name="Picture 473"/>
            <p:cNvPicPr>
              <a:picLocks noChangeAspect="1"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8570" y="3182361"/>
              <a:ext cx="1487488" cy="106521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10" descr="Image: NCIS agents training"/>
            <p:cNvPicPr>
              <a:picLocks noChangeAspect="1" noChangeArrowheads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3813" y="3857625"/>
              <a:ext cx="1643062" cy="10493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Oval 4"/>
            <p:cNvSpPr>
              <a:spLocks noChangeArrowheads="1"/>
            </p:cNvSpPr>
            <p:nvPr/>
          </p:nvSpPr>
          <p:spPr bwMode="auto">
            <a:xfrm>
              <a:off x="142478" y="1331913"/>
              <a:ext cx="1363009" cy="538162"/>
            </a:xfrm>
            <a:prstGeom prst="ellipse">
              <a:avLst/>
            </a:prstGeom>
            <a:solidFill>
              <a:srgbClr val="002060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" altLang="en-US" sz="1200" b="1">
                  <a:solidFill>
                    <a:schemeClr val="bg1"/>
                  </a:solidFill>
                  <a:cs typeface="Arial" panose="020B0604020202020204" pitchFamily="34" charset="0"/>
                </a:rPr>
                <a:t>HUMINT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896455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1095</Words>
  <Application>Microsoft Office PowerPoint</Application>
  <PresentationFormat>Panorámica</PresentationFormat>
  <Paragraphs>134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3" baseType="lpstr">
      <vt:lpstr>MS PGothic</vt:lpstr>
      <vt:lpstr>MS PGothic</vt:lpstr>
      <vt:lpstr>Arial</vt:lpstr>
      <vt:lpstr>Arial Black</vt:lpstr>
      <vt:lpstr>Calibri</vt:lpstr>
      <vt:lpstr>Calibri Light</vt:lpstr>
      <vt:lpstr>DejaVu Sans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SO IM Gustavo Serrano Ugarte</dc:creator>
  <cp:lastModifiedBy>C06 Oficial 3ª División T1 Cristina Casas-Cordero M.</cp:lastModifiedBy>
  <cp:revision>65</cp:revision>
  <dcterms:created xsi:type="dcterms:W3CDTF">2021-10-04T13:40:01Z</dcterms:created>
  <dcterms:modified xsi:type="dcterms:W3CDTF">2026-02-12T19:57:24Z</dcterms:modified>
</cp:coreProperties>
</file>