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57" r:id="rId3"/>
    <p:sldId id="258" r:id="rId4"/>
    <p:sldId id="260" r:id="rId5"/>
    <p:sldId id="261" r:id="rId6"/>
    <p:sldId id="262" r:id="rId7"/>
    <p:sldId id="263" r:id="rId8"/>
    <p:sldId id="259" r:id="rId9"/>
    <p:sldId id="264" r:id="rId10"/>
    <p:sldId id="265" r:id="rId11"/>
    <p:sldId id="266" r:id="rId12"/>
    <p:sldId id="267" r:id="rId13"/>
    <p:sldId id="268" r:id="rId14"/>
    <p:sldId id="269" r:id="rId15"/>
    <p:sldId id="270" r:id="rId16"/>
    <p:sldId id="272" r:id="rId17"/>
    <p:sldId id="274" r:id="rId18"/>
    <p:sldId id="278" r:id="rId19"/>
    <p:sldId id="279" r:id="rId20"/>
    <p:sldId id="280" r:id="rId21"/>
    <p:sldId id="281" r:id="rId22"/>
    <p:sldId id="282" r:id="rId23"/>
    <p:sldId id="283" r:id="rId24"/>
    <p:sldId id="284" r:id="rId25"/>
    <p:sldId id="285" r:id="rId26"/>
    <p:sldId id="286" r:id="rId27"/>
    <p:sldId id="287" r:id="rId28"/>
  </p:sldIdLst>
  <p:sldSz cx="12192000" cy="6858000"/>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7" d="100"/>
          <a:sy n="77" d="100"/>
        </p:scale>
        <p:origin x="86"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748618E9-EE2D-4864-9EEE-58939BD4FBBA}"/>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317D1EC0-23FF-4FC8-B22D-E34878EAA4C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AB929A7-258C-4469-AAB4-A67D713F7A80}"/>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A635CDB-2D00-49D5-B26E-0694A25000C7}"/>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4288D7A-F857-418D-92F2-368E841B9F27}"/>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1084F50-7F3C-4A4A-877E-FFD9EC7CD88B}"/>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331E64C1-F4C0-4A94-B319-BB1A0A2450B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363D8374-8052-417F-AB69-B97EAC43D51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C7750734-4D51-4019-A003-38A3DE49B434}"/>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71B693D1-DBA2-4D3B-9B37-D9EE8C4112F4}"/>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BCD3EA8-E4C0-4AF6-817F-F9F29157A499}"/>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170FB3-B397-4AC9-85FD-65388F26D90A}"/>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BE5EC0B9-49C7-4777-AEC5-B5EF8DE40498}"/>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7902048B-30F7-4434-87A5-140F9BB4BEB1}"/>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0500A6E2-A41C-4751-8A4E-9A0C5718D930}"/>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FC259517-7BE7-45F9-81C0-3A6362BF143C}"/>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90652F56-7B71-42B2-AB68-22204A6DF17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059830E-1C3D-4D42-8789-524971CB4657}"/>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53325A7-86D3-4B52-A7E3-ADDF408B4067}"/>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D53F46F-EC12-484C-A4E7-791E57687AC1}"/>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64ED9CA-8950-47B8-A9ED-22B45CE15FB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E4429F7B-9FD7-438F-8ECA-3FCAD006180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C558100-D455-4B41-890C-BCC898B2D165}"/>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F2886397-398A-4318-BE16-2CBAC1902F9E}"/>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7D32A3A6-CE6E-4ABD-8522-2C8DC88C070E}"/>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9014C09-5B84-4798-8BDE-C80D76E67B8E}"/>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A29EB9E-ED9D-4C69-8A26-9A7A0A83056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A2899F9-1795-416F-8F3D-26EEB684DB6A}"/>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3043474-8625-495C-BD06-3627FD286C55}"/>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D432CE47-7631-408E-8DDC-79EE378B707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B2C8832D-8B8D-4036-B913-2D363143274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CCEFEAF-E87B-4FF2-A947-94CABAA0610D}"/>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43A7CD3-94E1-42A9-BAB7-2AFCD9FCBD10}"/>
              </a:ext>
            </a:extLst>
          </p:cNvPr>
          <p:cNvSpPr>
            <a:spLocks noGrp="1"/>
          </p:cNvSpPr>
          <p:nvPr>
            <p:ph type="ctrTitle"/>
          </p:nvPr>
        </p:nvSpPr>
        <p:spPr>
          <a:xfrm>
            <a:off x="691078" y="722903"/>
            <a:ext cx="10495904" cy="2460770"/>
          </a:xfrm>
        </p:spPr>
        <p:txBody>
          <a:bodyPr anchor="b">
            <a:normAutofit/>
          </a:bodyPr>
          <a:lstStyle>
            <a:lvl1pPr algn="l">
              <a:defRPr sz="54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8467609B-8FD3-4FF7-8EBC-6619CA868B33}"/>
              </a:ext>
            </a:extLst>
          </p:cNvPr>
          <p:cNvSpPr>
            <a:spLocks noGrp="1"/>
          </p:cNvSpPr>
          <p:nvPr>
            <p:ph type="subTitle" idx="1"/>
          </p:nvPr>
        </p:nvSpPr>
        <p:spPr>
          <a:xfrm>
            <a:off x="691078" y="3428997"/>
            <a:ext cx="10495904" cy="2306639"/>
          </a:xfrm>
        </p:spPr>
        <p:txBody>
          <a:bodyPr/>
          <a:lstStyle>
            <a:lvl1pPr marL="0" indent="0" algn="l">
              <a:buNone/>
              <a:defRPr sz="24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39" name="Right Triangle 38">
            <a:extLst>
              <a:ext uri="{FF2B5EF4-FFF2-40B4-BE49-F238E27FC236}">
                <a16:creationId xmlns:a16="http://schemas.microsoft.com/office/drawing/2014/main" id="{2437C4A8-8E3A-4ADA-93B9-64737CE1ABB1}"/>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ACC7A76F-3401-4F50-AE85-8F2AA247B99F}"/>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5" name="Footer Placeholder 4">
            <a:extLst>
              <a:ext uri="{FF2B5EF4-FFF2-40B4-BE49-F238E27FC236}">
                <a16:creationId xmlns:a16="http://schemas.microsoft.com/office/drawing/2014/main" id="{DEF02E50-D34E-4DD4-8B3B-55D08F25F50A}"/>
              </a:ext>
            </a:extLst>
          </p:cNvPr>
          <p:cNvSpPr>
            <a:spLocks noGrp="1"/>
          </p:cNvSpPr>
          <p:nvPr>
            <p:ph type="ftr" sz="quarter" idx="11"/>
          </p:nvPr>
        </p:nvSpPr>
        <p:spPr>
          <a:xfrm>
            <a:off x="691078" y="236364"/>
            <a:ext cx="4114800" cy="417126"/>
          </a:xfrm>
        </p:spPr>
        <p:txBody>
          <a:bodyPr/>
          <a:lstStyle/>
          <a:p>
            <a:endParaRPr lang="en-US" dirty="0"/>
          </a:p>
        </p:txBody>
      </p:sp>
      <p:sp>
        <p:nvSpPr>
          <p:cNvPr id="6" name="Slide Number Placeholder 5">
            <a:extLst>
              <a:ext uri="{FF2B5EF4-FFF2-40B4-BE49-F238E27FC236}">
                <a16:creationId xmlns:a16="http://schemas.microsoft.com/office/drawing/2014/main" id="{37B53B71-D2FA-4DDC-9C9C-E26F7B591A8E}"/>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23368941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0D8D6B-70A2-430A-9F5D-DA093D8C16CF}"/>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94A2845-6CA6-4745-A951-25B8D5319D8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049424-7A20-4BA1-9F60-671A5DBB3B13}"/>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5" name="Footer Placeholder 4">
            <a:extLst>
              <a:ext uri="{FF2B5EF4-FFF2-40B4-BE49-F238E27FC236}">
                <a16:creationId xmlns:a16="http://schemas.microsoft.com/office/drawing/2014/main" id="{4F1BD2B2-E17F-402E-8EA3-5C7C1118A85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0D23070-8658-4AC0-B2A3-4BE605A840F8}"/>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2294731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69DB7AC-F7D7-430A-A2A7-CD3EBBF1D35D}"/>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66AAF10E-F092-4160-BF4A-FF568555B790}"/>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36341C04-9B94-4385-A661-7B8C17000497}"/>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F4C1D709-6A0F-409C-B2D0-C248E562265E}"/>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B999BE53-BA11-4B67-BFBB-6281DB50C75D}"/>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9B662D93-31C1-4DFB-A938-E631F89AA9F0}"/>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97ECC8DA-0BEC-4508-89D4-12FA35B481F5}"/>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67DC8E6C-1B78-4B89-82DD-BBA778CD1482}"/>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28E5F54A-0315-4B15-B865-1F0460526260}"/>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4DD7F352-DE39-4835-8D3F-69CDEC490F1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49D6F20A-F777-4F41-B23B-735A64FA5DA3}"/>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21BBADBA-0F74-418B-BC50-AD44596C3EF8}"/>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3918BE26-88E5-457C-8095-745F34D1536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FB269E0-E058-4340-B93D-7D40FFF521F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DDD9AEE-5501-4385-B339-4616F567B53D}"/>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4D29C61-8926-4C98-882B-AB90108C8386}"/>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AC585F9-B633-4F7E-AADE-75079DC17158}"/>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5DC6366-5525-4FBC-9886-D4409F6B2993}"/>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7CC03CF9-098C-4140-806A-023D3DC3F2E3}"/>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C41BC4-89DF-4EC4-A141-9EF16D8EEB5B}"/>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2AD067-E64C-499E-9C0A-A7252587441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653DD54-FA2B-4B91-A94E-3C46AE21B385}"/>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86AC204-156B-442E-B028-01036BD1F26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303512DE-F013-431A-9F6E-ADDA88FB2DD5}"/>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E95FEE1-61A9-4065-B9F8-5589180AC62B}"/>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028AA59-C1FA-46C0-BFDD-1C1D3404C81C}"/>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0A5C99EE-B791-470A-8639-0357A751EB43}"/>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54F4204-F48B-4AF5-B11E-0CE7D972AC3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76643FE-3966-4B82-9623-C61A56EDD20C}"/>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2DD769C5-B1B1-45BD-A40A-67E6568C843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2A511707-50C7-48B2-81F7-5C82BF57795C}"/>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838D44F3-CCFE-48A0-8414-FFF5E43D9184}"/>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2D126FE0-8204-40BB-AD46-4A0C7A47514C}"/>
              </a:ext>
            </a:extLst>
          </p:cNvPr>
          <p:cNvSpPr>
            <a:spLocks noGrp="1"/>
          </p:cNvSpPr>
          <p:nvPr>
            <p:ph type="title"/>
          </p:nvPr>
        </p:nvSpPr>
        <p:spPr>
          <a:xfrm>
            <a:off x="691078" y="718115"/>
            <a:ext cx="10312571" cy="2781501"/>
          </a:xfrm>
        </p:spPr>
        <p:txBody>
          <a:bodyPr anchor="b">
            <a:normAutofit/>
          </a:bodyPr>
          <a:lstStyle>
            <a:lvl1pPr>
              <a:defRPr sz="5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B25E350-4200-419C-A167-527DD6B77792}"/>
              </a:ext>
            </a:extLst>
          </p:cNvPr>
          <p:cNvSpPr>
            <a:spLocks noGrp="1"/>
          </p:cNvSpPr>
          <p:nvPr>
            <p:ph type="body" idx="1"/>
          </p:nvPr>
        </p:nvSpPr>
        <p:spPr>
          <a:xfrm>
            <a:off x="691078" y="3753350"/>
            <a:ext cx="10312571" cy="1991572"/>
          </a:xfrm>
        </p:spPr>
        <p:txBody>
          <a:bodyPr/>
          <a:lstStyle>
            <a:lvl1pPr marL="0" indent="0">
              <a:buNone/>
              <a:defRPr lang="en-US" sz="2400" kern="1200" smtClean="0">
                <a:solidFill>
                  <a:schemeClr val="tx2"/>
                </a:solidFill>
                <a:latin typeface="+mn-lt"/>
                <a:ea typeface="+mn-ea"/>
                <a:cs typeface="+mn-cs"/>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9" name="Right Triangle 38">
            <a:extLst>
              <a:ext uri="{FF2B5EF4-FFF2-40B4-BE49-F238E27FC236}">
                <a16:creationId xmlns:a16="http://schemas.microsoft.com/office/drawing/2014/main" id="{6741F519-22CF-4C01-B140-5480DBAB30F8}"/>
              </a:ext>
              <a:ext uri="{C183D7F6-B498-43B3-948B-1728B52AA6E4}">
                <adec:decorative xmlns:adec="http://schemas.microsoft.com/office/drawing/2017/decorative" val="1"/>
              </a:ext>
            </a:extLst>
          </p:cNvPr>
          <p:cNvSpPr/>
          <p:nvPr/>
        </p:nvSpPr>
        <p:spPr>
          <a:xfrm rot="13500000">
            <a:off x="-281093" y="260790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Date Placeholder 3">
            <a:extLst>
              <a:ext uri="{FF2B5EF4-FFF2-40B4-BE49-F238E27FC236}">
                <a16:creationId xmlns:a16="http://schemas.microsoft.com/office/drawing/2014/main" id="{D05D1550-9064-4767-B70A-3501AF956C94}"/>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5" name="Footer Placeholder 4">
            <a:extLst>
              <a:ext uri="{FF2B5EF4-FFF2-40B4-BE49-F238E27FC236}">
                <a16:creationId xmlns:a16="http://schemas.microsoft.com/office/drawing/2014/main" id="{581E1C33-2E8E-4041-9683-12048CB8ABA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2D36992-B921-4F3F-9C4A-0D67E618D114}"/>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26774376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ACFDF5-4B31-4F1B-83BA-82A9510379F2}"/>
              </a:ext>
            </a:extLst>
          </p:cNvPr>
          <p:cNvSpPr>
            <a:spLocks noGrp="1"/>
          </p:cNvSpPr>
          <p:nvPr>
            <p:ph type="title"/>
          </p:nvPr>
        </p:nvSpPr>
        <p:spPr>
          <a:xfrm>
            <a:off x="691078" y="722903"/>
            <a:ext cx="10312571" cy="1354844"/>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14EC9A6-F718-4497-8A75-637EE17458E0}"/>
              </a:ext>
            </a:extLst>
          </p:cNvPr>
          <p:cNvSpPr>
            <a:spLocks noGrp="1"/>
          </p:cNvSpPr>
          <p:nvPr>
            <p:ph sz="half" idx="1"/>
          </p:nvPr>
        </p:nvSpPr>
        <p:spPr>
          <a:xfrm>
            <a:off x="691078" y="2345843"/>
            <a:ext cx="500958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7D503E57-9695-4508-9778-B3DB1FB5FAB6}"/>
              </a:ext>
            </a:extLst>
          </p:cNvPr>
          <p:cNvSpPr>
            <a:spLocks noGrp="1"/>
          </p:cNvSpPr>
          <p:nvPr>
            <p:ph sz="half" idx="2"/>
          </p:nvPr>
        </p:nvSpPr>
        <p:spPr>
          <a:xfrm>
            <a:off x="5935075" y="2345843"/>
            <a:ext cx="5068574" cy="32743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474CEE6-B9DC-4CCC-8F4C-0B4DADFB0195}"/>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6" name="Footer Placeholder 5">
            <a:extLst>
              <a:ext uri="{FF2B5EF4-FFF2-40B4-BE49-F238E27FC236}">
                <a16:creationId xmlns:a16="http://schemas.microsoft.com/office/drawing/2014/main" id="{2AC85191-5804-47C9-95EB-D49D715737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D6B0A03-44F6-4299-B45D-E07A023906F0}"/>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16926610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6920E6-CC97-4BD8-92FE-8F36024D0E38}"/>
              </a:ext>
            </a:extLst>
          </p:cNvPr>
          <p:cNvSpPr>
            <a:spLocks noGrp="1"/>
          </p:cNvSpPr>
          <p:nvPr>
            <p:ph type="title"/>
          </p:nvPr>
        </p:nvSpPr>
        <p:spPr>
          <a:xfrm>
            <a:off x="691078" y="722900"/>
            <a:ext cx="10320062" cy="1407505"/>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473872FB-EDD5-42FB-8A9A-279EAD4FB0D9}"/>
              </a:ext>
            </a:extLst>
          </p:cNvPr>
          <p:cNvSpPr>
            <a:spLocks noGrp="1"/>
          </p:cNvSpPr>
          <p:nvPr>
            <p:ph type="body" idx="1"/>
          </p:nvPr>
        </p:nvSpPr>
        <p:spPr>
          <a:xfrm>
            <a:off x="691078" y="2331481"/>
            <a:ext cx="4963444"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45F28C1-95C8-476A-8D93-D580DD39D8F7}"/>
              </a:ext>
            </a:extLst>
          </p:cNvPr>
          <p:cNvSpPr>
            <a:spLocks noGrp="1"/>
          </p:cNvSpPr>
          <p:nvPr>
            <p:ph sz="half" idx="2"/>
          </p:nvPr>
        </p:nvSpPr>
        <p:spPr>
          <a:xfrm>
            <a:off x="691078" y="2954564"/>
            <a:ext cx="4963444"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54315485-EE1A-41B0-873A-BA9D06E88BFD}"/>
              </a:ext>
            </a:extLst>
          </p:cNvPr>
          <p:cNvSpPr>
            <a:spLocks noGrp="1"/>
          </p:cNvSpPr>
          <p:nvPr>
            <p:ph type="body" sz="quarter" idx="3"/>
          </p:nvPr>
        </p:nvSpPr>
        <p:spPr>
          <a:xfrm>
            <a:off x="6103351" y="2331481"/>
            <a:ext cx="4900298" cy="540072"/>
          </a:xfrm>
        </p:spPr>
        <p:txBody>
          <a:bodyPr anchor="b"/>
          <a:lstStyle>
            <a:lvl1pPr marL="0" indent="0">
              <a:buNone/>
              <a:defRPr sz="2400" b="0" i="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6581A6FB-1583-4A1B-A4A7-C65062C57B73}"/>
              </a:ext>
            </a:extLst>
          </p:cNvPr>
          <p:cNvSpPr>
            <a:spLocks noGrp="1"/>
          </p:cNvSpPr>
          <p:nvPr>
            <p:ph sz="quarter" idx="4"/>
          </p:nvPr>
        </p:nvSpPr>
        <p:spPr>
          <a:xfrm>
            <a:off x="6103351" y="2954564"/>
            <a:ext cx="4900298" cy="27903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3A29EA7-E61E-4617-9DA9-40B9299B3287}"/>
              </a:ext>
            </a:extLst>
          </p:cNvPr>
          <p:cNvSpPr>
            <a:spLocks noGrp="1"/>
          </p:cNvSpPr>
          <p:nvPr>
            <p:ph type="dt" sz="half" idx="10"/>
          </p:nvPr>
        </p:nvSpPr>
        <p:spPr>
          <a:xfrm>
            <a:off x="683587" y="6215870"/>
            <a:ext cx="3843779" cy="417126"/>
          </a:xfrm>
        </p:spPr>
        <p:txBody>
          <a:bodyPr/>
          <a:lstStyle/>
          <a:p>
            <a:fld id="{8F72BA41-EC5B-4197-BCC8-0FD2E523CD7A}" type="datetimeFigureOut">
              <a:rPr lang="en-US" smtClean="0"/>
              <a:t>6/29/2023</a:t>
            </a:fld>
            <a:endParaRPr lang="en-US"/>
          </a:p>
        </p:txBody>
      </p:sp>
      <p:sp>
        <p:nvSpPr>
          <p:cNvPr id="8" name="Footer Placeholder 7">
            <a:extLst>
              <a:ext uri="{FF2B5EF4-FFF2-40B4-BE49-F238E27FC236}">
                <a16:creationId xmlns:a16="http://schemas.microsoft.com/office/drawing/2014/main" id="{D56249CC-EB72-46A6-87D9-5FBDA8E450EC}"/>
              </a:ext>
            </a:extLst>
          </p:cNvPr>
          <p:cNvSpPr>
            <a:spLocks noGrp="1"/>
          </p:cNvSpPr>
          <p:nvPr>
            <p:ph type="ftr" sz="quarter" idx="11"/>
          </p:nvPr>
        </p:nvSpPr>
        <p:spPr>
          <a:xfrm>
            <a:off x="691078" y="236364"/>
            <a:ext cx="4114800" cy="417126"/>
          </a:xfrm>
        </p:spPr>
        <p:txBody>
          <a:bodyPr/>
          <a:lstStyle/>
          <a:p>
            <a:endParaRPr lang="en-US" dirty="0"/>
          </a:p>
        </p:txBody>
      </p:sp>
      <p:sp>
        <p:nvSpPr>
          <p:cNvPr id="9" name="Slide Number Placeholder 8">
            <a:extLst>
              <a:ext uri="{FF2B5EF4-FFF2-40B4-BE49-F238E27FC236}">
                <a16:creationId xmlns:a16="http://schemas.microsoft.com/office/drawing/2014/main" id="{EAA04EE7-47BE-4ECE-A170-793C4E569518}"/>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2869813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E4946-24AD-40DD-95A7-49BA49C227DF}"/>
              </a:ext>
            </a:extLst>
          </p:cNvPr>
          <p:cNvSpPr>
            <a:spLocks noGrp="1"/>
          </p:cNvSpPr>
          <p:nvPr>
            <p:ph type="title"/>
          </p:nvPr>
        </p:nvSpPr>
        <p:spPr>
          <a:xfrm>
            <a:off x="691078" y="722903"/>
            <a:ext cx="10501177" cy="1401231"/>
          </a:xfrm>
        </p:spPr>
        <p:txBody>
          <a:bodyPr/>
          <a:lstStyle>
            <a:lvl1pPr>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7D8CF342-49F6-482D-943E-7E50B1694AE3}"/>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4" name="Footer Placeholder 3">
            <a:extLst>
              <a:ext uri="{FF2B5EF4-FFF2-40B4-BE49-F238E27FC236}">
                <a16:creationId xmlns:a16="http://schemas.microsoft.com/office/drawing/2014/main" id="{064033E5-3797-4FF8-866F-9FD9325A9FAB}"/>
              </a:ext>
            </a:extLst>
          </p:cNvPr>
          <p:cNvSpPr>
            <a:spLocks noGrp="1"/>
          </p:cNvSpPr>
          <p:nvPr>
            <p:ph type="ftr" sz="quarter" idx="11"/>
          </p:nvPr>
        </p:nvSpPr>
        <p:spPr>
          <a:xfrm>
            <a:off x="691078" y="236364"/>
            <a:ext cx="4114800" cy="417126"/>
          </a:xfrm>
        </p:spPr>
        <p:txBody>
          <a:bodyPr/>
          <a:lstStyle/>
          <a:p>
            <a:endParaRPr lang="en-US"/>
          </a:p>
        </p:txBody>
      </p:sp>
      <p:sp>
        <p:nvSpPr>
          <p:cNvPr id="5" name="Slide Number Placeholder 4">
            <a:extLst>
              <a:ext uri="{FF2B5EF4-FFF2-40B4-BE49-F238E27FC236}">
                <a16:creationId xmlns:a16="http://schemas.microsoft.com/office/drawing/2014/main" id="{66DC1E67-424D-4638-98F8-38E71A410011}"/>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6224114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45BED274-5EB4-4EF4-B353-E55BD502655C}"/>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6" name="Straight Connector 5">
              <a:extLst>
                <a:ext uri="{FF2B5EF4-FFF2-40B4-BE49-F238E27FC236}">
                  <a16:creationId xmlns:a16="http://schemas.microsoft.com/office/drawing/2014/main" id="{E0418BE5-560E-4E49-B12D-B555511FED72}"/>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849D1162-73B9-420F-BCBE-95039D00CD24}"/>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92BA76FE-316A-48E2-A03B-4E05691C4348}"/>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0E678FBC-A6AD-4422-BA24-A4172F8862CA}"/>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DD3C5C3E-2D08-43F0-AFAC-E15360CA7D3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E0BEAC62-AF92-4A65-9790-6F6E0C6C5A1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3C77D7C5-E76E-4E82-BFC4-9A75D2C8089D}"/>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C66E0152-96B9-4067-80D3-D9BDE6D7EC9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0918AFCC-B9DA-4092-8FBA-2CFEDB0388E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91EC7D33-C87E-4812-A722-53C5D99272B5}"/>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95F239E3-501A-4C3C-9BE4-6BFA0D3126B7}"/>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B62BF3B-95BB-4188-AAE5-015A0EF3D18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14E5F0F-0124-40D0-A0BF-AE307A0E15F4}"/>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BADC3B1-26C7-4CF1-B29D-4D0DEA3E2633}"/>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A0A7DF6E-1132-4A80-9B18-593B1ACD778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9EF19589-10D8-4A8F-A0B1-F7CE380E3001}"/>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8E6BB32-C4F8-4914-88D3-7DC5E79D023E}"/>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A8F046EE-9DBA-4924-A19C-ED8741F5F810}"/>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8AABBC44-ABA8-4913-824E-64D344724644}"/>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272B22-1C39-47A0-8551-73666AFBE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08CDFF66-464C-4ABF-BB01-00500A3B7517}"/>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3079FC88-BD3B-4C04-9B90-0FC93C179217}"/>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1FCAED8-8687-4141-A7C3-0D88ACEDFEC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065038E6-7B32-460F-B804-D6C105FF44C9}"/>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EC5DAE85-AD17-454B-AB64-CEFF52FDAB9D}"/>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8C603643-2066-4967-AE4B-9DA143843B2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437E9533-9B07-43E3-B939-7BADC01FEE86}"/>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EDCCAAEE-AB2E-4534-893A-3DB109499FB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48BD39A2-970F-4714-AAA6-67EE99A0EAA9}"/>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F4A1387-348B-4E46-9B65-FDF76ED0EF20}"/>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F5DAF27-A54D-442A-93E4-BA7F04EAE379}"/>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Date Placeholder 1">
            <a:extLst>
              <a:ext uri="{FF2B5EF4-FFF2-40B4-BE49-F238E27FC236}">
                <a16:creationId xmlns:a16="http://schemas.microsoft.com/office/drawing/2014/main" id="{D2EA265F-80A1-448D-A6EB-CE8D6F6EC723}"/>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3" name="Footer Placeholder 2">
            <a:extLst>
              <a:ext uri="{FF2B5EF4-FFF2-40B4-BE49-F238E27FC236}">
                <a16:creationId xmlns:a16="http://schemas.microsoft.com/office/drawing/2014/main" id="{4815D00D-89E6-4E7A-9A4D-A8CCEB3BED2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22B5AEA-8C38-4776-878C-AB01474D9171}"/>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10214992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40" name="Right Triangle 39">
            <a:extLst>
              <a:ext uri="{FF2B5EF4-FFF2-40B4-BE49-F238E27FC236}">
                <a16:creationId xmlns:a16="http://schemas.microsoft.com/office/drawing/2014/main" id="{C4853C57-22BC-4465-8B37-DC06FE5A0003}"/>
              </a:ext>
              <a:ext uri="{C183D7F6-B498-43B3-948B-1728B52AA6E4}">
                <adec:decorative xmlns:adec="http://schemas.microsoft.com/office/drawing/2017/decorative" val="1"/>
              </a:ext>
            </a:extLst>
          </p:cNvPr>
          <p:cNvSpPr/>
          <p:nvPr/>
        </p:nvSpPr>
        <p:spPr>
          <a:xfrm rot="13500000">
            <a:off x="-281092" y="3144857"/>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7E67C0A6-48E9-4845-9EBF-EF2A3DFD274F}"/>
              </a:ext>
            </a:extLst>
          </p:cNvPr>
          <p:cNvSpPr>
            <a:spLocks noGrp="1"/>
          </p:cNvSpPr>
          <p:nvPr>
            <p:ph type="title"/>
          </p:nvPr>
        </p:nvSpPr>
        <p:spPr>
          <a:xfrm>
            <a:off x="683587" y="713677"/>
            <a:ext cx="4499914" cy="2996581"/>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2A8B542-2084-485C-ABFC-94340B4C7E77}"/>
              </a:ext>
            </a:extLst>
          </p:cNvPr>
          <p:cNvSpPr>
            <a:spLocks noGrp="1"/>
          </p:cNvSpPr>
          <p:nvPr>
            <p:ph idx="1"/>
          </p:nvPr>
        </p:nvSpPr>
        <p:spPr>
          <a:xfrm>
            <a:off x="5698672" y="708102"/>
            <a:ext cx="5656716" cy="543064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647791F-9546-470D-A174-D75285263C2C}"/>
              </a:ext>
            </a:extLst>
          </p:cNvPr>
          <p:cNvSpPr>
            <a:spLocks noGrp="1"/>
          </p:cNvSpPr>
          <p:nvPr>
            <p:ph type="body" sz="half" idx="2"/>
          </p:nvPr>
        </p:nvSpPr>
        <p:spPr>
          <a:xfrm>
            <a:off x="683587" y="3976544"/>
            <a:ext cx="4499914" cy="2162201"/>
          </a:xfrm>
        </p:spPr>
        <p:txBody>
          <a:bodyPr>
            <a:normAutofit/>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marL="0" lvl="0" indent="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None/>
            </a:pPr>
            <a:r>
              <a:rPr lang="en-US"/>
              <a:t>Click to edit Master text styles</a:t>
            </a:r>
          </a:p>
        </p:txBody>
      </p:sp>
      <p:grpSp>
        <p:nvGrpSpPr>
          <p:cNvPr id="8" name="Group 7">
            <a:extLst>
              <a:ext uri="{FF2B5EF4-FFF2-40B4-BE49-F238E27FC236}">
                <a16:creationId xmlns:a16="http://schemas.microsoft.com/office/drawing/2014/main" id="{0550D594-9D00-4E12-9A7B-8B78EC19948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C5DEA230-2680-47DD-BD49-FDBF4C1105A5}"/>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F0BA61D-887F-46F1-B20D-EA4C38D467C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F350DFBA-D16D-4AE0-8339-58C4089B94AD}"/>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CF4AAAA5-CEFC-4C25-91D3-5AE49F720DA5}"/>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14D142AD-3FA3-43E4-8A61-61CF1E415684}"/>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9C3755A3-93F4-4EC4-9635-7E89E4AF1D3F}"/>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E0BFB588-0AB8-4BD8-9272-1CA867726018}"/>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F45A6DF3-CF29-4480-A235-EAE88D65A63C}"/>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9D6FF036-365A-4C15-8E15-0D5BBEBCEA58}"/>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85E76FF-4E86-4E42-B67E-B11AAE8D3076}"/>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1A64CEE-7CED-4EB2-A414-6F2D91E824F9}"/>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12C571B-47A6-49EB-A29F-678368BAED9F}"/>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160B109-845C-4119-BB66-9887B3859A7D}"/>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B68B7447-FF64-42D9-B3C6-2BDC6F547ED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FFF9B71-8653-450D-AFBE-2140D586FB5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0B9E5A-C1DA-445C-A911-721DF98DDCDD}"/>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5C9A3DC-A478-4469-9359-34A435689F3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7DE3299-EED7-4771-A270-F6B02941AD6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B434422A-5B59-41DC-8E2A-1A8244580E30}"/>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4A176117-0990-434B-A9D9-B4B9043C5447}"/>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7D6425E-C84A-462F-98F8-D0AB4FC3AF88}"/>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AF13AB68-7321-4AC2-AC60-0F417877D07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E275CCE-D06F-49D0-8A47-372C5040330B}"/>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D4B374E-EEBC-4A9C-B3B4-B269EC719857}"/>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2D80A7E6-BBEF-4EF1-B14A-29F26BFCF8E6}"/>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D7BC013-9B50-459D-8B8D-F756514A478B}"/>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E48964C0-675D-4807-B795-4B695A8F8420}"/>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96911512-51A8-4CE7-A043-425C809EB5FB}"/>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3C15D1E-0EDF-4AD7-90C7-3D8D64E645DB}"/>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78265A2D-2A6A-4301-B59F-8BAD98D9A57B}"/>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D4A4907F-2D1D-49D1-882D-119AA5E1183B}"/>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5" name="Date Placeholder 4">
            <a:extLst>
              <a:ext uri="{FF2B5EF4-FFF2-40B4-BE49-F238E27FC236}">
                <a16:creationId xmlns:a16="http://schemas.microsoft.com/office/drawing/2014/main" id="{AF6A2284-37AB-43F5-98B8-8AB49DBFA9F5}"/>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6" name="Footer Placeholder 5">
            <a:extLst>
              <a:ext uri="{FF2B5EF4-FFF2-40B4-BE49-F238E27FC236}">
                <a16:creationId xmlns:a16="http://schemas.microsoft.com/office/drawing/2014/main" id="{9AD8ABAA-E2F7-4C89-99ED-2C340220DD3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252EF12-B2CD-4F3C-9F19-A86915405017}"/>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30831861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0DDA6865-0A03-48FA-AD6E-D5BF8FDE9272}"/>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9" name="Straight Connector 8">
              <a:extLst>
                <a:ext uri="{FF2B5EF4-FFF2-40B4-BE49-F238E27FC236}">
                  <a16:creationId xmlns:a16="http://schemas.microsoft.com/office/drawing/2014/main" id="{2277E8EB-0DA2-40E4-AD12-1CCD0D262D0B}"/>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5BFE9F8-907A-4FFC-9FDE-2B51D238C40E}"/>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4BDDC323-8732-4007-BB81-1BE917E3B2FF}"/>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908FC40-8403-438D-95CA-E4EDC66192A9}"/>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5411D218-3FEA-4455-9809-91F029FB55AE}"/>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A541390F-BE50-4E4E-9DA2-B5F23F1A93D8}"/>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0EB3F094-97B5-48E1-A4DE-8BEED2550283}"/>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D4DBB43-CB34-4881-9445-A7FE131D5327}"/>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8B71F972-027A-47F0-996C-84BFE4574050}"/>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3C41353D-93C8-43F8-BBDE-7AB6B29EC38C}"/>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5CF07B24-CBD8-4F09-81EB-504285F8E11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B27873BB-1D79-4055-801C-BDA0F9A15136}"/>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8008D42B-2F35-497E-A26D-9AF008619D43}"/>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07F57499-C4D9-4B7D-BADA-38462AA3164E}"/>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1271F2B9-1FFA-4350-9370-B098459A2324}"/>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38FBAFFC-DC8F-4BB4-B405-E4AAA269AED4}"/>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F94FCE64-D7A5-411A-8795-932DD39F9520}"/>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0B4ECFC-FD43-44CF-B7FA-2A8C5651400F}"/>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99DFBC12-1E1D-44DE-9966-BAB05B246636}"/>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B9BEF096-361C-478B-81EB-37584119BFEE}"/>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EFC81993-CE86-4910-B9CE-B69375BDCEE3}"/>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75613D7-9FB0-4D33-8784-EC059DE019C8}"/>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D520AFD9-E849-4F42-99B2-928E6098C29A}"/>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6A200B0B-91CD-4D66-ADFC-9585D283103C}"/>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B5DB0C45-30CE-4C85-95C6-FFF4977C646A}"/>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BDC31604-5F93-436D-A9D2-A48846D4E0DE}"/>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FF1B965-7DE1-4AE3-B28B-DB6847BC52CC}"/>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FD9FB65-4392-4D6A-8ACC-8151F682BFE8}"/>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B40380C-3493-4AFE-BF13-AE68A8D244B4}"/>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CB21DF1-4859-4991-9C10-F8FA68F41013}"/>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354AD212-17DC-4506-AAA0-34A46A0B11C3}"/>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35B556E7-762B-4E18-A961-A4F7A9ECF9D8}"/>
              </a:ext>
            </a:extLst>
          </p:cNvPr>
          <p:cNvSpPr>
            <a:spLocks noGrp="1"/>
          </p:cNvSpPr>
          <p:nvPr>
            <p:ph type="title"/>
          </p:nvPr>
        </p:nvSpPr>
        <p:spPr>
          <a:xfrm>
            <a:off x="683587" y="713677"/>
            <a:ext cx="4434823" cy="3020519"/>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FB7118AF-C54D-406D-AABE-AED6576D1281}"/>
              </a:ext>
            </a:extLst>
          </p:cNvPr>
          <p:cNvSpPr>
            <a:spLocks noGrp="1"/>
          </p:cNvSpPr>
          <p:nvPr>
            <p:ph type="pic" idx="1"/>
          </p:nvPr>
        </p:nvSpPr>
        <p:spPr>
          <a:xfrm>
            <a:off x="5698672" y="713677"/>
            <a:ext cx="5304977" cy="543064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0" name="Right Triangle 39">
            <a:extLst>
              <a:ext uri="{FF2B5EF4-FFF2-40B4-BE49-F238E27FC236}">
                <a16:creationId xmlns:a16="http://schemas.microsoft.com/office/drawing/2014/main" id="{205CDEB9-8DED-4711-8140-4C943FC2CDA0}"/>
              </a:ext>
              <a:ext uri="{C183D7F6-B498-43B3-948B-1728B52AA6E4}">
                <adec:decorative xmlns:adec="http://schemas.microsoft.com/office/drawing/2017/decorative" val="1"/>
              </a:ext>
            </a:extLst>
          </p:cNvPr>
          <p:cNvSpPr/>
          <p:nvPr/>
        </p:nvSpPr>
        <p:spPr>
          <a:xfrm rot="13500000">
            <a:off x="-281093" y="314330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4" name="Text Placeholder 3">
            <a:extLst>
              <a:ext uri="{FF2B5EF4-FFF2-40B4-BE49-F238E27FC236}">
                <a16:creationId xmlns:a16="http://schemas.microsoft.com/office/drawing/2014/main" id="{02E13C3F-6360-4760-9477-C3831A6E26EF}"/>
              </a:ext>
            </a:extLst>
          </p:cNvPr>
          <p:cNvSpPr>
            <a:spLocks noGrp="1"/>
          </p:cNvSpPr>
          <p:nvPr>
            <p:ph type="body" sz="half" idx="2"/>
          </p:nvPr>
        </p:nvSpPr>
        <p:spPr>
          <a:xfrm>
            <a:off x="683587" y="3970330"/>
            <a:ext cx="4434823" cy="2173992"/>
          </a:xfrm>
        </p:spPr>
        <p:txBody>
          <a:bodyPr/>
          <a:lstStyle>
            <a:lvl1pPr marL="0" indent="0">
              <a:buNone/>
              <a:defRPr lang="en-US" sz="2400" b="0" i="1" kern="1200" smtClean="0">
                <a:solidFill>
                  <a:schemeClr val="tx1"/>
                </a:solidFill>
                <a:latin typeface="+mn-lt"/>
                <a:ea typeface="+mn-ea"/>
                <a:cs typeface="+mn-cs"/>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192D3B-60EE-4FC5-9ED7-4445300844CA}"/>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6" name="Footer Placeholder 5">
            <a:extLst>
              <a:ext uri="{FF2B5EF4-FFF2-40B4-BE49-F238E27FC236}">
                <a16:creationId xmlns:a16="http://schemas.microsoft.com/office/drawing/2014/main" id="{5BCF831E-9B19-4936-8BC9-F62A9B118BA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E71E1D1-F7A2-40D0-91DA-07468A9651E7}"/>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3136731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9BD70F-ACE4-4595-845E-2296BDF83B5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B6978CD9-E0B5-4B48-8366-91E6D22C9F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2FAF4B4-44D3-4E29-B235-A1B868207789}"/>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5" name="Footer Placeholder 4">
            <a:extLst>
              <a:ext uri="{FF2B5EF4-FFF2-40B4-BE49-F238E27FC236}">
                <a16:creationId xmlns:a16="http://schemas.microsoft.com/office/drawing/2014/main" id="{E2D7BA37-9639-480E-84AB-EA277225CA0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2BFC658-154E-48DE-AD31-813E5170C93C}"/>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8210513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65405209-5179-4359-91ED-1B1A46619A99}"/>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8" name="Straight Connector 7">
              <a:extLst>
                <a:ext uri="{FF2B5EF4-FFF2-40B4-BE49-F238E27FC236}">
                  <a16:creationId xmlns:a16="http://schemas.microsoft.com/office/drawing/2014/main" id="{0E32344F-3BE0-4CE8-B1BD-9ABD425E1C0D}"/>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99DE306-F4FB-4730-A066-ADF38D739563}"/>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CB32885-303F-477F-A081-27425944F230}"/>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260C0C0B-4CD0-467D-A382-2B2415102C48}"/>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788DF0F-327F-43A5-AB71-3D32053D83CA}"/>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98A0902-2662-4911-A532-AA6310861479}"/>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ABDA4F7-23F4-46D1-8B7E-A21DD84083E1}"/>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D7FC9FC2-8808-438E-8FFB-5FE416BFB5C8}"/>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04694E5-71F9-4210-9BE8-FC12CC177BD3}"/>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0B37E805-A7E5-4906-B0C5-1373F3DA962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7A4CD964-FBD6-41AB-8A02-9509A2BAC11F}"/>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E9CD7FF8-E827-4E0A-BCE2-CCB34EDAC0F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C4AD6BB-F1EE-4FB8-96E8-6890447800EC}"/>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FE935057-E0A3-4DAE-B9C8-6E818D7A7205}"/>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08DDF69-1C14-453C-BC3A-37D3FE69DFC7}"/>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E6C26D82-15BA-4B2E-A42D-2ECA8012D307}"/>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D7F73B67-E5E9-4000-91DA-034B2127EFD2}"/>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EAFAC1B5-F0DD-4FC0-B4C9-77CB29DF4425}"/>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D9ACB3DB-54B2-4CEE-A791-C6FC6C758DAE}"/>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68324004-1030-47D9-B817-425FF6ECCECC}"/>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1AA001C4-81AB-4FA6-ADAA-C8618056353B}"/>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8D1DAD34-7844-4F16-9874-F51F2A23B9EA}"/>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7DCBC6D-1BDA-4CB1-A3EC-59F240C8FA19}"/>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E5B3C1A0-58E7-47E4-831B-CF3EE21D1E90}"/>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08A09FAA-E123-4FE4-B67A-9EBDE1A3130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5317B7C6-C816-4A58-B184-135E4FD19F55}"/>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4D22ABB-4CE8-47DC-80BF-39B3E4CF7048}"/>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3A17DE37-A292-4031-AF42-CDB00A13EE76}"/>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3EF673-CB75-435F-9BF3-7594EC3ADF8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D35F4581-15F6-47EE-87D0-1132A093DBA5}"/>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565CF984-F5BD-45C4-9A12-B02DB4F044E1}"/>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39" name="Right Triangle 38">
            <a:extLst>
              <a:ext uri="{FF2B5EF4-FFF2-40B4-BE49-F238E27FC236}">
                <a16:creationId xmlns:a16="http://schemas.microsoft.com/office/drawing/2014/main" id="{ACE66A86-8455-497B-9CA4-F460A19E5FBB}"/>
              </a:ext>
              <a:ext uri="{C183D7F6-B498-43B3-948B-1728B52AA6E4}">
                <adec:decorative xmlns:adec="http://schemas.microsoft.com/office/drawing/2017/decorative" val="1"/>
              </a:ext>
            </a:extLst>
          </p:cNvPr>
          <p:cNvSpPr/>
          <p:nvPr/>
        </p:nvSpPr>
        <p:spPr>
          <a:xfrm rot="18900000">
            <a:off x="7770390" y="-287370"/>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Vertical Title 1">
            <a:extLst>
              <a:ext uri="{FF2B5EF4-FFF2-40B4-BE49-F238E27FC236}">
                <a16:creationId xmlns:a16="http://schemas.microsoft.com/office/drawing/2014/main" id="{5868C62B-71EF-4824-9EE8-6CAE17984232}"/>
              </a:ext>
            </a:extLst>
          </p:cNvPr>
          <p:cNvSpPr>
            <a:spLocks noGrp="1"/>
          </p:cNvSpPr>
          <p:nvPr>
            <p:ph type="title" orient="vert"/>
          </p:nvPr>
        </p:nvSpPr>
        <p:spPr>
          <a:xfrm>
            <a:off x="7707774" y="715616"/>
            <a:ext cx="3295876" cy="5026597"/>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243E4C8-4AA9-49D7-BF71-1AB5F2CFE1FC}"/>
              </a:ext>
            </a:extLst>
          </p:cNvPr>
          <p:cNvSpPr>
            <a:spLocks noGrp="1"/>
          </p:cNvSpPr>
          <p:nvPr>
            <p:ph type="body" orient="vert" idx="1"/>
          </p:nvPr>
        </p:nvSpPr>
        <p:spPr>
          <a:xfrm>
            <a:off x="683588" y="715616"/>
            <a:ext cx="6770448" cy="5026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97898B3-014E-440B-BA4E-106339212804}"/>
              </a:ext>
            </a:extLst>
          </p:cNvPr>
          <p:cNvSpPr>
            <a:spLocks noGrp="1"/>
          </p:cNvSpPr>
          <p:nvPr>
            <p:ph type="dt" sz="half" idx="10"/>
          </p:nvPr>
        </p:nvSpPr>
        <p:spPr/>
        <p:txBody>
          <a:bodyPr/>
          <a:lstStyle/>
          <a:p>
            <a:fld id="{8F72BA41-EC5B-4197-BCC8-0FD2E523CD7A}" type="datetimeFigureOut">
              <a:rPr lang="en-US" smtClean="0"/>
              <a:t>6/29/2023</a:t>
            </a:fld>
            <a:endParaRPr lang="en-US"/>
          </a:p>
        </p:txBody>
      </p:sp>
      <p:sp>
        <p:nvSpPr>
          <p:cNvPr id="5" name="Footer Placeholder 4">
            <a:extLst>
              <a:ext uri="{FF2B5EF4-FFF2-40B4-BE49-F238E27FC236}">
                <a16:creationId xmlns:a16="http://schemas.microsoft.com/office/drawing/2014/main" id="{81C22643-CE63-4C3E-B437-5A1A5EF911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D1CE5E-160A-4B37-94E2-3D9DC75BFFAF}"/>
              </a:ext>
            </a:extLst>
          </p:cNvPr>
          <p:cNvSpPr>
            <a:spLocks noGrp="1"/>
          </p:cNvSpPr>
          <p:nvPr>
            <p:ph type="sldNum" sz="quarter" idx="12"/>
          </p:nvPr>
        </p:nvSpPr>
        <p:spPr/>
        <p:txBody>
          <a:bodyPr/>
          <a:lstStyle/>
          <a:p>
            <a:fld id="{BE15108C-154A-4A5A-9C05-91A49A422BA7}" type="slidenum">
              <a:rPr lang="en-US" smtClean="0"/>
              <a:t>‹Nº›</a:t>
            </a:fld>
            <a:endParaRPr lang="en-US"/>
          </a:p>
        </p:txBody>
      </p:sp>
    </p:spTree>
    <p:extLst>
      <p:ext uri="{BB962C8B-B14F-4D97-AF65-F5344CB8AC3E}">
        <p14:creationId xmlns:p14="http://schemas.microsoft.com/office/powerpoint/2010/main" val="40125188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39" name="Group 38">
            <a:extLst>
              <a:ext uri="{FF2B5EF4-FFF2-40B4-BE49-F238E27FC236}">
                <a16:creationId xmlns:a16="http://schemas.microsoft.com/office/drawing/2014/main" id="{BDF0D99C-5D42-41C6-A50C-C4E2D6B2A36E}"/>
              </a:ext>
              <a:ext uri="{C183D7F6-B498-43B3-948B-1728B52AA6E4}">
                <adec:decorative xmlns:adec="http://schemas.microsoft.com/office/drawing/2017/decorative" val="1"/>
              </a:ext>
            </a:extLst>
          </p:cNvPr>
          <p:cNvGrpSpPr/>
          <p:nvPr/>
        </p:nvGrpSpPr>
        <p:grpSpPr>
          <a:xfrm>
            <a:off x="-6214" y="-1"/>
            <a:ext cx="12214827" cy="6858000"/>
            <a:chOff x="-6214" y="-1"/>
            <a:chExt cx="12214827" cy="6858000"/>
          </a:xfrm>
        </p:grpSpPr>
        <p:cxnSp>
          <p:nvCxnSpPr>
            <p:cNvPr id="40" name="Straight Connector 39">
              <a:extLst>
                <a:ext uri="{FF2B5EF4-FFF2-40B4-BE49-F238E27FC236}">
                  <a16:creationId xmlns:a16="http://schemas.microsoft.com/office/drawing/2014/main" id="{5F28962D-50BA-43F8-8863-28ECE711D3FC}"/>
                </a:ext>
              </a:extLst>
            </p:cNvPr>
            <p:cNvCxnSpPr>
              <a:cxnSpLocks/>
            </p:cNvCxnSpPr>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780F5939-D4E0-46FD-9A5A-5D648E381092}"/>
                </a:ext>
              </a:extLst>
            </p:cNvPr>
            <p:cNvCxnSpPr>
              <a:cxnSpLocks/>
            </p:cNvCxnSpPr>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8633D331-78CB-40A1-B167-8185EC5D707B}"/>
                </a:ext>
              </a:extLst>
            </p:cNvPr>
            <p:cNvCxnSpPr>
              <a:cxnSpLocks/>
            </p:cNvCxnSpPr>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C512E4B1-E78E-49E7-AA36-374CC1B084E4}"/>
                </a:ext>
              </a:extLst>
            </p:cNvPr>
            <p:cNvCxnSpPr>
              <a:cxnSpLocks/>
            </p:cNvCxnSpPr>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7D46340-CBFC-490F-B44E-7AA8FBF58B05}"/>
                </a:ext>
              </a:extLst>
            </p:cNvPr>
            <p:cNvCxnSpPr>
              <a:cxnSpLocks/>
            </p:cNvCxnSpPr>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3575C26C-3EBD-4AA9-BA4D-2561E295D65D}"/>
                </a:ext>
              </a:extLst>
            </p:cNvPr>
            <p:cNvCxnSpPr>
              <a:cxnSpLocks/>
            </p:cNvCxnSpPr>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235DB6BE-E065-4559-BF5C-36B56B379040}"/>
                </a:ext>
              </a:extLst>
            </p:cNvPr>
            <p:cNvCxnSpPr>
              <a:cxnSpLocks/>
            </p:cNvCxnSpPr>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9" name="Straight Connector 48">
              <a:extLst>
                <a:ext uri="{FF2B5EF4-FFF2-40B4-BE49-F238E27FC236}">
                  <a16:creationId xmlns:a16="http://schemas.microsoft.com/office/drawing/2014/main" id="{3DA54272-CD9D-4F68-BBAB-4F0C0C3EC635}"/>
                </a:ext>
              </a:extLst>
            </p:cNvPr>
            <p:cNvCxnSpPr>
              <a:cxnSpLocks/>
            </p:cNvCxnSpPr>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0" name="Straight Connector 49">
              <a:extLst>
                <a:ext uri="{FF2B5EF4-FFF2-40B4-BE49-F238E27FC236}">
                  <a16:creationId xmlns:a16="http://schemas.microsoft.com/office/drawing/2014/main" id="{A002CE8F-9256-4F2C-B474-58873717119E}"/>
                </a:ext>
              </a:extLst>
            </p:cNvPr>
            <p:cNvCxnSpPr>
              <a:cxnSpLocks/>
            </p:cNvCxnSpPr>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id="{59C9DE9F-4252-401D-913E-B74C9E326F98}"/>
                </a:ext>
              </a:extLst>
            </p:cNvPr>
            <p:cNvCxnSpPr>
              <a:cxnSpLocks/>
            </p:cNvCxnSpPr>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8FE4E69B-534F-4A80-9E1C-798BEE1B0795}"/>
                </a:ext>
              </a:extLst>
            </p:cNvPr>
            <p:cNvCxnSpPr>
              <a:cxnSpLocks/>
            </p:cNvCxnSpPr>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3" name="Straight Connector 52">
              <a:extLst>
                <a:ext uri="{FF2B5EF4-FFF2-40B4-BE49-F238E27FC236}">
                  <a16:creationId xmlns:a16="http://schemas.microsoft.com/office/drawing/2014/main" id="{27564E1C-009C-4832-AE8D-E98286693F0C}"/>
                </a:ext>
              </a:extLst>
            </p:cNvPr>
            <p:cNvCxnSpPr>
              <a:cxnSpLocks/>
            </p:cNvCxnSpPr>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4" name="Straight Connector 53">
              <a:extLst>
                <a:ext uri="{FF2B5EF4-FFF2-40B4-BE49-F238E27FC236}">
                  <a16:creationId xmlns:a16="http://schemas.microsoft.com/office/drawing/2014/main" id="{4305DF1C-5801-43F2-A8B9-5351369418C0}"/>
                </a:ext>
              </a:extLst>
            </p:cNvPr>
            <p:cNvCxnSpPr>
              <a:cxnSpLocks/>
            </p:cNvCxnSpPr>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5" name="Straight Connector 54">
              <a:extLst>
                <a:ext uri="{FF2B5EF4-FFF2-40B4-BE49-F238E27FC236}">
                  <a16:creationId xmlns:a16="http://schemas.microsoft.com/office/drawing/2014/main" id="{806E71C8-0783-4E17-9B34-F51231DD2954}"/>
                </a:ext>
              </a:extLst>
            </p:cNvPr>
            <p:cNvCxnSpPr>
              <a:cxnSpLocks/>
            </p:cNvCxnSpPr>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FD908F17-2A89-4B0A-A2EA-692390969FE0}"/>
                </a:ext>
              </a:extLst>
            </p:cNvPr>
            <p:cNvCxnSpPr>
              <a:cxnSpLocks/>
            </p:cNvCxnSpPr>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id="{FBE22751-380F-44F9-BEED-0A553CF87BE5}"/>
                </a:ext>
              </a:extLst>
            </p:cNvPr>
            <p:cNvCxnSpPr>
              <a:cxnSpLocks/>
            </p:cNvCxnSpPr>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a16="http://schemas.microsoft.com/office/drawing/2014/main" id="{77B27910-846F-4E4E-B588-F5B2E026FE96}"/>
                </a:ext>
              </a:extLst>
            </p:cNvPr>
            <p:cNvCxnSpPr>
              <a:cxnSpLocks/>
            </p:cNvCxnSpPr>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9" name="Straight Connector 58">
              <a:extLst>
                <a:ext uri="{FF2B5EF4-FFF2-40B4-BE49-F238E27FC236}">
                  <a16:creationId xmlns:a16="http://schemas.microsoft.com/office/drawing/2014/main" id="{E6E0501E-134E-46D7-984F-3A382B0BB29B}"/>
                </a:ext>
              </a:extLst>
            </p:cNvPr>
            <p:cNvCxnSpPr>
              <a:cxnSpLocks/>
            </p:cNvCxnSpPr>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a:extLst>
                <a:ext uri="{FF2B5EF4-FFF2-40B4-BE49-F238E27FC236}">
                  <a16:creationId xmlns:a16="http://schemas.microsoft.com/office/drawing/2014/main" id="{90A83974-CBD7-4A69-9D84-2D3BBDE027A5}"/>
                </a:ext>
              </a:extLst>
            </p:cNvPr>
            <p:cNvCxnSpPr>
              <a:cxnSpLocks/>
            </p:cNvCxnSpPr>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1" name="Straight Connector 60">
              <a:extLst>
                <a:ext uri="{FF2B5EF4-FFF2-40B4-BE49-F238E27FC236}">
                  <a16:creationId xmlns:a16="http://schemas.microsoft.com/office/drawing/2014/main" id="{A503E931-00D4-4B0C-BC69-49FE5C766518}"/>
                </a:ext>
              </a:extLst>
            </p:cNvPr>
            <p:cNvCxnSpPr>
              <a:cxnSpLocks/>
            </p:cNvCxnSpPr>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2" name="Straight Connector 61">
              <a:extLst>
                <a:ext uri="{FF2B5EF4-FFF2-40B4-BE49-F238E27FC236}">
                  <a16:creationId xmlns:a16="http://schemas.microsoft.com/office/drawing/2014/main" id="{97732A30-BE2F-4D71-BC37-60F7B44591B9}"/>
                </a:ext>
              </a:extLst>
            </p:cNvPr>
            <p:cNvCxnSpPr>
              <a:cxnSpLocks/>
            </p:cNvCxnSpPr>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0C8EB840-DE7D-4E67-989C-F4D8F50E15BD}"/>
                </a:ext>
              </a:extLst>
            </p:cNvPr>
            <p:cNvCxnSpPr>
              <a:cxnSpLocks/>
            </p:cNvCxnSpPr>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4" name="Straight Connector 63">
              <a:extLst>
                <a:ext uri="{FF2B5EF4-FFF2-40B4-BE49-F238E27FC236}">
                  <a16:creationId xmlns:a16="http://schemas.microsoft.com/office/drawing/2014/main" id="{F05D2CC2-53CC-487E-A72E-42B1E9B18460}"/>
                </a:ext>
              </a:extLst>
            </p:cNvPr>
            <p:cNvCxnSpPr>
              <a:cxnSpLocks/>
            </p:cNvCxnSpPr>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03A12D6B-1D60-4F26-8FB9-74AD5B070BDF}"/>
                </a:ext>
              </a:extLst>
            </p:cNvPr>
            <p:cNvCxnSpPr>
              <a:cxnSpLocks/>
            </p:cNvCxnSpPr>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41895D00-2D63-443C-95A8-5EB6E5EECBFF}"/>
                </a:ext>
              </a:extLst>
            </p:cNvPr>
            <p:cNvCxnSpPr>
              <a:cxnSpLocks/>
            </p:cNvCxnSpPr>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6AC50652-2A56-4382-95D0-971644EE0FA9}"/>
                </a:ext>
              </a:extLst>
            </p:cNvPr>
            <p:cNvCxnSpPr>
              <a:cxnSpLocks/>
            </p:cNvCxnSpPr>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8" name="Straight Connector 67">
              <a:extLst>
                <a:ext uri="{FF2B5EF4-FFF2-40B4-BE49-F238E27FC236}">
                  <a16:creationId xmlns:a16="http://schemas.microsoft.com/office/drawing/2014/main" id="{DA50A374-8880-482D-B54F-F74E0D7BE187}"/>
                </a:ext>
              </a:extLst>
            </p:cNvPr>
            <p:cNvCxnSpPr>
              <a:cxnSpLocks/>
            </p:cNvCxnSpPr>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69" name="Straight Connector 68">
              <a:extLst>
                <a:ext uri="{FF2B5EF4-FFF2-40B4-BE49-F238E27FC236}">
                  <a16:creationId xmlns:a16="http://schemas.microsoft.com/office/drawing/2014/main" id="{C66364D8-CCC7-4AAF-94BC-766EC160D99E}"/>
                </a:ext>
              </a:extLst>
            </p:cNvPr>
            <p:cNvCxnSpPr>
              <a:cxnSpLocks/>
            </p:cNvCxnSpPr>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0" name="Straight Connector 69">
              <a:extLst>
                <a:ext uri="{FF2B5EF4-FFF2-40B4-BE49-F238E27FC236}">
                  <a16:creationId xmlns:a16="http://schemas.microsoft.com/office/drawing/2014/main" id="{4A0DC409-26E2-4453-89FD-745EA849BE7F}"/>
                </a:ext>
              </a:extLst>
            </p:cNvPr>
            <p:cNvCxnSpPr>
              <a:cxnSpLocks/>
            </p:cNvCxnSpPr>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a:extLst>
                <a:ext uri="{FF2B5EF4-FFF2-40B4-BE49-F238E27FC236}">
                  <a16:creationId xmlns:a16="http://schemas.microsoft.com/office/drawing/2014/main" id="{239ED039-D66C-4A5E-AA35-E7A5FA2E64C2}"/>
                </a:ext>
              </a:extLst>
            </p:cNvPr>
            <p:cNvCxnSpPr>
              <a:cxnSpLocks/>
            </p:cNvCxnSpPr>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72" name="Straight Connector 71">
              <a:extLst>
                <a:ext uri="{FF2B5EF4-FFF2-40B4-BE49-F238E27FC236}">
                  <a16:creationId xmlns:a16="http://schemas.microsoft.com/office/drawing/2014/main" id="{C72C13DC-161E-49CF-96B5-5383AA052AB7}"/>
                </a:ext>
              </a:extLst>
            </p:cNvPr>
            <p:cNvCxnSpPr>
              <a:cxnSpLocks/>
            </p:cNvCxnSpPr>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itle Placeholder 1">
            <a:extLst>
              <a:ext uri="{FF2B5EF4-FFF2-40B4-BE49-F238E27FC236}">
                <a16:creationId xmlns:a16="http://schemas.microsoft.com/office/drawing/2014/main" id="{05103067-48DA-458C-99F6-9921C19A802A}"/>
              </a:ext>
            </a:extLst>
          </p:cNvPr>
          <p:cNvSpPr>
            <a:spLocks noGrp="1"/>
          </p:cNvSpPr>
          <p:nvPr>
            <p:ph type="title"/>
          </p:nvPr>
        </p:nvSpPr>
        <p:spPr>
          <a:xfrm>
            <a:off x="691079" y="725951"/>
            <a:ext cx="10325000" cy="144246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CB86862-507E-4F73-890F-3B77BCFA3FA2}"/>
              </a:ext>
            </a:extLst>
          </p:cNvPr>
          <p:cNvSpPr>
            <a:spLocks noGrp="1"/>
          </p:cNvSpPr>
          <p:nvPr>
            <p:ph type="body" idx="1"/>
          </p:nvPr>
        </p:nvSpPr>
        <p:spPr>
          <a:xfrm>
            <a:off x="691079" y="2340131"/>
            <a:ext cx="10325000" cy="35644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6EFBC0BB-AF05-4753-9159-41A16FBFC3B4}"/>
              </a:ext>
            </a:extLst>
          </p:cNvPr>
          <p:cNvSpPr>
            <a:spLocks noGrp="1"/>
          </p:cNvSpPr>
          <p:nvPr>
            <p:ph type="dt" sz="half" idx="2"/>
          </p:nvPr>
        </p:nvSpPr>
        <p:spPr>
          <a:xfrm>
            <a:off x="683587" y="6215870"/>
            <a:ext cx="3843779" cy="417126"/>
          </a:xfrm>
          <a:prstGeom prst="rect">
            <a:avLst/>
          </a:prstGeom>
        </p:spPr>
        <p:txBody>
          <a:bodyPr vert="horz" lIns="91440" tIns="45720" rIns="91440" bIns="45720" rtlCol="0" anchor="ctr"/>
          <a:lstStyle>
            <a:lvl1pPr algn="l">
              <a:defRPr sz="900">
                <a:solidFill>
                  <a:schemeClr val="tx1">
                    <a:tint val="75000"/>
                  </a:schemeClr>
                </a:solidFill>
              </a:defRPr>
            </a:lvl1pPr>
          </a:lstStyle>
          <a:p>
            <a:fld id="{8F72BA41-EC5B-4197-BCC8-0FD2E523CD7A}" type="datetimeFigureOut">
              <a:rPr lang="en-US" smtClean="0"/>
              <a:pPr/>
              <a:t>6/29/2023</a:t>
            </a:fld>
            <a:endParaRPr lang="en-US" dirty="0"/>
          </a:p>
        </p:txBody>
      </p:sp>
      <p:sp>
        <p:nvSpPr>
          <p:cNvPr id="5" name="Footer Placeholder 4">
            <a:extLst>
              <a:ext uri="{FF2B5EF4-FFF2-40B4-BE49-F238E27FC236}">
                <a16:creationId xmlns:a16="http://schemas.microsoft.com/office/drawing/2014/main" id="{28362F82-EA1A-4B02-8A64-3B44C0D9DAC6}"/>
              </a:ext>
            </a:extLst>
          </p:cNvPr>
          <p:cNvSpPr>
            <a:spLocks noGrp="1"/>
          </p:cNvSpPr>
          <p:nvPr>
            <p:ph type="ftr" sz="quarter" idx="3"/>
          </p:nvPr>
        </p:nvSpPr>
        <p:spPr>
          <a:xfrm>
            <a:off x="691078" y="236364"/>
            <a:ext cx="4114800" cy="417126"/>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9C5EF32-1CA9-4CDA-8182-2FB0C30A0F6F}"/>
              </a:ext>
            </a:extLst>
          </p:cNvPr>
          <p:cNvSpPr>
            <a:spLocks noGrp="1"/>
          </p:cNvSpPr>
          <p:nvPr>
            <p:ph type="sldNum" sz="quarter" idx="4"/>
          </p:nvPr>
        </p:nvSpPr>
        <p:spPr>
          <a:xfrm>
            <a:off x="11003649" y="6215870"/>
            <a:ext cx="979151" cy="417126"/>
          </a:xfrm>
          <a:prstGeom prst="rect">
            <a:avLst/>
          </a:prstGeom>
        </p:spPr>
        <p:txBody>
          <a:bodyPr vert="horz" lIns="91440" tIns="45720" rIns="91440" bIns="45720" rtlCol="0" anchor="ctr"/>
          <a:lstStyle>
            <a:lvl1pPr algn="ctr">
              <a:defRPr sz="900">
                <a:solidFill>
                  <a:schemeClr val="tx1">
                    <a:tint val="75000"/>
                  </a:schemeClr>
                </a:solidFill>
              </a:defRPr>
            </a:lvl1pPr>
          </a:lstStyle>
          <a:p>
            <a:fld id="{BE15108C-154A-4A5A-9C05-91A49A422BA7}" type="slidenum">
              <a:rPr lang="en-US" smtClean="0"/>
              <a:pPr/>
              <a:t>‹Nº›</a:t>
            </a:fld>
            <a:endParaRPr lang="en-US" dirty="0"/>
          </a:p>
        </p:txBody>
      </p:sp>
      <p:sp>
        <p:nvSpPr>
          <p:cNvPr id="7" name="Right Triangle 6">
            <a:extLst>
              <a:ext uri="{FF2B5EF4-FFF2-40B4-BE49-F238E27FC236}">
                <a16:creationId xmlns:a16="http://schemas.microsoft.com/office/drawing/2014/main" id="{63BAC6E0-ADAC-40FB-AF53-88FA5F83738C}"/>
              </a:ext>
              <a:ext uri="{C183D7F6-B498-43B3-948B-1728B52AA6E4}">
                <adec:decorative xmlns:adec="http://schemas.microsoft.com/office/drawing/2017/decorative" val="1"/>
              </a:ext>
            </a:extLst>
          </p:cNvPr>
          <p:cNvSpPr/>
          <p:nvPr/>
        </p:nvSpPr>
        <p:spPr>
          <a:xfrm rot="13500000">
            <a:off x="-281094" y="1516214"/>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Tree>
    <p:extLst>
      <p:ext uri="{BB962C8B-B14F-4D97-AF65-F5344CB8AC3E}">
        <p14:creationId xmlns:p14="http://schemas.microsoft.com/office/powerpoint/2010/main" val="1776368318"/>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66" r:id="rId6"/>
    <p:sldLayoutId id="2147483662" r:id="rId7"/>
    <p:sldLayoutId id="2147483663" r:id="rId8"/>
    <p:sldLayoutId id="2147483664" r:id="rId9"/>
    <p:sldLayoutId id="2147483665" r:id="rId10"/>
    <p:sldLayoutId id="2147483667" r:id="rId11"/>
  </p:sldLayoutIdLst>
  <p:txStyles>
    <p:titleStyle>
      <a:lvl1pPr algn="l" defTabSz="914400" rtl="0" eaLnBrk="1" latinLnBrk="0" hangingPunct="1">
        <a:lnSpc>
          <a:spcPct val="100000"/>
        </a:lnSpc>
        <a:spcBef>
          <a:spcPct val="0"/>
        </a:spcBef>
        <a:buNone/>
        <a:defRPr sz="4400" kern="120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1000"/>
        </a:spcBef>
        <a:buClr>
          <a:schemeClr val="tx2">
            <a:lumMod val="50000"/>
            <a:lumOff val="50000"/>
          </a:schemeClr>
        </a:buClr>
        <a:buSzPct val="75000"/>
        <a:buFont typeface="Wingdings" panose="05000000000000000000" pitchFamily="2" charset="2"/>
        <a:buChar char="§"/>
        <a:defRPr sz="2000" kern="1200">
          <a:solidFill>
            <a:schemeClr val="tx2"/>
          </a:solidFill>
          <a:latin typeface="+mn-lt"/>
          <a:ea typeface="+mn-ea"/>
          <a:cs typeface="+mn-cs"/>
        </a:defRPr>
      </a:lvl1pPr>
      <a:lvl2pPr marL="4572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800" kern="1200">
          <a:solidFill>
            <a:schemeClr val="tx2"/>
          </a:solidFill>
          <a:latin typeface="+mn-lt"/>
          <a:ea typeface="+mn-ea"/>
          <a:cs typeface="+mn-cs"/>
        </a:defRPr>
      </a:lvl2pPr>
      <a:lvl3pPr marL="6858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600" kern="1200">
          <a:solidFill>
            <a:schemeClr val="tx2"/>
          </a:solidFill>
          <a:latin typeface="+mn-lt"/>
          <a:ea typeface="+mn-ea"/>
          <a:cs typeface="+mn-cs"/>
        </a:defRPr>
      </a:lvl3pPr>
      <a:lvl4pPr marL="9144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4pPr>
      <a:lvl5pPr marL="1143000" indent="-228600" algn="l" defTabSz="914400" rtl="0" eaLnBrk="1" latinLnBrk="0" hangingPunct="1">
        <a:lnSpc>
          <a:spcPct val="110000"/>
        </a:lnSpc>
        <a:spcBef>
          <a:spcPts val="500"/>
        </a:spcBef>
        <a:buClr>
          <a:schemeClr val="tx2">
            <a:lumMod val="50000"/>
            <a:lumOff val="50000"/>
          </a:schemeClr>
        </a:buClr>
        <a:buSzPct val="75000"/>
        <a:buFont typeface="Wingdings" panose="05000000000000000000" pitchFamily="2" charset="2"/>
        <a:buChar char="§"/>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hyperlink" Target="https://www.needpix.com/photo/173625/checkbox-check-mark-mark-check-tick-yes-approve-approval-accepted" TargetMode="External"/><Relationship Id="rId2" Type="http://schemas.openxmlformats.org/officeDocument/2006/relationships/hyperlink" Target="https://es.khanacademy.org/math/algebra-ii-pe-pre-u/xcb2d1a1723269f75:funcion-lineal/xcb2d1a1723269f75:modelacion-real-con-funciones-lineales/a/26410-artculo-modelacin-de-situaciones-cotidianas-con-funciones-lineales" TargetMode="External"/><Relationship Id="rId1" Type="http://schemas.openxmlformats.org/officeDocument/2006/relationships/slideLayout" Target="../slideLayouts/slideLayout4.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es.khanacademy.org/math/algebra-ii-pe-pre-u/xcb2d1a1723269f75:funcion-lineal/xcb2d1a1723269f75:modelacion-real-con-funciones-lineales/a/26410-artculo-modelacin-de-situaciones-cotidianas-con-funciones-lineales" TargetMode="External"/><Relationship Id="rId1" Type="http://schemas.openxmlformats.org/officeDocument/2006/relationships/slideLayout" Target="../slideLayouts/slideLayout4.xml"/><Relationship Id="rId6" Type="http://schemas.openxmlformats.org/officeDocument/2006/relationships/image" Target="../media/image19.png"/><Relationship Id="rId5" Type="http://schemas.openxmlformats.org/officeDocument/2006/relationships/hyperlink" Target="https://www.needpix.com/photo/173625/checkbox-check-mark-mark-check-tick-yes-approve-approval-accepted" TargetMode="External"/><Relationship Id="rId4" Type="http://schemas.openxmlformats.org/officeDocument/2006/relationships/image" Target="../media/image18.png"/></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 Id="rId5" Type="http://schemas.openxmlformats.org/officeDocument/2006/relationships/image" Target="../media/image23.png"/><Relationship Id="rId4" Type="http://schemas.openxmlformats.org/officeDocument/2006/relationships/image" Target="../media/image22.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0.png"/><Relationship Id="rId1" Type="http://schemas.openxmlformats.org/officeDocument/2006/relationships/slideLayout" Target="../slideLayouts/slideLayout4.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2.png"/></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8">
            <a:extLst>
              <a:ext uri="{FF2B5EF4-FFF2-40B4-BE49-F238E27FC236}">
                <a16:creationId xmlns:a16="http://schemas.microsoft.com/office/drawing/2014/main" id="{A173122F-D466-4F08-90FA-0038F7AC21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grpSp>
        <p:nvGrpSpPr>
          <p:cNvPr id="11" name="Group 10">
            <a:extLst>
              <a:ext uri="{FF2B5EF4-FFF2-40B4-BE49-F238E27FC236}">
                <a16:creationId xmlns:a16="http://schemas.microsoft.com/office/drawing/2014/main" id="{55FA838A-0E6E-4C88-AD16-9F85F559A8A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2" name="Straight Connector 11">
              <a:extLst>
                <a:ext uri="{FF2B5EF4-FFF2-40B4-BE49-F238E27FC236}">
                  <a16:creationId xmlns:a16="http://schemas.microsoft.com/office/drawing/2014/main" id="{F776151C-B860-4795-BFFE-F03EA5ED1D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E09A6CDA-1F80-461D-8F38-7CB12914347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CCDB1976-3A6B-4C16-97AC-67C7921865C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14">
              <a:extLst>
                <a:ext uri="{FF2B5EF4-FFF2-40B4-BE49-F238E27FC236}">
                  <a16:creationId xmlns:a16="http://schemas.microsoft.com/office/drawing/2014/main" id="{CCA8B170-F785-4124-87F7-3572171AFC7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15">
              <a:extLst>
                <a:ext uri="{FF2B5EF4-FFF2-40B4-BE49-F238E27FC236}">
                  <a16:creationId xmlns:a16="http://schemas.microsoft.com/office/drawing/2014/main" id="{779AF682-A8D7-4472-A839-942C27784F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17C796E0-2433-4EC2-BC73-AE164D10E31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030062F3-843F-4526-900A-D2E2087935D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0DCB46FC-1F32-4277-859B-CA43B63EC63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9A8221B7-2F05-4B1C-86FD-19584DC95D3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AF832F-AB88-42C7-B2F7-4BF3659A5F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29BC4C10-0437-44D7-9B16-5D65CBDE5B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B3635B49-FBB3-46C2-9DF8-CF0075EE3C7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1C6703F5-894D-4289-97F5-E57DD4092CA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54005768-6A84-42F3-B812-F73EFC6A34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E9764DCF-F546-4CF1-AD5D-48FC346319D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D4A8437-E10D-4D18-8C3F-DA4A6CF4F4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9A16393C-72E3-4119-8F85-2BE2F3335FA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5CE950CD-0BA2-4E8E-8A28-238F5A128DE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044E765B-48B0-4E85-8F07-5A919C71D1E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ADB66722-3EF0-4F8A-9DC8-78E0707CB97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8AF9B387-70F9-4CAC-A228-6CE60EC3F55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27FA5C8-229C-44FF-B402-6F923E45C9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2EBC897A-E45F-4C79-AF98-0822C279AC3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C5AB8DD1-BC74-473C-A3BD-D8FB548B5F3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B77BBCDF-045D-48C1-A45C-BEEB892B36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43A2613-A9FC-4330-8BF0-AF8AA2A23B8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06C82F6-F384-4FF8-8C8D-E2E8C4F3E07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A1AD9FE-6990-40AF-BA95-B0CB398A44F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9A32048C-7FE5-4B3D-9FC0-C544A1217D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D81D93C9-C94C-4F4C-97DA-01D1AF5E977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E1596736-466A-49D2-9B3C-FC567257CB8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
        <p:nvSpPr>
          <p:cNvPr id="2" name="Título 1">
            <a:extLst>
              <a:ext uri="{FF2B5EF4-FFF2-40B4-BE49-F238E27FC236}">
                <a16:creationId xmlns:a16="http://schemas.microsoft.com/office/drawing/2014/main" id="{90D4158E-A7A9-FE73-2C58-DBF37354CB18}"/>
              </a:ext>
            </a:extLst>
          </p:cNvPr>
          <p:cNvSpPr>
            <a:spLocks noGrp="1"/>
          </p:cNvSpPr>
          <p:nvPr>
            <p:ph type="ctrTitle"/>
          </p:nvPr>
        </p:nvSpPr>
        <p:spPr>
          <a:xfrm>
            <a:off x="691078" y="3439314"/>
            <a:ext cx="10809844" cy="1608021"/>
          </a:xfrm>
        </p:spPr>
        <p:txBody>
          <a:bodyPr anchor="t">
            <a:normAutofit/>
          </a:bodyPr>
          <a:lstStyle/>
          <a:p>
            <a:r>
              <a:rPr lang="es-CL" dirty="0"/>
              <a:t>Modelamiento de Sistemas I</a:t>
            </a:r>
          </a:p>
        </p:txBody>
      </p:sp>
      <p:sp>
        <p:nvSpPr>
          <p:cNvPr id="3" name="Subtítulo 2">
            <a:extLst>
              <a:ext uri="{FF2B5EF4-FFF2-40B4-BE49-F238E27FC236}">
                <a16:creationId xmlns:a16="http://schemas.microsoft.com/office/drawing/2014/main" id="{857C5D74-5FF4-DA74-8D0E-D6E623E7A24D}"/>
              </a:ext>
            </a:extLst>
          </p:cNvPr>
          <p:cNvSpPr>
            <a:spLocks noGrp="1"/>
          </p:cNvSpPr>
          <p:nvPr>
            <p:ph type="subTitle" idx="1"/>
          </p:nvPr>
        </p:nvSpPr>
        <p:spPr>
          <a:xfrm>
            <a:off x="7086744" y="5067957"/>
            <a:ext cx="4414178" cy="1075444"/>
          </a:xfrm>
        </p:spPr>
        <p:txBody>
          <a:bodyPr anchor="b">
            <a:normAutofit/>
          </a:bodyPr>
          <a:lstStyle/>
          <a:p>
            <a:pPr algn="r"/>
            <a:r>
              <a:rPr lang="es-CL" dirty="0"/>
              <a:t>Segundo Año C</a:t>
            </a:r>
          </a:p>
          <a:p>
            <a:pPr algn="r"/>
            <a:r>
              <a:rPr lang="es-CL" dirty="0"/>
              <a:t>2023</a:t>
            </a:r>
          </a:p>
        </p:txBody>
      </p:sp>
      <p:pic>
        <p:nvPicPr>
          <p:cNvPr id="47" name="Picture 3" descr="Concepto genético abstracto">
            <a:extLst>
              <a:ext uri="{FF2B5EF4-FFF2-40B4-BE49-F238E27FC236}">
                <a16:creationId xmlns:a16="http://schemas.microsoft.com/office/drawing/2014/main" id="{E82AD00C-999E-E71D-FD23-0CE961F9C040}"/>
              </a:ext>
            </a:extLst>
          </p:cNvPr>
          <p:cNvPicPr>
            <a:picLocks noChangeAspect="1"/>
          </p:cNvPicPr>
          <p:nvPr/>
        </p:nvPicPr>
        <p:blipFill rotWithShape="1">
          <a:blip r:embed="rId2"/>
          <a:srcRect t="40363" b="32886"/>
          <a:stretch/>
        </p:blipFill>
        <p:spPr>
          <a:xfrm>
            <a:off x="-6214" y="10"/>
            <a:ext cx="12214825" cy="3267587"/>
          </a:xfrm>
          <a:custGeom>
            <a:avLst/>
            <a:gdLst/>
            <a:ahLst/>
            <a:cxnLst/>
            <a:rect l="l" t="t" r="r" b="b"/>
            <a:pathLst>
              <a:path w="12214825" h="3383384">
                <a:moveTo>
                  <a:pt x="12213819" y="0"/>
                </a:moveTo>
                <a:cubicBezTo>
                  <a:pt x="12213819" y="29107"/>
                  <a:pt x="12214067" y="89770"/>
                  <a:pt x="12214502" y="174101"/>
                </a:cubicBezTo>
                <a:lnTo>
                  <a:pt x="12214825" y="234681"/>
                </a:lnTo>
                <a:lnTo>
                  <a:pt x="12214825" y="2718323"/>
                </a:lnTo>
                <a:lnTo>
                  <a:pt x="11377417" y="2725712"/>
                </a:lnTo>
                <a:cubicBezTo>
                  <a:pt x="7318291" y="2799276"/>
                  <a:pt x="6189525" y="3387660"/>
                  <a:pt x="3246747" y="3383361"/>
                </a:cubicBezTo>
                <a:cubicBezTo>
                  <a:pt x="2493396" y="3382260"/>
                  <a:pt x="1619330" y="3339570"/>
                  <a:pt x="544071" y="3235389"/>
                </a:cubicBezTo>
                <a:lnTo>
                  <a:pt x="19466" y="3181198"/>
                </a:lnTo>
                <a:cubicBezTo>
                  <a:pt x="22117" y="2650999"/>
                  <a:pt x="12840" y="2122787"/>
                  <a:pt x="3563" y="1594575"/>
                </a:cubicBezTo>
                <a:lnTo>
                  <a:pt x="0" y="1239098"/>
                </a:lnTo>
                <a:lnTo>
                  <a:pt x="0" y="7944"/>
                </a:lnTo>
                <a:close/>
              </a:path>
            </a:pathLst>
          </a:custGeom>
        </p:spPr>
      </p:pic>
      <p:sp>
        <p:nvSpPr>
          <p:cNvPr id="44" name="Right Triangle 43">
            <a:extLst>
              <a:ext uri="{FF2B5EF4-FFF2-40B4-BE49-F238E27FC236}">
                <a16:creationId xmlns:a16="http://schemas.microsoft.com/office/drawing/2014/main" id="{DB537E44-9142-4F0D-A29D-C1409784F2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500000">
            <a:off x="-279641" y="3682052"/>
            <a:ext cx="568289" cy="568289"/>
          </a:xfrm>
          <a:prstGeom prst="rtTriangl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 name="Imagen 4">
            <a:extLst>
              <a:ext uri="{FF2B5EF4-FFF2-40B4-BE49-F238E27FC236}">
                <a16:creationId xmlns:a16="http://schemas.microsoft.com/office/drawing/2014/main" id="{571D61BC-EAB7-A0B8-F92B-B76F866F31BA}"/>
              </a:ext>
            </a:extLst>
          </p:cNvPr>
          <p:cNvPicPr>
            <a:picLocks noChangeAspect="1"/>
          </p:cNvPicPr>
          <p:nvPr/>
        </p:nvPicPr>
        <p:blipFill rotWithShape="1">
          <a:blip r:embed="rId3"/>
          <a:srcRect l="21120" r="18140"/>
          <a:stretch/>
        </p:blipFill>
        <p:spPr>
          <a:xfrm>
            <a:off x="7236272" y="4751529"/>
            <a:ext cx="1564380" cy="1931651"/>
          </a:xfrm>
          <a:prstGeom prst="rect">
            <a:avLst/>
          </a:prstGeom>
        </p:spPr>
      </p:pic>
    </p:spTree>
    <p:extLst>
      <p:ext uri="{BB962C8B-B14F-4D97-AF65-F5344CB8AC3E}">
        <p14:creationId xmlns:p14="http://schemas.microsoft.com/office/powerpoint/2010/main" val="26088803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26F5972-C312-6A58-079D-F2CD0DCC26F2}"/>
              </a:ext>
            </a:extLst>
          </p:cNvPr>
          <p:cNvSpPr>
            <a:spLocks noGrp="1"/>
          </p:cNvSpPr>
          <p:nvPr>
            <p:ph type="title"/>
          </p:nvPr>
        </p:nvSpPr>
        <p:spPr/>
        <p:txBody>
          <a:bodyPr/>
          <a:lstStyle/>
          <a:p>
            <a:r>
              <a:rPr lang="es-CL" dirty="0"/>
              <a:t>Fundamento de la Asignatura</a:t>
            </a:r>
          </a:p>
        </p:txBody>
      </p:sp>
      <p:sp>
        <p:nvSpPr>
          <p:cNvPr id="3" name="Marcador de contenido 2">
            <a:extLst>
              <a:ext uri="{FF2B5EF4-FFF2-40B4-BE49-F238E27FC236}">
                <a16:creationId xmlns:a16="http://schemas.microsoft.com/office/drawing/2014/main" id="{4374B374-AE14-9F0D-3AD7-6F119D08A6AF}"/>
              </a:ext>
            </a:extLst>
          </p:cNvPr>
          <p:cNvSpPr>
            <a:spLocks noGrp="1"/>
          </p:cNvSpPr>
          <p:nvPr>
            <p:ph idx="1"/>
          </p:nvPr>
        </p:nvSpPr>
        <p:spPr/>
        <p:txBody>
          <a:bodyPr>
            <a:normAutofit fontScale="92500" lnSpcReduction="20000"/>
          </a:bodyPr>
          <a:lstStyle/>
          <a:p>
            <a:r>
              <a:rPr lang="es-MX" dirty="0"/>
              <a:t>Permite desarrollar capacidades para relacionar los elementos que conforman un problema con la solución del mismo, ayudando al proceso de toma de decisiones. </a:t>
            </a:r>
          </a:p>
          <a:p>
            <a:r>
              <a:rPr lang="es-MX" dirty="0"/>
              <a:t>El desarrollo de la asignatura es de carácter teórico-práctico para proporcionar una base que permita al futuro Oficial de solucionar problemáticas de carácter técnico y/o profesional, mediante el trabajo con modelos, de tal forma de desglosar, dividir, observar, facilitar, estudiar, comprender, organizar, etc. diversas situaciones complejas.</a:t>
            </a:r>
          </a:p>
          <a:p>
            <a:r>
              <a:rPr lang="es-MX" dirty="0"/>
              <a:t>Para lo anterior, se orientará la modelización a distintos tipos de situaciones, aplicando herramientas de matemáticas, de física, química.</a:t>
            </a:r>
          </a:p>
          <a:p>
            <a:r>
              <a:rPr lang="es-MX" dirty="0"/>
              <a:t>Finalmente se plantearán etapas, que consisten en conocimiento de modelos y herramientas de modelado, diseño de un modelo y desarrollo de informes para presentación de modelos.</a:t>
            </a:r>
          </a:p>
          <a:p>
            <a:endParaRPr lang="es-CL" dirty="0"/>
          </a:p>
        </p:txBody>
      </p:sp>
    </p:spTree>
    <p:extLst>
      <p:ext uri="{BB962C8B-B14F-4D97-AF65-F5344CB8AC3E}">
        <p14:creationId xmlns:p14="http://schemas.microsoft.com/office/powerpoint/2010/main" val="8394316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227A65-E002-2480-455E-18B675FE0840}"/>
              </a:ext>
            </a:extLst>
          </p:cNvPr>
          <p:cNvSpPr>
            <a:spLocks noGrp="1"/>
          </p:cNvSpPr>
          <p:nvPr>
            <p:ph type="title"/>
          </p:nvPr>
        </p:nvSpPr>
        <p:spPr/>
        <p:txBody>
          <a:bodyPr/>
          <a:lstStyle/>
          <a:p>
            <a:r>
              <a:rPr lang="es-CL" dirty="0"/>
              <a:t>Horario de clases</a:t>
            </a:r>
          </a:p>
        </p:txBody>
      </p:sp>
      <p:sp>
        <p:nvSpPr>
          <p:cNvPr id="3" name="Marcador de contenido 2">
            <a:extLst>
              <a:ext uri="{FF2B5EF4-FFF2-40B4-BE49-F238E27FC236}">
                <a16:creationId xmlns:a16="http://schemas.microsoft.com/office/drawing/2014/main" id="{9FAA7988-AE9F-4306-0650-EA1C3DC901F5}"/>
              </a:ext>
            </a:extLst>
          </p:cNvPr>
          <p:cNvSpPr>
            <a:spLocks noGrp="1"/>
          </p:cNvSpPr>
          <p:nvPr>
            <p:ph idx="1"/>
          </p:nvPr>
        </p:nvSpPr>
        <p:spPr/>
        <p:txBody>
          <a:bodyPr/>
          <a:lstStyle/>
          <a:p>
            <a:r>
              <a:rPr lang="es-CL" sz="1800" dirty="0"/>
              <a:t>Las clases se desarrollarán cada día lunes de 08:05 y hasta las 09:35.</a:t>
            </a:r>
          </a:p>
          <a:p>
            <a:r>
              <a:rPr lang="es-CL" sz="1800" dirty="0"/>
              <a:t>Los profesores serán:</a:t>
            </a:r>
          </a:p>
          <a:p>
            <a:pPr lvl="1"/>
            <a:r>
              <a:rPr lang="es-CL" sz="1600" dirty="0"/>
              <a:t>2A Felipe Gallardo V. (Mie; 09:50 a 11:20)</a:t>
            </a:r>
          </a:p>
          <a:p>
            <a:pPr lvl="1"/>
            <a:r>
              <a:rPr lang="es-CL" sz="1600" dirty="0"/>
              <a:t>2B Manuel Plaza Bombal (Jue; 09:50 a 11:20)</a:t>
            </a:r>
          </a:p>
          <a:p>
            <a:pPr lvl="1"/>
            <a:r>
              <a:rPr lang="es-CL" sz="1600" dirty="0"/>
              <a:t>2C Alberto García Covacevich (Lun; 08:05 a 09:35)</a:t>
            </a:r>
          </a:p>
          <a:p>
            <a:pPr lvl="1"/>
            <a:r>
              <a:rPr lang="es-CL" sz="1600" dirty="0"/>
              <a:t>2D Víctor de la Fuente Cornejo (Jefe de Cátedra)  (Vie; 11:30 a 13:00)</a:t>
            </a:r>
            <a:endParaRPr lang="es-CL" dirty="0"/>
          </a:p>
        </p:txBody>
      </p:sp>
      <p:pic>
        <p:nvPicPr>
          <p:cNvPr id="4" name="Imagen 3">
            <a:extLst>
              <a:ext uri="{FF2B5EF4-FFF2-40B4-BE49-F238E27FC236}">
                <a16:creationId xmlns:a16="http://schemas.microsoft.com/office/drawing/2014/main" id="{1B0F0A2A-ED2D-CAB0-67BA-FB5BA44DA6EF}"/>
              </a:ext>
            </a:extLst>
          </p:cNvPr>
          <p:cNvPicPr>
            <a:picLocks noChangeAspect="1"/>
          </p:cNvPicPr>
          <p:nvPr/>
        </p:nvPicPr>
        <p:blipFill>
          <a:blip r:embed="rId2"/>
          <a:stretch>
            <a:fillRect/>
          </a:stretch>
        </p:blipFill>
        <p:spPr>
          <a:xfrm>
            <a:off x="3301671" y="4497912"/>
            <a:ext cx="4050037" cy="2168414"/>
          </a:xfrm>
          <a:prstGeom prst="rect">
            <a:avLst/>
          </a:prstGeom>
        </p:spPr>
      </p:pic>
    </p:spTree>
    <p:extLst>
      <p:ext uri="{BB962C8B-B14F-4D97-AF65-F5344CB8AC3E}">
        <p14:creationId xmlns:p14="http://schemas.microsoft.com/office/powerpoint/2010/main" val="200099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8A5F30-55EB-4958-F503-0768A46C3419}"/>
              </a:ext>
            </a:extLst>
          </p:cNvPr>
          <p:cNvSpPr>
            <a:spLocks noGrp="1"/>
          </p:cNvSpPr>
          <p:nvPr>
            <p:ph type="title"/>
          </p:nvPr>
        </p:nvSpPr>
        <p:spPr/>
        <p:txBody>
          <a:bodyPr/>
          <a:lstStyle/>
          <a:p>
            <a:r>
              <a:rPr lang="es-MX" dirty="0"/>
              <a:t>Objetivos Generales de la asignatura.</a:t>
            </a:r>
            <a:endParaRPr lang="es-CL" dirty="0"/>
          </a:p>
        </p:txBody>
      </p:sp>
      <p:sp>
        <p:nvSpPr>
          <p:cNvPr id="3" name="Marcador de contenido 2">
            <a:extLst>
              <a:ext uri="{FF2B5EF4-FFF2-40B4-BE49-F238E27FC236}">
                <a16:creationId xmlns:a16="http://schemas.microsoft.com/office/drawing/2014/main" id="{FD26021C-8445-CD70-0A1B-5453962E6A56}"/>
              </a:ext>
            </a:extLst>
          </p:cNvPr>
          <p:cNvSpPr>
            <a:spLocks noGrp="1"/>
          </p:cNvSpPr>
          <p:nvPr>
            <p:ph idx="1"/>
          </p:nvPr>
        </p:nvSpPr>
        <p:spPr/>
        <p:txBody>
          <a:bodyPr>
            <a:normAutofit fontScale="92500" lnSpcReduction="10000"/>
          </a:bodyPr>
          <a:lstStyle/>
          <a:p>
            <a:endParaRPr lang="es-MX" dirty="0"/>
          </a:p>
          <a:p>
            <a:r>
              <a:rPr lang="es-MX" dirty="0"/>
              <a:t>Contribuir al  desarrollo de las siguientes capacidades y destrezas: </a:t>
            </a:r>
          </a:p>
          <a:p>
            <a:pPr lvl="1"/>
            <a:r>
              <a:rPr lang="es-MX" dirty="0"/>
              <a:t>Análisis (interpretar, evaluar e  identificar variables); </a:t>
            </a:r>
          </a:p>
          <a:p>
            <a:pPr lvl="1"/>
            <a:r>
              <a:rPr lang="es-MX" dirty="0"/>
              <a:t>Razonamiento Lógico (analizar, resolver en forma planificada un problema y recopilar información) y </a:t>
            </a:r>
          </a:p>
          <a:p>
            <a:pPr lvl="1"/>
            <a:r>
              <a:rPr lang="es-MX" dirty="0"/>
              <a:t>Resolver Problemas (traducir y  modelar).</a:t>
            </a:r>
          </a:p>
          <a:p>
            <a:r>
              <a:rPr lang="es-MX" dirty="0"/>
              <a:t>La asignatura de Modelamiento de Sistemas I busca la integración de diversas asignaturas para que mediante el desarrollo de modelos matemáticos el alumno pueda explicar las situaciones que se planteen en forma práctica para que pueda encontrar soluciones que le permitan tomar una decisión.</a:t>
            </a:r>
          </a:p>
          <a:p>
            <a:endParaRPr lang="es-CL" dirty="0"/>
          </a:p>
        </p:txBody>
      </p:sp>
    </p:spTree>
    <p:extLst>
      <p:ext uri="{BB962C8B-B14F-4D97-AF65-F5344CB8AC3E}">
        <p14:creationId xmlns:p14="http://schemas.microsoft.com/office/powerpoint/2010/main" val="37500019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D2AC47-2767-21D0-5068-0CBC7579ABB0}"/>
              </a:ext>
            </a:extLst>
          </p:cNvPr>
          <p:cNvSpPr>
            <a:spLocks noGrp="1"/>
          </p:cNvSpPr>
          <p:nvPr>
            <p:ph type="title"/>
          </p:nvPr>
        </p:nvSpPr>
        <p:spPr/>
        <p:txBody>
          <a:bodyPr/>
          <a:lstStyle/>
          <a:p>
            <a:r>
              <a:rPr lang="es-CL" dirty="0"/>
              <a:t>Contenidos de la asignatura</a:t>
            </a:r>
          </a:p>
        </p:txBody>
      </p:sp>
      <p:sp>
        <p:nvSpPr>
          <p:cNvPr id="3" name="Marcador de contenido 2">
            <a:extLst>
              <a:ext uri="{FF2B5EF4-FFF2-40B4-BE49-F238E27FC236}">
                <a16:creationId xmlns:a16="http://schemas.microsoft.com/office/drawing/2014/main" id="{2D64657A-2E0E-1D5A-9EEF-3E5882955C9A}"/>
              </a:ext>
            </a:extLst>
          </p:cNvPr>
          <p:cNvSpPr>
            <a:spLocks noGrp="1"/>
          </p:cNvSpPr>
          <p:nvPr>
            <p:ph idx="1"/>
          </p:nvPr>
        </p:nvSpPr>
        <p:spPr/>
        <p:txBody>
          <a:bodyPr>
            <a:normAutofit fontScale="85000" lnSpcReduction="20000"/>
          </a:bodyPr>
          <a:lstStyle/>
          <a:p>
            <a:r>
              <a:rPr lang="es-MX" dirty="0"/>
              <a:t>U. T. </a:t>
            </a:r>
            <a:r>
              <a:rPr lang="es-MX" dirty="0" err="1"/>
              <a:t>N°</a:t>
            </a:r>
            <a:r>
              <a:rPr lang="es-MX" dirty="0"/>
              <a:t> 1.	PLANTEO Y RESOLUCIÓN DE PROBLEMAS.</a:t>
            </a:r>
          </a:p>
          <a:p>
            <a:pPr lvl="1"/>
            <a:r>
              <a:rPr lang="es-MX" dirty="0"/>
              <a:t>Tipos de Modelos.</a:t>
            </a:r>
          </a:p>
          <a:p>
            <a:pPr marL="914400" lvl="2" indent="-457200">
              <a:buFont typeface="+mj-lt"/>
              <a:buAutoNum type="alphaLcPeriod"/>
            </a:pPr>
            <a:r>
              <a:rPr lang="es-MX" dirty="0"/>
              <a:t>Modelo Físico</a:t>
            </a:r>
          </a:p>
          <a:p>
            <a:pPr marL="914400" lvl="2" indent="-457200">
              <a:buFont typeface="+mj-lt"/>
              <a:buAutoNum type="alphaLcPeriod"/>
            </a:pPr>
            <a:r>
              <a:rPr lang="es-MX" dirty="0"/>
              <a:t>Modelo Matemático</a:t>
            </a:r>
          </a:p>
          <a:p>
            <a:pPr marL="914400" lvl="2" indent="-457200">
              <a:buFont typeface="+mj-lt"/>
              <a:buAutoNum type="alphaLcPeriod"/>
            </a:pPr>
            <a:r>
              <a:rPr lang="es-MX" dirty="0"/>
              <a:t>Modelo Químico</a:t>
            </a:r>
          </a:p>
          <a:p>
            <a:pPr marL="914400" lvl="2" indent="-457200">
              <a:buFont typeface="+mj-lt"/>
              <a:buAutoNum type="alphaLcPeriod"/>
            </a:pPr>
            <a:r>
              <a:rPr lang="es-MX" dirty="0"/>
              <a:t>Modelo Gráfico</a:t>
            </a:r>
          </a:p>
          <a:p>
            <a:pPr marL="914400" lvl="2" indent="-457200">
              <a:buFont typeface="+mj-lt"/>
              <a:buAutoNum type="alphaLcPeriod"/>
            </a:pPr>
            <a:r>
              <a:rPr lang="es-MX" dirty="0"/>
              <a:t>Modelo Simbólico</a:t>
            </a:r>
          </a:p>
          <a:p>
            <a:pPr marL="914400" lvl="2" indent="-457200">
              <a:buFont typeface="+mj-lt"/>
              <a:buAutoNum type="alphaLcPeriod"/>
            </a:pPr>
            <a:r>
              <a:rPr lang="es-MX" dirty="0"/>
              <a:t>Modelo Eléctrico</a:t>
            </a:r>
          </a:p>
          <a:p>
            <a:pPr lvl="1"/>
            <a:r>
              <a:rPr lang="es-MX" dirty="0"/>
              <a:t>Herramientas para Modelar.</a:t>
            </a:r>
          </a:p>
          <a:p>
            <a:pPr marL="914400" lvl="2" indent="-457200">
              <a:buFont typeface="+mj-lt"/>
              <a:buAutoNum type="alphaLcPeriod"/>
            </a:pPr>
            <a:r>
              <a:rPr lang="es-MX" dirty="0"/>
              <a:t>La Matemática como herramienta de modelado.</a:t>
            </a:r>
          </a:p>
          <a:p>
            <a:pPr marL="914400" lvl="2" indent="-457200">
              <a:buFont typeface="+mj-lt"/>
              <a:buAutoNum type="alphaLcPeriod"/>
            </a:pPr>
            <a:r>
              <a:rPr lang="es-MX" dirty="0"/>
              <a:t>La Física como herramienta de modelado.</a:t>
            </a:r>
          </a:p>
          <a:p>
            <a:pPr marL="914400" lvl="2" indent="-457200">
              <a:buFont typeface="+mj-lt"/>
              <a:buAutoNum type="alphaLcPeriod"/>
            </a:pPr>
            <a:r>
              <a:rPr lang="es-MX" dirty="0"/>
              <a:t>El Algoritmo y el Diagrama de Flujo como herramienta de modelado.</a:t>
            </a:r>
          </a:p>
          <a:p>
            <a:pPr marL="914400" lvl="2" indent="-457200">
              <a:buFont typeface="+mj-lt"/>
              <a:buAutoNum type="alphaLcPeriod"/>
            </a:pPr>
            <a:r>
              <a:rPr lang="es-MX" dirty="0"/>
              <a:t>El computador y software asociado como herramienta de modelado.</a:t>
            </a:r>
          </a:p>
        </p:txBody>
      </p:sp>
    </p:spTree>
    <p:extLst>
      <p:ext uri="{BB962C8B-B14F-4D97-AF65-F5344CB8AC3E}">
        <p14:creationId xmlns:p14="http://schemas.microsoft.com/office/powerpoint/2010/main" val="530449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D2AC47-2767-21D0-5068-0CBC7579ABB0}"/>
              </a:ext>
            </a:extLst>
          </p:cNvPr>
          <p:cNvSpPr>
            <a:spLocks noGrp="1"/>
          </p:cNvSpPr>
          <p:nvPr>
            <p:ph type="title"/>
          </p:nvPr>
        </p:nvSpPr>
        <p:spPr/>
        <p:txBody>
          <a:bodyPr/>
          <a:lstStyle/>
          <a:p>
            <a:r>
              <a:rPr lang="es-CL" dirty="0"/>
              <a:t>Contenidos de la asignatura</a:t>
            </a:r>
          </a:p>
        </p:txBody>
      </p:sp>
      <p:sp>
        <p:nvSpPr>
          <p:cNvPr id="3" name="Marcador de contenido 2">
            <a:extLst>
              <a:ext uri="{FF2B5EF4-FFF2-40B4-BE49-F238E27FC236}">
                <a16:creationId xmlns:a16="http://schemas.microsoft.com/office/drawing/2014/main" id="{2D64657A-2E0E-1D5A-9EEF-3E5882955C9A}"/>
              </a:ext>
            </a:extLst>
          </p:cNvPr>
          <p:cNvSpPr>
            <a:spLocks noGrp="1"/>
          </p:cNvSpPr>
          <p:nvPr>
            <p:ph idx="1"/>
          </p:nvPr>
        </p:nvSpPr>
        <p:spPr/>
        <p:txBody>
          <a:bodyPr>
            <a:normAutofit fontScale="62500" lnSpcReduction="20000"/>
          </a:bodyPr>
          <a:lstStyle/>
          <a:p>
            <a:r>
              <a:rPr lang="es-MX" dirty="0"/>
              <a:t>U. T. </a:t>
            </a:r>
            <a:r>
              <a:rPr lang="es-MX" dirty="0" err="1"/>
              <a:t>N°</a:t>
            </a:r>
            <a:r>
              <a:rPr lang="es-MX" dirty="0"/>
              <a:t> 1.	PLANTEO Y RESOLUCIÓN DE PROBLEMAS.</a:t>
            </a:r>
          </a:p>
          <a:p>
            <a:pPr lvl="1"/>
            <a:r>
              <a:rPr lang="es-MX" dirty="0"/>
              <a:t>Tipos de Modelos. (Físico, Matemático, Químico, Gráfico, Simbólico, Eléctrico, otros)</a:t>
            </a:r>
          </a:p>
          <a:p>
            <a:pPr lvl="1"/>
            <a:r>
              <a:rPr lang="es-MX" dirty="0"/>
              <a:t>Herramientas para Modelar. (La matemática, la física, el Algoritmo y el Diagrama de Flujo, el computador y software asociado como herramientas de modelado.</a:t>
            </a:r>
          </a:p>
          <a:p>
            <a:r>
              <a:rPr lang="es-MX" dirty="0"/>
              <a:t>U. T. </a:t>
            </a:r>
            <a:r>
              <a:rPr lang="es-MX" dirty="0" err="1"/>
              <a:t>N°</a:t>
            </a:r>
            <a:r>
              <a:rPr lang="es-MX" dirty="0"/>
              <a:t> 2.	MARCO DE REFERENCIA DE UN MODELO.</a:t>
            </a:r>
          </a:p>
          <a:p>
            <a:pPr lvl="1"/>
            <a:r>
              <a:rPr lang="es-MX" dirty="0"/>
              <a:t>Definición del Marco de Referencia.</a:t>
            </a:r>
          </a:p>
          <a:p>
            <a:pPr lvl="2"/>
            <a:r>
              <a:rPr lang="es-MX" dirty="0"/>
              <a:t>a.- Importancia del Marco de Referencia.</a:t>
            </a:r>
          </a:p>
          <a:p>
            <a:pPr lvl="2"/>
            <a:r>
              <a:rPr lang="es-MX" dirty="0"/>
              <a:t>b.- Elaboración del Marco de Referencia.</a:t>
            </a:r>
          </a:p>
          <a:p>
            <a:pPr lvl="1"/>
            <a:r>
              <a:rPr lang="es-MX" dirty="0"/>
              <a:t>Definición de Variables</a:t>
            </a:r>
          </a:p>
          <a:p>
            <a:pPr lvl="2"/>
            <a:r>
              <a:rPr lang="es-MX" dirty="0"/>
              <a:t>a.- Características principales.</a:t>
            </a:r>
          </a:p>
          <a:p>
            <a:pPr lvl="2"/>
            <a:r>
              <a:rPr lang="es-MX" dirty="0"/>
              <a:t>b.- Tipos, métodos y técnicas de variables de investigación</a:t>
            </a:r>
          </a:p>
          <a:p>
            <a:r>
              <a:rPr lang="es-MX" dirty="0"/>
              <a:t>U.T. </a:t>
            </a:r>
            <a:r>
              <a:rPr lang="es-MX" dirty="0" err="1"/>
              <a:t>N°</a:t>
            </a:r>
            <a:r>
              <a:rPr lang="es-MX" dirty="0"/>
              <a:t> 3    MODELO Y ARTÍCULO CIENTÍFICO</a:t>
            </a:r>
          </a:p>
          <a:p>
            <a:pPr lvl="1"/>
            <a:r>
              <a:rPr lang="es-MX" dirty="0"/>
              <a:t>Identificar la estructura.</a:t>
            </a:r>
          </a:p>
          <a:p>
            <a:pPr lvl="1"/>
            <a:r>
              <a:rPr lang="es-MX" dirty="0"/>
              <a:t>Planificar la producción.</a:t>
            </a:r>
          </a:p>
          <a:p>
            <a:pPr lvl="1"/>
            <a:r>
              <a:rPr lang="es-MX" dirty="0"/>
              <a:t>Elaboración del texto.</a:t>
            </a:r>
          </a:p>
          <a:p>
            <a:pPr lvl="1"/>
            <a:endParaRPr lang="es-MX" dirty="0"/>
          </a:p>
          <a:p>
            <a:pPr lvl="1"/>
            <a:endParaRPr lang="es-MX" dirty="0"/>
          </a:p>
        </p:txBody>
      </p:sp>
    </p:spTree>
    <p:extLst>
      <p:ext uri="{BB962C8B-B14F-4D97-AF65-F5344CB8AC3E}">
        <p14:creationId xmlns:p14="http://schemas.microsoft.com/office/powerpoint/2010/main" val="4121131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par>
                                <p:cTn id="32" presetID="10" presetClass="entr" presetSubtype="0" fill="hold" nodeType="withEffect">
                                  <p:stCondLst>
                                    <p:cond delay="0"/>
                                  </p:stCondLst>
                                  <p:childTnLst>
                                    <p:set>
                                      <p:cBhvr>
                                        <p:cTn id="33" dur="1" fill="hold">
                                          <p:stCondLst>
                                            <p:cond delay="0"/>
                                          </p:stCondLst>
                                        </p:cTn>
                                        <p:tgtEl>
                                          <p:spTgt spid="3">
                                            <p:txEl>
                                              <p:pRg st="12" end="12"/>
                                            </p:txEl>
                                          </p:spTgt>
                                        </p:tgtEl>
                                        <p:attrNameLst>
                                          <p:attrName>style.visibility</p:attrName>
                                        </p:attrNameLst>
                                      </p:cBhvr>
                                      <p:to>
                                        <p:strVal val="visible"/>
                                      </p:to>
                                    </p:set>
                                    <p:animEffect transition="in" filter="fade">
                                      <p:cBhvr>
                                        <p:cTn id="34" dur="500"/>
                                        <p:tgtEl>
                                          <p:spTgt spid="3">
                                            <p:txEl>
                                              <p:pRg st="12" end="12"/>
                                            </p:txEl>
                                          </p:spTgt>
                                        </p:tgtEl>
                                      </p:cBhvr>
                                    </p:animEffect>
                                  </p:childTnLst>
                                </p:cTn>
                              </p:par>
                              <p:par>
                                <p:cTn id="35" presetID="10" presetClass="entr" presetSubtype="0" fill="hold" nodeType="withEffect">
                                  <p:stCondLst>
                                    <p:cond delay="0"/>
                                  </p:stCondLst>
                                  <p:childTnLst>
                                    <p:set>
                                      <p:cBhvr>
                                        <p:cTn id="36" dur="1" fill="hold">
                                          <p:stCondLst>
                                            <p:cond delay="0"/>
                                          </p:stCondLst>
                                        </p:cTn>
                                        <p:tgtEl>
                                          <p:spTgt spid="3">
                                            <p:txEl>
                                              <p:pRg st="13" end="13"/>
                                            </p:txEl>
                                          </p:spTgt>
                                        </p:tgtEl>
                                        <p:attrNameLst>
                                          <p:attrName>style.visibility</p:attrName>
                                        </p:attrNameLst>
                                      </p:cBhvr>
                                      <p:to>
                                        <p:strVal val="visible"/>
                                      </p:to>
                                    </p:set>
                                    <p:animEffect transition="in" filter="fade">
                                      <p:cBhvr>
                                        <p:cTn id="37" dur="500"/>
                                        <p:tgtEl>
                                          <p:spTgt spid="3">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773A80-8D5E-CAD5-B6B1-7E00F6D2C2D2}"/>
              </a:ext>
            </a:extLst>
          </p:cNvPr>
          <p:cNvSpPr>
            <a:spLocks noGrp="1"/>
          </p:cNvSpPr>
          <p:nvPr>
            <p:ph type="title"/>
          </p:nvPr>
        </p:nvSpPr>
        <p:spPr/>
        <p:txBody>
          <a:bodyPr/>
          <a:lstStyle/>
          <a:p>
            <a:r>
              <a:rPr lang="es-CL" dirty="0"/>
              <a:t>Evaluación de la asignatura</a:t>
            </a:r>
          </a:p>
        </p:txBody>
      </p:sp>
      <p:sp>
        <p:nvSpPr>
          <p:cNvPr id="3" name="Marcador de contenido 2">
            <a:extLst>
              <a:ext uri="{FF2B5EF4-FFF2-40B4-BE49-F238E27FC236}">
                <a16:creationId xmlns:a16="http://schemas.microsoft.com/office/drawing/2014/main" id="{B31FD7E6-5E24-BE7C-AF86-A552E67725CF}"/>
              </a:ext>
            </a:extLst>
          </p:cNvPr>
          <p:cNvSpPr>
            <a:spLocks noGrp="1"/>
          </p:cNvSpPr>
          <p:nvPr>
            <p:ph idx="1"/>
          </p:nvPr>
        </p:nvSpPr>
        <p:spPr/>
        <p:txBody>
          <a:bodyPr>
            <a:normAutofit lnSpcReduction="10000"/>
          </a:bodyPr>
          <a:lstStyle/>
          <a:p>
            <a:r>
              <a:rPr lang="es-CL" dirty="0"/>
              <a:t>Trabajos de investigación prácticos en los que se empleen los conceptos aprendidos en clases.</a:t>
            </a:r>
          </a:p>
          <a:p>
            <a:r>
              <a:rPr lang="es-CL" dirty="0"/>
              <a:t>La evaluación final será mediante el desarrollo de un trabajo de investigación original.</a:t>
            </a:r>
          </a:p>
          <a:p>
            <a:pPr lvl="1"/>
            <a:r>
              <a:rPr lang="es-CL" dirty="0"/>
              <a:t>Que considere al </a:t>
            </a:r>
            <a:r>
              <a:rPr lang="es-MX" dirty="0"/>
              <a:t>desarrollo de un artículo científico identificando componentes y variables dentro de un contexto dado, interpretando y evaluando la información entregada mediante un modelo matemático.</a:t>
            </a:r>
          </a:p>
          <a:p>
            <a:pPr lvl="1"/>
            <a:r>
              <a:rPr lang="es-MX" dirty="0"/>
              <a:t>Desarrollo de artículo científico planteando la formulación de un modelo matemático.  </a:t>
            </a:r>
          </a:p>
          <a:p>
            <a:r>
              <a:rPr lang="es-MX" dirty="0"/>
              <a:t>Actividades de Grupo.</a:t>
            </a:r>
          </a:p>
          <a:p>
            <a:pPr lvl="1"/>
            <a:r>
              <a:rPr lang="es-MX" dirty="0"/>
              <a:t>Realizan en forma colaborativa el artículo científico en el cual se plantea el modelo matemático que dé solución a la problemática planteada.</a:t>
            </a:r>
          </a:p>
        </p:txBody>
      </p:sp>
    </p:spTree>
    <p:extLst>
      <p:ext uri="{BB962C8B-B14F-4D97-AF65-F5344CB8AC3E}">
        <p14:creationId xmlns:p14="http://schemas.microsoft.com/office/powerpoint/2010/main" val="10802312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825E5F-6DB7-1BBA-AF8D-A881CBB9ACC7}"/>
              </a:ext>
            </a:extLst>
          </p:cNvPr>
          <p:cNvSpPr>
            <a:spLocks noGrp="1"/>
          </p:cNvSpPr>
          <p:nvPr>
            <p:ph type="title"/>
          </p:nvPr>
        </p:nvSpPr>
        <p:spPr/>
        <p:txBody>
          <a:bodyPr/>
          <a:lstStyle/>
          <a:p>
            <a:r>
              <a:rPr lang="es-CL" dirty="0"/>
              <a:t>Fundamentos de Modelamiento de Sistemas</a:t>
            </a:r>
          </a:p>
        </p:txBody>
      </p:sp>
      <p:sp>
        <p:nvSpPr>
          <p:cNvPr id="3" name="Marcador de contenido 2">
            <a:extLst>
              <a:ext uri="{FF2B5EF4-FFF2-40B4-BE49-F238E27FC236}">
                <a16:creationId xmlns:a16="http://schemas.microsoft.com/office/drawing/2014/main" id="{112B91C5-C7A4-9A0A-D7F4-3F1936B3BBCF}"/>
              </a:ext>
            </a:extLst>
          </p:cNvPr>
          <p:cNvSpPr>
            <a:spLocks noGrp="1"/>
          </p:cNvSpPr>
          <p:nvPr>
            <p:ph idx="1"/>
          </p:nvPr>
        </p:nvSpPr>
        <p:spPr/>
        <p:txBody>
          <a:bodyPr>
            <a:normAutofit/>
          </a:bodyPr>
          <a:lstStyle/>
          <a:p>
            <a:r>
              <a:rPr lang="es-MX" dirty="0"/>
              <a:t>Un sistema representa a una unidad donde ocurren fenómenos físicos, químicos o de otro orden (económico, social, etc.) que puede ser representados con un modelo que represente la descripción matemática del sistema real. </a:t>
            </a:r>
          </a:p>
          <a:p>
            <a:pPr lvl="1"/>
            <a:r>
              <a:rPr lang="es-MX" dirty="0"/>
              <a:t>La disposición de varios sistemas unidos entre sí por flujos comunes de materiales y/o información constituye un  proceso</a:t>
            </a:r>
          </a:p>
          <a:p>
            <a:pPr lvl="1"/>
            <a:r>
              <a:rPr lang="es-MX" dirty="0"/>
              <a:t>La salida del proceso es una función no solamente de las características de sus sistemas (o subsistemas) sino también de sus interacciones o interrelaciones. </a:t>
            </a:r>
          </a:p>
          <a:p>
            <a:pPr lvl="1"/>
            <a:r>
              <a:rPr lang="es-MX" dirty="0"/>
              <a:t>Una propiedad del sistema o de su entorno a la que se le puede asignar valores numéricos arbitrarios se denomina como un parámetro. También puede ser una constante o el coeficiente de una ecuación</a:t>
            </a:r>
            <a:endParaRPr lang="es-CL" dirty="0"/>
          </a:p>
        </p:txBody>
      </p:sp>
    </p:spTree>
    <p:extLst>
      <p:ext uri="{BB962C8B-B14F-4D97-AF65-F5344CB8AC3E}">
        <p14:creationId xmlns:p14="http://schemas.microsoft.com/office/powerpoint/2010/main" val="1572404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6241D21-E821-4DC6-32A8-A01D0C16BF4D}"/>
              </a:ext>
            </a:extLst>
          </p:cNvPr>
          <p:cNvSpPr>
            <a:spLocks noGrp="1"/>
          </p:cNvSpPr>
          <p:nvPr>
            <p:ph type="ctrTitle"/>
          </p:nvPr>
        </p:nvSpPr>
        <p:spPr/>
        <p:txBody>
          <a:bodyPr>
            <a:normAutofit/>
          </a:bodyPr>
          <a:lstStyle/>
          <a:p>
            <a:r>
              <a:rPr lang="es-CL" dirty="0"/>
              <a:t>UT 1 - </a:t>
            </a:r>
            <a:r>
              <a:rPr lang="es-MX" dirty="0"/>
              <a:t>Planteo y Resolución de Problemas</a:t>
            </a:r>
            <a:endParaRPr lang="es-CL" dirty="0"/>
          </a:p>
        </p:txBody>
      </p:sp>
      <p:sp>
        <p:nvSpPr>
          <p:cNvPr id="3" name="Subtítulo 2">
            <a:extLst>
              <a:ext uri="{FF2B5EF4-FFF2-40B4-BE49-F238E27FC236}">
                <a16:creationId xmlns:a16="http://schemas.microsoft.com/office/drawing/2014/main" id="{157B48A6-FC57-B2AB-C35B-6B41D37779FB}"/>
              </a:ext>
            </a:extLst>
          </p:cNvPr>
          <p:cNvSpPr>
            <a:spLocks noGrp="1"/>
          </p:cNvSpPr>
          <p:nvPr>
            <p:ph type="subTitle" idx="1"/>
          </p:nvPr>
        </p:nvSpPr>
        <p:spPr/>
        <p:txBody>
          <a:bodyPr>
            <a:normAutofit fontScale="62500" lnSpcReduction="20000"/>
          </a:bodyPr>
          <a:lstStyle/>
          <a:p>
            <a:pPr marL="342900" indent="-342900">
              <a:buFont typeface="Arial" panose="020B0604020202020204" pitchFamily="34" charset="0"/>
              <a:buChar char="•"/>
            </a:pPr>
            <a:r>
              <a:rPr lang="es-MX" dirty="0"/>
              <a:t>Mediante las diferentes herramientas vistas en su formación académica se buscará la forma de aplicar algunas para encontrar soluciones a diferentes situaciones de la vida diaria.</a:t>
            </a:r>
          </a:p>
          <a:p>
            <a:pPr marL="342900" indent="-342900">
              <a:buFont typeface="Arial" panose="020B0604020202020204" pitchFamily="34" charset="0"/>
              <a:buChar char="•"/>
            </a:pPr>
            <a:r>
              <a:rPr lang="es-MX" dirty="0"/>
              <a:t>Este tipo de herramientas normalmente estarán asociadas a las ciencias básicas tales como la matemática, la física, la química, etc.</a:t>
            </a:r>
          </a:p>
          <a:p>
            <a:pPr marL="342900" indent="-342900">
              <a:buFont typeface="Arial" panose="020B0604020202020204" pitchFamily="34" charset="0"/>
              <a:buChar char="•"/>
            </a:pPr>
            <a:r>
              <a:rPr lang="es-MX" dirty="0"/>
              <a:t>Tal como lo indica el título, de la primera unidad la idea es encontrar una solución a un problema.</a:t>
            </a:r>
          </a:p>
          <a:p>
            <a:pPr marL="342900" indent="-342900">
              <a:buFont typeface="Arial" panose="020B0604020202020204" pitchFamily="34" charset="0"/>
              <a:buChar char="•"/>
            </a:pPr>
            <a:r>
              <a:rPr lang="es-MX" dirty="0"/>
              <a:t>En la medida en que se avance se irá dando forma a diferentes tipos de soluciones dependiendo del tipo problema a enfrentar.</a:t>
            </a:r>
          </a:p>
          <a:p>
            <a:pPr marL="342900" indent="-342900">
              <a:buFont typeface="Arial" panose="020B0604020202020204" pitchFamily="34" charset="0"/>
              <a:buChar char="•"/>
            </a:pPr>
            <a:r>
              <a:rPr lang="es-MX" dirty="0"/>
              <a:t>Dentro de las herramientas más comunes utilizadas en diferentes áreas se pueden mencionar los Modelos.</a:t>
            </a:r>
          </a:p>
          <a:p>
            <a:pPr marL="342900" indent="-342900">
              <a:buFont typeface="Arial" panose="020B0604020202020204" pitchFamily="34" charset="0"/>
              <a:buChar char="•"/>
            </a:pPr>
            <a:endParaRPr lang="es-MX" dirty="0"/>
          </a:p>
          <a:p>
            <a:endParaRPr lang="es-CL" dirty="0"/>
          </a:p>
        </p:txBody>
      </p:sp>
      <p:sp>
        <p:nvSpPr>
          <p:cNvPr id="4" name="Rectángulo 3">
            <a:extLst>
              <a:ext uri="{FF2B5EF4-FFF2-40B4-BE49-F238E27FC236}">
                <a16:creationId xmlns:a16="http://schemas.microsoft.com/office/drawing/2014/main" id="{3DDC3B3C-3DBD-9D04-4F16-C2E69B46F892}"/>
              </a:ext>
            </a:extLst>
          </p:cNvPr>
          <p:cNvSpPr/>
          <p:nvPr/>
        </p:nvSpPr>
        <p:spPr>
          <a:xfrm rot="20887911">
            <a:off x="1555785" y="3710897"/>
            <a:ext cx="8711554" cy="923330"/>
          </a:xfrm>
          <a:prstGeom prst="rect">
            <a:avLst/>
          </a:prstGeom>
          <a:solidFill>
            <a:schemeClr val="bg1"/>
          </a:solidFill>
        </p:spPr>
        <p:txBody>
          <a:bodyPr wrap="square" lIns="91440" tIns="45720" rIns="91440" bIns="45720">
            <a:spAutoFit/>
          </a:bodyPr>
          <a:lstStyle/>
          <a:p>
            <a:pPr algn="ctr"/>
            <a:r>
              <a:rPr lang="es-E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El Modelo como herramienta</a:t>
            </a:r>
          </a:p>
        </p:txBody>
      </p:sp>
    </p:spTree>
    <p:extLst>
      <p:ext uri="{BB962C8B-B14F-4D97-AF65-F5344CB8AC3E}">
        <p14:creationId xmlns:p14="http://schemas.microsoft.com/office/powerpoint/2010/main" val="1988759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fade">
                                      <p:cBhvr>
                                        <p:cTn id="3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444579D-2F7E-4E43-3888-5DA8EF28A14B}"/>
              </a:ext>
            </a:extLst>
          </p:cNvPr>
          <p:cNvSpPr>
            <a:spLocks noGrp="1"/>
          </p:cNvSpPr>
          <p:nvPr>
            <p:ph type="title"/>
          </p:nvPr>
        </p:nvSpPr>
        <p:spPr/>
        <p:txBody>
          <a:bodyPr/>
          <a:lstStyle/>
          <a:p>
            <a:r>
              <a:rPr lang="es-CL" dirty="0"/>
              <a:t>¿Por qué se modela?</a:t>
            </a:r>
          </a:p>
        </p:txBody>
      </p:sp>
      <p:sp>
        <p:nvSpPr>
          <p:cNvPr id="3" name="Marcador de contenido 2">
            <a:extLst>
              <a:ext uri="{FF2B5EF4-FFF2-40B4-BE49-F238E27FC236}">
                <a16:creationId xmlns:a16="http://schemas.microsoft.com/office/drawing/2014/main" id="{DEA03714-2844-F01C-2DC5-5FCC8ECB905E}"/>
              </a:ext>
            </a:extLst>
          </p:cNvPr>
          <p:cNvSpPr>
            <a:spLocks noGrp="1"/>
          </p:cNvSpPr>
          <p:nvPr>
            <p:ph idx="1"/>
          </p:nvPr>
        </p:nvSpPr>
        <p:spPr/>
        <p:txBody>
          <a:bodyPr/>
          <a:lstStyle/>
          <a:p>
            <a:r>
              <a:rPr lang="es-MX" dirty="0"/>
              <a:t>La necesidad de realizar un modelo nace de la complejidad de los sistemas. </a:t>
            </a:r>
          </a:p>
          <a:p>
            <a:pPr lvl="1"/>
            <a:r>
              <a:rPr lang="es-MX" dirty="0"/>
              <a:t>El modelo sirve para desglosar, dividir, observar, facilitar, estudiar, comprender, organizar, etc.</a:t>
            </a:r>
          </a:p>
          <a:p>
            <a:pPr lvl="1"/>
            <a:r>
              <a:rPr lang="es-MX" dirty="0"/>
              <a:t>La complejidad de situaciones, herramientas, maquinarias, u otro elemento catalogado como un sistema.</a:t>
            </a:r>
          </a:p>
          <a:p>
            <a:r>
              <a:rPr lang="es-MX" dirty="0"/>
              <a:t>Un Modelo es una representación de una situación mayor, a escala, es una representación simplificada de una situación o cosa.</a:t>
            </a:r>
          </a:p>
          <a:p>
            <a:endParaRPr lang="es-CL" dirty="0"/>
          </a:p>
        </p:txBody>
      </p:sp>
    </p:spTree>
    <p:extLst>
      <p:ext uri="{BB962C8B-B14F-4D97-AF65-F5344CB8AC3E}">
        <p14:creationId xmlns:p14="http://schemas.microsoft.com/office/powerpoint/2010/main" val="9482028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15E97D-F8B8-504E-8641-0793DC30CAF7}"/>
              </a:ext>
            </a:extLst>
          </p:cNvPr>
          <p:cNvSpPr>
            <a:spLocks noGrp="1"/>
          </p:cNvSpPr>
          <p:nvPr>
            <p:ph type="title"/>
          </p:nvPr>
        </p:nvSpPr>
        <p:spPr/>
        <p:txBody>
          <a:bodyPr/>
          <a:lstStyle/>
          <a:p>
            <a:r>
              <a:rPr lang="es-CL" dirty="0"/>
              <a:t>Tipos de Modelos </a:t>
            </a:r>
          </a:p>
        </p:txBody>
      </p:sp>
      <p:sp>
        <p:nvSpPr>
          <p:cNvPr id="3" name="Marcador de contenido 2">
            <a:extLst>
              <a:ext uri="{FF2B5EF4-FFF2-40B4-BE49-F238E27FC236}">
                <a16:creationId xmlns:a16="http://schemas.microsoft.com/office/drawing/2014/main" id="{C1678A75-DD7C-526E-2FC7-4DEB78F13363}"/>
              </a:ext>
            </a:extLst>
          </p:cNvPr>
          <p:cNvSpPr>
            <a:spLocks noGrp="1"/>
          </p:cNvSpPr>
          <p:nvPr>
            <p:ph idx="1"/>
          </p:nvPr>
        </p:nvSpPr>
        <p:spPr/>
        <p:txBody>
          <a:bodyPr>
            <a:normAutofit/>
          </a:bodyPr>
          <a:lstStyle/>
          <a:p>
            <a:r>
              <a:rPr lang="es-CL" dirty="0">
                <a:solidFill>
                  <a:srgbClr val="002060"/>
                </a:solidFill>
              </a:rPr>
              <a:t>Algunos tipos de modelos necesarios para nuestro conocimiento:</a:t>
            </a:r>
          </a:p>
          <a:p>
            <a:pPr marL="685800" lvl="1" indent="-457200">
              <a:buFont typeface="+mj-lt"/>
              <a:buAutoNum type="arabicPeriod"/>
            </a:pPr>
            <a:r>
              <a:rPr lang="es-CL" dirty="0">
                <a:solidFill>
                  <a:srgbClr val="002060"/>
                </a:solidFill>
              </a:rPr>
              <a:t>Modelo Físico</a:t>
            </a:r>
          </a:p>
          <a:p>
            <a:pPr marL="685800" lvl="1" indent="-457200">
              <a:buFont typeface="+mj-lt"/>
              <a:buAutoNum type="arabicPeriod"/>
            </a:pPr>
            <a:r>
              <a:rPr lang="es-CL" dirty="0">
                <a:solidFill>
                  <a:srgbClr val="002060"/>
                </a:solidFill>
              </a:rPr>
              <a:t>Modelo Matemático</a:t>
            </a:r>
          </a:p>
          <a:p>
            <a:pPr marL="685800" lvl="1" indent="-457200">
              <a:buFont typeface="+mj-lt"/>
              <a:buAutoNum type="arabicPeriod"/>
            </a:pPr>
            <a:r>
              <a:rPr lang="es-MX" dirty="0">
                <a:solidFill>
                  <a:srgbClr val="002060"/>
                </a:solidFill>
              </a:rPr>
              <a:t>Modelo Químico</a:t>
            </a:r>
            <a:endParaRPr lang="es-CL" dirty="0">
              <a:solidFill>
                <a:srgbClr val="002060"/>
              </a:solidFill>
            </a:endParaRPr>
          </a:p>
          <a:p>
            <a:pPr marL="685800" lvl="1" indent="-457200">
              <a:buFont typeface="+mj-lt"/>
              <a:buAutoNum type="arabicPeriod"/>
            </a:pPr>
            <a:r>
              <a:rPr lang="es-MX" dirty="0">
                <a:solidFill>
                  <a:srgbClr val="002060"/>
                </a:solidFill>
              </a:rPr>
              <a:t>Modelo Gráfico</a:t>
            </a:r>
            <a:endParaRPr lang="es-CL" dirty="0">
              <a:solidFill>
                <a:srgbClr val="002060"/>
              </a:solidFill>
            </a:endParaRPr>
          </a:p>
          <a:p>
            <a:pPr marL="685800" lvl="1" indent="-457200">
              <a:buFont typeface="+mj-lt"/>
              <a:buAutoNum type="arabicPeriod"/>
            </a:pPr>
            <a:r>
              <a:rPr lang="es-MX" dirty="0">
                <a:solidFill>
                  <a:srgbClr val="002060"/>
                </a:solidFill>
              </a:rPr>
              <a:t>Modelo Simbólico</a:t>
            </a:r>
            <a:endParaRPr lang="es-CL" dirty="0">
              <a:solidFill>
                <a:srgbClr val="002060"/>
              </a:solidFill>
            </a:endParaRPr>
          </a:p>
          <a:p>
            <a:pPr marL="685800" lvl="1" indent="-457200">
              <a:buFont typeface="+mj-lt"/>
              <a:buAutoNum type="arabicPeriod"/>
            </a:pPr>
            <a:r>
              <a:rPr lang="es-MX" dirty="0">
                <a:solidFill>
                  <a:srgbClr val="002060"/>
                </a:solidFill>
              </a:rPr>
              <a:t>Modelo Eléctrico</a:t>
            </a:r>
            <a:endParaRPr lang="es-CL" dirty="0">
              <a:solidFill>
                <a:srgbClr val="002060"/>
              </a:solidFill>
            </a:endParaRPr>
          </a:p>
        </p:txBody>
      </p:sp>
    </p:spTree>
    <p:extLst>
      <p:ext uri="{BB962C8B-B14F-4D97-AF65-F5344CB8AC3E}">
        <p14:creationId xmlns:p14="http://schemas.microsoft.com/office/powerpoint/2010/main" val="105423432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404609" y="633174"/>
            <a:ext cx="8534400" cy="1219200"/>
          </a:xfrm>
        </p:spPr>
        <p:txBody>
          <a:bodyPr/>
          <a:lstStyle/>
          <a:p>
            <a:r>
              <a:rPr lang="es-CL" dirty="0">
                <a:solidFill>
                  <a:srgbClr val="002060"/>
                </a:solidFill>
              </a:rPr>
              <a:t>En el área de la Arquitectura y la Ingeniería, un </a:t>
            </a:r>
            <a:r>
              <a:rPr lang="es-CL" b="1" dirty="0">
                <a:solidFill>
                  <a:srgbClr val="002060"/>
                </a:solidFill>
              </a:rPr>
              <a:t>modelo físico </a:t>
            </a:r>
            <a:r>
              <a:rPr lang="es-CL" dirty="0">
                <a:solidFill>
                  <a:srgbClr val="002060"/>
                </a:solidFill>
              </a:rPr>
              <a:t>es una construcción a escala reducida de obras de ingeniería para estudiar su comportamiento. Por ejemplo, una maqueta</a:t>
            </a:r>
          </a:p>
          <a:p>
            <a:endParaRPr lang="es-CL" dirty="0"/>
          </a:p>
          <a:p>
            <a:pPr marL="0" indent="0">
              <a:buNone/>
            </a:pPr>
            <a:endParaRPr lang="es-CL" dirty="0"/>
          </a:p>
        </p:txBody>
      </p:sp>
      <p:pic>
        <p:nvPicPr>
          <p:cNvPr id="1026" name="Picture 2" descr="https://i.pinimg.com/originals/04/a2/32/04a232916c69c43027ae91d16fe8d8bf.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49594" y="1521498"/>
            <a:ext cx="4674003" cy="5005626"/>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onsejo para hacer una maquet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2088" y="2183250"/>
            <a:ext cx="6307409" cy="4343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43457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500"/>
                                        <p:tgtEl>
                                          <p:spTgt spid="1030"/>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26"/>
                                        </p:tgtEl>
                                        <p:attrNameLst>
                                          <p:attrName>style.visibility</p:attrName>
                                        </p:attrNameLst>
                                      </p:cBhvr>
                                      <p:to>
                                        <p:strVal val="visible"/>
                                      </p:to>
                                    </p:set>
                                    <p:animEffect transition="in" filter="fade">
                                      <p:cBhvr>
                                        <p:cTn id="1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700884" y="316814"/>
            <a:ext cx="10606639" cy="2578284"/>
          </a:xfrm>
        </p:spPr>
        <p:txBody>
          <a:bodyPr/>
          <a:lstStyle/>
          <a:p>
            <a:r>
              <a:rPr lang="es-MX" dirty="0">
                <a:solidFill>
                  <a:srgbClr val="002060"/>
                </a:solidFill>
              </a:rPr>
              <a:t>Un </a:t>
            </a:r>
            <a:r>
              <a:rPr lang="es-MX" b="1" dirty="0">
                <a:solidFill>
                  <a:srgbClr val="002060"/>
                </a:solidFill>
              </a:rPr>
              <a:t>modelo matemático </a:t>
            </a:r>
            <a:r>
              <a:rPr lang="es-MX" dirty="0">
                <a:solidFill>
                  <a:srgbClr val="002060"/>
                </a:solidFill>
              </a:rPr>
              <a:t>es una representación simplificada, a través de ecuaciones, funciones o fórmulas matemáticas, de un fenómeno o de la relación entre dos o más variables. La rama de las matemáticas que se encarga de estudiar las cualidades y estructura de los modelos es la llamada “teoría de los modelos”.</a:t>
            </a:r>
          </a:p>
          <a:p>
            <a:r>
              <a:rPr lang="es-MX" dirty="0">
                <a:solidFill>
                  <a:srgbClr val="002060"/>
                </a:solidFill>
              </a:rPr>
              <a:t>Los Modelos Matemáticos utilizan como lenguaje a las matemáticas y representan el comportamiento de un sistema mediante fórmulas matemáticas.</a:t>
            </a:r>
          </a:p>
          <a:p>
            <a:endParaRPr lang="es-CL" dirty="0">
              <a:solidFill>
                <a:srgbClr val="002060"/>
              </a:solidFill>
            </a:endParaRPr>
          </a:p>
        </p:txBody>
      </p:sp>
      <p:pic>
        <p:nvPicPr>
          <p:cNvPr id="2050" name="Picture 2" descr="Teorías físic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9805" y="2654962"/>
            <a:ext cx="5548796" cy="4051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273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050"/>
                                        </p:tgtEl>
                                        <p:attrNameLst>
                                          <p:attrName>style.visibility</p:attrName>
                                        </p:attrNameLst>
                                      </p:cBhvr>
                                      <p:to>
                                        <p:strVal val="visible"/>
                                      </p:to>
                                    </p:set>
                                    <p:animEffect transition="in" filter="fade">
                                      <p:cBhvr>
                                        <p:cTn id="11"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2861" y="318173"/>
            <a:ext cx="10325000" cy="3564436"/>
          </a:xfrm>
        </p:spPr>
        <p:txBody>
          <a:bodyPr>
            <a:normAutofit/>
          </a:bodyPr>
          <a:lstStyle/>
          <a:p>
            <a:r>
              <a:rPr lang="es-CL" b="1" dirty="0">
                <a:solidFill>
                  <a:srgbClr val="002060"/>
                </a:solidFill>
              </a:rPr>
              <a:t>Modelo Químico</a:t>
            </a:r>
            <a:r>
              <a:rPr lang="es-CL" dirty="0">
                <a:solidFill>
                  <a:srgbClr val="002060"/>
                </a:solidFill>
              </a:rPr>
              <a:t>: </a:t>
            </a:r>
          </a:p>
          <a:p>
            <a:pPr lvl="1" fontAlgn="base"/>
            <a:r>
              <a:rPr lang="es-CL" dirty="0">
                <a:solidFill>
                  <a:srgbClr val="002060"/>
                </a:solidFill>
              </a:rPr>
              <a:t>Si bien es cierto que existe el modelado de Procesos Químicos, éstos normalmente están asociados a complejos programas de Software en sofisticados computadores asociados al diseño de procesos de ingeniería química.</a:t>
            </a:r>
          </a:p>
          <a:p>
            <a:pPr lvl="0" fontAlgn="base"/>
            <a:r>
              <a:rPr lang="es-CL" b="1" dirty="0">
                <a:solidFill>
                  <a:srgbClr val="002060"/>
                </a:solidFill>
              </a:rPr>
              <a:t>Modelo Atómico</a:t>
            </a:r>
            <a:r>
              <a:rPr lang="es-CL" dirty="0">
                <a:solidFill>
                  <a:srgbClr val="002060"/>
                </a:solidFill>
              </a:rPr>
              <a:t>: un modelo atómico es una representación gráfica de la estructura que tienen los átomos. Un modelo atómico representa una explicación o esquema de cómo son y cómo se comportan los átomos.</a:t>
            </a:r>
          </a:p>
          <a:p>
            <a:pPr fontAlgn="base"/>
            <a:endParaRPr lang="es-CL" dirty="0"/>
          </a:p>
          <a:p>
            <a:endParaRPr lang="es-CL" dirty="0"/>
          </a:p>
          <a:p>
            <a:endParaRPr lang="es-CL" dirty="0"/>
          </a:p>
        </p:txBody>
      </p:sp>
      <p:pic>
        <p:nvPicPr>
          <p:cNvPr id="1026" name="Picture 2" descr="Vetores de Molécula De Cafeína Modelo Estrutural Fórmula E Molécula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0331" y="2981670"/>
            <a:ext cx="4977530" cy="355815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ompuesto químico: concepto, tipos, elementos, ejempl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294" y="2981670"/>
            <a:ext cx="4944604" cy="31011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5800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fade">
                                      <p:cBhvr>
                                        <p:cTn id="11" dur="500"/>
                                        <p:tgtEl>
                                          <p:spTgt spid="102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026"/>
                                        </p:tgtEl>
                                        <p:attrNameLst>
                                          <p:attrName>style.visibility</p:attrName>
                                        </p:attrNameLst>
                                      </p:cBhvr>
                                      <p:to>
                                        <p:strVal val="visible"/>
                                      </p:to>
                                    </p:set>
                                    <p:animEffect transition="in" filter="fade">
                                      <p:cBhvr>
                                        <p:cTn id="15"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76056" y="390832"/>
            <a:ext cx="9361309" cy="3615267"/>
          </a:xfrm>
        </p:spPr>
        <p:txBody>
          <a:bodyPr>
            <a:normAutofit/>
          </a:bodyPr>
          <a:lstStyle/>
          <a:p>
            <a:pPr marL="0" indent="0" fontAlgn="base">
              <a:buNone/>
            </a:pPr>
            <a:r>
              <a:rPr lang="es-CL" b="1" dirty="0">
                <a:solidFill>
                  <a:srgbClr val="002060"/>
                </a:solidFill>
              </a:rPr>
              <a:t>Modelo Gráfico</a:t>
            </a:r>
            <a:r>
              <a:rPr lang="es-CL" dirty="0">
                <a:solidFill>
                  <a:srgbClr val="002060"/>
                </a:solidFill>
              </a:rPr>
              <a:t>:</a:t>
            </a:r>
          </a:p>
          <a:p>
            <a:pPr fontAlgn="base"/>
            <a:r>
              <a:rPr lang="es-CL" dirty="0">
                <a:solidFill>
                  <a:srgbClr val="002060"/>
                </a:solidFill>
              </a:rPr>
              <a:t>Son instrumentos técnicos para facilitar el orden, verificación, confrontación entre variables, generalizar, clasificar, plantear hipótesis, y otros. </a:t>
            </a:r>
          </a:p>
          <a:p>
            <a:pPr fontAlgn="base"/>
            <a:r>
              <a:rPr lang="es-CL" dirty="0">
                <a:solidFill>
                  <a:srgbClr val="002060"/>
                </a:solidFill>
              </a:rPr>
              <a:t>Este modelo posee una capacidad de síntesis difícil de obtener con otros instrumentos. </a:t>
            </a:r>
          </a:p>
          <a:p>
            <a:pPr lvl="1" fontAlgn="base"/>
            <a:r>
              <a:rPr lang="es-CL" dirty="0">
                <a:solidFill>
                  <a:srgbClr val="002060"/>
                </a:solidFill>
              </a:rPr>
              <a:t>Se consideran efectivos para expresar estadísticas y son comprensibles.</a:t>
            </a:r>
          </a:p>
          <a:p>
            <a:pPr lvl="1" fontAlgn="base"/>
            <a:r>
              <a:rPr lang="es-MX" dirty="0">
                <a:solidFill>
                  <a:srgbClr val="002060"/>
                </a:solidFill>
              </a:rPr>
              <a:t>Posee una capacidad de síntesis difícil de obtener con otros instrumentos. </a:t>
            </a:r>
            <a:endParaRPr lang="es-CL" dirty="0">
              <a:solidFill>
                <a:srgbClr val="002060"/>
              </a:solidFill>
            </a:endParaRPr>
          </a:p>
          <a:p>
            <a:endParaRPr lang="es-CL" dirty="0"/>
          </a:p>
        </p:txBody>
      </p:sp>
      <p:pic>
        <p:nvPicPr>
          <p:cNvPr id="2050" name="Picture 2" descr="Modelos de infográfico gráficos de análise de progresso gráfico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6124" y="3258847"/>
            <a:ext cx="5435469" cy="33591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7237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2050"/>
                                        </p:tgtEl>
                                        <p:attrNameLst>
                                          <p:attrName>style.visibility</p:attrName>
                                        </p:attrNameLst>
                                      </p:cBhvr>
                                      <p:to>
                                        <p:strVal val="visible"/>
                                      </p:to>
                                    </p:set>
                                    <p:animEffect transition="in" filter="fade">
                                      <p:cBhvr>
                                        <p:cTn id="17"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684211" y="685800"/>
            <a:ext cx="10623439" cy="5818031"/>
          </a:xfrm>
        </p:spPr>
        <p:txBody>
          <a:bodyPr>
            <a:normAutofit/>
          </a:bodyPr>
          <a:lstStyle/>
          <a:p>
            <a:pPr marL="0" indent="0" fontAlgn="base">
              <a:buNone/>
            </a:pPr>
            <a:r>
              <a:rPr lang="es-CL" b="1" dirty="0">
                <a:solidFill>
                  <a:srgbClr val="002060"/>
                </a:solidFill>
              </a:rPr>
              <a:t>Modelo Simbólico</a:t>
            </a:r>
            <a:r>
              <a:rPr lang="es-CL" dirty="0">
                <a:solidFill>
                  <a:srgbClr val="002060"/>
                </a:solidFill>
              </a:rPr>
              <a:t>:</a:t>
            </a:r>
          </a:p>
          <a:p>
            <a:pPr fontAlgn="base"/>
            <a:r>
              <a:rPr lang="es-CL" dirty="0">
                <a:solidFill>
                  <a:srgbClr val="002060"/>
                </a:solidFill>
              </a:rPr>
              <a:t>Corresponde a la descripción de una situación, un suceso, un actuar por medio de símbolos que buscan mostrar, describir, ejecutar en un sistema mayor.</a:t>
            </a:r>
          </a:p>
          <a:p>
            <a:pPr fontAlgn="base"/>
            <a:r>
              <a:rPr lang="es-CL" dirty="0">
                <a:solidFill>
                  <a:srgbClr val="002060"/>
                </a:solidFill>
              </a:rPr>
              <a:t>Dentro de este tipo de Modelo pueden incorporarse los siguientes:</a:t>
            </a:r>
          </a:p>
          <a:p>
            <a:pPr marL="685800" lvl="1" indent="-457200" fontAlgn="base">
              <a:buFont typeface="+mj-lt"/>
              <a:buAutoNum type="arabicPeriod"/>
            </a:pPr>
            <a:r>
              <a:rPr lang="es-CL" dirty="0">
                <a:solidFill>
                  <a:srgbClr val="002060"/>
                </a:solidFill>
              </a:rPr>
              <a:t>Modelos esquemáticos: Representan mediante una configuración de líneas y símbolos, la disposición estructural o el comportamiento de un sistema o de un objeto real.</a:t>
            </a:r>
          </a:p>
          <a:p>
            <a:pPr marL="685800" lvl="1" indent="-457200" fontAlgn="base">
              <a:buFont typeface="+mj-lt"/>
              <a:buAutoNum type="arabicPeriod"/>
            </a:pPr>
            <a:r>
              <a:rPr lang="es-CL" dirty="0">
                <a:solidFill>
                  <a:srgbClr val="002060"/>
                </a:solidFill>
              </a:rPr>
              <a:t>Modelos gráficos: Representaciones gráficas que permiten visualizar, mediante gráficos o diagramas, relaciones y magnitudes relativas de un sistema o de un objeto real.</a:t>
            </a:r>
          </a:p>
          <a:p>
            <a:pPr marL="685800" lvl="1" indent="-457200" fontAlgn="base">
              <a:buFont typeface="+mj-lt"/>
              <a:buAutoNum type="arabicPeriod"/>
            </a:pPr>
            <a:r>
              <a:rPr lang="es-CL" dirty="0">
                <a:solidFill>
                  <a:srgbClr val="002060"/>
                </a:solidFill>
              </a:rPr>
              <a:t>Modelos descriptivos (o verbales): Expresan relaciones por medio de proposiciones; son descripciones en lenguaje humano natural.</a:t>
            </a:r>
          </a:p>
          <a:p>
            <a:endParaRPr lang="es-CL" dirty="0"/>
          </a:p>
        </p:txBody>
      </p:sp>
      <p:pic>
        <p:nvPicPr>
          <p:cNvPr id="2" name="Picture 2" descr="https://external-content.duckduckgo.com/iu/?u=https%3A%2F%2Ftse1.mm.bing.net%2Fth%3Fid%3DOIP.Zng-4lX_DZqpOM8OX9aGiwAAAA%26pid%3DApi&amp;f=1&amp;ipt=e5f64d7d9eb61a9b2cfb52806d9f9161f6391bb0f8eb56b015e35f072276002d&amp;ipo=images">
            <a:extLst>
              <a:ext uri="{FF2B5EF4-FFF2-40B4-BE49-F238E27FC236}">
                <a16:creationId xmlns:a16="http://schemas.microsoft.com/office/drawing/2014/main" id="{8BAB90AA-190B-C9A6-6A61-EB407343B6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2548" y="3026746"/>
            <a:ext cx="3218690" cy="3218691"/>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Modelos de Sistemas.">
            <a:extLst>
              <a:ext uri="{FF2B5EF4-FFF2-40B4-BE49-F238E27FC236}">
                <a16:creationId xmlns:a16="http://schemas.microsoft.com/office/drawing/2014/main" id="{E3517536-88FA-01D9-0949-C7A99838E29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9575" y="3740231"/>
            <a:ext cx="2524427" cy="250520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libertad dinastía metano señales trafico infantiles traición Quinto fuente">
            <a:extLst>
              <a:ext uri="{FF2B5EF4-FFF2-40B4-BE49-F238E27FC236}">
                <a16:creationId xmlns:a16="http://schemas.microsoft.com/office/drawing/2014/main" id="{4D7498CE-D8F9-D704-7EDF-37D308ECB5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095088" y="3975020"/>
            <a:ext cx="2150125" cy="27732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35799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500"/>
                                        <p:tgtEl>
                                          <p:spTgt spid="3">
                                            <p:txEl>
                                              <p:pRg st="4" end="4"/>
                                            </p:txEl>
                                          </p:spTgt>
                                        </p:tgtEl>
                                      </p:cBhvr>
                                    </p:animEffect>
                                  </p:childTnLst>
                                </p:cTn>
                              </p:par>
                              <p:par>
                                <p:cTn id="17" presetID="10" presetClass="exit" presetSubtype="0" fill="hold" nodeType="withEffect">
                                  <p:stCondLst>
                                    <p:cond delay="0"/>
                                  </p:stCondLst>
                                  <p:childTnLst>
                                    <p:animEffect transition="out" filter="fade">
                                      <p:cBhvr>
                                        <p:cTn id="18" dur="500"/>
                                        <p:tgtEl>
                                          <p:spTgt spid="2"/>
                                        </p:tgtEl>
                                      </p:cBhvr>
                                    </p:animEffect>
                                    <p:set>
                                      <p:cBhvr>
                                        <p:cTn id="19" dur="1" fill="hold">
                                          <p:stCondLst>
                                            <p:cond delay="499"/>
                                          </p:stCondLst>
                                        </p:cTn>
                                        <p:tgtEl>
                                          <p:spTgt spid="2"/>
                                        </p:tgtEl>
                                        <p:attrNameLst>
                                          <p:attrName>style.visibility</p:attrName>
                                        </p:attrNameLst>
                                      </p:cBhvr>
                                      <p:to>
                                        <p:strVal val="hidden"/>
                                      </p:to>
                                    </p:set>
                                  </p:childTnLst>
                                </p:cTn>
                              </p:par>
                            </p:childTnLst>
                          </p:cTn>
                        </p:par>
                        <p:par>
                          <p:cTn id="20" fill="hold">
                            <p:stCondLst>
                              <p:cond delay="500"/>
                            </p:stCondLst>
                            <p:childTnLst>
                              <p:par>
                                <p:cTn id="21" presetID="10" presetClass="entr" presetSubtype="0"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fade">
                                      <p:cBhvr>
                                        <p:cTn id="23" dur="500"/>
                                        <p:tgtEl>
                                          <p:spTgt spid="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fade">
                                      <p:cBhvr>
                                        <p:cTn id="28" dur="500"/>
                                        <p:tgtEl>
                                          <p:spTgt spid="3">
                                            <p:txEl>
                                              <p:pRg st="5" end="5"/>
                                            </p:txEl>
                                          </p:spTgt>
                                        </p:tgtEl>
                                      </p:cBhvr>
                                    </p:animEffect>
                                  </p:childTnLst>
                                </p:cTn>
                              </p:par>
                              <p:par>
                                <p:cTn id="29" presetID="10" presetClass="exit" presetSubtype="0" fill="hold" nodeType="withEffect">
                                  <p:stCondLst>
                                    <p:cond delay="0"/>
                                  </p:stCondLst>
                                  <p:childTnLst>
                                    <p:animEffect transition="out" filter="fade">
                                      <p:cBhvr>
                                        <p:cTn id="30" dur="500"/>
                                        <p:tgtEl>
                                          <p:spTgt spid="4"/>
                                        </p:tgtEl>
                                      </p:cBhvr>
                                    </p:animEffect>
                                    <p:set>
                                      <p:cBhvr>
                                        <p:cTn id="31" dur="1" fill="hold">
                                          <p:stCondLst>
                                            <p:cond delay="499"/>
                                          </p:stCondLst>
                                        </p:cTn>
                                        <p:tgtEl>
                                          <p:spTgt spid="4"/>
                                        </p:tgtEl>
                                        <p:attrNameLst>
                                          <p:attrName>style.visibility</p:attrName>
                                        </p:attrNameLst>
                                      </p:cBhvr>
                                      <p:to>
                                        <p:strVal val="hidden"/>
                                      </p:to>
                                    </p:se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516786" y="425003"/>
            <a:ext cx="10571923" cy="2073498"/>
          </a:xfrm>
        </p:spPr>
        <p:txBody>
          <a:bodyPr/>
          <a:lstStyle/>
          <a:p>
            <a:pPr fontAlgn="base"/>
            <a:r>
              <a:rPr lang="es-CL" b="1" dirty="0">
                <a:solidFill>
                  <a:srgbClr val="002060"/>
                </a:solidFill>
              </a:rPr>
              <a:t>Modelo Eléctrico</a:t>
            </a:r>
          </a:p>
          <a:p>
            <a:pPr lvl="1" fontAlgn="base"/>
            <a:r>
              <a:rPr lang="es-CL" dirty="0">
                <a:solidFill>
                  <a:srgbClr val="002060"/>
                </a:solidFill>
              </a:rPr>
              <a:t>Normalmente puede ser catalogado como un esquema, diagrama, gráfico u otro nombre a fin (plano eléctrico). Y que representa la totalidad de un sistema o sus partes. Considera unidades de medida, elementos u otras anotaciones necesarias para el estudio, comprensión o desglose de sus partes.</a:t>
            </a:r>
          </a:p>
          <a:p>
            <a:pPr marL="0" indent="0" fontAlgn="base">
              <a:buNone/>
            </a:pPr>
            <a:endParaRPr lang="es-CL" dirty="0"/>
          </a:p>
          <a:p>
            <a:endParaRPr lang="es-CL" dirty="0"/>
          </a:p>
        </p:txBody>
      </p:sp>
      <p:pic>
        <p:nvPicPr>
          <p:cNvPr id="4098" name="Picture 2" descr="Modelo simbolico - Cibernetica Jesú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0320" y="2896907"/>
            <a:ext cx="3095625" cy="2047876"/>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upo 1">
            <a:extLst>
              <a:ext uri="{FF2B5EF4-FFF2-40B4-BE49-F238E27FC236}">
                <a16:creationId xmlns:a16="http://schemas.microsoft.com/office/drawing/2014/main" id="{7FA926D2-2BCB-9077-9A9F-244A8124427E}"/>
              </a:ext>
            </a:extLst>
          </p:cNvPr>
          <p:cNvGrpSpPr/>
          <p:nvPr/>
        </p:nvGrpSpPr>
        <p:grpSpPr>
          <a:xfrm>
            <a:off x="5621281" y="1986543"/>
            <a:ext cx="5729419" cy="4446454"/>
            <a:chOff x="5640945" y="1755563"/>
            <a:chExt cx="5729419" cy="4446454"/>
          </a:xfrm>
        </p:grpSpPr>
        <p:pic>
          <p:nvPicPr>
            <p:cNvPr id="4" name="Imagen 3"/>
            <p:cNvPicPr>
              <a:picLocks noChangeAspect="1"/>
            </p:cNvPicPr>
            <p:nvPr/>
          </p:nvPicPr>
          <p:blipFill rotWithShape="1">
            <a:blip r:embed="rId3"/>
            <a:srcRect l="32635" t="15485" r="46474" b="51279"/>
            <a:stretch/>
          </p:blipFill>
          <p:spPr>
            <a:xfrm>
              <a:off x="5640945" y="2665927"/>
              <a:ext cx="5729419" cy="3536090"/>
            </a:xfrm>
            <a:prstGeom prst="rect">
              <a:avLst/>
            </a:prstGeom>
            <a:solidFill>
              <a:schemeClr val="bg2">
                <a:lumMod val="20000"/>
                <a:lumOff val="80000"/>
              </a:schemeClr>
            </a:solidFill>
          </p:spPr>
        </p:pic>
        <p:sp>
          <p:nvSpPr>
            <p:cNvPr id="6" name="Marcador de contenido 2"/>
            <p:cNvSpPr txBox="1">
              <a:spLocks/>
            </p:cNvSpPr>
            <p:nvPr/>
          </p:nvSpPr>
          <p:spPr>
            <a:xfrm>
              <a:off x="5802748" y="1755563"/>
              <a:ext cx="5285962" cy="1017134"/>
            </a:xfrm>
            <a:prstGeom prst="rect">
              <a:avLst/>
            </a:prstGeom>
          </p:spPr>
          <p:txBody>
            <a:bodyPr vert="horz" lIns="91440" tIns="45720" rIns="91440" bIns="45720" rtlCol="0" anchor="ctr">
              <a:normAutofit/>
            </a:bodyPr>
            <a:lst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a:lstStyle>
            <a:p>
              <a:pPr marL="0" indent="0" fontAlgn="base">
                <a:buNone/>
              </a:pPr>
              <a:r>
                <a:rPr lang="es-CL" dirty="0">
                  <a:solidFill>
                    <a:srgbClr val="002060"/>
                  </a:solidFill>
                </a:rPr>
                <a:t>Esquema del circuito eléctrico de una casa</a:t>
              </a:r>
              <a:endParaRPr lang="es-CL" dirty="0"/>
            </a:p>
          </p:txBody>
        </p:sp>
      </p:grpSp>
    </p:spTree>
    <p:extLst>
      <p:ext uri="{BB962C8B-B14F-4D97-AF65-F5344CB8AC3E}">
        <p14:creationId xmlns:p14="http://schemas.microsoft.com/office/powerpoint/2010/main" val="1341591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fade">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9F7BE8-2116-A02C-DB1C-6B3F97336294}"/>
              </a:ext>
            </a:extLst>
          </p:cNvPr>
          <p:cNvSpPr>
            <a:spLocks noGrp="1"/>
          </p:cNvSpPr>
          <p:nvPr>
            <p:ph type="title"/>
          </p:nvPr>
        </p:nvSpPr>
        <p:spPr/>
        <p:txBody>
          <a:bodyPr/>
          <a:lstStyle/>
          <a:p>
            <a:r>
              <a:rPr lang="es-CL" dirty="0"/>
              <a:t>Herramientas para modelar:</a:t>
            </a:r>
          </a:p>
        </p:txBody>
      </p:sp>
      <p:sp>
        <p:nvSpPr>
          <p:cNvPr id="3" name="Marcador de contenido 2">
            <a:extLst>
              <a:ext uri="{FF2B5EF4-FFF2-40B4-BE49-F238E27FC236}">
                <a16:creationId xmlns:a16="http://schemas.microsoft.com/office/drawing/2014/main" id="{76A66672-3CB5-D200-08BC-7893F64C39C5}"/>
              </a:ext>
            </a:extLst>
          </p:cNvPr>
          <p:cNvSpPr>
            <a:spLocks noGrp="1"/>
          </p:cNvSpPr>
          <p:nvPr>
            <p:ph idx="1"/>
          </p:nvPr>
        </p:nvSpPr>
        <p:spPr/>
        <p:txBody>
          <a:bodyPr>
            <a:normAutofit lnSpcReduction="10000"/>
          </a:bodyPr>
          <a:lstStyle/>
          <a:p>
            <a:r>
              <a:rPr lang="es-MX" dirty="0"/>
              <a:t>El incremento de áreas de trabajo diferentes en la actualidad brinda diferentes tipos de herramientas para construir un modelo. </a:t>
            </a:r>
          </a:p>
          <a:p>
            <a:pPr lvl="1"/>
            <a:r>
              <a:rPr lang="es-MX" dirty="0"/>
              <a:t>Dependerán del área en la que se esté trabajando; área de la mecánica, geometría, aritmética, negocios, software u otra.</a:t>
            </a:r>
          </a:p>
          <a:p>
            <a:r>
              <a:rPr lang="es-MX" dirty="0"/>
              <a:t>Una herramienta puede ser tan sencilla como una imagen o tan compleja como un entorno informático diseñado para mejorar la comprensión matemática</a:t>
            </a:r>
          </a:p>
          <a:p>
            <a:r>
              <a:rPr lang="es-MX" dirty="0"/>
              <a:t>La característica clave de una herramienta es que proporciona ayuda de alguna manera. </a:t>
            </a:r>
          </a:p>
          <a:p>
            <a:pPr lvl="1"/>
            <a:r>
              <a:rPr lang="es-MX" dirty="0"/>
              <a:t>Por ejemplo, una herramienta puede facilitar la memoria, ayudar a revisar procesos de resolución de problemas o permitir comparar un rendimiento con otro. </a:t>
            </a:r>
          </a:p>
          <a:p>
            <a:endParaRPr lang="es-CL" dirty="0"/>
          </a:p>
        </p:txBody>
      </p:sp>
    </p:spTree>
    <p:extLst>
      <p:ext uri="{BB962C8B-B14F-4D97-AF65-F5344CB8AC3E}">
        <p14:creationId xmlns:p14="http://schemas.microsoft.com/office/powerpoint/2010/main" val="32594343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31F060E-07B0-215F-A030-72FE4D755595}"/>
              </a:ext>
            </a:extLst>
          </p:cNvPr>
          <p:cNvSpPr>
            <a:spLocks noGrp="1"/>
          </p:cNvSpPr>
          <p:nvPr>
            <p:ph type="title"/>
          </p:nvPr>
        </p:nvSpPr>
        <p:spPr/>
        <p:txBody>
          <a:bodyPr>
            <a:normAutofit/>
          </a:bodyPr>
          <a:lstStyle/>
          <a:p>
            <a:r>
              <a:rPr lang="es-MX" dirty="0"/>
              <a:t>La matemática como herramienta de Modelado:</a:t>
            </a:r>
            <a:endParaRPr lang="es-CL" dirty="0"/>
          </a:p>
        </p:txBody>
      </p:sp>
      <p:sp>
        <p:nvSpPr>
          <p:cNvPr id="3" name="Marcador de contenido 2">
            <a:extLst>
              <a:ext uri="{FF2B5EF4-FFF2-40B4-BE49-F238E27FC236}">
                <a16:creationId xmlns:a16="http://schemas.microsoft.com/office/drawing/2014/main" id="{AEAFE6BC-8CED-9544-7DDF-B71E0318AC3C}"/>
              </a:ext>
            </a:extLst>
          </p:cNvPr>
          <p:cNvSpPr>
            <a:spLocks noGrp="1"/>
          </p:cNvSpPr>
          <p:nvPr>
            <p:ph idx="1"/>
          </p:nvPr>
        </p:nvSpPr>
        <p:spPr/>
        <p:txBody>
          <a:bodyPr/>
          <a:lstStyle/>
          <a:p>
            <a:r>
              <a:rPr lang="es-MX" dirty="0"/>
              <a:t>Está normalmente asociada a fórmulas, ecuaciones, procesos de cálculo, operatoria con factores u otro orden de operación, curvas geométricas, gráficas y similares que se utilizan tan a menudo hoy en día, que pasan a ser algo cotidiano o del diario vivir. </a:t>
            </a:r>
          </a:p>
          <a:p>
            <a:r>
              <a:rPr lang="es-MX" dirty="0"/>
              <a:t>Una herramienta matemática puede ayudar en la realización de cálculos, proporcionando más tiempo para comprobar hipótesis matemáticas que requieran razonamiento. </a:t>
            </a:r>
          </a:p>
          <a:p>
            <a:pPr lvl="1"/>
            <a:r>
              <a:rPr lang="es-MX" dirty="0"/>
              <a:t>En el ejemplo de la estadística, los estudios pueden centrarse en el análisis en lugar de dedicar todo el tiempo a calcular medidas.</a:t>
            </a:r>
          </a:p>
          <a:p>
            <a:endParaRPr lang="es-CL" dirty="0"/>
          </a:p>
        </p:txBody>
      </p:sp>
    </p:spTree>
    <p:extLst>
      <p:ext uri="{BB962C8B-B14F-4D97-AF65-F5344CB8AC3E}">
        <p14:creationId xmlns:p14="http://schemas.microsoft.com/office/powerpoint/2010/main" val="28780998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CF1F661-12FF-7857-CA1C-E30A57C6FF19}"/>
              </a:ext>
            </a:extLst>
          </p:cNvPr>
          <p:cNvSpPr>
            <a:spLocks noGrp="1"/>
          </p:cNvSpPr>
          <p:nvPr>
            <p:ph type="title"/>
          </p:nvPr>
        </p:nvSpPr>
        <p:spPr/>
        <p:txBody>
          <a:bodyPr>
            <a:normAutofit/>
          </a:bodyPr>
          <a:lstStyle/>
          <a:p>
            <a:r>
              <a:rPr lang="es-MX" dirty="0"/>
              <a:t>La física como herramienta de modelado:</a:t>
            </a:r>
            <a:endParaRPr lang="es-CL" dirty="0"/>
          </a:p>
        </p:txBody>
      </p:sp>
      <p:sp>
        <p:nvSpPr>
          <p:cNvPr id="3" name="Marcador de contenido 2">
            <a:extLst>
              <a:ext uri="{FF2B5EF4-FFF2-40B4-BE49-F238E27FC236}">
                <a16:creationId xmlns:a16="http://schemas.microsoft.com/office/drawing/2014/main" id="{0E250807-91BF-C4FE-18E9-A0E3A204B993}"/>
              </a:ext>
            </a:extLst>
          </p:cNvPr>
          <p:cNvSpPr>
            <a:spLocks noGrp="1"/>
          </p:cNvSpPr>
          <p:nvPr>
            <p:ph idx="1"/>
          </p:nvPr>
        </p:nvSpPr>
        <p:spPr/>
        <p:txBody>
          <a:bodyPr>
            <a:normAutofit fontScale="85000" lnSpcReduction="10000"/>
          </a:bodyPr>
          <a:lstStyle/>
          <a:p>
            <a:r>
              <a:rPr lang="es-MX" dirty="0"/>
              <a:t>Una teoría física se considera un modelo cuando su dinámica interna no se conoce exactamente, o cuando siendo conocida, busca estudiar algunos detalles particulares de un sistema complejo. </a:t>
            </a:r>
          </a:p>
          <a:p>
            <a:r>
              <a:rPr lang="es-MX" dirty="0"/>
              <a:t>Estos modelos se aplican en todas las áreas de la física (meteorología, termodinámica, física nuclear, materiales, etc.) excepto en física teórica. </a:t>
            </a:r>
          </a:p>
          <a:p>
            <a:r>
              <a:rPr lang="es-MX" dirty="0"/>
              <a:t>Como en cualquier teoría física, este tipo de modelo reduce el comportamiento observado a hechos más básicos y ayuda a explicar y predecir el comportamiento de un sistema físico bajo circunstancias diversas. </a:t>
            </a:r>
          </a:p>
          <a:p>
            <a:r>
              <a:rPr lang="es-MX" dirty="0"/>
              <a:t>Un modelo físico puede referirse a una construcción teórica (modelo matemático) de un sistema físico, a un montaje con objetos reales que reproducen el comportamiento de un sistema físico o mecánico más complejo a diferente escala (modelo material en miniatura). Se utiliza tanto en el ámbito de la física como en la ingeniería (física aplicada).</a:t>
            </a:r>
          </a:p>
          <a:p>
            <a:endParaRPr lang="es-CL" dirty="0"/>
          </a:p>
        </p:txBody>
      </p:sp>
    </p:spTree>
    <p:extLst>
      <p:ext uri="{BB962C8B-B14F-4D97-AF65-F5344CB8AC3E}">
        <p14:creationId xmlns:p14="http://schemas.microsoft.com/office/powerpoint/2010/main" val="15018707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F8A6E12-5244-080E-18C9-ECB5440DE725}"/>
              </a:ext>
            </a:extLst>
          </p:cNvPr>
          <p:cNvSpPr>
            <a:spLocks noGrp="1"/>
          </p:cNvSpPr>
          <p:nvPr>
            <p:ph type="title"/>
          </p:nvPr>
        </p:nvSpPr>
        <p:spPr/>
        <p:txBody>
          <a:bodyPr>
            <a:normAutofit/>
          </a:bodyPr>
          <a:lstStyle/>
          <a:p>
            <a:r>
              <a:rPr lang="es-MX" dirty="0"/>
              <a:t>El Algoritmo y el Diagrama de Flujo como herramienta de modelado:</a:t>
            </a:r>
            <a:endParaRPr lang="es-CL" dirty="0"/>
          </a:p>
        </p:txBody>
      </p:sp>
      <p:sp>
        <p:nvSpPr>
          <p:cNvPr id="3" name="Marcador de contenido 2">
            <a:extLst>
              <a:ext uri="{FF2B5EF4-FFF2-40B4-BE49-F238E27FC236}">
                <a16:creationId xmlns:a16="http://schemas.microsoft.com/office/drawing/2014/main" id="{F8C98A57-37BB-F0B1-F8B1-C8E281763822}"/>
              </a:ext>
            </a:extLst>
          </p:cNvPr>
          <p:cNvSpPr>
            <a:spLocks noGrp="1"/>
          </p:cNvSpPr>
          <p:nvPr>
            <p:ph idx="1"/>
          </p:nvPr>
        </p:nvSpPr>
        <p:spPr/>
        <p:txBody>
          <a:bodyPr>
            <a:normAutofit lnSpcReduction="10000"/>
          </a:bodyPr>
          <a:lstStyle/>
          <a:p>
            <a:r>
              <a:rPr lang="es-MX" dirty="0"/>
              <a:t>Un algoritmo es una secuencia de pasos lógicos necesarios para llevar a cabo una tarea específica, como la solución de un problema. </a:t>
            </a:r>
          </a:p>
          <a:p>
            <a:pPr lvl="1"/>
            <a:r>
              <a:rPr lang="es-MX" dirty="0"/>
              <a:t>Los algoritmos utilizan un lenguaje de programación diferente de la computadora que lo ejecutará. </a:t>
            </a:r>
          </a:p>
          <a:p>
            <a:r>
              <a:rPr lang="es-MX" dirty="0"/>
              <a:t>Posee las siguientes características:</a:t>
            </a:r>
          </a:p>
          <a:p>
            <a:pPr lvl="1"/>
            <a:r>
              <a:rPr lang="es-MX" dirty="0"/>
              <a:t>Es preciso: implica el orden de realización de cada uno de los pasos.</a:t>
            </a:r>
          </a:p>
          <a:p>
            <a:pPr lvl="1"/>
            <a:r>
              <a:rPr lang="es-MX" dirty="0"/>
              <a:t>Está definido: si se sigue dos veces, se obtiene el mismo resultado. </a:t>
            </a:r>
          </a:p>
          <a:p>
            <a:pPr lvl="1"/>
            <a:r>
              <a:rPr lang="es-MX" dirty="0"/>
              <a:t>Es finito: Tiene un número determinado de pasos, implica que tiene un fin.</a:t>
            </a:r>
          </a:p>
          <a:p>
            <a:r>
              <a:rPr lang="es-MX" dirty="0"/>
              <a:t>Un Diagrama de flujo es una representación gráfica del algoritmo. Tiene una simbología propia.</a:t>
            </a:r>
          </a:p>
          <a:p>
            <a:endParaRPr lang="es-CL" dirty="0"/>
          </a:p>
        </p:txBody>
      </p:sp>
    </p:spTree>
    <p:extLst>
      <p:ext uri="{BB962C8B-B14F-4D97-AF65-F5344CB8AC3E}">
        <p14:creationId xmlns:p14="http://schemas.microsoft.com/office/powerpoint/2010/main" val="24569255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169D7B-E898-D85F-DD7C-77353689B971}"/>
              </a:ext>
            </a:extLst>
          </p:cNvPr>
          <p:cNvSpPr>
            <a:spLocks noGrp="1"/>
          </p:cNvSpPr>
          <p:nvPr>
            <p:ph type="title"/>
          </p:nvPr>
        </p:nvSpPr>
        <p:spPr/>
        <p:txBody>
          <a:bodyPr>
            <a:normAutofit/>
          </a:bodyPr>
          <a:lstStyle/>
          <a:p>
            <a:r>
              <a:rPr lang="es-MX" dirty="0"/>
              <a:t>El Computador y software asociado como herramienta de modelado:</a:t>
            </a:r>
            <a:endParaRPr lang="es-CL" dirty="0"/>
          </a:p>
        </p:txBody>
      </p:sp>
      <p:sp>
        <p:nvSpPr>
          <p:cNvPr id="3" name="Marcador de contenido 2">
            <a:extLst>
              <a:ext uri="{FF2B5EF4-FFF2-40B4-BE49-F238E27FC236}">
                <a16:creationId xmlns:a16="http://schemas.microsoft.com/office/drawing/2014/main" id="{47FCBED0-F741-D73E-36AF-5D9721BAC879}"/>
              </a:ext>
            </a:extLst>
          </p:cNvPr>
          <p:cNvSpPr>
            <a:spLocks noGrp="1"/>
          </p:cNvSpPr>
          <p:nvPr>
            <p:ph idx="1"/>
          </p:nvPr>
        </p:nvSpPr>
        <p:spPr/>
        <p:txBody>
          <a:bodyPr>
            <a:normAutofit fontScale="70000" lnSpcReduction="20000"/>
          </a:bodyPr>
          <a:lstStyle/>
          <a:p>
            <a:r>
              <a:rPr lang="es-MX" dirty="0"/>
              <a:t>El modelado computacional es el uso de computadores para simular y estudiar sistemas complejos utilizando las matemáticas, la física y la informática. </a:t>
            </a:r>
          </a:p>
          <a:p>
            <a:pPr lvl="1"/>
            <a:r>
              <a:rPr lang="es-MX" dirty="0"/>
              <a:t>Un modelo computacional contiene numerosas variables que caracterizan el sistema bajo estudio. </a:t>
            </a:r>
          </a:p>
          <a:p>
            <a:pPr lvl="1"/>
            <a:r>
              <a:rPr lang="es-MX" dirty="0"/>
              <a:t>La simulación se realiza ajustando las variables y observando los resultados. </a:t>
            </a:r>
          </a:p>
          <a:p>
            <a:pPr lvl="1"/>
            <a:r>
              <a:rPr lang="es-MX" dirty="0"/>
              <a:t>El modelado computacional permite a los científicos realizar miles de simulaciones que en laboratorio requerirían de micho tiempo o sería poco probable de realizar.</a:t>
            </a:r>
          </a:p>
          <a:p>
            <a:r>
              <a:rPr lang="es-MX" dirty="0"/>
              <a:t>Los modelos computacionales pueden estudiar un sistema biológico en múltiples niveles; cómo se desarrolla una enfermedad, incluyen procesos moleculares, interacciones intercelulares, y cómo dichos cambios afectan los tejidos y los órganos. </a:t>
            </a:r>
          </a:p>
          <a:p>
            <a:pPr lvl="1"/>
            <a:r>
              <a:rPr lang="es-MX" dirty="0"/>
              <a:t>El estudio de sistemas en múltiples niveles se conoce como modelado </a:t>
            </a:r>
            <a:r>
              <a:rPr lang="es-MX" dirty="0" err="1"/>
              <a:t>multiescala</a:t>
            </a:r>
            <a:r>
              <a:rPr lang="es-MX" dirty="0"/>
              <a:t> (MSM por sus siglas en inglés).</a:t>
            </a:r>
          </a:p>
          <a:p>
            <a:r>
              <a:rPr lang="es-MX" dirty="0"/>
              <a:t>Ejemplos cotidianos son el pronóstico del tiempo, simuladores de vuelo, simulaciones de terremotos, simulaciones de propagación de virus a nivel mundial y otros similares.</a:t>
            </a:r>
          </a:p>
          <a:p>
            <a:r>
              <a:rPr lang="es-MX" dirty="0"/>
              <a:t>Las herramientas más utilizadas para realizar modelos a escala mediante software son normalmente : </a:t>
            </a:r>
            <a:r>
              <a:rPr lang="es-MX" dirty="0" err="1"/>
              <a:t>Autocad</a:t>
            </a:r>
            <a:r>
              <a:rPr lang="es-MX" dirty="0"/>
              <a:t>, Matlab, Excel, 3d Estudio Max, </a:t>
            </a:r>
            <a:r>
              <a:rPr lang="es-MX" dirty="0" err="1"/>
              <a:t>Dialux</a:t>
            </a:r>
            <a:r>
              <a:rPr lang="es-MX" dirty="0"/>
              <a:t>, etc.</a:t>
            </a:r>
          </a:p>
          <a:p>
            <a:endParaRPr lang="es-CL" dirty="0"/>
          </a:p>
        </p:txBody>
      </p:sp>
    </p:spTree>
    <p:extLst>
      <p:ext uri="{BB962C8B-B14F-4D97-AF65-F5344CB8AC3E}">
        <p14:creationId xmlns:p14="http://schemas.microsoft.com/office/powerpoint/2010/main" val="36043742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F5326-8947-EBEF-7590-FDE4689CF5AC}"/>
              </a:ext>
            </a:extLst>
          </p:cNvPr>
          <p:cNvSpPr>
            <a:spLocks noGrp="1"/>
          </p:cNvSpPr>
          <p:nvPr>
            <p:ph type="title"/>
          </p:nvPr>
        </p:nvSpPr>
        <p:spPr/>
        <p:txBody>
          <a:bodyPr>
            <a:normAutofit/>
          </a:bodyPr>
          <a:lstStyle/>
          <a:p>
            <a:r>
              <a:rPr lang="es-CL" dirty="0"/>
              <a:t>Ejemplos prácticos </a:t>
            </a:r>
            <a:r>
              <a:rPr lang="es-CL" sz="1800" dirty="0">
                <a:hlinkClick r:id="rId2"/>
              </a:rPr>
              <a:t>https://es.khanacademy.org/math/algebra-ii-pe-pre-u/xcb2d1a1723269f75:funcion-lineal/xcb2d1a1723269f75:modelacion-real-con-funciones-lineales/a/26410-artculo-modelacin-de-situaciones-cotidianas-con-funciones-lineales</a:t>
            </a:r>
            <a:r>
              <a:rPr lang="es-CL" sz="1800" dirty="0"/>
              <a:t> </a:t>
            </a:r>
            <a:endParaRPr lang="es-CL" dirty="0"/>
          </a:p>
        </p:txBody>
      </p:sp>
      <p:sp>
        <p:nvSpPr>
          <p:cNvPr id="4" name="Marcador de contenido 3">
            <a:extLst>
              <a:ext uri="{FF2B5EF4-FFF2-40B4-BE49-F238E27FC236}">
                <a16:creationId xmlns:a16="http://schemas.microsoft.com/office/drawing/2014/main" id="{BC01A8A2-E2D2-0B09-E90E-9AC18FFDC027}"/>
              </a:ext>
            </a:extLst>
          </p:cNvPr>
          <p:cNvSpPr>
            <a:spLocks noGrp="1"/>
          </p:cNvSpPr>
          <p:nvPr>
            <p:ph sz="half" idx="1"/>
          </p:nvPr>
        </p:nvSpPr>
        <p:spPr/>
        <p:txBody>
          <a:bodyPr>
            <a:normAutofit fontScale="85000" lnSpcReduction="20000"/>
          </a:bodyPr>
          <a:lstStyle/>
          <a:p>
            <a:r>
              <a:rPr lang="es-MX" dirty="0"/>
              <a:t>Una tienda vende globos que encierran un regalo, como se observa en la figura:</a:t>
            </a:r>
          </a:p>
          <a:p>
            <a:r>
              <a:rPr lang="es-MX" dirty="0"/>
              <a:t>Cada globo cuesta $20.</a:t>
            </a:r>
          </a:p>
          <a:p>
            <a:r>
              <a:rPr lang="es-MX" dirty="0"/>
              <a:t>Si </a:t>
            </a:r>
            <a:r>
              <a:rPr lang="es-MX" i="1" dirty="0"/>
              <a:t>x</a:t>
            </a:r>
            <a:r>
              <a:rPr lang="es-MX" dirty="0"/>
              <a:t> es la cantidad de globos y </a:t>
            </a:r>
            <a:r>
              <a:rPr lang="es-MX" i="1" dirty="0"/>
              <a:t>F </a:t>
            </a:r>
            <a:r>
              <a:rPr lang="es-MX" dirty="0"/>
              <a:t>el monto que se paga por dicha cantidad de globos:</a:t>
            </a:r>
          </a:p>
          <a:p>
            <a:pPr marL="571500" lvl="1" indent="-342900">
              <a:buFont typeface="+mj-lt"/>
              <a:buAutoNum type="arabicPeriod"/>
            </a:pPr>
            <a:r>
              <a:rPr lang="es-MX" dirty="0"/>
              <a:t>¿Qué expresión algebraica relaciona correctamente estas variables? </a:t>
            </a:r>
          </a:p>
          <a:p>
            <a:pPr marL="571500" lvl="1" indent="-342900">
              <a:buFont typeface="+mj-lt"/>
              <a:buAutoNum type="arabicPeriod"/>
            </a:pPr>
            <a:r>
              <a:rPr lang="es-MX" dirty="0"/>
              <a:t>¿Cuál es la representación gráfica de esta relación?</a:t>
            </a:r>
            <a:endParaRPr lang="es-CL" dirty="0"/>
          </a:p>
        </p:txBody>
      </p:sp>
      <mc:AlternateContent xmlns:mc="http://schemas.openxmlformats.org/markup-compatibility/2006">
        <mc:Choice xmlns:a14="http://schemas.microsoft.com/office/drawing/2010/main" Requires="a14">
          <p:sp>
            <p:nvSpPr>
              <p:cNvPr id="5" name="Marcador de contenido 4">
                <a:extLst>
                  <a:ext uri="{FF2B5EF4-FFF2-40B4-BE49-F238E27FC236}">
                    <a16:creationId xmlns:a16="http://schemas.microsoft.com/office/drawing/2014/main" id="{054C58E1-BD11-11C6-0982-D3BE8F3A0E05}"/>
                  </a:ext>
                </a:extLst>
              </p:cNvPr>
              <p:cNvSpPr>
                <a:spLocks noGrp="1"/>
              </p:cNvSpPr>
              <p:nvPr>
                <p:ph sz="half" idx="2"/>
              </p:nvPr>
            </p:nvSpPr>
            <p:spPr>
              <a:solidFill>
                <a:schemeClr val="bg1"/>
              </a:solidFill>
            </p:spPr>
            <p:txBody>
              <a:bodyPr>
                <a:normAutofit fontScale="85000" lnSpcReduction="20000"/>
              </a:bodyPr>
              <a:lstStyle/>
              <a:p>
                <a:r>
                  <a:rPr lang="es-MX" dirty="0"/>
                  <a:t>Primero hallar la expresión algebraica</a:t>
                </a:r>
              </a:p>
              <a:p>
                <a:pPr lvl="1"/>
                <a:r>
                  <a:rPr lang="es-MX" dirty="0"/>
                  <a:t>Para visualizar la relación entre </a:t>
                </a:r>
                <a:r>
                  <a:rPr lang="es-MX" i="1" dirty="0"/>
                  <a:t>x</a:t>
                </a:r>
                <a:r>
                  <a:rPr lang="es-MX" dirty="0"/>
                  <a:t> y </a:t>
                </a:r>
                <a:r>
                  <a:rPr lang="es-MX" i="1" dirty="0"/>
                  <a:t>F</a:t>
                </a:r>
                <a:r>
                  <a:rPr lang="es-MX" dirty="0"/>
                  <a:t>  se puede elaborar una tabla:</a:t>
                </a:r>
              </a:p>
              <a:p>
                <a:pPr lvl="1"/>
                <a:endParaRPr lang="es-MX" dirty="0"/>
              </a:p>
              <a:p>
                <a:pPr lvl="1"/>
                <a:endParaRPr lang="es-MX" dirty="0"/>
              </a:p>
              <a:p>
                <a:pPr lvl="1"/>
                <a:r>
                  <a:rPr lang="es-MX" dirty="0"/>
                  <a:t>De la tabla se desprende que el precio de compra de </a:t>
                </a:r>
                <a:r>
                  <a:rPr lang="es-MX" i="1" dirty="0"/>
                  <a:t>x </a:t>
                </a:r>
                <a:r>
                  <a:rPr lang="es-MX" dirty="0"/>
                  <a:t>globos se puede expresar:</a:t>
                </a:r>
              </a:p>
              <a:p>
                <a:pPr lvl="2"/>
                <a:r>
                  <a:rPr lang="es-MX" dirty="0"/>
                  <a:t>Para 1 globo, el precio es de $20 = </a:t>
                </a:r>
                <a:r>
                  <a:rPr lang="es-MX" dirty="0">
                    <a:solidFill>
                      <a:srgbClr val="FF0000"/>
                    </a:solidFill>
                  </a:rPr>
                  <a:t>1</a:t>
                </a:r>
                <a:r>
                  <a:rPr lang="es-MX" dirty="0"/>
                  <a:t> x 20</a:t>
                </a:r>
              </a:p>
              <a:p>
                <a:pPr lvl="2"/>
                <a:r>
                  <a:rPr lang="es-MX" dirty="0"/>
                  <a:t>Para 2 globos, el precio es de $40 = </a:t>
                </a:r>
                <a:r>
                  <a:rPr lang="es-MX" dirty="0">
                    <a:solidFill>
                      <a:srgbClr val="FF0000"/>
                    </a:solidFill>
                  </a:rPr>
                  <a:t>2</a:t>
                </a:r>
                <a:r>
                  <a:rPr lang="es-MX" dirty="0"/>
                  <a:t> x 20</a:t>
                </a:r>
              </a:p>
              <a:p>
                <a:pPr lvl="2"/>
                <a:r>
                  <a:rPr lang="es-MX" dirty="0"/>
                  <a:t>Para 3 globos, el precio es de $60 = </a:t>
                </a:r>
                <a:r>
                  <a:rPr lang="es-MX" dirty="0">
                    <a:solidFill>
                      <a:srgbClr val="FF0000"/>
                    </a:solidFill>
                  </a:rPr>
                  <a:t>3</a:t>
                </a:r>
                <a:r>
                  <a:rPr lang="es-MX" dirty="0"/>
                  <a:t> x 20</a:t>
                </a:r>
              </a:p>
              <a:p>
                <a:pPr lvl="2"/>
                <a:r>
                  <a:rPr lang="es-MX" dirty="0"/>
                  <a:t>Para x globos el precio será:</a:t>
                </a:r>
              </a:p>
              <a:p>
                <a:pPr lvl="2"/>
                <a14:m>
                  <m:oMath xmlns:m="http://schemas.openxmlformats.org/officeDocument/2006/math">
                    <m:r>
                      <a:rPr lang="es-CL" b="0" i="1" smtClean="0">
                        <a:latin typeface="Cambria Math" panose="02040503050406030204" pitchFamily="18" charset="0"/>
                      </a:rPr>
                      <m:t>𝐹</m:t>
                    </m:r>
                    <m:d>
                      <m:dPr>
                        <m:ctrlPr>
                          <a:rPr lang="es-CL" b="0" i="1" smtClean="0">
                            <a:latin typeface="Cambria Math" panose="02040503050406030204" pitchFamily="18" charset="0"/>
                          </a:rPr>
                        </m:ctrlPr>
                      </m:dPr>
                      <m:e>
                        <m:r>
                          <a:rPr lang="es-CL" b="0" i="1" smtClean="0">
                            <a:latin typeface="Cambria Math" panose="02040503050406030204" pitchFamily="18" charset="0"/>
                          </a:rPr>
                          <m:t>𝑥</m:t>
                        </m:r>
                      </m:e>
                    </m:d>
                    <m:r>
                      <a:rPr lang="es-CL" b="0" i="1" smtClean="0">
                        <a:latin typeface="Cambria Math" panose="02040503050406030204" pitchFamily="18" charset="0"/>
                        <a:ea typeface="Cambria Math" panose="02040503050406030204" pitchFamily="18" charset="0"/>
                      </a:rPr>
                      <m:t>=</m:t>
                    </m:r>
                    <m:d>
                      <m:dPr>
                        <m:ctrlPr>
                          <a:rPr lang="es-CL" b="0" i="1" smtClean="0">
                            <a:latin typeface="Cambria Math" panose="02040503050406030204" pitchFamily="18" charset="0"/>
                            <a:ea typeface="Cambria Math" panose="02040503050406030204" pitchFamily="18" charset="0"/>
                          </a:rPr>
                        </m:ctrlPr>
                      </m:dPr>
                      <m:e>
                        <m:r>
                          <a:rPr lang="es-CL" b="0" i="1" smtClean="0">
                            <a:solidFill>
                              <a:srgbClr val="FF0000"/>
                            </a:solidFill>
                            <a:latin typeface="Cambria Math" panose="02040503050406030204" pitchFamily="18" charset="0"/>
                            <a:ea typeface="Cambria Math" panose="02040503050406030204" pitchFamily="18" charset="0"/>
                          </a:rPr>
                          <m:t>𝑥</m:t>
                        </m:r>
                      </m:e>
                    </m:d>
                    <m:d>
                      <m:dPr>
                        <m:ctrlPr>
                          <a:rPr lang="es-CL" b="0" i="1" smtClean="0">
                            <a:latin typeface="Cambria Math" panose="02040503050406030204" pitchFamily="18" charset="0"/>
                            <a:ea typeface="Cambria Math" panose="02040503050406030204" pitchFamily="18" charset="0"/>
                          </a:rPr>
                        </m:ctrlPr>
                      </m:dPr>
                      <m:e>
                        <m:r>
                          <a:rPr lang="es-CL" b="0" i="1" smtClean="0">
                            <a:latin typeface="Cambria Math" panose="02040503050406030204" pitchFamily="18" charset="0"/>
                            <a:ea typeface="Cambria Math" panose="02040503050406030204" pitchFamily="18" charset="0"/>
                          </a:rPr>
                          <m:t>20</m:t>
                        </m:r>
                      </m:e>
                    </m:d>
                    <m:r>
                      <a:rPr lang="es-CL" b="0" i="1" smtClean="0">
                        <a:latin typeface="Cambria Math" panose="02040503050406030204" pitchFamily="18" charset="0"/>
                        <a:ea typeface="Cambria Math" panose="02040503050406030204" pitchFamily="18" charset="0"/>
                      </a:rPr>
                      <m:t>→</m:t>
                    </m:r>
                    <m:r>
                      <a:rPr lang="es-CL" i="1">
                        <a:latin typeface="Cambria Math" panose="02040503050406030204" pitchFamily="18" charset="0"/>
                      </a:rPr>
                      <m:t>𝐹</m:t>
                    </m:r>
                    <m:d>
                      <m:dPr>
                        <m:ctrlPr>
                          <a:rPr lang="es-CL" i="1">
                            <a:latin typeface="Cambria Math" panose="02040503050406030204" pitchFamily="18" charset="0"/>
                          </a:rPr>
                        </m:ctrlPr>
                      </m:dPr>
                      <m:e>
                        <m:r>
                          <a:rPr lang="es-CL" i="1">
                            <a:latin typeface="Cambria Math" panose="02040503050406030204" pitchFamily="18" charset="0"/>
                          </a:rPr>
                          <m:t>𝑥</m:t>
                        </m:r>
                      </m:e>
                    </m:d>
                    <m:r>
                      <a:rPr lang="es-CL" i="1">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20</m:t>
                    </m:r>
                    <m:r>
                      <a:rPr lang="es-CL" b="0" i="1" smtClean="0">
                        <a:latin typeface="Cambria Math" panose="02040503050406030204" pitchFamily="18" charset="0"/>
                        <a:ea typeface="Cambria Math" panose="02040503050406030204" pitchFamily="18" charset="0"/>
                      </a:rPr>
                      <m:t>𝑥</m:t>
                    </m:r>
                  </m:oMath>
                </a14:m>
                <a:endParaRPr lang="es-MX" dirty="0"/>
              </a:p>
              <a:p>
                <a:pPr lvl="2"/>
                <a:endParaRPr lang="es-MX" dirty="0"/>
              </a:p>
              <a:p>
                <a:pPr lvl="1"/>
                <a:endParaRPr lang="es-CL" dirty="0"/>
              </a:p>
            </p:txBody>
          </p:sp>
        </mc:Choice>
        <mc:Fallback>
          <p:sp>
            <p:nvSpPr>
              <p:cNvPr id="5" name="Marcador de contenido 4">
                <a:extLst>
                  <a:ext uri="{FF2B5EF4-FFF2-40B4-BE49-F238E27FC236}">
                    <a16:creationId xmlns:a16="http://schemas.microsoft.com/office/drawing/2014/main" id="{054C58E1-BD11-11C6-0982-D3BE8F3A0E05}"/>
                  </a:ext>
                </a:extLst>
              </p:cNvPr>
              <p:cNvSpPr>
                <a:spLocks noGrp="1" noRot="1" noChangeAspect="1" noMove="1" noResize="1" noEditPoints="1" noAdjustHandles="1" noChangeArrowheads="1" noChangeShapeType="1" noTextEdit="1"/>
              </p:cNvSpPr>
              <p:nvPr>
                <p:ph sz="half" idx="2"/>
              </p:nvPr>
            </p:nvSpPr>
            <p:spPr>
              <a:blipFill>
                <a:blip r:embed="rId3"/>
                <a:stretch>
                  <a:fillRect l="-120" t="-1490"/>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A4F0AA19-A142-5419-21A6-EC5BDF97DA53}"/>
              </a:ext>
            </a:extLst>
          </p:cNvPr>
          <p:cNvPicPr>
            <a:picLocks noChangeAspect="1"/>
          </p:cNvPicPr>
          <p:nvPr/>
        </p:nvPicPr>
        <p:blipFill>
          <a:blip r:embed="rId4"/>
          <a:stretch>
            <a:fillRect/>
          </a:stretch>
        </p:blipFill>
        <p:spPr>
          <a:xfrm>
            <a:off x="10722426" y="375985"/>
            <a:ext cx="1281631" cy="1493876"/>
          </a:xfrm>
          <a:prstGeom prst="rect">
            <a:avLst/>
          </a:prstGeom>
        </p:spPr>
      </p:pic>
      <p:pic>
        <p:nvPicPr>
          <p:cNvPr id="10" name="Imagen 9">
            <a:extLst>
              <a:ext uri="{FF2B5EF4-FFF2-40B4-BE49-F238E27FC236}">
                <a16:creationId xmlns:a16="http://schemas.microsoft.com/office/drawing/2014/main" id="{33063241-7CDC-B6FF-C584-CEB7CC23798C}"/>
              </a:ext>
            </a:extLst>
          </p:cNvPr>
          <p:cNvPicPr>
            <a:picLocks noChangeAspect="1"/>
          </p:cNvPicPr>
          <p:nvPr/>
        </p:nvPicPr>
        <p:blipFill>
          <a:blip r:embed="rId5"/>
          <a:stretch>
            <a:fillRect/>
          </a:stretch>
        </p:blipFill>
        <p:spPr>
          <a:xfrm>
            <a:off x="6386430" y="3130230"/>
            <a:ext cx="4518897" cy="597540"/>
          </a:xfrm>
          <a:prstGeom prst="rect">
            <a:avLst/>
          </a:prstGeom>
        </p:spPr>
      </p:pic>
      <p:pic>
        <p:nvPicPr>
          <p:cNvPr id="12" name="Imagen 11" descr="Icono&#10;&#10;Descripción generada automáticamente">
            <a:extLst>
              <a:ext uri="{FF2B5EF4-FFF2-40B4-BE49-F238E27FC236}">
                <a16:creationId xmlns:a16="http://schemas.microsoft.com/office/drawing/2014/main" id="{E16C15D6-C790-9C59-24D7-B0B189E81C3B}"/>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769536" y="3884656"/>
            <a:ext cx="349461" cy="353047"/>
          </a:xfrm>
          <a:prstGeom prst="rect">
            <a:avLst/>
          </a:prstGeom>
        </p:spPr>
      </p:pic>
      <p:sp>
        <p:nvSpPr>
          <p:cNvPr id="13" name="Rectángulo 12">
            <a:extLst>
              <a:ext uri="{FF2B5EF4-FFF2-40B4-BE49-F238E27FC236}">
                <a16:creationId xmlns:a16="http://schemas.microsoft.com/office/drawing/2014/main" id="{5781E406-4510-9881-B718-F663350B8D10}"/>
              </a:ext>
            </a:extLst>
          </p:cNvPr>
          <p:cNvSpPr/>
          <p:nvPr/>
        </p:nvSpPr>
        <p:spPr>
          <a:xfrm>
            <a:off x="8141110" y="5152103"/>
            <a:ext cx="963561" cy="334297"/>
          </a:xfrm>
          <a:prstGeom prst="rect">
            <a:avLst/>
          </a:prstGeom>
          <a:noFill/>
          <a:ln>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301815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par>
                          <p:cTn id="13" fill="hold">
                            <p:stCondLst>
                              <p:cond delay="500"/>
                            </p:stCondLst>
                            <p:childTnLst>
                              <p:par>
                                <p:cTn id="14" presetID="10" presetClass="entr" presetSubtype="0" fill="hold" nodeType="after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fade">
                                      <p:cBhvr>
                                        <p:cTn id="16" dur="5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500"/>
                                        <p:tgtEl>
                                          <p:spTgt spid="5">
                                            <p:txEl>
                                              <p:pRg st="4" end="4"/>
                                            </p:txEl>
                                          </p:spTgt>
                                        </p:tgtEl>
                                      </p:cBhvr>
                                    </p:animEffect>
                                  </p:childTnLst>
                                </p:cTn>
                              </p:par>
                            </p:childTnLst>
                          </p:cTn>
                        </p:par>
                        <p:par>
                          <p:cTn id="22" fill="hold">
                            <p:stCondLst>
                              <p:cond delay="500"/>
                            </p:stCondLst>
                            <p:childTnLst>
                              <p:par>
                                <p:cTn id="23" presetID="10" presetClass="entr" presetSubtype="0" fill="hold" grpId="0" nodeType="afterEffect">
                                  <p:stCondLst>
                                    <p:cond delay="0"/>
                                  </p:stCondLst>
                                  <p:childTnLst>
                                    <p:set>
                                      <p:cBhvr>
                                        <p:cTn id="24" dur="1" fill="hold">
                                          <p:stCondLst>
                                            <p:cond delay="0"/>
                                          </p:stCondLst>
                                        </p:cTn>
                                        <p:tgtEl>
                                          <p:spTgt spid="5">
                                            <p:txEl>
                                              <p:pRg st="5" end="5"/>
                                            </p:txEl>
                                          </p:spTgt>
                                        </p:tgtEl>
                                        <p:attrNameLst>
                                          <p:attrName>style.visibility</p:attrName>
                                        </p:attrNameLst>
                                      </p:cBhvr>
                                      <p:to>
                                        <p:strVal val="visible"/>
                                      </p:to>
                                    </p:set>
                                    <p:animEffect transition="in" filter="fade">
                                      <p:cBhvr>
                                        <p:cTn id="25" dur="500"/>
                                        <p:tgtEl>
                                          <p:spTgt spid="5">
                                            <p:txEl>
                                              <p:pRg st="5" end="5"/>
                                            </p:txEl>
                                          </p:spTgt>
                                        </p:tgtEl>
                                      </p:cBhvr>
                                    </p:animEffect>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5">
                                            <p:txEl>
                                              <p:pRg st="6" end="6"/>
                                            </p:txEl>
                                          </p:spTgt>
                                        </p:tgtEl>
                                        <p:attrNameLst>
                                          <p:attrName>style.visibility</p:attrName>
                                        </p:attrNameLst>
                                      </p:cBhvr>
                                      <p:to>
                                        <p:strVal val="visible"/>
                                      </p:to>
                                    </p:set>
                                    <p:animEffect transition="in" filter="fade">
                                      <p:cBhvr>
                                        <p:cTn id="29" dur="500"/>
                                        <p:tgtEl>
                                          <p:spTgt spid="5">
                                            <p:txEl>
                                              <p:pRg st="6" end="6"/>
                                            </p:txEl>
                                          </p:spTgt>
                                        </p:tgtEl>
                                      </p:cBhvr>
                                    </p:animEffect>
                                  </p:childTnLst>
                                </p:cTn>
                              </p:par>
                            </p:childTnLst>
                          </p:cTn>
                        </p:par>
                        <p:par>
                          <p:cTn id="30" fill="hold">
                            <p:stCondLst>
                              <p:cond delay="1500"/>
                            </p:stCondLst>
                            <p:childTnLst>
                              <p:par>
                                <p:cTn id="31" presetID="10" presetClass="entr" presetSubtype="0" fill="hold" grpId="0" nodeType="afterEffect">
                                  <p:stCondLst>
                                    <p:cond delay="0"/>
                                  </p:stCondLst>
                                  <p:childTnLst>
                                    <p:set>
                                      <p:cBhvr>
                                        <p:cTn id="32" dur="1" fill="hold">
                                          <p:stCondLst>
                                            <p:cond delay="0"/>
                                          </p:stCondLst>
                                        </p:cTn>
                                        <p:tgtEl>
                                          <p:spTgt spid="5">
                                            <p:txEl>
                                              <p:pRg st="7" end="7"/>
                                            </p:txEl>
                                          </p:spTgt>
                                        </p:tgtEl>
                                        <p:attrNameLst>
                                          <p:attrName>style.visibility</p:attrName>
                                        </p:attrNameLst>
                                      </p:cBhvr>
                                      <p:to>
                                        <p:strVal val="visible"/>
                                      </p:to>
                                    </p:set>
                                    <p:animEffect transition="in" filter="fade">
                                      <p:cBhvr>
                                        <p:cTn id="33" dur="500"/>
                                        <p:tgtEl>
                                          <p:spTgt spid="5">
                                            <p:txEl>
                                              <p:pRg st="7" end="7"/>
                                            </p:txEl>
                                          </p:spTgt>
                                        </p:tgtEl>
                                      </p:cBhvr>
                                    </p:animEffect>
                                  </p:childTnLst>
                                </p:cTn>
                              </p:par>
                            </p:childTnLst>
                          </p:cTn>
                        </p:par>
                        <p:par>
                          <p:cTn id="34" fill="hold">
                            <p:stCondLst>
                              <p:cond delay="2000"/>
                            </p:stCondLst>
                            <p:childTnLst>
                              <p:par>
                                <p:cTn id="35" presetID="10" presetClass="entr" presetSubtype="0" fill="hold" grpId="0" nodeType="afterEffect">
                                  <p:stCondLst>
                                    <p:cond delay="0"/>
                                  </p:stCondLst>
                                  <p:childTnLst>
                                    <p:set>
                                      <p:cBhvr>
                                        <p:cTn id="36" dur="1" fill="hold">
                                          <p:stCondLst>
                                            <p:cond delay="0"/>
                                          </p:stCondLst>
                                        </p:cTn>
                                        <p:tgtEl>
                                          <p:spTgt spid="5">
                                            <p:txEl>
                                              <p:pRg st="8" end="8"/>
                                            </p:txEl>
                                          </p:spTgt>
                                        </p:tgtEl>
                                        <p:attrNameLst>
                                          <p:attrName>style.visibility</p:attrName>
                                        </p:attrNameLst>
                                      </p:cBhvr>
                                      <p:to>
                                        <p:strVal val="visible"/>
                                      </p:to>
                                    </p:set>
                                    <p:animEffect transition="in" filter="fade">
                                      <p:cBhvr>
                                        <p:cTn id="37" dur="500"/>
                                        <p:tgtEl>
                                          <p:spTgt spid="5">
                                            <p:txEl>
                                              <p:pRg st="8" end="8"/>
                                            </p:txEl>
                                          </p:spTgt>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5">
                                            <p:txEl>
                                              <p:pRg st="9" end="9"/>
                                            </p:txEl>
                                          </p:spTgt>
                                        </p:tgtEl>
                                        <p:attrNameLst>
                                          <p:attrName>style.visibility</p:attrName>
                                        </p:attrNameLst>
                                      </p:cBhvr>
                                      <p:to>
                                        <p:strVal val="visible"/>
                                      </p:to>
                                    </p:set>
                                    <p:animEffect transition="in" filter="fade">
                                      <p:cBhvr>
                                        <p:cTn id="41" dur="500"/>
                                        <p:tgtEl>
                                          <p:spTgt spid="5">
                                            <p:txEl>
                                              <p:pRg st="9" end="9"/>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19" presetClass="emph" presetSubtype="0" fill="hold" nodeType="clickEffect">
                                  <p:stCondLst>
                                    <p:cond delay="0"/>
                                  </p:stCondLst>
                                  <p:childTnLst>
                                    <p:animClr clrSpc="rgb" dir="cw">
                                      <p:cBhvr override="childStyle">
                                        <p:cTn id="45" dur="500" fill="hold"/>
                                        <p:tgtEl>
                                          <p:spTgt spid="4">
                                            <p:txEl>
                                              <p:pRg st="3" end="3"/>
                                            </p:txEl>
                                          </p:spTgt>
                                        </p:tgtEl>
                                        <p:attrNameLst>
                                          <p:attrName>style.color</p:attrName>
                                        </p:attrNameLst>
                                      </p:cBhvr>
                                      <p:to>
                                        <a:schemeClr val="accent2"/>
                                      </p:to>
                                    </p:animClr>
                                    <p:animClr clrSpc="rgb" dir="cw">
                                      <p:cBhvr>
                                        <p:cTn id="46" dur="500" fill="hold"/>
                                        <p:tgtEl>
                                          <p:spTgt spid="4">
                                            <p:txEl>
                                              <p:pRg st="3" end="3"/>
                                            </p:txEl>
                                          </p:spTgt>
                                        </p:tgtEl>
                                        <p:attrNameLst>
                                          <p:attrName>fillcolor</p:attrName>
                                        </p:attrNameLst>
                                      </p:cBhvr>
                                      <p:to>
                                        <a:schemeClr val="accent2"/>
                                      </p:to>
                                    </p:animClr>
                                    <p:set>
                                      <p:cBhvr>
                                        <p:cTn id="47" dur="500" fill="hold"/>
                                        <p:tgtEl>
                                          <p:spTgt spid="4">
                                            <p:txEl>
                                              <p:pRg st="3" end="3"/>
                                            </p:txEl>
                                          </p:spTgt>
                                        </p:tgtEl>
                                        <p:attrNameLst>
                                          <p:attrName>fill.type</p:attrName>
                                        </p:attrNameLst>
                                      </p:cBhvr>
                                      <p:to>
                                        <p:strVal val="solid"/>
                                      </p:to>
                                    </p:set>
                                    <p:set>
                                      <p:cBhvr>
                                        <p:cTn id="48" dur="500" fill="hold"/>
                                        <p:tgtEl>
                                          <p:spTgt spid="4">
                                            <p:txEl>
                                              <p:pRg st="3" end="3"/>
                                            </p:txEl>
                                          </p:spTgt>
                                        </p:tgtEl>
                                        <p:attrNameLst>
                                          <p:attrName>fill.on</p:attrName>
                                        </p:attrNameLst>
                                      </p:cBhvr>
                                      <p:to>
                                        <p:strVal val="true"/>
                                      </p:to>
                                    </p:set>
                                  </p:childTnLst>
                                </p:cTn>
                              </p:par>
                            </p:childTnLst>
                          </p:cTn>
                        </p:par>
                        <p:par>
                          <p:cTn id="49" fill="hold">
                            <p:stCondLst>
                              <p:cond delay="500"/>
                            </p:stCondLst>
                            <p:childTnLst>
                              <p:par>
                                <p:cTn id="50" presetID="10" presetClass="entr" presetSubtype="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500"/>
                                        <p:tgtEl>
                                          <p:spTgt spid="12"/>
                                        </p:tgtEl>
                                      </p:cBhvr>
                                    </p:animEffect>
                                  </p:childTnLst>
                                </p:cTn>
                              </p:par>
                            </p:childTnLst>
                          </p:cTn>
                        </p:par>
                        <p:par>
                          <p:cTn id="53" fill="hold">
                            <p:stCondLst>
                              <p:cond delay="1000"/>
                            </p:stCondLst>
                            <p:childTnLst>
                              <p:par>
                                <p:cTn id="54" presetID="10" presetClass="entr" presetSubtype="0" fill="hold" grpId="0" nodeType="afterEffect">
                                  <p:stCondLst>
                                    <p:cond delay="0"/>
                                  </p:stCondLst>
                                  <p:childTnLst>
                                    <p:set>
                                      <p:cBhvr>
                                        <p:cTn id="55" dur="1" fill="hold">
                                          <p:stCondLst>
                                            <p:cond delay="0"/>
                                          </p:stCondLst>
                                        </p:cTn>
                                        <p:tgtEl>
                                          <p:spTgt spid="13"/>
                                        </p:tgtEl>
                                        <p:attrNameLst>
                                          <p:attrName>style.visibility</p:attrName>
                                        </p:attrNameLst>
                                      </p:cBhvr>
                                      <p:to>
                                        <p:strVal val="visible"/>
                                      </p:to>
                                    </p:set>
                                    <p:animEffect transition="in" filter="fade">
                                      <p:cBhvr>
                                        <p:cTn id="56"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EF5326-8947-EBEF-7590-FDE4689CF5AC}"/>
              </a:ext>
            </a:extLst>
          </p:cNvPr>
          <p:cNvSpPr>
            <a:spLocks noGrp="1"/>
          </p:cNvSpPr>
          <p:nvPr>
            <p:ph type="title"/>
          </p:nvPr>
        </p:nvSpPr>
        <p:spPr/>
        <p:txBody>
          <a:bodyPr>
            <a:normAutofit/>
          </a:bodyPr>
          <a:lstStyle/>
          <a:p>
            <a:r>
              <a:rPr lang="es-CL" dirty="0"/>
              <a:t>Ejemplos prácticos </a:t>
            </a:r>
            <a:r>
              <a:rPr lang="es-CL" sz="1800" dirty="0">
                <a:hlinkClick r:id="rId2"/>
              </a:rPr>
              <a:t>https://es.khanacademy.org/math/algebra-ii-pe-pre-u/xcb2d1a1723269f75:funcion-lineal/xcb2d1a1723269f75:modelacion-real-con-funciones-lineales/a/26410-artculo-modelacin-de-situaciones-cotidianas-con-funciones-lineales</a:t>
            </a:r>
            <a:r>
              <a:rPr lang="es-CL" sz="1800" dirty="0"/>
              <a:t> </a:t>
            </a:r>
            <a:endParaRPr lang="es-CL" dirty="0"/>
          </a:p>
        </p:txBody>
      </p:sp>
      <p:sp>
        <p:nvSpPr>
          <p:cNvPr id="4" name="Marcador de contenido 3">
            <a:extLst>
              <a:ext uri="{FF2B5EF4-FFF2-40B4-BE49-F238E27FC236}">
                <a16:creationId xmlns:a16="http://schemas.microsoft.com/office/drawing/2014/main" id="{BC01A8A2-E2D2-0B09-E90E-9AC18FFDC027}"/>
              </a:ext>
            </a:extLst>
          </p:cNvPr>
          <p:cNvSpPr>
            <a:spLocks noGrp="1"/>
          </p:cNvSpPr>
          <p:nvPr>
            <p:ph sz="half" idx="1"/>
          </p:nvPr>
        </p:nvSpPr>
        <p:spPr/>
        <p:txBody>
          <a:bodyPr>
            <a:normAutofit fontScale="92500"/>
          </a:bodyPr>
          <a:lstStyle/>
          <a:p>
            <a:r>
              <a:rPr lang="es-MX" dirty="0"/>
              <a:t>Una tienda vende globos que encierran un regalo, como se observa en la figura:</a:t>
            </a:r>
          </a:p>
          <a:p>
            <a:r>
              <a:rPr lang="es-MX" dirty="0"/>
              <a:t>Cada globo cuesta $20.</a:t>
            </a:r>
          </a:p>
          <a:p>
            <a:r>
              <a:rPr lang="es-MX" dirty="0"/>
              <a:t>Si </a:t>
            </a:r>
            <a:r>
              <a:rPr lang="es-MX" i="1" dirty="0"/>
              <a:t>x</a:t>
            </a:r>
            <a:r>
              <a:rPr lang="es-MX" dirty="0"/>
              <a:t> es la cantidad de globos y </a:t>
            </a:r>
            <a:r>
              <a:rPr lang="es-MX" i="1" dirty="0"/>
              <a:t>F </a:t>
            </a:r>
            <a:r>
              <a:rPr lang="es-MX" dirty="0"/>
              <a:t>el monto que se paga por dicha cantidad de globos:</a:t>
            </a:r>
          </a:p>
          <a:p>
            <a:pPr marL="571500" lvl="1" indent="-342900">
              <a:buFont typeface="+mj-lt"/>
              <a:buAutoNum type="arabicPeriod"/>
            </a:pPr>
            <a:r>
              <a:rPr lang="es-MX" dirty="0"/>
              <a:t>¿Qué expresión algebraica relaciona correctamente estas variables? </a:t>
            </a:r>
          </a:p>
          <a:p>
            <a:pPr marL="571500" lvl="1" indent="-342900">
              <a:buFont typeface="+mj-lt"/>
              <a:buAutoNum type="arabicPeriod"/>
            </a:pPr>
            <a:r>
              <a:rPr lang="es-MX" dirty="0"/>
              <a:t>¿Cuál es la representación gráfica de esta relación?</a:t>
            </a:r>
            <a:endParaRPr lang="es-CL" dirty="0"/>
          </a:p>
        </p:txBody>
      </p:sp>
      <p:sp>
        <p:nvSpPr>
          <p:cNvPr id="5" name="Marcador de contenido 4">
            <a:extLst>
              <a:ext uri="{FF2B5EF4-FFF2-40B4-BE49-F238E27FC236}">
                <a16:creationId xmlns:a16="http://schemas.microsoft.com/office/drawing/2014/main" id="{054C58E1-BD11-11C6-0982-D3BE8F3A0E05}"/>
              </a:ext>
            </a:extLst>
          </p:cNvPr>
          <p:cNvSpPr>
            <a:spLocks noGrp="1"/>
          </p:cNvSpPr>
          <p:nvPr>
            <p:ph sz="half" idx="2"/>
          </p:nvPr>
        </p:nvSpPr>
        <p:spPr>
          <a:solidFill>
            <a:schemeClr val="bg1"/>
          </a:solidFill>
        </p:spPr>
        <p:txBody>
          <a:bodyPr>
            <a:normAutofit fontScale="92500"/>
          </a:bodyPr>
          <a:lstStyle/>
          <a:p>
            <a:pPr lvl="1"/>
            <a:r>
              <a:rPr lang="es-CL" dirty="0"/>
              <a:t>Segundo hallar la representación gráfica:</a:t>
            </a:r>
          </a:p>
          <a:p>
            <a:pPr lvl="2"/>
            <a:r>
              <a:rPr lang="es-CL" dirty="0"/>
              <a:t>Los valores encontrados se pueden asociar a los pares ordenados de la siguiente forma: (1, 20); (2, 40); (3, 60); (4, 80) … Los que se colocan en un plano rectangular.  </a:t>
            </a:r>
          </a:p>
          <a:p>
            <a:pPr lvl="2"/>
            <a:endParaRPr lang="es-CL" dirty="0"/>
          </a:p>
          <a:p>
            <a:pPr lvl="2"/>
            <a:endParaRPr lang="es-CL" dirty="0"/>
          </a:p>
          <a:p>
            <a:pPr lvl="2"/>
            <a:endParaRPr lang="es-CL" dirty="0"/>
          </a:p>
          <a:p>
            <a:pPr lvl="2"/>
            <a:endParaRPr lang="es-CL" dirty="0"/>
          </a:p>
          <a:p>
            <a:pPr lvl="2"/>
            <a:r>
              <a:rPr lang="es-CL" dirty="0"/>
              <a:t>Este gráfico de puntos representa gráficamente la función </a:t>
            </a:r>
            <a:r>
              <a:rPr lang="es-CL" i="1" dirty="0"/>
              <a:t>F(x) =x</a:t>
            </a:r>
          </a:p>
          <a:p>
            <a:pPr lvl="2"/>
            <a:endParaRPr lang="es-CL" dirty="0"/>
          </a:p>
          <a:p>
            <a:pPr lvl="2"/>
            <a:endParaRPr lang="es-CL" dirty="0"/>
          </a:p>
        </p:txBody>
      </p:sp>
      <p:pic>
        <p:nvPicPr>
          <p:cNvPr id="8" name="Imagen 7">
            <a:extLst>
              <a:ext uri="{FF2B5EF4-FFF2-40B4-BE49-F238E27FC236}">
                <a16:creationId xmlns:a16="http://schemas.microsoft.com/office/drawing/2014/main" id="{A4F0AA19-A142-5419-21A6-EC5BDF97DA53}"/>
              </a:ext>
            </a:extLst>
          </p:cNvPr>
          <p:cNvPicPr>
            <a:picLocks noChangeAspect="1"/>
          </p:cNvPicPr>
          <p:nvPr/>
        </p:nvPicPr>
        <p:blipFill>
          <a:blip r:embed="rId3"/>
          <a:stretch>
            <a:fillRect/>
          </a:stretch>
        </p:blipFill>
        <p:spPr>
          <a:xfrm>
            <a:off x="10722426" y="375985"/>
            <a:ext cx="1281631" cy="1493876"/>
          </a:xfrm>
          <a:prstGeom prst="rect">
            <a:avLst/>
          </a:prstGeom>
        </p:spPr>
      </p:pic>
      <p:pic>
        <p:nvPicPr>
          <p:cNvPr id="12" name="Imagen 11" descr="Icono&#10;&#10;Descripción generada automáticamente">
            <a:extLst>
              <a:ext uri="{FF2B5EF4-FFF2-40B4-BE49-F238E27FC236}">
                <a16:creationId xmlns:a16="http://schemas.microsoft.com/office/drawing/2014/main" id="{E16C15D6-C790-9C59-24D7-B0B189E81C3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4995678" y="4386102"/>
            <a:ext cx="349461" cy="353047"/>
          </a:xfrm>
          <a:prstGeom prst="rect">
            <a:avLst/>
          </a:prstGeom>
        </p:spPr>
      </p:pic>
      <p:pic>
        <p:nvPicPr>
          <p:cNvPr id="3" name="Imagen 2">
            <a:extLst>
              <a:ext uri="{FF2B5EF4-FFF2-40B4-BE49-F238E27FC236}">
                <a16:creationId xmlns:a16="http://schemas.microsoft.com/office/drawing/2014/main" id="{208A9EFC-0B00-CCD4-CD3D-4257101B649E}"/>
              </a:ext>
            </a:extLst>
          </p:cNvPr>
          <p:cNvPicPr>
            <a:picLocks noChangeAspect="1"/>
          </p:cNvPicPr>
          <p:nvPr/>
        </p:nvPicPr>
        <p:blipFill>
          <a:blip r:embed="rId6"/>
          <a:stretch>
            <a:fillRect/>
          </a:stretch>
        </p:blipFill>
        <p:spPr>
          <a:xfrm>
            <a:off x="8296988" y="3458497"/>
            <a:ext cx="2716494" cy="1634960"/>
          </a:xfrm>
          <a:prstGeom prst="rect">
            <a:avLst/>
          </a:prstGeom>
        </p:spPr>
      </p:pic>
      <p:pic>
        <p:nvPicPr>
          <p:cNvPr id="6" name="Imagen 5" descr="Icono&#10;&#10;Descripción generada automáticamente">
            <a:extLst>
              <a:ext uri="{FF2B5EF4-FFF2-40B4-BE49-F238E27FC236}">
                <a16:creationId xmlns:a16="http://schemas.microsoft.com/office/drawing/2014/main" id="{89CD4028-7467-36F0-426A-479D57D2445A}"/>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5064504" y="5192347"/>
            <a:ext cx="349461" cy="353047"/>
          </a:xfrm>
          <a:prstGeom prst="rect">
            <a:avLst/>
          </a:prstGeom>
        </p:spPr>
      </p:pic>
    </p:spTree>
    <p:extLst>
      <p:ext uri="{BB962C8B-B14F-4D97-AF65-F5344CB8AC3E}">
        <p14:creationId xmlns:p14="http://schemas.microsoft.com/office/powerpoint/2010/main" val="330167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mph" presetSubtype="0" fill="hold" nodeType="withEffect">
                                  <p:stCondLst>
                                    <p:cond delay="0"/>
                                  </p:stCondLst>
                                  <p:childTnLst>
                                    <p:animClr clrSpc="rgb" dir="cw">
                                      <p:cBhvr override="childStyle">
                                        <p:cTn id="6" dur="500" fill="hold"/>
                                        <p:tgtEl>
                                          <p:spTgt spid="4">
                                            <p:txEl>
                                              <p:pRg st="3" end="3"/>
                                            </p:txEl>
                                          </p:spTgt>
                                        </p:tgtEl>
                                        <p:attrNameLst>
                                          <p:attrName>style.color</p:attrName>
                                        </p:attrNameLst>
                                      </p:cBhvr>
                                      <p:to>
                                        <a:schemeClr val="accent2"/>
                                      </p:to>
                                    </p:animClr>
                                    <p:animClr clrSpc="rgb" dir="cw">
                                      <p:cBhvr>
                                        <p:cTn id="7" dur="500" fill="hold"/>
                                        <p:tgtEl>
                                          <p:spTgt spid="4">
                                            <p:txEl>
                                              <p:pRg st="3" end="3"/>
                                            </p:txEl>
                                          </p:spTgt>
                                        </p:tgtEl>
                                        <p:attrNameLst>
                                          <p:attrName>fillcolor</p:attrName>
                                        </p:attrNameLst>
                                      </p:cBhvr>
                                      <p:to>
                                        <a:schemeClr val="accent2"/>
                                      </p:to>
                                    </p:animClr>
                                    <p:set>
                                      <p:cBhvr>
                                        <p:cTn id="8" dur="500" fill="hold"/>
                                        <p:tgtEl>
                                          <p:spTgt spid="4">
                                            <p:txEl>
                                              <p:pRg st="3" end="3"/>
                                            </p:txEl>
                                          </p:spTgt>
                                        </p:tgtEl>
                                        <p:attrNameLst>
                                          <p:attrName>fill.type</p:attrName>
                                        </p:attrNameLst>
                                      </p:cBhvr>
                                      <p:to>
                                        <p:strVal val="solid"/>
                                      </p:to>
                                    </p:set>
                                    <p:set>
                                      <p:cBhvr>
                                        <p:cTn id="9" dur="500" fill="hold"/>
                                        <p:tgtEl>
                                          <p:spTgt spid="4">
                                            <p:txEl>
                                              <p:pRg st="3" end="3"/>
                                            </p:txEl>
                                          </p:spTgt>
                                        </p:tgtEl>
                                        <p:attrNameLst>
                                          <p:attrName>fill.on</p:attrName>
                                        </p:attrNameLst>
                                      </p:cBhvr>
                                      <p:to>
                                        <p:strVal val="true"/>
                                      </p:to>
                                    </p:set>
                                  </p:childTnLst>
                                </p:cTn>
                              </p:par>
                              <p:par>
                                <p:cTn id="10" presetID="10" presetClass="entr" presetSubtype="0" fill="hold"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fade">
                                      <p:cBhvr>
                                        <p:cTn id="17" dur="500"/>
                                        <p:tgtEl>
                                          <p:spTgt spid="5">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6" end="6"/>
                                            </p:txEl>
                                          </p:spTgt>
                                        </p:tgtEl>
                                        <p:attrNameLst>
                                          <p:attrName>style.visibility</p:attrName>
                                        </p:attrNameLst>
                                      </p:cBhvr>
                                      <p:to>
                                        <p:strVal val="visible"/>
                                      </p:to>
                                    </p:set>
                                    <p:animEffect transition="in" filter="fade">
                                      <p:cBhvr>
                                        <p:cTn id="27" dur="500"/>
                                        <p:tgtEl>
                                          <p:spTgt spid="5">
                                            <p:txEl>
                                              <p:pRg st="6" end="6"/>
                                            </p:txEl>
                                          </p:spTgt>
                                        </p:tgtEl>
                                      </p:cBhvr>
                                    </p:animEffect>
                                  </p:childTnLst>
                                </p:cTn>
                              </p:par>
                            </p:childTnLst>
                          </p:cTn>
                        </p:par>
                        <p:par>
                          <p:cTn id="28" fill="hold">
                            <p:stCondLst>
                              <p:cond delay="500"/>
                            </p:stCondLst>
                            <p:childTnLst>
                              <p:par>
                                <p:cTn id="29" presetID="19" presetClass="emph" presetSubtype="0" fill="hold" nodeType="afterEffect">
                                  <p:stCondLst>
                                    <p:cond delay="0"/>
                                  </p:stCondLst>
                                  <p:childTnLst>
                                    <p:animClr clrSpc="rgb" dir="cw">
                                      <p:cBhvr override="childStyle">
                                        <p:cTn id="30" dur="500" fill="hold"/>
                                        <p:tgtEl>
                                          <p:spTgt spid="4">
                                            <p:txEl>
                                              <p:pRg st="4" end="4"/>
                                            </p:txEl>
                                          </p:spTgt>
                                        </p:tgtEl>
                                        <p:attrNameLst>
                                          <p:attrName>style.color</p:attrName>
                                        </p:attrNameLst>
                                      </p:cBhvr>
                                      <p:to>
                                        <a:schemeClr val="accent2"/>
                                      </p:to>
                                    </p:animClr>
                                    <p:animClr clrSpc="rgb" dir="cw">
                                      <p:cBhvr>
                                        <p:cTn id="31" dur="500" fill="hold"/>
                                        <p:tgtEl>
                                          <p:spTgt spid="4">
                                            <p:txEl>
                                              <p:pRg st="4" end="4"/>
                                            </p:txEl>
                                          </p:spTgt>
                                        </p:tgtEl>
                                        <p:attrNameLst>
                                          <p:attrName>fillcolor</p:attrName>
                                        </p:attrNameLst>
                                      </p:cBhvr>
                                      <p:to>
                                        <a:schemeClr val="accent2"/>
                                      </p:to>
                                    </p:animClr>
                                    <p:set>
                                      <p:cBhvr>
                                        <p:cTn id="32" dur="500" fill="hold"/>
                                        <p:tgtEl>
                                          <p:spTgt spid="4">
                                            <p:txEl>
                                              <p:pRg st="4" end="4"/>
                                            </p:txEl>
                                          </p:spTgt>
                                        </p:tgtEl>
                                        <p:attrNameLst>
                                          <p:attrName>fill.type</p:attrName>
                                        </p:attrNameLst>
                                      </p:cBhvr>
                                      <p:to>
                                        <p:strVal val="solid"/>
                                      </p:to>
                                    </p:set>
                                    <p:set>
                                      <p:cBhvr>
                                        <p:cTn id="33" dur="500" fill="hold"/>
                                        <p:tgtEl>
                                          <p:spTgt spid="4">
                                            <p:txEl>
                                              <p:pRg st="4" end="4"/>
                                            </p:txEl>
                                          </p:spTgt>
                                        </p:tgtEl>
                                        <p:attrNameLst>
                                          <p:attrName>fill.on</p:attrName>
                                        </p:attrNameLst>
                                      </p:cBhvr>
                                      <p:to>
                                        <p:strVal val="true"/>
                                      </p:to>
                                    </p:set>
                                  </p:childTnLst>
                                </p:cTn>
                              </p:par>
                              <p:par>
                                <p:cTn id="34" presetID="10" presetClass="entr" presetSubtype="0" fill="hold" nodeType="withEffect">
                                  <p:stCondLst>
                                    <p:cond delay="0"/>
                                  </p:stCondLst>
                                  <p:childTnLst>
                                    <p:set>
                                      <p:cBhvr>
                                        <p:cTn id="35" dur="1" fill="hold">
                                          <p:stCondLst>
                                            <p:cond delay="0"/>
                                          </p:stCondLst>
                                        </p:cTn>
                                        <p:tgtEl>
                                          <p:spTgt spid="6"/>
                                        </p:tgtEl>
                                        <p:attrNameLst>
                                          <p:attrName>style.visibility</p:attrName>
                                        </p:attrNameLst>
                                      </p:cBhvr>
                                      <p:to>
                                        <p:strVal val="visible"/>
                                      </p:to>
                                    </p:set>
                                    <p:animEffect transition="in" filter="fade">
                                      <p:cBhvr>
                                        <p:cTn id="3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1C0BAD-4459-48B8-F37B-E4698BDB73D8}"/>
              </a:ext>
            </a:extLst>
          </p:cNvPr>
          <p:cNvSpPr>
            <a:spLocks noGrp="1"/>
          </p:cNvSpPr>
          <p:nvPr>
            <p:ph type="title"/>
          </p:nvPr>
        </p:nvSpPr>
        <p:spPr/>
        <p:txBody>
          <a:bodyPr/>
          <a:lstStyle/>
          <a:p>
            <a:r>
              <a:rPr lang="es-CL" dirty="0"/>
              <a:t>Ejemplo práctico 2 (misma referencia)</a:t>
            </a:r>
          </a:p>
        </p:txBody>
      </p:sp>
      <p:sp>
        <p:nvSpPr>
          <p:cNvPr id="3" name="Marcador de contenido 2">
            <a:extLst>
              <a:ext uri="{FF2B5EF4-FFF2-40B4-BE49-F238E27FC236}">
                <a16:creationId xmlns:a16="http://schemas.microsoft.com/office/drawing/2014/main" id="{3B120599-E4C7-0119-9F4B-5AF1C0A8BBC7}"/>
              </a:ext>
            </a:extLst>
          </p:cNvPr>
          <p:cNvSpPr>
            <a:spLocks noGrp="1"/>
          </p:cNvSpPr>
          <p:nvPr>
            <p:ph sz="half" idx="1"/>
          </p:nvPr>
        </p:nvSpPr>
        <p:spPr>
          <a:xfrm>
            <a:off x="691078" y="2345843"/>
            <a:ext cx="5009584" cy="1705047"/>
          </a:xfrm>
        </p:spPr>
        <p:txBody>
          <a:bodyPr>
            <a:normAutofit fontScale="70000" lnSpcReduction="20000"/>
          </a:bodyPr>
          <a:lstStyle/>
          <a:p>
            <a:r>
              <a:rPr lang="es-MX" dirty="0"/>
              <a:t>Una empresa de telefonía celular la siguiente oferta:</a:t>
            </a:r>
          </a:p>
          <a:p>
            <a:pPr lvl="1"/>
            <a:r>
              <a:rPr lang="es-MX" dirty="0"/>
              <a:t>Un pago fijo de $30 mensuales, que incluye 150 minutos para llamadas.</a:t>
            </a:r>
          </a:p>
          <a:p>
            <a:pPr lvl="1"/>
            <a:r>
              <a:rPr lang="es-MX" dirty="0"/>
              <a:t>A contar del minuto 150, cada minuto adicional tendrá un recargo de $0,20 (incluidos en el pago de los $30)</a:t>
            </a:r>
          </a:p>
          <a:p>
            <a:pPr lvl="1"/>
            <a:r>
              <a:rPr lang="es-MX" dirty="0"/>
              <a:t>Encontrar una representación gráfica de la función que representa el pago (en pesos) por </a:t>
            </a:r>
            <a:r>
              <a:rPr lang="es-MX" i="1" dirty="0"/>
              <a:t>x</a:t>
            </a:r>
            <a:r>
              <a:rPr lang="es-MX" dirty="0"/>
              <a:t> minutos de llamadas.</a:t>
            </a:r>
          </a:p>
        </p:txBody>
      </p:sp>
      <mc:AlternateContent xmlns:mc="http://schemas.openxmlformats.org/markup-compatibility/2006">
        <mc:Choice xmlns:a14="http://schemas.microsoft.com/office/drawing/2010/main" Requires="a14">
          <p:sp>
            <p:nvSpPr>
              <p:cNvPr id="4" name="Marcador de contenido 3">
                <a:extLst>
                  <a:ext uri="{FF2B5EF4-FFF2-40B4-BE49-F238E27FC236}">
                    <a16:creationId xmlns:a16="http://schemas.microsoft.com/office/drawing/2014/main" id="{6ECADDFC-A2A1-EE29-5BCA-05C759594760}"/>
                  </a:ext>
                </a:extLst>
              </p:cNvPr>
              <p:cNvSpPr>
                <a:spLocks noGrp="1"/>
              </p:cNvSpPr>
              <p:nvPr>
                <p:ph sz="half" idx="2"/>
              </p:nvPr>
            </p:nvSpPr>
            <p:spPr>
              <a:xfrm>
                <a:off x="871462" y="3938669"/>
                <a:ext cx="5068574" cy="2786596"/>
              </a:xfrm>
            </p:spPr>
            <p:txBody>
              <a:bodyPr>
                <a:normAutofit fontScale="70000" lnSpcReduction="20000"/>
              </a:bodyPr>
              <a:lstStyle/>
              <a:p>
                <a:r>
                  <a:rPr lang="es-CL" dirty="0"/>
                  <a:t>La oferta tiene 2 condiciones:</a:t>
                </a:r>
              </a:p>
              <a:p>
                <a:pPr marL="571500" lvl="1" indent="-342900">
                  <a:buFont typeface="+mj-lt"/>
                  <a:buAutoNum type="arabicPeriod"/>
                </a:pPr>
                <a:r>
                  <a:rPr lang="es-CL" dirty="0"/>
                  <a:t>Un pago fijo de $30 con 150 minutos para llamar.</a:t>
                </a:r>
              </a:p>
              <a:p>
                <a:pPr lvl="2"/>
                <a:r>
                  <a:rPr lang="es-MX" dirty="0"/>
                  <a:t>Sea </a:t>
                </a:r>
                <a:r>
                  <a:rPr lang="es-MX" i="1" dirty="0"/>
                  <a:t>x </a:t>
                </a:r>
                <a:r>
                  <a:rPr lang="es-MX" dirty="0"/>
                  <a:t>la cantidad de minutos disponibles para las llamadas, por lo que </a:t>
                </a:r>
                <a:r>
                  <a:rPr lang="es-MX" i="1" dirty="0"/>
                  <a:t>x se encuentra entre 0 y 150 inclusive. </a:t>
                </a:r>
              </a:p>
              <a:p>
                <a:pPr lvl="2"/>
                <a:r>
                  <a:rPr lang="es-MX" i="1" dirty="0"/>
                  <a:t>Esta restricción es el dominio de la función que modela a la condición 1 y está representada por la expresión:</a:t>
                </a:r>
              </a:p>
              <a:p>
                <a:pPr marL="685800" lvl="3" indent="0">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𝑓</m:t>
                      </m:r>
                      <m:d>
                        <m:dPr>
                          <m:ctrlPr>
                            <a:rPr lang="es-CL" b="0" i="1" smtClean="0">
                              <a:latin typeface="Cambria Math" panose="02040503050406030204" pitchFamily="18" charset="0"/>
                            </a:rPr>
                          </m:ctrlPr>
                        </m:dPr>
                        <m:e>
                          <m:r>
                            <a:rPr lang="es-CL" b="0" i="1" smtClean="0">
                              <a:latin typeface="Cambria Math" panose="02040503050406030204" pitchFamily="18" charset="0"/>
                            </a:rPr>
                            <m:t>𝑥</m:t>
                          </m:r>
                        </m:e>
                      </m:d>
                      <m:r>
                        <a:rPr lang="es-CL" b="0" i="1" smtClean="0">
                          <a:latin typeface="Cambria Math" panose="02040503050406030204" pitchFamily="18" charset="0"/>
                          <a:ea typeface="Cambria Math" panose="02040503050406030204" pitchFamily="18" charset="0"/>
                        </a:rPr>
                        <m:t>=30;0≤</m:t>
                      </m:r>
                      <m:r>
                        <a:rPr lang="es-CL" b="0" i="1" smtClean="0">
                          <a:latin typeface="Cambria Math" panose="02040503050406030204" pitchFamily="18" charset="0"/>
                          <a:ea typeface="Cambria Math" panose="02040503050406030204" pitchFamily="18" charset="0"/>
                        </a:rPr>
                        <m:t>𝑥</m:t>
                      </m:r>
                      <m:r>
                        <a:rPr lang="es-CL" b="0" i="1" smtClean="0">
                          <a:latin typeface="Cambria Math" panose="02040503050406030204" pitchFamily="18" charset="0"/>
                          <a:ea typeface="Cambria Math" panose="02040503050406030204" pitchFamily="18" charset="0"/>
                        </a:rPr>
                        <m:t>≤150</m:t>
                      </m:r>
                    </m:oMath>
                  </m:oMathPara>
                </a14:m>
                <a:endParaRPr lang="es-CL" b="0" dirty="0">
                  <a:ea typeface="Cambria Math" panose="02040503050406030204" pitchFamily="18" charset="0"/>
                </a:endParaRPr>
              </a:p>
              <a:p>
                <a:pPr marL="571500" lvl="1" indent="-342900">
                  <a:buFont typeface="+mj-lt"/>
                  <a:buAutoNum type="arabicPeriod"/>
                </a:pPr>
                <a:r>
                  <a:rPr lang="es-CL" dirty="0"/>
                  <a:t>Un recargo adicional de $0,20 por cada minuto adicional a los 150 por sobre el cargo de los $30.</a:t>
                </a:r>
              </a:p>
              <a:p>
                <a:pPr lvl="2"/>
                <a:r>
                  <a:rPr lang="es-MX" dirty="0"/>
                  <a:t>Sea x la cantidad de minutos disponibles para las llamadas, entendiéndose que ahora x es mayor a 150 minutos. </a:t>
                </a:r>
              </a:p>
              <a:p>
                <a:pPr lvl="2"/>
                <a:r>
                  <a:rPr lang="es-MX" dirty="0"/>
                  <a:t>Esta restricción es el dominio de la función que modela la condición 2 y se representa por la expresión:</a:t>
                </a:r>
              </a:p>
              <a:p>
                <a:pPr marL="457200" lvl="2" indent="0">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𝑔</m:t>
                      </m:r>
                      <m:d>
                        <m:dPr>
                          <m:ctrlPr>
                            <a:rPr lang="es-CL" i="1">
                              <a:latin typeface="Cambria Math" panose="02040503050406030204" pitchFamily="18" charset="0"/>
                            </a:rPr>
                          </m:ctrlPr>
                        </m:dPr>
                        <m:e>
                          <m:r>
                            <a:rPr lang="es-CL" i="1">
                              <a:latin typeface="Cambria Math" panose="02040503050406030204" pitchFamily="18" charset="0"/>
                            </a:rPr>
                            <m:t>𝑥</m:t>
                          </m:r>
                        </m:e>
                      </m:d>
                      <m:r>
                        <a:rPr lang="es-CL" i="1">
                          <a:latin typeface="Cambria Math" panose="02040503050406030204" pitchFamily="18" charset="0"/>
                          <a:ea typeface="Cambria Math" panose="02040503050406030204" pitchFamily="18" charset="0"/>
                        </a:rPr>
                        <m:t>=30</m:t>
                      </m:r>
                      <m:r>
                        <a:rPr lang="es-CL" b="0" i="1" smtClean="0">
                          <a:latin typeface="Cambria Math" panose="02040503050406030204" pitchFamily="18" charset="0"/>
                          <a:ea typeface="Cambria Math" panose="02040503050406030204" pitchFamily="18" charset="0"/>
                        </a:rPr>
                        <m:t>+0,20(</m:t>
                      </m:r>
                      <m:r>
                        <a:rPr lang="es-CL" b="0" i="1" smtClean="0">
                          <a:latin typeface="Cambria Math" panose="02040503050406030204" pitchFamily="18" charset="0"/>
                          <a:ea typeface="Cambria Math" panose="02040503050406030204" pitchFamily="18" charset="0"/>
                        </a:rPr>
                        <m:t>𝑥</m:t>
                      </m:r>
                      <m:r>
                        <a:rPr lang="es-CL" b="0" i="1" smtClean="0">
                          <a:latin typeface="Cambria Math" panose="02040503050406030204" pitchFamily="18" charset="0"/>
                          <a:ea typeface="Cambria Math" panose="02040503050406030204" pitchFamily="18" charset="0"/>
                        </a:rPr>
                        <m:t>−150); </m:t>
                      </m:r>
                      <m:r>
                        <a:rPr lang="es-CL" i="1">
                          <a:latin typeface="Cambria Math" panose="02040503050406030204" pitchFamily="18" charset="0"/>
                          <a:ea typeface="Cambria Math" panose="02040503050406030204" pitchFamily="18" charset="0"/>
                        </a:rPr>
                        <m:t>𝑥</m:t>
                      </m:r>
                      <m:r>
                        <a:rPr lang="es-CL" i="1" smtClean="0">
                          <a:latin typeface="Cambria Math" panose="02040503050406030204" pitchFamily="18" charset="0"/>
                          <a:ea typeface="Cambria Math" panose="02040503050406030204" pitchFamily="18" charset="0"/>
                        </a:rPr>
                        <m:t>&gt;</m:t>
                      </m:r>
                      <m:r>
                        <a:rPr lang="es-CL" i="1">
                          <a:latin typeface="Cambria Math" panose="02040503050406030204" pitchFamily="18" charset="0"/>
                          <a:ea typeface="Cambria Math" panose="02040503050406030204" pitchFamily="18" charset="0"/>
                        </a:rPr>
                        <m:t>150</m:t>
                      </m:r>
                    </m:oMath>
                  </m:oMathPara>
                </a14:m>
                <a:endParaRPr lang="es-CL" dirty="0">
                  <a:ea typeface="Cambria Math" panose="02040503050406030204" pitchFamily="18" charset="0"/>
                </a:endParaRPr>
              </a:p>
            </p:txBody>
          </p:sp>
        </mc:Choice>
        <mc:Fallback>
          <p:sp>
            <p:nvSpPr>
              <p:cNvPr id="4" name="Marcador de contenido 3">
                <a:extLst>
                  <a:ext uri="{FF2B5EF4-FFF2-40B4-BE49-F238E27FC236}">
                    <a16:creationId xmlns:a16="http://schemas.microsoft.com/office/drawing/2014/main" id="{6ECADDFC-A2A1-EE29-5BCA-05C759594760}"/>
                  </a:ext>
                </a:extLst>
              </p:cNvPr>
              <p:cNvSpPr>
                <a:spLocks noGrp="1" noRot="1" noChangeAspect="1" noMove="1" noResize="1" noEditPoints="1" noAdjustHandles="1" noChangeArrowheads="1" noChangeShapeType="1" noTextEdit="1"/>
              </p:cNvSpPr>
              <p:nvPr>
                <p:ph sz="half" idx="2"/>
              </p:nvPr>
            </p:nvSpPr>
            <p:spPr>
              <a:xfrm>
                <a:off x="871462" y="3938669"/>
                <a:ext cx="5068574" cy="2786596"/>
              </a:xfrm>
              <a:blipFill>
                <a:blip r:embed="rId2"/>
                <a:stretch>
                  <a:fillRect t="-1313"/>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5" name="CuadroTexto 4">
                <a:extLst>
                  <a:ext uri="{FF2B5EF4-FFF2-40B4-BE49-F238E27FC236}">
                    <a16:creationId xmlns:a16="http://schemas.microsoft.com/office/drawing/2014/main" id="{0B3F7AC8-8996-C066-F5B6-7B836F1D9F21}"/>
                  </a:ext>
                </a:extLst>
              </p:cNvPr>
              <p:cNvSpPr txBox="1"/>
              <p:nvPr/>
            </p:nvSpPr>
            <p:spPr>
              <a:xfrm>
                <a:off x="6096000" y="2368031"/>
                <a:ext cx="5224538" cy="3815403"/>
              </a:xfrm>
              <a:prstGeom prst="rect">
                <a:avLst/>
              </a:prstGeom>
              <a:noFill/>
            </p:spPr>
            <p:txBody>
              <a:bodyPr wrap="square" rtlCol="0">
                <a:spAutoFit/>
              </a:bodyPr>
              <a:lstStyle/>
              <a:p>
                <a:pPr marL="285750" indent="-285750">
                  <a:buFont typeface="Arial" panose="020B0604020202020204" pitchFamily="34" charset="0"/>
                  <a:buChar char="•"/>
                </a:pPr>
                <a:r>
                  <a:rPr lang="es-CL" sz="1400" dirty="0">
                    <a:solidFill>
                      <a:schemeClr val="tx2"/>
                    </a:solidFill>
                  </a:rPr>
                  <a:t>Primera forma</a:t>
                </a:r>
                <a:r>
                  <a:rPr lang="es-CL" dirty="0"/>
                  <a:t>:</a:t>
                </a:r>
              </a:p>
              <a:p>
                <a:pPr lvl="1" indent="-228600">
                  <a:lnSpc>
                    <a:spcPct val="90000"/>
                  </a:lnSpc>
                  <a:spcBef>
                    <a:spcPts val="500"/>
                  </a:spcBef>
                  <a:buClr>
                    <a:schemeClr val="tx2">
                      <a:lumMod val="50000"/>
                      <a:lumOff val="50000"/>
                    </a:schemeClr>
                  </a:buClr>
                  <a:buSzPct val="75000"/>
                  <a:buFont typeface="Wingdings" panose="05000000000000000000" pitchFamily="2" charset="2"/>
                  <a:buChar char="§"/>
                </a:pPr>
                <a:r>
                  <a:rPr lang="es-CL" sz="1300" dirty="0">
                    <a:solidFill>
                      <a:schemeClr val="tx2"/>
                    </a:solidFill>
                  </a:rPr>
                  <a:t>La representación gráfica de la función, se analizan las pendientes de las funciones </a:t>
                </a:r>
                <a:r>
                  <a:rPr lang="es-CL" sz="1300" i="1" dirty="0">
                    <a:solidFill>
                      <a:schemeClr val="tx2"/>
                    </a:solidFill>
                  </a:rPr>
                  <a:t>f</a:t>
                </a:r>
                <a:r>
                  <a:rPr lang="es-CL" sz="1300" dirty="0">
                    <a:solidFill>
                      <a:schemeClr val="tx2"/>
                    </a:solidFill>
                  </a:rPr>
                  <a:t> y </a:t>
                </a:r>
                <a:r>
                  <a:rPr lang="es-CL" sz="1300" i="1" dirty="0">
                    <a:solidFill>
                      <a:schemeClr val="tx2"/>
                    </a:solidFill>
                  </a:rPr>
                  <a:t>g</a:t>
                </a:r>
                <a:r>
                  <a:rPr lang="es-CL" sz="1300" dirty="0">
                    <a:solidFill>
                      <a:schemeClr val="tx2"/>
                    </a:solidFill>
                  </a:rPr>
                  <a:t> representadas por m</a:t>
                </a:r>
                <a:r>
                  <a:rPr lang="es-CL" sz="1300" baseline="-25000" dirty="0">
                    <a:solidFill>
                      <a:schemeClr val="tx2"/>
                    </a:solidFill>
                  </a:rPr>
                  <a:t>1</a:t>
                </a:r>
                <a:r>
                  <a:rPr lang="es-CL" sz="1300" dirty="0">
                    <a:solidFill>
                      <a:schemeClr val="tx2"/>
                    </a:solidFill>
                  </a:rPr>
                  <a:t> y m</a:t>
                </a:r>
                <a:r>
                  <a:rPr lang="es-CL" sz="1300" baseline="-25000" dirty="0">
                    <a:solidFill>
                      <a:schemeClr val="tx2"/>
                    </a:solidFill>
                  </a:rPr>
                  <a:t>2</a:t>
                </a:r>
                <a:r>
                  <a:rPr lang="es-CL" sz="1300" dirty="0">
                    <a:solidFill>
                      <a:schemeClr val="tx2"/>
                    </a:solidFill>
                  </a:rPr>
                  <a:t> respectivamente:</a:t>
                </a:r>
              </a:p>
              <a:p>
                <a:pPr marL="228600" lvl="1">
                  <a:lnSpc>
                    <a:spcPct val="90000"/>
                  </a:lnSpc>
                  <a:spcBef>
                    <a:spcPts val="500"/>
                  </a:spcBef>
                  <a:buClr>
                    <a:schemeClr val="tx2">
                      <a:lumMod val="50000"/>
                      <a:lumOff val="50000"/>
                    </a:schemeClr>
                  </a:buClr>
                  <a:buSzPct val="75000"/>
                </a:pPr>
                <a:r>
                  <a:rPr lang="es-CL" sz="1300" dirty="0">
                    <a:solidFill>
                      <a:schemeClr val="tx2"/>
                    </a:solidFill>
                  </a:rPr>
                  <a:t> </a:t>
                </a:r>
                <a14:m>
                  <m:oMath xmlns:m="http://schemas.openxmlformats.org/officeDocument/2006/math">
                    <m:r>
                      <a:rPr lang="es-CL" sz="1400" b="0" i="1" smtClean="0">
                        <a:latin typeface="Cambria Math" panose="02040503050406030204" pitchFamily="18" charset="0"/>
                      </a:rPr>
                      <m:t>𝑓</m:t>
                    </m:r>
                    <m:d>
                      <m:dPr>
                        <m:ctrlPr>
                          <a:rPr lang="es-CL" sz="1400" b="0" i="1" smtClean="0">
                            <a:latin typeface="Cambria Math" panose="02040503050406030204" pitchFamily="18" charset="0"/>
                          </a:rPr>
                        </m:ctrlPr>
                      </m:dPr>
                      <m:e>
                        <m:r>
                          <a:rPr lang="es-CL" sz="1400" b="0" i="1" smtClean="0">
                            <a:latin typeface="Cambria Math" panose="02040503050406030204" pitchFamily="18" charset="0"/>
                          </a:rPr>
                          <m:t>𝑥</m:t>
                        </m:r>
                      </m:e>
                    </m:d>
                    <m:r>
                      <a:rPr lang="es-CL" sz="1400" b="0" i="1" smtClean="0">
                        <a:latin typeface="Cambria Math" panose="02040503050406030204" pitchFamily="18" charset="0"/>
                        <a:ea typeface="Cambria Math" panose="02040503050406030204" pitchFamily="18" charset="0"/>
                      </a:rPr>
                      <m:t>=30;0≤</m:t>
                    </m:r>
                    <m:r>
                      <a:rPr lang="es-CL" sz="1400" b="0" i="1" smtClean="0">
                        <a:latin typeface="Cambria Math" panose="02040503050406030204" pitchFamily="18" charset="0"/>
                        <a:ea typeface="Cambria Math" panose="02040503050406030204" pitchFamily="18" charset="0"/>
                      </a:rPr>
                      <m:t>𝑥</m:t>
                    </m:r>
                    <m:r>
                      <a:rPr lang="es-CL" sz="1400" b="0" i="1" smtClean="0">
                        <a:latin typeface="Cambria Math" panose="02040503050406030204" pitchFamily="18" charset="0"/>
                        <a:ea typeface="Cambria Math" panose="02040503050406030204" pitchFamily="18" charset="0"/>
                      </a:rPr>
                      <m:t>≤150→</m:t>
                    </m:r>
                    <m:sSub>
                      <m:sSubPr>
                        <m:ctrlPr>
                          <a:rPr lang="es-CL" sz="1400" b="0" i="1" smtClean="0">
                            <a:solidFill>
                              <a:srgbClr val="FF0000"/>
                            </a:solidFill>
                            <a:latin typeface="Cambria Math" panose="02040503050406030204" pitchFamily="18" charset="0"/>
                            <a:ea typeface="Cambria Math" panose="02040503050406030204" pitchFamily="18" charset="0"/>
                          </a:rPr>
                        </m:ctrlPr>
                      </m:sSubPr>
                      <m:e>
                        <m:r>
                          <a:rPr lang="es-CL" sz="1400" b="0" i="1" smtClean="0">
                            <a:solidFill>
                              <a:srgbClr val="FF0000"/>
                            </a:solidFill>
                            <a:latin typeface="Cambria Math" panose="02040503050406030204" pitchFamily="18" charset="0"/>
                            <a:ea typeface="Cambria Math" panose="02040503050406030204" pitchFamily="18" charset="0"/>
                          </a:rPr>
                          <m:t>𝑚</m:t>
                        </m:r>
                      </m:e>
                      <m:sub>
                        <m:r>
                          <a:rPr lang="es-CL" sz="1400" b="0" i="1" smtClean="0">
                            <a:solidFill>
                              <a:srgbClr val="FF0000"/>
                            </a:solidFill>
                            <a:latin typeface="Cambria Math" panose="02040503050406030204" pitchFamily="18" charset="0"/>
                            <a:ea typeface="Cambria Math" panose="02040503050406030204" pitchFamily="18" charset="0"/>
                          </a:rPr>
                          <m:t>1</m:t>
                        </m:r>
                      </m:sub>
                    </m:sSub>
                    <m:r>
                      <a:rPr lang="es-CL" sz="1400" b="0" i="1" smtClean="0">
                        <a:solidFill>
                          <a:srgbClr val="FF0000"/>
                        </a:solidFill>
                        <a:latin typeface="Cambria Math" panose="02040503050406030204" pitchFamily="18" charset="0"/>
                        <a:ea typeface="Cambria Math" panose="02040503050406030204" pitchFamily="18" charset="0"/>
                      </a:rPr>
                      <m:t>=0</m:t>
                    </m:r>
                  </m:oMath>
                </a14:m>
                <a:endParaRPr lang="es-CL" sz="1400" b="0" dirty="0">
                  <a:solidFill>
                    <a:srgbClr val="FF0000"/>
                  </a:solidFill>
                  <a:ea typeface="Cambria Math" panose="02040503050406030204" pitchFamily="18" charset="0"/>
                </a:endParaRPr>
              </a:p>
              <a:p>
                <a:pPr marL="228600" lvl="1">
                  <a:lnSpc>
                    <a:spcPct val="90000"/>
                  </a:lnSpc>
                  <a:spcBef>
                    <a:spcPts val="500"/>
                  </a:spcBef>
                  <a:buClr>
                    <a:schemeClr val="tx2">
                      <a:lumMod val="50000"/>
                      <a:lumOff val="50000"/>
                    </a:schemeClr>
                  </a:buClr>
                  <a:buSzPct val="75000"/>
                </a:pPr>
                <a14:m>
                  <m:oMath xmlns:m="http://schemas.openxmlformats.org/officeDocument/2006/math">
                    <m:r>
                      <a:rPr lang="es-CL" sz="1400" b="0" i="1" smtClean="0">
                        <a:latin typeface="Cambria Math" panose="02040503050406030204" pitchFamily="18" charset="0"/>
                      </a:rPr>
                      <m:t>𝑔</m:t>
                    </m:r>
                    <m:d>
                      <m:dPr>
                        <m:ctrlPr>
                          <a:rPr lang="es-CL" sz="1400" i="1">
                            <a:latin typeface="Cambria Math" panose="02040503050406030204" pitchFamily="18" charset="0"/>
                          </a:rPr>
                        </m:ctrlPr>
                      </m:dPr>
                      <m:e>
                        <m:r>
                          <a:rPr lang="es-CL" sz="1400" i="1">
                            <a:latin typeface="Cambria Math" panose="02040503050406030204" pitchFamily="18" charset="0"/>
                          </a:rPr>
                          <m:t>𝑥</m:t>
                        </m:r>
                      </m:e>
                    </m:d>
                    <m:r>
                      <a:rPr lang="es-CL" sz="1400" i="1">
                        <a:latin typeface="Cambria Math" panose="02040503050406030204" pitchFamily="18" charset="0"/>
                        <a:ea typeface="Cambria Math" panose="02040503050406030204" pitchFamily="18" charset="0"/>
                      </a:rPr>
                      <m:t>=30</m:t>
                    </m:r>
                    <m:r>
                      <a:rPr lang="es-CL" sz="1400" b="0" i="1" smtClean="0">
                        <a:latin typeface="Cambria Math" panose="02040503050406030204" pitchFamily="18" charset="0"/>
                        <a:ea typeface="Cambria Math" panose="02040503050406030204" pitchFamily="18" charset="0"/>
                      </a:rPr>
                      <m:t>+0,20</m:t>
                    </m:r>
                    <m:d>
                      <m:dPr>
                        <m:ctrlPr>
                          <a:rPr lang="es-CL" sz="1400" b="0" i="1" smtClean="0">
                            <a:latin typeface="Cambria Math" panose="02040503050406030204" pitchFamily="18" charset="0"/>
                            <a:ea typeface="Cambria Math" panose="02040503050406030204" pitchFamily="18" charset="0"/>
                          </a:rPr>
                        </m:ctrlPr>
                      </m:dPr>
                      <m:e>
                        <m:r>
                          <a:rPr lang="es-CL" sz="1400" b="0" i="1" smtClean="0">
                            <a:latin typeface="Cambria Math" panose="02040503050406030204" pitchFamily="18" charset="0"/>
                            <a:ea typeface="Cambria Math" panose="02040503050406030204" pitchFamily="18" charset="0"/>
                          </a:rPr>
                          <m:t>𝑥</m:t>
                        </m:r>
                        <m:r>
                          <a:rPr lang="es-CL" sz="1400" b="0" i="1" smtClean="0">
                            <a:latin typeface="Cambria Math" panose="02040503050406030204" pitchFamily="18" charset="0"/>
                            <a:ea typeface="Cambria Math" panose="02040503050406030204" pitchFamily="18" charset="0"/>
                          </a:rPr>
                          <m:t>−150</m:t>
                        </m:r>
                      </m:e>
                    </m:d>
                    <m:r>
                      <a:rPr lang="es-CL" sz="1400" b="0" i="1" smtClean="0">
                        <a:latin typeface="Cambria Math" panose="02040503050406030204" pitchFamily="18" charset="0"/>
                        <a:ea typeface="Cambria Math" panose="02040503050406030204" pitchFamily="18" charset="0"/>
                      </a:rPr>
                      <m:t>; </m:t>
                    </m:r>
                    <m:r>
                      <a:rPr lang="es-CL" sz="1400" i="1">
                        <a:latin typeface="Cambria Math" panose="02040503050406030204" pitchFamily="18" charset="0"/>
                        <a:ea typeface="Cambria Math" panose="02040503050406030204" pitchFamily="18" charset="0"/>
                      </a:rPr>
                      <m:t>𝑥</m:t>
                    </m:r>
                    <m:r>
                      <a:rPr lang="es-CL" sz="1400" i="1" smtClean="0">
                        <a:latin typeface="Cambria Math" panose="02040503050406030204" pitchFamily="18" charset="0"/>
                        <a:ea typeface="Cambria Math" panose="02040503050406030204" pitchFamily="18" charset="0"/>
                      </a:rPr>
                      <m:t>&gt;</m:t>
                    </m:r>
                    <m:r>
                      <a:rPr lang="es-CL" sz="1400" i="1">
                        <a:latin typeface="Cambria Math" panose="02040503050406030204" pitchFamily="18" charset="0"/>
                        <a:ea typeface="Cambria Math" panose="02040503050406030204" pitchFamily="18" charset="0"/>
                      </a:rPr>
                      <m:t>150</m:t>
                    </m:r>
                    <m:r>
                      <a:rPr lang="es-CL" sz="1400" b="0" i="1" smtClean="0">
                        <a:latin typeface="Cambria Math" panose="02040503050406030204" pitchFamily="18" charset="0"/>
                        <a:ea typeface="Cambria Math" panose="02040503050406030204" pitchFamily="18" charset="0"/>
                      </a:rPr>
                      <m:t>;</m:t>
                    </m:r>
                    <m:r>
                      <a:rPr lang="es-CL" sz="1400" b="0" i="1" smtClean="0">
                        <a:latin typeface="Cambria Math" panose="02040503050406030204" pitchFamily="18" charset="0"/>
                        <a:ea typeface="Cambria Math" panose="02040503050406030204" pitchFamily="18" charset="0"/>
                      </a:rPr>
                      <m:t>𝑥</m:t>
                    </m:r>
                    <m:r>
                      <a:rPr lang="es-CL" sz="1400" b="0" i="1" smtClean="0">
                        <a:latin typeface="Cambria Math" panose="02040503050406030204" pitchFamily="18" charset="0"/>
                        <a:ea typeface="Cambria Math" panose="02040503050406030204" pitchFamily="18" charset="0"/>
                      </a:rPr>
                      <m:t>&gt;150→</m:t>
                    </m:r>
                  </m:oMath>
                </a14:m>
                <a:r>
                  <a:rPr lang="es-CL" sz="1400" dirty="0">
                    <a:ea typeface="Cambria Math" panose="02040503050406030204" pitchFamily="18" charset="0"/>
                  </a:rPr>
                  <a:t> </a:t>
                </a:r>
                <a14:m>
                  <m:oMath xmlns:m="http://schemas.openxmlformats.org/officeDocument/2006/math">
                    <m:sSub>
                      <m:sSubPr>
                        <m:ctrlPr>
                          <a:rPr lang="es-CL" sz="1400" b="0" i="1" smtClean="0">
                            <a:solidFill>
                              <a:srgbClr val="FF0000"/>
                            </a:solidFill>
                            <a:latin typeface="Cambria Math" panose="02040503050406030204" pitchFamily="18" charset="0"/>
                            <a:ea typeface="Cambria Math" panose="02040503050406030204" pitchFamily="18" charset="0"/>
                          </a:rPr>
                        </m:ctrlPr>
                      </m:sSubPr>
                      <m:e>
                        <m:r>
                          <a:rPr lang="es-CL" sz="1400" b="0" i="1" smtClean="0">
                            <a:solidFill>
                              <a:srgbClr val="FF0000"/>
                            </a:solidFill>
                            <a:latin typeface="Cambria Math" panose="02040503050406030204" pitchFamily="18" charset="0"/>
                            <a:ea typeface="Cambria Math" panose="02040503050406030204" pitchFamily="18" charset="0"/>
                          </a:rPr>
                          <m:t>𝑚</m:t>
                        </m:r>
                      </m:e>
                      <m:sub>
                        <m:r>
                          <a:rPr lang="es-CL" sz="1400" b="0" i="1" smtClean="0">
                            <a:solidFill>
                              <a:srgbClr val="FF0000"/>
                            </a:solidFill>
                            <a:latin typeface="Cambria Math" panose="02040503050406030204" pitchFamily="18" charset="0"/>
                            <a:ea typeface="Cambria Math" panose="02040503050406030204" pitchFamily="18" charset="0"/>
                          </a:rPr>
                          <m:t>2</m:t>
                        </m:r>
                      </m:sub>
                    </m:sSub>
                    <m:r>
                      <a:rPr lang="es-CL" sz="1400" b="0" i="1" smtClean="0">
                        <a:solidFill>
                          <a:srgbClr val="FF0000"/>
                        </a:solidFill>
                        <a:latin typeface="Cambria Math" panose="02040503050406030204" pitchFamily="18" charset="0"/>
                        <a:ea typeface="Cambria Math" panose="02040503050406030204" pitchFamily="18" charset="0"/>
                      </a:rPr>
                      <m:t>=</m:t>
                    </m:r>
                    <m:r>
                      <a:rPr lang="es-CL" sz="1400" b="0" i="1" smtClean="0">
                        <a:solidFill>
                          <a:srgbClr val="FF0000"/>
                        </a:solidFill>
                        <a:latin typeface="Cambria Math" panose="02040503050406030204" pitchFamily="18" charset="0"/>
                        <a:ea typeface="Cambria Math" panose="02040503050406030204" pitchFamily="18" charset="0"/>
                      </a:rPr>
                      <m:t>0,2</m:t>
                    </m:r>
                    <m:r>
                      <a:rPr lang="es-CL" sz="1400" b="0" i="1" smtClean="0">
                        <a:solidFill>
                          <a:srgbClr val="FF0000"/>
                        </a:solidFill>
                        <a:latin typeface="Cambria Math" panose="02040503050406030204" pitchFamily="18" charset="0"/>
                        <a:ea typeface="Cambria Math" panose="02040503050406030204" pitchFamily="18" charset="0"/>
                      </a:rPr>
                      <m:t>0</m:t>
                    </m:r>
                  </m:oMath>
                </a14:m>
                <a:endParaRPr lang="es-CL" sz="1400" b="0" dirty="0">
                  <a:solidFill>
                    <a:srgbClr val="FF0000"/>
                  </a:solidFill>
                  <a:ea typeface="Cambria Math" panose="02040503050406030204" pitchFamily="18" charset="0"/>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r>
                  <a:rPr lang="es-CL" sz="1300" dirty="0">
                    <a:solidFill>
                      <a:schemeClr val="tx2"/>
                    </a:solidFill>
                  </a:rPr>
                  <a:t>Como m</a:t>
                </a:r>
                <a:r>
                  <a:rPr lang="es-CL" sz="1300" baseline="-25000" dirty="0">
                    <a:solidFill>
                      <a:schemeClr val="tx2"/>
                    </a:solidFill>
                  </a:rPr>
                  <a:t>2</a:t>
                </a:r>
                <a:r>
                  <a:rPr lang="es-CL" sz="1300" dirty="0">
                    <a:solidFill>
                      <a:schemeClr val="tx2"/>
                    </a:solidFill>
                  </a:rPr>
                  <a:t> &gt; m</a:t>
                </a:r>
                <a:r>
                  <a:rPr lang="es-CL" sz="1300" baseline="-25000" dirty="0">
                    <a:solidFill>
                      <a:schemeClr val="tx2"/>
                    </a:solidFill>
                  </a:rPr>
                  <a:t>1</a:t>
                </a:r>
                <a:r>
                  <a:rPr lang="es-CL" sz="1300" dirty="0">
                    <a:solidFill>
                      <a:schemeClr val="tx2"/>
                    </a:solidFill>
                  </a:rPr>
                  <a:t> el gráfico resultante será:</a:t>
                </a: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endParaRPr lang="es-CL" sz="1300" baseline="-25000" dirty="0">
                  <a:solidFill>
                    <a:schemeClr val="tx2"/>
                  </a:solidFill>
                </a:endParaRPr>
              </a:p>
              <a:p>
                <a:pPr marL="514350" lvl="1" indent="-285750">
                  <a:lnSpc>
                    <a:spcPct val="90000"/>
                  </a:lnSpc>
                  <a:spcBef>
                    <a:spcPts val="500"/>
                  </a:spcBef>
                  <a:buClr>
                    <a:schemeClr val="tx2">
                      <a:lumMod val="50000"/>
                      <a:lumOff val="50000"/>
                    </a:schemeClr>
                  </a:buClr>
                  <a:buSzPct val="75000"/>
                  <a:buFont typeface="Arial" panose="020B0604020202020204" pitchFamily="34" charset="0"/>
                  <a:buChar char="•"/>
                </a:pPr>
                <a:r>
                  <a:rPr lang="es-MX" sz="1300" dirty="0">
                    <a:solidFill>
                      <a:schemeClr val="tx2"/>
                    </a:solidFill>
                  </a:rPr>
                  <a:t>La figura representa un esbozo de la función sin considerar valores precisos para su representación gráfica</a:t>
                </a:r>
                <a:r>
                  <a:rPr lang="es-CL" sz="1300" dirty="0">
                    <a:solidFill>
                      <a:schemeClr val="tx2"/>
                    </a:solidFill>
                  </a:rPr>
                  <a:t>.</a:t>
                </a:r>
                <a:endParaRPr lang="es-CL" dirty="0"/>
              </a:p>
            </p:txBody>
          </p:sp>
        </mc:Choice>
        <mc:Fallback>
          <p:sp>
            <p:nvSpPr>
              <p:cNvPr id="5" name="CuadroTexto 4">
                <a:extLst>
                  <a:ext uri="{FF2B5EF4-FFF2-40B4-BE49-F238E27FC236}">
                    <a16:creationId xmlns:a16="http://schemas.microsoft.com/office/drawing/2014/main" id="{0B3F7AC8-8996-C066-F5B6-7B836F1D9F21}"/>
                  </a:ext>
                </a:extLst>
              </p:cNvPr>
              <p:cNvSpPr txBox="1">
                <a:spLocks noRot="1" noChangeAspect="1" noMove="1" noResize="1" noEditPoints="1" noAdjustHandles="1" noChangeArrowheads="1" noChangeShapeType="1" noTextEdit="1"/>
              </p:cNvSpPr>
              <p:nvPr/>
            </p:nvSpPr>
            <p:spPr>
              <a:xfrm>
                <a:off x="6096000" y="2368031"/>
                <a:ext cx="5224538" cy="3815403"/>
              </a:xfrm>
              <a:prstGeom prst="rect">
                <a:avLst/>
              </a:prstGeom>
              <a:blipFill>
                <a:blip r:embed="rId3"/>
                <a:stretch>
                  <a:fillRect l="-117" t="-799" b="-479"/>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6" name="CuadroTexto 5">
                <a:extLst>
                  <a:ext uri="{FF2B5EF4-FFF2-40B4-BE49-F238E27FC236}">
                    <a16:creationId xmlns:a16="http://schemas.microsoft.com/office/drawing/2014/main" id="{03BB7D53-DA55-D3EC-AD5C-4689CE38AD1A}"/>
                  </a:ext>
                </a:extLst>
              </p:cNvPr>
              <p:cNvSpPr txBox="1"/>
              <p:nvPr/>
            </p:nvSpPr>
            <p:spPr>
              <a:xfrm>
                <a:off x="7993626" y="432619"/>
                <a:ext cx="2526890" cy="369332"/>
              </a:xfrm>
              <a:prstGeom prst="rect">
                <a:avLst/>
              </a:prstGeom>
              <a:noFill/>
            </p:spPr>
            <p:txBody>
              <a:bodyPr wrap="square" rtlCol="0">
                <a:spAutoFit/>
              </a:bodyPr>
              <a:lstStyle/>
              <a:p>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𝑓</m:t>
                      </m:r>
                      <m:d>
                        <m:dPr>
                          <m:ctrlPr>
                            <a:rPr lang="es-CL" b="0" i="1" smtClean="0">
                              <a:latin typeface="Cambria Math" panose="02040503050406030204" pitchFamily="18" charset="0"/>
                            </a:rPr>
                          </m:ctrlPr>
                        </m:dPr>
                        <m:e>
                          <m:r>
                            <a:rPr lang="es-CL" b="0" i="1" smtClean="0">
                              <a:latin typeface="Cambria Math" panose="02040503050406030204" pitchFamily="18" charset="0"/>
                            </a:rPr>
                            <m:t>𝑥</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𝑚𝑥</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𝑏</m:t>
                      </m:r>
                    </m:oMath>
                  </m:oMathPara>
                </a14:m>
                <a:endParaRPr lang="es-CL" dirty="0"/>
              </a:p>
            </p:txBody>
          </p:sp>
        </mc:Choice>
        <mc:Fallback>
          <p:sp>
            <p:nvSpPr>
              <p:cNvPr id="6" name="CuadroTexto 5">
                <a:extLst>
                  <a:ext uri="{FF2B5EF4-FFF2-40B4-BE49-F238E27FC236}">
                    <a16:creationId xmlns:a16="http://schemas.microsoft.com/office/drawing/2014/main" id="{03BB7D53-DA55-D3EC-AD5C-4689CE38AD1A}"/>
                  </a:ext>
                </a:extLst>
              </p:cNvPr>
              <p:cNvSpPr txBox="1">
                <a:spLocks noRot="1" noChangeAspect="1" noMove="1" noResize="1" noEditPoints="1" noAdjustHandles="1" noChangeArrowheads="1" noChangeShapeType="1" noTextEdit="1"/>
              </p:cNvSpPr>
              <p:nvPr/>
            </p:nvSpPr>
            <p:spPr>
              <a:xfrm>
                <a:off x="7993626" y="432619"/>
                <a:ext cx="2526890" cy="369332"/>
              </a:xfrm>
              <a:prstGeom prst="rect">
                <a:avLst/>
              </a:prstGeom>
              <a:blipFill>
                <a:blip r:embed="rId4"/>
                <a:stretch>
                  <a:fillRect b="-14754"/>
                </a:stretch>
              </a:blipFill>
            </p:spPr>
            <p:txBody>
              <a:bodyPr/>
              <a:lstStyle/>
              <a:p>
                <a:r>
                  <a:rPr lang="es-CL">
                    <a:noFill/>
                  </a:rPr>
                  <a:t> </a:t>
                </a:r>
              </a:p>
            </p:txBody>
          </p:sp>
        </mc:Fallback>
      </mc:AlternateContent>
      <p:pic>
        <p:nvPicPr>
          <p:cNvPr id="8" name="Imagen 7">
            <a:extLst>
              <a:ext uri="{FF2B5EF4-FFF2-40B4-BE49-F238E27FC236}">
                <a16:creationId xmlns:a16="http://schemas.microsoft.com/office/drawing/2014/main" id="{418788ED-732F-D668-27C3-3D30D55E0C2E}"/>
              </a:ext>
            </a:extLst>
          </p:cNvPr>
          <p:cNvPicPr>
            <a:picLocks noChangeAspect="1"/>
          </p:cNvPicPr>
          <p:nvPr/>
        </p:nvPicPr>
        <p:blipFill>
          <a:blip r:embed="rId5"/>
          <a:stretch>
            <a:fillRect/>
          </a:stretch>
        </p:blipFill>
        <p:spPr>
          <a:xfrm>
            <a:off x="7256207" y="4050890"/>
            <a:ext cx="2062694" cy="1570111"/>
          </a:xfrm>
          <a:prstGeom prst="rect">
            <a:avLst/>
          </a:prstGeom>
        </p:spPr>
      </p:pic>
    </p:spTree>
    <p:extLst>
      <p:ext uri="{BB962C8B-B14F-4D97-AF65-F5344CB8AC3E}">
        <p14:creationId xmlns:p14="http://schemas.microsoft.com/office/powerpoint/2010/main" val="4948778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4">
                                            <p:txEl>
                                              <p:pRg st="5" end="5"/>
                                            </p:txEl>
                                          </p:spTgt>
                                        </p:tgtEl>
                                        <p:attrNameLst>
                                          <p:attrName>style.visibility</p:attrName>
                                        </p:attrNameLst>
                                      </p:cBhvr>
                                      <p:to>
                                        <p:strVal val="visible"/>
                                      </p:to>
                                    </p:set>
                                    <p:animEffect transition="in" filter="fade">
                                      <p:cBhvr>
                                        <p:cTn id="28" dur="500"/>
                                        <p:tgtEl>
                                          <p:spTgt spid="4">
                                            <p:txEl>
                                              <p:pRg st="5" end="5"/>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4">
                                            <p:txEl>
                                              <p:pRg st="6" end="6"/>
                                            </p:txEl>
                                          </p:spTgt>
                                        </p:tgtEl>
                                        <p:attrNameLst>
                                          <p:attrName>style.visibility</p:attrName>
                                        </p:attrNameLst>
                                      </p:cBhvr>
                                      <p:to>
                                        <p:strVal val="visible"/>
                                      </p:to>
                                    </p:set>
                                    <p:animEffect transition="in" filter="fade">
                                      <p:cBhvr>
                                        <p:cTn id="32" dur="500"/>
                                        <p:tgtEl>
                                          <p:spTgt spid="4">
                                            <p:txEl>
                                              <p:pRg st="6" end="6"/>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4">
                                            <p:txEl>
                                              <p:pRg st="7" end="7"/>
                                            </p:txEl>
                                          </p:spTgt>
                                        </p:tgtEl>
                                        <p:attrNameLst>
                                          <p:attrName>style.visibility</p:attrName>
                                        </p:attrNameLst>
                                      </p:cBhvr>
                                      <p:to>
                                        <p:strVal val="visible"/>
                                      </p:to>
                                    </p:set>
                                    <p:animEffect transition="in" filter="fade">
                                      <p:cBhvr>
                                        <p:cTn id="36" dur="500"/>
                                        <p:tgtEl>
                                          <p:spTgt spid="4">
                                            <p:txEl>
                                              <p:pRg st="7" end="7"/>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4">
                                            <p:txEl>
                                              <p:pRg st="8" end="8"/>
                                            </p:txEl>
                                          </p:spTgt>
                                        </p:tgtEl>
                                        <p:attrNameLst>
                                          <p:attrName>style.visibility</p:attrName>
                                        </p:attrNameLst>
                                      </p:cBhvr>
                                      <p:to>
                                        <p:strVal val="visible"/>
                                      </p:to>
                                    </p:set>
                                    <p:animEffect transition="in" filter="fade">
                                      <p:cBhvr>
                                        <p:cTn id="40" dur="500"/>
                                        <p:tgtEl>
                                          <p:spTgt spid="4">
                                            <p:txEl>
                                              <p:pRg st="8" end="8"/>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0" end="0"/>
                                            </p:txEl>
                                          </p:spTgt>
                                        </p:tgtEl>
                                        <p:attrNameLst>
                                          <p:attrName>style.visibility</p:attrName>
                                        </p:attrNameLst>
                                      </p:cBhvr>
                                      <p:to>
                                        <p:strVal val="visible"/>
                                      </p:to>
                                    </p:set>
                                    <p:animEffect transition="in" filter="fade">
                                      <p:cBhvr>
                                        <p:cTn id="45" dur="500"/>
                                        <p:tgtEl>
                                          <p:spTgt spid="5">
                                            <p:txEl>
                                              <p:pRg st="0" end="0"/>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5">
                                            <p:txEl>
                                              <p:pRg st="1" end="1"/>
                                            </p:txEl>
                                          </p:spTgt>
                                        </p:tgtEl>
                                        <p:attrNameLst>
                                          <p:attrName>style.visibility</p:attrName>
                                        </p:attrNameLst>
                                      </p:cBhvr>
                                      <p:to>
                                        <p:strVal val="visible"/>
                                      </p:to>
                                    </p:set>
                                    <p:animEffect transition="in" filter="fade">
                                      <p:cBhvr>
                                        <p:cTn id="49" dur="500"/>
                                        <p:tgtEl>
                                          <p:spTgt spid="5">
                                            <p:txEl>
                                              <p:pRg st="1" end="1"/>
                                            </p:txEl>
                                          </p:spTgt>
                                        </p:tgtEl>
                                      </p:cBhvr>
                                    </p:animEffect>
                                  </p:childTnLst>
                                </p:cTn>
                              </p:par>
                            </p:childTnLst>
                          </p:cTn>
                        </p:par>
                        <p:par>
                          <p:cTn id="50" fill="hold">
                            <p:stCondLst>
                              <p:cond delay="1000"/>
                            </p:stCondLst>
                            <p:childTnLst>
                              <p:par>
                                <p:cTn id="51" presetID="10" presetClass="entr" presetSubtype="0"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500"/>
                                        <p:tgtEl>
                                          <p:spTgt spid="6"/>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5">
                                            <p:txEl>
                                              <p:pRg st="2" end="2"/>
                                            </p:txEl>
                                          </p:spTgt>
                                        </p:tgtEl>
                                        <p:attrNameLst>
                                          <p:attrName>style.visibility</p:attrName>
                                        </p:attrNameLst>
                                      </p:cBhvr>
                                      <p:to>
                                        <p:strVal val="visible"/>
                                      </p:to>
                                    </p:set>
                                    <p:animEffect transition="in" filter="fade">
                                      <p:cBhvr>
                                        <p:cTn id="57" dur="500"/>
                                        <p:tgtEl>
                                          <p:spTgt spid="5">
                                            <p:txEl>
                                              <p:pRg st="2" end="2"/>
                                            </p:txEl>
                                          </p:spTgt>
                                        </p:tgtEl>
                                      </p:cBhvr>
                                    </p:animEffect>
                                  </p:childTnLst>
                                </p:cTn>
                              </p:par>
                            </p:childTnLst>
                          </p:cTn>
                        </p:par>
                        <p:par>
                          <p:cTn id="58" fill="hold">
                            <p:stCondLst>
                              <p:cond delay="2000"/>
                            </p:stCondLst>
                            <p:childTnLst>
                              <p:par>
                                <p:cTn id="59" presetID="10" presetClass="entr" presetSubtype="0" fill="hold" nodeType="afterEffect">
                                  <p:stCondLst>
                                    <p:cond delay="0"/>
                                  </p:stCondLst>
                                  <p:childTnLst>
                                    <p:set>
                                      <p:cBhvr>
                                        <p:cTn id="60" dur="1" fill="hold">
                                          <p:stCondLst>
                                            <p:cond delay="0"/>
                                          </p:stCondLst>
                                        </p:cTn>
                                        <p:tgtEl>
                                          <p:spTgt spid="5">
                                            <p:txEl>
                                              <p:pRg st="3" end="3"/>
                                            </p:txEl>
                                          </p:spTgt>
                                        </p:tgtEl>
                                        <p:attrNameLst>
                                          <p:attrName>style.visibility</p:attrName>
                                        </p:attrNameLst>
                                      </p:cBhvr>
                                      <p:to>
                                        <p:strVal val="visible"/>
                                      </p:to>
                                    </p:set>
                                    <p:animEffect transition="in" filter="fade">
                                      <p:cBhvr>
                                        <p:cTn id="61" dur="500"/>
                                        <p:tgtEl>
                                          <p:spTgt spid="5">
                                            <p:txEl>
                                              <p:pRg st="3" end="3"/>
                                            </p:txEl>
                                          </p:spTgt>
                                        </p:tgtEl>
                                      </p:cBhvr>
                                    </p:animEffect>
                                  </p:childTnLst>
                                </p:cTn>
                              </p:par>
                            </p:childTnLst>
                          </p:cTn>
                        </p:par>
                        <p:par>
                          <p:cTn id="62" fill="hold">
                            <p:stCondLst>
                              <p:cond delay="2500"/>
                            </p:stCondLst>
                            <p:childTnLst>
                              <p:par>
                                <p:cTn id="63" presetID="10" presetClass="entr" presetSubtype="0" fill="hold" nodeType="afterEffect">
                                  <p:stCondLst>
                                    <p:cond delay="0"/>
                                  </p:stCondLst>
                                  <p:childTnLst>
                                    <p:set>
                                      <p:cBhvr>
                                        <p:cTn id="64" dur="1" fill="hold">
                                          <p:stCondLst>
                                            <p:cond delay="0"/>
                                          </p:stCondLst>
                                        </p:cTn>
                                        <p:tgtEl>
                                          <p:spTgt spid="5">
                                            <p:txEl>
                                              <p:pRg st="4" end="4"/>
                                            </p:txEl>
                                          </p:spTgt>
                                        </p:tgtEl>
                                        <p:attrNameLst>
                                          <p:attrName>style.visibility</p:attrName>
                                        </p:attrNameLst>
                                      </p:cBhvr>
                                      <p:to>
                                        <p:strVal val="visible"/>
                                      </p:to>
                                    </p:set>
                                    <p:animEffect transition="in" filter="fade">
                                      <p:cBhvr>
                                        <p:cTn id="65" dur="500"/>
                                        <p:tgtEl>
                                          <p:spTgt spid="5">
                                            <p:txEl>
                                              <p:pRg st="4" end="4"/>
                                            </p:txEl>
                                          </p:spTgt>
                                        </p:tgtEl>
                                      </p:cBhvr>
                                    </p:animEffect>
                                  </p:childTnLst>
                                </p:cTn>
                              </p:par>
                            </p:childTnLst>
                          </p:cTn>
                        </p:par>
                        <p:par>
                          <p:cTn id="66" fill="hold">
                            <p:stCondLst>
                              <p:cond delay="3000"/>
                            </p:stCondLst>
                            <p:childTnLst>
                              <p:par>
                                <p:cTn id="67" presetID="10" presetClass="entr" presetSubtype="0" fill="hold" nodeType="afterEffect">
                                  <p:stCondLst>
                                    <p:cond delay="0"/>
                                  </p:stCondLst>
                                  <p:childTnLst>
                                    <p:set>
                                      <p:cBhvr>
                                        <p:cTn id="68" dur="1" fill="hold">
                                          <p:stCondLst>
                                            <p:cond delay="0"/>
                                          </p:stCondLst>
                                        </p:cTn>
                                        <p:tgtEl>
                                          <p:spTgt spid="5">
                                            <p:txEl>
                                              <p:pRg st="14" end="14"/>
                                            </p:txEl>
                                          </p:spTgt>
                                        </p:tgtEl>
                                        <p:attrNameLst>
                                          <p:attrName>style.visibility</p:attrName>
                                        </p:attrNameLst>
                                      </p:cBhvr>
                                      <p:to>
                                        <p:strVal val="visible"/>
                                      </p:to>
                                    </p:set>
                                    <p:animEffect transition="in" filter="fade">
                                      <p:cBhvr>
                                        <p:cTn id="69" dur="500"/>
                                        <p:tgtEl>
                                          <p:spTgt spid="5">
                                            <p:txEl>
                                              <p:pRg st="14" end="14"/>
                                            </p:txEl>
                                          </p:spTgt>
                                        </p:tgtEl>
                                      </p:cBhvr>
                                    </p:animEffect>
                                  </p:childTnLst>
                                </p:cTn>
                              </p:par>
                            </p:childTnLst>
                          </p:cTn>
                        </p:par>
                        <p:par>
                          <p:cTn id="70" fill="hold">
                            <p:stCondLst>
                              <p:cond delay="3500"/>
                            </p:stCondLst>
                            <p:childTnLst>
                              <p:par>
                                <p:cTn id="71" presetID="10" presetClass="entr" presetSubtype="0" fill="hold" nodeType="after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fade">
                                      <p:cBhvr>
                                        <p:cTn id="73"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1C0BAD-4459-48B8-F37B-E4698BDB73D8}"/>
              </a:ext>
            </a:extLst>
          </p:cNvPr>
          <p:cNvSpPr>
            <a:spLocks noGrp="1"/>
          </p:cNvSpPr>
          <p:nvPr>
            <p:ph type="title"/>
          </p:nvPr>
        </p:nvSpPr>
        <p:spPr/>
        <p:txBody>
          <a:bodyPr/>
          <a:lstStyle/>
          <a:p>
            <a:r>
              <a:rPr lang="es-CL" dirty="0"/>
              <a:t>Ejemplo práctico 2 (misma referencia)</a:t>
            </a:r>
          </a:p>
        </p:txBody>
      </p:sp>
      <p:sp>
        <p:nvSpPr>
          <p:cNvPr id="3" name="Marcador de contenido 2">
            <a:extLst>
              <a:ext uri="{FF2B5EF4-FFF2-40B4-BE49-F238E27FC236}">
                <a16:creationId xmlns:a16="http://schemas.microsoft.com/office/drawing/2014/main" id="{3B120599-E4C7-0119-9F4B-5AF1C0A8BBC7}"/>
              </a:ext>
            </a:extLst>
          </p:cNvPr>
          <p:cNvSpPr>
            <a:spLocks noGrp="1"/>
          </p:cNvSpPr>
          <p:nvPr>
            <p:ph sz="half" idx="1"/>
          </p:nvPr>
        </p:nvSpPr>
        <p:spPr>
          <a:xfrm>
            <a:off x="691078" y="2345843"/>
            <a:ext cx="5009584" cy="1705047"/>
          </a:xfrm>
        </p:spPr>
        <p:txBody>
          <a:bodyPr>
            <a:normAutofit fontScale="70000" lnSpcReduction="20000"/>
          </a:bodyPr>
          <a:lstStyle/>
          <a:p>
            <a:r>
              <a:rPr lang="es-MX" dirty="0"/>
              <a:t>Una empresa de telefonía celular la siguiente oferta:</a:t>
            </a:r>
          </a:p>
          <a:p>
            <a:pPr lvl="1"/>
            <a:r>
              <a:rPr lang="es-MX" dirty="0"/>
              <a:t>Un pago fijo de $30 mensuales, que incluye 150 minutos para llamadas.</a:t>
            </a:r>
          </a:p>
          <a:p>
            <a:pPr lvl="1"/>
            <a:r>
              <a:rPr lang="es-MX" dirty="0"/>
              <a:t>A contar del minuto 150, cada minuto adicional tendrá un recargo de $0,20 (incluidos en el pago de los $30)</a:t>
            </a:r>
          </a:p>
          <a:p>
            <a:pPr lvl="1"/>
            <a:r>
              <a:rPr lang="es-MX" dirty="0"/>
              <a:t>Encontrar una representación gráfica de la función que representa el pago (en pesos) por </a:t>
            </a:r>
            <a:r>
              <a:rPr lang="es-MX" i="1" dirty="0"/>
              <a:t>x</a:t>
            </a:r>
            <a:r>
              <a:rPr lang="es-MX" dirty="0"/>
              <a:t> minutos de llamadas.</a:t>
            </a:r>
          </a:p>
        </p:txBody>
      </p:sp>
      <mc:AlternateContent xmlns:mc="http://schemas.openxmlformats.org/markup-compatibility/2006">
        <mc:Choice xmlns:a14="http://schemas.microsoft.com/office/drawing/2010/main" Requires="a14">
          <p:sp>
            <p:nvSpPr>
              <p:cNvPr id="4" name="Marcador de contenido 3">
                <a:extLst>
                  <a:ext uri="{FF2B5EF4-FFF2-40B4-BE49-F238E27FC236}">
                    <a16:creationId xmlns:a16="http://schemas.microsoft.com/office/drawing/2014/main" id="{6ECADDFC-A2A1-EE29-5BCA-05C759594760}"/>
                  </a:ext>
                </a:extLst>
              </p:cNvPr>
              <p:cNvSpPr>
                <a:spLocks noGrp="1"/>
              </p:cNvSpPr>
              <p:nvPr>
                <p:ph sz="half" idx="2"/>
              </p:nvPr>
            </p:nvSpPr>
            <p:spPr>
              <a:xfrm>
                <a:off x="871462" y="3938669"/>
                <a:ext cx="5068574" cy="2786596"/>
              </a:xfrm>
            </p:spPr>
            <p:txBody>
              <a:bodyPr>
                <a:normAutofit fontScale="70000" lnSpcReduction="20000"/>
              </a:bodyPr>
              <a:lstStyle/>
              <a:p>
                <a:r>
                  <a:rPr lang="es-CL" dirty="0"/>
                  <a:t>La oferta tiene 2 condiciones:</a:t>
                </a:r>
              </a:p>
              <a:p>
                <a:pPr marL="571500" lvl="1" indent="-342900">
                  <a:buFont typeface="+mj-lt"/>
                  <a:buAutoNum type="arabicPeriod"/>
                </a:pPr>
                <a:r>
                  <a:rPr lang="es-CL" dirty="0"/>
                  <a:t>Un pago fijo de $30 con 150 minutos para llamar.</a:t>
                </a:r>
              </a:p>
              <a:p>
                <a:pPr lvl="2"/>
                <a:r>
                  <a:rPr lang="es-MX" dirty="0"/>
                  <a:t>Sea </a:t>
                </a:r>
                <a:r>
                  <a:rPr lang="es-MX" i="1" dirty="0"/>
                  <a:t>x </a:t>
                </a:r>
                <a:r>
                  <a:rPr lang="es-MX" dirty="0"/>
                  <a:t>la cantidad de minutos disponibles para las llamadas, por lo que </a:t>
                </a:r>
                <a:r>
                  <a:rPr lang="es-MX" i="1" dirty="0"/>
                  <a:t>x se encuentra entre 0 y 150 inclusive. </a:t>
                </a:r>
              </a:p>
              <a:p>
                <a:pPr lvl="2"/>
                <a:r>
                  <a:rPr lang="es-MX" i="1" dirty="0"/>
                  <a:t>Esta restricción es el dominio de la función que modela a la condición 1 y está representada por la expresión:</a:t>
                </a:r>
              </a:p>
              <a:p>
                <a:pPr marL="685800" lvl="3" indent="0">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𝑓</m:t>
                      </m:r>
                      <m:d>
                        <m:dPr>
                          <m:ctrlPr>
                            <a:rPr lang="es-CL" b="0" i="1" smtClean="0">
                              <a:latin typeface="Cambria Math" panose="02040503050406030204" pitchFamily="18" charset="0"/>
                            </a:rPr>
                          </m:ctrlPr>
                        </m:dPr>
                        <m:e>
                          <m:r>
                            <a:rPr lang="es-CL" b="0" i="1" smtClean="0">
                              <a:latin typeface="Cambria Math" panose="02040503050406030204" pitchFamily="18" charset="0"/>
                            </a:rPr>
                            <m:t>𝑥</m:t>
                          </m:r>
                        </m:e>
                      </m:d>
                      <m:r>
                        <a:rPr lang="es-CL" b="0" i="1" smtClean="0">
                          <a:latin typeface="Cambria Math" panose="02040503050406030204" pitchFamily="18" charset="0"/>
                          <a:ea typeface="Cambria Math" panose="02040503050406030204" pitchFamily="18" charset="0"/>
                        </a:rPr>
                        <m:t>=30;0≤</m:t>
                      </m:r>
                      <m:r>
                        <a:rPr lang="es-CL" b="0" i="1" smtClean="0">
                          <a:latin typeface="Cambria Math" panose="02040503050406030204" pitchFamily="18" charset="0"/>
                          <a:ea typeface="Cambria Math" panose="02040503050406030204" pitchFamily="18" charset="0"/>
                        </a:rPr>
                        <m:t>𝑥</m:t>
                      </m:r>
                      <m:r>
                        <a:rPr lang="es-CL" b="0" i="1" smtClean="0">
                          <a:latin typeface="Cambria Math" panose="02040503050406030204" pitchFamily="18" charset="0"/>
                          <a:ea typeface="Cambria Math" panose="02040503050406030204" pitchFamily="18" charset="0"/>
                        </a:rPr>
                        <m:t>≤150</m:t>
                      </m:r>
                    </m:oMath>
                  </m:oMathPara>
                </a14:m>
                <a:endParaRPr lang="es-CL" b="0" dirty="0">
                  <a:ea typeface="Cambria Math" panose="02040503050406030204" pitchFamily="18" charset="0"/>
                </a:endParaRPr>
              </a:p>
              <a:p>
                <a:pPr marL="571500" lvl="1" indent="-342900">
                  <a:buFont typeface="+mj-lt"/>
                  <a:buAutoNum type="arabicPeriod"/>
                </a:pPr>
                <a:r>
                  <a:rPr lang="es-CL" dirty="0"/>
                  <a:t>Un recargo adicional de $0,20 por cada minuto adicional a los 150 por sobre el cargo de los $30.</a:t>
                </a:r>
              </a:p>
              <a:p>
                <a:pPr lvl="2"/>
                <a:r>
                  <a:rPr lang="es-MX" dirty="0"/>
                  <a:t>Sea x la cantidad de minutos disponibles para las llamadas, entendiéndose que ahora x es mayor a 150 minutos. </a:t>
                </a:r>
              </a:p>
              <a:p>
                <a:pPr lvl="2"/>
                <a:r>
                  <a:rPr lang="es-MX" dirty="0"/>
                  <a:t>Esta restricción es el dominio de la función que modela la condición 2 y se representa por la expresión:</a:t>
                </a:r>
              </a:p>
              <a:p>
                <a:pPr marL="457200" lvl="2" indent="0">
                  <a:buNone/>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𝑔</m:t>
                      </m:r>
                      <m:d>
                        <m:dPr>
                          <m:ctrlPr>
                            <a:rPr lang="es-CL" i="1">
                              <a:latin typeface="Cambria Math" panose="02040503050406030204" pitchFamily="18" charset="0"/>
                            </a:rPr>
                          </m:ctrlPr>
                        </m:dPr>
                        <m:e>
                          <m:r>
                            <a:rPr lang="es-CL" i="1">
                              <a:latin typeface="Cambria Math" panose="02040503050406030204" pitchFamily="18" charset="0"/>
                            </a:rPr>
                            <m:t>𝑥</m:t>
                          </m:r>
                        </m:e>
                      </m:d>
                      <m:r>
                        <a:rPr lang="es-CL" i="1">
                          <a:latin typeface="Cambria Math" panose="02040503050406030204" pitchFamily="18" charset="0"/>
                          <a:ea typeface="Cambria Math" panose="02040503050406030204" pitchFamily="18" charset="0"/>
                        </a:rPr>
                        <m:t>=30</m:t>
                      </m:r>
                      <m:r>
                        <a:rPr lang="es-CL" b="0" i="1" smtClean="0">
                          <a:latin typeface="Cambria Math" panose="02040503050406030204" pitchFamily="18" charset="0"/>
                          <a:ea typeface="Cambria Math" panose="02040503050406030204" pitchFamily="18" charset="0"/>
                        </a:rPr>
                        <m:t>+0,20(</m:t>
                      </m:r>
                      <m:r>
                        <a:rPr lang="es-CL" b="0" i="1" smtClean="0">
                          <a:latin typeface="Cambria Math" panose="02040503050406030204" pitchFamily="18" charset="0"/>
                          <a:ea typeface="Cambria Math" panose="02040503050406030204" pitchFamily="18" charset="0"/>
                        </a:rPr>
                        <m:t>𝑥</m:t>
                      </m:r>
                      <m:r>
                        <a:rPr lang="es-CL" b="0" i="1" smtClean="0">
                          <a:latin typeface="Cambria Math" panose="02040503050406030204" pitchFamily="18" charset="0"/>
                          <a:ea typeface="Cambria Math" panose="02040503050406030204" pitchFamily="18" charset="0"/>
                        </a:rPr>
                        <m:t>−150); </m:t>
                      </m:r>
                      <m:r>
                        <a:rPr lang="es-CL" i="1">
                          <a:latin typeface="Cambria Math" panose="02040503050406030204" pitchFamily="18" charset="0"/>
                          <a:ea typeface="Cambria Math" panose="02040503050406030204" pitchFamily="18" charset="0"/>
                        </a:rPr>
                        <m:t>𝑥</m:t>
                      </m:r>
                      <m:r>
                        <a:rPr lang="es-CL" i="1" smtClean="0">
                          <a:latin typeface="Cambria Math" panose="02040503050406030204" pitchFamily="18" charset="0"/>
                          <a:ea typeface="Cambria Math" panose="02040503050406030204" pitchFamily="18" charset="0"/>
                        </a:rPr>
                        <m:t>&gt;</m:t>
                      </m:r>
                      <m:r>
                        <a:rPr lang="es-CL" i="1">
                          <a:latin typeface="Cambria Math" panose="02040503050406030204" pitchFamily="18" charset="0"/>
                          <a:ea typeface="Cambria Math" panose="02040503050406030204" pitchFamily="18" charset="0"/>
                        </a:rPr>
                        <m:t>150</m:t>
                      </m:r>
                    </m:oMath>
                  </m:oMathPara>
                </a14:m>
                <a:endParaRPr lang="es-CL" dirty="0">
                  <a:ea typeface="Cambria Math" panose="02040503050406030204" pitchFamily="18" charset="0"/>
                </a:endParaRPr>
              </a:p>
            </p:txBody>
          </p:sp>
        </mc:Choice>
        <mc:Fallback>
          <p:sp>
            <p:nvSpPr>
              <p:cNvPr id="4" name="Marcador de contenido 3">
                <a:extLst>
                  <a:ext uri="{FF2B5EF4-FFF2-40B4-BE49-F238E27FC236}">
                    <a16:creationId xmlns:a16="http://schemas.microsoft.com/office/drawing/2014/main" id="{6ECADDFC-A2A1-EE29-5BCA-05C759594760}"/>
                  </a:ext>
                </a:extLst>
              </p:cNvPr>
              <p:cNvSpPr>
                <a:spLocks noGrp="1" noRot="1" noChangeAspect="1" noMove="1" noResize="1" noEditPoints="1" noAdjustHandles="1" noChangeArrowheads="1" noChangeShapeType="1" noTextEdit="1"/>
              </p:cNvSpPr>
              <p:nvPr>
                <p:ph sz="half" idx="2"/>
              </p:nvPr>
            </p:nvSpPr>
            <p:spPr>
              <a:xfrm>
                <a:off x="871462" y="3938669"/>
                <a:ext cx="5068574" cy="2786596"/>
              </a:xfrm>
              <a:blipFill>
                <a:blip r:embed="rId2"/>
                <a:stretch>
                  <a:fillRect t="-1313"/>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5" name="CuadroTexto 4">
                <a:extLst>
                  <a:ext uri="{FF2B5EF4-FFF2-40B4-BE49-F238E27FC236}">
                    <a16:creationId xmlns:a16="http://schemas.microsoft.com/office/drawing/2014/main" id="{0B3F7AC8-8996-C066-F5B6-7B836F1D9F21}"/>
                  </a:ext>
                </a:extLst>
              </p:cNvPr>
              <p:cNvSpPr txBox="1"/>
              <p:nvPr/>
            </p:nvSpPr>
            <p:spPr>
              <a:xfrm>
                <a:off x="5940036" y="2293291"/>
                <a:ext cx="6143809" cy="2486963"/>
              </a:xfrm>
              <a:prstGeom prst="rect">
                <a:avLst/>
              </a:prstGeom>
              <a:noFill/>
            </p:spPr>
            <p:txBody>
              <a:bodyPr wrap="square" rtlCol="0">
                <a:spAutoFit/>
              </a:bodyPr>
              <a:lstStyle/>
              <a:p>
                <a:pPr marL="285750" indent="-285750">
                  <a:buFont typeface="Arial" panose="020B0604020202020204" pitchFamily="34" charset="0"/>
                  <a:buChar char="•"/>
                </a:pPr>
                <a:r>
                  <a:rPr lang="es-CL" sz="1400" dirty="0">
                    <a:solidFill>
                      <a:schemeClr val="tx2"/>
                    </a:solidFill>
                  </a:rPr>
                  <a:t>Segunda  forma</a:t>
                </a:r>
                <a:r>
                  <a:rPr lang="es-CL" dirty="0"/>
                  <a:t>:</a:t>
                </a:r>
              </a:p>
              <a:p>
                <a:pPr marL="742950" lvl="1" indent="-285750">
                  <a:buFont typeface="Arial" panose="020B0604020202020204" pitchFamily="34" charset="0"/>
                  <a:buChar char="•"/>
                </a:pPr>
                <a:r>
                  <a:rPr lang="es-CL" sz="1400" dirty="0">
                    <a:solidFill>
                      <a:schemeClr val="tx2"/>
                    </a:solidFill>
                  </a:rPr>
                  <a:t>Para realizar el gráfico se puede utilizar una sola expresión algebraica:</a:t>
                </a:r>
              </a:p>
              <a:p>
                <a:pPr marL="742950" lvl="1" indent="-285750">
                  <a:buFont typeface="Arial" panose="020B0604020202020204" pitchFamily="34" charset="0"/>
                  <a:buChar char="•"/>
                </a:pPr>
                <a14:m>
                  <m:oMath xmlns:m="http://schemas.openxmlformats.org/officeDocument/2006/math">
                    <m:r>
                      <a:rPr lang="es-CL" sz="1400" i="1">
                        <a:solidFill>
                          <a:schemeClr val="tx2"/>
                        </a:solidFill>
                      </a:rPr>
                      <m:t>𝑓</m:t>
                    </m:r>
                    <m:d>
                      <m:dPr>
                        <m:ctrlPr>
                          <a:rPr lang="es-CL" sz="1400" i="1">
                            <a:solidFill>
                              <a:schemeClr val="tx2"/>
                            </a:solidFill>
                          </a:rPr>
                        </m:ctrlPr>
                      </m:dPr>
                      <m:e>
                        <m:r>
                          <a:rPr lang="es-CL" sz="1400" i="1">
                            <a:solidFill>
                              <a:schemeClr val="tx2"/>
                            </a:solidFill>
                          </a:rPr>
                          <m:t>𝑥</m:t>
                        </m:r>
                      </m:e>
                    </m:d>
                    <m:r>
                      <a:rPr lang="es-CL" sz="1400" i="1">
                        <a:solidFill>
                          <a:schemeClr val="tx2"/>
                        </a:solidFill>
                      </a:rPr>
                      <m:t>=</m:t>
                    </m:r>
                    <m:d>
                      <m:dPr>
                        <m:begChr m:val="{"/>
                        <m:endChr m:val="}"/>
                        <m:ctrlPr>
                          <a:rPr lang="es-CL" sz="1400" i="1">
                            <a:solidFill>
                              <a:schemeClr val="tx2"/>
                            </a:solidFill>
                          </a:rPr>
                        </m:ctrlPr>
                      </m:dPr>
                      <m:e>
                        <m:eqArr>
                          <m:eqArrPr>
                            <m:ctrlPr>
                              <a:rPr lang="es-CL" sz="1400" i="1">
                                <a:solidFill>
                                  <a:schemeClr val="tx2"/>
                                </a:solidFill>
                              </a:rPr>
                            </m:ctrlPr>
                          </m:eqArrPr>
                          <m:e>
                            <m:r>
                              <a:rPr lang="es-CL" sz="1400" i="1">
                                <a:solidFill>
                                  <a:schemeClr val="tx2"/>
                                </a:solidFill>
                              </a:rPr>
                              <m:t>30                               </m:t>
                            </m:r>
                            <m:r>
                              <a:rPr lang="es-CL" sz="1400" i="1">
                                <a:solidFill>
                                  <a:schemeClr val="tx2"/>
                                </a:solidFill>
                              </a:rPr>
                              <m:t>𝑠𝑖</m:t>
                            </m:r>
                            <m:r>
                              <a:rPr lang="es-CL" sz="1400" i="1">
                                <a:solidFill>
                                  <a:schemeClr val="tx2"/>
                                </a:solidFill>
                              </a:rPr>
                              <m:t> 0≤</m:t>
                            </m:r>
                            <m:r>
                              <a:rPr lang="es-CL" sz="1400" i="1">
                                <a:solidFill>
                                  <a:schemeClr val="tx2"/>
                                </a:solidFill>
                              </a:rPr>
                              <m:t>𝑥</m:t>
                            </m:r>
                            <m:r>
                              <a:rPr lang="es-CL" sz="1400" i="1">
                                <a:solidFill>
                                  <a:schemeClr val="tx2"/>
                                </a:solidFill>
                              </a:rPr>
                              <m:t>≤150</m:t>
                            </m:r>
                          </m:e>
                          <m:e>
                            <m:r>
                              <a:rPr lang="es-CL" sz="1400" i="1">
                                <a:solidFill>
                                  <a:schemeClr val="tx2"/>
                                </a:solidFill>
                              </a:rPr>
                              <m:t>30+0,20</m:t>
                            </m:r>
                            <m:d>
                              <m:dPr>
                                <m:ctrlPr>
                                  <a:rPr lang="es-CL" sz="1400" i="1">
                                    <a:solidFill>
                                      <a:schemeClr val="tx2"/>
                                    </a:solidFill>
                                  </a:rPr>
                                </m:ctrlPr>
                              </m:dPr>
                              <m:e>
                                <m:r>
                                  <a:rPr lang="es-CL" sz="1400" i="1">
                                    <a:solidFill>
                                      <a:schemeClr val="tx2"/>
                                    </a:solidFill>
                                  </a:rPr>
                                  <m:t>𝑥</m:t>
                                </m:r>
                                <m:r>
                                  <a:rPr lang="es-CL" sz="1400" i="1">
                                    <a:solidFill>
                                      <a:schemeClr val="tx2"/>
                                    </a:solidFill>
                                  </a:rPr>
                                  <m:t>−150</m:t>
                                </m:r>
                              </m:e>
                            </m:d>
                            <m:r>
                              <a:rPr lang="es-CL" sz="1400" i="1">
                                <a:solidFill>
                                  <a:schemeClr val="tx2"/>
                                </a:solidFill>
                              </a:rPr>
                              <m:t>     </m:t>
                            </m:r>
                            <m:r>
                              <a:rPr lang="es-CL" sz="1400" i="1">
                                <a:solidFill>
                                  <a:schemeClr val="tx2"/>
                                </a:solidFill>
                              </a:rPr>
                              <m:t>𝑠𝑖</m:t>
                            </m:r>
                            <m:r>
                              <a:rPr lang="es-CL" sz="1400" i="1">
                                <a:solidFill>
                                  <a:schemeClr val="tx2"/>
                                </a:solidFill>
                              </a:rPr>
                              <m:t> </m:t>
                            </m:r>
                            <m:r>
                              <a:rPr lang="es-CL" sz="1400" i="1">
                                <a:solidFill>
                                  <a:schemeClr val="tx2"/>
                                </a:solidFill>
                              </a:rPr>
                              <m:t>𝑥</m:t>
                            </m:r>
                            <m:r>
                              <a:rPr lang="es-CL" sz="1400" i="1">
                                <a:solidFill>
                                  <a:schemeClr val="tx2"/>
                                </a:solidFill>
                              </a:rPr>
                              <m:t>&gt;150</m:t>
                            </m:r>
                          </m:e>
                        </m:eqArr>
                      </m:e>
                    </m:d>
                  </m:oMath>
                </a14:m>
                <a:endParaRPr lang="es-CL" sz="1400" i="1" dirty="0">
                  <a:solidFill>
                    <a:schemeClr val="tx2"/>
                  </a:solidFill>
                </a:endParaRPr>
              </a:p>
              <a:p>
                <a:pPr marL="742950" lvl="1" indent="-285750">
                  <a:buFont typeface="Arial" panose="020B0604020202020204" pitchFamily="34" charset="0"/>
                  <a:buChar char="•"/>
                </a:pPr>
                <a:r>
                  <a:rPr lang="es-CL" sz="1400" dirty="0">
                    <a:solidFill>
                      <a:schemeClr val="tx2"/>
                    </a:solidFill>
                  </a:rPr>
                  <a:t>Confeccionando una tabla con algunos valores de x (minutos)</a:t>
                </a:r>
              </a:p>
              <a:p>
                <a:pPr marL="742950" lvl="1" indent="-285750">
                  <a:buFont typeface="Arial" panose="020B0604020202020204" pitchFamily="34" charset="0"/>
                  <a:buChar char="•"/>
                </a:pPr>
                <a:endParaRPr lang="es-CL" sz="1400" dirty="0">
                  <a:solidFill>
                    <a:schemeClr val="tx2"/>
                  </a:solidFill>
                </a:endParaRPr>
              </a:p>
              <a:p>
                <a:pPr marL="742950" lvl="1" indent="-285750">
                  <a:buFont typeface="Arial" panose="020B0604020202020204" pitchFamily="34" charset="0"/>
                  <a:buChar char="•"/>
                </a:pPr>
                <a:endParaRPr lang="es-CL" sz="1400" dirty="0">
                  <a:solidFill>
                    <a:schemeClr val="tx2"/>
                  </a:solidFill>
                </a:endParaRPr>
              </a:p>
              <a:p>
                <a:pPr marL="742950" lvl="1" indent="-285750">
                  <a:buFont typeface="Arial" panose="020B0604020202020204" pitchFamily="34" charset="0"/>
                  <a:buChar char="•"/>
                </a:pPr>
                <a:endParaRPr lang="es-CL" sz="1400" dirty="0">
                  <a:solidFill>
                    <a:schemeClr val="tx2"/>
                  </a:solidFill>
                </a:endParaRPr>
              </a:p>
              <a:p>
                <a:pPr marL="742950" lvl="1" indent="-285750">
                  <a:buFont typeface="Arial" panose="020B0604020202020204" pitchFamily="34" charset="0"/>
                  <a:buChar char="•"/>
                </a:pPr>
                <a:r>
                  <a:rPr lang="es-CL" sz="1400" dirty="0">
                    <a:solidFill>
                      <a:schemeClr val="tx2"/>
                    </a:solidFill>
                  </a:rPr>
                  <a:t>Se obtienen los pares ordenados (0, 30); (50, 30); (150,30); (200, 40) y el gráfico resultante será:</a:t>
                </a:r>
              </a:p>
            </p:txBody>
          </p:sp>
        </mc:Choice>
        <mc:Fallback>
          <p:sp>
            <p:nvSpPr>
              <p:cNvPr id="5" name="CuadroTexto 4">
                <a:extLst>
                  <a:ext uri="{FF2B5EF4-FFF2-40B4-BE49-F238E27FC236}">
                    <a16:creationId xmlns:a16="http://schemas.microsoft.com/office/drawing/2014/main" id="{0B3F7AC8-8996-C066-F5B6-7B836F1D9F21}"/>
                  </a:ext>
                </a:extLst>
              </p:cNvPr>
              <p:cNvSpPr txBox="1">
                <a:spLocks noRot="1" noChangeAspect="1" noMove="1" noResize="1" noEditPoints="1" noAdjustHandles="1" noChangeArrowheads="1" noChangeShapeType="1" noTextEdit="1"/>
              </p:cNvSpPr>
              <p:nvPr/>
            </p:nvSpPr>
            <p:spPr>
              <a:xfrm>
                <a:off x="5940036" y="2293291"/>
                <a:ext cx="6143809" cy="2486963"/>
              </a:xfrm>
              <a:prstGeom prst="rect">
                <a:avLst/>
              </a:prstGeom>
              <a:blipFill>
                <a:blip r:embed="rId3"/>
                <a:stretch>
                  <a:fillRect l="-99" t="-1225" b="-1716"/>
                </a:stretch>
              </a:blipFill>
            </p:spPr>
            <p:txBody>
              <a:bodyPr/>
              <a:lstStyle/>
              <a:p>
                <a:r>
                  <a:rPr lang="es-CL">
                    <a:noFill/>
                  </a:rPr>
                  <a:t> </a:t>
                </a:r>
              </a:p>
            </p:txBody>
          </p:sp>
        </mc:Fallback>
      </mc:AlternateContent>
      <mc:AlternateContent xmlns:mc="http://schemas.openxmlformats.org/markup-compatibility/2006">
        <mc:Choice xmlns:a14="http://schemas.microsoft.com/office/drawing/2010/main" Requires="a14">
          <p:sp>
            <p:nvSpPr>
              <p:cNvPr id="6" name="CuadroTexto 5">
                <a:extLst>
                  <a:ext uri="{FF2B5EF4-FFF2-40B4-BE49-F238E27FC236}">
                    <a16:creationId xmlns:a16="http://schemas.microsoft.com/office/drawing/2014/main" id="{03BB7D53-DA55-D3EC-AD5C-4689CE38AD1A}"/>
                  </a:ext>
                </a:extLst>
              </p:cNvPr>
              <p:cNvSpPr txBox="1"/>
              <p:nvPr/>
            </p:nvSpPr>
            <p:spPr>
              <a:xfrm>
                <a:off x="7993626" y="432619"/>
                <a:ext cx="2526890" cy="369332"/>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r>
                        <a:rPr lang="es-CL" b="0" i="1" smtClean="0">
                          <a:latin typeface="Cambria Math" panose="02040503050406030204" pitchFamily="18" charset="0"/>
                        </a:rPr>
                        <m:t>𝑓</m:t>
                      </m:r>
                      <m:d>
                        <m:dPr>
                          <m:ctrlPr>
                            <a:rPr lang="es-CL" b="0" i="1" smtClean="0">
                              <a:latin typeface="Cambria Math" panose="02040503050406030204" pitchFamily="18" charset="0"/>
                            </a:rPr>
                          </m:ctrlPr>
                        </m:dPr>
                        <m:e>
                          <m:r>
                            <a:rPr lang="es-CL" b="0" i="1" smtClean="0">
                              <a:latin typeface="Cambria Math" panose="02040503050406030204" pitchFamily="18" charset="0"/>
                            </a:rPr>
                            <m:t>𝑥</m:t>
                          </m:r>
                        </m:e>
                      </m:d>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𝑚𝑥</m:t>
                      </m:r>
                      <m:r>
                        <a:rPr lang="es-CL" b="0" i="1" smtClean="0">
                          <a:latin typeface="Cambria Math" panose="02040503050406030204" pitchFamily="18" charset="0"/>
                          <a:ea typeface="Cambria Math" panose="02040503050406030204" pitchFamily="18" charset="0"/>
                        </a:rPr>
                        <m:t>+</m:t>
                      </m:r>
                      <m:r>
                        <a:rPr lang="es-CL" b="0" i="1" smtClean="0">
                          <a:latin typeface="Cambria Math" panose="02040503050406030204" pitchFamily="18" charset="0"/>
                          <a:ea typeface="Cambria Math" panose="02040503050406030204" pitchFamily="18" charset="0"/>
                        </a:rPr>
                        <m:t>𝑏</m:t>
                      </m:r>
                    </m:oMath>
                  </m:oMathPara>
                </a14:m>
                <a:endParaRPr lang="es-CL" dirty="0"/>
              </a:p>
            </p:txBody>
          </p:sp>
        </mc:Choice>
        <mc:Fallback>
          <p:sp>
            <p:nvSpPr>
              <p:cNvPr id="6" name="CuadroTexto 5">
                <a:extLst>
                  <a:ext uri="{FF2B5EF4-FFF2-40B4-BE49-F238E27FC236}">
                    <a16:creationId xmlns:a16="http://schemas.microsoft.com/office/drawing/2014/main" id="{03BB7D53-DA55-D3EC-AD5C-4689CE38AD1A}"/>
                  </a:ext>
                </a:extLst>
              </p:cNvPr>
              <p:cNvSpPr txBox="1">
                <a:spLocks noRot="1" noChangeAspect="1" noMove="1" noResize="1" noEditPoints="1" noAdjustHandles="1" noChangeArrowheads="1" noChangeShapeType="1" noTextEdit="1"/>
              </p:cNvSpPr>
              <p:nvPr/>
            </p:nvSpPr>
            <p:spPr>
              <a:xfrm>
                <a:off x="7993626" y="432619"/>
                <a:ext cx="2526890" cy="369332"/>
              </a:xfrm>
              <a:prstGeom prst="rect">
                <a:avLst/>
              </a:prstGeom>
              <a:blipFill>
                <a:blip r:embed="rId4"/>
                <a:stretch>
                  <a:fillRect b="-14754"/>
                </a:stretch>
              </a:blipFill>
            </p:spPr>
            <p:txBody>
              <a:bodyPr/>
              <a:lstStyle/>
              <a:p>
                <a:r>
                  <a:rPr lang="es-CL">
                    <a:noFill/>
                  </a:rPr>
                  <a:t> </a:t>
                </a:r>
              </a:p>
            </p:txBody>
          </p:sp>
        </mc:Fallback>
      </mc:AlternateContent>
      <p:pic>
        <p:nvPicPr>
          <p:cNvPr id="9" name="Imagen 8">
            <a:extLst>
              <a:ext uri="{FF2B5EF4-FFF2-40B4-BE49-F238E27FC236}">
                <a16:creationId xmlns:a16="http://schemas.microsoft.com/office/drawing/2014/main" id="{12474298-29E1-7862-85A8-5241BE7ACF70}"/>
              </a:ext>
            </a:extLst>
          </p:cNvPr>
          <p:cNvPicPr>
            <a:picLocks noChangeAspect="1"/>
          </p:cNvPicPr>
          <p:nvPr/>
        </p:nvPicPr>
        <p:blipFill>
          <a:blip r:embed="rId5"/>
          <a:stretch>
            <a:fillRect/>
          </a:stretch>
        </p:blipFill>
        <p:spPr>
          <a:xfrm>
            <a:off x="8268929" y="3769309"/>
            <a:ext cx="1981690" cy="563161"/>
          </a:xfrm>
          <a:prstGeom prst="rect">
            <a:avLst/>
          </a:prstGeom>
        </p:spPr>
      </p:pic>
      <p:pic>
        <p:nvPicPr>
          <p:cNvPr id="11" name="Imagen 10">
            <a:extLst>
              <a:ext uri="{FF2B5EF4-FFF2-40B4-BE49-F238E27FC236}">
                <a16:creationId xmlns:a16="http://schemas.microsoft.com/office/drawing/2014/main" id="{DB3A7248-6461-0336-8401-18059C2755F0}"/>
              </a:ext>
            </a:extLst>
          </p:cNvPr>
          <p:cNvPicPr>
            <a:picLocks noChangeAspect="1"/>
          </p:cNvPicPr>
          <p:nvPr/>
        </p:nvPicPr>
        <p:blipFill>
          <a:blip r:embed="rId6"/>
          <a:stretch>
            <a:fillRect/>
          </a:stretch>
        </p:blipFill>
        <p:spPr>
          <a:xfrm>
            <a:off x="7649495" y="4950453"/>
            <a:ext cx="1849996" cy="1474928"/>
          </a:xfrm>
          <a:prstGeom prst="rect">
            <a:avLst/>
          </a:prstGeom>
        </p:spPr>
      </p:pic>
    </p:spTree>
    <p:extLst>
      <p:ext uri="{BB962C8B-B14F-4D97-AF65-F5344CB8AC3E}">
        <p14:creationId xmlns:p14="http://schemas.microsoft.com/office/powerpoint/2010/main" val="680850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animEffect transition="in" filter="fade">
                                      <p:cBhvr>
                                        <p:cTn id="11" dur="500"/>
                                        <p:tgtEl>
                                          <p:spTgt spid="5">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animEffect transition="in" filter="fade">
                                      <p:cBhvr>
                                        <p:cTn id="15" dur="500"/>
                                        <p:tgtEl>
                                          <p:spTgt spid="5">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5">
                                            <p:txEl>
                                              <p:pRg st="3" end="3"/>
                                            </p:txEl>
                                          </p:spTgt>
                                        </p:tgtEl>
                                        <p:attrNameLst>
                                          <p:attrName>style.visibility</p:attrName>
                                        </p:attrNameLst>
                                      </p:cBhvr>
                                      <p:to>
                                        <p:strVal val="visible"/>
                                      </p:to>
                                    </p:set>
                                    <p:animEffect transition="in" filter="fade">
                                      <p:cBhvr>
                                        <p:cTn id="20" dur="500"/>
                                        <p:tgtEl>
                                          <p:spTgt spid="5">
                                            <p:txEl>
                                              <p:pRg st="3" end="3"/>
                                            </p:txEl>
                                          </p:spTgt>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fade">
                                      <p:cBhvr>
                                        <p:cTn id="28" dur="500"/>
                                        <p:tgtEl>
                                          <p:spTgt spid="5">
                                            <p:txEl>
                                              <p:pRg st="7" end="7"/>
                                            </p:txEl>
                                          </p:spTgt>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9" name="Rectangle 11">
            <a:extLst>
              <a:ext uri="{FF2B5EF4-FFF2-40B4-BE49-F238E27FC236}">
                <a16:creationId xmlns:a16="http://schemas.microsoft.com/office/drawing/2014/main" id="{4E1EF4E8-5513-4BF5-BC41-04645281C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3848" cap="flat">
            <a:noFill/>
            <a:prstDash val="solid"/>
            <a:miter/>
          </a:ln>
          <a:effectLst/>
        </p:spPr>
        <p:txBody>
          <a:bodyPr rtlCol="0" anchor="ctr"/>
          <a:lstStyle/>
          <a:p>
            <a:endParaRPr lang="en-US" dirty="0">
              <a:solidFill>
                <a:schemeClr val="tx1"/>
              </a:solidFill>
            </a:endParaRPr>
          </a:p>
        </p:txBody>
      </p:sp>
      <p:pic>
        <p:nvPicPr>
          <p:cNvPr id="50" name="Picture 7">
            <a:extLst>
              <a:ext uri="{FF2B5EF4-FFF2-40B4-BE49-F238E27FC236}">
                <a16:creationId xmlns:a16="http://schemas.microsoft.com/office/drawing/2014/main" id="{40056BFF-485D-86D7-1671-E54EAAEFB4C2}"/>
              </a:ext>
            </a:extLst>
          </p:cNvPr>
          <p:cNvPicPr>
            <a:picLocks noChangeAspect="1"/>
          </p:cNvPicPr>
          <p:nvPr/>
        </p:nvPicPr>
        <p:blipFill rotWithShape="1">
          <a:blip r:embed="rId2"/>
          <a:srcRect t="5134" b="19866"/>
          <a:stretch/>
        </p:blipFill>
        <p:spPr>
          <a:xfrm>
            <a:off x="20" y="10"/>
            <a:ext cx="12191980" cy="6857989"/>
          </a:xfrm>
          <a:prstGeom prst="rect">
            <a:avLst/>
          </a:prstGeom>
        </p:spPr>
      </p:pic>
      <p:sp>
        <p:nvSpPr>
          <p:cNvPr id="51" name="Flowchart: Document 13">
            <a:extLst>
              <a:ext uri="{FF2B5EF4-FFF2-40B4-BE49-F238E27FC236}">
                <a16:creationId xmlns:a16="http://schemas.microsoft.com/office/drawing/2014/main" id="{D22FBD32-C88A-4C1D-BC76-613A93944B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04804" y="304807"/>
            <a:ext cx="6858000" cy="6248391"/>
          </a:xfrm>
          <a:prstGeom prst="flowChartDocument">
            <a:avLst/>
          </a:prstGeom>
          <a:solidFill>
            <a:schemeClr val="bg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bg1"/>
              </a:solidFill>
            </a:endParaRPr>
          </a:p>
        </p:txBody>
      </p:sp>
      <p:sp>
        <p:nvSpPr>
          <p:cNvPr id="5" name="Título 4">
            <a:extLst>
              <a:ext uri="{FF2B5EF4-FFF2-40B4-BE49-F238E27FC236}">
                <a16:creationId xmlns:a16="http://schemas.microsoft.com/office/drawing/2014/main" id="{99833F14-9A31-496B-60D7-6B712500BCC1}"/>
              </a:ext>
            </a:extLst>
          </p:cNvPr>
          <p:cNvSpPr>
            <a:spLocks noGrp="1"/>
          </p:cNvSpPr>
          <p:nvPr>
            <p:ph type="ctrTitle"/>
          </p:nvPr>
        </p:nvSpPr>
        <p:spPr>
          <a:xfrm>
            <a:off x="691078" y="722902"/>
            <a:ext cx="4225893" cy="3077253"/>
          </a:xfrm>
        </p:spPr>
        <p:txBody>
          <a:bodyPr>
            <a:normAutofit/>
          </a:bodyPr>
          <a:lstStyle/>
          <a:p>
            <a:r>
              <a:rPr lang="es-CL" dirty="0"/>
              <a:t>Hasta aquí por hoy</a:t>
            </a:r>
          </a:p>
        </p:txBody>
      </p:sp>
      <p:sp>
        <p:nvSpPr>
          <p:cNvPr id="6" name="Subtítulo 5">
            <a:extLst>
              <a:ext uri="{FF2B5EF4-FFF2-40B4-BE49-F238E27FC236}">
                <a16:creationId xmlns:a16="http://schemas.microsoft.com/office/drawing/2014/main" id="{499407C3-C126-9F1A-FF94-CB6991A2F1DD}"/>
              </a:ext>
            </a:extLst>
          </p:cNvPr>
          <p:cNvSpPr>
            <a:spLocks noGrp="1"/>
          </p:cNvSpPr>
          <p:nvPr>
            <p:ph type="subTitle" idx="1"/>
          </p:nvPr>
        </p:nvSpPr>
        <p:spPr>
          <a:xfrm>
            <a:off x="691077" y="3971875"/>
            <a:ext cx="4903265" cy="2190707"/>
          </a:xfrm>
        </p:spPr>
        <p:txBody>
          <a:bodyPr>
            <a:normAutofit/>
          </a:bodyPr>
          <a:lstStyle/>
          <a:p>
            <a:r>
              <a:rPr lang="es-CL" dirty="0"/>
              <a:t>Muchas gracias </a:t>
            </a:r>
          </a:p>
        </p:txBody>
      </p:sp>
      <p:grpSp>
        <p:nvGrpSpPr>
          <p:cNvPr id="16" name="Group 15">
            <a:extLst>
              <a:ext uri="{FF2B5EF4-FFF2-40B4-BE49-F238E27FC236}">
                <a16:creationId xmlns:a16="http://schemas.microsoft.com/office/drawing/2014/main" id="{53499997-BC46-4896-AEA5-37EC629D22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214" y="-1"/>
            <a:ext cx="12214827" cy="6858000"/>
            <a:chOff x="-6214" y="-1"/>
            <a:chExt cx="12214827" cy="6858000"/>
          </a:xfrm>
        </p:grpSpPr>
        <p:cxnSp>
          <p:nvCxnSpPr>
            <p:cNvPr id="17" name="Straight Connector 16">
              <a:extLst>
                <a:ext uri="{FF2B5EF4-FFF2-40B4-BE49-F238E27FC236}">
                  <a16:creationId xmlns:a16="http://schemas.microsoft.com/office/drawing/2014/main" id="{ADA461E0-415F-4E8B-8B08-2C975693D39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214" y="66862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AD1EDD03-89DD-456E-BB53-FA43BE25A3E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72A76E89-A44E-4207-8F8A-F853ED8A3B8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99325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C81BA9D-E2BC-4AD2-B816-5DE100BC855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9252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EA155025-B3E7-46D2-B556-80A8E9083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7592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DAAE4CEE-0410-46B5-B649-E3754C53940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931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C86DDB39-DB80-43C8-A5AF-24AE5841B69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4271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F3BE8C2-40CB-46C0-9536-BA1C51AF92B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2610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BE2D5D2E-1F38-48BC-B038-9DA190B8713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10949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8289E300-BEF0-4977-919B-F3367CF876B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09289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F12B4899-7298-454D-90B9-382ACAEAA8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762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686FBE75-F4D3-48DD-85D2-593D0C1B371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8059680"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AE586789-549A-4D87-8967-6DCD5DEDF68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9043074"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66293A2-B541-4BE7-8C99-1B730BB4DAA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0026468"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2938820-6D84-479D-B608-354903781AAD}"/>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009862"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98EE07FC-6A61-4C78-BAF6-86E2FD54351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2185786" y="-1"/>
              <a:ext cx="0" cy="685800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9C4E5A61-6E0E-44DD-B47E-9547F3A5407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7171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48B355A-1131-4815-881C-3949360FA2E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71459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873D903E-5A72-42B5-B741-95081B06E284}"/>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257478"/>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65769BB5-F1CF-4A57-A2E8-2ED9F9DDF07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180035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E4F9ABF1-4E55-4D70-ACF2-DB7D62C7D4E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343240"/>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2FD75E62-63B6-4237-88D5-02A90DDFA12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2886121"/>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C6A41C83-58E2-4EE6-864C-DB7DE375A95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429002"/>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F1162541-E8F8-4926-91B8-AD9F514156E5}"/>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3971883"/>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3E6FB3D-A8E2-4B96-B87B-EEEC499F838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4514764"/>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30766009-515D-4494-BFF6-AC554CBCD02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057645"/>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14C1372F-2169-48C6-8AEB-411E8405B2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5600526"/>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973FA4F1-4239-4336-BB84-8E3BBCD7F55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0" y="6857999"/>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5" name="Straight Connector 44">
              <a:extLst>
                <a:ext uri="{FF2B5EF4-FFF2-40B4-BE49-F238E27FC236}">
                  <a16:creationId xmlns:a16="http://schemas.microsoft.com/office/drawing/2014/main" id="{2E90E0AA-C864-445E-AC17-96D1C90CBED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6613" y="6143407"/>
              <a:ext cx="12192000" cy="0"/>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46" name="Straight Connector 45">
              <a:extLst>
                <a:ext uri="{FF2B5EF4-FFF2-40B4-BE49-F238E27FC236}">
                  <a16:creationId xmlns:a16="http://schemas.microsoft.com/office/drawing/2014/main" id="{5D4D2F48-C2BF-4C1C-82B9-FEB42F3CD8D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684225" y="171716"/>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cxnSp>
          <p:nvCxnSpPr>
            <p:cNvPr id="52" name="Straight Connector 46">
              <a:extLst>
                <a:ext uri="{FF2B5EF4-FFF2-40B4-BE49-F238E27FC236}">
                  <a16:creationId xmlns:a16="http://schemas.microsoft.com/office/drawing/2014/main" id="{96BB855D-6213-4C07-A21A-F0250B89F90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11508412" y="173267"/>
              <a:ext cx="0" cy="6511464"/>
            </a:xfrm>
            <a:prstGeom prst="line">
              <a:avLst/>
            </a:prstGeom>
            <a:ln w="12700">
              <a:solidFill>
                <a:srgbClr val="BCBCBC">
                  <a:alpha val="29804"/>
                </a:srgb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002063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400"/>
                                        <p:tgtEl>
                                          <p:spTgt spid="6">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4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uild="p"/>
    </p:bldLst>
  </p:timing>
</p:sld>
</file>

<file path=ppt/theme/theme1.xml><?xml version="1.0" encoding="utf-8"?>
<a:theme xmlns:a="http://schemas.openxmlformats.org/drawingml/2006/main" name="CosineVTI">
  <a:themeElements>
    <a:clrScheme name="AnalogousFromLightSeedLeftStep">
      <a:dk1>
        <a:srgbClr val="000000"/>
      </a:dk1>
      <a:lt1>
        <a:srgbClr val="FFFFFF"/>
      </a:lt1>
      <a:dk2>
        <a:srgbClr val="24393F"/>
      </a:dk2>
      <a:lt2>
        <a:srgbClr val="E8E8E2"/>
      </a:lt2>
      <a:accent1>
        <a:srgbClr val="8885D7"/>
      </a:accent1>
      <a:accent2>
        <a:srgbClr val="6A90CE"/>
      </a:accent2>
      <a:accent3>
        <a:srgbClr val="5AAEC3"/>
      </a:accent3>
      <a:accent4>
        <a:srgbClr val="5DB4A2"/>
      </a:accent4>
      <a:accent5>
        <a:srgbClr val="68B484"/>
      </a:accent5>
      <a:accent6>
        <a:srgbClr val="62B65E"/>
      </a:accent6>
      <a:hlink>
        <a:srgbClr val="848651"/>
      </a:hlink>
      <a:folHlink>
        <a:srgbClr val="7F7F7F"/>
      </a:folHlink>
    </a:clrScheme>
    <a:fontScheme name="Custom 50">
      <a:majorFont>
        <a:latin typeface="Grandview"/>
        <a:ea typeface=""/>
        <a:cs typeface=""/>
      </a:majorFont>
      <a:minorFont>
        <a:latin typeface="Grandview"/>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osineVTI" id="{4F4449D5-5E9D-4D83-9E2A-939F9CF20276}" vid="{03166EA1-370F-4321-A61E-8851365B4312}"/>
    </a:ext>
  </a:extLst>
</a:theme>
</file>

<file path=docProps/app.xml><?xml version="1.0" encoding="utf-8"?>
<Properties xmlns="http://schemas.openxmlformats.org/officeDocument/2006/extended-properties" xmlns:vt="http://schemas.openxmlformats.org/officeDocument/2006/docPropsVTypes">
  <TotalTime>7238</TotalTime>
  <Words>3041</Words>
  <Application>Microsoft Office PowerPoint</Application>
  <PresentationFormat>Panorámica</PresentationFormat>
  <Paragraphs>220</Paragraphs>
  <Slides>27</Slides>
  <Notes>0</Notes>
  <HiddenSlides>2</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27</vt:i4>
      </vt:variant>
    </vt:vector>
  </HeadingPairs>
  <TitlesOfParts>
    <vt:vector size="33" baseType="lpstr">
      <vt:lpstr>Arial</vt:lpstr>
      <vt:lpstr>Cambria Math</vt:lpstr>
      <vt:lpstr>Grandview</vt:lpstr>
      <vt:lpstr>Wingdings</vt:lpstr>
      <vt:lpstr>Wingdings 3</vt:lpstr>
      <vt:lpstr>CosineVTI</vt:lpstr>
      <vt:lpstr>Modelamiento de Sistemas I</vt:lpstr>
      <vt:lpstr>Fundamento de la Asignatura</vt:lpstr>
      <vt:lpstr>Horario de clases</vt:lpstr>
      <vt:lpstr>Objetivos Generales de la asignatura.</vt:lpstr>
      <vt:lpstr>Contenidos de la asignatura</vt:lpstr>
      <vt:lpstr>Contenidos de la asignatura</vt:lpstr>
      <vt:lpstr>Evaluación de la asignatura</vt:lpstr>
      <vt:lpstr>Fundamentos de Modelamiento de Sistemas</vt:lpstr>
      <vt:lpstr>UT 1 - Planteo y Resolución de Problemas</vt:lpstr>
      <vt:lpstr>¿Por qué se modela?</vt:lpstr>
      <vt:lpstr>Tipos de Modelos </vt:lpstr>
      <vt:lpstr>Presentación de PowerPoint</vt:lpstr>
      <vt:lpstr>Presentación de PowerPoint</vt:lpstr>
      <vt:lpstr>Presentación de PowerPoint</vt:lpstr>
      <vt:lpstr>Presentación de PowerPoint</vt:lpstr>
      <vt:lpstr>Presentación de PowerPoint</vt:lpstr>
      <vt:lpstr>Presentación de PowerPoint</vt:lpstr>
      <vt:lpstr>Herramientas para modelar:</vt:lpstr>
      <vt:lpstr>La matemática como herramienta de Modelado:</vt:lpstr>
      <vt:lpstr>La física como herramienta de modelado:</vt:lpstr>
      <vt:lpstr>El Algoritmo y el Diagrama de Flujo como herramienta de modelado:</vt:lpstr>
      <vt:lpstr>El Computador y software asociado como herramienta de modelado:</vt:lpstr>
      <vt:lpstr>Ejemplos prácticos https://es.khanacademy.org/math/algebra-ii-pe-pre-u/xcb2d1a1723269f75:funcion-lineal/xcb2d1a1723269f75:modelacion-real-con-funciones-lineales/a/26410-artculo-modelacin-de-situaciones-cotidianas-con-funciones-lineales </vt:lpstr>
      <vt:lpstr>Ejemplos prácticos https://es.khanacademy.org/math/algebra-ii-pe-pre-u/xcb2d1a1723269f75:funcion-lineal/xcb2d1a1723269f75:modelacion-real-con-funciones-lineales/a/26410-artculo-modelacin-de-situaciones-cotidianas-con-funciones-lineales </vt:lpstr>
      <vt:lpstr>Ejemplo práctico 2 (misma referencia)</vt:lpstr>
      <vt:lpstr>Ejemplo práctico 2 (misma referencia)</vt:lpstr>
      <vt:lpstr>Hasta aquí por hoy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Modelamiento de Sistemas I</dc:title>
  <dc:creator>3068</dc:creator>
  <cp:lastModifiedBy>3068</cp:lastModifiedBy>
  <cp:revision>12</cp:revision>
  <dcterms:created xsi:type="dcterms:W3CDTF">2023-06-29T17:28:11Z</dcterms:created>
  <dcterms:modified xsi:type="dcterms:W3CDTF">2023-07-04T18:06:27Z</dcterms:modified>
</cp:coreProperties>
</file>