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6" r:id="rId4"/>
    <p:sldId id="259" r:id="rId5"/>
    <p:sldId id="260" r:id="rId6"/>
    <p:sldId id="261" r:id="rId7"/>
    <p:sldId id="258" r:id="rId8"/>
    <p:sldId id="262" r:id="rId9"/>
    <p:sldId id="264" r:id="rId10"/>
    <p:sldId id="263" r:id="rId11"/>
    <p:sldId id="271" r:id="rId12"/>
    <p:sldId id="268" r:id="rId13"/>
    <p:sldId id="265" r:id="rId14"/>
    <p:sldId id="272" r:id="rId15"/>
    <p:sldId id="274" r:id="rId16"/>
    <p:sldId id="284" r:id="rId17"/>
    <p:sldId id="282" r:id="rId18"/>
    <p:sldId id="283" r:id="rId19"/>
    <p:sldId id="277" r:id="rId20"/>
    <p:sldId id="273" r:id="rId21"/>
    <p:sldId id="285" r:id="rId22"/>
    <p:sldId id="281" r:id="rId23"/>
    <p:sldId id="266" r:id="rId24"/>
    <p:sldId id="276" r:id="rId25"/>
    <p:sldId id="275" r:id="rId26"/>
    <p:sldId id="267" r:id="rId27"/>
    <p:sldId id="270" r:id="rId28"/>
    <p:sldId id="280" r:id="rId29"/>
    <p:sldId id="279" r:id="rId30"/>
    <p:sldId id="287" r:id="rId31"/>
    <p:sldId id="288" r:id="rId32"/>
    <p:sldId id="295" r:id="rId33"/>
    <p:sldId id="286" r:id="rId34"/>
    <p:sldId id="292" r:id="rId35"/>
    <p:sldId id="293" r:id="rId36"/>
    <p:sldId id="291" r:id="rId37"/>
    <p:sldId id="294" r:id="rId3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412" autoAdjust="0"/>
    <p:restoredTop sz="94660"/>
  </p:normalViewPr>
  <p:slideViewPr>
    <p:cSldViewPr snapToGrid="0">
      <p:cViewPr varScale="1">
        <p:scale>
          <a:sx n="70" d="100"/>
          <a:sy n="70" d="100"/>
        </p:scale>
        <p:origin x="68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61592-C810-4DF9-AEF2-DA76E444F647}" type="datetimeFigureOut">
              <a:rPr lang="en-US" smtClean="0"/>
              <a:t>7/11/2023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C40C1-077A-46E9-9177-F55CAB2365B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88264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61592-C810-4DF9-AEF2-DA76E444F647}" type="datetimeFigureOut">
              <a:rPr lang="en-US" smtClean="0"/>
              <a:t>7/11/2023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C40C1-077A-46E9-9177-F55CAB2365B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91398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61592-C810-4DF9-AEF2-DA76E444F647}" type="datetimeFigureOut">
              <a:rPr lang="en-US" smtClean="0"/>
              <a:t>7/11/2023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C40C1-077A-46E9-9177-F55CAB2365B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54923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61592-C810-4DF9-AEF2-DA76E444F647}" type="datetimeFigureOut">
              <a:rPr lang="en-US" smtClean="0"/>
              <a:t>7/11/2023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C40C1-077A-46E9-9177-F55CAB2365B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79015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61592-C810-4DF9-AEF2-DA76E444F647}" type="datetimeFigureOut">
              <a:rPr lang="en-US" smtClean="0"/>
              <a:t>7/11/2023</a:t>
            </a:fld>
            <a:endParaRPr lang="en-U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C40C1-077A-46E9-9177-F55CAB2365B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76959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61592-C810-4DF9-AEF2-DA76E444F647}" type="datetimeFigureOut">
              <a:rPr lang="en-US" smtClean="0"/>
              <a:t>7/11/2023</a:t>
            </a:fld>
            <a:endParaRPr lang="en-U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C40C1-077A-46E9-9177-F55CAB2365B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07986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61592-C810-4DF9-AEF2-DA76E444F647}" type="datetimeFigureOut">
              <a:rPr lang="en-US" smtClean="0"/>
              <a:t>7/11/2023</a:t>
            </a:fld>
            <a:endParaRPr lang="en-U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C40C1-077A-46E9-9177-F55CAB2365B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04183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61592-C810-4DF9-AEF2-DA76E444F647}" type="datetimeFigureOut">
              <a:rPr lang="en-US" smtClean="0"/>
              <a:t>7/11/2023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C40C1-077A-46E9-9177-F55CAB2365B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52645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61592-C810-4DF9-AEF2-DA76E444F647}" type="datetimeFigureOut">
              <a:rPr lang="en-US" smtClean="0"/>
              <a:t>7/11/2023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C40C1-077A-46E9-9177-F55CAB2365B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93919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61592-C810-4DF9-AEF2-DA76E444F647}" type="datetimeFigureOut">
              <a:rPr lang="en-US" smtClean="0"/>
              <a:t>7/11/2023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C40C1-077A-46E9-9177-F55CAB2365B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44792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61592-C810-4DF9-AEF2-DA76E444F647}" type="datetimeFigureOut">
              <a:rPr lang="en-US" smtClean="0"/>
              <a:t>7/11/2023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C40C1-077A-46E9-9177-F55CAB2365B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70822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75EB92-D727-498B-9B98-C58328987302}" type="datetimeFigureOut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11-07-2023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B12CF4-35B1-486A-9EC4-7738EADAFD88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6739259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75EB92-D727-498B-9B98-C58328987302}" type="datetimeFigureOut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11-07-2023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B12CF4-35B1-486A-9EC4-7738EADAFD88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3244098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75EB92-D727-498B-9B98-C58328987302}" type="datetimeFigureOut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11-07-2023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B12CF4-35B1-486A-9EC4-7738EADAFD88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973833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75EB92-D727-498B-9B98-C58328987302}" type="datetimeFigureOut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11-07-2023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B12CF4-35B1-486A-9EC4-7738EADAFD88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4461160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75EB92-D727-498B-9B98-C58328987302}" type="datetimeFigureOut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11-07-2023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B12CF4-35B1-486A-9EC4-7738EADAFD88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5468798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75EB92-D727-498B-9B98-C58328987302}" type="datetimeFigureOut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11-07-2023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B12CF4-35B1-486A-9EC4-7738EADAFD88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432493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75EB92-D727-498B-9B98-C58328987302}" type="datetimeFigureOut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11-07-2023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B12CF4-35B1-486A-9EC4-7738EADAFD88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8656889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75EB92-D727-498B-9B98-C58328987302}" type="datetimeFigureOut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11-07-2023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B12CF4-35B1-486A-9EC4-7738EADAFD88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3018977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75EB92-D727-498B-9B98-C58328987302}" type="datetimeFigureOut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11-07-2023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B12CF4-35B1-486A-9EC4-7738EADAFD88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4560435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75EB92-D727-498B-9B98-C58328987302}" type="datetimeFigureOut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11-07-2023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B12CF4-35B1-486A-9EC4-7738EADAFD88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6588030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75EB92-D727-498B-9B98-C58328987302}" type="datetimeFigureOut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11-07-2023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B12CF4-35B1-486A-9EC4-7738EADAFD88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82996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53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B61592-C810-4DF9-AEF2-DA76E444F647}" type="datetimeFigureOut">
              <a:rPr lang="en-US" smtClean="0"/>
              <a:t>7/11/2023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8C40C1-077A-46E9-9177-F55CAB2365B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94881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64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75EB92-D727-498B-9B98-C58328987302}" type="datetimeFigureOut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11-07-2023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B12CF4-35B1-486A-9EC4-7738EADAFD88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082404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pn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a 1"/>
          <p:cNvGraphicFramePr>
            <a:graphicFrameLocks noGrp="1"/>
          </p:cNvGraphicFramePr>
          <p:nvPr>
            <p:extLst/>
          </p:nvPr>
        </p:nvGraphicFramePr>
        <p:xfrm>
          <a:off x="1173708" y="1119119"/>
          <a:ext cx="10208524" cy="549769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4493">
                  <a:extLst>
                    <a:ext uri="{9D8B030D-6E8A-4147-A177-3AD203B41FA5}">
                      <a16:colId xmlns:a16="http://schemas.microsoft.com/office/drawing/2014/main" val="4179512558"/>
                    </a:ext>
                  </a:extLst>
                </a:gridCol>
                <a:gridCol w="2359769">
                  <a:extLst>
                    <a:ext uri="{9D8B030D-6E8A-4147-A177-3AD203B41FA5}">
                      <a16:colId xmlns:a16="http://schemas.microsoft.com/office/drawing/2014/main" val="1157701977"/>
                    </a:ext>
                  </a:extLst>
                </a:gridCol>
                <a:gridCol w="2552131">
                  <a:extLst>
                    <a:ext uri="{9D8B030D-6E8A-4147-A177-3AD203B41FA5}">
                      <a16:colId xmlns:a16="http://schemas.microsoft.com/office/drawing/2014/main" val="2581403995"/>
                    </a:ext>
                  </a:extLst>
                </a:gridCol>
                <a:gridCol w="2552131">
                  <a:extLst>
                    <a:ext uri="{9D8B030D-6E8A-4147-A177-3AD203B41FA5}">
                      <a16:colId xmlns:a16="http://schemas.microsoft.com/office/drawing/2014/main" val="1189279860"/>
                    </a:ext>
                  </a:extLst>
                </a:gridCol>
              </a:tblGrid>
              <a:tr h="519598">
                <a:tc gridSpan="4">
                  <a:txBody>
                    <a:bodyPr/>
                    <a:lstStyle/>
                    <a:p>
                      <a:pPr algn="ctr"/>
                      <a:r>
                        <a:rPr lang="es-ES" sz="3600" dirty="0" smtClean="0"/>
                        <a:t>EMBARCACIONES</a:t>
                      </a:r>
                      <a:r>
                        <a:rPr lang="es-ES" sz="3600" baseline="0" dirty="0" smtClean="0"/>
                        <a:t> MENORES</a:t>
                      </a:r>
                      <a:endParaRPr lang="en-US" sz="3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8536341"/>
                  </a:ext>
                </a:extLst>
              </a:tr>
              <a:tr h="499445">
                <a:tc rowSpan="2">
                  <a:txBody>
                    <a:bodyPr/>
                    <a:lstStyle/>
                    <a:p>
                      <a:pPr algn="ctr"/>
                      <a:r>
                        <a:rPr lang="es-ES" b="1" dirty="0" smtClean="0"/>
                        <a:t>USOS</a:t>
                      </a:r>
                      <a:endParaRPr lang="en-US" b="1" dirty="0"/>
                    </a:p>
                  </a:txBody>
                  <a:tcPr anchor="ctr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s-ES" b="1" dirty="0" smtClean="0"/>
                        <a:t>CLASIFICACIÓN</a:t>
                      </a:r>
                      <a:endParaRPr lang="en-US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420165"/>
                  </a:ext>
                </a:extLst>
              </a:tr>
              <a:tr h="862057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MATERIAL DE CONSTRUCCIÓN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RIGIDEZ DEL CASCO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SISTEMA DE PROPULSIÓN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4702671"/>
                  </a:ext>
                </a:extLst>
              </a:tr>
              <a:tr h="499445">
                <a:tc>
                  <a:txBody>
                    <a:bodyPr/>
                    <a:lstStyle/>
                    <a:p>
                      <a:r>
                        <a:rPr lang="es-ES" dirty="0" smtClean="0"/>
                        <a:t>Transporte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Madera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mtClean="0"/>
                        <a:t>No rígido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mtClean="0"/>
                        <a:t>Remo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61285369"/>
                  </a:ext>
                </a:extLst>
              </a:tr>
              <a:tr h="499445">
                <a:tc>
                  <a:txBody>
                    <a:bodyPr/>
                    <a:lstStyle/>
                    <a:p>
                      <a:r>
                        <a:rPr lang="es-ES" smtClean="0"/>
                        <a:t>Apoyo salvataje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Fibra de vidrio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err="1" smtClean="0"/>
                        <a:t>Semi</a:t>
                      </a:r>
                      <a:r>
                        <a:rPr lang="es-ES" smtClean="0"/>
                        <a:t> rígido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Vela</a:t>
                      </a:r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06152741"/>
                  </a:ext>
                </a:extLst>
              </a:tr>
              <a:tr h="499445">
                <a:tc>
                  <a:txBody>
                    <a:bodyPr/>
                    <a:lstStyle/>
                    <a:p>
                      <a:r>
                        <a:rPr lang="es-ES" dirty="0" smtClean="0"/>
                        <a:t>Desembarco anfibio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err="1" smtClean="0"/>
                        <a:t>Ferrocemento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mtClean="0"/>
                        <a:t>Rígido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Motor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46180432"/>
                  </a:ext>
                </a:extLst>
              </a:tr>
              <a:tr h="499445">
                <a:tc>
                  <a:txBody>
                    <a:bodyPr/>
                    <a:lstStyle/>
                    <a:p>
                      <a:r>
                        <a:rPr lang="es-ES" smtClean="0"/>
                        <a:t>Salvamento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Acero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Mixto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48083701"/>
                  </a:ext>
                </a:extLst>
              </a:tr>
              <a:tr h="499445">
                <a:tc>
                  <a:txBody>
                    <a:bodyPr/>
                    <a:lstStyle/>
                    <a:p>
                      <a:r>
                        <a:rPr lang="es-ES" smtClean="0"/>
                        <a:t>Apoyo buceo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Aluminio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1310875"/>
                  </a:ext>
                </a:extLst>
              </a:tr>
              <a:tr h="499445">
                <a:tc>
                  <a:txBody>
                    <a:bodyPr/>
                    <a:lstStyle/>
                    <a:p>
                      <a:r>
                        <a:rPr lang="es-ES" smtClean="0"/>
                        <a:t>Hombre al agua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Neumática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68940893"/>
                  </a:ext>
                </a:extLst>
              </a:tr>
              <a:tr h="499445">
                <a:tc>
                  <a:txBody>
                    <a:bodyPr/>
                    <a:lstStyle/>
                    <a:p>
                      <a:r>
                        <a:rPr lang="es-ES" smtClean="0"/>
                        <a:t>Visita y registro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mtClean="0"/>
                        <a:t>Combinación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88244241"/>
                  </a:ext>
                </a:extLst>
              </a:tr>
            </a:tbl>
          </a:graphicData>
        </a:graphic>
      </p:graphicFrame>
      <p:sp>
        <p:nvSpPr>
          <p:cNvPr id="5" name="Rectangle 2">
            <a:extLst>
              <a:ext uri="{FF2B5EF4-FFF2-40B4-BE49-F238E27FC236}">
                <a16:creationId xmlns:a16="http://schemas.microsoft.com/office/drawing/2014/main" id="{99E1BC0F-B34F-E1CB-6D40-EFD0405BED86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823685" y="15848"/>
            <a:ext cx="10408920" cy="1110410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altLang="es-CL" sz="8000" dirty="0" err="1" smtClean="0">
                <a:ln w="22225">
                  <a:solidFill>
                    <a:srgbClr val="FFFFFF"/>
                  </a:solidFill>
                </a:ln>
                <a:solidFill>
                  <a:schemeClr val="bg1"/>
                </a:solidFill>
              </a:rPr>
              <a:t>Resumen</a:t>
            </a:r>
            <a:endParaRPr lang="en-US" altLang="es-CL" sz="8000" dirty="0">
              <a:ln w="22225">
                <a:solidFill>
                  <a:srgbClr val="FFFFFF"/>
                </a:solidFill>
              </a:ln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660493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>
            <a:extLst>
              <a:ext uri="{FF2B5EF4-FFF2-40B4-BE49-F238E27FC236}">
                <a16:creationId xmlns:a16="http://schemas.microsoft.com/office/drawing/2014/main" id="{99E1BC0F-B34F-E1CB-6D40-EFD0405BED86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572225" y="1"/>
            <a:ext cx="10095775" cy="2119086"/>
          </a:xfrm>
          <a:solidFill>
            <a:schemeClr val="bg2">
              <a:lumMod val="90000"/>
            </a:schemeClr>
          </a:solidFill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</a:rPr>
              <a:t>Embarcaciones</a:t>
            </a:r>
            <a:r>
              <a:rPr lang="en-US" altLang="es-CL" sz="8000" dirty="0">
                <a:ln w="22225">
                  <a:solidFill>
                    <a:srgbClr val="FFFFFF"/>
                  </a:solidFill>
                </a:ln>
              </a:rPr>
              <a:t> </a:t>
            </a:r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</a:rPr>
              <a:t>menores</a:t>
            </a:r>
            <a:r>
              <a:rPr lang="en-US" altLang="es-CL" sz="8000" dirty="0">
                <a:ln w="22225">
                  <a:solidFill>
                    <a:srgbClr val="FFFFFF"/>
                  </a:solidFill>
                </a:ln>
              </a:rPr>
              <a:t/>
            </a:r>
            <a:br>
              <a:rPr lang="en-US" altLang="es-CL" sz="8000" dirty="0">
                <a:ln w="22225">
                  <a:solidFill>
                    <a:srgbClr val="FFFFFF"/>
                  </a:solidFill>
                </a:ln>
              </a:rPr>
            </a:br>
            <a:r>
              <a:rPr lang="en-US" altLang="es-CL" sz="3100" dirty="0" smtClean="0"/>
              <a:t>EMBARCACIÓN DE MADERA, RÍGIDA Y A REMO</a:t>
            </a:r>
            <a:endParaRPr lang="en-US" altLang="es-CL" sz="8000" dirty="0">
              <a:ln w="22225">
                <a:solidFill>
                  <a:srgbClr val="FFFFFF"/>
                </a:solidFill>
              </a:ln>
              <a:noFill/>
            </a:endParaRP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7ACC172E-917F-1A6F-FEC9-42B644385D51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891540" y="2459736"/>
            <a:ext cx="10233355" cy="374903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 altLang="es-CL" sz="2000" b="1" dirty="0"/>
              <a:t>DOBLE BANCADA.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BBAD3084-D297-4C55-9619-7E475189C1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66022" y="2591180"/>
            <a:ext cx="4184130" cy="2710311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C66CBD8C-702D-173B-BF84-974714F6AD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0008" y="2591180"/>
            <a:ext cx="4072871" cy="2710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8040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3771" y="0"/>
            <a:ext cx="10312176" cy="6858000"/>
          </a:xfrm>
          <a:prstGeom prst="rect">
            <a:avLst/>
          </a:prstGeom>
        </p:spPr>
      </p:pic>
      <p:sp>
        <p:nvSpPr>
          <p:cNvPr id="9" name="Elipse 8"/>
          <p:cNvSpPr/>
          <p:nvPr/>
        </p:nvSpPr>
        <p:spPr>
          <a:xfrm>
            <a:off x="2191657" y="1001486"/>
            <a:ext cx="2467429" cy="1582057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8105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No hay ninguna descripción de la foto disponible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125" y="106590"/>
            <a:ext cx="5127408" cy="3289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FILANAVAL: PARTES DE UN BOTE Y UN REM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8439" y="2786743"/>
            <a:ext cx="7105952" cy="373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5949059" y="551137"/>
            <a:ext cx="589533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/>
              <a:t>BOTE DOBLE BANCADA:</a:t>
            </a:r>
          </a:p>
          <a:p>
            <a:r>
              <a:rPr lang="es-ES" sz="2400" b="1" dirty="0" smtClean="0"/>
              <a:t>EN LA ARMADA DE CHILE SON DE 12 REMOS,</a:t>
            </a:r>
          </a:p>
          <a:p>
            <a:r>
              <a:rPr lang="es-ES" sz="2400" b="1" dirty="0" smtClean="0"/>
              <a:t>6 POR CADA “</a:t>
            </a:r>
            <a:r>
              <a:rPr lang="es-ES" sz="2400" b="1" u="sng" dirty="0" smtClean="0"/>
              <a:t>BANCADA</a:t>
            </a:r>
            <a:r>
              <a:rPr lang="es-ES" sz="2400" b="1" dirty="0" smtClean="0"/>
              <a:t>”.</a:t>
            </a:r>
            <a:endParaRPr lang="en-US" sz="2400" b="1" dirty="0"/>
          </a:p>
        </p:txBody>
      </p:sp>
      <p:sp>
        <p:nvSpPr>
          <p:cNvPr id="4" name="CuadroTexto 3"/>
          <p:cNvSpPr txBox="1"/>
          <p:nvPr/>
        </p:nvSpPr>
        <p:spPr>
          <a:xfrm>
            <a:off x="2821829" y="4601029"/>
            <a:ext cx="11452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/>
              <a:t>BANCADA</a:t>
            </a:r>
            <a:endParaRPr lang="en-US" b="1" dirty="0"/>
          </a:p>
        </p:txBody>
      </p:sp>
      <p:cxnSp>
        <p:nvCxnSpPr>
          <p:cNvPr id="6" name="Conector recto de flecha 5"/>
          <p:cNvCxnSpPr/>
          <p:nvPr/>
        </p:nvCxnSpPr>
        <p:spPr>
          <a:xfrm flipV="1">
            <a:off x="3556000" y="4601030"/>
            <a:ext cx="2815771" cy="47897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83972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>
            <a:extLst>
              <a:ext uri="{FF2B5EF4-FFF2-40B4-BE49-F238E27FC236}">
                <a16:creationId xmlns:a16="http://schemas.microsoft.com/office/drawing/2014/main" id="{99E1BC0F-B34F-E1CB-6D40-EFD0405BED86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572225" y="1"/>
            <a:ext cx="10095775" cy="2119086"/>
          </a:xfrm>
          <a:solidFill>
            <a:schemeClr val="bg2">
              <a:lumMod val="90000"/>
            </a:schemeClr>
          </a:solidFill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</a:rPr>
              <a:t>Embarcaciones</a:t>
            </a:r>
            <a:r>
              <a:rPr lang="en-US" altLang="es-CL" sz="8000" dirty="0">
                <a:ln w="22225">
                  <a:solidFill>
                    <a:srgbClr val="FFFFFF"/>
                  </a:solidFill>
                </a:ln>
              </a:rPr>
              <a:t> </a:t>
            </a:r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</a:rPr>
              <a:t>menores</a:t>
            </a:r>
            <a:r>
              <a:rPr lang="en-US" altLang="es-CL" sz="8000" dirty="0">
                <a:ln w="22225">
                  <a:solidFill>
                    <a:srgbClr val="FFFFFF"/>
                  </a:solidFill>
                </a:ln>
              </a:rPr>
              <a:t/>
            </a:r>
            <a:br>
              <a:rPr lang="en-US" altLang="es-CL" sz="8000" dirty="0">
                <a:ln w="22225">
                  <a:solidFill>
                    <a:srgbClr val="FFFFFF"/>
                  </a:solidFill>
                </a:ln>
              </a:rPr>
            </a:br>
            <a:r>
              <a:rPr lang="en-US" altLang="es-CL" sz="3100" dirty="0" smtClean="0"/>
              <a:t>EMBARCACIÓN DE MADERA</a:t>
            </a:r>
            <a:r>
              <a:rPr lang="en-US" altLang="es-CL" sz="3100" smtClean="0"/>
              <a:t>, RÍGIDA </a:t>
            </a:r>
            <a:r>
              <a:rPr lang="en-US" altLang="es-CL" sz="3100" dirty="0" smtClean="0"/>
              <a:t>Y A REMO</a:t>
            </a:r>
            <a:endParaRPr lang="en-US" altLang="es-CL" sz="8000" dirty="0">
              <a:ln w="22225">
                <a:solidFill>
                  <a:srgbClr val="FFFFFF"/>
                </a:solidFill>
              </a:ln>
              <a:noFill/>
            </a:endParaRP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7ACC172E-917F-1A6F-FEC9-42B644385D51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891540" y="2459736"/>
            <a:ext cx="10233355" cy="374903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 altLang="es-CL" sz="2000" b="1" dirty="0" smtClean="0"/>
              <a:t>CHALUPA.</a:t>
            </a:r>
            <a:endParaRPr lang="en-US" altLang="es-CL" sz="2000" b="1" dirty="0"/>
          </a:p>
        </p:txBody>
      </p:sp>
      <p:pic>
        <p:nvPicPr>
          <p:cNvPr id="1026" name="Picture 2" descr="Buque Escuela Esmeralda recaló en el puerto de Sept Iles en Canadá - Armada  de Chi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7886" y="2723245"/>
            <a:ext cx="5326743" cy="3995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lipse 1"/>
          <p:cNvSpPr/>
          <p:nvPr/>
        </p:nvSpPr>
        <p:spPr>
          <a:xfrm>
            <a:off x="7445829" y="3149600"/>
            <a:ext cx="3679066" cy="18288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1814" y="2966592"/>
            <a:ext cx="3913971" cy="2956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8639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>
            <a:extLst>
              <a:ext uri="{FF2B5EF4-FFF2-40B4-BE49-F238E27FC236}">
                <a16:creationId xmlns:a16="http://schemas.microsoft.com/office/drawing/2014/main" id="{7ACC172E-917F-1A6F-FEC9-42B644385D51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454812" y="3584224"/>
            <a:ext cx="10233355" cy="374903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 altLang="es-CL" sz="2000" b="1" dirty="0" smtClean="0"/>
              <a:t>CHALUPA.</a:t>
            </a:r>
          </a:p>
          <a:p>
            <a:pPr algn="l"/>
            <a:r>
              <a:rPr lang="es-ES" altLang="es-CL" sz="2000" b="1" dirty="0" smtClean="0"/>
              <a:t>EMBARCACIÓN MÁS</a:t>
            </a:r>
          </a:p>
          <a:p>
            <a:pPr algn="l"/>
            <a:r>
              <a:rPr lang="es-ES" altLang="es-CL" sz="2000" b="1" dirty="0" smtClean="0"/>
              <a:t>PEQUEÑA QUE UN</a:t>
            </a:r>
          </a:p>
          <a:p>
            <a:pPr algn="l"/>
            <a:r>
              <a:rPr lang="es-ES" altLang="es-CL" sz="2000" b="1" dirty="0" smtClean="0"/>
              <a:t>DOBLE BANCADA.</a:t>
            </a:r>
          </a:p>
          <a:p>
            <a:pPr algn="l"/>
            <a:r>
              <a:rPr lang="es-ES" altLang="es-CL" sz="2000" b="1" dirty="0" smtClean="0"/>
              <a:t>DE 5 REMOS</a:t>
            </a:r>
            <a:endParaRPr lang="en-US" altLang="es-CL" sz="2000" b="1" dirty="0"/>
          </a:p>
        </p:txBody>
      </p:sp>
      <p:sp>
        <p:nvSpPr>
          <p:cNvPr id="2" name="Elipse 1"/>
          <p:cNvSpPr/>
          <p:nvPr/>
        </p:nvSpPr>
        <p:spPr>
          <a:xfrm>
            <a:off x="7445829" y="3149600"/>
            <a:ext cx="3679066" cy="18288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1721" y="-1"/>
            <a:ext cx="8623298" cy="6208775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935" y="0"/>
            <a:ext cx="3179583" cy="4183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1926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>
            <a:extLst>
              <a:ext uri="{FF2B5EF4-FFF2-40B4-BE49-F238E27FC236}">
                <a16:creationId xmlns:a16="http://schemas.microsoft.com/office/drawing/2014/main" id="{99E1BC0F-B34F-E1CB-6D40-EFD0405BED86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899772" y="150127"/>
            <a:ext cx="10796359" cy="1241946"/>
          </a:xfrm>
          <a:solidFill>
            <a:schemeClr val="bg2">
              <a:lumMod val="90000"/>
            </a:schemeClr>
          </a:solidFill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</a:rPr>
              <a:t>Embarcaciones</a:t>
            </a:r>
            <a:r>
              <a:rPr lang="en-US" altLang="es-CL" sz="8000" dirty="0">
                <a:ln w="22225">
                  <a:solidFill>
                    <a:srgbClr val="FFFFFF"/>
                  </a:solidFill>
                </a:ln>
              </a:rPr>
              <a:t> </a:t>
            </a:r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</a:rPr>
              <a:t>menores</a:t>
            </a:r>
            <a:r>
              <a:rPr lang="en-US" altLang="es-CL" sz="8000" dirty="0">
                <a:ln w="22225">
                  <a:solidFill>
                    <a:srgbClr val="FFFFFF"/>
                  </a:solidFill>
                </a:ln>
              </a:rPr>
              <a:t/>
            </a:r>
            <a:br>
              <a:rPr lang="en-US" altLang="es-CL" sz="8000" dirty="0">
                <a:ln w="22225">
                  <a:solidFill>
                    <a:srgbClr val="FFFFFF"/>
                  </a:solidFill>
                </a:ln>
              </a:rPr>
            </a:br>
            <a:r>
              <a:rPr lang="en-US" altLang="es-CL" sz="3100" dirty="0" smtClean="0"/>
              <a:t>EMBARCACIÓN NEUMÁTICA, NO RÍGIDA (SEMI RÍGIDA) Y A MOTOR</a:t>
            </a:r>
            <a:endParaRPr lang="en-US" altLang="es-CL" sz="8000" dirty="0">
              <a:ln w="22225">
                <a:solidFill>
                  <a:srgbClr val="FFFFFF"/>
                </a:solidFill>
              </a:ln>
              <a:noFill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0909" y="1967419"/>
            <a:ext cx="7395089" cy="4096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5648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id="{99E1BC0F-B34F-E1CB-6D40-EFD0405BED86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891550" y="308395"/>
            <a:ext cx="10408920" cy="1110410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  <a:solidFill>
                  <a:schemeClr val="bg1"/>
                </a:solidFill>
              </a:rPr>
              <a:t>Embarcaciones</a:t>
            </a:r>
            <a:r>
              <a:rPr lang="en-US" altLang="es-CL" sz="8000" dirty="0">
                <a:ln w="22225">
                  <a:solidFill>
                    <a:srgbClr val="FFFFFF"/>
                  </a:solidFill>
                </a:ln>
                <a:solidFill>
                  <a:schemeClr val="bg1"/>
                </a:solidFill>
              </a:rPr>
              <a:t> </a:t>
            </a:r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  <a:solidFill>
                  <a:schemeClr val="bg1"/>
                </a:solidFill>
              </a:rPr>
              <a:t>menores</a:t>
            </a:r>
            <a:endParaRPr lang="en-US" altLang="es-CL" sz="8000" dirty="0">
              <a:ln w="22225">
                <a:solidFill>
                  <a:srgbClr val="FFFFFF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2051" name="Rectangle 3">
            <a:extLst>
              <a:ext uri="{FF2B5EF4-FFF2-40B4-BE49-F238E27FC236}">
                <a16:creationId xmlns:a16="http://schemas.microsoft.com/office/drawing/2014/main" id="{7ACC172E-917F-1A6F-FEC9-42B644385D51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1120446" y="1727200"/>
            <a:ext cx="10233355" cy="4876800"/>
          </a:xfrm>
          <a:solidFill>
            <a:schemeClr val="tx1">
              <a:lumMod val="75000"/>
            </a:schemeClr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algn="l"/>
            <a:r>
              <a:rPr lang="en-US" altLang="es-CL" dirty="0">
                <a:solidFill>
                  <a:schemeClr val="accent5">
                    <a:lumMod val="50000"/>
                  </a:schemeClr>
                </a:solidFill>
              </a:rPr>
              <a:t>PRINCIPALES </a:t>
            </a:r>
            <a:r>
              <a:rPr lang="en-US" altLang="es-CL" b="1" u="sng" dirty="0">
                <a:solidFill>
                  <a:schemeClr val="accent5">
                    <a:lumMod val="50000"/>
                  </a:schemeClr>
                </a:solidFill>
              </a:rPr>
              <a:t>USOS</a:t>
            </a:r>
            <a:r>
              <a:rPr lang="en-US" altLang="es-CL" dirty="0">
                <a:solidFill>
                  <a:schemeClr val="accent5">
                    <a:lumMod val="50000"/>
                  </a:schemeClr>
                </a:solidFill>
              </a:rPr>
              <a:t> DE LAS EMBARCACIONES MENORES:</a:t>
            </a:r>
          </a:p>
          <a:p>
            <a:pPr algn="l"/>
            <a:r>
              <a:rPr lang="en-US" altLang="es-CL" sz="1600" dirty="0">
                <a:solidFill>
                  <a:schemeClr val="accent5">
                    <a:lumMod val="50000"/>
                  </a:schemeClr>
                </a:solidFill>
              </a:rPr>
              <a:t>EN PUERTO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altLang="es-CL" sz="1600" dirty="0">
                <a:solidFill>
                  <a:schemeClr val="accent5">
                    <a:lumMod val="50000"/>
                  </a:schemeClr>
                </a:solidFill>
              </a:rPr>
              <a:t>EMBARCO, DESEMBARCO O TRANSFERENCIA DE CORRESPONDENCIA, PERTRECHOS, PERSONAL FRANCO O VISITAS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altLang="es-CL" sz="1600" dirty="0">
                <a:solidFill>
                  <a:schemeClr val="accent5">
                    <a:lumMod val="50000"/>
                  </a:schemeClr>
                </a:solidFill>
              </a:rPr>
              <a:t>APOYO DE SALVATAJE, UBICACIÓN O INSTALACIÓN DE BOYARINES, MANIOBRAS DE AMARRE A BOYA O MUELLE.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altLang="es-CL" sz="1600" dirty="0">
                <a:solidFill>
                  <a:schemeClr val="accent5">
                    <a:lumMod val="50000"/>
                  </a:schemeClr>
                </a:solidFill>
              </a:rPr>
              <a:t>APOYO A ACTIVIDADES DE BUCEO O REGATAS.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altLang="es-CL" sz="1600" dirty="0">
                <a:solidFill>
                  <a:schemeClr val="accent5">
                    <a:lumMod val="50000"/>
                  </a:schemeClr>
                </a:solidFill>
              </a:rPr>
              <a:t>APOYO DE SEÑALIZACIÓN </a:t>
            </a:r>
            <a:r>
              <a:rPr lang="en-US" altLang="es-CL" sz="1600" dirty="0" smtClean="0">
                <a:solidFill>
                  <a:schemeClr val="accent5">
                    <a:lumMod val="50000"/>
                  </a:schemeClr>
                </a:solidFill>
              </a:rPr>
              <a:t>MARÍTIMA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s-ES" altLang="es-CL" sz="1600" dirty="0" smtClean="0">
                <a:solidFill>
                  <a:schemeClr val="accent5">
                    <a:lumMod val="50000"/>
                  </a:schemeClr>
                </a:solidFill>
              </a:rPr>
              <a:t>DESEMBARCO ANFIBIO</a:t>
            </a:r>
            <a:endParaRPr lang="en-US" altLang="es-CL" sz="1600" dirty="0">
              <a:solidFill>
                <a:schemeClr val="accent5">
                  <a:lumMod val="50000"/>
                </a:schemeClr>
              </a:solidFill>
            </a:endParaRPr>
          </a:p>
          <a:p>
            <a:pPr algn="l"/>
            <a:endParaRPr lang="en-US" altLang="es-CL" sz="1600" dirty="0">
              <a:solidFill>
                <a:schemeClr val="accent5">
                  <a:lumMod val="50000"/>
                </a:schemeClr>
              </a:solidFill>
            </a:endParaRPr>
          </a:p>
          <a:p>
            <a:pPr algn="l"/>
            <a:r>
              <a:rPr lang="en-US" altLang="es-CL" sz="1600" dirty="0">
                <a:solidFill>
                  <a:schemeClr val="accent5">
                    <a:lumMod val="50000"/>
                  </a:schemeClr>
                </a:solidFill>
              </a:rPr>
              <a:t>EN </a:t>
            </a:r>
            <a:r>
              <a:rPr lang="en-US" altLang="es-CL" sz="1600" b="1" u="sng" dirty="0">
                <a:solidFill>
                  <a:schemeClr val="accent5">
                    <a:lumMod val="50000"/>
                  </a:schemeClr>
                </a:solidFill>
              </a:rPr>
              <a:t>LA</a:t>
            </a:r>
            <a:r>
              <a:rPr lang="en-US" altLang="es-CL" sz="1600" dirty="0">
                <a:solidFill>
                  <a:schemeClr val="accent5">
                    <a:lumMod val="50000"/>
                  </a:schemeClr>
                </a:solidFill>
              </a:rPr>
              <a:t> MAR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altLang="es-CL" sz="1600" dirty="0">
                <a:solidFill>
                  <a:schemeClr val="accent5">
                    <a:lumMod val="50000"/>
                  </a:schemeClr>
                </a:solidFill>
              </a:rPr>
              <a:t>SALVAMENTO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altLang="es-CL" sz="1600" dirty="0">
                <a:solidFill>
                  <a:schemeClr val="accent5">
                    <a:lumMod val="50000"/>
                  </a:schemeClr>
                </a:solidFill>
              </a:rPr>
              <a:t>MANIOBRAS DE HOMBRE AL AGUA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altLang="es-CL" sz="1600" dirty="0">
                <a:solidFill>
                  <a:schemeClr val="accent5">
                    <a:lumMod val="50000"/>
                  </a:schemeClr>
                </a:solidFill>
              </a:rPr>
              <a:t>PARTIDAS DE VISITA Y REGISTRO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altLang="es-CL" sz="1600" dirty="0">
                <a:solidFill>
                  <a:schemeClr val="accent5">
                    <a:lumMod val="50000"/>
                  </a:schemeClr>
                </a:solidFill>
              </a:rPr>
              <a:t>OPERACIONES DE INTERDICCIÓN MARÍTIMA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altLang="es-CL" sz="1600" dirty="0" smtClean="0">
                <a:solidFill>
                  <a:schemeClr val="accent5">
                    <a:lumMod val="50000"/>
                  </a:schemeClr>
                </a:solidFill>
              </a:rPr>
              <a:t>EMBARCACIÓN </a:t>
            </a:r>
            <a:r>
              <a:rPr lang="en-US" altLang="es-CL" sz="1600" dirty="0">
                <a:solidFill>
                  <a:schemeClr val="accent5">
                    <a:lumMod val="50000"/>
                  </a:schemeClr>
                </a:solidFill>
              </a:rPr>
              <a:t>DE RESCATE DE HELICÓPTEROS SINIESTRADOS</a:t>
            </a:r>
          </a:p>
        </p:txBody>
      </p:sp>
    </p:spTree>
    <p:extLst>
      <p:ext uri="{BB962C8B-B14F-4D97-AF65-F5344CB8AC3E}">
        <p14:creationId xmlns:p14="http://schemas.microsoft.com/office/powerpoint/2010/main" val="231087521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>
            <a:extLst>
              <a:ext uri="{FF2B5EF4-FFF2-40B4-BE49-F238E27FC236}">
                <a16:creationId xmlns:a16="http://schemas.microsoft.com/office/drawing/2014/main" id="{99E1BC0F-B34F-E1CB-6D40-EFD0405BED86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899772" y="150127"/>
            <a:ext cx="10796359" cy="1241946"/>
          </a:xfrm>
          <a:solidFill>
            <a:schemeClr val="bg2">
              <a:lumMod val="90000"/>
            </a:schemeClr>
          </a:solidFill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</a:rPr>
              <a:t>Embarcaciones</a:t>
            </a:r>
            <a:r>
              <a:rPr lang="en-US" altLang="es-CL" sz="8000" dirty="0">
                <a:ln w="22225">
                  <a:solidFill>
                    <a:srgbClr val="FFFFFF"/>
                  </a:solidFill>
                </a:ln>
              </a:rPr>
              <a:t> </a:t>
            </a:r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</a:rPr>
              <a:t>menores</a:t>
            </a:r>
            <a:r>
              <a:rPr lang="en-US" altLang="es-CL" sz="8000" dirty="0">
                <a:ln w="22225">
                  <a:solidFill>
                    <a:srgbClr val="FFFFFF"/>
                  </a:solidFill>
                </a:ln>
              </a:rPr>
              <a:t/>
            </a:r>
            <a:br>
              <a:rPr lang="en-US" altLang="es-CL" sz="8000" dirty="0">
                <a:ln w="22225">
                  <a:solidFill>
                    <a:srgbClr val="FFFFFF"/>
                  </a:solidFill>
                </a:ln>
              </a:rPr>
            </a:br>
            <a:r>
              <a:rPr lang="en-US" altLang="es-CL" sz="3100" dirty="0" smtClean="0"/>
              <a:t>EMBARCACIÓN NEUMÁTICA, NO RÍGIDA (SEMI RÍGIDA) Y A MOTOR</a:t>
            </a:r>
            <a:endParaRPr lang="en-US" altLang="es-CL" sz="8000" dirty="0">
              <a:ln w="22225">
                <a:solidFill>
                  <a:srgbClr val="FFFFFF"/>
                </a:solidFill>
              </a:ln>
              <a:noFill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34822" y="2430486"/>
            <a:ext cx="3310415" cy="2078916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34822" y="4863390"/>
            <a:ext cx="3304318" cy="1853345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>
            <a:off x="3621511" y="1730272"/>
            <a:ext cx="8363059" cy="52322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 rtlCol="0">
            <a:spAutoFit/>
          </a:bodyPr>
          <a:lstStyle/>
          <a:p>
            <a:r>
              <a:rPr lang="es-ES" sz="2800" dirty="0" smtClean="0"/>
              <a:t>En la Armada de Chile existen botes neumáticos (goma):</a:t>
            </a:r>
            <a:endParaRPr lang="en-US" sz="2800" dirty="0"/>
          </a:p>
        </p:txBody>
      </p:sp>
      <p:sp>
        <p:nvSpPr>
          <p:cNvPr id="7" name="CuadroTexto 6"/>
          <p:cNvSpPr txBox="1"/>
          <p:nvPr/>
        </p:nvSpPr>
        <p:spPr>
          <a:xfrm>
            <a:off x="7088588" y="3469944"/>
            <a:ext cx="4531177" cy="1077218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 rtlCol="0">
            <a:spAutoFit/>
          </a:bodyPr>
          <a:lstStyle/>
          <a:p>
            <a:r>
              <a:rPr lang="es-ES" sz="3200" dirty="0" smtClean="0"/>
              <a:t>No rígidos, son inflables y </a:t>
            </a:r>
          </a:p>
          <a:p>
            <a:r>
              <a:rPr lang="es-ES" sz="3200" u="sng" dirty="0"/>
              <a:t>p</a:t>
            </a:r>
            <a:r>
              <a:rPr lang="es-ES" sz="3200" u="sng" dirty="0" smtClean="0"/>
              <a:t>legables</a:t>
            </a:r>
            <a:r>
              <a:rPr lang="es-ES" sz="3200" dirty="0" smtClean="0"/>
              <a:t>.</a:t>
            </a:r>
            <a:endParaRPr lang="en-US" sz="3200" dirty="0"/>
          </a:p>
        </p:txBody>
      </p:sp>
      <p:sp>
        <p:nvSpPr>
          <p:cNvPr id="8" name="CuadroTexto 7"/>
          <p:cNvSpPr txBox="1"/>
          <p:nvPr/>
        </p:nvSpPr>
        <p:spPr>
          <a:xfrm>
            <a:off x="7088588" y="5448165"/>
            <a:ext cx="3912418" cy="58477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 rtlCol="0">
            <a:spAutoFit/>
          </a:bodyPr>
          <a:lstStyle/>
          <a:p>
            <a:r>
              <a:rPr lang="es-ES" sz="3200" dirty="0" err="1" smtClean="0"/>
              <a:t>Semi</a:t>
            </a:r>
            <a:r>
              <a:rPr lang="es-ES" sz="3200" dirty="0" smtClean="0"/>
              <a:t> rígidos, inflables.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884749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>
            <a:extLst>
              <a:ext uri="{FF2B5EF4-FFF2-40B4-BE49-F238E27FC236}">
                <a16:creationId xmlns:a16="http://schemas.microsoft.com/office/drawing/2014/main" id="{99E1BC0F-B34F-E1CB-6D40-EFD0405BED86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899772" y="0"/>
            <a:ext cx="10796359" cy="1241946"/>
          </a:xfrm>
          <a:solidFill>
            <a:schemeClr val="bg2">
              <a:lumMod val="90000"/>
            </a:schemeClr>
          </a:solidFill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</a:rPr>
              <a:t>Embarcaciones</a:t>
            </a:r>
            <a:r>
              <a:rPr lang="en-US" altLang="es-CL" sz="8000" dirty="0">
                <a:ln w="22225">
                  <a:solidFill>
                    <a:srgbClr val="FFFFFF"/>
                  </a:solidFill>
                </a:ln>
              </a:rPr>
              <a:t> </a:t>
            </a:r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</a:rPr>
              <a:t>menores</a:t>
            </a:r>
            <a:r>
              <a:rPr lang="en-US" altLang="es-CL" sz="8000" dirty="0">
                <a:ln w="22225">
                  <a:solidFill>
                    <a:srgbClr val="FFFFFF"/>
                  </a:solidFill>
                </a:ln>
              </a:rPr>
              <a:t/>
            </a:r>
            <a:br>
              <a:rPr lang="en-US" altLang="es-CL" sz="8000" dirty="0">
                <a:ln w="22225">
                  <a:solidFill>
                    <a:srgbClr val="FFFFFF"/>
                  </a:solidFill>
                </a:ln>
              </a:rPr>
            </a:br>
            <a:r>
              <a:rPr lang="en-US" altLang="es-CL" sz="3100" b="1" dirty="0" smtClean="0"/>
              <a:t>BOTES DE GOMA </a:t>
            </a:r>
            <a:r>
              <a:rPr lang="en-US" altLang="es-CL" sz="3100" dirty="0" smtClean="0"/>
              <a:t>NO RÍGIDOS EMPLEADOS EN LA ARMADA</a:t>
            </a:r>
            <a:endParaRPr lang="en-US" altLang="es-CL" sz="8000" dirty="0">
              <a:ln w="22225">
                <a:solidFill>
                  <a:srgbClr val="FFFFFF"/>
                </a:solidFill>
              </a:ln>
              <a:noFill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36" y="1255056"/>
            <a:ext cx="3270877" cy="2054086"/>
          </a:xfrm>
          <a:prstGeom prst="rect">
            <a:avLst/>
          </a:prstGeom>
        </p:spPr>
      </p:pic>
      <p:sp>
        <p:nvSpPr>
          <p:cNvPr id="7" name="CuadroTexto 6"/>
          <p:cNvSpPr txBox="1"/>
          <p:nvPr/>
        </p:nvSpPr>
        <p:spPr>
          <a:xfrm>
            <a:off x="4395498" y="1806138"/>
            <a:ext cx="4511941" cy="1077218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 rtlCol="0">
            <a:spAutoFit/>
          </a:bodyPr>
          <a:lstStyle/>
          <a:p>
            <a:r>
              <a:rPr lang="es-ES" sz="3200" dirty="0" smtClean="0"/>
              <a:t>No rígidas, son inflables y </a:t>
            </a:r>
          </a:p>
          <a:p>
            <a:r>
              <a:rPr lang="es-ES" sz="3200" dirty="0"/>
              <a:t>p</a:t>
            </a:r>
            <a:r>
              <a:rPr lang="es-ES" sz="3200" dirty="0" smtClean="0"/>
              <a:t>legables. </a:t>
            </a:r>
            <a:endParaRPr lang="en-US" sz="3200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92113" y="3297422"/>
            <a:ext cx="6230652" cy="3456732"/>
          </a:xfrm>
          <a:prstGeom prst="rect">
            <a:avLst/>
          </a:prstGeom>
        </p:spPr>
      </p:pic>
      <p:sp>
        <p:nvSpPr>
          <p:cNvPr id="9" name="Rectangle 3">
            <a:extLst>
              <a:ext uri="{FF2B5EF4-FFF2-40B4-BE49-F238E27FC236}">
                <a16:creationId xmlns:a16="http://schemas.microsoft.com/office/drawing/2014/main" id="{7ACC172E-917F-1A6F-FEC9-42B644385D51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419481" y="3297421"/>
            <a:ext cx="5257987" cy="3749039"/>
          </a:xfrm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algn="l">
              <a:lnSpc>
                <a:spcPct val="100000"/>
              </a:lnSpc>
            </a:pPr>
            <a:r>
              <a:rPr lang="es-ES_tradnl" altLang="es-CL" sz="2800" dirty="0" smtClean="0"/>
              <a:t>Tubos </a:t>
            </a:r>
            <a:r>
              <a:rPr lang="es-ES_tradnl" altLang="es-CL" sz="2800" dirty="0"/>
              <a:t>neumáticos.</a:t>
            </a:r>
          </a:p>
          <a:p>
            <a:pPr algn="l">
              <a:lnSpc>
                <a:spcPct val="100000"/>
              </a:lnSpc>
            </a:pPr>
            <a:r>
              <a:rPr lang="es-ES_tradnl" altLang="es-CL" sz="2800" dirty="0" smtClean="0"/>
              <a:t>Espejo.</a:t>
            </a:r>
          </a:p>
          <a:p>
            <a:pPr algn="l">
              <a:lnSpc>
                <a:spcPct val="100000"/>
              </a:lnSpc>
            </a:pPr>
            <a:r>
              <a:rPr lang="es-ES_tradnl" altLang="es-CL" sz="2800" dirty="0" smtClean="0"/>
              <a:t>Quilla.</a:t>
            </a:r>
          </a:p>
          <a:p>
            <a:pPr algn="l">
              <a:lnSpc>
                <a:spcPct val="100000"/>
              </a:lnSpc>
            </a:pPr>
            <a:r>
              <a:rPr lang="es-ES_tradnl" altLang="es-CL" sz="2800" dirty="0" smtClean="0"/>
              <a:t>Quillas </a:t>
            </a:r>
            <a:r>
              <a:rPr lang="es-ES_tradnl" altLang="es-CL" sz="2800" dirty="0"/>
              <a:t>laterales o estabilizadores.</a:t>
            </a:r>
          </a:p>
          <a:p>
            <a:pPr algn="l">
              <a:lnSpc>
                <a:spcPct val="100000"/>
              </a:lnSpc>
            </a:pPr>
            <a:r>
              <a:rPr lang="es-ES_tradnl" altLang="es-CL" sz="2800" dirty="0"/>
              <a:t>Piso desmontable.</a:t>
            </a:r>
          </a:p>
          <a:p>
            <a:pPr algn="l">
              <a:lnSpc>
                <a:spcPct val="100000"/>
              </a:lnSpc>
            </a:pPr>
            <a:r>
              <a:rPr lang="es-ES_tradnl" altLang="es-CL" sz="2800" dirty="0" smtClean="0"/>
              <a:t>Relingas</a:t>
            </a:r>
          </a:p>
          <a:p>
            <a:pPr algn="l">
              <a:lnSpc>
                <a:spcPct val="100000"/>
              </a:lnSpc>
            </a:pPr>
            <a:r>
              <a:rPr lang="es-ES_tradnl" altLang="es-CL" sz="2800" dirty="0" smtClean="0"/>
              <a:t>Asas de transporte</a:t>
            </a:r>
            <a:endParaRPr lang="es-ES_tradnl" altLang="es-CL" sz="2800" dirty="0"/>
          </a:p>
        </p:txBody>
      </p:sp>
    </p:spTree>
    <p:extLst>
      <p:ext uri="{BB962C8B-B14F-4D97-AF65-F5344CB8AC3E}">
        <p14:creationId xmlns:p14="http://schemas.microsoft.com/office/powerpoint/2010/main" val="1717382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>
            <a:extLst>
              <a:ext uri="{FF2B5EF4-FFF2-40B4-BE49-F238E27FC236}">
                <a16:creationId xmlns:a16="http://schemas.microsoft.com/office/drawing/2014/main" id="{99E1BC0F-B34F-E1CB-6D40-EFD0405BED86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899772" y="0"/>
            <a:ext cx="10796359" cy="1241946"/>
          </a:xfrm>
          <a:solidFill>
            <a:schemeClr val="bg2">
              <a:lumMod val="90000"/>
            </a:schemeClr>
          </a:solidFill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</a:rPr>
              <a:t>Embarcaciones</a:t>
            </a:r>
            <a:r>
              <a:rPr lang="en-US" altLang="es-CL" sz="8000" dirty="0">
                <a:ln w="22225">
                  <a:solidFill>
                    <a:srgbClr val="FFFFFF"/>
                  </a:solidFill>
                </a:ln>
              </a:rPr>
              <a:t> </a:t>
            </a:r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</a:rPr>
              <a:t>menores</a:t>
            </a:r>
            <a:r>
              <a:rPr lang="en-US" altLang="es-CL" sz="8000" dirty="0">
                <a:ln w="22225">
                  <a:solidFill>
                    <a:srgbClr val="FFFFFF"/>
                  </a:solidFill>
                </a:ln>
              </a:rPr>
              <a:t/>
            </a:r>
            <a:br>
              <a:rPr lang="en-US" altLang="es-CL" sz="8000" dirty="0">
                <a:ln w="22225">
                  <a:solidFill>
                    <a:srgbClr val="FFFFFF"/>
                  </a:solidFill>
                </a:ln>
              </a:rPr>
            </a:br>
            <a:r>
              <a:rPr lang="en-US" altLang="es-CL" sz="3100" b="1" dirty="0" smtClean="0"/>
              <a:t>BOTES DE GOMA</a:t>
            </a:r>
            <a:r>
              <a:rPr lang="en-US" altLang="es-CL" sz="3100" dirty="0" smtClean="0"/>
              <a:t>, NO RÍGIDA (SEMI RÍGIDA) Y A MOTOR</a:t>
            </a:r>
            <a:endParaRPr lang="en-US" altLang="es-CL" sz="8000" dirty="0">
              <a:ln w="22225">
                <a:solidFill>
                  <a:srgbClr val="FFFFFF"/>
                </a:solidFill>
              </a:ln>
              <a:noFill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36" y="1255056"/>
            <a:ext cx="3270877" cy="2054086"/>
          </a:xfrm>
          <a:prstGeom prst="rect">
            <a:avLst/>
          </a:prstGeom>
        </p:spPr>
      </p:pic>
      <p:sp>
        <p:nvSpPr>
          <p:cNvPr id="7" name="CuadroTexto 6"/>
          <p:cNvSpPr txBox="1"/>
          <p:nvPr/>
        </p:nvSpPr>
        <p:spPr>
          <a:xfrm>
            <a:off x="4395498" y="1806138"/>
            <a:ext cx="4511941" cy="1077218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 rtlCol="0">
            <a:spAutoFit/>
          </a:bodyPr>
          <a:lstStyle/>
          <a:p>
            <a:r>
              <a:rPr lang="es-ES" sz="3200" dirty="0" smtClean="0"/>
              <a:t>No rígidas, son inflables y </a:t>
            </a:r>
          </a:p>
          <a:p>
            <a:r>
              <a:rPr lang="es-ES" sz="3200" dirty="0"/>
              <a:t>p</a:t>
            </a:r>
            <a:r>
              <a:rPr lang="es-ES" sz="3200" dirty="0" smtClean="0"/>
              <a:t>legables.</a:t>
            </a:r>
            <a:endParaRPr lang="en-US" sz="3200" dirty="0"/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7ACC172E-917F-1A6F-FEC9-42B644385D51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419481" y="3297421"/>
            <a:ext cx="5257987" cy="3749039"/>
          </a:xfrm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algn="l">
              <a:lnSpc>
                <a:spcPct val="100000"/>
              </a:lnSpc>
            </a:pPr>
            <a:r>
              <a:rPr lang="es-ES_tradnl" altLang="es-CL" sz="2800" dirty="0" smtClean="0"/>
              <a:t>Tubos </a:t>
            </a:r>
            <a:r>
              <a:rPr lang="es-ES_tradnl" altLang="es-CL" sz="2800" dirty="0"/>
              <a:t>neumáticos.</a:t>
            </a:r>
          </a:p>
          <a:p>
            <a:pPr algn="l">
              <a:lnSpc>
                <a:spcPct val="100000"/>
              </a:lnSpc>
            </a:pPr>
            <a:r>
              <a:rPr lang="es-ES_tradnl" altLang="es-CL" sz="2800" dirty="0" smtClean="0"/>
              <a:t>Espejo.</a:t>
            </a:r>
          </a:p>
          <a:p>
            <a:pPr algn="l">
              <a:lnSpc>
                <a:spcPct val="100000"/>
              </a:lnSpc>
            </a:pPr>
            <a:r>
              <a:rPr lang="es-ES_tradnl" altLang="es-CL" sz="2800" dirty="0" smtClean="0"/>
              <a:t>Quilla.</a:t>
            </a:r>
          </a:p>
          <a:p>
            <a:pPr algn="l">
              <a:lnSpc>
                <a:spcPct val="100000"/>
              </a:lnSpc>
            </a:pPr>
            <a:r>
              <a:rPr lang="es-ES_tradnl" altLang="es-CL" sz="2800" dirty="0" smtClean="0"/>
              <a:t>Quillas </a:t>
            </a:r>
            <a:r>
              <a:rPr lang="es-ES_tradnl" altLang="es-CL" sz="2800" dirty="0"/>
              <a:t>laterales o estabilizadores.</a:t>
            </a:r>
          </a:p>
          <a:p>
            <a:pPr algn="l">
              <a:lnSpc>
                <a:spcPct val="100000"/>
              </a:lnSpc>
            </a:pPr>
            <a:r>
              <a:rPr lang="es-ES_tradnl" altLang="es-CL" sz="2800" dirty="0"/>
              <a:t>Piso desmontable.</a:t>
            </a:r>
          </a:p>
          <a:p>
            <a:pPr algn="l">
              <a:lnSpc>
                <a:spcPct val="100000"/>
              </a:lnSpc>
            </a:pPr>
            <a:r>
              <a:rPr lang="es-ES_tradnl" altLang="es-CL" sz="2800" dirty="0" smtClean="0"/>
              <a:t>Relingas</a:t>
            </a:r>
          </a:p>
          <a:p>
            <a:pPr algn="l">
              <a:lnSpc>
                <a:spcPct val="100000"/>
              </a:lnSpc>
            </a:pPr>
            <a:r>
              <a:rPr lang="es-ES_tradnl" altLang="es-CL" sz="2800" dirty="0" smtClean="0"/>
              <a:t>Asas de transporte</a:t>
            </a:r>
            <a:endParaRPr lang="es-ES_tradnl" altLang="es-CL" sz="2800" dirty="0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23580" y="3050343"/>
            <a:ext cx="4767717" cy="3670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6252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>
            <a:extLst>
              <a:ext uri="{FF2B5EF4-FFF2-40B4-BE49-F238E27FC236}">
                <a16:creationId xmlns:a16="http://schemas.microsoft.com/office/drawing/2014/main" id="{99E1BC0F-B34F-E1CB-6D40-EFD0405BED86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899772" y="0"/>
            <a:ext cx="10796359" cy="1241946"/>
          </a:xfrm>
          <a:solidFill>
            <a:schemeClr val="bg2">
              <a:lumMod val="90000"/>
            </a:schemeClr>
          </a:solidFill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</a:rPr>
              <a:t>Embarcaciones</a:t>
            </a:r>
            <a:r>
              <a:rPr lang="en-US" altLang="es-CL" sz="8000" dirty="0">
                <a:ln w="22225">
                  <a:solidFill>
                    <a:srgbClr val="FFFFFF"/>
                  </a:solidFill>
                </a:ln>
              </a:rPr>
              <a:t> </a:t>
            </a:r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</a:rPr>
              <a:t>menores</a:t>
            </a:r>
            <a:r>
              <a:rPr lang="en-US" altLang="es-CL" sz="8000" dirty="0">
                <a:ln w="22225">
                  <a:solidFill>
                    <a:srgbClr val="FFFFFF"/>
                  </a:solidFill>
                </a:ln>
              </a:rPr>
              <a:t/>
            </a:r>
            <a:br>
              <a:rPr lang="en-US" altLang="es-CL" sz="8000" dirty="0">
                <a:ln w="22225">
                  <a:solidFill>
                    <a:srgbClr val="FFFFFF"/>
                  </a:solidFill>
                </a:ln>
              </a:rPr>
            </a:br>
            <a:r>
              <a:rPr lang="en-US" altLang="es-CL" sz="3100" b="1" dirty="0" smtClean="0"/>
              <a:t>BOTES DE GOMA </a:t>
            </a:r>
            <a:r>
              <a:rPr lang="en-US" altLang="es-CL" sz="3100" dirty="0" smtClean="0"/>
              <a:t>NO RÍGIDOS EMPLEADOS EN LA ARMADA</a:t>
            </a:r>
            <a:endParaRPr lang="en-US" altLang="es-CL" sz="8000" dirty="0">
              <a:ln w="22225">
                <a:solidFill>
                  <a:srgbClr val="FFFFFF"/>
                </a:solidFill>
              </a:ln>
              <a:noFill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36" y="1255056"/>
            <a:ext cx="3270877" cy="2054086"/>
          </a:xfrm>
          <a:prstGeom prst="rect">
            <a:avLst/>
          </a:prstGeom>
        </p:spPr>
      </p:pic>
      <p:sp>
        <p:nvSpPr>
          <p:cNvPr id="7" name="CuadroTexto 6"/>
          <p:cNvSpPr txBox="1"/>
          <p:nvPr/>
        </p:nvSpPr>
        <p:spPr>
          <a:xfrm>
            <a:off x="4395498" y="1806138"/>
            <a:ext cx="4511941" cy="1077218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 rtlCol="0">
            <a:spAutoFit/>
          </a:bodyPr>
          <a:lstStyle/>
          <a:p>
            <a:r>
              <a:rPr lang="es-ES" sz="3200" dirty="0" smtClean="0"/>
              <a:t>No rígidas, son inflables y </a:t>
            </a:r>
          </a:p>
          <a:p>
            <a:r>
              <a:rPr lang="es-ES" sz="3200" dirty="0"/>
              <a:t>p</a:t>
            </a:r>
            <a:r>
              <a:rPr lang="es-ES" sz="3200" dirty="0" smtClean="0"/>
              <a:t>legables.</a:t>
            </a:r>
            <a:endParaRPr lang="en-US" sz="3200" dirty="0"/>
          </a:p>
        </p:txBody>
      </p:sp>
      <p:graphicFrame>
        <p:nvGraphicFramePr>
          <p:cNvPr id="11" name="Tabla 2">
            <a:extLst>
              <a:ext uri="{FF2B5EF4-FFF2-40B4-BE49-F238E27FC236}">
                <a16:creationId xmlns:a16="http://schemas.microsoft.com/office/drawing/2014/main" id="{A95BEDD4-0B4A-1E48-87A4-049D698CF7B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0694731"/>
              </p:ext>
            </p:extLst>
          </p:nvPr>
        </p:nvGraphicFramePr>
        <p:xfrm>
          <a:off x="1082757" y="3562067"/>
          <a:ext cx="10135700" cy="2766774"/>
        </p:xfrm>
        <a:graphic>
          <a:graphicData uri="http://schemas.openxmlformats.org/drawingml/2006/table">
            <a:tbl>
              <a:tblPr bandRow="1">
                <a:tableStyleId>{073A0DAA-6AF3-43AB-8588-CEC1D06C72B9}</a:tableStyleId>
              </a:tblPr>
              <a:tblGrid>
                <a:gridCol w="2533900">
                  <a:extLst>
                    <a:ext uri="{9D8B030D-6E8A-4147-A177-3AD203B41FA5}">
                      <a16:colId xmlns:a16="http://schemas.microsoft.com/office/drawing/2014/main" val="759281564"/>
                    </a:ext>
                  </a:extLst>
                </a:gridCol>
                <a:gridCol w="1520380">
                  <a:extLst>
                    <a:ext uri="{9D8B030D-6E8A-4147-A177-3AD203B41FA5}">
                      <a16:colId xmlns:a16="http://schemas.microsoft.com/office/drawing/2014/main" val="504978707"/>
                    </a:ext>
                  </a:extLst>
                </a:gridCol>
                <a:gridCol w="2027140">
                  <a:extLst>
                    <a:ext uri="{9D8B030D-6E8A-4147-A177-3AD203B41FA5}">
                      <a16:colId xmlns:a16="http://schemas.microsoft.com/office/drawing/2014/main" val="1069676335"/>
                    </a:ext>
                  </a:extLst>
                </a:gridCol>
                <a:gridCol w="2027140">
                  <a:extLst>
                    <a:ext uri="{9D8B030D-6E8A-4147-A177-3AD203B41FA5}">
                      <a16:colId xmlns:a16="http://schemas.microsoft.com/office/drawing/2014/main" val="963242620"/>
                    </a:ext>
                  </a:extLst>
                </a:gridCol>
                <a:gridCol w="2027140">
                  <a:extLst>
                    <a:ext uri="{9D8B030D-6E8A-4147-A177-3AD203B41FA5}">
                      <a16:colId xmlns:a16="http://schemas.microsoft.com/office/drawing/2014/main" val="2987323822"/>
                    </a:ext>
                  </a:extLst>
                </a:gridCol>
              </a:tblGrid>
              <a:tr h="77792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ALGUNOS BOTES DE GOMA DE LA ARMADA</a:t>
                      </a:r>
                      <a:endParaRPr kumimoji="0" lang="es-CL" altLang="es-CL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ESLORA EN METROS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PESO EN KILOS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CAPACIDAD PERSONAS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CAPACIDAD DE CARGA KGS.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1059292475"/>
                  </a:ext>
                </a:extLst>
              </a:tr>
              <a:tr h="58697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PUMAR </a:t>
                      </a:r>
                      <a:r>
                        <a:rPr kumimoji="0" lang="es-ES_tradnl" altLang="es-CL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MI 420 P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4,2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100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7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700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278316448"/>
                  </a:ext>
                </a:extLst>
              </a:tr>
              <a:tr h="58697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PUMAR </a:t>
                      </a:r>
                      <a:r>
                        <a:rPr kumimoji="0" lang="es-ES_tradnl" altLang="es-CL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MI 470 D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4,7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120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10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1100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3280663309"/>
                  </a:ext>
                </a:extLst>
              </a:tr>
              <a:tr h="58697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PUMAR </a:t>
                      </a:r>
                      <a:r>
                        <a:rPr kumimoji="0" lang="es-ES_tradnl" altLang="es-CL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MI 585 A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5,85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240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15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2550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169545004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26507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>
            <a:extLst>
              <a:ext uri="{FF2B5EF4-FFF2-40B4-BE49-F238E27FC236}">
                <a16:creationId xmlns:a16="http://schemas.microsoft.com/office/drawing/2014/main" id="{99E1BC0F-B34F-E1CB-6D40-EFD0405BED86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899772" y="0"/>
            <a:ext cx="10796359" cy="1241946"/>
          </a:xfrm>
          <a:solidFill>
            <a:schemeClr val="bg2">
              <a:lumMod val="90000"/>
            </a:schemeClr>
          </a:solidFill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</a:rPr>
              <a:t>Embarcaciones</a:t>
            </a:r>
            <a:r>
              <a:rPr lang="en-US" altLang="es-CL" sz="8000" dirty="0">
                <a:ln w="22225">
                  <a:solidFill>
                    <a:srgbClr val="FFFFFF"/>
                  </a:solidFill>
                </a:ln>
              </a:rPr>
              <a:t> </a:t>
            </a:r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</a:rPr>
              <a:t>menores</a:t>
            </a:r>
            <a:r>
              <a:rPr lang="en-US" altLang="es-CL" sz="8000" dirty="0">
                <a:ln w="22225">
                  <a:solidFill>
                    <a:srgbClr val="FFFFFF"/>
                  </a:solidFill>
                </a:ln>
              </a:rPr>
              <a:t/>
            </a:r>
            <a:br>
              <a:rPr lang="en-US" altLang="es-CL" sz="8000" dirty="0">
                <a:ln w="22225">
                  <a:solidFill>
                    <a:srgbClr val="FFFFFF"/>
                  </a:solidFill>
                </a:ln>
              </a:rPr>
            </a:br>
            <a:r>
              <a:rPr lang="en-US" altLang="es-CL" sz="3100" b="1" dirty="0" smtClean="0"/>
              <a:t>BOTES DE GOMA </a:t>
            </a:r>
            <a:r>
              <a:rPr lang="en-US" altLang="es-CL" sz="3100" dirty="0" smtClean="0"/>
              <a:t>NO RÍGIDOS EMPLEADOS EN LA ARMADA</a:t>
            </a:r>
            <a:endParaRPr lang="en-US" altLang="es-CL" sz="8000" dirty="0">
              <a:ln w="22225">
                <a:solidFill>
                  <a:srgbClr val="FFFFFF"/>
                </a:solidFill>
              </a:ln>
              <a:noFill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117781" y="3075380"/>
            <a:ext cx="3848669" cy="138499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s-ES" sz="2800" dirty="0" smtClean="0"/>
              <a:t>No rígidas, son inflables y </a:t>
            </a:r>
          </a:p>
          <a:p>
            <a:r>
              <a:rPr lang="es-ES" sz="2800" dirty="0"/>
              <a:t>p</a:t>
            </a:r>
            <a:r>
              <a:rPr lang="es-ES" sz="2800" dirty="0" smtClean="0"/>
              <a:t>legables. </a:t>
            </a:r>
          </a:p>
          <a:p>
            <a:r>
              <a:rPr lang="es-ES" sz="2800" dirty="0" smtClean="0"/>
              <a:t>El </a:t>
            </a:r>
            <a:r>
              <a:rPr lang="es-ES" sz="2800" smtClean="0"/>
              <a:t>Pumar 420 P.</a:t>
            </a:r>
            <a:endParaRPr lang="en-US" sz="2800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51528" y="1815152"/>
            <a:ext cx="6462215" cy="4308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4205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25" y="0"/>
            <a:ext cx="121824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3168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9427" y="-1117680"/>
            <a:ext cx="6870643" cy="8883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0495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9E1BC0F-B34F-E1CB-6D40-EFD0405BED86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026768" y="205658"/>
            <a:ext cx="10408920" cy="1295596"/>
          </a:xfrm>
          <a:solidFill>
            <a:schemeClr val="bg1">
              <a:lumMod val="85000"/>
            </a:schemeClr>
          </a:solidFill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</a:rPr>
              <a:t>Embarcaciones</a:t>
            </a:r>
            <a:r>
              <a:rPr lang="en-US" altLang="es-CL" sz="8000" dirty="0">
                <a:ln w="22225">
                  <a:solidFill>
                    <a:srgbClr val="FFFFFF"/>
                  </a:solidFill>
                </a:ln>
              </a:rPr>
              <a:t> </a:t>
            </a:r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</a:rPr>
              <a:t>menores</a:t>
            </a:r>
            <a:r>
              <a:rPr lang="en-US" altLang="es-CL" sz="8000" dirty="0">
                <a:ln w="22225">
                  <a:solidFill>
                    <a:srgbClr val="FFFFFF"/>
                  </a:solidFill>
                </a:ln>
              </a:rPr>
              <a:t/>
            </a:r>
            <a:br>
              <a:rPr lang="en-US" altLang="es-CL" sz="8000" dirty="0">
                <a:ln w="22225">
                  <a:solidFill>
                    <a:srgbClr val="FFFFFF"/>
                  </a:solidFill>
                </a:ln>
              </a:rPr>
            </a:br>
            <a:r>
              <a:rPr lang="es-ES_tradnl" altLang="es-CL" sz="3600" dirty="0"/>
              <a:t>BOTES DE GOMA </a:t>
            </a:r>
            <a:r>
              <a:rPr lang="es-ES_tradnl" altLang="es-CL" sz="3600" dirty="0" smtClean="0"/>
              <a:t>NO RÍGIDOS EMPLEADOS </a:t>
            </a:r>
            <a:r>
              <a:rPr lang="es-ES_tradnl" altLang="es-CL" sz="3600" dirty="0"/>
              <a:t>EN LA ARMADA</a:t>
            </a:r>
            <a:endParaRPr lang="en-US" altLang="es-CL" sz="8000" dirty="0">
              <a:ln w="22225">
                <a:solidFill>
                  <a:srgbClr val="FFFFFF"/>
                </a:solidFill>
              </a:ln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1504613" y="1924334"/>
            <a:ext cx="9453229" cy="193899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 rtlCol="0">
            <a:spAutoFit/>
          </a:bodyPr>
          <a:lstStyle/>
          <a:p>
            <a:pPr algn="r"/>
            <a:r>
              <a:rPr lang="es-ES" sz="2400" dirty="0" smtClean="0"/>
              <a:t>ALGUNAS TIPOS DE UNIDADES QUE POSEEN EL BOTE DE GOMA MI 420 </a:t>
            </a:r>
            <a:r>
              <a:rPr lang="es-ES" sz="2400" dirty="0"/>
              <a:t>P</a:t>
            </a:r>
            <a:r>
              <a:rPr lang="es-ES" sz="2400" dirty="0" smtClean="0"/>
              <a:t>:</a:t>
            </a:r>
          </a:p>
          <a:p>
            <a:endParaRPr lang="es-ES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400" dirty="0" smtClean="0"/>
              <a:t>SS				Carrera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400" dirty="0" smtClean="0"/>
              <a:t>LCU				</a:t>
            </a:r>
            <a:r>
              <a:rPr lang="es-ES" sz="2400" dirty="0" err="1" smtClean="0"/>
              <a:t>Canave</a:t>
            </a:r>
            <a:endParaRPr lang="es-ES" sz="2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400" dirty="0" smtClean="0"/>
              <a:t>LPC				Hudson</a:t>
            </a:r>
          </a:p>
        </p:txBody>
      </p:sp>
    </p:spTree>
    <p:extLst>
      <p:ext uri="{BB962C8B-B14F-4D97-AF65-F5344CB8AC3E}">
        <p14:creationId xmlns:p14="http://schemas.microsoft.com/office/powerpoint/2010/main" val="648553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>
            <a:extLst>
              <a:ext uri="{FF2B5EF4-FFF2-40B4-BE49-F238E27FC236}">
                <a16:creationId xmlns:a16="http://schemas.microsoft.com/office/drawing/2014/main" id="{99E1BC0F-B34F-E1CB-6D40-EFD0405BED86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899772" y="0"/>
            <a:ext cx="10796359" cy="1241946"/>
          </a:xfrm>
          <a:solidFill>
            <a:schemeClr val="bg2">
              <a:lumMod val="90000"/>
            </a:schemeClr>
          </a:solidFill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</a:rPr>
              <a:t>Embarcaciones</a:t>
            </a:r>
            <a:r>
              <a:rPr lang="en-US" altLang="es-CL" sz="8000" dirty="0">
                <a:ln w="22225">
                  <a:solidFill>
                    <a:srgbClr val="FFFFFF"/>
                  </a:solidFill>
                </a:ln>
              </a:rPr>
              <a:t> </a:t>
            </a:r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</a:rPr>
              <a:t>menores</a:t>
            </a:r>
            <a:r>
              <a:rPr lang="en-US" altLang="es-CL" sz="8000" dirty="0">
                <a:ln w="22225">
                  <a:solidFill>
                    <a:srgbClr val="FFFFFF"/>
                  </a:solidFill>
                </a:ln>
              </a:rPr>
              <a:t/>
            </a:r>
            <a:br>
              <a:rPr lang="en-US" altLang="es-CL" sz="8000" dirty="0">
                <a:ln w="22225">
                  <a:solidFill>
                    <a:srgbClr val="FFFFFF"/>
                  </a:solidFill>
                </a:ln>
              </a:rPr>
            </a:br>
            <a:r>
              <a:rPr lang="en-US" altLang="es-CL" sz="3100" b="1" dirty="0" smtClean="0"/>
              <a:t>BOTES DE GOMA </a:t>
            </a:r>
            <a:r>
              <a:rPr lang="en-US" altLang="es-CL" sz="3100" dirty="0" smtClean="0"/>
              <a:t>NO RÍGIDOS EMPLEADOS EN LA ARMADA</a:t>
            </a:r>
            <a:endParaRPr lang="en-US" altLang="es-CL" sz="8000" dirty="0">
              <a:ln w="22225">
                <a:solidFill>
                  <a:srgbClr val="FFFFFF"/>
                </a:solidFill>
              </a:ln>
              <a:noFill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117781" y="3075380"/>
            <a:ext cx="3848669" cy="138499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s-ES" sz="2800" dirty="0" smtClean="0"/>
              <a:t>No rígidas, son inflables y </a:t>
            </a:r>
          </a:p>
          <a:p>
            <a:r>
              <a:rPr lang="es-ES" sz="2800" dirty="0"/>
              <a:t>p</a:t>
            </a:r>
            <a:r>
              <a:rPr lang="es-ES" sz="2800" dirty="0" smtClean="0"/>
              <a:t>legables. </a:t>
            </a:r>
          </a:p>
          <a:p>
            <a:r>
              <a:rPr lang="es-ES" sz="2800" dirty="0" smtClean="0"/>
              <a:t>El Pumar 470.</a:t>
            </a:r>
            <a:endParaRPr lang="en-US" sz="2800" dirty="0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4690" y="1383058"/>
            <a:ext cx="8002636" cy="5079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8322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66510"/>
            <a:ext cx="12192000" cy="4962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2020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aracterísticas pumar mi 470 comand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1063" y="-1018717"/>
            <a:ext cx="6919415" cy="8946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6127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9E1BC0F-B34F-E1CB-6D40-EFD0405BED86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026768" y="205658"/>
            <a:ext cx="10408920" cy="1295596"/>
          </a:xfrm>
          <a:solidFill>
            <a:schemeClr val="bg1">
              <a:lumMod val="85000"/>
            </a:schemeClr>
          </a:solidFill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</a:rPr>
              <a:t>Embarcaciones</a:t>
            </a:r>
            <a:r>
              <a:rPr lang="en-US" altLang="es-CL" sz="8000" dirty="0">
                <a:ln w="22225">
                  <a:solidFill>
                    <a:srgbClr val="FFFFFF"/>
                  </a:solidFill>
                </a:ln>
              </a:rPr>
              <a:t> </a:t>
            </a:r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</a:rPr>
              <a:t>menores</a:t>
            </a:r>
            <a:r>
              <a:rPr lang="en-US" altLang="es-CL" sz="8000" dirty="0">
                <a:ln w="22225">
                  <a:solidFill>
                    <a:srgbClr val="FFFFFF"/>
                  </a:solidFill>
                </a:ln>
              </a:rPr>
              <a:t/>
            </a:r>
            <a:br>
              <a:rPr lang="en-US" altLang="es-CL" sz="8000" dirty="0">
                <a:ln w="22225">
                  <a:solidFill>
                    <a:srgbClr val="FFFFFF"/>
                  </a:solidFill>
                </a:ln>
              </a:rPr>
            </a:br>
            <a:r>
              <a:rPr lang="es-ES_tradnl" altLang="es-CL" sz="3600" dirty="0"/>
              <a:t>BOTES DE GOMA </a:t>
            </a:r>
            <a:r>
              <a:rPr lang="es-ES_tradnl" altLang="es-CL" sz="3600" dirty="0" smtClean="0"/>
              <a:t>NO RÍGIDOS EMPLEADOS </a:t>
            </a:r>
            <a:r>
              <a:rPr lang="es-ES_tradnl" altLang="es-CL" sz="3600" dirty="0"/>
              <a:t>EN LA ARMADA</a:t>
            </a:r>
            <a:endParaRPr lang="en-US" altLang="es-CL" sz="8000" dirty="0">
              <a:ln w="22225">
                <a:solidFill>
                  <a:srgbClr val="FFFFFF"/>
                </a:solidFill>
              </a:ln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1420648" y="1856096"/>
            <a:ext cx="9363076" cy="341632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 rtlCol="0">
            <a:spAutoFit/>
          </a:bodyPr>
          <a:lstStyle/>
          <a:p>
            <a:pPr algn="r"/>
            <a:r>
              <a:rPr lang="es-ES" sz="2400" dirty="0" smtClean="0"/>
              <a:t>ALGUNAS TIPOS DE UNIDADES QUE POSEEN EL BOTE DE GOMA MI 470 D:</a:t>
            </a:r>
          </a:p>
          <a:p>
            <a:endParaRPr lang="es-ES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400" dirty="0" smtClean="0"/>
              <a:t>Lanchas </a:t>
            </a:r>
            <a:r>
              <a:rPr lang="es-ES" sz="2400" dirty="0" err="1" smtClean="0"/>
              <a:t>Misileras</a:t>
            </a:r>
            <a:r>
              <a:rPr lang="es-ES" sz="2400" dirty="0" smtClean="0"/>
              <a:t>		Angamos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400" dirty="0" smtClean="0"/>
              <a:t>LSDH			Aldea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400" dirty="0" smtClean="0"/>
              <a:t>BE				Esmeralda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400" dirty="0" smtClean="0"/>
              <a:t>Partida de salvataje		Puerto Williams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400" dirty="0" smtClean="0"/>
              <a:t>Brigada IM			BAT Aldea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400" dirty="0" smtClean="0"/>
              <a:t>LSG				</a:t>
            </a:r>
            <a:r>
              <a:rPr lang="es-ES" sz="2400" dirty="0" err="1" smtClean="0"/>
              <a:t>Ona</a:t>
            </a:r>
            <a:r>
              <a:rPr lang="es-ES" sz="2400" dirty="0" smtClean="0"/>
              <a:t>			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400" dirty="0" smtClean="0"/>
              <a:t>CAPUERTOS			Arica</a:t>
            </a:r>
          </a:p>
        </p:txBody>
      </p:sp>
    </p:spTree>
    <p:extLst>
      <p:ext uri="{BB962C8B-B14F-4D97-AF65-F5344CB8AC3E}">
        <p14:creationId xmlns:p14="http://schemas.microsoft.com/office/powerpoint/2010/main" val="2463374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>
            <a:extLst>
              <a:ext uri="{FF2B5EF4-FFF2-40B4-BE49-F238E27FC236}">
                <a16:creationId xmlns:a16="http://schemas.microsoft.com/office/drawing/2014/main" id="{99E1BC0F-B34F-E1CB-6D40-EFD0405BED86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899772" y="0"/>
            <a:ext cx="10796359" cy="1241946"/>
          </a:xfrm>
          <a:solidFill>
            <a:schemeClr val="bg2">
              <a:lumMod val="90000"/>
            </a:schemeClr>
          </a:solidFill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</a:rPr>
              <a:t>Embarcaciones</a:t>
            </a:r>
            <a:r>
              <a:rPr lang="en-US" altLang="es-CL" sz="8000" dirty="0">
                <a:ln w="22225">
                  <a:solidFill>
                    <a:srgbClr val="FFFFFF"/>
                  </a:solidFill>
                </a:ln>
              </a:rPr>
              <a:t> </a:t>
            </a:r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</a:rPr>
              <a:t>menores</a:t>
            </a:r>
            <a:r>
              <a:rPr lang="en-US" altLang="es-CL" sz="8000" dirty="0">
                <a:ln w="22225">
                  <a:solidFill>
                    <a:srgbClr val="FFFFFF"/>
                  </a:solidFill>
                </a:ln>
              </a:rPr>
              <a:t/>
            </a:r>
            <a:br>
              <a:rPr lang="en-US" altLang="es-CL" sz="8000" dirty="0">
                <a:ln w="22225">
                  <a:solidFill>
                    <a:srgbClr val="FFFFFF"/>
                  </a:solidFill>
                </a:ln>
              </a:rPr>
            </a:br>
            <a:r>
              <a:rPr lang="en-US" altLang="es-CL" sz="3100" b="1" dirty="0" smtClean="0"/>
              <a:t>BOTES DE GOMA </a:t>
            </a:r>
            <a:r>
              <a:rPr lang="en-US" altLang="es-CL" sz="3100" dirty="0" smtClean="0"/>
              <a:t>NO RÍGIDOS EMPLEADOS EN LA ARMADA</a:t>
            </a:r>
            <a:endParaRPr lang="en-US" altLang="es-CL" sz="8000" dirty="0">
              <a:ln w="22225">
                <a:solidFill>
                  <a:srgbClr val="FFFFFF"/>
                </a:solidFill>
              </a:ln>
              <a:noFill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117781" y="3075380"/>
            <a:ext cx="3848669" cy="138499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s-ES" sz="2800" dirty="0" smtClean="0"/>
              <a:t>No rígidas, son inflables y </a:t>
            </a:r>
          </a:p>
          <a:p>
            <a:r>
              <a:rPr lang="es-ES" sz="2800" dirty="0"/>
              <a:t>p</a:t>
            </a:r>
            <a:r>
              <a:rPr lang="es-ES" sz="2800" dirty="0" smtClean="0"/>
              <a:t>legables. </a:t>
            </a:r>
          </a:p>
          <a:p>
            <a:r>
              <a:rPr lang="es-ES" sz="2800" dirty="0" smtClean="0"/>
              <a:t>El Pumar 585.</a:t>
            </a:r>
            <a:endParaRPr lang="en-US" sz="2800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79537" y="1457868"/>
            <a:ext cx="7416594" cy="4942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6772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8397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2538483" y="1992573"/>
            <a:ext cx="7212616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600" dirty="0" smtClean="0"/>
              <a:t>VIDEO 1</a:t>
            </a:r>
            <a:endParaRPr lang="en-US" sz="16600" dirty="0"/>
          </a:p>
        </p:txBody>
      </p:sp>
    </p:spTree>
    <p:extLst>
      <p:ext uri="{BB962C8B-B14F-4D97-AF65-F5344CB8AC3E}">
        <p14:creationId xmlns:p14="http://schemas.microsoft.com/office/powerpoint/2010/main" val="2426326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1905" y="-56272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3766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materiales estandar pumar mi 585 faen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4710" y="-1274292"/>
            <a:ext cx="7165075" cy="9263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5976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9E1BC0F-B34F-E1CB-6D40-EFD0405BED86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026768" y="205658"/>
            <a:ext cx="10408920" cy="1295596"/>
          </a:xfrm>
          <a:solidFill>
            <a:schemeClr val="bg1">
              <a:lumMod val="85000"/>
            </a:schemeClr>
          </a:solidFill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</a:rPr>
              <a:t>Embarcaciones</a:t>
            </a:r>
            <a:r>
              <a:rPr lang="en-US" altLang="es-CL" sz="8000" dirty="0">
                <a:ln w="22225">
                  <a:solidFill>
                    <a:srgbClr val="FFFFFF"/>
                  </a:solidFill>
                </a:ln>
              </a:rPr>
              <a:t> </a:t>
            </a:r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</a:rPr>
              <a:t>menores</a:t>
            </a:r>
            <a:r>
              <a:rPr lang="en-US" altLang="es-CL" sz="8000" dirty="0">
                <a:ln w="22225">
                  <a:solidFill>
                    <a:srgbClr val="FFFFFF"/>
                  </a:solidFill>
                </a:ln>
              </a:rPr>
              <a:t/>
            </a:r>
            <a:br>
              <a:rPr lang="en-US" altLang="es-CL" sz="8000" dirty="0">
                <a:ln w="22225">
                  <a:solidFill>
                    <a:srgbClr val="FFFFFF"/>
                  </a:solidFill>
                </a:ln>
              </a:rPr>
            </a:br>
            <a:r>
              <a:rPr lang="es-ES_tradnl" altLang="es-CL" sz="3600" dirty="0"/>
              <a:t>BOTES DE GOMA </a:t>
            </a:r>
            <a:r>
              <a:rPr lang="es-ES_tradnl" altLang="es-CL" sz="3600" dirty="0" smtClean="0"/>
              <a:t>NO RÍGIDOS EMPLEADOS </a:t>
            </a:r>
            <a:r>
              <a:rPr lang="es-ES_tradnl" altLang="es-CL" sz="3600" dirty="0"/>
              <a:t>EN LA ARMADA</a:t>
            </a:r>
            <a:endParaRPr lang="en-US" altLang="es-CL" sz="8000" dirty="0">
              <a:ln w="22225">
                <a:solidFill>
                  <a:srgbClr val="FFFFFF"/>
                </a:solidFill>
              </a:ln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1419367" y="1719618"/>
            <a:ext cx="9351855" cy="489364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 rtlCol="0">
            <a:spAutoFit/>
          </a:bodyPr>
          <a:lstStyle/>
          <a:p>
            <a:r>
              <a:rPr lang="es-ES" sz="2400" dirty="0" smtClean="0"/>
              <a:t>ALGUNAS TIPOS DE UNIDADES QUE POSEEN EL BOTE DE GOMA MI 585 A:</a:t>
            </a:r>
          </a:p>
          <a:p>
            <a:endParaRPr lang="es-ES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400" dirty="0" smtClean="0"/>
              <a:t>Fragata 22			Williams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400" dirty="0" smtClean="0"/>
              <a:t>Fragatas 23			Cochrane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400" dirty="0" smtClean="0"/>
              <a:t>Fragatas Adelaida		Prat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400" dirty="0" smtClean="0"/>
              <a:t>LSDH			Aldea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400" dirty="0" smtClean="0"/>
              <a:t>AP				Aquiles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400" dirty="0" smtClean="0"/>
              <a:t>AGS				Cabo de Hornos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400" dirty="0" smtClean="0"/>
              <a:t>ATP				</a:t>
            </a:r>
            <a:r>
              <a:rPr lang="es-ES" sz="2400" dirty="0" err="1" smtClean="0"/>
              <a:t>Galvarino</a:t>
            </a:r>
            <a:endParaRPr lang="es-ES" sz="2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400" dirty="0" smtClean="0"/>
              <a:t>PSG				Isaza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400" dirty="0" smtClean="0"/>
              <a:t>LSG			</a:t>
            </a:r>
            <a:r>
              <a:rPr lang="es-ES" sz="2400" smtClean="0"/>
              <a:t>	Corral</a:t>
            </a:r>
            <a:r>
              <a:rPr lang="es-ES" sz="2400" dirty="0" smtClean="0"/>
              <a:t>				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400" dirty="0" smtClean="0"/>
              <a:t>COMFUES			BT y Comandos IM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400" dirty="0" smtClean="0"/>
              <a:t>OPV				Toro</a:t>
            </a:r>
          </a:p>
        </p:txBody>
      </p:sp>
    </p:spTree>
    <p:extLst>
      <p:ext uri="{BB962C8B-B14F-4D97-AF65-F5344CB8AC3E}">
        <p14:creationId xmlns:p14="http://schemas.microsoft.com/office/powerpoint/2010/main" val="315735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9E1BC0F-B34F-E1CB-6D40-EFD0405BED86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026768" y="205658"/>
            <a:ext cx="10408920" cy="1295596"/>
          </a:xfrm>
          <a:solidFill>
            <a:schemeClr val="bg1">
              <a:lumMod val="85000"/>
            </a:schemeClr>
          </a:solidFill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</a:rPr>
              <a:t>Embarcaciones</a:t>
            </a:r>
            <a:r>
              <a:rPr lang="en-US" altLang="es-CL" sz="8000" dirty="0">
                <a:ln w="22225">
                  <a:solidFill>
                    <a:srgbClr val="FFFFFF"/>
                  </a:solidFill>
                </a:ln>
              </a:rPr>
              <a:t> </a:t>
            </a:r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</a:rPr>
              <a:t>menores</a:t>
            </a:r>
            <a:r>
              <a:rPr lang="en-US" altLang="es-CL" sz="8000" dirty="0">
                <a:ln w="22225">
                  <a:solidFill>
                    <a:srgbClr val="FFFFFF"/>
                  </a:solidFill>
                </a:ln>
              </a:rPr>
              <a:t/>
            </a:r>
            <a:br>
              <a:rPr lang="en-US" altLang="es-CL" sz="8000" dirty="0">
                <a:ln w="22225">
                  <a:solidFill>
                    <a:srgbClr val="FFFFFF"/>
                  </a:solidFill>
                </a:ln>
              </a:rPr>
            </a:br>
            <a:r>
              <a:rPr lang="es-ES_tradnl" altLang="es-CL" sz="3600" dirty="0"/>
              <a:t>BOTES DE GOMA </a:t>
            </a:r>
            <a:r>
              <a:rPr lang="es-ES_tradnl" altLang="es-CL" sz="3600" b="1" dirty="0" smtClean="0"/>
              <a:t>SEMI RÍGIDOS </a:t>
            </a:r>
            <a:r>
              <a:rPr lang="es-ES_tradnl" altLang="es-CL" sz="3600" dirty="0" smtClean="0"/>
              <a:t>EMPLEADOS </a:t>
            </a:r>
            <a:r>
              <a:rPr lang="es-ES_tradnl" altLang="es-CL" sz="3600" dirty="0"/>
              <a:t>EN LA ARMADA</a:t>
            </a:r>
            <a:endParaRPr lang="en-US" altLang="es-CL" sz="8000" dirty="0">
              <a:ln w="22225">
                <a:solidFill>
                  <a:srgbClr val="FFFFFF"/>
                </a:solidFill>
              </a:ln>
            </a:endParaRPr>
          </a:p>
        </p:txBody>
      </p:sp>
      <p:graphicFrame>
        <p:nvGraphicFramePr>
          <p:cNvPr id="4" name="Tabla 2">
            <a:extLst>
              <a:ext uri="{FF2B5EF4-FFF2-40B4-BE49-F238E27FC236}">
                <a16:creationId xmlns:a16="http://schemas.microsoft.com/office/drawing/2014/main" id="{A95BEDD4-0B4A-1E48-87A4-049D698CF7B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8660186"/>
              </p:ext>
            </p:extLst>
          </p:nvPr>
        </p:nvGraphicFramePr>
        <p:xfrm>
          <a:off x="1574800" y="2483894"/>
          <a:ext cx="9165988" cy="3099200"/>
        </p:xfrm>
        <a:graphic>
          <a:graphicData uri="http://schemas.openxmlformats.org/drawingml/2006/table">
            <a:tbl>
              <a:tblPr bandRow="1">
                <a:tableStyleId>{073A0DAA-6AF3-43AB-8588-CEC1D06C72B9}</a:tableStyleId>
              </a:tblPr>
              <a:tblGrid>
                <a:gridCol w="2706179">
                  <a:extLst>
                    <a:ext uri="{9D8B030D-6E8A-4147-A177-3AD203B41FA5}">
                      <a16:colId xmlns:a16="http://schemas.microsoft.com/office/drawing/2014/main" val="759281564"/>
                    </a:ext>
                  </a:extLst>
                </a:gridCol>
                <a:gridCol w="1504923">
                  <a:extLst>
                    <a:ext uri="{9D8B030D-6E8A-4147-A177-3AD203B41FA5}">
                      <a16:colId xmlns:a16="http://schemas.microsoft.com/office/drawing/2014/main" val="504978707"/>
                    </a:ext>
                  </a:extLst>
                </a:gridCol>
                <a:gridCol w="1288490">
                  <a:extLst>
                    <a:ext uri="{9D8B030D-6E8A-4147-A177-3AD203B41FA5}">
                      <a16:colId xmlns:a16="http://schemas.microsoft.com/office/drawing/2014/main" val="1069676335"/>
                    </a:ext>
                  </a:extLst>
                </a:gridCol>
                <a:gridCol w="1833198">
                  <a:extLst>
                    <a:ext uri="{9D8B030D-6E8A-4147-A177-3AD203B41FA5}">
                      <a16:colId xmlns:a16="http://schemas.microsoft.com/office/drawing/2014/main" val="963242620"/>
                    </a:ext>
                  </a:extLst>
                </a:gridCol>
                <a:gridCol w="1833198">
                  <a:extLst>
                    <a:ext uri="{9D8B030D-6E8A-4147-A177-3AD203B41FA5}">
                      <a16:colId xmlns:a16="http://schemas.microsoft.com/office/drawing/2014/main" val="2987323822"/>
                    </a:ext>
                  </a:extLst>
                </a:gridCol>
              </a:tblGrid>
              <a:tr h="108208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ESLORA EN METROS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PESO EN KILOS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CAPACIDAD PERSONAS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CAPACIDAD DE CARGA KGS.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1059292475"/>
                  </a:ext>
                </a:extLst>
              </a:tr>
              <a:tr h="63147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PUMAR </a:t>
                      </a:r>
                      <a:r>
                        <a:rPr kumimoji="0" lang="es-ES_tradnl" altLang="es-CL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AR 900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9,1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3000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19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2000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278316448"/>
                  </a:ext>
                </a:extLst>
              </a:tr>
              <a:tr h="63147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PUMAR </a:t>
                      </a:r>
                      <a:r>
                        <a:rPr kumimoji="0" lang="es-ES_tradnl" altLang="es-CL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AR 670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6,7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2000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10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2000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3280663309"/>
                  </a:ext>
                </a:extLst>
              </a:tr>
              <a:tr h="75417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PUMAR </a:t>
                      </a:r>
                      <a:r>
                        <a:rPr kumimoji="0" lang="es-ES_tradnl" altLang="es-CL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AR 740 OPV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7,4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2400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8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2400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169545004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48826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-5645"/>
            <a:ext cx="12192000" cy="6863645"/>
          </a:xfrm>
          <a:prstGeom prst="rect">
            <a:avLst/>
          </a:prstGeom>
        </p:spPr>
      </p:pic>
      <p:sp>
        <p:nvSpPr>
          <p:cNvPr id="7" name="CuadroTexto 6"/>
          <p:cNvSpPr txBox="1"/>
          <p:nvPr/>
        </p:nvSpPr>
        <p:spPr>
          <a:xfrm>
            <a:off x="1433015" y="696036"/>
            <a:ext cx="3060453" cy="64633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 rtlCol="0">
            <a:spAutoFit/>
          </a:bodyPr>
          <a:lstStyle/>
          <a:p>
            <a:r>
              <a:rPr lang="es-ES" sz="3600" dirty="0" smtClean="0"/>
              <a:t>PUMAR AR 900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2729430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68222"/>
            <a:ext cx="12212298" cy="4568304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0" y="421891"/>
            <a:ext cx="3060453" cy="64633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 rtlCol="0">
            <a:spAutoFit/>
          </a:bodyPr>
          <a:lstStyle/>
          <a:p>
            <a:r>
              <a:rPr lang="es-ES" sz="3600" dirty="0" smtClean="0"/>
              <a:t>PUMAR AR 900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2156288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/>
          <p:cNvSpPr txBox="1"/>
          <p:nvPr/>
        </p:nvSpPr>
        <p:spPr>
          <a:xfrm>
            <a:off x="0" y="0"/>
            <a:ext cx="3390672" cy="64633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 rtlCol="0">
            <a:spAutoFit/>
          </a:bodyPr>
          <a:lstStyle/>
          <a:p>
            <a:r>
              <a:rPr lang="es-ES" sz="3600" dirty="0" smtClean="0"/>
              <a:t>PUMAR AR 670 </a:t>
            </a:r>
            <a:r>
              <a:rPr lang="es-ES" sz="3600" dirty="0"/>
              <a:t>E</a:t>
            </a:r>
            <a:endParaRPr lang="en-US" sz="3600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846" y="1241946"/>
            <a:ext cx="12224733" cy="43809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772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2538483" y="1992573"/>
            <a:ext cx="7212616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600" dirty="0" smtClean="0"/>
              <a:t>VIDEO 2</a:t>
            </a:r>
            <a:endParaRPr lang="en-US" sz="16600" dirty="0"/>
          </a:p>
        </p:txBody>
      </p:sp>
    </p:spTree>
    <p:extLst>
      <p:ext uri="{BB962C8B-B14F-4D97-AF65-F5344CB8AC3E}">
        <p14:creationId xmlns:p14="http://schemas.microsoft.com/office/powerpoint/2010/main" val="61867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CuadroTexto 6"/>
          <p:cNvSpPr txBox="1"/>
          <p:nvPr/>
        </p:nvSpPr>
        <p:spPr>
          <a:xfrm>
            <a:off x="204716" y="353652"/>
            <a:ext cx="3968715" cy="64633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 rtlCol="0">
            <a:spAutoFit/>
          </a:bodyPr>
          <a:lstStyle/>
          <a:p>
            <a:r>
              <a:rPr lang="es-ES" sz="3600" dirty="0" smtClean="0"/>
              <a:t>PUMAR AR 740 OPV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2266089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/>
          <p:cNvSpPr txBox="1"/>
          <p:nvPr/>
        </p:nvSpPr>
        <p:spPr>
          <a:xfrm>
            <a:off x="204716" y="353652"/>
            <a:ext cx="3307316" cy="64633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 rtlCol="0">
            <a:spAutoFit/>
          </a:bodyPr>
          <a:lstStyle/>
          <a:p>
            <a:r>
              <a:rPr lang="es-ES" sz="3600" dirty="0" smtClean="0"/>
              <a:t>PUMAR WR 740</a:t>
            </a:r>
            <a:endParaRPr lang="en-US" sz="3600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61129" y="1143000"/>
            <a:ext cx="85725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2182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/>
          <p:cNvSpPr txBox="1"/>
          <p:nvPr/>
        </p:nvSpPr>
        <p:spPr>
          <a:xfrm>
            <a:off x="204716" y="353652"/>
            <a:ext cx="3307316" cy="64633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 rtlCol="0">
            <a:spAutoFit/>
          </a:bodyPr>
          <a:lstStyle/>
          <a:p>
            <a:r>
              <a:rPr lang="es-ES" sz="3600" dirty="0" smtClean="0"/>
              <a:t>PUMAR WR 740</a:t>
            </a:r>
            <a:endParaRPr lang="en-US" sz="3600" dirty="0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1973" y="1213338"/>
            <a:ext cx="3419437" cy="227548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69703" y="1213338"/>
            <a:ext cx="3375050" cy="2245942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29153" y="3936953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3807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9E1BC0F-B34F-E1CB-6D40-EFD0405BED86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026768" y="205658"/>
            <a:ext cx="10408920" cy="1295596"/>
          </a:xfrm>
          <a:solidFill>
            <a:schemeClr val="bg1">
              <a:lumMod val="85000"/>
            </a:schemeClr>
          </a:solidFill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</a:rPr>
              <a:t>Embarcaciones</a:t>
            </a:r>
            <a:r>
              <a:rPr lang="en-US" altLang="es-CL" sz="8000" dirty="0">
                <a:ln w="22225">
                  <a:solidFill>
                    <a:srgbClr val="FFFFFF"/>
                  </a:solidFill>
                </a:ln>
              </a:rPr>
              <a:t> </a:t>
            </a:r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</a:rPr>
              <a:t>menores</a:t>
            </a:r>
            <a:r>
              <a:rPr lang="en-US" altLang="es-CL" sz="8000" dirty="0">
                <a:ln w="22225">
                  <a:solidFill>
                    <a:srgbClr val="FFFFFF"/>
                  </a:solidFill>
                </a:ln>
              </a:rPr>
              <a:t/>
            </a:r>
            <a:br>
              <a:rPr lang="en-US" altLang="es-CL" sz="8000" dirty="0">
                <a:ln w="22225">
                  <a:solidFill>
                    <a:srgbClr val="FFFFFF"/>
                  </a:solidFill>
                </a:ln>
              </a:rPr>
            </a:br>
            <a:r>
              <a:rPr lang="es-ES_tradnl" altLang="es-CL" sz="3600" dirty="0" smtClean="0"/>
              <a:t>BOTES </a:t>
            </a:r>
            <a:r>
              <a:rPr lang="es-ES_tradnl" altLang="es-CL" sz="3600" dirty="0"/>
              <a:t>DE GOMA </a:t>
            </a:r>
            <a:r>
              <a:rPr lang="es-ES_tradnl" altLang="es-CL" sz="3600" dirty="0" smtClean="0"/>
              <a:t>SEMI RÍGIDOS EMPLEADOS </a:t>
            </a:r>
            <a:r>
              <a:rPr lang="es-ES_tradnl" altLang="es-CL" sz="3600" dirty="0"/>
              <a:t>EN LA ARMADA</a:t>
            </a:r>
            <a:endParaRPr lang="en-US" altLang="es-CL" sz="8000" dirty="0">
              <a:ln w="22225">
                <a:solidFill>
                  <a:srgbClr val="FFFFFF"/>
                </a:solidFill>
              </a:ln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2163768" y="2361063"/>
            <a:ext cx="8134919" cy="156966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 rtlCol="0">
            <a:spAutoFit/>
          </a:bodyPr>
          <a:lstStyle/>
          <a:p>
            <a:r>
              <a:rPr lang="es-ES" sz="2400" dirty="0" smtClean="0"/>
              <a:t>AR 900				Araucano – Montt</a:t>
            </a:r>
          </a:p>
          <a:p>
            <a:r>
              <a:rPr lang="es-ES" sz="2400" dirty="0" smtClean="0"/>
              <a:t>AR 670 E			Prat - Latorre</a:t>
            </a:r>
          </a:p>
          <a:p>
            <a:r>
              <a:rPr lang="es-ES" sz="2400" dirty="0" smtClean="0"/>
              <a:t>AR 740 OPV			Fuentealba – Toro – Pardo – </a:t>
            </a:r>
            <a:r>
              <a:rPr lang="es-ES" sz="2400" dirty="0" err="1" smtClean="0"/>
              <a:t>Odger</a:t>
            </a:r>
            <a:endParaRPr lang="es-ES" sz="2400" dirty="0" smtClean="0"/>
          </a:p>
          <a:p>
            <a:r>
              <a:rPr lang="es-ES" sz="2400" dirty="0" smtClean="0"/>
              <a:t>WR 740			Esmeralda</a:t>
            </a:r>
            <a:endParaRPr lang="es-ES" sz="2400" dirty="0"/>
          </a:p>
        </p:txBody>
      </p:sp>
    </p:spTree>
    <p:extLst>
      <p:ext uri="{BB962C8B-B14F-4D97-AF65-F5344CB8AC3E}">
        <p14:creationId xmlns:p14="http://schemas.microsoft.com/office/powerpoint/2010/main" val="1405358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9E1BC0F-B34F-E1CB-6D40-EFD0405BED86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953334" y="0"/>
            <a:ext cx="10408920" cy="1037230"/>
          </a:xfrm>
          <a:solidFill>
            <a:schemeClr val="bg1">
              <a:lumMod val="85000"/>
            </a:schemeClr>
          </a:solidFill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altLang="es-CL" dirty="0" err="1">
                <a:ln w="22225">
                  <a:solidFill>
                    <a:srgbClr val="FFFFFF"/>
                  </a:solidFill>
                </a:ln>
              </a:rPr>
              <a:t>Embarcaciones</a:t>
            </a:r>
            <a:r>
              <a:rPr lang="en-US" altLang="es-CL" dirty="0">
                <a:ln w="22225">
                  <a:solidFill>
                    <a:srgbClr val="FFFFFF"/>
                  </a:solidFill>
                </a:ln>
              </a:rPr>
              <a:t> </a:t>
            </a:r>
            <a:r>
              <a:rPr lang="en-US" altLang="es-CL" dirty="0" err="1">
                <a:ln w="22225">
                  <a:solidFill>
                    <a:srgbClr val="FFFFFF"/>
                  </a:solidFill>
                </a:ln>
              </a:rPr>
              <a:t>menores</a:t>
            </a:r>
            <a:r>
              <a:rPr lang="en-US" altLang="es-CL" dirty="0">
                <a:ln w="22225">
                  <a:solidFill>
                    <a:srgbClr val="FFFFFF"/>
                  </a:solidFill>
                </a:ln>
              </a:rPr>
              <a:t/>
            </a:r>
            <a:br>
              <a:rPr lang="en-US" altLang="es-CL" dirty="0">
                <a:ln w="22225">
                  <a:solidFill>
                    <a:srgbClr val="FFFFFF"/>
                  </a:solidFill>
                </a:ln>
              </a:rPr>
            </a:br>
            <a:r>
              <a:rPr lang="es-ES_tradnl" altLang="es-CL" sz="2400" dirty="0"/>
              <a:t>BOTES DE GOMA </a:t>
            </a:r>
            <a:r>
              <a:rPr lang="es-ES_tradnl" altLang="es-CL" sz="2400" b="1" dirty="0" smtClean="0"/>
              <a:t>RÍGIDOS Y</a:t>
            </a:r>
            <a:r>
              <a:rPr lang="es-ES_tradnl" altLang="es-CL" sz="2400" dirty="0" smtClean="0"/>
              <a:t> </a:t>
            </a:r>
            <a:r>
              <a:rPr lang="es-ES_tradnl" altLang="es-CL" sz="2400" b="1" dirty="0" smtClean="0"/>
              <a:t>SEMI RÍGIDOS </a:t>
            </a:r>
            <a:endParaRPr lang="en-US" altLang="es-CL" dirty="0">
              <a:ln w="22225">
                <a:solidFill>
                  <a:srgbClr val="FFFFFF"/>
                </a:solidFill>
              </a:ln>
            </a:endParaRPr>
          </a:p>
        </p:txBody>
      </p:sp>
      <p:graphicFrame>
        <p:nvGraphicFramePr>
          <p:cNvPr id="4" name="Tabla 2">
            <a:extLst>
              <a:ext uri="{FF2B5EF4-FFF2-40B4-BE49-F238E27FC236}">
                <a16:creationId xmlns:a16="http://schemas.microsoft.com/office/drawing/2014/main" id="{A95BEDD4-0B4A-1E48-87A4-049D698CF7B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2766424"/>
              </p:ext>
            </p:extLst>
          </p:nvPr>
        </p:nvGraphicFramePr>
        <p:xfrm>
          <a:off x="1239937" y="3889611"/>
          <a:ext cx="9637329" cy="2779942"/>
        </p:xfrm>
        <a:graphic>
          <a:graphicData uri="http://schemas.openxmlformats.org/drawingml/2006/table">
            <a:tbl>
              <a:tblPr bandRow="1">
                <a:tableStyleId>{073A0DAA-6AF3-43AB-8588-CEC1D06C72B9}</a:tableStyleId>
              </a:tblPr>
              <a:tblGrid>
                <a:gridCol w="2526845">
                  <a:extLst>
                    <a:ext uri="{9D8B030D-6E8A-4147-A177-3AD203B41FA5}">
                      <a16:colId xmlns:a16="http://schemas.microsoft.com/office/drawing/2014/main" val="759281564"/>
                    </a:ext>
                  </a:extLst>
                </a:gridCol>
                <a:gridCol w="1405719">
                  <a:extLst>
                    <a:ext uri="{9D8B030D-6E8A-4147-A177-3AD203B41FA5}">
                      <a16:colId xmlns:a16="http://schemas.microsoft.com/office/drawing/2014/main" val="504978707"/>
                    </a:ext>
                  </a:extLst>
                </a:gridCol>
                <a:gridCol w="1849833">
                  <a:extLst>
                    <a:ext uri="{9D8B030D-6E8A-4147-A177-3AD203B41FA5}">
                      <a16:colId xmlns:a16="http://schemas.microsoft.com/office/drawing/2014/main" val="1069676335"/>
                    </a:ext>
                  </a:extLst>
                </a:gridCol>
                <a:gridCol w="1927466">
                  <a:extLst>
                    <a:ext uri="{9D8B030D-6E8A-4147-A177-3AD203B41FA5}">
                      <a16:colId xmlns:a16="http://schemas.microsoft.com/office/drawing/2014/main" val="963242620"/>
                    </a:ext>
                  </a:extLst>
                </a:gridCol>
                <a:gridCol w="1927466">
                  <a:extLst>
                    <a:ext uri="{9D8B030D-6E8A-4147-A177-3AD203B41FA5}">
                      <a16:colId xmlns:a16="http://schemas.microsoft.com/office/drawing/2014/main" val="2987323822"/>
                    </a:ext>
                  </a:extLst>
                </a:gridCol>
              </a:tblGrid>
              <a:tr h="96793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ALGUNOS BOTES DE GOMA DE LA ARMADA</a:t>
                      </a:r>
                      <a:endParaRPr kumimoji="0" lang="es-CL" altLang="es-CL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ESLORA EN METROS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PESO EN KILOS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CAPACIDAD PERSONAS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CAPACIDAD DE CARGA KGS.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1059292475"/>
                  </a:ext>
                </a:extLst>
              </a:tr>
              <a:tr h="53653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PUMAR </a:t>
                      </a:r>
                      <a:r>
                        <a:rPr kumimoji="0" lang="es-ES_tradnl" altLang="es-CL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AR 900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9,1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3000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19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2000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278316448"/>
                  </a:ext>
                </a:extLst>
              </a:tr>
              <a:tr h="53653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PUMAR </a:t>
                      </a:r>
                      <a:r>
                        <a:rPr kumimoji="0" lang="es-ES_tradnl" altLang="es-CL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AR 670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6,7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2000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10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2000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3280663309"/>
                  </a:ext>
                </a:extLst>
              </a:tr>
              <a:tr h="64079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PUMAR </a:t>
                      </a:r>
                      <a:r>
                        <a:rPr kumimoji="0" lang="es-ES_tradnl" altLang="es-CL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AR 740 OPV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7,4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2400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8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2400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1695450044"/>
                  </a:ext>
                </a:extLst>
              </a:tr>
            </a:tbl>
          </a:graphicData>
        </a:graphic>
      </p:graphicFrame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9937" y="1105470"/>
            <a:ext cx="9637329" cy="2602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5983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3299</TotalTime>
  <Words>515</Words>
  <Application>Microsoft Office PowerPoint</Application>
  <PresentationFormat>Panorámica</PresentationFormat>
  <Paragraphs>201</Paragraphs>
  <Slides>36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36</vt:i4>
      </vt:variant>
    </vt:vector>
  </HeadingPairs>
  <TitlesOfParts>
    <vt:vector size="41" baseType="lpstr">
      <vt:lpstr>Arial</vt:lpstr>
      <vt:lpstr>Calibri</vt:lpstr>
      <vt:lpstr>Calibri Light</vt:lpstr>
      <vt:lpstr>Tema de Office</vt:lpstr>
      <vt:lpstr>Office Theme</vt:lpstr>
      <vt:lpstr>Resumen</vt:lpstr>
      <vt:lpstr>Embarcaciones menores EMBARCACIÓN DE MADERA, RÍGIDA Y A REMO</vt:lpstr>
      <vt:lpstr>Presentación de PowerPoint</vt:lpstr>
      <vt:lpstr>Presentación de PowerPoint</vt:lpstr>
      <vt:lpstr>Embarcaciones menores EMBARCACIÓN DE MADERA, RÍGIDA Y A REMO</vt:lpstr>
      <vt:lpstr>Presentación de PowerPoint</vt:lpstr>
      <vt:lpstr>Embarcaciones menores EMBARCACIÓN NEUMÁTICA, NO RÍGIDA (SEMI RÍGIDA) Y A MOTOR</vt:lpstr>
      <vt:lpstr>Embarcaciones menores</vt:lpstr>
      <vt:lpstr>Embarcaciones menores EMBARCACIÓN NEUMÁTICA, NO RÍGIDA (SEMI RÍGIDA) Y A MOTOR</vt:lpstr>
      <vt:lpstr>Embarcaciones menores BOTES DE GOMA NO RÍGIDOS EMPLEADOS EN LA ARMADA</vt:lpstr>
      <vt:lpstr>Embarcaciones menores BOTES DE GOMA, NO RÍGIDA (SEMI RÍGIDA) Y A MOTOR</vt:lpstr>
      <vt:lpstr>Embarcaciones menores BOTES DE GOMA NO RÍGIDOS EMPLEADOS EN LA ARMADA</vt:lpstr>
      <vt:lpstr>Embarcaciones menores BOTES DE GOMA NO RÍGIDOS EMPLEADOS EN LA ARMADA</vt:lpstr>
      <vt:lpstr>Presentación de PowerPoint</vt:lpstr>
      <vt:lpstr>Presentación de PowerPoint</vt:lpstr>
      <vt:lpstr>Embarcaciones menores BOTES DE GOMA NO RÍGIDOS EMPLEADOS EN LA ARMADA</vt:lpstr>
      <vt:lpstr>Embarcaciones menores BOTES DE GOMA NO RÍGIDOS EMPLEADOS EN LA ARMADA</vt:lpstr>
      <vt:lpstr>Presentación de PowerPoint</vt:lpstr>
      <vt:lpstr>Presentación de PowerPoint</vt:lpstr>
      <vt:lpstr>Embarcaciones menores BOTES DE GOMA NO RÍGIDOS EMPLEADOS EN LA ARMADA</vt:lpstr>
      <vt:lpstr>Embarcaciones menores BOTES DE GOMA NO RÍGIDOS EMPLEADOS EN LA ARMADA</vt:lpstr>
      <vt:lpstr>Presentación de PowerPoint</vt:lpstr>
      <vt:lpstr>Presentación de PowerPoint</vt:lpstr>
      <vt:lpstr>Presentación de PowerPoint</vt:lpstr>
      <vt:lpstr>Presentación de PowerPoint</vt:lpstr>
      <vt:lpstr>Embarcaciones menores BOTES DE GOMA NO RÍGIDOS EMPLEADOS EN LA ARMADA</vt:lpstr>
      <vt:lpstr>Embarcaciones menores BOTES DE GOMA SEMI RÍGIDOS EMPLEADOS EN LA ARMADA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Embarcaciones menores BOTES DE GOMA SEMI RÍGIDOS EMPLEADOS EN LA ARMADA</vt:lpstr>
      <vt:lpstr>Embarcaciones menores BOTES DE GOMA RÍGIDOS Y SEMI RÍGIDOS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Resumen</dc:title>
  <dc:creator>eduardosims@gmail.com</dc:creator>
  <cp:lastModifiedBy>eduardosims@gmail.com</cp:lastModifiedBy>
  <cp:revision>36</cp:revision>
  <dcterms:created xsi:type="dcterms:W3CDTF">2023-06-24T19:18:53Z</dcterms:created>
  <dcterms:modified xsi:type="dcterms:W3CDTF">2023-07-11T19:21:09Z</dcterms:modified>
</cp:coreProperties>
</file>