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93726" r:id="rId1"/>
    <p:sldMasterId id="2147493765" r:id="rId2"/>
    <p:sldMasterId id="2147493815" r:id="rId3"/>
    <p:sldMasterId id="2147493868" r:id="rId4"/>
    <p:sldMasterId id="2147493880" r:id="rId5"/>
    <p:sldMasterId id="2147493892" r:id="rId6"/>
    <p:sldMasterId id="2147493904" r:id="rId7"/>
  </p:sldMasterIdLst>
  <p:notesMasterIdLst>
    <p:notesMasterId r:id="rId24"/>
  </p:notesMasterIdLst>
  <p:handoutMasterIdLst>
    <p:handoutMasterId r:id="rId25"/>
  </p:handoutMasterIdLst>
  <p:sldIdLst>
    <p:sldId id="695" r:id="rId8"/>
    <p:sldId id="693" r:id="rId9"/>
    <p:sldId id="694" r:id="rId10"/>
    <p:sldId id="659" r:id="rId11"/>
    <p:sldId id="696" r:id="rId12"/>
    <p:sldId id="698" r:id="rId13"/>
    <p:sldId id="701" r:id="rId14"/>
    <p:sldId id="699" r:id="rId15"/>
    <p:sldId id="700" r:id="rId16"/>
    <p:sldId id="692" r:id="rId17"/>
    <p:sldId id="583" r:id="rId18"/>
    <p:sldId id="581" r:id="rId19"/>
    <p:sldId id="585" r:id="rId20"/>
    <p:sldId id="584" r:id="rId21"/>
    <p:sldId id="665" r:id="rId22"/>
    <p:sldId id="697" r:id="rId23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009900"/>
    <a:srgbClr val="002060"/>
    <a:srgbClr val="C00000"/>
    <a:srgbClr val="669900"/>
    <a:srgbClr val="99CCFF"/>
    <a:srgbClr val="003300"/>
    <a:srgbClr val="3C8DA6"/>
    <a:srgbClr val="00B05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2C1785-F4DE-44C2-852E-B573B51A2C66}" v="2" dt="2021-11-24T00:57:46.7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280" autoAdjust="0"/>
  </p:normalViewPr>
  <p:slideViewPr>
    <p:cSldViewPr>
      <p:cViewPr varScale="1">
        <p:scale>
          <a:sx n="76" d="100"/>
          <a:sy n="76" d="100"/>
        </p:scale>
        <p:origin x="528" y="447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84D0796-865B-4179-8E40-D69DEB266AC1}" type="datetimeFigureOut">
              <a:rPr lang="es-CL"/>
              <a:pPr>
                <a:defRPr/>
              </a:pPr>
              <a:t>02-10-2025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6295A01-29FC-4A9C-875E-133836D25D0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6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667AA268-15FF-4005-AF3D-D8DBD2BE54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AA268-15FF-4005-AF3D-D8DBD2BE54F6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707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AA268-15FF-4005-AF3D-D8DBD2BE54F6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5970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7AA268-15FF-4005-AF3D-D8DBD2BE54F6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5137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7AA268-15FF-4005-AF3D-D8DBD2BE54F6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7022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2C6DEE-980B-7FDE-011C-2AD63B735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id="{1CBE632F-8E02-B03A-06FE-9392F7E64E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id="{BD48ED9C-6544-EF2E-77BB-A84D402E98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A812154F-E0A4-4C31-9A0A-05CBA09E43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7AA268-15FF-4005-AF3D-D8DBD2BE54F6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4271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43F562-EBE4-17F1-5191-37D78438B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id="{8B2492EB-ED6D-6E04-7666-1A61B4E522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id="{BFE18269-D3B7-7459-FEF3-F57C6C5266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39F267FC-D4E1-0364-5D5A-828CF946FB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7AA268-15FF-4005-AF3D-D8DBD2BE54F6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4125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79DE55-BCCE-BAF7-63F7-67B43FC24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id="{CD878CB9-3216-C915-9292-07F512A957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id="{3B0E06AE-C4D8-5B1C-B973-8879BB96D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AD82E475-B0A4-83D3-1EF0-4C6D7014E1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7AA268-15FF-4005-AF3D-D8DBD2BE54F6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99871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C3B3F-ABB2-592E-44A3-28F178E34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id="{ACF591F1-8416-BE2E-0AC2-8E2AE2EC90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id="{A69B9913-9B47-66AA-EACA-264A513D81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4EC43EBF-575B-61E0-F781-660352E3DC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7AA268-15FF-4005-AF3D-D8DBD2BE54F6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2595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AA268-15FF-4005-AF3D-D8DBD2BE54F6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4011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6B92-4F7C-401C-9DD6-433F4C0A20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82732-502C-4EB8-8E72-1FB4DCE10D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94FA0-DAB3-4343-95D1-1FC6C2AE2C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E4279-FAEA-4967-B3AB-3FB2CEDBC8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035B7-2B80-4125-80A3-D4461B453E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7D702-686F-406D-92ED-8B10FE3E5A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AB5A9-CF43-403F-867F-9064CF0495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60F07-1037-40A1-AF61-68D8656DF1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76D54-5799-4021-96DF-6065E29E3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E4991-A799-4B77-BDC3-5C24747831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71D5E-AFAD-41A9-A552-7D6851D711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EC996-DF10-4D2F-BF4C-08584DCB3A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70A2A939-9FEF-4639-B2F1-82551E248011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60F1C-B16C-4B92-866F-191DDA4082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B07A694-042E-46C1-A884-CEC13ACE9BA3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9CE4B-F845-45E2-BAA6-F14479BA3D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221F61A-B7C3-4D82-BD14-C985B9C54DD7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7B3F4-D49F-43BF-89A8-C8FC4F96C9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77C68DB-1B69-43B5-B3F6-E3CBBF828CCD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2AAB9-A5D9-4856-B4DA-C9E1222C25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C57FC9DD-FCB6-4960-9A05-B5E7BFBD41CA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AA90E-4C6D-4DCD-AE81-1F1CE97527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9B1990CC-15DE-483F-8E05-78A22831E514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2A083-42E4-4461-90AF-BB1AC8BDFE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DAF357D-06F9-48C7-9254-352BBE44C163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7477D-8DB0-4D2D-A932-D91C2C2AC0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4E9ED3D-3BF5-463C-B8BD-C2C94E03FF4A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EEF89-E0C1-4F93-BFB7-4263213F8E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6947764-1D08-406C-8248-2FE07BF9C1C8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D607A-1706-4D6C-8B90-FB2926F063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8D1FE3C-112D-4CCC-BE46-79A4E2BEF720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AB340-E488-4574-9D94-07451A217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F6687F8-96A1-4C84-AECF-589103B91475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7E89D-2D33-4C4F-9D94-08B11A55F2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32F51-83E0-4D9F-BD91-BD0D145E0D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E7B49-02D8-4DFC-86CC-86E3CC9BD7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E2CF01-5198-4355-8B2B-B1A5FA1D72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4C514-4F87-495B-A4CB-A4A7A36136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26E2E-3E7A-496E-8BAE-7DB158B5BF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5BF49C-48A0-4152-B29A-C6C25D61AB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F47D3-71D3-4EBD-9590-9271740A37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87CCC9-B8A0-4AC2-B423-50AE0980E9B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845D9-8122-4E97-8E41-FA65E85776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5360A-BAC8-4420-9534-8CB536773A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61B99E-ADE6-449B-876B-CF6D602A0C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80319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7018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9984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4306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25605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3139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0096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34916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77776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68167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376"/>
            <a:ext cx="60198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54842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F391E-47E0-4DD6-B3B6-5B3EF795C1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513884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6A9C5-8A36-49A7-AEAC-34E2723F78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042368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FB59D-45B0-4606-87C6-4B3CE44D1C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130852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77C59-BFC7-48CE-9461-B86393391A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807579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B18B1-2A36-4012-8B95-9F667D1E06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871029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43527-3881-445D-9B52-80FB241C9B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605923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EA47DE-90C7-4632-BD22-23A56EDE9F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712036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DBB8A1-FF27-45F6-B207-2B9C76FD64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45080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7C2FA-FB64-4E04-949F-827CF40039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143558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09B4-2946-4557-9495-88FC241104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104105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6EF9F-1491-41AC-8819-98CCE1277A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770046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6B92-4F7C-401C-9DD6-433F4C0A20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3799854"/>
      </p:ext>
    </p:extLst>
  </p:cSld>
  <p:clrMapOvr>
    <a:masterClrMapping/>
  </p:clrMapOvr>
  <p:transition spd="slow">
    <p:zo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82732-502C-4EB8-8E72-1FB4DCE10D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6465792"/>
      </p:ext>
    </p:extLst>
  </p:cSld>
  <p:clrMapOvr>
    <a:masterClrMapping/>
  </p:clrMapOvr>
  <p:transition spd="slow">
    <p:zo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94FA0-DAB3-4343-95D1-1FC6C2AE2C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5099185"/>
      </p:ext>
    </p:extLst>
  </p:cSld>
  <p:clrMapOvr>
    <a:masterClrMapping/>
  </p:clrMapOvr>
  <p:transition spd="slow">
    <p:zo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E4279-FAEA-4967-B3AB-3FB2CEDBC8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4332061"/>
      </p:ext>
    </p:extLst>
  </p:cSld>
  <p:clrMapOvr>
    <a:masterClrMapping/>
  </p:clrMapOvr>
  <p:transition spd="slow">
    <p:zo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035B7-2B80-4125-80A3-D4461B453E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866516"/>
      </p:ext>
    </p:extLst>
  </p:cSld>
  <p:clrMapOvr>
    <a:masterClrMapping/>
  </p:clrMapOvr>
  <p:transition spd="slow">
    <p:zo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7D702-686F-406D-92ED-8B10FE3E5A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885319"/>
      </p:ext>
    </p:extLst>
  </p:cSld>
  <p:clrMapOvr>
    <a:masterClrMapping/>
  </p:clrMapOvr>
  <p:transition spd="slow">
    <p:zo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AB5A9-CF43-403F-867F-9064CF0495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2981672"/>
      </p:ext>
    </p:extLst>
  </p:cSld>
  <p:clrMapOvr>
    <a:masterClrMapping/>
  </p:clrMapOvr>
  <p:transition spd="slow">
    <p:zo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60F07-1037-40A1-AF61-68D8656DF1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6841742"/>
      </p:ext>
    </p:extLst>
  </p:cSld>
  <p:clrMapOvr>
    <a:masterClrMapping/>
  </p:clrMapOvr>
  <p:transition spd="slow">
    <p:zo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76D54-5799-4021-96DF-6065E29E3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3646761"/>
      </p:ext>
    </p:extLst>
  </p:cSld>
  <p:clrMapOvr>
    <a:masterClrMapping/>
  </p:clrMapOvr>
  <p:transition spd="slow">
    <p:zoom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E4991-A799-4B77-BDC3-5C24747831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9363951"/>
      </p:ext>
    </p:extLst>
  </p:cSld>
  <p:clrMapOvr>
    <a:masterClrMapping/>
  </p:clrMapOvr>
  <p:transition spd="slow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71D5E-AFAD-41A9-A552-7D6851D711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9998612"/>
      </p:ext>
    </p:extLst>
  </p:cSld>
  <p:clrMapOvr>
    <a:masterClrMapping/>
  </p:clrMapOvr>
  <p:transition spd="slow">
    <p:zoom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EC996-DF10-4D2F-BF4C-08584DCB3A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3108984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745639A5-22CF-427A-A9C8-9FFF366F08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727" r:id="rId1"/>
    <p:sldLayoutId id="2147493728" r:id="rId2"/>
    <p:sldLayoutId id="2147493729" r:id="rId3"/>
    <p:sldLayoutId id="2147493730" r:id="rId4"/>
    <p:sldLayoutId id="2147493731" r:id="rId5"/>
    <p:sldLayoutId id="2147493732" r:id="rId6"/>
    <p:sldLayoutId id="2147493733" r:id="rId7"/>
    <p:sldLayoutId id="2147493734" r:id="rId8"/>
    <p:sldLayoutId id="2147493735" r:id="rId9"/>
    <p:sldLayoutId id="2147493736" r:id="rId10"/>
    <p:sldLayoutId id="2147493737" r:id="rId11"/>
    <p:sldLayoutId id="2147493738" r:id="rId12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D6910122-A32D-4276-BC95-8AE0C1C45136}" type="datetime1">
              <a:rPr lang="es-ES_tradnl"/>
              <a:pPr>
                <a:defRPr/>
              </a:pPr>
              <a:t>02/10/2025</a:t>
            </a:fld>
            <a:endParaRPr lang="es-E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8FCA36F3-4BF8-45B1-A6C0-3F77D5A4C2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766" r:id="rId1"/>
    <p:sldLayoutId id="2147493767" r:id="rId2"/>
    <p:sldLayoutId id="2147493768" r:id="rId3"/>
    <p:sldLayoutId id="2147493769" r:id="rId4"/>
    <p:sldLayoutId id="2147493770" r:id="rId5"/>
    <p:sldLayoutId id="2147493771" r:id="rId6"/>
    <p:sldLayoutId id="2147493772" r:id="rId7"/>
    <p:sldLayoutId id="2147493773" r:id="rId8"/>
    <p:sldLayoutId id="2147493774" r:id="rId9"/>
    <p:sldLayoutId id="2147493775" r:id="rId10"/>
    <p:sldLayoutId id="2147493776" r:id="rId11"/>
  </p:sldLayoutIdLst>
  <p:transition>
    <p:split orient="vert" dir="in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217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17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16" r:id="rId1"/>
    <p:sldLayoutId id="2147493817" r:id="rId2"/>
    <p:sldLayoutId id="2147493818" r:id="rId3"/>
    <p:sldLayoutId id="2147493819" r:id="rId4"/>
    <p:sldLayoutId id="2147493820" r:id="rId5"/>
    <p:sldLayoutId id="2147493821" r:id="rId6"/>
    <p:sldLayoutId id="2147493822" r:id="rId7"/>
    <p:sldLayoutId id="2147493823" r:id="rId8"/>
    <p:sldLayoutId id="2147493824" r:id="rId9"/>
    <p:sldLayoutId id="2147493825" r:id="rId10"/>
    <p:sldLayoutId id="2147493826" r:id="rId11"/>
    <p:sldLayoutId id="2147493827" r:id="rId12"/>
    <p:sldLayoutId id="2147493828" r:id="rId13"/>
    <p:sldLayoutId id="2147493829" r:id="rId14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0900193C-CDFF-4A0D-AE5E-2CFA39F11F2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69" r:id="rId1"/>
    <p:sldLayoutId id="2147493870" r:id="rId2"/>
    <p:sldLayoutId id="2147493871" r:id="rId3"/>
    <p:sldLayoutId id="2147493872" r:id="rId4"/>
    <p:sldLayoutId id="2147493873" r:id="rId5"/>
    <p:sldLayoutId id="2147493874" r:id="rId6"/>
    <p:sldLayoutId id="2147493875" r:id="rId7"/>
    <p:sldLayoutId id="2147493876" r:id="rId8"/>
    <p:sldLayoutId id="2147493877" r:id="rId9"/>
    <p:sldLayoutId id="2147493878" r:id="rId10"/>
    <p:sldLayoutId id="2147493879" r:id="rId11"/>
  </p:sldLayoutIdLst>
  <p:transition spd="slow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02-10-2025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892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881" r:id="rId1"/>
    <p:sldLayoutId id="2147493882" r:id="rId2"/>
    <p:sldLayoutId id="2147493883" r:id="rId3"/>
    <p:sldLayoutId id="2147493884" r:id="rId4"/>
    <p:sldLayoutId id="2147493885" r:id="rId5"/>
    <p:sldLayoutId id="2147493886" r:id="rId6"/>
    <p:sldLayoutId id="2147493887" r:id="rId7"/>
    <p:sldLayoutId id="2147493888" r:id="rId8"/>
    <p:sldLayoutId id="2147493889" r:id="rId9"/>
    <p:sldLayoutId id="2147493890" r:id="rId10"/>
    <p:sldLayoutId id="2147493891" r:id="rId11"/>
  </p:sldLayoutIdLst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59ECABD9-ED41-45EC-9609-27DAD187FB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052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893" r:id="rId1"/>
    <p:sldLayoutId id="2147493894" r:id="rId2"/>
    <p:sldLayoutId id="2147493895" r:id="rId3"/>
    <p:sldLayoutId id="2147493896" r:id="rId4"/>
    <p:sldLayoutId id="2147493897" r:id="rId5"/>
    <p:sldLayoutId id="2147493898" r:id="rId6"/>
    <p:sldLayoutId id="2147493899" r:id="rId7"/>
    <p:sldLayoutId id="2147493900" r:id="rId8"/>
    <p:sldLayoutId id="2147493901" r:id="rId9"/>
    <p:sldLayoutId id="2147493902" r:id="rId10"/>
    <p:sldLayoutId id="21474939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745639A5-22CF-427A-A9C8-9FFF366F08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3798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905" r:id="rId1"/>
    <p:sldLayoutId id="2147493906" r:id="rId2"/>
    <p:sldLayoutId id="2147493907" r:id="rId3"/>
    <p:sldLayoutId id="2147493908" r:id="rId4"/>
    <p:sldLayoutId id="2147493909" r:id="rId5"/>
    <p:sldLayoutId id="2147493910" r:id="rId6"/>
    <p:sldLayoutId id="2147493911" r:id="rId7"/>
    <p:sldLayoutId id="2147493912" r:id="rId8"/>
    <p:sldLayoutId id="2147493913" r:id="rId9"/>
    <p:sldLayoutId id="2147493914" r:id="rId10"/>
    <p:sldLayoutId id="2147493915" r:id="rId11"/>
    <p:sldLayoutId id="2147493916" r:id="rId12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jp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1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21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22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2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4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35756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uadroTexto 13"/>
          <p:cNvSpPr txBox="1"/>
          <p:nvPr/>
        </p:nvSpPr>
        <p:spPr>
          <a:xfrm>
            <a:off x="1893700" y="2924944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/>
                <a:solidFill>
                  <a:srgbClr val="FFFF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FORMACIÓN HUMANISTA</a:t>
            </a:r>
            <a:endParaRPr kumimoji="0" lang="es-CL" sz="3600" b="1" i="0" u="none" strike="noStrike" kern="1200" cap="none" spc="0" normalizeH="0" baseline="0" noProof="0" dirty="0">
              <a:ln/>
              <a:solidFill>
                <a:srgbClr val="FFFF00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4039563"/>
      </p:ext>
    </p:extLst>
  </p:cSld>
  <p:clrMapOvr>
    <a:masterClrMapping/>
  </p:clrMapOvr>
  <p:transition spd="med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Text Box 8"/>
          <p:cNvSpPr txBox="1">
            <a:spLocks noChangeArrowheads="1"/>
          </p:cNvSpPr>
          <p:nvPr/>
        </p:nvSpPr>
        <p:spPr bwMode="auto">
          <a:xfrm>
            <a:off x="516260" y="1340186"/>
            <a:ext cx="763284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“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Seleccionar y </a:t>
            </a:r>
            <a:r>
              <a:rPr kumimoji="0" lang="es-E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FORMAR INTEGRALMENTE</a:t>
            </a: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los futuros Oficiales de la Armada de Chile en coherencia con el proyecto educativo institucional, con el propósito de entregar al servicio hombres y mujeres </a:t>
            </a:r>
            <a:r>
              <a:rPr kumimoji="0" lang="es-ES" sz="2400" b="1" i="0" u="sng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líderes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con el </a:t>
            </a:r>
            <a:r>
              <a:rPr kumimoji="0" lang="es-ES" sz="2400" b="1" i="0" u="sng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carácter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para asumir crecientes responsabilidades y con el </a:t>
            </a:r>
            <a:r>
              <a:rPr kumimoji="0" lang="es-ES" sz="2400" b="1" i="0" u="sng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potencial de conducir los destinos institucionales en tiempo de paz y guerra.</a:t>
            </a:r>
            <a:endParaRPr kumimoji="0" lang="es-ES" altLang="es-CL" sz="2000" b="1" i="0" u="sng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3419872" y="404664"/>
            <a:ext cx="1825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ＭＳ Ｐゴシック" charset="-128"/>
                <a:cs typeface="+mn-cs"/>
              </a:rPr>
              <a:t>MISIÓN</a:t>
            </a:r>
            <a:endParaRPr kumimoji="0" lang="es-ES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ＭＳ Ｐゴシック" charset="-128"/>
              <a:cs typeface="+mn-cs"/>
            </a:endParaRPr>
          </a:p>
        </p:txBody>
      </p:sp>
      <p:sp>
        <p:nvSpPr>
          <p:cNvPr id="7" name="Título 4"/>
          <p:cNvSpPr txBox="1">
            <a:spLocks/>
          </p:cNvSpPr>
          <p:nvPr/>
        </p:nvSpPr>
        <p:spPr>
          <a:xfrm rot="16200000">
            <a:off x="6218101" y="2531014"/>
            <a:ext cx="4836733" cy="2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 kern="12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5BF4D"/>
              </a:buClr>
              <a:buSzPts val="1200"/>
              <a:buFont typeface="Bree Serif"/>
              <a:buNone/>
              <a:tabLst/>
              <a:defRPr/>
            </a:pPr>
            <a:r>
              <a:rPr kumimoji="0" lang="es-ES" sz="16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Bree Serif" panose="02000503040000020004" pitchFamily="2" charset="0"/>
                <a:sym typeface="Bree Serif"/>
              </a:rPr>
              <a:t>MISIÓN  Y  VISIÓN  DE  LA  ESCUELA  NAVAL</a:t>
            </a:r>
            <a:endParaRPr kumimoji="0" lang="es-CL" sz="16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Bree Serif"/>
              <a:sym typeface="Bree Serif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8467" y="4737881"/>
            <a:ext cx="424866" cy="42486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41" y="5330689"/>
            <a:ext cx="9004055" cy="140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03677"/>
      </p:ext>
    </p:extLst>
  </p:cSld>
  <p:clrMapOvr>
    <a:masterClrMapping/>
  </p:clrMapOvr>
  <p:transition spd="med" advClick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SELL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200025"/>
            <a:ext cx="985838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3910160" y="260350"/>
            <a:ext cx="4981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32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PROYECTO EDUCATIVO</a:t>
            </a:r>
            <a:endParaRPr kumimoji="0" lang="es-ES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4" name="Line 6"/>
          <p:cNvSpPr>
            <a:spLocks noChangeShapeType="1"/>
          </p:cNvSpPr>
          <p:nvPr/>
        </p:nvSpPr>
        <p:spPr bwMode="auto">
          <a:xfrm>
            <a:off x="1233488" y="790575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lipse 14"/>
          <p:cNvSpPr/>
          <p:nvPr/>
        </p:nvSpPr>
        <p:spPr>
          <a:xfrm>
            <a:off x="3388457" y="1739229"/>
            <a:ext cx="1080000" cy="1080000"/>
          </a:xfrm>
          <a:prstGeom prst="ellipse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Elipse 15"/>
          <p:cNvSpPr/>
          <p:nvPr/>
        </p:nvSpPr>
        <p:spPr>
          <a:xfrm>
            <a:off x="2315091" y="281619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Elipse 16"/>
          <p:cNvSpPr/>
          <p:nvPr/>
        </p:nvSpPr>
        <p:spPr>
          <a:xfrm>
            <a:off x="2439877" y="432559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Elipse 17"/>
          <p:cNvSpPr/>
          <p:nvPr/>
        </p:nvSpPr>
        <p:spPr>
          <a:xfrm>
            <a:off x="3598799" y="5376455"/>
            <a:ext cx="1080000" cy="1080000"/>
          </a:xfrm>
          <a:prstGeom prst="ellipse">
            <a:avLst/>
          </a:prstGeom>
          <a:blipFill>
            <a:blip r:embed="rId8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Elipse 18"/>
          <p:cNvSpPr/>
          <p:nvPr/>
        </p:nvSpPr>
        <p:spPr>
          <a:xfrm>
            <a:off x="4075477" y="3278117"/>
            <a:ext cx="1548000" cy="1548000"/>
          </a:xfrm>
          <a:prstGeom prst="ellips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Elipse 19"/>
          <p:cNvSpPr/>
          <p:nvPr/>
        </p:nvSpPr>
        <p:spPr>
          <a:xfrm>
            <a:off x="5663750" y="5048954"/>
            <a:ext cx="1080000" cy="1080000"/>
          </a:xfrm>
          <a:prstGeom prst="ellipse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Elipse 20"/>
          <p:cNvSpPr/>
          <p:nvPr/>
        </p:nvSpPr>
        <p:spPr>
          <a:xfrm>
            <a:off x="6228843" y="2814742"/>
            <a:ext cx="1080000" cy="1080000"/>
          </a:xfrm>
          <a:prstGeom prst="ellipse">
            <a:avLst/>
          </a:prstGeom>
          <a:blipFill>
            <a:blip r:embed="rId11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Elipse 21"/>
          <p:cNvSpPr/>
          <p:nvPr/>
        </p:nvSpPr>
        <p:spPr>
          <a:xfrm>
            <a:off x="5123940" y="1740463"/>
            <a:ext cx="1080000" cy="1080000"/>
          </a:xfrm>
          <a:prstGeom prst="ellipse">
            <a:avLst/>
          </a:prstGeom>
          <a:blipFill>
            <a:blip r:embed="rId1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Elipse 22"/>
          <p:cNvSpPr/>
          <p:nvPr/>
        </p:nvSpPr>
        <p:spPr>
          <a:xfrm>
            <a:off x="2759358" y="2060848"/>
            <a:ext cx="4167836" cy="39825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Rectángulo redondeado 23"/>
          <p:cNvSpPr/>
          <p:nvPr/>
        </p:nvSpPr>
        <p:spPr>
          <a:xfrm>
            <a:off x="1908932" y="2081953"/>
            <a:ext cx="1475727" cy="3969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Creatividad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Rectángulo redondeado 24"/>
          <p:cNvSpPr/>
          <p:nvPr/>
        </p:nvSpPr>
        <p:spPr>
          <a:xfrm>
            <a:off x="198114" y="3066645"/>
            <a:ext cx="2116977" cy="3969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Ethos: Estilo naval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Identidad y Pertenencia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Rectángulo redondeado 25"/>
          <p:cNvSpPr/>
          <p:nvPr/>
        </p:nvSpPr>
        <p:spPr>
          <a:xfrm>
            <a:off x="988357" y="4766855"/>
            <a:ext cx="1475727" cy="3969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Adaptabilidad y flexibilidad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Rectángulo redondeado 26"/>
          <p:cNvSpPr/>
          <p:nvPr/>
        </p:nvSpPr>
        <p:spPr>
          <a:xfrm>
            <a:off x="1774407" y="5852974"/>
            <a:ext cx="1606915" cy="3969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Autonomía y Autoregulación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8" name="Rectángulo redondeado 27"/>
          <p:cNvSpPr/>
          <p:nvPr/>
        </p:nvSpPr>
        <p:spPr>
          <a:xfrm>
            <a:off x="6298115" y="1928377"/>
            <a:ext cx="1475727" cy="3969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Pensamiento operativo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Rectángulo redondeado 28"/>
          <p:cNvSpPr/>
          <p:nvPr/>
        </p:nvSpPr>
        <p:spPr>
          <a:xfrm>
            <a:off x="7222468" y="2930086"/>
            <a:ext cx="1646969" cy="3969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Razonamiento lógico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Rectángulo redondeado 29"/>
          <p:cNvSpPr/>
          <p:nvPr/>
        </p:nvSpPr>
        <p:spPr>
          <a:xfrm>
            <a:off x="6658778" y="5472199"/>
            <a:ext cx="1475727" cy="3969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Pensamiento crítico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Rectángulo redondeado 30"/>
          <p:cNvSpPr/>
          <p:nvPr/>
        </p:nvSpPr>
        <p:spPr>
          <a:xfrm>
            <a:off x="4183317" y="4893941"/>
            <a:ext cx="1475727" cy="3969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Mando y liderazgo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Rectángulo redondeado 31"/>
          <p:cNvSpPr/>
          <p:nvPr/>
        </p:nvSpPr>
        <p:spPr>
          <a:xfrm>
            <a:off x="460900" y="3767344"/>
            <a:ext cx="1475727" cy="620676"/>
          </a:xfrm>
          <a:prstGeom prst="roundRect">
            <a:avLst/>
          </a:prstGeom>
          <a:solidFill>
            <a:srgbClr val="CC99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Habilidades blandas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3" name="Rectángulo redondeado 32"/>
          <p:cNvSpPr/>
          <p:nvPr/>
        </p:nvSpPr>
        <p:spPr>
          <a:xfrm>
            <a:off x="7396642" y="3724793"/>
            <a:ext cx="1475727" cy="56159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Habilidades Duras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Text Box 18"/>
          <p:cNvSpPr txBox="1">
            <a:spLocks noChangeArrowheads="1"/>
          </p:cNvSpPr>
          <p:nvPr/>
        </p:nvSpPr>
        <p:spPr bwMode="auto">
          <a:xfrm>
            <a:off x="5603755" y="813173"/>
            <a:ext cx="26468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4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Que queremos…</a:t>
            </a:r>
            <a:endParaRPr kumimoji="0" lang="es-ES" altLang="es-CL" sz="24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57633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Conector angular 82"/>
          <p:cNvCxnSpPr>
            <a:stCxn id="64" idx="0"/>
            <a:endCxn id="81" idx="0"/>
          </p:cNvCxnSpPr>
          <p:nvPr/>
        </p:nvCxnSpPr>
        <p:spPr bwMode="auto">
          <a:xfrm rot="16200000" flipH="1">
            <a:off x="4499483" y="797385"/>
            <a:ext cx="2615540" cy="4235259"/>
          </a:xfrm>
          <a:prstGeom prst="bentConnector3">
            <a:avLst>
              <a:gd name="adj1" fmla="val -8740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9" name="Conector angular 68"/>
          <p:cNvCxnSpPr>
            <a:cxnSpLocks/>
            <a:stCxn id="62" idx="3"/>
            <a:endCxn id="64" idx="1"/>
          </p:cNvCxnSpPr>
          <p:nvPr/>
        </p:nvCxnSpPr>
        <p:spPr bwMode="auto">
          <a:xfrm rot="5400000" flipH="1" flipV="1">
            <a:off x="-510612" y="2731224"/>
            <a:ext cx="2534184" cy="862287"/>
          </a:xfrm>
          <a:prstGeom prst="bentConnector4">
            <a:avLst>
              <a:gd name="adj1" fmla="val 37429"/>
              <a:gd name="adj2" fmla="val 9784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Conector angular 71"/>
          <p:cNvCxnSpPr>
            <a:cxnSpLocks/>
            <a:stCxn id="62" idx="3"/>
            <a:endCxn id="66" idx="1"/>
          </p:cNvCxnSpPr>
          <p:nvPr/>
        </p:nvCxnSpPr>
        <p:spPr bwMode="auto">
          <a:xfrm rot="5400000" flipH="1" flipV="1">
            <a:off x="656100" y="3897936"/>
            <a:ext cx="200760" cy="862287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Conector angular 70"/>
          <p:cNvCxnSpPr>
            <a:cxnSpLocks/>
            <a:endCxn id="65" idx="1"/>
          </p:cNvCxnSpPr>
          <p:nvPr/>
        </p:nvCxnSpPr>
        <p:spPr bwMode="auto">
          <a:xfrm rot="5400000" flipH="1" flipV="1">
            <a:off x="392586" y="3565177"/>
            <a:ext cx="899477" cy="69060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0" name="Conector angular 69"/>
          <p:cNvCxnSpPr>
            <a:cxnSpLocks/>
            <a:stCxn id="62" idx="3"/>
            <a:endCxn id="63" idx="1"/>
          </p:cNvCxnSpPr>
          <p:nvPr/>
        </p:nvCxnSpPr>
        <p:spPr bwMode="auto">
          <a:xfrm rot="5400000" flipH="1" flipV="1">
            <a:off x="-121951" y="3119885"/>
            <a:ext cx="1756862" cy="862287"/>
          </a:xfrm>
          <a:prstGeom prst="bentConnector4">
            <a:avLst>
              <a:gd name="adj1" fmla="val 52555"/>
              <a:gd name="adj2" fmla="val 22948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44" name="Picture 5" descr="SELL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200025"/>
            <a:ext cx="985838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 Box 18"/>
          <p:cNvSpPr txBox="1">
            <a:spLocks noChangeArrowheads="1"/>
          </p:cNvSpPr>
          <p:nvPr/>
        </p:nvSpPr>
        <p:spPr bwMode="auto">
          <a:xfrm>
            <a:off x="3910160" y="260350"/>
            <a:ext cx="4981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3200" b="1" dirty="0">
                <a:solidFill>
                  <a:srgbClr val="FFCC00"/>
                </a:solidFill>
                <a:cs typeface="Arial" charset="0"/>
              </a:rPr>
              <a:t>PROYECTO EDUCATIVO</a:t>
            </a:r>
            <a:endParaRPr lang="es-ES" altLang="es-CL" sz="3200" b="1" dirty="0">
              <a:solidFill>
                <a:srgbClr val="FFCC00"/>
              </a:solidFill>
              <a:cs typeface="Arial" charset="0"/>
            </a:endParaRPr>
          </a:p>
        </p:txBody>
      </p:sp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1360488" y="836712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61" name="AutoShape 5"/>
          <p:cNvCxnSpPr>
            <a:cxnSpLocks noChangeShapeType="1"/>
          </p:cNvCxnSpPr>
          <p:nvPr/>
        </p:nvCxnSpPr>
        <p:spPr bwMode="auto">
          <a:xfrm rot="5400000" flipV="1">
            <a:off x="351556" y="2580412"/>
            <a:ext cx="2520000" cy="2520000"/>
          </a:xfrm>
          <a:prstGeom prst="bentConnector3">
            <a:avLst>
              <a:gd name="adj1" fmla="val -1440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  <a:effectLst/>
        </p:spPr>
      </p:cxnSp>
      <p:sp>
        <p:nvSpPr>
          <p:cNvPr id="62" name="Rectángulo redondeado 61"/>
          <p:cNvSpPr/>
          <p:nvPr/>
        </p:nvSpPr>
        <p:spPr bwMode="auto">
          <a:xfrm rot="5400000">
            <a:off x="-1089598" y="2751502"/>
            <a:ext cx="2829870" cy="526046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POSTULANTE</a:t>
            </a:r>
            <a:endParaRPr kumimoji="0" lang="es-CL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3" name="Rectángulo redondeado 62"/>
          <p:cNvSpPr/>
          <p:nvPr/>
        </p:nvSpPr>
        <p:spPr bwMode="auto">
          <a:xfrm>
            <a:off x="1187624" y="2384566"/>
            <a:ext cx="5004000" cy="576064"/>
          </a:xfrm>
          <a:prstGeom prst="roundRect">
            <a:avLst/>
          </a:prstGeom>
          <a:solidFill>
            <a:srgbClr val="C00000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FÍSICO</a:t>
            </a:r>
            <a:r>
              <a:rPr kumimoji="0" lang="es-ES" sz="1400" b="1" i="0" u="none" strike="noStrike" cap="none" normalizeH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DEPORTIVO</a:t>
            </a:r>
            <a:endParaRPr kumimoji="0" lang="es-CL" sz="1400" b="1" i="0" u="none" strike="noStrike" cap="none" normalizeH="0" baseline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4" name="Rectángulo redondeado 63"/>
          <p:cNvSpPr/>
          <p:nvPr/>
        </p:nvSpPr>
        <p:spPr bwMode="auto">
          <a:xfrm>
            <a:off x="1187624" y="1607244"/>
            <a:ext cx="5004000" cy="576064"/>
          </a:xfrm>
          <a:prstGeom prst="roundRect">
            <a:avLst/>
          </a:prstGeom>
          <a:solidFill>
            <a:srgbClr val="92D050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ACADÉMICO</a:t>
            </a:r>
            <a:endParaRPr kumimoji="0" lang="es-CL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5" name="Rectángulo redondeado 64"/>
          <p:cNvSpPr/>
          <p:nvPr/>
        </p:nvSpPr>
        <p:spPr bwMode="auto">
          <a:xfrm>
            <a:off x="1187624" y="3172706"/>
            <a:ext cx="5004000" cy="576064"/>
          </a:xfrm>
          <a:prstGeom prst="roundRect">
            <a:avLst/>
          </a:prstGeom>
          <a:solidFill>
            <a:srgbClr val="99CCFF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CULTURAL</a:t>
            </a:r>
            <a:endParaRPr kumimoji="0" lang="es-CL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6" name="Rectángulo redondeado 65"/>
          <p:cNvSpPr/>
          <p:nvPr/>
        </p:nvSpPr>
        <p:spPr bwMode="auto">
          <a:xfrm>
            <a:off x="1187624" y="3940668"/>
            <a:ext cx="5004000" cy="576064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PROFESIONAL</a:t>
            </a:r>
            <a:endParaRPr kumimoji="0" lang="es-CL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7" name="Rectángulo redondeado 66"/>
          <p:cNvSpPr/>
          <p:nvPr/>
        </p:nvSpPr>
        <p:spPr bwMode="auto">
          <a:xfrm rot="5400000">
            <a:off x="-69872" y="2939596"/>
            <a:ext cx="3672000" cy="432048"/>
          </a:xfrm>
          <a:prstGeom prst="roundRect">
            <a:avLst/>
          </a:prstGeom>
          <a:solidFill>
            <a:srgbClr val="002060">
              <a:alpha val="92941"/>
            </a:srgb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MILITAR</a:t>
            </a:r>
            <a:endParaRPr kumimoji="0" lang="es-CL" sz="1400" b="1" i="0" u="none" strike="noStrike" cap="none" normalizeH="0" baseline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8" name="Rectángulo redondeado 67"/>
          <p:cNvSpPr/>
          <p:nvPr/>
        </p:nvSpPr>
        <p:spPr bwMode="auto">
          <a:xfrm rot="5400000">
            <a:off x="3555126" y="2939596"/>
            <a:ext cx="3672000" cy="432048"/>
          </a:xfrm>
          <a:prstGeom prst="roundRect">
            <a:avLst/>
          </a:prstGeom>
          <a:solidFill>
            <a:srgbClr val="FFC000">
              <a:alpha val="89804"/>
            </a:srgbClr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VALÓRICO</a:t>
            </a:r>
            <a:endParaRPr kumimoji="0" lang="es-CL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cxnSp>
        <p:nvCxnSpPr>
          <p:cNvPr id="73" name="Conector angular 72"/>
          <p:cNvCxnSpPr>
            <a:stCxn id="64" idx="3"/>
          </p:cNvCxnSpPr>
          <p:nvPr/>
        </p:nvCxnSpPr>
        <p:spPr bwMode="auto">
          <a:xfrm>
            <a:off x="6191624" y="1895276"/>
            <a:ext cx="612624" cy="1172085"/>
          </a:xfrm>
          <a:prstGeom prst="bentConnector3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Conector angular 73"/>
          <p:cNvCxnSpPr>
            <a:stCxn id="63" idx="3"/>
          </p:cNvCxnSpPr>
          <p:nvPr/>
        </p:nvCxnSpPr>
        <p:spPr bwMode="auto">
          <a:xfrm>
            <a:off x="6191624" y="2672598"/>
            <a:ext cx="612624" cy="394763"/>
          </a:xfrm>
          <a:prstGeom prst="bentConnector3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Conector angular 74"/>
          <p:cNvCxnSpPr>
            <a:stCxn id="65" idx="3"/>
          </p:cNvCxnSpPr>
          <p:nvPr/>
        </p:nvCxnSpPr>
        <p:spPr bwMode="auto">
          <a:xfrm flipV="1">
            <a:off x="6191624" y="3067361"/>
            <a:ext cx="612624" cy="393377"/>
          </a:xfrm>
          <a:prstGeom prst="bentConnector3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Conector angular 75"/>
          <p:cNvCxnSpPr>
            <a:stCxn id="66" idx="3"/>
          </p:cNvCxnSpPr>
          <p:nvPr/>
        </p:nvCxnSpPr>
        <p:spPr bwMode="auto">
          <a:xfrm flipV="1">
            <a:off x="6191624" y="3067361"/>
            <a:ext cx="612624" cy="1161339"/>
          </a:xfrm>
          <a:prstGeom prst="bentConnector3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7" name="Rectángulo redondeado 76"/>
          <p:cNvSpPr/>
          <p:nvPr/>
        </p:nvSpPr>
        <p:spPr bwMode="auto">
          <a:xfrm>
            <a:off x="731829" y="5590941"/>
            <a:ext cx="2069951" cy="1035164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ES" sz="105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PATRIOTISMO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es-ES" sz="1050" b="1" dirty="0">
                <a:solidFill>
                  <a:schemeClr val="tx1"/>
                </a:solidFill>
              </a:rPr>
              <a:t>HONOR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ES" sz="105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MANDO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es-ES" sz="1050" b="1" dirty="0">
                <a:solidFill>
                  <a:schemeClr val="tx1"/>
                </a:solidFill>
              </a:rPr>
              <a:t>AUTORIDAD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ES" sz="105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TRABAJO</a:t>
            </a:r>
            <a:r>
              <a:rPr kumimoji="0" lang="es-ES" sz="1050" b="1" i="0" u="none" strike="noStrike" cap="none" normalizeH="0" dirty="0">
                <a:ln>
                  <a:noFill/>
                </a:ln>
                <a:solidFill>
                  <a:schemeClr val="tx1"/>
                </a:solidFill>
              </a:rPr>
              <a:t> EN EQUIPO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es-ES" sz="1050" b="1" baseline="0" dirty="0">
                <a:solidFill>
                  <a:schemeClr val="tx1"/>
                </a:solidFill>
              </a:rPr>
              <a:t>SACRIFICIO</a:t>
            </a:r>
            <a:endParaRPr kumimoji="0" lang="es-CL" sz="1050" b="1" i="0" u="none" strike="noStrike" cap="none" normalizeH="0" baseline="0" dirty="0">
              <a:ln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78" name="Rectángulo redondeado 77"/>
          <p:cNvSpPr/>
          <p:nvPr/>
        </p:nvSpPr>
        <p:spPr bwMode="auto">
          <a:xfrm>
            <a:off x="714036" y="1139971"/>
            <a:ext cx="5946196" cy="4032449"/>
          </a:xfrm>
          <a:prstGeom prst="roundRect">
            <a:avLst/>
          </a:prstGeom>
          <a:noFill/>
          <a:ln w="28575" cap="flat" cmpd="sng" algn="ctr">
            <a:solidFill>
              <a:srgbClr val="FFC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9" name="Conector angular 78"/>
          <p:cNvCxnSpPr>
            <a:stCxn id="67" idx="3"/>
            <a:endCxn id="77" idx="0"/>
          </p:cNvCxnSpPr>
          <p:nvPr/>
        </p:nvCxnSpPr>
        <p:spPr bwMode="auto">
          <a:xfrm rot="16200000" flipH="1">
            <a:off x="1466806" y="5290941"/>
            <a:ext cx="599321" cy="677"/>
          </a:xfrm>
          <a:prstGeom prst="bentConnector3">
            <a:avLst>
              <a:gd name="adj1" fmla="val 50000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0" name="Rectángulo redondeado 79"/>
          <p:cNvSpPr/>
          <p:nvPr/>
        </p:nvSpPr>
        <p:spPr bwMode="auto">
          <a:xfrm>
            <a:off x="4296108" y="5547686"/>
            <a:ext cx="2201828" cy="1121674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E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VIRTUDES CARDINALES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es-ES" sz="1100" b="1" dirty="0">
                <a:solidFill>
                  <a:schemeClr val="tx1"/>
                </a:solidFill>
              </a:rPr>
              <a:t>ESPIRITUALIDAD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E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SERVICIO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es-ES" sz="1100" b="1" dirty="0">
                <a:solidFill>
                  <a:schemeClr val="tx1"/>
                </a:solidFill>
              </a:rPr>
              <a:t>CARIDAD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E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SOLIDARIDAD</a:t>
            </a:r>
          </a:p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es-ES" sz="1100" b="1" dirty="0">
                <a:solidFill>
                  <a:schemeClr val="tx1"/>
                </a:solidFill>
              </a:rPr>
              <a:t>EMPATÍA</a:t>
            </a:r>
            <a:endParaRPr kumimoji="0" lang="es-CL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81" name="Rectángulo redondeado 80"/>
          <p:cNvSpPr/>
          <p:nvPr/>
        </p:nvSpPr>
        <p:spPr bwMode="auto">
          <a:xfrm>
            <a:off x="6884549" y="4222784"/>
            <a:ext cx="2080668" cy="1300922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171450" marR="0" indent="-1714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E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Arial" charset="0"/>
              </a:rPr>
              <a:t>Facultades:</a:t>
            </a:r>
          </a:p>
          <a:p>
            <a:pPr marR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sz="1200" b="1" i="1" dirty="0">
                <a:solidFill>
                  <a:srgbClr val="C00000"/>
                </a:solidFill>
              </a:rPr>
              <a:t>Profesional Naval</a:t>
            </a:r>
          </a:p>
          <a:p>
            <a:pPr marR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sz="1200" b="1" i="1" u="none" strike="noStrike" cap="none" normalizeH="0" baseline="0" dirty="0">
                <a:ln>
                  <a:noFill/>
                </a:ln>
                <a:solidFill>
                  <a:srgbClr val="C00000"/>
                </a:solidFill>
              </a:rPr>
              <a:t>Ciencias</a:t>
            </a:r>
            <a:r>
              <a:rPr kumimoji="0" lang="es-ES" sz="1200" b="1" i="1" u="none" strike="noStrike" cap="none" normalizeH="0" dirty="0">
                <a:ln>
                  <a:noFill/>
                </a:ln>
                <a:solidFill>
                  <a:srgbClr val="C00000"/>
                </a:solidFill>
              </a:rPr>
              <a:t> bás. y aplicadas.</a:t>
            </a:r>
          </a:p>
          <a:p>
            <a:pPr marR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sz="1200" b="1" i="1" baseline="0" dirty="0">
                <a:solidFill>
                  <a:srgbClr val="C00000"/>
                </a:solidFill>
              </a:rPr>
              <a:t>Humanista</a:t>
            </a:r>
            <a:endParaRPr kumimoji="0" lang="es-ES" sz="1200" b="1" i="1" u="none" strike="noStrike" cap="none" normalizeH="0" baseline="0" dirty="0">
              <a:ln>
                <a:noFill/>
              </a:ln>
              <a:solidFill>
                <a:srgbClr val="C00000"/>
              </a:solidFill>
            </a:endParaRP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es-ES" sz="1200" b="1" dirty="0">
                <a:solidFill>
                  <a:schemeClr val="tx1"/>
                </a:solidFill>
              </a:rPr>
              <a:t>SIM – LAB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kumimoji="0" lang="es-ES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Arial" charset="0"/>
              </a:rPr>
              <a:t>SEN ESNAVAL - APOLINAV</a:t>
            </a:r>
          </a:p>
        </p:txBody>
      </p:sp>
      <p:cxnSp>
        <p:nvCxnSpPr>
          <p:cNvPr id="82" name="Conector angular 81"/>
          <p:cNvCxnSpPr>
            <a:stCxn id="68" idx="3"/>
            <a:endCxn id="80" idx="0"/>
          </p:cNvCxnSpPr>
          <p:nvPr/>
        </p:nvCxnSpPr>
        <p:spPr bwMode="auto">
          <a:xfrm rot="16200000" flipH="1">
            <a:off x="5116041" y="5266705"/>
            <a:ext cx="556066" cy="5896"/>
          </a:xfrm>
          <a:prstGeom prst="bentConnector3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ángulo redondeado 61">
            <a:extLst>
              <a:ext uri="{FF2B5EF4-FFF2-40B4-BE49-F238E27FC236}">
                <a16:creationId xmlns:a16="http://schemas.microsoft.com/office/drawing/2014/main" id="{9DBEAB70-063D-5F0B-8047-E96243043D59}"/>
              </a:ext>
            </a:extLst>
          </p:cNvPr>
          <p:cNvSpPr/>
          <p:nvPr/>
        </p:nvSpPr>
        <p:spPr bwMode="auto">
          <a:xfrm rot="5400000">
            <a:off x="6574898" y="2695597"/>
            <a:ext cx="1420155" cy="910747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OFICIAL DE MARINA</a:t>
            </a:r>
            <a:endParaRPr kumimoji="0" lang="es-CL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42" name="Text Box 18">
            <a:extLst>
              <a:ext uri="{FF2B5EF4-FFF2-40B4-BE49-F238E27FC236}">
                <a16:creationId xmlns:a16="http://schemas.microsoft.com/office/drawing/2014/main" id="{DBF6CAC5-877E-8F94-52B4-A2F280F92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7253" y="795161"/>
            <a:ext cx="31422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400" b="1" dirty="0">
                <a:solidFill>
                  <a:srgbClr val="FFCC00"/>
                </a:solidFill>
                <a:cs typeface="Arial" charset="0"/>
              </a:rPr>
              <a:t>Cómo lo hacemos…</a:t>
            </a:r>
            <a:endParaRPr kumimoji="0" lang="es-ES" altLang="es-CL" sz="24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539311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5" descr="SELL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200025"/>
            <a:ext cx="985838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 Box 18"/>
          <p:cNvSpPr txBox="1">
            <a:spLocks noChangeArrowheads="1"/>
          </p:cNvSpPr>
          <p:nvPr/>
        </p:nvSpPr>
        <p:spPr bwMode="auto">
          <a:xfrm>
            <a:off x="3910160" y="260350"/>
            <a:ext cx="4981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3200" b="1" dirty="0">
                <a:solidFill>
                  <a:srgbClr val="FFCC00"/>
                </a:solidFill>
                <a:cs typeface="Arial" charset="0"/>
              </a:rPr>
              <a:t>PROYECTO EDUCATIVO</a:t>
            </a:r>
            <a:endParaRPr lang="es-ES" altLang="es-CL" sz="3200" b="1" dirty="0">
              <a:solidFill>
                <a:srgbClr val="FFCC00"/>
              </a:solidFill>
              <a:cs typeface="Arial" charset="0"/>
            </a:endParaRPr>
          </a:p>
        </p:txBody>
      </p:sp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1360488" y="836712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61" name="AutoShape 5"/>
          <p:cNvCxnSpPr>
            <a:cxnSpLocks noChangeShapeType="1"/>
          </p:cNvCxnSpPr>
          <p:nvPr/>
        </p:nvCxnSpPr>
        <p:spPr bwMode="auto">
          <a:xfrm rot="5400000" flipV="1">
            <a:off x="351556" y="2580412"/>
            <a:ext cx="2520000" cy="2520000"/>
          </a:xfrm>
          <a:prstGeom prst="bentConnector3">
            <a:avLst>
              <a:gd name="adj1" fmla="val -1440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  <a:effectLst/>
        </p:spPr>
      </p:cxn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/>
          <a:srcRect l="15436" t="5369" r="4027"/>
          <a:stretch/>
        </p:blipFill>
        <p:spPr>
          <a:xfrm>
            <a:off x="107504" y="1203324"/>
            <a:ext cx="9036496" cy="530894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70BFBEE-7064-F42C-D3C3-027D2987C917}"/>
              </a:ext>
            </a:extLst>
          </p:cNvPr>
          <p:cNvSpPr/>
          <p:nvPr/>
        </p:nvSpPr>
        <p:spPr bwMode="auto">
          <a:xfrm>
            <a:off x="35496" y="1772816"/>
            <a:ext cx="9036496" cy="1003300"/>
          </a:xfrm>
          <a:prstGeom prst="rect">
            <a:avLst/>
          </a:prstGeom>
          <a:noFill/>
          <a:ln w="412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0DAF1DE-2D1D-BB86-569C-1F66C375C153}"/>
              </a:ext>
            </a:extLst>
          </p:cNvPr>
          <p:cNvSpPr txBox="1"/>
          <p:nvPr/>
        </p:nvSpPr>
        <p:spPr>
          <a:xfrm>
            <a:off x="-788253" y="2776116"/>
            <a:ext cx="7319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>
                <a:solidFill>
                  <a:srgbClr val="FF0000"/>
                </a:solidFill>
              </a:rPr>
              <a:t>1020 </a:t>
            </a:r>
            <a:r>
              <a:rPr lang="es-CL" sz="2400" b="1" dirty="0" err="1">
                <a:solidFill>
                  <a:srgbClr val="FF0000"/>
                </a:solidFill>
              </a:rPr>
              <a:t>hrs</a:t>
            </a:r>
            <a:r>
              <a:rPr lang="es-CL" sz="2400" b="1" dirty="0">
                <a:solidFill>
                  <a:srgbClr val="FF0000"/>
                </a:solidFill>
              </a:rPr>
              <a:t> exclusivamente  humanistas</a:t>
            </a:r>
          </a:p>
        </p:txBody>
      </p:sp>
    </p:spTree>
    <p:extLst>
      <p:ext uri="{BB962C8B-B14F-4D97-AF65-F5344CB8AC3E}">
        <p14:creationId xmlns:p14="http://schemas.microsoft.com/office/powerpoint/2010/main" val="856521849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A67BE2-0C4B-6AB0-A271-E4CFC8767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5" descr="SELLO">
            <a:extLst>
              <a:ext uri="{FF2B5EF4-FFF2-40B4-BE49-F238E27FC236}">
                <a16:creationId xmlns:a16="http://schemas.microsoft.com/office/drawing/2014/main" id="{5817D66A-2B31-9677-3B99-1AF043915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200025"/>
            <a:ext cx="985838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 Box 18">
            <a:extLst>
              <a:ext uri="{FF2B5EF4-FFF2-40B4-BE49-F238E27FC236}">
                <a16:creationId xmlns:a16="http://schemas.microsoft.com/office/drawing/2014/main" id="{551D30C3-1FE9-7CA8-E17F-96BA6F3A1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0160" y="260350"/>
            <a:ext cx="4981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3200" b="1" dirty="0">
                <a:solidFill>
                  <a:srgbClr val="FFCC00"/>
                </a:solidFill>
                <a:cs typeface="Arial" charset="0"/>
              </a:rPr>
              <a:t>PROYECTO EDUCATIVO</a:t>
            </a:r>
            <a:endParaRPr lang="es-ES" altLang="es-CL" sz="3200" b="1" dirty="0">
              <a:solidFill>
                <a:srgbClr val="FFCC00"/>
              </a:solidFill>
              <a:cs typeface="Arial" charset="0"/>
            </a:endParaRPr>
          </a:p>
        </p:txBody>
      </p:sp>
      <p:sp>
        <p:nvSpPr>
          <p:cNvPr id="46" name="Line 6">
            <a:extLst>
              <a:ext uri="{FF2B5EF4-FFF2-40B4-BE49-F238E27FC236}">
                <a16:creationId xmlns:a16="http://schemas.microsoft.com/office/drawing/2014/main" id="{A6968D8B-ACAB-BF57-FB29-881FF2873C8B}"/>
              </a:ext>
            </a:extLst>
          </p:cNvPr>
          <p:cNvSpPr>
            <a:spLocks noChangeShapeType="1"/>
          </p:cNvSpPr>
          <p:nvPr/>
        </p:nvSpPr>
        <p:spPr bwMode="auto">
          <a:xfrm>
            <a:off x="1360488" y="836712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61" name="AutoShape 5">
            <a:extLst>
              <a:ext uri="{FF2B5EF4-FFF2-40B4-BE49-F238E27FC236}">
                <a16:creationId xmlns:a16="http://schemas.microsoft.com/office/drawing/2014/main" id="{DB492762-053B-824F-7275-E8774CE10E0A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V="1">
            <a:off x="351556" y="2580412"/>
            <a:ext cx="2520000" cy="2520000"/>
          </a:xfrm>
          <a:prstGeom prst="bentConnector3">
            <a:avLst>
              <a:gd name="adj1" fmla="val -1440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  <a:effectLst/>
        </p:spPr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A96B8324-98A2-0AA5-B62B-22E733E063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9676" y="980729"/>
            <a:ext cx="5043760" cy="5472608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5828110-7D45-356B-5728-3AC2FFD262B2}"/>
              </a:ext>
            </a:extLst>
          </p:cNvPr>
          <p:cNvSpPr txBox="1"/>
          <p:nvPr/>
        </p:nvSpPr>
        <p:spPr>
          <a:xfrm>
            <a:off x="0" y="1232988"/>
            <a:ext cx="4104456" cy="480131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800" b="1" dirty="0">
                <a:solidFill>
                  <a:srgbClr val="FFC000"/>
                </a:solidFill>
              </a:rPr>
              <a:t>Plan de estudios año 1979</a:t>
            </a:r>
          </a:p>
          <a:p>
            <a:endParaRPr lang="es-CL" sz="1800" b="1" dirty="0">
              <a:solidFill>
                <a:srgbClr val="FFC000"/>
              </a:solidFill>
            </a:endParaRPr>
          </a:p>
          <a:p>
            <a:pPr algn="l"/>
            <a:r>
              <a:rPr lang="es-CL" sz="1800" b="1" dirty="0">
                <a:solidFill>
                  <a:srgbClr val="FFC000"/>
                </a:solidFill>
              </a:rPr>
              <a:t>Programas de asignatura de 1963; mismo énfasis.</a:t>
            </a:r>
          </a:p>
          <a:p>
            <a:pPr algn="l"/>
            <a:endParaRPr lang="es-CL" sz="1800" b="1" dirty="0">
              <a:solidFill>
                <a:srgbClr val="FFC000"/>
              </a:solidFill>
            </a:endParaRPr>
          </a:p>
          <a:p>
            <a:pPr algn="l"/>
            <a:r>
              <a:rPr lang="es-CL" sz="1800" b="1" dirty="0">
                <a:solidFill>
                  <a:srgbClr val="FFC000"/>
                </a:solidFill>
              </a:rPr>
              <a:t>Formación filosófica integral (se enseñan todas las corrientes), centrada en una línea clásica, aristotélica-tomista</a:t>
            </a:r>
          </a:p>
          <a:p>
            <a:pPr algn="l"/>
            <a:endParaRPr lang="es-CL" sz="1800" b="1" dirty="0">
              <a:solidFill>
                <a:srgbClr val="FFC000"/>
              </a:solidFill>
            </a:endParaRPr>
          </a:p>
          <a:p>
            <a:pPr algn="l"/>
            <a:r>
              <a:rPr lang="es-CL" sz="1800" b="1" dirty="0">
                <a:solidFill>
                  <a:srgbClr val="FFC000"/>
                </a:solidFill>
              </a:rPr>
              <a:t>Actualmente dictada por un Doctor en filosofía (2017) de la PUCV, con 20 años de servicio en la Escuela.</a:t>
            </a:r>
          </a:p>
          <a:p>
            <a:pPr algn="l"/>
            <a:endParaRPr lang="es-CL" sz="1800" b="1" dirty="0">
              <a:solidFill>
                <a:srgbClr val="FFC000"/>
              </a:solidFill>
            </a:endParaRPr>
          </a:p>
          <a:p>
            <a:pPr algn="l"/>
            <a:r>
              <a:rPr lang="es-CL" sz="1800" b="1" dirty="0">
                <a:solidFill>
                  <a:srgbClr val="FFC000"/>
                </a:solidFill>
              </a:rPr>
              <a:t>Cuerpo de profesores actual, además cuenta con 3 magíster en Filosofía.</a:t>
            </a:r>
          </a:p>
        </p:txBody>
      </p:sp>
    </p:spTree>
    <p:extLst>
      <p:ext uri="{BB962C8B-B14F-4D97-AF65-F5344CB8AC3E}">
        <p14:creationId xmlns:p14="http://schemas.microsoft.com/office/powerpoint/2010/main" val="2267706850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806463-0C31-6493-A965-345CB32DF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5" descr="SELLO">
            <a:extLst>
              <a:ext uri="{FF2B5EF4-FFF2-40B4-BE49-F238E27FC236}">
                <a16:creationId xmlns:a16="http://schemas.microsoft.com/office/drawing/2014/main" id="{5F58B3A6-55AB-5264-C0F0-3CAAD0B1A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200025"/>
            <a:ext cx="985838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 Box 18">
            <a:extLst>
              <a:ext uri="{FF2B5EF4-FFF2-40B4-BE49-F238E27FC236}">
                <a16:creationId xmlns:a16="http://schemas.microsoft.com/office/drawing/2014/main" id="{3A11D30D-3AF1-2CC3-7B62-23A59F0B0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0160" y="260350"/>
            <a:ext cx="4981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3200" b="1" dirty="0">
                <a:solidFill>
                  <a:srgbClr val="FFCC00"/>
                </a:solidFill>
                <a:cs typeface="Arial" charset="0"/>
              </a:rPr>
              <a:t>PROYECTO EDUCATIVO</a:t>
            </a:r>
            <a:endParaRPr lang="es-ES" altLang="es-CL" sz="3200" b="1" dirty="0">
              <a:solidFill>
                <a:srgbClr val="FFCC00"/>
              </a:solidFill>
              <a:cs typeface="Arial" charset="0"/>
            </a:endParaRPr>
          </a:p>
        </p:txBody>
      </p:sp>
      <p:sp>
        <p:nvSpPr>
          <p:cNvPr id="46" name="Line 6">
            <a:extLst>
              <a:ext uri="{FF2B5EF4-FFF2-40B4-BE49-F238E27FC236}">
                <a16:creationId xmlns:a16="http://schemas.microsoft.com/office/drawing/2014/main" id="{E4DCECC5-2FE0-AE53-DE0E-A432D21BF5DE}"/>
              </a:ext>
            </a:extLst>
          </p:cNvPr>
          <p:cNvSpPr>
            <a:spLocks noChangeShapeType="1"/>
          </p:cNvSpPr>
          <p:nvPr/>
        </p:nvSpPr>
        <p:spPr bwMode="auto">
          <a:xfrm>
            <a:off x="1360488" y="836712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61" name="AutoShape 5">
            <a:extLst>
              <a:ext uri="{FF2B5EF4-FFF2-40B4-BE49-F238E27FC236}">
                <a16:creationId xmlns:a16="http://schemas.microsoft.com/office/drawing/2014/main" id="{3392D851-C54E-F5A9-9EED-1C124D3448A3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V="1">
            <a:off x="351556" y="2580412"/>
            <a:ext cx="2520000" cy="2520000"/>
          </a:xfrm>
          <a:prstGeom prst="bentConnector3">
            <a:avLst>
              <a:gd name="adj1" fmla="val -1440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  <a:effectLst/>
        </p:spPr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D5E99022-B06E-5A90-E9E7-98EE837CE750}"/>
              </a:ext>
            </a:extLst>
          </p:cNvPr>
          <p:cNvSpPr txBox="1"/>
          <p:nvPr/>
        </p:nvSpPr>
        <p:spPr>
          <a:xfrm>
            <a:off x="0" y="1232988"/>
            <a:ext cx="2771800" cy="369331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L" sz="1800" b="1" dirty="0">
                <a:solidFill>
                  <a:srgbClr val="FFC000"/>
                </a:solidFill>
              </a:rPr>
              <a:t>Aplicación metodología CORE </a:t>
            </a:r>
            <a:r>
              <a:rPr lang="es-CL" sz="1800" b="1" dirty="0" err="1">
                <a:solidFill>
                  <a:srgbClr val="FFC000"/>
                </a:solidFill>
              </a:rPr>
              <a:t>Curriculum</a:t>
            </a:r>
            <a:r>
              <a:rPr lang="es-CL" sz="1800" b="1" dirty="0">
                <a:solidFill>
                  <a:srgbClr val="FFC000"/>
                </a:solidFill>
              </a:rPr>
              <a:t> UAI desde 2025 (con profesor ya capacitado)</a:t>
            </a:r>
          </a:p>
          <a:p>
            <a:pPr algn="just"/>
            <a:endParaRPr lang="es-CL" sz="1800" b="1" dirty="0">
              <a:solidFill>
                <a:srgbClr val="FFC000"/>
              </a:solidFill>
            </a:endParaRPr>
          </a:p>
          <a:p>
            <a:pPr algn="just"/>
            <a:r>
              <a:rPr lang="es-CL" sz="1800" b="1" dirty="0">
                <a:solidFill>
                  <a:srgbClr val="FFC000"/>
                </a:solidFill>
              </a:rPr>
              <a:t>2025 diplomado a profesores área humanista</a:t>
            </a:r>
          </a:p>
          <a:p>
            <a:pPr algn="just"/>
            <a:endParaRPr lang="es-CL" sz="1800" b="1" dirty="0">
              <a:solidFill>
                <a:srgbClr val="FFC000"/>
              </a:solidFill>
            </a:endParaRPr>
          </a:p>
          <a:p>
            <a:pPr algn="just"/>
            <a:r>
              <a:rPr lang="es-CL" sz="1800" b="1" dirty="0">
                <a:solidFill>
                  <a:srgbClr val="FFC000"/>
                </a:solidFill>
              </a:rPr>
              <a:t>Metodología de Columbia </a:t>
            </a:r>
            <a:r>
              <a:rPr lang="es-CL" sz="1800" b="1" dirty="0" err="1">
                <a:solidFill>
                  <a:srgbClr val="FFC000"/>
                </a:solidFill>
              </a:rPr>
              <a:t>University</a:t>
            </a:r>
            <a:r>
              <a:rPr lang="es-CL" sz="1800" b="1" dirty="0">
                <a:solidFill>
                  <a:srgbClr val="FFC000"/>
                </a:solidFill>
              </a:rPr>
              <a:t> </a:t>
            </a:r>
            <a:r>
              <a:rPr lang="es-CL" sz="1800" b="1">
                <a:solidFill>
                  <a:srgbClr val="FFC000"/>
                </a:solidFill>
              </a:rPr>
              <a:t>y aplicada </a:t>
            </a:r>
            <a:r>
              <a:rPr lang="es-CL" sz="1800" b="1" dirty="0">
                <a:solidFill>
                  <a:srgbClr val="FFC000"/>
                </a:solidFill>
              </a:rPr>
              <a:t>en UAI desde 2016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EC319F0-A1A6-6500-28CC-FD90BC8936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8775" y="1628800"/>
            <a:ext cx="6255225" cy="374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672281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F88DA8-6148-BAFA-D667-7792FFDEF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5" descr="SELLO">
            <a:extLst>
              <a:ext uri="{FF2B5EF4-FFF2-40B4-BE49-F238E27FC236}">
                <a16:creationId xmlns:a16="http://schemas.microsoft.com/office/drawing/2014/main" id="{C314F05E-2B66-215E-301F-F0FAC5D11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200025"/>
            <a:ext cx="985838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 Box 18">
            <a:extLst>
              <a:ext uri="{FF2B5EF4-FFF2-40B4-BE49-F238E27FC236}">
                <a16:creationId xmlns:a16="http://schemas.microsoft.com/office/drawing/2014/main" id="{D867FABC-6B81-93ED-B6CB-9E705DD3A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0160" y="260350"/>
            <a:ext cx="4981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3200" b="1" dirty="0">
                <a:solidFill>
                  <a:srgbClr val="FFCC00"/>
                </a:solidFill>
                <a:cs typeface="Arial" charset="0"/>
              </a:rPr>
              <a:t>PROYECTO EDUCATIVO</a:t>
            </a:r>
            <a:endParaRPr lang="es-ES" altLang="es-CL" sz="3200" b="1" dirty="0">
              <a:solidFill>
                <a:srgbClr val="FFCC00"/>
              </a:solidFill>
              <a:cs typeface="Arial" charset="0"/>
            </a:endParaRPr>
          </a:p>
        </p:txBody>
      </p:sp>
      <p:sp>
        <p:nvSpPr>
          <p:cNvPr id="46" name="Line 6">
            <a:extLst>
              <a:ext uri="{FF2B5EF4-FFF2-40B4-BE49-F238E27FC236}">
                <a16:creationId xmlns:a16="http://schemas.microsoft.com/office/drawing/2014/main" id="{B9DADA35-B2FF-3059-78FA-AF07D3D52309}"/>
              </a:ext>
            </a:extLst>
          </p:cNvPr>
          <p:cNvSpPr>
            <a:spLocks noChangeShapeType="1"/>
          </p:cNvSpPr>
          <p:nvPr/>
        </p:nvSpPr>
        <p:spPr bwMode="auto">
          <a:xfrm>
            <a:off x="1360488" y="836712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61" name="AutoShape 5">
            <a:extLst>
              <a:ext uri="{FF2B5EF4-FFF2-40B4-BE49-F238E27FC236}">
                <a16:creationId xmlns:a16="http://schemas.microsoft.com/office/drawing/2014/main" id="{ADDF68EF-B455-3F71-8373-49B62E2DECD5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V="1">
            <a:off x="351556" y="2580412"/>
            <a:ext cx="2520000" cy="2520000"/>
          </a:xfrm>
          <a:prstGeom prst="bentConnector3">
            <a:avLst>
              <a:gd name="adj1" fmla="val -1440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  <a:effectLst/>
        </p:spPr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C471150F-7C62-817A-308F-E082725A954D}"/>
              </a:ext>
            </a:extLst>
          </p:cNvPr>
          <p:cNvSpPr txBox="1"/>
          <p:nvPr/>
        </p:nvSpPr>
        <p:spPr>
          <a:xfrm>
            <a:off x="7392326" y="2644170"/>
            <a:ext cx="1691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/>
              <a:t>Año 1979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6C1E0DB-A53F-60A7-3D1D-94EFBC2FA0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94" y="1170756"/>
            <a:ext cx="7511899" cy="441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0699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691768-A8BD-8378-3D10-1506026B8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5" descr="SELLO">
            <a:extLst>
              <a:ext uri="{FF2B5EF4-FFF2-40B4-BE49-F238E27FC236}">
                <a16:creationId xmlns:a16="http://schemas.microsoft.com/office/drawing/2014/main" id="{BE9E0909-E152-A970-26D7-69B7E8F8F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200025"/>
            <a:ext cx="985838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 Box 18">
            <a:extLst>
              <a:ext uri="{FF2B5EF4-FFF2-40B4-BE49-F238E27FC236}">
                <a16:creationId xmlns:a16="http://schemas.microsoft.com/office/drawing/2014/main" id="{FD7CE806-1093-79B8-3547-644611435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0160" y="260350"/>
            <a:ext cx="4981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3200" b="1" dirty="0">
                <a:solidFill>
                  <a:srgbClr val="FFCC00"/>
                </a:solidFill>
                <a:cs typeface="Arial" charset="0"/>
              </a:rPr>
              <a:t>PROYECTO EDUCATIVO</a:t>
            </a:r>
            <a:endParaRPr lang="es-ES" altLang="es-CL" sz="3200" b="1" dirty="0">
              <a:solidFill>
                <a:srgbClr val="FFCC00"/>
              </a:solidFill>
              <a:cs typeface="Arial" charset="0"/>
            </a:endParaRPr>
          </a:p>
        </p:txBody>
      </p:sp>
      <p:sp>
        <p:nvSpPr>
          <p:cNvPr id="46" name="Line 6">
            <a:extLst>
              <a:ext uri="{FF2B5EF4-FFF2-40B4-BE49-F238E27FC236}">
                <a16:creationId xmlns:a16="http://schemas.microsoft.com/office/drawing/2014/main" id="{C8D8A83D-0786-FAE7-657A-7706A552E1E1}"/>
              </a:ext>
            </a:extLst>
          </p:cNvPr>
          <p:cNvSpPr>
            <a:spLocks noChangeShapeType="1"/>
          </p:cNvSpPr>
          <p:nvPr/>
        </p:nvSpPr>
        <p:spPr bwMode="auto">
          <a:xfrm>
            <a:off x="1360488" y="836712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61" name="AutoShape 5">
            <a:extLst>
              <a:ext uri="{FF2B5EF4-FFF2-40B4-BE49-F238E27FC236}">
                <a16:creationId xmlns:a16="http://schemas.microsoft.com/office/drawing/2014/main" id="{76A86FEF-BE5C-D2B7-03BF-F930727F01F4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V="1">
            <a:off x="351556" y="2580412"/>
            <a:ext cx="2520000" cy="2520000"/>
          </a:xfrm>
          <a:prstGeom prst="bentConnector3">
            <a:avLst>
              <a:gd name="adj1" fmla="val -1440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  <a:effectLst/>
        </p:spPr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B6CA79F3-A50B-5299-D017-D33B98DFD5D3}"/>
              </a:ext>
            </a:extLst>
          </p:cNvPr>
          <p:cNvSpPr txBox="1"/>
          <p:nvPr/>
        </p:nvSpPr>
        <p:spPr>
          <a:xfrm>
            <a:off x="7392326" y="2644170"/>
            <a:ext cx="1691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/>
              <a:t>Año 1979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0F3EECB-F4C5-B58D-F86C-E8E2625A1B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2" y="1268760"/>
            <a:ext cx="7326259" cy="416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537252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78" y="1957388"/>
            <a:ext cx="7543800" cy="3622689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625078" y="1729479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I 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1572662" y="1729479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II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Rectángulo redondeado 9"/>
          <p:cNvSpPr/>
          <p:nvPr/>
        </p:nvSpPr>
        <p:spPr>
          <a:xfrm>
            <a:off x="2520245" y="1724756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III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Rectángulo redondeado 10"/>
          <p:cNvSpPr/>
          <p:nvPr/>
        </p:nvSpPr>
        <p:spPr>
          <a:xfrm>
            <a:off x="3467829" y="1724756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IV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2" name="Rectángulo redondeado 11"/>
          <p:cNvSpPr/>
          <p:nvPr/>
        </p:nvSpPr>
        <p:spPr>
          <a:xfrm>
            <a:off x="4415413" y="1724755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V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Rectángulo redondeado 12"/>
          <p:cNvSpPr/>
          <p:nvPr/>
        </p:nvSpPr>
        <p:spPr>
          <a:xfrm>
            <a:off x="5362997" y="1724755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VI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Rectángulo redondeado 13"/>
          <p:cNvSpPr/>
          <p:nvPr/>
        </p:nvSpPr>
        <p:spPr>
          <a:xfrm>
            <a:off x="6310580" y="1724754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VII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Rectángulo redondeado 14"/>
          <p:cNvSpPr/>
          <p:nvPr/>
        </p:nvSpPr>
        <p:spPr>
          <a:xfrm>
            <a:off x="7258164" y="1724754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VIII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Rectángulo redondeado 15"/>
          <p:cNvSpPr/>
          <p:nvPr/>
        </p:nvSpPr>
        <p:spPr>
          <a:xfrm>
            <a:off x="625078" y="5607039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30 </a:t>
            </a:r>
            <a:r>
              <a:rPr lang="es-MX" sz="1350" dirty="0" err="1">
                <a:solidFill>
                  <a:prstClr val="white"/>
                </a:solidFill>
                <a:latin typeface="Calibri"/>
              </a:rPr>
              <a:t>hrs</a:t>
            </a:r>
            <a:r>
              <a:rPr lang="es-MX" sz="1350" dirty="0">
                <a:solidFill>
                  <a:prstClr val="white"/>
                </a:solidFill>
                <a:latin typeface="Calibri"/>
              </a:rPr>
              <a:t>.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7" name="Rectángulo redondeado 16"/>
          <p:cNvSpPr/>
          <p:nvPr/>
        </p:nvSpPr>
        <p:spPr>
          <a:xfrm>
            <a:off x="1572662" y="5607039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>
                <a:solidFill>
                  <a:prstClr val="white"/>
                </a:solidFill>
                <a:latin typeface="Calibri"/>
              </a:rPr>
              <a:t>30 hrs</a:t>
            </a:r>
            <a:endParaRPr lang="es-CL" sz="135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8" name="Rectángulo redondeado 17"/>
          <p:cNvSpPr/>
          <p:nvPr/>
        </p:nvSpPr>
        <p:spPr>
          <a:xfrm>
            <a:off x="2520245" y="5602315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>
                <a:solidFill>
                  <a:prstClr val="white"/>
                </a:solidFill>
                <a:latin typeface="Calibri"/>
              </a:rPr>
              <a:t>30 hrs</a:t>
            </a:r>
            <a:endParaRPr lang="es-CL" sz="135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Rectángulo redondeado 18"/>
          <p:cNvSpPr/>
          <p:nvPr/>
        </p:nvSpPr>
        <p:spPr>
          <a:xfrm>
            <a:off x="3467829" y="5602315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>
                <a:solidFill>
                  <a:prstClr val="white"/>
                </a:solidFill>
                <a:latin typeface="Calibri"/>
              </a:rPr>
              <a:t>30 hrs</a:t>
            </a:r>
            <a:endParaRPr lang="es-CL" sz="135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Rectángulo redondeado 19"/>
          <p:cNvSpPr/>
          <p:nvPr/>
        </p:nvSpPr>
        <p:spPr>
          <a:xfrm>
            <a:off x="4415413" y="5602314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>
                <a:solidFill>
                  <a:prstClr val="white"/>
                </a:solidFill>
                <a:latin typeface="Calibri"/>
              </a:rPr>
              <a:t>30 hrs</a:t>
            </a:r>
            <a:endParaRPr lang="es-CL" sz="135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Rectángulo redondeado 20"/>
          <p:cNvSpPr/>
          <p:nvPr/>
        </p:nvSpPr>
        <p:spPr>
          <a:xfrm>
            <a:off x="5362997" y="5602314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>
                <a:solidFill>
                  <a:prstClr val="white"/>
                </a:solidFill>
                <a:latin typeface="Calibri"/>
              </a:rPr>
              <a:t>30 hrs</a:t>
            </a:r>
            <a:endParaRPr lang="es-CL" sz="135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Rectángulo redondeado 21"/>
          <p:cNvSpPr/>
          <p:nvPr/>
        </p:nvSpPr>
        <p:spPr>
          <a:xfrm>
            <a:off x="6310580" y="5602314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>
                <a:solidFill>
                  <a:prstClr val="white"/>
                </a:solidFill>
                <a:latin typeface="Calibri"/>
              </a:rPr>
              <a:t>30 hrs</a:t>
            </a:r>
            <a:endParaRPr lang="es-CL" sz="135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Rectángulo redondeado 22"/>
          <p:cNvSpPr/>
          <p:nvPr/>
        </p:nvSpPr>
        <p:spPr>
          <a:xfrm>
            <a:off x="7258164" y="5602314"/>
            <a:ext cx="866583" cy="154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>
                <a:solidFill>
                  <a:prstClr val="white"/>
                </a:solidFill>
                <a:latin typeface="Calibri"/>
              </a:rPr>
              <a:t>30 hrs</a:t>
            </a:r>
            <a:endParaRPr lang="es-CL" sz="135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4" name="Rectángulo redondeado 23"/>
          <p:cNvSpPr/>
          <p:nvPr/>
        </p:nvSpPr>
        <p:spPr>
          <a:xfrm>
            <a:off x="678657" y="1422011"/>
            <a:ext cx="1760588" cy="1959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1ER AÑO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Rectángulo redondeado 24"/>
          <p:cNvSpPr/>
          <p:nvPr/>
        </p:nvSpPr>
        <p:spPr>
          <a:xfrm>
            <a:off x="2561092" y="1427947"/>
            <a:ext cx="1760588" cy="1959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2DO AÑO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6" name="Rectángulo redondeado 25"/>
          <p:cNvSpPr/>
          <p:nvPr/>
        </p:nvSpPr>
        <p:spPr>
          <a:xfrm>
            <a:off x="4443526" y="1422011"/>
            <a:ext cx="1760588" cy="1959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3ER AÑO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7" name="Rectángulo redondeado 26"/>
          <p:cNvSpPr/>
          <p:nvPr/>
        </p:nvSpPr>
        <p:spPr>
          <a:xfrm>
            <a:off x="6336678" y="1427947"/>
            <a:ext cx="1760588" cy="1959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4TO AÑO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8" name="Rectángulo redondeado 27"/>
          <p:cNvSpPr/>
          <p:nvPr/>
        </p:nvSpPr>
        <p:spPr>
          <a:xfrm>
            <a:off x="1685926" y="1007269"/>
            <a:ext cx="5491238" cy="2071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MX" sz="1350" dirty="0">
                <a:solidFill>
                  <a:prstClr val="white"/>
                </a:solidFill>
                <a:latin typeface="Calibri"/>
              </a:rPr>
              <a:t>MALLA ACTUAL </a:t>
            </a:r>
            <a:endParaRPr lang="es-CL" sz="1350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70015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cross.jpg"/>
          <p:cNvPicPr>
            <a:picLocks noChangeAspect="1"/>
          </p:cNvPicPr>
          <p:nvPr/>
        </p:nvPicPr>
        <p:blipFill>
          <a:blip r:embed="rId3" cstate="print"/>
          <a:srcRect b="4652"/>
          <a:stretch>
            <a:fillRect/>
          </a:stretch>
        </p:blipFill>
        <p:spPr>
          <a:xfrm>
            <a:off x="0" y="0"/>
            <a:ext cx="9175303" cy="5357826"/>
          </a:xfrm>
          <a:prstGeom prst="rect">
            <a:avLst/>
          </a:prstGeom>
        </p:spPr>
      </p:pic>
      <p:sp>
        <p:nvSpPr>
          <p:cNvPr id="122886" name="1 CuadroTexto"/>
          <p:cNvSpPr txBox="1">
            <a:spLocks noChangeArrowheads="1"/>
          </p:cNvSpPr>
          <p:nvPr/>
        </p:nvSpPr>
        <p:spPr bwMode="auto">
          <a:xfrm>
            <a:off x="357158" y="5495054"/>
            <a:ext cx="450287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latin typeface="Calibri" pitchFamily="34" charset="0"/>
              </a:rPr>
              <a:t> Torneos </a:t>
            </a:r>
            <a:r>
              <a:rPr lang="es-CL" altLang="es-CL" sz="1600" b="1" dirty="0" err="1">
                <a:latin typeface="Calibri" pitchFamily="34" charset="0"/>
              </a:rPr>
              <a:t>Interescuelas</a:t>
            </a:r>
            <a:endParaRPr lang="es-CL" altLang="es-CL" sz="1600" b="1" dirty="0">
              <a:latin typeface="Calibri" pitchFamily="34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latin typeface="Calibri" pitchFamily="34" charset="0"/>
              </a:rPr>
              <a:t> Universitario Naval</a:t>
            </a:r>
          </a:p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latin typeface="Calibri" pitchFamily="34" charset="0"/>
              </a:rPr>
              <a:t> Regatas remo/vela</a:t>
            </a:r>
          </a:p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latin typeface="Calibri" pitchFamily="34" charset="0"/>
              </a:rPr>
              <a:t> Competencias Nivel Nacional e Internacional</a:t>
            </a:r>
          </a:p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solidFill>
                  <a:srgbClr val="FFFF00"/>
                </a:solidFill>
                <a:latin typeface="Calibri" pitchFamily="34" charset="0"/>
              </a:rPr>
              <a:t>MOTIVAR – MEJORAR – OFICIALES DEPORTISTAS</a:t>
            </a:r>
          </a:p>
        </p:txBody>
      </p:sp>
      <p:pic>
        <p:nvPicPr>
          <p:cNvPr id="23" name="22 Imagen" descr="p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45697">
            <a:off x="-365026" y="4580512"/>
            <a:ext cx="2813371" cy="876296"/>
          </a:xfrm>
          <a:prstGeom prst="rect">
            <a:avLst/>
          </a:prstGeom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 rot="21238566">
            <a:off x="741089" y="4576105"/>
            <a:ext cx="146867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342900" indent="-342900" algn="l">
              <a:defRPr/>
            </a:pPr>
            <a:r>
              <a:rPr lang="es-CL" sz="3000" b="1" dirty="0">
                <a:solidFill>
                  <a:srgbClr val="FFFFFF"/>
                </a:solidFill>
                <a:ea typeface="ＭＳ Ｐゴシック" charset="-128"/>
              </a:rPr>
              <a:t>FÍSICO</a:t>
            </a:r>
            <a:endParaRPr lang="es-ES" sz="3000" b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 rot="20997479">
            <a:off x="1152000" y="4967869"/>
            <a:ext cx="109196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342900" indent="-342900" algn="l">
              <a:defRPr/>
            </a:pPr>
            <a:r>
              <a:rPr lang="es-CL" sz="1200" b="1" dirty="0">
                <a:solidFill>
                  <a:srgbClr val="FFFFFF"/>
                </a:solidFill>
                <a:ea typeface="ＭＳ Ｐゴシック" charset="-128"/>
              </a:rPr>
              <a:t>DEPORTIVO</a:t>
            </a:r>
            <a:endParaRPr lang="es-ES" sz="1200" b="1" dirty="0">
              <a:solidFill>
                <a:srgbClr val="FFFFFF"/>
              </a:solidFill>
              <a:ea typeface="ＭＳ Ｐゴシック" charset="-128"/>
            </a:endParaRPr>
          </a:p>
        </p:txBody>
      </p:sp>
      <p:pic>
        <p:nvPicPr>
          <p:cNvPr id="19" name="18 Imagen" descr="RED_442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6512" y="4357694"/>
            <a:ext cx="2724728" cy="1816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20 Imagen" descr="vela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6084" y="4036129"/>
            <a:ext cx="2857520" cy="21431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21 Imagen" descr="DSC_596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1241142">
            <a:off x="428596" y="285729"/>
            <a:ext cx="2643206" cy="1764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redondeado 1"/>
          <p:cNvSpPr/>
          <p:nvPr/>
        </p:nvSpPr>
        <p:spPr>
          <a:xfrm>
            <a:off x="4183482" y="352364"/>
            <a:ext cx="3518164" cy="3292733"/>
          </a:xfrm>
          <a:prstGeom prst="roundRect">
            <a:avLst>
              <a:gd name="adj" fmla="val 6504"/>
            </a:avLst>
          </a:prstGeom>
          <a:solidFill>
            <a:srgbClr val="C00000">
              <a:alpha val="52157"/>
            </a:srgb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Espíritu de superación.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Integración.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Respeto a la persona.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Tolerancia frustración.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Perseverancia.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trabajo en equipo.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Autodisciplina.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Responsabilidad.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Cooperación.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ES" sz="2000" b="1" dirty="0"/>
              <a:t>Colaboración.</a:t>
            </a:r>
            <a:endParaRPr lang="es-CL" sz="2000" b="1" dirty="0"/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944" y="2333530"/>
            <a:ext cx="4263114" cy="234237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1" name="10 Rectángulo"/>
          <p:cNvSpPr/>
          <p:nvPr/>
        </p:nvSpPr>
        <p:spPr>
          <a:xfrm>
            <a:off x="0" y="5143512"/>
            <a:ext cx="9144000" cy="1357322"/>
          </a:xfrm>
          <a:prstGeom prst="rect">
            <a:avLst/>
          </a:prstGeom>
          <a:solidFill>
            <a:schemeClr val="bg1">
              <a:lumMod val="50000"/>
              <a:alpha val="1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 sz="1800">
              <a:solidFill>
                <a:srgbClr val="FFFFFF"/>
              </a:solidFill>
            </a:endParaRPr>
          </a:p>
        </p:txBody>
      </p:sp>
      <p:sp>
        <p:nvSpPr>
          <p:cNvPr id="120839" name="8 CuadroTexto"/>
          <p:cNvSpPr txBox="1">
            <a:spLocks noChangeArrowheads="1"/>
          </p:cNvSpPr>
          <p:nvPr/>
        </p:nvSpPr>
        <p:spPr bwMode="auto">
          <a:xfrm>
            <a:off x="300571" y="5406892"/>
            <a:ext cx="278095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latin typeface="Calibri" pitchFamily="34" charset="0"/>
              </a:rPr>
              <a:t>Academias Culturales</a:t>
            </a:r>
          </a:p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latin typeface="Calibri" pitchFamily="34" charset="0"/>
              </a:rPr>
              <a:t>Visitas obras teatro municipal</a:t>
            </a:r>
          </a:p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latin typeface="Calibri" pitchFamily="34" charset="0"/>
              </a:rPr>
              <a:t>Recorrido patrimonio cultural</a:t>
            </a:r>
          </a:p>
          <a:p>
            <a:pPr algn="l">
              <a:buFont typeface="Arial" pitchFamily="34" charset="0"/>
              <a:buChar char="•"/>
            </a:pPr>
            <a:r>
              <a:rPr lang="es-CL" altLang="es-CL" sz="1600" b="1" dirty="0">
                <a:latin typeface="Calibri" pitchFamily="34" charset="0"/>
              </a:rPr>
              <a:t>Exposiciones culturales</a:t>
            </a:r>
          </a:p>
          <a:p>
            <a:pPr algn="l">
              <a:buFont typeface="Arial" pitchFamily="34" charset="0"/>
              <a:buChar char="•"/>
            </a:pPr>
            <a:r>
              <a:rPr lang="es-CL" altLang="es-CL" sz="1600" b="1" u="sng" dirty="0">
                <a:solidFill>
                  <a:srgbClr val="FFFF00"/>
                </a:solidFill>
                <a:latin typeface="Calibri" pitchFamily="34" charset="0"/>
              </a:rPr>
              <a:t>PARTICIPACIÓN</a:t>
            </a:r>
          </a:p>
        </p:txBody>
      </p:sp>
      <p:pic>
        <p:nvPicPr>
          <p:cNvPr id="8" name="7 Imagen" descr="COS_0375.JPG"/>
          <p:cNvPicPr>
            <a:picLocks noChangeAspect="1"/>
          </p:cNvPicPr>
          <p:nvPr/>
        </p:nvPicPr>
        <p:blipFill>
          <a:blip r:embed="rId4" cstate="print"/>
          <a:srcRect t="25423" b="18401"/>
          <a:stretch>
            <a:fillRect/>
          </a:stretch>
        </p:blipFill>
        <p:spPr>
          <a:xfrm>
            <a:off x="4237156" y="47071"/>
            <a:ext cx="4906844" cy="1840079"/>
          </a:xfrm>
          <a:prstGeom prst="rect">
            <a:avLst/>
          </a:prstGeom>
          <a:ln w="0">
            <a:solidFill>
              <a:schemeClr val="bg1"/>
            </a:solidFill>
          </a:ln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303167" cy="2204864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0916" y="1951483"/>
            <a:ext cx="3338736" cy="2225824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6" name="15 Imagen" descr="p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945697">
            <a:off x="-365026" y="4580512"/>
            <a:ext cx="2813371" cy="876296"/>
          </a:xfrm>
          <a:prstGeom prst="rect">
            <a:avLst/>
          </a:prstGeom>
        </p:spPr>
      </p:pic>
      <p:sp>
        <p:nvSpPr>
          <p:cNvPr id="13" name="Text Box 12"/>
          <p:cNvSpPr txBox="1">
            <a:spLocks noChangeArrowheads="1"/>
          </p:cNvSpPr>
          <p:nvPr/>
        </p:nvSpPr>
        <p:spPr bwMode="auto">
          <a:xfrm rot="20809079">
            <a:off x="765793" y="4673932"/>
            <a:ext cx="15666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342900" indent="-342900" algn="l">
              <a:defRPr/>
            </a:pPr>
            <a:r>
              <a:rPr lang="es-CL" sz="2000" b="1" dirty="0">
                <a:solidFill>
                  <a:srgbClr val="FFFFFF"/>
                </a:solidFill>
                <a:ea typeface="ＭＳ Ｐゴシック" charset="-128"/>
              </a:rPr>
              <a:t>CULTURAL</a:t>
            </a:r>
            <a:endParaRPr lang="es-ES" sz="2000" b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916081" y="4322304"/>
            <a:ext cx="5074775" cy="2308324"/>
          </a:xfrm>
          <a:prstGeom prst="rect">
            <a:avLst/>
          </a:prstGeom>
          <a:solidFill>
            <a:srgbClr val="C00000">
              <a:alpha val="85098"/>
            </a:srgb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1800" b="1" dirty="0"/>
              <a:t>Habilidades comunicacionales, verbales y no verbales: Expresión.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1800" b="1" dirty="0"/>
              <a:t>Trabajo en equipo.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1800" b="1" dirty="0"/>
              <a:t>Creatividad.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1800" b="1" dirty="0"/>
              <a:t>Sentido de pertenencia e identidad.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1800" b="1" dirty="0"/>
              <a:t>Preservación de la historia y la cultura, transmitiendo las tradiciones.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1800" b="1" dirty="0"/>
              <a:t>Empatía y la comprensión del entorno.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8"/>
          <a:srcRect l="36103" t="24406" r="37215" b="9641"/>
          <a:stretch/>
        </p:blipFill>
        <p:spPr>
          <a:xfrm rot="746347">
            <a:off x="4539893" y="2182665"/>
            <a:ext cx="1278896" cy="178512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4" name="7 CuadroTexto"/>
          <p:cNvSpPr txBox="1">
            <a:spLocks noChangeArrowheads="1"/>
          </p:cNvSpPr>
          <p:nvPr/>
        </p:nvSpPr>
        <p:spPr bwMode="auto">
          <a:xfrm>
            <a:off x="179512" y="6402318"/>
            <a:ext cx="73448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ES"/>
            </a:defPPr>
            <a:lvl1pPr algn="l">
              <a:buFont typeface="Arial" pitchFamily="34" charset="0"/>
              <a:buChar char="•"/>
              <a:defRPr sz="1600" b="1">
                <a:latin typeface="Calibri" pitchFamily="34" charset="0"/>
              </a:defRPr>
            </a:lvl1pPr>
          </a:lstStyle>
          <a:p>
            <a:pPr>
              <a:buNone/>
            </a:pPr>
            <a:r>
              <a:rPr lang="es-CL" altLang="es-CL" dirty="0">
                <a:solidFill>
                  <a:srgbClr val="FFFF00"/>
                </a:solidFill>
              </a:rPr>
              <a:t>DISCIPLINA – MANDO – ESTILO NAVAL – PERTENENCIA - MARCIALIDAD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32656"/>
            <a:ext cx="8748000" cy="175045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Rectángulo 1"/>
          <p:cNvSpPr/>
          <p:nvPr/>
        </p:nvSpPr>
        <p:spPr>
          <a:xfrm>
            <a:off x="179512" y="4357435"/>
            <a:ext cx="87054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800" b="1" dirty="0">
                <a:solidFill>
                  <a:srgbClr val="FFC000"/>
                </a:solidFill>
              </a:rPr>
              <a:t>Mando</a:t>
            </a:r>
            <a:r>
              <a:rPr lang="es-ES" sz="1800" b="1" dirty="0"/>
              <a:t> como eje central (obediencia, subordinación, autoridad, liderazgo), </a:t>
            </a:r>
            <a:r>
              <a:rPr lang="es-ES" sz="1800" b="1" dirty="0">
                <a:solidFill>
                  <a:srgbClr val="FFC000"/>
                </a:solidFill>
              </a:rPr>
              <a:t>Formas militares </a:t>
            </a:r>
            <a:r>
              <a:rPr lang="es-ES" sz="1800" b="1" dirty="0"/>
              <a:t>(conducto regular, posiciones, disciplina)</a:t>
            </a:r>
          </a:p>
          <a:p>
            <a:pPr algn="just"/>
            <a:r>
              <a:rPr lang="es-ES" sz="1800" b="1" dirty="0"/>
              <a:t>Se materializan con las funciones de cadete guía, ejercicio de brigadier, formación naval y también con las práctica de infantería, tattoo, cañón de desembarco… </a:t>
            </a:r>
            <a:r>
              <a:rPr lang="es-ES" sz="1800" b="1" dirty="0" err="1"/>
              <a:t>etc</a:t>
            </a:r>
            <a:r>
              <a:rPr lang="es-ES" sz="1800" b="1" dirty="0"/>
              <a:t>)</a:t>
            </a:r>
            <a:endParaRPr lang="es-CL" sz="18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24" y="2162491"/>
            <a:ext cx="8974090" cy="19325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3848" y="-18384"/>
            <a:ext cx="2004061" cy="95675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9" name="8 CuadroTexto"/>
          <p:cNvSpPr txBox="1">
            <a:spLocks noChangeArrowheads="1"/>
          </p:cNvSpPr>
          <p:nvPr/>
        </p:nvSpPr>
        <p:spPr bwMode="auto">
          <a:xfrm>
            <a:off x="590382" y="6339479"/>
            <a:ext cx="297350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ES"/>
            </a:defPPr>
            <a:lvl1pPr algn="l">
              <a:buFont typeface="Arial" pitchFamily="34" charset="0"/>
              <a:buChar char="•"/>
              <a:defRPr sz="1600" b="1">
                <a:latin typeface="Calibri" pitchFamily="34" charset="0"/>
              </a:defRPr>
            </a:lvl1pPr>
          </a:lstStyle>
          <a:p>
            <a:pPr>
              <a:buNone/>
            </a:pPr>
            <a:r>
              <a:rPr lang="es-CL" altLang="es-CL" dirty="0">
                <a:solidFill>
                  <a:srgbClr val="FFFF00"/>
                </a:solidFill>
              </a:rPr>
              <a:t>MOTIVACIÓN - CONOCIMIENTO</a:t>
            </a:r>
          </a:p>
        </p:txBody>
      </p:sp>
      <p:pic>
        <p:nvPicPr>
          <p:cNvPr id="16" name="15 Imagen" descr="WhatsApp Image 2019-01-23 at 10.46.33 (1)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5286388"/>
            <a:ext cx="2514586" cy="122236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17" name="16 Imagen" descr="DSCN4847.JPG"/>
          <p:cNvPicPr>
            <a:picLocks noChangeAspect="1"/>
          </p:cNvPicPr>
          <p:nvPr/>
        </p:nvPicPr>
        <p:blipFill>
          <a:blip r:embed="rId4" cstate="print"/>
          <a:srcRect b="19048"/>
          <a:stretch>
            <a:fillRect/>
          </a:stretch>
        </p:blipFill>
        <p:spPr>
          <a:xfrm>
            <a:off x="4286248" y="5286388"/>
            <a:ext cx="2000264" cy="121444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8" name="7 Imagen" descr="img_Ejecutivo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21522" y="357166"/>
            <a:ext cx="4465320" cy="288036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11" name="10 Imagen" descr="infanteri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71062" y="3502735"/>
            <a:ext cx="5024932" cy="14979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12" name="11 Imagen" descr="WhatsApp Image 2019-07-25 at 19.18.46.jpe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1520" y="294366"/>
            <a:ext cx="3867469" cy="290060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2" name="Rectángulo 1"/>
          <p:cNvSpPr/>
          <p:nvPr/>
        </p:nvSpPr>
        <p:spPr>
          <a:xfrm>
            <a:off x="360276" y="4141420"/>
            <a:ext cx="34337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800" b="1" dirty="0"/>
              <a:t>Actividades </a:t>
            </a:r>
            <a:r>
              <a:rPr lang="es-ES" sz="1800" b="1" u="sng" dirty="0">
                <a:solidFill>
                  <a:srgbClr val="FFFF00"/>
                </a:solidFill>
              </a:rPr>
              <a:t>prácticas</a:t>
            </a:r>
            <a:r>
              <a:rPr lang="es-ES" sz="1800" b="1" dirty="0"/>
              <a:t> que refuerzan, complementan y satisfacen las competencias de los Cadetes y su trabajo con personas .</a:t>
            </a:r>
          </a:p>
          <a:p>
            <a:pPr algn="just"/>
            <a:r>
              <a:rPr lang="es-ES" sz="1800" b="1" u="sng" dirty="0">
                <a:solidFill>
                  <a:srgbClr val="FFFF00"/>
                </a:solidFill>
              </a:rPr>
              <a:t>Relación con el medio</a:t>
            </a:r>
            <a:r>
              <a:rPr lang="es-ES" sz="1800" b="1" dirty="0"/>
              <a:t> en que desempeñarán su actividad profesional. </a:t>
            </a:r>
            <a:endParaRPr lang="es-CL" sz="1800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7058" y="3433618"/>
            <a:ext cx="1849808" cy="818067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p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945697">
            <a:off x="-365026" y="4580512"/>
            <a:ext cx="2813371" cy="876296"/>
          </a:xfrm>
          <a:prstGeom prst="rect">
            <a:avLst/>
          </a:prstGeom>
        </p:spPr>
      </p:pic>
      <p:sp>
        <p:nvSpPr>
          <p:cNvPr id="13" name="Text Box 12"/>
          <p:cNvSpPr txBox="1">
            <a:spLocks noChangeArrowheads="1"/>
          </p:cNvSpPr>
          <p:nvPr/>
        </p:nvSpPr>
        <p:spPr bwMode="auto">
          <a:xfrm rot="20809079">
            <a:off x="845142" y="4673932"/>
            <a:ext cx="14079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ＭＳ Ｐゴシック" charset="-128"/>
                <a:cs typeface="+mn-cs"/>
              </a:rPr>
              <a:t>VALORES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ＭＳ Ｐゴシック" charset="-128"/>
              <a:cs typeface="+mn-cs"/>
            </a:endParaRPr>
          </a:p>
        </p:txBody>
      </p:sp>
      <p:sp>
        <p:nvSpPr>
          <p:cNvPr id="119814" name="8 CuadroTexto"/>
          <p:cNvSpPr txBox="1">
            <a:spLocks noChangeArrowheads="1"/>
          </p:cNvSpPr>
          <p:nvPr/>
        </p:nvSpPr>
        <p:spPr bwMode="auto">
          <a:xfrm>
            <a:off x="107504" y="5499809"/>
            <a:ext cx="5303055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Apoyo en catástrofes / emergencias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Visitas a hogares ancianos – niños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Actividades formación religiosa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Apoyo a la comunidad porteña/situación calle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Patriotismo – valentía – lealtad – honor – deber – integridad 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949" y="2776608"/>
            <a:ext cx="3847086" cy="1602952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73"/>
          <a:stretch/>
        </p:blipFill>
        <p:spPr>
          <a:xfrm>
            <a:off x="4932040" y="209574"/>
            <a:ext cx="4019176" cy="2201304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77" b="14846"/>
          <a:stretch/>
        </p:blipFill>
        <p:spPr>
          <a:xfrm>
            <a:off x="4918174" y="2563949"/>
            <a:ext cx="4019176" cy="2940817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7"/>
          <a:srcRect t="15133"/>
          <a:stretch/>
        </p:blipFill>
        <p:spPr>
          <a:xfrm>
            <a:off x="582290" y="209574"/>
            <a:ext cx="3847086" cy="2448659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58327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Text Box 8"/>
          <p:cNvSpPr txBox="1">
            <a:spLocks noChangeArrowheads="1"/>
          </p:cNvSpPr>
          <p:nvPr/>
        </p:nvSpPr>
        <p:spPr bwMode="auto">
          <a:xfrm>
            <a:off x="516259" y="1206942"/>
            <a:ext cx="763284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altLang="es-CL" sz="18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La Escuela Naval, desde su creación, ha formado en forma integralmente a los Oficiales, lo que incluye la formación humanista.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altLang="es-CL" sz="18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altLang="es-CL" sz="18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La Escuela Naval posee 6 modelos de formación que le aseguran el desarrollo integral del futuro Oficial de Marina.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altLang="es-CL" sz="1800" b="1" i="0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altLang="es-CL" sz="1800" b="1" i="0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Si bien se trabaja directamente en el aula con </a:t>
            </a:r>
            <a:r>
              <a:rPr lang="es-ES" altLang="es-CL" sz="18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1020 </a:t>
            </a:r>
            <a:r>
              <a:rPr kumimoji="0" lang="es-ES" altLang="es-CL" sz="1800" b="1" i="0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horas de formación académica-humanista (23 %), esta se concreta mucho</a:t>
            </a:r>
            <a:r>
              <a:rPr kumimoji="0" lang="es-ES" altLang="es-CL" sz="1800" b="1" i="0" strike="noStrike" kern="1200" cap="none" spc="0" normalizeH="0" noProof="0" dirty="0">
                <a:ln>
                  <a:noFill/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más allá de las clases y está incluida indirectamente en otras asignaturas.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s-ES" altLang="es-CL" sz="1800" b="1" baseline="0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altLang="es-CL" sz="1800" b="1" baseline="0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Los</a:t>
            </a:r>
            <a:r>
              <a:rPr lang="es-ES" altLang="es-CL" sz="18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6 modelos tributan directamente a una formación humanista integral de la persona.</a:t>
            </a:r>
            <a:endParaRPr kumimoji="0" lang="es-ES" altLang="es-CL" sz="1800" b="1" i="0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2380867" y="360597"/>
            <a:ext cx="39036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ea typeface="ＭＳ Ｐゴシック" charset="-128"/>
                <a:cs typeface="+mn-cs"/>
              </a:rPr>
              <a:t>CONCLUSIONES</a:t>
            </a:r>
            <a:endParaRPr kumimoji="0" lang="es-ES" sz="36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ea typeface="ＭＳ Ｐゴシック" charset="-128"/>
              <a:cs typeface="+mn-cs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8467" y="4737881"/>
            <a:ext cx="424866" cy="42486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41" y="5330689"/>
            <a:ext cx="9004055" cy="140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035409"/>
      </p:ext>
    </p:extLst>
  </p:cSld>
  <p:clrMapOvr>
    <a:masterClrMapping/>
  </p:clrMapOvr>
  <p:transition spd="med" advClick="0">
    <p:fade/>
  </p:transition>
</p:sld>
</file>

<file path=ppt/theme/theme1.xml><?xml version="1.0" encoding="utf-8"?>
<a:theme xmlns:a="http://schemas.openxmlformats.org/drawingml/2006/main" name="2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5_Diseño predeterminado">
  <a:themeElements>
    <a:clrScheme name="5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9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73292</TotalTime>
  <Words>638</Words>
  <Application>Microsoft Office PowerPoint</Application>
  <PresentationFormat>Presentación en pantalla (4:3)</PresentationFormat>
  <Paragraphs>146</Paragraphs>
  <Slides>16</Slides>
  <Notes>9</Notes>
  <HiddenSlides>3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7</vt:i4>
      </vt:variant>
      <vt:variant>
        <vt:lpstr>Títulos de diapositiva</vt:lpstr>
      </vt:variant>
      <vt:variant>
        <vt:i4>16</vt:i4>
      </vt:variant>
    </vt:vector>
  </HeadingPairs>
  <TitlesOfParts>
    <vt:vector size="29" baseType="lpstr">
      <vt:lpstr>ＭＳ Ｐゴシック</vt:lpstr>
      <vt:lpstr>Arial</vt:lpstr>
      <vt:lpstr>Book Antiqua</vt:lpstr>
      <vt:lpstr>Bree Serif</vt:lpstr>
      <vt:lpstr>Calibri</vt:lpstr>
      <vt:lpstr>Wingdings</vt:lpstr>
      <vt:lpstr>2_Diseño predeterminado</vt:lpstr>
      <vt:lpstr>15_Diseño predeterminado</vt:lpstr>
      <vt:lpstr>6_Diseño predeterminado</vt:lpstr>
      <vt:lpstr>5_Diseño predeterminado</vt:lpstr>
      <vt:lpstr>1_Tema de Office</vt:lpstr>
      <vt:lpstr>Diseño predeterminado</vt:lpstr>
      <vt:lpstr>9_Diseño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Javier Huidobro</cp:lastModifiedBy>
  <cp:revision>620</cp:revision>
  <cp:lastPrinted>2017-01-23T18:41:00Z</cp:lastPrinted>
  <dcterms:created xsi:type="dcterms:W3CDTF">2007-01-23T15:47:52Z</dcterms:created>
  <dcterms:modified xsi:type="dcterms:W3CDTF">2025-10-02T16:23:53Z</dcterms:modified>
</cp:coreProperties>
</file>