
<file path=[Content_Types].xml><?xml version="1.0" encoding="utf-8"?>
<Types xmlns="http://schemas.openxmlformats.org/package/2006/content-types"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7" r:id="rId2"/>
    <p:sldId id="256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</p:sldIdLst>
  <p:sldSz cx="12192000" cy="6858000"/>
  <p:notesSz cx="12192000" cy="6858000"/>
  <p:defaultTextStyle>
    <a:defPPr>
      <a:defRPr lang="es-C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2" d="100"/>
          <a:sy n="62" d="100"/>
        </p:scale>
        <p:origin x="804" y="56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viewProps" Target="viewProps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3833176" y="267715"/>
            <a:ext cx="4525647" cy="39115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rgbClr val="ED7D31"/>
                </a:solidFill>
                <a:latin typeface="Calibri"/>
                <a:cs typeface="Calibri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4/30/2021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bg1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800" b="0" i="0">
                <a:solidFill>
                  <a:schemeClr val="bg1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4/30/2021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2287093" y="980728"/>
            <a:ext cx="7917180" cy="5617210"/>
          </a:xfrm>
          <a:custGeom>
            <a:avLst/>
            <a:gdLst/>
            <a:ahLst/>
            <a:cxnLst/>
            <a:rect l="l" t="t" r="r" b="b"/>
            <a:pathLst>
              <a:path w="7917180" h="5617209">
                <a:moveTo>
                  <a:pt x="3958428" y="0"/>
                </a:moveTo>
                <a:lnTo>
                  <a:pt x="0" y="2808311"/>
                </a:lnTo>
                <a:lnTo>
                  <a:pt x="3958428" y="5616623"/>
                </a:lnTo>
                <a:lnTo>
                  <a:pt x="7916856" y="2808311"/>
                </a:lnTo>
                <a:lnTo>
                  <a:pt x="3958428" y="0"/>
                </a:lnTo>
                <a:close/>
              </a:path>
            </a:pathLst>
          </a:custGeom>
          <a:solidFill>
            <a:srgbClr val="E1E1E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2455580" y="1486137"/>
            <a:ext cx="3536315" cy="2190750"/>
          </a:xfrm>
          <a:custGeom>
            <a:avLst/>
            <a:gdLst/>
            <a:ahLst/>
            <a:cxnLst/>
            <a:rect l="l" t="t" r="r" b="b"/>
            <a:pathLst>
              <a:path w="3536315" h="2190750">
                <a:moveTo>
                  <a:pt x="3171163" y="0"/>
                </a:moveTo>
                <a:lnTo>
                  <a:pt x="365088" y="0"/>
                </a:lnTo>
                <a:lnTo>
                  <a:pt x="315547" y="3332"/>
                </a:lnTo>
                <a:lnTo>
                  <a:pt x="268033" y="13041"/>
                </a:lnTo>
                <a:lnTo>
                  <a:pt x="222979" y="28690"/>
                </a:lnTo>
                <a:lnTo>
                  <a:pt x="180821" y="49845"/>
                </a:lnTo>
                <a:lnTo>
                  <a:pt x="141993" y="76070"/>
                </a:lnTo>
                <a:lnTo>
                  <a:pt x="106931" y="106931"/>
                </a:lnTo>
                <a:lnTo>
                  <a:pt x="76070" y="141993"/>
                </a:lnTo>
                <a:lnTo>
                  <a:pt x="49845" y="180821"/>
                </a:lnTo>
                <a:lnTo>
                  <a:pt x="28690" y="222979"/>
                </a:lnTo>
                <a:lnTo>
                  <a:pt x="13041" y="268033"/>
                </a:lnTo>
                <a:lnTo>
                  <a:pt x="3332" y="315547"/>
                </a:lnTo>
                <a:lnTo>
                  <a:pt x="0" y="365088"/>
                </a:lnTo>
                <a:lnTo>
                  <a:pt x="0" y="1825393"/>
                </a:lnTo>
                <a:lnTo>
                  <a:pt x="3332" y="1874934"/>
                </a:lnTo>
                <a:lnTo>
                  <a:pt x="13041" y="1922448"/>
                </a:lnTo>
                <a:lnTo>
                  <a:pt x="28690" y="1967502"/>
                </a:lnTo>
                <a:lnTo>
                  <a:pt x="49845" y="2009660"/>
                </a:lnTo>
                <a:lnTo>
                  <a:pt x="76070" y="2048488"/>
                </a:lnTo>
                <a:lnTo>
                  <a:pt x="106931" y="2083550"/>
                </a:lnTo>
                <a:lnTo>
                  <a:pt x="141993" y="2114411"/>
                </a:lnTo>
                <a:lnTo>
                  <a:pt x="180821" y="2140636"/>
                </a:lnTo>
                <a:lnTo>
                  <a:pt x="222979" y="2161791"/>
                </a:lnTo>
                <a:lnTo>
                  <a:pt x="268033" y="2177440"/>
                </a:lnTo>
                <a:lnTo>
                  <a:pt x="315547" y="2187149"/>
                </a:lnTo>
                <a:lnTo>
                  <a:pt x="365088" y="2190482"/>
                </a:lnTo>
                <a:lnTo>
                  <a:pt x="3171163" y="2190482"/>
                </a:lnTo>
                <a:lnTo>
                  <a:pt x="3220703" y="2187149"/>
                </a:lnTo>
                <a:lnTo>
                  <a:pt x="3268217" y="2177440"/>
                </a:lnTo>
                <a:lnTo>
                  <a:pt x="3313271" y="2161791"/>
                </a:lnTo>
                <a:lnTo>
                  <a:pt x="3355429" y="2140636"/>
                </a:lnTo>
                <a:lnTo>
                  <a:pt x="3394256" y="2114411"/>
                </a:lnTo>
                <a:lnTo>
                  <a:pt x="3429318" y="2083550"/>
                </a:lnTo>
                <a:lnTo>
                  <a:pt x="3460179" y="2048488"/>
                </a:lnTo>
                <a:lnTo>
                  <a:pt x="3486405" y="2009660"/>
                </a:lnTo>
                <a:lnTo>
                  <a:pt x="3507559" y="1967502"/>
                </a:lnTo>
                <a:lnTo>
                  <a:pt x="3523208" y="1922448"/>
                </a:lnTo>
                <a:lnTo>
                  <a:pt x="3532917" y="1874934"/>
                </a:lnTo>
                <a:lnTo>
                  <a:pt x="3536250" y="1825393"/>
                </a:lnTo>
                <a:lnTo>
                  <a:pt x="3536250" y="365088"/>
                </a:lnTo>
                <a:lnTo>
                  <a:pt x="3532917" y="315547"/>
                </a:lnTo>
                <a:lnTo>
                  <a:pt x="3523208" y="268033"/>
                </a:lnTo>
                <a:lnTo>
                  <a:pt x="3507559" y="222979"/>
                </a:lnTo>
                <a:lnTo>
                  <a:pt x="3486405" y="180821"/>
                </a:lnTo>
                <a:lnTo>
                  <a:pt x="3460179" y="141993"/>
                </a:lnTo>
                <a:lnTo>
                  <a:pt x="3429318" y="106931"/>
                </a:lnTo>
                <a:lnTo>
                  <a:pt x="3394256" y="76070"/>
                </a:lnTo>
                <a:lnTo>
                  <a:pt x="3355429" y="49845"/>
                </a:lnTo>
                <a:lnTo>
                  <a:pt x="3313271" y="28690"/>
                </a:lnTo>
                <a:lnTo>
                  <a:pt x="3268217" y="13041"/>
                </a:lnTo>
                <a:lnTo>
                  <a:pt x="3220703" y="3332"/>
                </a:lnTo>
                <a:lnTo>
                  <a:pt x="3171163" y="0"/>
                </a:lnTo>
                <a:close/>
              </a:path>
            </a:pathLst>
          </a:custGeom>
          <a:solidFill>
            <a:srgbClr val="FFFFFF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2455580" y="1486137"/>
            <a:ext cx="3536315" cy="2190750"/>
          </a:xfrm>
          <a:custGeom>
            <a:avLst/>
            <a:gdLst/>
            <a:ahLst/>
            <a:cxnLst/>
            <a:rect l="l" t="t" r="r" b="b"/>
            <a:pathLst>
              <a:path w="3536315" h="2190750">
                <a:moveTo>
                  <a:pt x="0" y="365088"/>
                </a:moveTo>
                <a:lnTo>
                  <a:pt x="3332" y="315547"/>
                </a:lnTo>
                <a:lnTo>
                  <a:pt x="13041" y="268033"/>
                </a:lnTo>
                <a:lnTo>
                  <a:pt x="28690" y="222979"/>
                </a:lnTo>
                <a:lnTo>
                  <a:pt x="49845" y="180821"/>
                </a:lnTo>
                <a:lnTo>
                  <a:pt x="76070" y="141993"/>
                </a:lnTo>
                <a:lnTo>
                  <a:pt x="106931" y="106931"/>
                </a:lnTo>
                <a:lnTo>
                  <a:pt x="141993" y="76070"/>
                </a:lnTo>
                <a:lnTo>
                  <a:pt x="180820" y="49845"/>
                </a:lnTo>
                <a:lnTo>
                  <a:pt x="222979" y="28690"/>
                </a:lnTo>
                <a:lnTo>
                  <a:pt x="268032" y="13041"/>
                </a:lnTo>
                <a:lnTo>
                  <a:pt x="315547" y="3332"/>
                </a:lnTo>
                <a:lnTo>
                  <a:pt x="365087" y="0"/>
                </a:lnTo>
                <a:lnTo>
                  <a:pt x="3171162" y="0"/>
                </a:lnTo>
                <a:lnTo>
                  <a:pt x="3220702" y="3332"/>
                </a:lnTo>
                <a:lnTo>
                  <a:pt x="3268217" y="13041"/>
                </a:lnTo>
                <a:lnTo>
                  <a:pt x="3313270" y="28690"/>
                </a:lnTo>
                <a:lnTo>
                  <a:pt x="3355429" y="49845"/>
                </a:lnTo>
                <a:lnTo>
                  <a:pt x="3394256" y="76070"/>
                </a:lnTo>
                <a:lnTo>
                  <a:pt x="3429318" y="106931"/>
                </a:lnTo>
                <a:lnTo>
                  <a:pt x="3460179" y="141993"/>
                </a:lnTo>
                <a:lnTo>
                  <a:pt x="3486404" y="180821"/>
                </a:lnTo>
                <a:lnTo>
                  <a:pt x="3507559" y="222979"/>
                </a:lnTo>
                <a:lnTo>
                  <a:pt x="3523208" y="268033"/>
                </a:lnTo>
                <a:lnTo>
                  <a:pt x="3532917" y="315547"/>
                </a:lnTo>
                <a:lnTo>
                  <a:pt x="3536250" y="365088"/>
                </a:lnTo>
                <a:lnTo>
                  <a:pt x="3536250" y="1825395"/>
                </a:lnTo>
                <a:lnTo>
                  <a:pt x="3532917" y="1874935"/>
                </a:lnTo>
                <a:lnTo>
                  <a:pt x="3523208" y="1922449"/>
                </a:lnTo>
                <a:lnTo>
                  <a:pt x="3507559" y="1967503"/>
                </a:lnTo>
                <a:lnTo>
                  <a:pt x="3486404" y="2009661"/>
                </a:lnTo>
                <a:lnTo>
                  <a:pt x="3460179" y="2048489"/>
                </a:lnTo>
                <a:lnTo>
                  <a:pt x="3429318" y="2083551"/>
                </a:lnTo>
                <a:lnTo>
                  <a:pt x="3394256" y="2114412"/>
                </a:lnTo>
                <a:lnTo>
                  <a:pt x="3355429" y="2140637"/>
                </a:lnTo>
                <a:lnTo>
                  <a:pt x="3313270" y="2161792"/>
                </a:lnTo>
                <a:lnTo>
                  <a:pt x="3268217" y="2177441"/>
                </a:lnTo>
                <a:lnTo>
                  <a:pt x="3220702" y="2187150"/>
                </a:lnTo>
                <a:lnTo>
                  <a:pt x="3171162" y="2190483"/>
                </a:lnTo>
                <a:lnTo>
                  <a:pt x="365087" y="2190483"/>
                </a:lnTo>
                <a:lnTo>
                  <a:pt x="315547" y="2187150"/>
                </a:lnTo>
                <a:lnTo>
                  <a:pt x="268032" y="2177441"/>
                </a:lnTo>
                <a:lnTo>
                  <a:pt x="222979" y="2161792"/>
                </a:lnTo>
                <a:lnTo>
                  <a:pt x="180820" y="2140637"/>
                </a:lnTo>
                <a:lnTo>
                  <a:pt x="141993" y="2114412"/>
                </a:lnTo>
                <a:lnTo>
                  <a:pt x="106931" y="2083551"/>
                </a:lnTo>
                <a:lnTo>
                  <a:pt x="76070" y="2048489"/>
                </a:lnTo>
                <a:lnTo>
                  <a:pt x="49845" y="2009661"/>
                </a:lnTo>
                <a:lnTo>
                  <a:pt x="28690" y="1967503"/>
                </a:lnTo>
                <a:lnTo>
                  <a:pt x="13041" y="1922449"/>
                </a:lnTo>
                <a:lnTo>
                  <a:pt x="3332" y="1874935"/>
                </a:lnTo>
                <a:lnTo>
                  <a:pt x="0" y="1825395"/>
                </a:lnTo>
                <a:lnTo>
                  <a:pt x="0" y="365088"/>
                </a:lnTo>
                <a:close/>
              </a:path>
            </a:pathLst>
          </a:custGeom>
          <a:ln w="19050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bg1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4/30/2021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0" i="0">
                <a:solidFill>
                  <a:schemeClr val="bg1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4/30/2021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4/30/2021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663481" y="846835"/>
            <a:ext cx="8865036" cy="10160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0" i="0">
                <a:solidFill>
                  <a:schemeClr val="bg1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1990445" y="1698243"/>
            <a:ext cx="8211108" cy="46863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0" i="0">
                <a:solidFill>
                  <a:schemeClr val="bg1"/>
                </a:solidFill>
                <a:latin typeface="Arial MT"/>
                <a:cs typeface="Arial MT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4/30/2021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877824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t>‹Nº›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g"/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g"/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0.jpg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5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23.png"/><Relationship Id="rId13" Type="http://schemas.openxmlformats.org/officeDocument/2006/relationships/image" Target="../media/image28.png"/><Relationship Id="rId3" Type="http://schemas.openxmlformats.org/officeDocument/2006/relationships/image" Target="../media/image18.png"/><Relationship Id="rId7" Type="http://schemas.openxmlformats.org/officeDocument/2006/relationships/image" Target="../media/image22.png"/><Relationship Id="rId12" Type="http://schemas.openxmlformats.org/officeDocument/2006/relationships/image" Target="../media/image27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11" Type="http://schemas.openxmlformats.org/officeDocument/2006/relationships/image" Target="../media/image26.png"/><Relationship Id="rId5" Type="http://schemas.openxmlformats.org/officeDocument/2006/relationships/image" Target="../media/image20.png"/><Relationship Id="rId10" Type="http://schemas.openxmlformats.org/officeDocument/2006/relationships/image" Target="../media/image25.png"/><Relationship Id="rId4" Type="http://schemas.openxmlformats.org/officeDocument/2006/relationships/image" Target="../media/image19.png"/><Relationship Id="rId9" Type="http://schemas.openxmlformats.org/officeDocument/2006/relationships/image" Target="../media/image24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4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png"/><Relationship Id="rId3" Type="http://schemas.openxmlformats.org/officeDocument/2006/relationships/image" Target="../media/image34.png"/><Relationship Id="rId7" Type="http://schemas.openxmlformats.org/officeDocument/2006/relationships/image" Target="../media/image38.png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37.png"/><Relationship Id="rId5" Type="http://schemas.openxmlformats.org/officeDocument/2006/relationships/image" Target="../media/image36.png"/><Relationship Id="rId4" Type="http://schemas.openxmlformats.org/officeDocument/2006/relationships/image" Target="../media/image35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png"/><Relationship Id="rId7" Type="http://schemas.openxmlformats.org/officeDocument/2006/relationships/image" Target="../media/image45.png"/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4.png"/><Relationship Id="rId5" Type="http://schemas.openxmlformats.org/officeDocument/2006/relationships/image" Target="../media/image43.png"/><Relationship Id="rId4" Type="http://schemas.openxmlformats.org/officeDocument/2006/relationships/image" Target="../media/image42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jpg"/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0.png"/><Relationship Id="rId5" Type="http://schemas.openxmlformats.org/officeDocument/2006/relationships/image" Target="../media/image49.png"/><Relationship Id="rId4" Type="http://schemas.openxmlformats.org/officeDocument/2006/relationships/image" Target="../media/image48.jp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3.png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7" Type="http://schemas.openxmlformats.org/officeDocument/2006/relationships/image" Target="../media/image59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58.png"/><Relationship Id="rId5" Type="http://schemas.openxmlformats.org/officeDocument/2006/relationships/image" Target="../media/image57.png"/><Relationship Id="rId4" Type="http://schemas.openxmlformats.org/officeDocument/2006/relationships/image" Target="../media/image56.png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61.jpg"/><Relationship Id="rId2" Type="http://schemas.openxmlformats.org/officeDocument/2006/relationships/image" Target="../media/image60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4.png"/><Relationship Id="rId5" Type="http://schemas.openxmlformats.org/officeDocument/2006/relationships/image" Target="../media/image63.jpg"/><Relationship Id="rId4" Type="http://schemas.openxmlformats.org/officeDocument/2006/relationships/image" Target="../media/image62.jpg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71.png"/><Relationship Id="rId3" Type="http://schemas.openxmlformats.org/officeDocument/2006/relationships/image" Target="../media/image66.png"/><Relationship Id="rId7" Type="http://schemas.openxmlformats.org/officeDocument/2006/relationships/image" Target="../media/image70.png"/><Relationship Id="rId2" Type="http://schemas.openxmlformats.org/officeDocument/2006/relationships/image" Target="../media/image65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69.png"/><Relationship Id="rId5" Type="http://schemas.openxmlformats.org/officeDocument/2006/relationships/image" Target="../media/image68.png"/><Relationship Id="rId4" Type="http://schemas.openxmlformats.org/officeDocument/2006/relationships/image" Target="../media/image67.png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3.png"/><Relationship Id="rId2" Type="http://schemas.openxmlformats.org/officeDocument/2006/relationships/image" Target="../media/image72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4.png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6.jpg"/><Relationship Id="rId7" Type="http://schemas.openxmlformats.org/officeDocument/2006/relationships/image" Target="../media/image80.png"/><Relationship Id="rId2" Type="http://schemas.openxmlformats.org/officeDocument/2006/relationships/image" Target="../media/image75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4" Type="http://schemas.openxmlformats.org/officeDocument/2006/relationships/image" Target="../media/image77.jpg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82.png"/><Relationship Id="rId7" Type="http://schemas.openxmlformats.org/officeDocument/2006/relationships/image" Target="../media/image86.jpg"/><Relationship Id="rId2" Type="http://schemas.openxmlformats.org/officeDocument/2006/relationships/image" Target="../media/image81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85.png"/><Relationship Id="rId5" Type="http://schemas.openxmlformats.org/officeDocument/2006/relationships/image" Target="../media/image84.jpg"/><Relationship Id="rId4" Type="http://schemas.openxmlformats.org/officeDocument/2006/relationships/image" Target="../media/image83.png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8.jpg"/><Relationship Id="rId2" Type="http://schemas.openxmlformats.org/officeDocument/2006/relationships/image" Target="../media/image87.jpg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89.jpg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91.jpg"/><Relationship Id="rId7" Type="http://schemas.openxmlformats.org/officeDocument/2006/relationships/image" Target="../media/image95.jpg"/><Relationship Id="rId2" Type="http://schemas.openxmlformats.org/officeDocument/2006/relationships/image" Target="../media/image90.png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94.png"/><Relationship Id="rId5" Type="http://schemas.openxmlformats.org/officeDocument/2006/relationships/image" Target="../media/image93.jpg"/><Relationship Id="rId4" Type="http://schemas.openxmlformats.org/officeDocument/2006/relationships/image" Target="../media/image92.png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6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image" Target="../media/image103.png"/><Relationship Id="rId3" Type="http://schemas.openxmlformats.org/officeDocument/2006/relationships/image" Target="../media/image98.jpg"/><Relationship Id="rId7" Type="http://schemas.openxmlformats.org/officeDocument/2006/relationships/image" Target="../media/image102.png"/><Relationship Id="rId2" Type="http://schemas.openxmlformats.org/officeDocument/2006/relationships/image" Target="../media/image97.jp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01.jpg"/><Relationship Id="rId5" Type="http://schemas.openxmlformats.org/officeDocument/2006/relationships/image" Target="../media/image100.png"/><Relationship Id="rId4" Type="http://schemas.openxmlformats.org/officeDocument/2006/relationships/image" Target="../media/image99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3972116" y="1694179"/>
            <a:ext cx="4824730" cy="1494790"/>
          </a:xfrm>
          <a:prstGeom prst="rect">
            <a:avLst/>
          </a:prstGeom>
        </p:spPr>
        <p:txBody>
          <a:bodyPr vert="horz" wrap="square" lIns="0" tIns="6350" rIns="0" bIns="0" rtlCol="0">
            <a:spAutoFit/>
          </a:bodyPr>
          <a:lstStyle/>
          <a:p>
            <a:pPr marL="391795" marR="5080" indent="-379730">
              <a:lnSpc>
                <a:spcPct val="100800"/>
              </a:lnSpc>
              <a:spcBef>
                <a:spcPts val="50"/>
              </a:spcBef>
            </a:pPr>
            <a:r>
              <a:rPr sz="4800" b="1" spc="-45" dirty="0">
                <a:solidFill>
                  <a:srgbClr val="44546A"/>
                </a:solidFill>
                <a:latin typeface="Calibri"/>
                <a:cs typeface="Calibri"/>
              </a:rPr>
              <a:t>DESINSECTACIÓN </a:t>
            </a:r>
            <a:r>
              <a:rPr sz="4800" b="1" dirty="0">
                <a:solidFill>
                  <a:srgbClr val="44546A"/>
                </a:solidFill>
                <a:latin typeface="Calibri"/>
                <a:cs typeface="Calibri"/>
              </a:rPr>
              <a:t>Y </a:t>
            </a:r>
            <a:r>
              <a:rPr sz="4800" b="1" spc="-1070" dirty="0">
                <a:solidFill>
                  <a:srgbClr val="44546A"/>
                </a:solidFill>
                <a:latin typeface="Calibri"/>
                <a:cs typeface="Calibri"/>
              </a:rPr>
              <a:t> </a:t>
            </a:r>
            <a:r>
              <a:rPr sz="4800" b="1" spc="-45" dirty="0">
                <a:solidFill>
                  <a:srgbClr val="44546A"/>
                </a:solidFill>
                <a:latin typeface="Calibri"/>
                <a:cs typeface="Calibri"/>
              </a:rPr>
              <a:t>DESRATIZACIÓN</a:t>
            </a:r>
            <a:endParaRPr sz="4800">
              <a:latin typeface="Calibri"/>
              <a:cs typeface="Calibri"/>
            </a:endParaRP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92701" y="4597400"/>
            <a:ext cx="1219200" cy="1057275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ctrTitle"/>
          </p:nvPr>
        </p:nvSpPr>
        <p:spPr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066925">
              <a:lnSpc>
                <a:spcPct val="100000"/>
              </a:lnSpc>
              <a:spcBef>
                <a:spcPts val="100"/>
              </a:spcBef>
            </a:pPr>
            <a:r>
              <a:rPr spc="-5" dirty="0"/>
              <a:t>¿Que</a:t>
            </a:r>
            <a:r>
              <a:rPr spc="-30" dirty="0"/>
              <a:t> </a:t>
            </a:r>
            <a:r>
              <a:rPr dirty="0"/>
              <a:t>es</a:t>
            </a:r>
            <a:r>
              <a:rPr spc="-20" dirty="0"/>
              <a:t> </a:t>
            </a:r>
            <a:r>
              <a:rPr spc="-5" dirty="0"/>
              <a:t>una</a:t>
            </a:r>
            <a:r>
              <a:rPr spc="-25" dirty="0"/>
              <a:t> </a:t>
            </a:r>
            <a:r>
              <a:rPr spc="-10" dirty="0"/>
              <a:t>Plaga?</a:t>
            </a:r>
          </a:p>
        </p:txBody>
      </p:sp>
      <p:pic>
        <p:nvPicPr>
          <p:cNvPr id="3" name="object 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88954" y="2435026"/>
            <a:ext cx="8561707" cy="3226000"/>
          </a:xfrm>
          <a:prstGeom prst="rect">
            <a:avLst/>
          </a:prstGeom>
        </p:spPr>
      </p:pic>
      <p:sp>
        <p:nvSpPr>
          <p:cNvPr id="4" name="object 4"/>
          <p:cNvSpPr txBox="1"/>
          <p:nvPr/>
        </p:nvSpPr>
        <p:spPr>
          <a:xfrm>
            <a:off x="3119882" y="1721611"/>
            <a:ext cx="585533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rgbClr val="ED7D31"/>
                </a:solidFill>
                <a:latin typeface="Calibri"/>
                <a:cs typeface="Calibri"/>
              </a:rPr>
              <a:t>Las</a:t>
            </a:r>
            <a:r>
              <a:rPr sz="1800" b="1" dirty="0">
                <a:solidFill>
                  <a:srgbClr val="ED7D31"/>
                </a:solidFill>
                <a:latin typeface="Calibri"/>
                <a:cs typeface="Calibri"/>
              </a:rPr>
              <a:t> </a:t>
            </a:r>
            <a:r>
              <a:rPr sz="1800" b="1" spc="-15" dirty="0">
                <a:solidFill>
                  <a:srgbClr val="ED7D31"/>
                </a:solidFill>
                <a:latin typeface="Calibri"/>
                <a:cs typeface="Calibri"/>
              </a:rPr>
              <a:t>plagas</a:t>
            </a:r>
            <a:r>
              <a:rPr sz="1800" b="1" dirty="0">
                <a:solidFill>
                  <a:srgbClr val="ED7D31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ED7D31"/>
                </a:solidFill>
                <a:latin typeface="Calibri"/>
                <a:cs typeface="Calibri"/>
              </a:rPr>
              <a:t>más</a:t>
            </a:r>
            <a:r>
              <a:rPr sz="1800" b="1" spc="5" dirty="0">
                <a:solidFill>
                  <a:srgbClr val="ED7D31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ED7D31"/>
                </a:solidFill>
                <a:latin typeface="Calibri"/>
                <a:cs typeface="Calibri"/>
              </a:rPr>
              <a:t>usuales</a:t>
            </a:r>
            <a:r>
              <a:rPr sz="1800" b="1" dirty="0">
                <a:solidFill>
                  <a:srgbClr val="ED7D31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ED7D31"/>
                </a:solidFill>
                <a:latin typeface="Calibri"/>
                <a:cs typeface="Calibri"/>
              </a:rPr>
              <a:t>en</a:t>
            </a:r>
            <a:r>
              <a:rPr sz="1800" b="1" dirty="0">
                <a:solidFill>
                  <a:srgbClr val="ED7D31"/>
                </a:solidFill>
                <a:latin typeface="Calibri"/>
                <a:cs typeface="Calibri"/>
              </a:rPr>
              <a:t> </a:t>
            </a:r>
            <a:r>
              <a:rPr sz="1800" b="1" spc="-5" dirty="0">
                <a:solidFill>
                  <a:srgbClr val="ED7D31"/>
                </a:solidFill>
                <a:latin typeface="Calibri"/>
                <a:cs typeface="Calibri"/>
              </a:rPr>
              <a:t>las</a:t>
            </a:r>
            <a:r>
              <a:rPr sz="1800" b="1" spc="5" dirty="0">
                <a:solidFill>
                  <a:srgbClr val="ED7D31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ED7D31"/>
                </a:solidFill>
                <a:latin typeface="Calibri"/>
                <a:cs typeface="Calibri"/>
              </a:rPr>
              <a:t>industrias</a:t>
            </a:r>
            <a:r>
              <a:rPr sz="1800" b="1" dirty="0">
                <a:solidFill>
                  <a:srgbClr val="ED7D31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ED7D31"/>
                </a:solidFill>
                <a:latin typeface="Calibri"/>
                <a:cs typeface="Calibri"/>
              </a:rPr>
              <a:t>agroalimentarias</a:t>
            </a:r>
            <a:r>
              <a:rPr sz="1800" b="1" dirty="0">
                <a:solidFill>
                  <a:srgbClr val="ED7D31"/>
                </a:solidFill>
                <a:latin typeface="Calibri"/>
                <a:cs typeface="Calibri"/>
              </a:rPr>
              <a:t> </a:t>
            </a:r>
            <a:r>
              <a:rPr sz="1800" b="1" spc="-10" dirty="0">
                <a:solidFill>
                  <a:srgbClr val="ED7D31"/>
                </a:solidFill>
                <a:latin typeface="Calibri"/>
                <a:cs typeface="Calibri"/>
              </a:rPr>
              <a:t>son:</a:t>
            </a:r>
            <a:endParaRPr sz="1800">
              <a:latin typeface="Calibri"/>
              <a:cs typeface="Calibri"/>
            </a:endParaRPr>
          </a:p>
        </p:txBody>
      </p:sp>
      <p:pic>
        <p:nvPicPr>
          <p:cNvPr id="5" name="object 5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904289" y="188912"/>
            <a:ext cx="1476375" cy="1427162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503711" y="3644"/>
            <a:ext cx="5328920" cy="973455"/>
          </a:xfrm>
          <a:custGeom>
            <a:avLst/>
            <a:gdLst/>
            <a:ahLst/>
            <a:cxnLst/>
            <a:rect l="l" t="t" r="r" b="b"/>
            <a:pathLst>
              <a:path w="5328920" h="973455">
                <a:moveTo>
                  <a:pt x="0" y="162241"/>
                </a:moveTo>
                <a:lnTo>
                  <a:pt x="5795" y="119111"/>
                </a:lnTo>
                <a:lnTo>
                  <a:pt x="22150" y="80355"/>
                </a:lnTo>
                <a:lnTo>
                  <a:pt x="47519" y="47519"/>
                </a:lnTo>
                <a:lnTo>
                  <a:pt x="80354" y="22150"/>
                </a:lnTo>
                <a:lnTo>
                  <a:pt x="119110" y="5795"/>
                </a:lnTo>
                <a:lnTo>
                  <a:pt x="162241" y="0"/>
                </a:lnTo>
                <a:lnTo>
                  <a:pt x="5166350" y="0"/>
                </a:lnTo>
                <a:lnTo>
                  <a:pt x="5209480" y="5795"/>
                </a:lnTo>
                <a:lnTo>
                  <a:pt x="5248236" y="22150"/>
                </a:lnTo>
                <a:lnTo>
                  <a:pt x="5281071" y="47519"/>
                </a:lnTo>
                <a:lnTo>
                  <a:pt x="5306440" y="80355"/>
                </a:lnTo>
                <a:lnTo>
                  <a:pt x="5322795" y="119111"/>
                </a:lnTo>
                <a:lnTo>
                  <a:pt x="5328591" y="162241"/>
                </a:lnTo>
                <a:lnTo>
                  <a:pt x="5328591" y="811198"/>
                </a:lnTo>
                <a:lnTo>
                  <a:pt x="5322795" y="854328"/>
                </a:lnTo>
                <a:lnTo>
                  <a:pt x="5306440" y="893084"/>
                </a:lnTo>
                <a:lnTo>
                  <a:pt x="5281071" y="925920"/>
                </a:lnTo>
                <a:lnTo>
                  <a:pt x="5248236" y="951289"/>
                </a:lnTo>
                <a:lnTo>
                  <a:pt x="5209480" y="967644"/>
                </a:lnTo>
                <a:lnTo>
                  <a:pt x="5166350" y="973440"/>
                </a:lnTo>
                <a:lnTo>
                  <a:pt x="162241" y="973440"/>
                </a:lnTo>
                <a:lnTo>
                  <a:pt x="119110" y="967644"/>
                </a:lnTo>
                <a:lnTo>
                  <a:pt x="80354" y="951289"/>
                </a:lnTo>
                <a:lnTo>
                  <a:pt x="47519" y="925920"/>
                </a:lnTo>
                <a:lnTo>
                  <a:pt x="22150" y="893084"/>
                </a:lnTo>
                <a:lnTo>
                  <a:pt x="5795" y="854328"/>
                </a:lnTo>
                <a:lnTo>
                  <a:pt x="0" y="811198"/>
                </a:lnTo>
                <a:lnTo>
                  <a:pt x="0" y="162241"/>
                </a:lnTo>
                <a:close/>
              </a:path>
            </a:pathLst>
          </a:custGeom>
          <a:ln w="19050">
            <a:solidFill>
              <a:srgbClr val="3D67B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864226" y="294132"/>
            <a:ext cx="460819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spc="-15" dirty="0">
                <a:solidFill>
                  <a:srgbClr val="000000"/>
                </a:solidFill>
              </a:rPr>
              <a:t>DESINSECTACIÓN</a:t>
            </a:r>
            <a:r>
              <a:rPr sz="2000" spc="-60" dirty="0">
                <a:solidFill>
                  <a:srgbClr val="000000"/>
                </a:solidFill>
              </a:rPr>
              <a:t> </a:t>
            </a:r>
            <a:r>
              <a:rPr sz="2000" dirty="0">
                <a:solidFill>
                  <a:srgbClr val="000000"/>
                </a:solidFill>
              </a:rPr>
              <a:t>Y</a:t>
            </a:r>
            <a:r>
              <a:rPr sz="2000" spc="-55" dirty="0">
                <a:solidFill>
                  <a:srgbClr val="000000"/>
                </a:solidFill>
              </a:rPr>
              <a:t> </a:t>
            </a:r>
            <a:r>
              <a:rPr sz="2000" spc="-15" dirty="0">
                <a:solidFill>
                  <a:srgbClr val="000000"/>
                </a:solidFill>
              </a:rPr>
              <a:t>DESRATIZACIÓN</a:t>
            </a:r>
            <a:endParaRPr sz="2000"/>
          </a:p>
        </p:txBody>
      </p:sp>
      <p:sp>
        <p:nvSpPr>
          <p:cNvPr id="4" name="object 4"/>
          <p:cNvSpPr/>
          <p:nvPr/>
        </p:nvSpPr>
        <p:spPr>
          <a:xfrm>
            <a:off x="2063551" y="1684463"/>
            <a:ext cx="8280400" cy="2141220"/>
          </a:xfrm>
          <a:custGeom>
            <a:avLst/>
            <a:gdLst/>
            <a:ahLst/>
            <a:cxnLst/>
            <a:rect l="l" t="t" r="r" b="b"/>
            <a:pathLst>
              <a:path w="8280400" h="2141220">
                <a:moveTo>
                  <a:pt x="0" y="356853"/>
                </a:moveTo>
                <a:lnTo>
                  <a:pt x="3257" y="308430"/>
                </a:lnTo>
                <a:lnTo>
                  <a:pt x="12747" y="261987"/>
                </a:lnTo>
                <a:lnTo>
                  <a:pt x="28043" y="217949"/>
                </a:lnTo>
                <a:lnTo>
                  <a:pt x="48720" y="176742"/>
                </a:lnTo>
                <a:lnTo>
                  <a:pt x="74354" y="138790"/>
                </a:lnTo>
                <a:lnTo>
                  <a:pt x="104519" y="104519"/>
                </a:lnTo>
                <a:lnTo>
                  <a:pt x="138790" y="74354"/>
                </a:lnTo>
                <a:lnTo>
                  <a:pt x="176742" y="48720"/>
                </a:lnTo>
                <a:lnTo>
                  <a:pt x="217949" y="28043"/>
                </a:lnTo>
                <a:lnTo>
                  <a:pt x="261986" y="12747"/>
                </a:lnTo>
                <a:lnTo>
                  <a:pt x="308429" y="3257"/>
                </a:lnTo>
                <a:lnTo>
                  <a:pt x="356852" y="0"/>
                </a:lnTo>
                <a:lnTo>
                  <a:pt x="7923548" y="0"/>
                </a:lnTo>
                <a:lnTo>
                  <a:pt x="7971970" y="3257"/>
                </a:lnTo>
                <a:lnTo>
                  <a:pt x="8018413" y="12747"/>
                </a:lnTo>
                <a:lnTo>
                  <a:pt x="8062451" y="28043"/>
                </a:lnTo>
                <a:lnTo>
                  <a:pt x="8103658" y="48720"/>
                </a:lnTo>
                <a:lnTo>
                  <a:pt x="8141609" y="74354"/>
                </a:lnTo>
                <a:lnTo>
                  <a:pt x="8175880" y="104519"/>
                </a:lnTo>
                <a:lnTo>
                  <a:pt x="8206045" y="138790"/>
                </a:lnTo>
                <a:lnTo>
                  <a:pt x="8231679" y="176742"/>
                </a:lnTo>
                <a:lnTo>
                  <a:pt x="8252356" y="217949"/>
                </a:lnTo>
                <a:lnTo>
                  <a:pt x="8267653" y="261987"/>
                </a:lnTo>
                <a:lnTo>
                  <a:pt x="8277142" y="308430"/>
                </a:lnTo>
                <a:lnTo>
                  <a:pt x="8280400" y="356853"/>
                </a:lnTo>
                <a:lnTo>
                  <a:pt x="8280400" y="1784247"/>
                </a:lnTo>
                <a:lnTo>
                  <a:pt x="8277142" y="1832669"/>
                </a:lnTo>
                <a:lnTo>
                  <a:pt x="8267653" y="1879112"/>
                </a:lnTo>
                <a:lnTo>
                  <a:pt x="8252356" y="1923150"/>
                </a:lnTo>
                <a:lnTo>
                  <a:pt x="8231679" y="1964357"/>
                </a:lnTo>
                <a:lnTo>
                  <a:pt x="8206045" y="2002309"/>
                </a:lnTo>
                <a:lnTo>
                  <a:pt x="8175880" y="2036580"/>
                </a:lnTo>
                <a:lnTo>
                  <a:pt x="8141609" y="2066745"/>
                </a:lnTo>
                <a:lnTo>
                  <a:pt x="8103658" y="2092379"/>
                </a:lnTo>
                <a:lnTo>
                  <a:pt x="8062451" y="2113056"/>
                </a:lnTo>
                <a:lnTo>
                  <a:pt x="8018413" y="2128352"/>
                </a:lnTo>
                <a:lnTo>
                  <a:pt x="7971970" y="2137842"/>
                </a:lnTo>
                <a:lnTo>
                  <a:pt x="7923548" y="2141100"/>
                </a:lnTo>
                <a:lnTo>
                  <a:pt x="356852" y="2141100"/>
                </a:lnTo>
                <a:lnTo>
                  <a:pt x="308429" y="2137842"/>
                </a:lnTo>
                <a:lnTo>
                  <a:pt x="261986" y="2128352"/>
                </a:lnTo>
                <a:lnTo>
                  <a:pt x="217949" y="2113056"/>
                </a:lnTo>
                <a:lnTo>
                  <a:pt x="176742" y="2092379"/>
                </a:lnTo>
                <a:lnTo>
                  <a:pt x="138790" y="2066745"/>
                </a:lnTo>
                <a:lnTo>
                  <a:pt x="104519" y="2036580"/>
                </a:lnTo>
                <a:lnTo>
                  <a:pt x="74354" y="2002309"/>
                </a:lnTo>
                <a:lnTo>
                  <a:pt x="48720" y="1964357"/>
                </a:lnTo>
                <a:lnTo>
                  <a:pt x="28043" y="1923150"/>
                </a:lnTo>
                <a:lnTo>
                  <a:pt x="12747" y="1879112"/>
                </a:lnTo>
                <a:lnTo>
                  <a:pt x="3257" y="1832669"/>
                </a:lnTo>
                <a:lnTo>
                  <a:pt x="0" y="1784247"/>
                </a:lnTo>
                <a:lnTo>
                  <a:pt x="0" y="356853"/>
                </a:lnTo>
                <a:close/>
              </a:path>
            </a:pathLst>
          </a:custGeom>
          <a:ln w="19050">
            <a:solidFill>
              <a:srgbClr val="3D67B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063551" y="3911963"/>
            <a:ext cx="8280400" cy="2141220"/>
          </a:xfrm>
          <a:custGeom>
            <a:avLst/>
            <a:gdLst/>
            <a:ahLst/>
            <a:cxnLst/>
            <a:rect l="l" t="t" r="r" b="b"/>
            <a:pathLst>
              <a:path w="8280400" h="2141220">
                <a:moveTo>
                  <a:pt x="0" y="356853"/>
                </a:moveTo>
                <a:lnTo>
                  <a:pt x="3257" y="308430"/>
                </a:lnTo>
                <a:lnTo>
                  <a:pt x="12747" y="261987"/>
                </a:lnTo>
                <a:lnTo>
                  <a:pt x="28043" y="217949"/>
                </a:lnTo>
                <a:lnTo>
                  <a:pt x="48720" y="176742"/>
                </a:lnTo>
                <a:lnTo>
                  <a:pt x="74354" y="138790"/>
                </a:lnTo>
                <a:lnTo>
                  <a:pt x="104519" y="104519"/>
                </a:lnTo>
                <a:lnTo>
                  <a:pt x="138790" y="74354"/>
                </a:lnTo>
                <a:lnTo>
                  <a:pt x="176742" y="48720"/>
                </a:lnTo>
                <a:lnTo>
                  <a:pt x="217949" y="28043"/>
                </a:lnTo>
                <a:lnTo>
                  <a:pt x="261986" y="12747"/>
                </a:lnTo>
                <a:lnTo>
                  <a:pt x="308429" y="3257"/>
                </a:lnTo>
                <a:lnTo>
                  <a:pt x="356852" y="0"/>
                </a:lnTo>
                <a:lnTo>
                  <a:pt x="7923548" y="0"/>
                </a:lnTo>
                <a:lnTo>
                  <a:pt x="7971970" y="3257"/>
                </a:lnTo>
                <a:lnTo>
                  <a:pt x="8018413" y="12747"/>
                </a:lnTo>
                <a:lnTo>
                  <a:pt x="8062451" y="28043"/>
                </a:lnTo>
                <a:lnTo>
                  <a:pt x="8103658" y="48720"/>
                </a:lnTo>
                <a:lnTo>
                  <a:pt x="8141609" y="74354"/>
                </a:lnTo>
                <a:lnTo>
                  <a:pt x="8175880" y="104519"/>
                </a:lnTo>
                <a:lnTo>
                  <a:pt x="8206045" y="138790"/>
                </a:lnTo>
                <a:lnTo>
                  <a:pt x="8231679" y="176742"/>
                </a:lnTo>
                <a:lnTo>
                  <a:pt x="8252356" y="217949"/>
                </a:lnTo>
                <a:lnTo>
                  <a:pt x="8267653" y="261987"/>
                </a:lnTo>
                <a:lnTo>
                  <a:pt x="8277142" y="308430"/>
                </a:lnTo>
                <a:lnTo>
                  <a:pt x="8280400" y="356853"/>
                </a:lnTo>
                <a:lnTo>
                  <a:pt x="8280400" y="1784247"/>
                </a:lnTo>
                <a:lnTo>
                  <a:pt x="8277142" y="1832669"/>
                </a:lnTo>
                <a:lnTo>
                  <a:pt x="8267653" y="1879112"/>
                </a:lnTo>
                <a:lnTo>
                  <a:pt x="8252356" y="1923150"/>
                </a:lnTo>
                <a:lnTo>
                  <a:pt x="8231679" y="1964357"/>
                </a:lnTo>
                <a:lnTo>
                  <a:pt x="8206045" y="2002309"/>
                </a:lnTo>
                <a:lnTo>
                  <a:pt x="8175880" y="2036580"/>
                </a:lnTo>
                <a:lnTo>
                  <a:pt x="8141609" y="2066745"/>
                </a:lnTo>
                <a:lnTo>
                  <a:pt x="8103658" y="2092379"/>
                </a:lnTo>
                <a:lnTo>
                  <a:pt x="8062451" y="2113056"/>
                </a:lnTo>
                <a:lnTo>
                  <a:pt x="8018413" y="2128352"/>
                </a:lnTo>
                <a:lnTo>
                  <a:pt x="7971970" y="2137842"/>
                </a:lnTo>
                <a:lnTo>
                  <a:pt x="7923548" y="2141100"/>
                </a:lnTo>
                <a:lnTo>
                  <a:pt x="356852" y="2141100"/>
                </a:lnTo>
                <a:lnTo>
                  <a:pt x="308429" y="2137842"/>
                </a:lnTo>
                <a:lnTo>
                  <a:pt x="261986" y="2128352"/>
                </a:lnTo>
                <a:lnTo>
                  <a:pt x="217949" y="2113056"/>
                </a:lnTo>
                <a:lnTo>
                  <a:pt x="176742" y="2092379"/>
                </a:lnTo>
                <a:lnTo>
                  <a:pt x="138790" y="2066745"/>
                </a:lnTo>
                <a:lnTo>
                  <a:pt x="104519" y="2036580"/>
                </a:lnTo>
                <a:lnTo>
                  <a:pt x="74354" y="2002309"/>
                </a:lnTo>
                <a:lnTo>
                  <a:pt x="48720" y="1964357"/>
                </a:lnTo>
                <a:lnTo>
                  <a:pt x="28043" y="1923150"/>
                </a:lnTo>
                <a:lnTo>
                  <a:pt x="12747" y="1879112"/>
                </a:lnTo>
                <a:lnTo>
                  <a:pt x="3257" y="1832669"/>
                </a:lnTo>
                <a:lnTo>
                  <a:pt x="0" y="1784247"/>
                </a:lnTo>
                <a:lnTo>
                  <a:pt x="0" y="356853"/>
                </a:lnTo>
                <a:close/>
              </a:path>
            </a:pathLst>
          </a:custGeom>
          <a:ln w="19050">
            <a:solidFill>
              <a:srgbClr val="3D67B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269671" y="1840484"/>
            <a:ext cx="7851140" cy="3970020"/>
          </a:xfrm>
          <a:prstGeom prst="rect">
            <a:avLst/>
          </a:prstGeom>
        </p:spPr>
        <p:txBody>
          <a:bodyPr vert="horz" wrap="square" lIns="0" tIns="50165" rIns="0" bIns="0" rtlCol="0">
            <a:spAutoFit/>
          </a:bodyPr>
          <a:lstStyle/>
          <a:p>
            <a:pPr marL="12700" marR="5080">
              <a:lnSpc>
                <a:spcPct val="91800"/>
              </a:lnSpc>
              <a:spcBef>
                <a:spcPts val="395"/>
              </a:spcBef>
            </a:pPr>
            <a:r>
              <a:rPr sz="3000" spc="-5" dirty="0">
                <a:latin typeface="Calibri"/>
                <a:cs typeface="Calibri"/>
              </a:rPr>
              <a:t>Los</a:t>
            </a:r>
            <a:r>
              <a:rPr sz="3000" dirty="0">
                <a:latin typeface="Calibri"/>
                <a:cs typeface="Calibri"/>
              </a:rPr>
              <a:t> </a:t>
            </a:r>
            <a:r>
              <a:rPr sz="3000" spc="-10" dirty="0">
                <a:latin typeface="Calibri"/>
                <a:cs typeface="Calibri"/>
              </a:rPr>
              <a:t>insectos</a:t>
            </a:r>
            <a:r>
              <a:rPr sz="3000" dirty="0">
                <a:latin typeface="Calibri"/>
                <a:cs typeface="Calibri"/>
              </a:rPr>
              <a:t> </a:t>
            </a:r>
            <a:r>
              <a:rPr sz="3000" spc="-5" dirty="0">
                <a:latin typeface="Calibri"/>
                <a:cs typeface="Calibri"/>
              </a:rPr>
              <a:t>en </a:t>
            </a:r>
            <a:r>
              <a:rPr sz="3000" spc="-20" dirty="0">
                <a:latin typeface="Calibri"/>
                <a:cs typeface="Calibri"/>
              </a:rPr>
              <a:t>general</a:t>
            </a:r>
            <a:r>
              <a:rPr sz="3000" spc="5" dirty="0">
                <a:latin typeface="Calibri"/>
                <a:cs typeface="Calibri"/>
              </a:rPr>
              <a:t> </a:t>
            </a:r>
            <a:r>
              <a:rPr sz="3000" spc="-20" dirty="0">
                <a:latin typeface="Calibri"/>
                <a:cs typeface="Calibri"/>
              </a:rPr>
              <a:t>representan</a:t>
            </a:r>
            <a:r>
              <a:rPr sz="3000" dirty="0">
                <a:latin typeface="Calibri"/>
                <a:cs typeface="Calibri"/>
              </a:rPr>
              <a:t> </a:t>
            </a:r>
            <a:r>
              <a:rPr sz="3000" spc="-5" dirty="0">
                <a:latin typeface="Calibri"/>
                <a:cs typeface="Calibri"/>
              </a:rPr>
              <a:t>un riesgo </a:t>
            </a:r>
            <a:r>
              <a:rPr sz="3000" dirty="0">
                <a:latin typeface="Calibri"/>
                <a:cs typeface="Calibri"/>
              </a:rPr>
              <a:t> </a:t>
            </a:r>
            <a:r>
              <a:rPr sz="3000" spc="-15" dirty="0">
                <a:latin typeface="Calibri"/>
                <a:cs typeface="Calibri"/>
              </a:rPr>
              <a:t>importante</a:t>
            </a:r>
            <a:r>
              <a:rPr sz="3000" spc="-10" dirty="0">
                <a:latin typeface="Calibri"/>
                <a:cs typeface="Calibri"/>
              </a:rPr>
              <a:t> </a:t>
            </a:r>
            <a:r>
              <a:rPr sz="3000" spc="-5" dirty="0">
                <a:latin typeface="Calibri"/>
                <a:cs typeface="Calibri"/>
              </a:rPr>
              <a:t>de</a:t>
            </a:r>
            <a:r>
              <a:rPr sz="3000" spc="-10" dirty="0">
                <a:latin typeface="Calibri"/>
                <a:cs typeface="Calibri"/>
              </a:rPr>
              <a:t> contaminación </a:t>
            </a:r>
            <a:r>
              <a:rPr sz="3000" spc="-5" dirty="0">
                <a:latin typeface="Calibri"/>
                <a:cs typeface="Calibri"/>
              </a:rPr>
              <a:t>de</a:t>
            </a:r>
            <a:r>
              <a:rPr sz="3000" spc="-10" dirty="0">
                <a:latin typeface="Calibri"/>
                <a:cs typeface="Calibri"/>
              </a:rPr>
              <a:t> </a:t>
            </a:r>
            <a:r>
              <a:rPr sz="3000" spc="-5" dirty="0">
                <a:latin typeface="Calibri"/>
                <a:cs typeface="Calibri"/>
              </a:rPr>
              <a:t>los</a:t>
            </a:r>
            <a:r>
              <a:rPr sz="3000" dirty="0">
                <a:latin typeface="Calibri"/>
                <a:cs typeface="Calibri"/>
              </a:rPr>
              <a:t> </a:t>
            </a:r>
            <a:r>
              <a:rPr sz="3000" spc="-10" dirty="0">
                <a:latin typeface="Calibri"/>
                <a:cs typeface="Calibri"/>
              </a:rPr>
              <a:t>alimentos</a:t>
            </a:r>
            <a:r>
              <a:rPr sz="3000" spc="-5" dirty="0">
                <a:latin typeface="Calibri"/>
                <a:cs typeface="Calibri"/>
              </a:rPr>
              <a:t> por </a:t>
            </a:r>
            <a:r>
              <a:rPr sz="3000" spc="-665" dirty="0">
                <a:latin typeface="Calibri"/>
                <a:cs typeface="Calibri"/>
              </a:rPr>
              <a:t> </a:t>
            </a:r>
            <a:r>
              <a:rPr sz="3000" dirty="0">
                <a:latin typeface="Calibri"/>
                <a:cs typeface="Calibri"/>
              </a:rPr>
              <a:t>su</a:t>
            </a:r>
            <a:r>
              <a:rPr sz="3000" spc="-5" dirty="0">
                <a:latin typeface="Calibri"/>
                <a:cs typeface="Calibri"/>
              </a:rPr>
              <a:t> capacidad</a:t>
            </a:r>
            <a:r>
              <a:rPr sz="3000" dirty="0">
                <a:latin typeface="Calibri"/>
                <a:cs typeface="Calibri"/>
              </a:rPr>
              <a:t> </a:t>
            </a:r>
            <a:r>
              <a:rPr sz="3000" spc="-5" dirty="0">
                <a:latin typeface="Calibri"/>
                <a:cs typeface="Calibri"/>
              </a:rPr>
              <a:t>de </a:t>
            </a:r>
            <a:r>
              <a:rPr sz="3000" spc="-15" dirty="0">
                <a:latin typeface="Calibri"/>
                <a:cs typeface="Calibri"/>
              </a:rPr>
              <a:t>transportar</a:t>
            </a:r>
            <a:r>
              <a:rPr sz="3000" spc="-5" dirty="0">
                <a:latin typeface="Calibri"/>
                <a:cs typeface="Calibri"/>
              </a:rPr>
              <a:t> </a:t>
            </a:r>
            <a:r>
              <a:rPr sz="3000" spc="-20" dirty="0">
                <a:latin typeface="Calibri"/>
                <a:cs typeface="Calibri"/>
              </a:rPr>
              <a:t>hasta</a:t>
            </a:r>
            <a:r>
              <a:rPr sz="3000" spc="-5" dirty="0">
                <a:latin typeface="Calibri"/>
                <a:cs typeface="Calibri"/>
              </a:rPr>
              <a:t> los</a:t>
            </a:r>
            <a:r>
              <a:rPr sz="3000" dirty="0">
                <a:latin typeface="Calibri"/>
                <a:cs typeface="Calibri"/>
              </a:rPr>
              <a:t> </a:t>
            </a:r>
            <a:r>
              <a:rPr sz="3000" spc="-5" dirty="0">
                <a:latin typeface="Calibri"/>
                <a:cs typeface="Calibri"/>
              </a:rPr>
              <a:t>mismos</a:t>
            </a:r>
            <a:r>
              <a:rPr sz="3000" dirty="0">
                <a:latin typeface="Calibri"/>
                <a:cs typeface="Calibri"/>
              </a:rPr>
              <a:t> </a:t>
            </a:r>
            <a:r>
              <a:rPr sz="3000" spc="-10" dirty="0">
                <a:latin typeface="Calibri"/>
                <a:cs typeface="Calibri"/>
              </a:rPr>
              <a:t>toda </a:t>
            </a:r>
            <a:r>
              <a:rPr sz="3000" spc="-660" dirty="0">
                <a:latin typeface="Calibri"/>
                <a:cs typeface="Calibri"/>
              </a:rPr>
              <a:t> </a:t>
            </a:r>
            <a:r>
              <a:rPr sz="3000" spc="-5" dirty="0">
                <a:latin typeface="Calibri"/>
                <a:cs typeface="Calibri"/>
              </a:rPr>
              <a:t>clase</a:t>
            </a:r>
            <a:r>
              <a:rPr sz="3000" spc="-10" dirty="0">
                <a:latin typeface="Calibri"/>
                <a:cs typeface="Calibri"/>
              </a:rPr>
              <a:t> </a:t>
            </a:r>
            <a:r>
              <a:rPr sz="3000" spc="-5" dirty="0">
                <a:latin typeface="Calibri"/>
                <a:cs typeface="Calibri"/>
              </a:rPr>
              <a:t>de </a:t>
            </a:r>
            <a:r>
              <a:rPr sz="3000" spc="-10" dirty="0">
                <a:latin typeface="Calibri"/>
                <a:cs typeface="Calibri"/>
              </a:rPr>
              <a:t>gérmenes.</a:t>
            </a:r>
            <a:endParaRPr sz="30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3500">
              <a:latin typeface="Calibri"/>
              <a:cs typeface="Calibri"/>
            </a:endParaRPr>
          </a:p>
          <a:p>
            <a:pPr marL="12700" marR="302260">
              <a:lnSpc>
                <a:spcPct val="91800"/>
              </a:lnSpc>
              <a:spcBef>
                <a:spcPts val="5"/>
              </a:spcBef>
            </a:pPr>
            <a:r>
              <a:rPr sz="3000" spc="-5" dirty="0">
                <a:latin typeface="Calibri"/>
                <a:cs typeface="Calibri"/>
              </a:rPr>
              <a:t>Las </a:t>
            </a:r>
            <a:r>
              <a:rPr sz="3000" spc="-30" dirty="0">
                <a:latin typeface="Calibri"/>
                <a:cs typeface="Calibri"/>
              </a:rPr>
              <a:t>ratas</a:t>
            </a:r>
            <a:r>
              <a:rPr sz="3000" dirty="0">
                <a:latin typeface="Calibri"/>
                <a:cs typeface="Calibri"/>
              </a:rPr>
              <a:t> y </a:t>
            </a:r>
            <a:r>
              <a:rPr sz="3000" spc="-20" dirty="0">
                <a:latin typeface="Calibri"/>
                <a:cs typeface="Calibri"/>
              </a:rPr>
              <a:t>ratones</a:t>
            </a:r>
            <a:r>
              <a:rPr sz="3000" dirty="0">
                <a:latin typeface="Calibri"/>
                <a:cs typeface="Calibri"/>
              </a:rPr>
              <a:t> </a:t>
            </a:r>
            <a:r>
              <a:rPr sz="3000" spc="-5" dirty="0">
                <a:latin typeface="Calibri"/>
                <a:cs typeface="Calibri"/>
              </a:rPr>
              <a:t>tienen</a:t>
            </a:r>
            <a:r>
              <a:rPr sz="3000" spc="-10" dirty="0">
                <a:latin typeface="Calibri"/>
                <a:cs typeface="Calibri"/>
              </a:rPr>
              <a:t> </a:t>
            </a:r>
            <a:r>
              <a:rPr sz="3000" spc="-5" dirty="0">
                <a:latin typeface="Calibri"/>
                <a:cs typeface="Calibri"/>
              </a:rPr>
              <a:t>una </a:t>
            </a:r>
            <a:r>
              <a:rPr sz="3000" spc="-15" dirty="0">
                <a:latin typeface="Calibri"/>
                <a:cs typeface="Calibri"/>
              </a:rPr>
              <a:t>extraordinaria </a:t>
            </a:r>
            <a:r>
              <a:rPr sz="3000" spc="-10" dirty="0">
                <a:latin typeface="Calibri"/>
                <a:cs typeface="Calibri"/>
              </a:rPr>
              <a:t> </a:t>
            </a:r>
            <a:r>
              <a:rPr sz="3000" spc="-5" dirty="0">
                <a:latin typeface="Calibri"/>
                <a:cs typeface="Calibri"/>
              </a:rPr>
              <a:t>capacidad </a:t>
            </a:r>
            <a:r>
              <a:rPr sz="3000" spc="-20" dirty="0">
                <a:latin typeface="Calibri"/>
                <a:cs typeface="Calibri"/>
              </a:rPr>
              <a:t>para</a:t>
            </a:r>
            <a:r>
              <a:rPr sz="3000" spc="-5" dirty="0">
                <a:latin typeface="Calibri"/>
                <a:cs typeface="Calibri"/>
              </a:rPr>
              <a:t> </a:t>
            </a:r>
            <a:r>
              <a:rPr sz="3000" spc="-15" dirty="0">
                <a:latin typeface="Calibri"/>
                <a:cs typeface="Calibri"/>
              </a:rPr>
              <a:t>contaminar</a:t>
            </a:r>
            <a:r>
              <a:rPr sz="3000" spc="-5" dirty="0">
                <a:latin typeface="Calibri"/>
                <a:cs typeface="Calibri"/>
              </a:rPr>
              <a:t> no sólo los</a:t>
            </a:r>
            <a:r>
              <a:rPr sz="3000" dirty="0">
                <a:latin typeface="Calibri"/>
                <a:cs typeface="Calibri"/>
              </a:rPr>
              <a:t> </a:t>
            </a:r>
            <a:r>
              <a:rPr sz="3000" spc="-10" dirty="0">
                <a:latin typeface="Calibri"/>
                <a:cs typeface="Calibri"/>
              </a:rPr>
              <a:t>alimentos </a:t>
            </a:r>
            <a:r>
              <a:rPr sz="3000" spc="-665" dirty="0">
                <a:latin typeface="Calibri"/>
                <a:cs typeface="Calibri"/>
              </a:rPr>
              <a:t> </a:t>
            </a:r>
            <a:r>
              <a:rPr sz="3000" spc="-5" dirty="0">
                <a:latin typeface="Calibri"/>
                <a:cs typeface="Calibri"/>
              </a:rPr>
              <a:t>de</a:t>
            </a:r>
            <a:r>
              <a:rPr sz="3000" spc="-10" dirty="0">
                <a:latin typeface="Calibri"/>
                <a:cs typeface="Calibri"/>
              </a:rPr>
              <a:t> </a:t>
            </a:r>
            <a:r>
              <a:rPr sz="3000" spc="-5" dirty="0">
                <a:latin typeface="Calibri"/>
                <a:cs typeface="Calibri"/>
              </a:rPr>
              <a:t>los</a:t>
            </a:r>
            <a:r>
              <a:rPr sz="3000" dirty="0">
                <a:latin typeface="Calibri"/>
                <a:cs typeface="Calibri"/>
              </a:rPr>
              <a:t> </a:t>
            </a:r>
            <a:r>
              <a:rPr sz="3000" spc="-5" dirty="0">
                <a:latin typeface="Calibri"/>
                <a:cs typeface="Calibri"/>
              </a:rPr>
              <a:t>que </a:t>
            </a:r>
            <a:r>
              <a:rPr sz="3000" spc="-10" dirty="0">
                <a:latin typeface="Calibri"/>
                <a:cs typeface="Calibri"/>
              </a:rPr>
              <a:t>comen,</a:t>
            </a:r>
            <a:r>
              <a:rPr sz="3000" spc="-5" dirty="0">
                <a:latin typeface="Calibri"/>
                <a:cs typeface="Calibri"/>
              </a:rPr>
              <a:t> sino </a:t>
            </a:r>
            <a:r>
              <a:rPr sz="3000" spc="-10" dirty="0">
                <a:latin typeface="Calibri"/>
                <a:cs typeface="Calibri"/>
              </a:rPr>
              <a:t>también todos</a:t>
            </a:r>
            <a:r>
              <a:rPr sz="3000" dirty="0">
                <a:latin typeface="Calibri"/>
                <a:cs typeface="Calibri"/>
              </a:rPr>
              <a:t> </a:t>
            </a:r>
            <a:r>
              <a:rPr sz="3000" spc="-5" dirty="0">
                <a:latin typeface="Calibri"/>
                <a:cs typeface="Calibri"/>
              </a:rPr>
              <a:t>aquellos </a:t>
            </a:r>
            <a:r>
              <a:rPr sz="3000" dirty="0">
                <a:latin typeface="Calibri"/>
                <a:cs typeface="Calibri"/>
              </a:rPr>
              <a:t> </a:t>
            </a:r>
            <a:r>
              <a:rPr sz="3000" spc="-15" dirty="0">
                <a:latin typeface="Calibri"/>
                <a:cs typeface="Calibri"/>
              </a:rPr>
              <a:t>con</a:t>
            </a:r>
            <a:r>
              <a:rPr sz="3000" spc="-10" dirty="0">
                <a:latin typeface="Calibri"/>
                <a:cs typeface="Calibri"/>
              </a:rPr>
              <a:t> </a:t>
            </a:r>
            <a:r>
              <a:rPr sz="3000" spc="-5" dirty="0">
                <a:latin typeface="Calibri"/>
                <a:cs typeface="Calibri"/>
              </a:rPr>
              <a:t>los</a:t>
            </a:r>
            <a:r>
              <a:rPr sz="3000" dirty="0">
                <a:latin typeface="Calibri"/>
                <a:cs typeface="Calibri"/>
              </a:rPr>
              <a:t> </a:t>
            </a:r>
            <a:r>
              <a:rPr sz="3000" spc="-5" dirty="0">
                <a:latin typeface="Calibri"/>
                <a:cs typeface="Calibri"/>
              </a:rPr>
              <a:t>que </a:t>
            </a:r>
            <a:r>
              <a:rPr sz="3000" spc="-10" dirty="0">
                <a:latin typeface="Calibri"/>
                <a:cs typeface="Calibri"/>
              </a:rPr>
              <a:t>toman</a:t>
            </a:r>
            <a:r>
              <a:rPr sz="3000" dirty="0">
                <a:latin typeface="Calibri"/>
                <a:cs typeface="Calibri"/>
              </a:rPr>
              <a:t> </a:t>
            </a:r>
            <a:r>
              <a:rPr sz="3000" spc="-20" dirty="0">
                <a:latin typeface="Calibri"/>
                <a:cs typeface="Calibri"/>
              </a:rPr>
              <a:t>contacto</a:t>
            </a:r>
            <a:r>
              <a:rPr sz="3000" spc="-10" dirty="0">
                <a:latin typeface="Calibri"/>
                <a:cs typeface="Calibri"/>
              </a:rPr>
              <a:t> </a:t>
            </a:r>
            <a:r>
              <a:rPr sz="3000" dirty="0">
                <a:latin typeface="Calibri"/>
                <a:cs typeface="Calibri"/>
              </a:rPr>
              <a:t>a</a:t>
            </a:r>
            <a:r>
              <a:rPr sz="3000" spc="-5" dirty="0">
                <a:latin typeface="Calibri"/>
                <a:cs typeface="Calibri"/>
              </a:rPr>
              <a:t> </a:t>
            </a:r>
            <a:r>
              <a:rPr sz="3000" dirty="0">
                <a:latin typeface="Calibri"/>
                <a:cs typeface="Calibri"/>
              </a:rPr>
              <a:t>su</a:t>
            </a:r>
            <a:r>
              <a:rPr sz="3000" spc="-5" dirty="0">
                <a:latin typeface="Calibri"/>
                <a:cs typeface="Calibri"/>
              </a:rPr>
              <a:t> paso.</a:t>
            </a:r>
            <a:endParaRPr sz="3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2753808" y="1795779"/>
            <a:ext cx="2940050" cy="1525270"/>
          </a:xfrm>
          <a:prstGeom prst="rect">
            <a:avLst/>
          </a:prstGeom>
        </p:spPr>
        <p:txBody>
          <a:bodyPr vert="horz" wrap="square" lIns="0" tIns="46990" rIns="0" bIns="0" rtlCol="0">
            <a:spAutoFit/>
          </a:bodyPr>
          <a:lstStyle/>
          <a:p>
            <a:pPr marL="12700" marR="5080" algn="ctr">
              <a:lnSpc>
                <a:spcPct val="85800"/>
              </a:lnSpc>
              <a:spcBef>
                <a:spcPts val="370"/>
              </a:spcBef>
            </a:pPr>
            <a:r>
              <a:rPr sz="1600" dirty="0">
                <a:latin typeface="Arial MT"/>
                <a:cs typeface="Arial MT"/>
              </a:rPr>
              <a:t>Las pérdidas económicas que </a:t>
            </a:r>
            <a:r>
              <a:rPr sz="1600" spc="5" dirty="0">
                <a:latin typeface="Arial MT"/>
                <a:cs typeface="Arial MT"/>
              </a:rPr>
              <a:t> </a:t>
            </a:r>
            <a:r>
              <a:rPr sz="1600" dirty="0">
                <a:latin typeface="Arial MT"/>
                <a:cs typeface="Arial MT"/>
              </a:rPr>
              <a:t>pueden causar las plagas son </a:t>
            </a:r>
            <a:r>
              <a:rPr sz="1600" spc="5" dirty="0">
                <a:latin typeface="Arial MT"/>
                <a:cs typeface="Arial MT"/>
              </a:rPr>
              <a:t> </a:t>
            </a:r>
            <a:r>
              <a:rPr sz="1600" b="1" spc="-5" dirty="0">
                <a:latin typeface="Arial"/>
                <a:cs typeface="Arial"/>
              </a:rPr>
              <a:t>mercaderías arruinadas</a:t>
            </a:r>
            <a:r>
              <a:rPr sz="1600" spc="-5" dirty="0">
                <a:latin typeface="Arial MT"/>
                <a:cs typeface="Arial MT"/>
              </a:rPr>
              <a:t>,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potenciales </a:t>
            </a:r>
            <a:r>
              <a:rPr sz="1600" dirty="0">
                <a:latin typeface="Arial MT"/>
                <a:cs typeface="Arial MT"/>
              </a:rPr>
              <a:t>demandas por </a:t>
            </a:r>
            <a:r>
              <a:rPr sz="1600" spc="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alimentos contaminados </a:t>
            </a:r>
            <a:r>
              <a:rPr sz="1600" dirty="0">
                <a:latin typeface="Arial MT"/>
                <a:cs typeface="Arial MT"/>
              </a:rPr>
              <a:t>y los </a:t>
            </a:r>
            <a:r>
              <a:rPr sz="1600" spc="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productos </a:t>
            </a:r>
            <a:r>
              <a:rPr sz="1600" dirty="0">
                <a:latin typeface="Arial MT"/>
                <a:cs typeface="Arial MT"/>
              </a:rPr>
              <a:t>mal </a:t>
            </a:r>
            <a:r>
              <a:rPr sz="1600" spc="-5" dirty="0">
                <a:latin typeface="Arial MT"/>
                <a:cs typeface="Arial MT"/>
              </a:rPr>
              <a:t>utilizados </a:t>
            </a:r>
            <a:r>
              <a:rPr sz="1600" dirty="0">
                <a:latin typeface="Arial MT"/>
                <a:cs typeface="Arial MT"/>
              </a:rPr>
              <a:t>para su </a:t>
            </a:r>
            <a:r>
              <a:rPr sz="1600" spc="-43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control.</a:t>
            </a:r>
            <a:endParaRPr sz="1600">
              <a:latin typeface="Arial MT"/>
              <a:cs typeface="Arial MT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6236638" y="1308141"/>
            <a:ext cx="3726815" cy="2266315"/>
            <a:chOff x="6236638" y="1308141"/>
            <a:chExt cx="3726815" cy="2266315"/>
          </a:xfrm>
        </p:grpSpPr>
        <p:sp>
          <p:nvSpPr>
            <p:cNvPr id="4" name="object 4"/>
            <p:cNvSpPr/>
            <p:nvPr/>
          </p:nvSpPr>
          <p:spPr>
            <a:xfrm>
              <a:off x="6246163" y="1317666"/>
              <a:ext cx="3707765" cy="2247265"/>
            </a:xfrm>
            <a:custGeom>
              <a:avLst/>
              <a:gdLst/>
              <a:ahLst/>
              <a:cxnLst/>
              <a:rect l="l" t="t" r="r" b="b"/>
              <a:pathLst>
                <a:path w="3707765" h="2247265">
                  <a:moveTo>
                    <a:pt x="3332784" y="0"/>
                  </a:moveTo>
                  <a:lnTo>
                    <a:pt x="374476" y="0"/>
                  </a:lnTo>
                  <a:lnTo>
                    <a:pt x="327502" y="2917"/>
                  </a:lnTo>
                  <a:lnTo>
                    <a:pt x="282270" y="11436"/>
                  </a:lnTo>
                  <a:lnTo>
                    <a:pt x="239130" y="25206"/>
                  </a:lnTo>
                  <a:lnTo>
                    <a:pt x="198433" y="43875"/>
                  </a:lnTo>
                  <a:lnTo>
                    <a:pt x="160529" y="67093"/>
                  </a:lnTo>
                  <a:lnTo>
                    <a:pt x="125771" y="94509"/>
                  </a:lnTo>
                  <a:lnTo>
                    <a:pt x="94509" y="125771"/>
                  </a:lnTo>
                  <a:lnTo>
                    <a:pt x="67093" y="160529"/>
                  </a:lnTo>
                  <a:lnTo>
                    <a:pt x="43875" y="198433"/>
                  </a:lnTo>
                  <a:lnTo>
                    <a:pt x="25206" y="239130"/>
                  </a:lnTo>
                  <a:lnTo>
                    <a:pt x="11436" y="282270"/>
                  </a:lnTo>
                  <a:lnTo>
                    <a:pt x="2917" y="327502"/>
                  </a:lnTo>
                  <a:lnTo>
                    <a:pt x="0" y="374476"/>
                  </a:lnTo>
                  <a:lnTo>
                    <a:pt x="0" y="1872345"/>
                  </a:lnTo>
                  <a:lnTo>
                    <a:pt x="2917" y="1919319"/>
                  </a:lnTo>
                  <a:lnTo>
                    <a:pt x="11436" y="1964551"/>
                  </a:lnTo>
                  <a:lnTo>
                    <a:pt x="25206" y="2007691"/>
                  </a:lnTo>
                  <a:lnTo>
                    <a:pt x="43875" y="2048388"/>
                  </a:lnTo>
                  <a:lnTo>
                    <a:pt x="67093" y="2086291"/>
                  </a:lnTo>
                  <a:lnTo>
                    <a:pt x="94509" y="2121050"/>
                  </a:lnTo>
                  <a:lnTo>
                    <a:pt x="125771" y="2152312"/>
                  </a:lnTo>
                  <a:lnTo>
                    <a:pt x="160529" y="2179728"/>
                  </a:lnTo>
                  <a:lnTo>
                    <a:pt x="198433" y="2202945"/>
                  </a:lnTo>
                  <a:lnTo>
                    <a:pt x="239130" y="2221615"/>
                  </a:lnTo>
                  <a:lnTo>
                    <a:pt x="282270" y="2235384"/>
                  </a:lnTo>
                  <a:lnTo>
                    <a:pt x="327502" y="2243904"/>
                  </a:lnTo>
                  <a:lnTo>
                    <a:pt x="374476" y="2246821"/>
                  </a:lnTo>
                  <a:lnTo>
                    <a:pt x="3332784" y="2246821"/>
                  </a:lnTo>
                  <a:lnTo>
                    <a:pt x="3379758" y="2243904"/>
                  </a:lnTo>
                  <a:lnTo>
                    <a:pt x="3424990" y="2235384"/>
                  </a:lnTo>
                  <a:lnTo>
                    <a:pt x="3468130" y="2221615"/>
                  </a:lnTo>
                  <a:lnTo>
                    <a:pt x="3508827" y="2202945"/>
                  </a:lnTo>
                  <a:lnTo>
                    <a:pt x="3546730" y="2179728"/>
                  </a:lnTo>
                  <a:lnTo>
                    <a:pt x="3581489" y="2152312"/>
                  </a:lnTo>
                  <a:lnTo>
                    <a:pt x="3612751" y="2121050"/>
                  </a:lnTo>
                  <a:lnTo>
                    <a:pt x="3640167" y="2086291"/>
                  </a:lnTo>
                  <a:lnTo>
                    <a:pt x="3663384" y="2048388"/>
                  </a:lnTo>
                  <a:lnTo>
                    <a:pt x="3682054" y="2007691"/>
                  </a:lnTo>
                  <a:lnTo>
                    <a:pt x="3695823" y="1964551"/>
                  </a:lnTo>
                  <a:lnTo>
                    <a:pt x="3704343" y="1919319"/>
                  </a:lnTo>
                  <a:lnTo>
                    <a:pt x="3707260" y="1872345"/>
                  </a:lnTo>
                  <a:lnTo>
                    <a:pt x="3707260" y="374476"/>
                  </a:lnTo>
                  <a:lnTo>
                    <a:pt x="3704343" y="327502"/>
                  </a:lnTo>
                  <a:lnTo>
                    <a:pt x="3695823" y="282270"/>
                  </a:lnTo>
                  <a:lnTo>
                    <a:pt x="3682054" y="239130"/>
                  </a:lnTo>
                  <a:lnTo>
                    <a:pt x="3663384" y="198433"/>
                  </a:lnTo>
                  <a:lnTo>
                    <a:pt x="3640167" y="160529"/>
                  </a:lnTo>
                  <a:lnTo>
                    <a:pt x="3612751" y="125771"/>
                  </a:lnTo>
                  <a:lnTo>
                    <a:pt x="3581489" y="94509"/>
                  </a:lnTo>
                  <a:lnTo>
                    <a:pt x="3546730" y="67093"/>
                  </a:lnTo>
                  <a:lnTo>
                    <a:pt x="3508827" y="43875"/>
                  </a:lnTo>
                  <a:lnTo>
                    <a:pt x="3468130" y="25206"/>
                  </a:lnTo>
                  <a:lnTo>
                    <a:pt x="3424990" y="11436"/>
                  </a:lnTo>
                  <a:lnTo>
                    <a:pt x="3379758" y="2917"/>
                  </a:lnTo>
                  <a:lnTo>
                    <a:pt x="333278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6246163" y="1317666"/>
              <a:ext cx="3707765" cy="2247265"/>
            </a:xfrm>
            <a:custGeom>
              <a:avLst/>
              <a:gdLst/>
              <a:ahLst/>
              <a:cxnLst/>
              <a:rect l="l" t="t" r="r" b="b"/>
              <a:pathLst>
                <a:path w="3707765" h="2247265">
                  <a:moveTo>
                    <a:pt x="0" y="374476"/>
                  </a:moveTo>
                  <a:lnTo>
                    <a:pt x="2917" y="327502"/>
                  </a:lnTo>
                  <a:lnTo>
                    <a:pt x="11436" y="282270"/>
                  </a:lnTo>
                  <a:lnTo>
                    <a:pt x="25206" y="239130"/>
                  </a:lnTo>
                  <a:lnTo>
                    <a:pt x="43875" y="198433"/>
                  </a:lnTo>
                  <a:lnTo>
                    <a:pt x="67093" y="160529"/>
                  </a:lnTo>
                  <a:lnTo>
                    <a:pt x="94509" y="125771"/>
                  </a:lnTo>
                  <a:lnTo>
                    <a:pt x="125771" y="94509"/>
                  </a:lnTo>
                  <a:lnTo>
                    <a:pt x="160529" y="67093"/>
                  </a:lnTo>
                  <a:lnTo>
                    <a:pt x="198433" y="43875"/>
                  </a:lnTo>
                  <a:lnTo>
                    <a:pt x="239130" y="25206"/>
                  </a:lnTo>
                  <a:lnTo>
                    <a:pt x="282270" y="11436"/>
                  </a:lnTo>
                  <a:lnTo>
                    <a:pt x="327502" y="2917"/>
                  </a:lnTo>
                  <a:lnTo>
                    <a:pt x="374476" y="0"/>
                  </a:lnTo>
                  <a:lnTo>
                    <a:pt x="3332785" y="0"/>
                  </a:lnTo>
                  <a:lnTo>
                    <a:pt x="3379758" y="2917"/>
                  </a:lnTo>
                  <a:lnTo>
                    <a:pt x="3424990" y="11436"/>
                  </a:lnTo>
                  <a:lnTo>
                    <a:pt x="3468130" y="25206"/>
                  </a:lnTo>
                  <a:lnTo>
                    <a:pt x="3508827" y="43875"/>
                  </a:lnTo>
                  <a:lnTo>
                    <a:pt x="3546731" y="67093"/>
                  </a:lnTo>
                  <a:lnTo>
                    <a:pt x="3581489" y="94509"/>
                  </a:lnTo>
                  <a:lnTo>
                    <a:pt x="3612751" y="125771"/>
                  </a:lnTo>
                  <a:lnTo>
                    <a:pt x="3640167" y="160529"/>
                  </a:lnTo>
                  <a:lnTo>
                    <a:pt x="3663385" y="198433"/>
                  </a:lnTo>
                  <a:lnTo>
                    <a:pt x="3682054" y="239130"/>
                  </a:lnTo>
                  <a:lnTo>
                    <a:pt x="3695824" y="282270"/>
                  </a:lnTo>
                  <a:lnTo>
                    <a:pt x="3704343" y="327502"/>
                  </a:lnTo>
                  <a:lnTo>
                    <a:pt x="3707261" y="374476"/>
                  </a:lnTo>
                  <a:lnTo>
                    <a:pt x="3707261" y="1872346"/>
                  </a:lnTo>
                  <a:lnTo>
                    <a:pt x="3704343" y="1919319"/>
                  </a:lnTo>
                  <a:lnTo>
                    <a:pt x="3695824" y="1964551"/>
                  </a:lnTo>
                  <a:lnTo>
                    <a:pt x="3682054" y="2007691"/>
                  </a:lnTo>
                  <a:lnTo>
                    <a:pt x="3663385" y="2048388"/>
                  </a:lnTo>
                  <a:lnTo>
                    <a:pt x="3640167" y="2086292"/>
                  </a:lnTo>
                  <a:lnTo>
                    <a:pt x="3612751" y="2121050"/>
                  </a:lnTo>
                  <a:lnTo>
                    <a:pt x="3581489" y="2152312"/>
                  </a:lnTo>
                  <a:lnTo>
                    <a:pt x="3546731" y="2179728"/>
                  </a:lnTo>
                  <a:lnTo>
                    <a:pt x="3508827" y="2202946"/>
                  </a:lnTo>
                  <a:lnTo>
                    <a:pt x="3468130" y="2221615"/>
                  </a:lnTo>
                  <a:lnTo>
                    <a:pt x="3424990" y="2235385"/>
                  </a:lnTo>
                  <a:lnTo>
                    <a:pt x="3379758" y="2243904"/>
                  </a:lnTo>
                  <a:lnTo>
                    <a:pt x="3332785" y="2246822"/>
                  </a:lnTo>
                  <a:lnTo>
                    <a:pt x="374476" y="2246822"/>
                  </a:lnTo>
                  <a:lnTo>
                    <a:pt x="327502" y="2243904"/>
                  </a:lnTo>
                  <a:lnTo>
                    <a:pt x="282270" y="2235385"/>
                  </a:lnTo>
                  <a:lnTo>
                    <a:pt x="239130" y="2221615"/>
                  </a:lnTo>
                  <a:lnTo>
                    <a:pt x="198433" y="2202946"/>
                  </a:lnTo>
                  <a:lnTo>
                    <a:pt x="160529" y="2179728"/>
                  </a:lnTo>
                  <a:lnTo>
                    <a:pt x="125771" y="2152312"/>
                  </a:lnTo>
                  <a:lnTo>
                    <a:pt x="94509" y="2121050"/>
                  </a:lnTo>
                  <a:lnTo>
                    <a:pt x="67093" y="2086292"/>
                  </a:lnTo>
                  <a:lnTo>
                    <a:pt x="43875" y="2048388"/>
                  </a:lnTo>
                  <a:lnTo>
                    <a:pt x="25206" y="2007691"/>
                  </a:lnTo>
                  <a:lnTo>
                    <a:pt x="11436" y="1964551"/>
                  </a:lnTo>
                  <a:lnTo>
                    <a:pt x="2917" y="1919319"/>
                  </a:lnTo>
                  <a:lnTo>
                    <a:pt x="0" y="1872346"/>
                  </a:lnTo>
                  <a:lnTo>
                    <a:pt x="0" y="374476"/>
                  </a:lnTo>
                  <a:close/>
                </a:path>
              </a:pathLst>
            </a:custGeom>
            <a:ln w="19050">
              <a:solidFill>
                <a:srgbClr val="95959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6" name="object 6"/>
          <p:cNvSpPr txBox="1"/>
          <p:nvPr/>
        </p:nvSpPr>
        <p:spPr>
          <a:xfrm>
            <a:off x="6437840" y="1759203"/>
            <a:ext cx="3324225" cy="1323975"/>
          </a:xfrm>
          <a:prstGeom prst="rect">
            <a:avLst/>
          </a:prstGeom>
        </p:spPr>
        <p:txBody>
          <a:bodyPr vert="horz" wrap="square" lIns="0" tIns="45719" rIns="0" bIns="0" rtlCol="0">
            <a:spAutoFit/>
          </a:bodyPr>
          <a:lstStyle/>
          <a:p>
            <a:pPr marL="12700" marR="5080" algn="ctr">
              <a:lnSpc>
                <a:spcPct val="86500"/>
              </a:lnSpc>
              <a:spcBef>
                <a:spcPts val="359"/>
              </a:spcBef>
            </a:pPr>
            <a:r>
              <a:rPr sz="1600" dirty="0">
                <a:latin typeface="Arial MT"/>
                <a:cs typeface="Arial MT"/>
              </a:rPr>
              <a:t>A</a:t>
            </a:r>
            <a:r>
              <a:rPr sz="1600" spc="-1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estos</a:t>
            </a:r>
            <a:r>
              <a:rPr sz="1600" spc="-2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impactos</a:t>
            </a:r>
            <a:r>
              <a:rPr sz="1600" spc="-15" dirty="0">
                <a:latin typeface="Arial MT"/>
                <a:cs typeface="Arial MT"/>
              </a:rPr>
              <a:t> </a:t>
            </a:r>
            <a:r>
              <a:rPr sz="1600" dirty="0">
                <a:latin typeface="Arial MT"/>
                <a:cs typeface="Arial MT"/>
              </a:rPr>
              <a:t>económicos</a:t>
            </a:r>
            <a:r>
              <a:rPr sz="1600" spc="-15" dirty="0">
                <a:latin typeface="Arial MT"/>
                <a:cs typeface="Arial MT"/>
              </a:rPr>
              <a:t> </a:t>
            </a:r>
            <a:r>
              <a:rPr sz="1600" dirty="0">
                <a:latin typeface="Arial MT"/>
                <a:cs typeface="Arial MT"/>
              </a:rPr>
              <a:t>deben </a:t>
            </a:r>
            <a:r>
              <a:rPr sz="1600" spc="-430" dirty="0">
                <a:latin typeface="Arial MT"/>
                <a:cs typeface="Arial MT"/>
              </a:rPr>
              <a:t> </a:t>
            </a:r>
            <a:r>
              <a:rPr sz="1600" dirty="0">
                <a:latin typeface="Arial MT"/>
                <a:cs typeface="Arial MT"/>
              </a:rPr>
              <a:t>sumarse los </a:t>
            </a:r>
            <a:r>
              <a:rPr sz="1600" b="1" dirty="0">
                <a:latin typeface="Arial"/>
                <a:cs typeface="Arial"/>
              </a:rPr>
              <a:t>daños </a:t>
            </a:r>
            <a:r>
              <a:rPr sz="1600" b="1" spc="-5" dirty="0">
                <a:latin typeface="Arial"/>
                <a:cs typeface="Arial"/>
              </a:rPr>
              <a:t>en </a:t>
            </a:r>
            <a:r>
              <a:rPr sz="1600" b="1" dirty="0">
                <a:latin typeface="Arial"/>
                <a:cs typeface="Arial"/>
              </a:rPr>
              <a:t>las </a:t>
            </a:r>
            <a:r>
              <a:rPr sz="1600" b="1" spc="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estructuras </a:t>
            </a:r>
            <a:r>
              <a:rPr sz="1600" spc="-5" dirty="0">
                <a:latin typeface="Arial MT"/>
                <a:cs typeface="Arial MT"/>
              </a:rPr>
              <a:t>físicas </a:t>
            </a:r>
            <a:r>
              <a:rPr sz="1600" dirty="0">
                <a:latin typeface="Arial MT"/>
                <a:cs typeface="Arial MT"/>
              </a:rPr>
              <a:t>del </a:t>
            </a:r>
            <a:r>
              <a:rPr sz="1600" spc="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establecimiento, </a:t>
            </a:r>
            <a:r>
              <a:rPr sz="1600" dirty="0">
                <a:latin typeface="Arial MT"/>
                <a:cs typeface="Arial MT"/>
              </a:rPr>
              <a:t>y por sobre </a:t>
            </a:r>
            <a:r>
              <a:rPr sz="1600" spc="-5" dirty="0">
                <a:latin typeface="Arial MT"/>
                <a:cs typeface="Arial MT"/>
              </a:rPr>
              <a:t>todas </a:t>
            </a:r>
            <a:r>
              <a:rPr sz="1600" dirty="0">
                <a:latin typeface="Arial MT"/>
                <a:cs typeface="Arial MT"/>
              </a:rPr>
              <a:t> las causas la pérdida de imagen de </a:t>
            </a:r>
            <a:r>
              <a:rPr sz="1600" spc="5" dirty="0">
                <a:latin typeface="Arial MT"/>
                <a:cs typeface="Arial MT"/>
              </a:rPr>
              <a:t> </a:t>
            </a:r>
            <a:r>
              <a:rPr sz="1600" dirty="0">
                <a:latin typeface="Arial MT"/>
                <a:cs typeface="Arial MT"/>
              </a:rPr>
              <a:t>la</a:t>
            </a:r>
            <a:r>
              <a:rPr sz="1600" spc="-5" dirty="0">
                <a:latin typeface="Arial MT"/>
                <a:cs typeface="Arial MT"/>
              </a:rPr>
              <a:t> </a:t>
            </a:r>
            <a:r>
              <a:rPr sz="1600" dirty="0">
                <a:latin typeface="Arial MT"/>
                <a:cs typeface="Arial MT"/>
              </a:rPr>
              <a:t>empresa.</a:t>
            </a:r>
            <a:endParaRPr sz="1600">
              <a:latin typeface="Arial MT"/>
              <a:cs typeface="Arial MT"/>
            </a:endParaRPr>
          </a:p>
        </p:txBody>
      </p:sp>
      <p:grpSp>
        <p:nvGrpSpPr>
          <p:cNvPr id="7" name="object 7"/>
          <p:cNvGrpSpPr/>
          <p:nvPr/>
        </p:nvGrpSpPr>
        <p:grpSpPr>
          <a:xfrm>
            <a:off x="2277563" y="3835222"/>
            <a:ext cx="3387090" cy="2657475"/>
            <a:chOff x="2277563" y="3835222"/>
            <a:chExt cx="3387090" cy="2657475"/>
          </a:xfrm>
        </p:grpSpPr>
        <p:sp>
          <p:nvSpPr>
            <p:cNvPr id="8" name="object 8"/>
            <p:cNvSpPr/>
            <p:nvPr/>
          </p:nvSpPr>
          <p:spPr>
            <a:xfrm>
              <a:off x="2287088" y="3844747"/>
              <a:ext cx="3368040" cy="2638425"/>
            </a:xfrm>
            <a:custGeom>
              <a:avLst/>
              <a:gdLst/>
              <a:ahLst/>
              <a:cxnLst/>
              <a:rect l="l" t="t" r="r" b="b"/>
              <a:pathLst>
                <a:path w="3368040" h="2638425">
                  <a:moveTo>
                    <a:pt x="2928067" y="0"/>
                  </a:moveTo>
                  <a:lnTo>
                    <a:pt x="439691" y="0"/>
                  </a:lnTo>
                  <a:lnTo>
                    <a:pt x="391782" y="2580"/>
                  </a:lnTo>
                  <a:lnTo>
                    <a:pt x="345367" y="10141"/>
                  </a:lnTo>
                  <a:lnTo>
                    <a:pt x="300715" y="22415"/>
                  </a:lnTo>
                  <a:lnTo>
                    <a:pt x="258093" y="39134"/>
                  </a:lnTo>
                  <a:lnTo>
                    <a:pt x="217770" y="60030"/>
                  </a:lnTo>
                  <a:lnTo>
                    <a:pt x="180015" y="84834"/>
                  </a:lnTo>
                  <a:lnTo>
                    <a:pt x="145095" y="113279"/>
                  </a:lnTo>
                  <a:lnTo>
                    <a:pt x="113279" y="145095"/>
                  </a:lnTo>
                  <a:lnTo>
                    <a:pt x="84834" y="180015"/>
                  </a:lnTo>
                  <a:lnTo>
                    <a:pt x="60030" y="217770"/>
                  </a:lnTo>
                  <a:lnTo>
                    <a:pt x="39134" y="258092"/>
                  </a:lnTo>
                  <a:lnTo>
                    <a:pt x="22415" y="300714"/>
                  </a:lnTo>
                  <a:lnTo>
                    <a:pt x="10141" y="345366"/>
                  </a:lnTo>
                  <a:lnTo>
                    <a:pt x="2580" y="391781"/>
                  </a:lnTo>
                  <a:lnTo>
                    <a:pt x="0" y="439690"/>
                  </a:lnTo>
                  <a:lnTo>
                    <a:pt x="0" y="2198394"/>
                  </a:lnTo>
                  <a:lnTo>
                    <a:pt x="2580" y="2246303"/>
                  </a:lnTo>
                  <a:lnTo>
                    <a:pt x="10141" y="2292718"/>
                  </a:lnTo>
                  <a:lnTo>
                    <a:pt x="22415" y="2337370"/>
                  </a:lnTo>
                  <a:lnTo>
                    <a:pt x="39134" y="2379992"/>
                  </a:lnTo>
                  <a:lnTo>
                    <a:pt x="60030" y="2420315"/>
                  </a:lnTo>
                  <a:lnTo>
                    <a:pt x="84834" y="2458070"/>
                  </a:lnTo>
                  <a:lnTo>
                    <a:pt x="113279" y="2492990"/>
                  </a:lnTo>
                  <a:lnTo>
                    <a:pt x="145095" y="2524806"/>
                  </a:lnTo>
                  <a:lnTo>
                    <a:pt x="180015" y="2553251"/>
                  </a:lnTo>
                  <a:lnTo>
                    <a:pt x="217770" y="2578055"/>
                  </a:lnTo>
                  <a:lnTo>
                    <a:pt x="258093" y="2598950"/>
                  </a:lnTo>
                  <a:lnTo>
                    <a:pt x="300715" y="2615670"/>
                  </a:lnTo>
                  <a:lnTo>
                    <a:pt x="345367" y="2627944"/>
                  </a:lnTo>
                  <a:lnTo>
                    <a:pt x="391782" y="2635505"/>
                  </a:lnTo>
                  <a:lnTo>
                    <a:pt x="439691" y="2638085"/>
                  </a:lnTo>
                  <a:lnTo>
                    <a:pt x="2928067" y="2638085"/>
                  </a:lnTo>
                  <a:lnTo>
                    <a:pt x="2975976" y="2635505"/>
                  </a:lnTo>
                  <a:lnTo>
                    <a:pt x="3022391" y="2627944"/>
                  </a:lnTo>
                  <a:lnTo>
                    <a:pt x="3067044" y="2615670"/>
                  </a:lnTo>
                  <a:lnTo>
                    <a:pt x="3109665" y="2598950"/>
                  </a:lnTo>
                  <a:lnTo>
                    <a:pt x="3149988" y="2578055"/>
                  </a:lnTo>
                  <a:lnTo>
                    <a:pt x="3187743" y="2553251"/>
                  </a:lnTo>
                  <a:lnTo>
                    <a:pt x="3222663" y="2524806"/>
                  </a:lnTo>
                  <a:lnTo>
                    <a:pt x="3254479" y="2492990"/>
                  </a:lnTo>
                  <a:lnTo>
                    <a:pt x="3282923" y="2458070"/>
                  </a:lnTo>
                  <a:lnTo>
                    <a:pt x="3307727" y="2420315"/>
                  </a:lnTo>
                  <a:lnTo>
                    <a:pt x="3328623" y="2379992"/>
                  </a:lnTo>
                  <a:lnTo>
                    <a:pt x="3345342" y="2337370"/>
                  </a:lnTo>
                  <a:lnTo>
                    <a:pt x="3357616" y="2292718"/>
                  </a:lnTo>
                  <a:lnTo>
                    <a:pt x="3365178" y="2246303"/>
                  </a:lnTo>
                  <a:lnTo>
                    <a:pt x="3367758" y="2198394"/>
                  </a:lnTo>
                  <a:lnTo>
                    <a:pt x="3367758" y="439690"/>
                  </a:lnTo>
                  <a:lnTo>
                    <a:pt x="3365178" y="391781"/>
                  </a:lnTo>
                  <a:lnTo>
                    <a:pt x="3357616" y="345366"/>
                  </a:lnTo>
                  <a:lnTo>
                    <a:pt x="3345342" y="300714"/>
                  </a:lnTo>
                  <a:lnTo>
                    <a:pt x="3328623" y="258092"/>
                  </a:lnTo>
                  <a:lnTo>
                    <a:pt x="3307727" y="217770"/>
                  </a:lnTo>
                  <a:lnTo>
                    <a:pt x="3282923" y="180015"/>
                  </a:lnTo>
                  <a:lnTo>
                    <a:pt x="3254479" y="145095"/>
                  </a:lnTo>
                  <a:lnTo>
                    <a:pt x="3222663" y="113279"/>
                  </a:lnTo>
                  <a:lnTo>
                    <a:pt x="3187743" y="84834"/>
                  </a:lnTo>
                  <a:lnTo>
                    <a:pt x="3149988" y="60030"/>
                  </a:lnTo>
                  <a:lnTo>
                    <a:pt x="3109665" y="39134"/>
                  </a:lnTo>
                  <a:lnTo>
                    <a:pt x="3067044" y="22415"/>
                  </a:lnTo>
                  <a:lnTo>
                    <a:pt x="3022391" y="10141"/>
                  </a:lnTo>
                  <a:lnTo>
                    <a:pt x="2975976" y="2580"/>
                  </a:lnTo>
                  <a:lnTo>
                    <a:pt x="292806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2287088" y="3844747"/>
              <a:ext cx="3368040" cy="2638425"/>
            </a:xfrm>
            <a:custGeom>
              <a:avLst/>
              <a:gdLst/>
              <a:ahLst/>
              <a:cxnLst/>
              <a:rect l="l" t="t" r="r" b="b"/>
              <a:pathLst>
                <a:path w="3368040" h="2638425">
                  <a:moveTo>
                    <a:pt x="0" y="439690"/>
                  </a:moveTo>
                  <a:lnTo>
                    <a:pt x="2580" y="391781"/>
                  </a:lnTo>
                  <a:lnTo>
                    <a:pt x="10141" y="345366"/>
                  </a:lnTo>
                  <a:lnTo>
                    <a:pt x="22415" y="300714"/>
                  </a:lnTo>
                  <a:lnTo>
                    <a:pt x="39134" y="258092"/>
                  </a:lnTo>
                  <a:lnTo>
                    <a:pt x="60030" y="217770"/>
                  </a:lnTo>
                  <a:lnTo>
                    <a:pt x="84834" y="180015"/>
                  </a:lnTo>
                  <a:lnTo>
                    <a:pt x="113279" y="145095"/>
                  </a:lnTo>
                  <a:lnTo>
                    <a:pt x="145095" y="113279"/>
                  </a:lnTo>
                  <a:lnTo>
                    <a:pt x="180015" y="84834"/>
                  </a:lnTo>
                  <a:lnTo>
                    <a:pt x="217770" y="60030"/>
                  </a:lnTo>
                  <a:lnTo>
                    <a:pt x="258092" y="39134"/>
                  </a:lnTo>
                  <a:lnTo>
                    <a:pt x="300714" y="22415"/>
                  </a:lnTo>
                  <a:lnTo>
                    <a:pt x="345366" y="10141"/>
                  </a:lnTo>
                  <a:lnTo>
                    <a:pt x="391781" y="2580"/>
                  </a:lnTo>
                  <a:lnTo>
                    <a:pt x="439690" y="0"/>
                  </a:lnTo>
                  <a:lnTo>
                    <a:pt x="2928067" y="0"/>
                  </a:lnTo>
                  <a:lnTo>
                    <a:pt x="2975976" y="2580"/>
                  </a:lnTo>
                  <a:lnTo>
                    <a:pt x="3022391" y="10141"/>
                  </a:lnTo>
                  <a:lnTo>
                    <a:pt x="3067043" y="22415"/>
                  </a:lnTo>
                  <a:lnTo>
                    <a:pt x="3109665" y="39134"/>
                  </a:lnTo>
                  <a:lnTo>
                    <a:pt x="3149987" y="60030"/>
                  </a:lnTo>
                  <a:lnTo>
                    <a:pt x="3187742" y="84834"/>
                  </a:lnTo>
                  <a:lnTo>
                    <a:pt x="3222662" y="113279"/>
                  </a:lnTo>
                  <a:lnTo>
                    <a:pt x="3254479" y="145095"/>
                  </a:lnTo>
                  <a:lnTo>
                    <a:pt x="3282923" y="180015"/>
                  </a:lnTo>
                  <a:lnTo>
                    <a:pt x="3307727" y="217770"/>
                  </a:lnTo>
                  <a:lnTo>
                    <a:pt x="3328623" y="258092"/>
                  </a:lnTo>
                  <a:lnTo>
                    <a:pt x="3345342" y="300714"/>
                  </a:lnTo>
                  <a:lnTo>
                    <a:pt x="3357616" y="345366"/>
                  </a:lnTo>
                  <a:lnTo>
                    <a:pt x="3365178" y="391781"/>
                  </a:lnTo>
                  <a:lnTo>
                    <a:pt x="3367758" y="439690"/>
                  </a:lnTo>
                  <a:lnTo>
                    <a:pt x="3367758" y="2198395"/>
                  </a:lnTo>
                  <a:lnTo>
                    <a:pt x="3365178" y="2246304"/>
                  </a:lnTo>
                  <a:lnTo>
                    <a:pt x="3357616" y="2292719"/>
                  </a:lnTo>
                  <a:lnTo>
                    <a:pt x="3345342" y="2337371"/>
                  </a:lnTo>
                  <a:lnTo>
                    <a:pt x="3328623" y="2379993"/>
                  </a:lnTo>
                  <a:lnTo>
                    <a:pt x="3307727" y="2420315"/>
                  </a:lnTo>
                  <a:lnTo>
                    <a:pt x="3282923" y="2458070"/>
                  </a:lnTo>
                  <a:lnTo>
                    <a:pt x="3254479" y="2492990"/>
                  </a:lnTo>
                  <a:lnTo>
                    <a:pt x="3222662" y="2524807"/>
                  </a:lnTo>
                  <a:lnTo>
                    <a:pt x="3187742" y="2553251"/>
                  </a:lnTo>
                  <a:lnTo>
                    <a:pt x="3149987" y="2578055"/>
                  </a:lnTo>
                  <a:lnTo>
                    <a:pt x="3109665" y="2598951"/>
                  </a:lnTo>
                  <a:lnTo>
                    <a:pt x="3067043" y="2615670"/>
                  </a:lnTo>
                  <a:lnTo>
                    <a:pt x="3022391" y="2627944"/>
                  </a:lnTo>
                  <a:lnTo>
                    <a:pt x="2975976" y="2635505"/>
                  </a:lnTo>
                  <a:lnTo>
                    <a:pt x="2928067" y="2638086"/>
                  </a:lnTo>
                  <a:lnTo>
                    <a:pt x="439690" y="2638086"/>
                  </a:lnTo>
                  <a:lnTo>
                    <a:pt x="391781" y="2635505"/>
                  </a:lnTo>
                  <a:lnTo>
                    <a:pt x="345366" y="2627944"/>
                  </a:lnTo>
                  <a:lnTo>
                    <a:pt x="300714" y="2615670"/>
                  </a:lnTo>
                  <a:lnTo>
                    <a:pt x="258092" y="2598951"/>
                  </a:lnTo>
                  <a:lnTo>
                    <a:pt x="217770" y="2578055"/>
                  </a:lnTo>
                  <a:lnTo>
                    <a:pt x="180015" y="2553251"/>
                  </a:lnTo>
                  <a:lnTo>
                    <a:pt x="145095" y="2524807"/>
                  </a:lnTo>
                  <a:lnTo>
                    <a:pt x="113279" y="2492990"/>
                  </a:lnTo>
                  <a:lnTo>
                    <a:pt x="84834" y="2458070"/>
                  </a:lnTo>
                  <a:lnTo>
                    <a:pt x="60030" y="2420315"/>
                  </a:lnTo>
                  <a:lnTo>
                    <a:pt x="39134" y="2379993"/>
                  </a:lnTo>
                  <a:lnTo>
                    <a:pt x="22415" y="2337371"/>
                  </a:lnTo>
                  <a:lnTo>
                    <a:pt x="10141" y="2292719"/>
                  </a:lnTo>
                  <a:lnTo>
                    <a:pt x="2580" y="2246304"/>
                  </a:lnTo>
                  <a:lnTo>
                    <a:pt x="0" y="2198395"/>
                  </a:lnTo>
                  <a:lnTo>
                    <a:pt x="0" y="439690"/>
                  </a:lnTo>
                  <a:close/>
                </a:path>
              </a:pathLst>
            </a:custGeom>
            <a:ln w="19050">
              <a:solidFill>
                <a:srgbClr val="95959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0" name="object 10"/>
          <p:cNvSpPr txBox="1"/>
          <p:nvPr/>
        </p:nvSpPr>
        <p:spPr>
          <a:xfrm>
            <a:off x="2551869" y="4481067"/>
            <a:ext cx="2838450" cy="1323975"/>
          </a:xfrm>
          <a:prstGeom prst="rect">
            <a:avLst/>
          </a:prstGeom>
        </p:spPr>
        <p:txBody>
          <a:bodyPr vert="horz" wrap="square" lIns="0" tIns="45719" rIns="0" bIns="0" rtlCol="0">
            <a:spAutoFit/>
          </a:bodyPr>
          <a:lstStyle/>
          <a:p>
            <a:pPr marL="12700" marR="5080" indent="-635" algn="ctr">
              <a:lnSpc>
                <a:spcPct val="86500"/>
              </a:lnSpc>
              <a:spcBef>
                <a:spcPts val="359"/>
              </a:spcBef>
            </a:pPr>
            <a:r>
              <a:rPr sz="1600" spc="-5" dirty="0">
                <a:latin typeface="Arial MT"/>
                <a:cs typeface="Arial MT"/>
              </a:rPr>
              <a:t>Como ejemplo, </a:t>
            </a:r>
            <a:r>
              <a:rPr sz="1600" b="1" dirty="0">
                <a:latin typeface="Arial"/>
                <a:cs typeface="Arial"/>
              </a:rPr>
              <a:t>20 ratas son </a:t>
            </a:r>
            <a:r>
              <a:rPr sz="1600" b="1" spc="5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capaces</a:t>
            </a:r>
            <a:r>
              <a:rPr sz="1600" b="1" spc="-2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de</a:t>
            </a:r>
            <a:r>
              <a:rPr sz="1600" b="1" spc="-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contaminar</a:t>
            </a:r>
            <a:r>
              <a:rPr sz="1600" b="1" spc="-10" dirty="0">
                <a:latin typeface="Arial"/>
                <a:cs typeface="Arial"/>
              </a:rPr>
              <a:t> </a:t>
            </a:r>
            <a:r>
              <a:rPr sz="1600" b="1" spc="-5" dirty="0">
                <a:latin typeface="Arial"/>
                <a:cs typeface="Arial"/>
              </a:rPr>
              <a:t>1.000 </a:t>
            </a:r>
            <a:r>
              <a:rPr sz="1600" b="1" spc="-430" dirty="0">
                <a:latin typeface="Arial"/>
                <a:cs typeface="Arial"/>
              </a:rPr>
              <a:t> </a:t>
            </a:r>
            <a:r>
              <a:rPr sz="1600" b="1" dirty="0">
                <a:latin typeface="Arial"/>
                <a:cs typeface="Arial"/>
              </a:rPr>
              <a:t>Kg </a:t>
            </a:r>
            <a:r>
              <a:rPr sz="1600" dirty="0">
                <a:latin typeface="Arial MT"/>
                <a:cs typeface="Arial MT"/>
              </a:rPr>
              <a:t>de </a:t>
            </a:r>
            <a:r>
              <a:rPr sz="1600" spc="-5" dirty="0">
                <a:latin typeface="Arial MT"/>
                <a:cs typeface="Arial MT"/>
              </a:rPr>
              <a:t>producto </a:t>
            </a:r>
            <a:r>
              <a:rPr sz="1600" dirty="0">
                <a:latin typeface="Arial MT"/>
                <a:cs typeface="Arial MT"/>
              </a:rPr>
              <a:t>en 15 </a:t>
            </a:r>
            <a:r>
              <a:rPr sz="1600" spc="-5" dirty="0">
                <a:latin typeface="Arial MT"/>
                <a:cs typeface="Arial MT"/>
              </a:rPr>
              <a:t>días. </a:t>
            </a:r>
            <a:r>
              <a:rPr sz="1600" dirty="0">
                <a:latin typeface="Arial MT"/>
                <a:cs typeface="Arial MT"/>
              </a:rPr>
              <a:t>De </a:t>
            </a:r>
            <a:r>
              <a:rPr sz="1600" spc="-43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esta cantidad, </a:t>
            </a:r>
            <a:r>
              <a:rPr sz="1600" dirty="0">
                <a:latin typeface="Arial MT"/>
                <a:cs typeface="Arial MT"/>
              </a:rPr>
              <a:t>sólo la </a:t>
            </a:r>
            <a:r>
              <a:rPr sz="1600" spc="-5" dirty="0">
                <a:latin typeface="Arial MT"/>
                <a:cs typeface="Arial MT"/>
              </a:rPr>
              <a:t>cuarta </a:t>
            </a:r>
            <a:r>
              <a:rPr sz="160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parte </a:t>
            </a:r>
            <a:r>
              <a:rPr sz="1600" dirty="0">
                <a:latin typeface="Arial MT"/>
                <a:cs typeface="Arial MT"/>
              </a:rPr>
              <a:t>será recuperable para su </a:t>
            </a:r>
            <a:r>
              <a:rPr sz="1600" spc="-43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utilización.</a:t>
            </a:r>
            <a:endParaRPr sz="1600">
              <a:latin typeface="Arial MT"/>
              <a:cs typeface="Arial MT"/>
            </a:endParaRPr>
          </a:p>
        </p:txBody>
      </p:sp>
      <p:grpSp>
        <p:nvGrpSpPr>
          <p:cNvPr id="11" name="object 11"/>
          <p:cNvGrpSpPr/>
          <p:nvPr/>
        </p:nvGrpSpPr>
        <p:grpSpPr>
          <a:xfrm>
            <a:off x="6152403" y="3750986"/>
            <a:ext cx="3895090" cy="2825750"/>
            <a:chOff x="6152403" y="3750986"/>
            <a:chExt cx="3895090" cy="2825750"/>
          </a:xfrm>
        </p:grpSpPr>
        <p:sp>
          <p:nvSpPr>
            <p:cNvPr id="12" name="object 12"/>
            <p:cNvSpPr/>
            <p:nvPr/>
          </p:nvSpPr>
          <p:spPr>
            <a:xfrm>
              <a:off x="6161928" y="3760511"/>
              <a:ext cx="3876040" cy="2806700"/>
            </a:xfrm>
            <a:custGeom>
              <a:avLst/>
              <a:gdLst/>
              <a:ahLst/>
              <a:cxnLst/>
              <a:rect l="l" t="t" r="r" b="b"/>
              <a:pathLst>
                <a:path w="3876040" h="2806700">
                  <a:moveTo>
                    <a:pt x="3407964" y="0"/>
                  </a:moveTo>
                  <a:lnTo>
                    <a:pt x="467767" y="0"/>
                  </a:lnTo>
                  <a:lnTo>
                    <a:pt x="419941" y="2415"/>
                  </a:lnTo>
                  <a:lnTo>
                    <a:pt x="373496" y="9503"/>
                  </a:lnTo>
                  <a:lnTo>
                    <a:pt x="328667" y="21029"/>
                  </a:lnTo>
                  <a:lnTo>
                    <a:pt x="285691" y="36759"/>
                  </a:lnTo>
                  <a:lnTo>
                    <a:pt x="244801" y="56457"/>
                  </a:lnTo>
                  <a:lnTo>
                    <a:pt x="206234" y="79887"/>
                  </a:lnTo>
                  <a:lnTo>
                    <a:pt x="170224" y="106815"/>
                  </a:lnTo>
                  <a:lnTo>
                    <a:pt x="137006" y="137006"/>
                  </a:lnTo>
                  <a:lnTo>
                    <a:pt x="106815" y="170224"/>
                  </a:lnTo>
                  <a:lnTo>
                    <a:pt x="79887" y="206234"/>
                  </a:lnTo>
                  <a:lnTo>
                    <a:pt x="56457" y="244801"/>
                  </a:lnTo>
                  <a:lnTo>
                    <a:pt x="36759" y="285691"/>
                  </a:lnTo>
                  <a:lnTo>
                    <a:pt x="21029" y="328667"/>
                  </a:lnTo>
                  <a:lnTo>
                    <a:pt x="9503" y="373496"/>
                  </a:lnTo>
                  <a:lnTo>
                    <a:pt x="2415" y="419941"/>
                  </a:lnTo>
                  <a:lnTo>
                    <a:pt x="0" y="467767"/>
                  </a:lnTo>
                  <a:lnTo>
                    <a:pt x="0" y="2338788"/>
                  </a:lnTo>
                  <a:lnTo>
                    <a:pt x="2415" y="2386615"/>
                  </a:lnTo>
                  <a:lnTo>
                    <a:pt x="9503" y="2433060"/>
                  </a:lnTo>
                  <a:lnTo>
                    <a:pt x="21029" y="2477888"/>
                  </a:lnTo>
                  <a:lnTo>
                    <a:pt x="36759" y="2520864"/>
                  </a:lnTo>
                  <a:lnTo>
                    <a:pt x="56457" y="2561754"/>
                  </a:lnTo>
                  <a:lnTo>
                    <a:pt x="79887" y="2600321"/>
                  </a:lnTo>
                  <a:lnTo>
                    <a:pt x="106815" y="2636331"/>
                  </a:lnTo>
                  <a:lnTo>
                    <a:pt x="137006" y="2669549"/>
                  </a:lnTo>
                  <a:lnTo>
                    <a:pt x="170224" y="2699740"/>
                  </a:lnTo>
                  <a:lnTo>
                    <a:pt x="206234" y="2726668"/>
                  </a:lnTo>
                  <a:lnTo>
                    <a:pt x="244801" y="2750098"/>
                  </a:lnTo>
                  <a:lnTo>
                    <a:pt x="285691" y="2769795"/>
                  </a:lnTo>
                  <a:lnTo>
                    <a:pt x="328667" y="2785525"/>
                  </a:lnTo>
                  <a:lnTo>
                    <a:pt x="373496" y="2797051"/>
                  </a:lnTo>
                  <a:lnTo>
                    <a:pt x="419941" y="2804140"/>
                  </a:lnTo>
                  <a:lnTo>
                    <a:pt x="467767" y="2806555"/>
                  </a:lnTo>
                  <a:lnTo>
                    <a:pt x="3407964" y="2806555"/>
                  </a:lnTo>
                  <a:lnTo>
                    <a:pt x="3455791" y="2804140"/>
                  </a:lnTo>
                  <a:lnTo>
                    <a:pt x="3502236" y="2797051"/>
                  </a:lnTo>
                  <a:lnTo>
                    <a:pt x="3547064" y="2785525"/>
                  </a:lnTo>
                  <a:lnTo>
                    <a:pt x="3590041" y="2769795"/>
                  </a:lnTo>
                  <a:lnTo>
                    <a:pt x="3630930" y="2750098"/>
                  </a:lnTo>
                  <a:lnTo>
                    <a:pt x="3669497" y="2726668"/>
                  </a:lnTo>
                  <a:lnTo>
                    <a:pt x="3705508" y="2699740"/>
                  </a:lnTo>
                  <a:lnTo>
                    <a:pt x="3738726" y="2669549"/>
                  </a:lnTo>
                  <a:lnTo>
                    <a:pt x="3768916" y="2636331"/>
                  </a:lnTo>
                  <a:lnTo>
                    <a:pt x="3795844" y="2600321"/>
                  </a:lnTo>
                  <a:lnTo>
                    <a:pt x="3819274" y="2561754"/>
                  </a:lnTo>
                  <a:lnTo>
                    <a:pt x="3838972" y="2520864"/>
                  </a:lnTo>
                  <a:lnTo>
                    <a:pt x="3854701" y="2477888"/>
                  </a:lnTo>
                  <a:lnTo>
                    <a:pt x="3866228" y="2433060"/>
                  </a:lnTo>
                  <a:lnTo>
                    <a:pt x="3873316" y="2386615"/>
                  </a:lnTo>
                  <a:lnTo>
                    <a:pt x="3875731" y="2338788"/>
                  </a:lnTo>
                  <a:lnTo>
                    <a:pt x="3875731" y="467767"/>
                  </a:lnTo>
                  <a:lnTo>
                    <a:pt x="3873316" y="419941"/>
                  </a:lnTo>
                  <a:lnTo>
                    <a:pt x="3866228" y="373496"/>
                  </a:lnTo>
                  <a:lnTo>
                    <a:pt x="3854701" y="328667"/>
                  </a:lnTo>
                  <a:lnTo>
                    <a:pt x="3838972" y="285691"/>
                  </a:lnTo>
                  <a:lnTo>
                    <a:pt x="3819274" y="244801"/>
                  </a:lnTo>
                  <a:lnTo>
                    <a:pt x="3795844" y="206234"/>
                  </a:lnTo>
                  <a:lnTo>
                    <a:pt x="3768916" y="170224"/>
                  </a:lnTo>
                  <a:lnTo>
                    <a:pt x="3738726" y="137006"/>
                  </a:lnTo>
                  <a:lnTo>
                    <a:pt x="3705508" y="106815"/>
                  </a:lnTo>
                  <a:lnTo>
                    <a:pt x="3669497" y="79887"/>
                  </a:lnTo>
                  <a:lnTo>
                    <a:pt x="3630930" y="56457"/>
                  </a:lnTo>
                  <a:lnTo>
                    <a:pt x="3590041" y="36759"/>
                  </a:lnTo>
                  <a:lnTo>
                    <a:pt x="3547064" y="21029"/>
                  </a:lnTo>
                  <a:lnTo>
                    <a:pt x="3502236" y="9503"/>
                  </a:lnTo>
                  <a:lnTo>
                    <a:pt x="3455791" y="2415"/>
                  </a:lnTo>
                  <a:lnTo>
                    <a:pt x="3407964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6161928" y="3760511"/>
              <a:ext cx="3876040" cy="2806700"/>
            </a:xfrm>
            <a:custGeom>
              <a:avLst/>
              <a:gdLst/>
              <a:ahLst/>
              <a:cxnLst/>
              <a:rect l="l" t="t" r="r" b="b"/>
              <a:pathLst>
                <a:path w="3876040" h="2806700">
                  <a:moveTo>
                    <a:pt x="0" y="467767"/>
                  </a:moveTo>
                  <a:lnTo>
                    <a:pt x="2415" y="419940"/>
                  </a:lnTo>
                  <a:lnTo>
                    <a:pt x="9503" y="373495"/>
                  </a:lnTo>
                  <a:lnTo>
                    <a:pt x="21029" y="328667"/>
                  </a:lnTo>
                  <a:lnTo>
                    <a:pt x="36759" y="285691"/>
                  </a:lnTo>
                  <a:lnTo>
                    <a:pt x="56456" y="244801"/>
                  </a:lnTo>
                  <a:lnTo>
                    <a:pt x="79887" y="206234"/>
                  </a:lnTo>
                  <a:lnTo>
                    <a:pt x="106815" y="170223"/>
                  </a:lnTo>
                  <a:lnTo>
                    <a:pt x="137005" y="137005"/>
                  </a:lnTo>
                  <a:lnTo>
                    <a:pt x="170223" y="106815"/>
                  </a:lnTo>
                  <a:lnTo>
                    <a:pt x="206233" y="79887"/>
                  </a:lnTo>
                  <a:lnTo>
                    <a:pt x="244801" y="56456"/>
                  </a:lnTo>
                  <a:lnTo>
                    <a:pt x="285690" y="36759"/>
                  </a:lnTo>
                  <a:lnTo>
                    <a:pt x="328667" y="21029"/>
                  </a:lnTo>
                  <a:lnTo>
                    <a:pt x="373495" y="9503"/>
                  </a:lnTo>
                  <a:lnTo>
                    <a:pt x="419940" y="2415"/>
                  </a:lnTo>
                  <a:lnTo>
                    <a:pt x="467766" y="0"/>
                  </a:lnTo>
                  <a:lnTo>
                    <a:pt x="3407965" y="0"/>
                  </a:lnTo>
                  <a:lnTo>
                    <a:pt x="3455791" y="2415"/>
                  </a:lnTo>
                  <a:lnTo>
                    <a:pt x="3502236" y="9503"/>
                  </a:lnTo>
                  <a:lnTo>
                    <a:pt x="3547064" y="21029"/>
                  </a:lnTo>
                  <a:lnTo>
                    <a:pt x="3590040" y="36759"/>
                  </a:lnTo>
                  <a:lnTo>
                    <a:pt x="3630930" y="56456"/>
                  </a:lnTo>
                  <a:lnTo>
                    <a:pt x="3669497" y="79887"/>
                  </a:lnTo>
                  <a:lnTo>
                    <a:pt x="3705507" y="106815"/>
                  </a:lnTo>
                  <a:lnTo>
                    <a:pt x="3738725" y="137005"/>
                  </a:lnTo>
                  <a:lnTo>
                    <a:pt x="3768916" y="170223"/>
                  </a:lnTo>
                  <a:lnTo>
                    <a:pt x="3795843" y="206234"/>
                  </a:lnTo>
                  <a:lnTo>
                    <a:pt x="3819274" y="244801"/>
                  </a:lnTo>
                  <a:lnTo>
                    <a:pt x="3838971" y="285691"/>
                  </a:lnTo>
                  <a:lnTo>
                    <a:pt x="3854701" y="328667"/>
                  </a:lnTo>
                  <a:lnTo>
                    <a:pt x="3866227" y="373495"/>
                  </a:lnTo>
                  <a:lnTo>
                    <a:pt x="3873316" y="419940"/>
                  </a:lnTo>
                  <a:lnTo>
                    <a:pt x="3875731" y="467767"/>
                  </a:lnTo>
                  <a:lnTo>
                    <a:pt x="3875731" y="2338789"/>
                  </a:lnTo>
                  <a:lnTo>
                    <a:pt x="3873316" y="2386615"/>
                  </a:lnTo>
                  <a:lnTo>
                    <a:pt x="3866227" y="2433060"/>
                  </a:lnTo>
                  <a:lnTo>
                    <a:pt x="3854701" y="2477888"/>
                  </a:lnTo>
                  <a:lnTo>
                    <a:pt x="3838971" y="2520864"/>
                  </a:lnTo>
                  <a:lnTo>
                    <a:pt x="3819274" y="2561754"/>
                  </a:lnTo>
                  <a:lnTo>
                    <a:pt x="3795843" y="2600321"/>
                  </a:lnTo>
                  <a:lnTo>
                    <a:pt x="3768916" y="2636332"/>
                  </a:lnTo>
                  <a:lnTo>
                    <a:pt x="3738725" y="2669550"/>
                  </a:lnTo>
                  <a:lnTo>
                    <a:pt x="3705507" y="2699740"/>
                  </a:lnTo>
                  <a:lnTo>
                    <a:pt x="3669497" y="2726668"/>
                  </a:lnTo>
                  <a:lnTo>
                    <a:pt x="3630930" y="2750098"/>
                  </a:lnTo>
                  <a:lnTo>
                    <a:pt x="3590040" y="2769796"/>
                  </a:lnTo>
                  <a:lnTo>
                    <a:pt x="3547064" y="2785526"/>
                  </a:lnTo>
                  <a:lnTo>
                    <a:pt x="3502236" y="2797052"/>
                  </a:lnTo>
                  <a:lnTo>
                    <a:pt x="3455791" y="2804141"/>
                  </a:lnTo>
                  <a:lnTo>
                    <a:pt x="3407965" y="2806556"/>
                  </a:lnTo>
                  <a:lnTo>
                    <a:pt x="467766" y="2806556"/>
                  </a:lnTo>
                  <a:lnTo>
                    <a:pt x="419940" y="2804141"/>
                  </a:lnTo>
                  <a:lnTo>
                    <a:pt x="373495" y="2797052"/>
                  </a:lnTo>
                  <a:lnTo>
                    <a:pt x="328667" y="2785526"/>
                  </a:lnTo>
                  <a:lnTo>
                    <a:pt x="285690" y="2769796"/>
                  </a:lnTo>
                  <a:lnTo>
                    <a:pt x="244801" y="2750098"/>
                  </a:lnTo>
                  <a:lnTo>
                    <a:pt x="206233" y="2726668"/>
                  </a:lnTo>
                  <a:lnTo>
                    <a:pt x="170223" y="2699740"/>
                  </a:lnTo>
                  <a:lnTo>
                    <a:pt x="137005" y="2669550"/>
                  </a:lnTo>
                  <a:lnTo>
                    <a:pt x="106815" y="2636332"/>
                  </a:lnTo>
                  <a:lnTo>
                    <a:pt x="79887" y="2600321"/>
                  </a:lnTo>
                  <a:lnTo>
                    <a:pt x="56456" y="2561754"/>
                  </a:lnTo>
                  <a:lnTo>
                    <a:pt x="36759" y="2520864"/>
                  </a:lnTo>
                  <a:lnTo>
                    <a:pt x="21029" y="2477888"/>
                  </a:lnTo>
                  <a:lnTo>
                    <a:pt x="9503" y="2433060"/>
                  </a:lnTo>
                  <a:lnTo>
                    <a:pt x="2415" y="2386615"/>
                  </a:lnTo>
                  <a:lnTo>
                    <a:pt x="0" y="2338789"/>
                  </a:lnTo>
                  <a:lnTo>
                    <a:pt x="0" y="467767"/>
                  </a:lnTo>
                  <a:close/>
                </a:path>
              </a:pathLst>
            </a:custGeom>
            <a:ln w="19050">
              <a:solidFill>
                <a:srgbClr val="95959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6347702" y="4377435"/>
            <a:ext cx="3504565" cy="1525270"/>
          </a:xfrm>
          <a:prstGeom prst="rect">
            <a:avLst/>
          </a:prstGeom>
        </p:spPr>
        <p:txBody>
          <a:bodyPr vert="horz" wrap="square" lIns="0" tIns="46990" rIns="0" bIns="0" rtlCol="0">
            <a:spAutoFit/>
          </a:bodyPr>
          <a:lstStyle/>
          <a:p>
            <a:pPr marL="12700" marR="5080" indent="-635" algn="ctr">
              <a:lnSpc>
                <a:spcPct val="85800"/>
              </a:lnSpc>
              <a:spcBef>
                <a:spcPts val="370"/>
              </a:spcBef>
            </a:pPr>
            <a:r>
              <a:rPr sz="1600" spc="-5" dirty="0">
                <a:latin typeface="Arial MT"/>
                <a:cs typeface="Arial MT"/>
              </a:rPr>
              <a:t>En</a:t>
            </a:r>
            <a:r>
              <a:rPr sz="1600" spc="10" dirty="0">
                <a:latin typeface="Arial MT"/>
                <a:cs typeface="Arial MT"/>
              </a:rPr>
              <a:t> </a:t>
            </a:r>
            <a:r>
              <a:rPr sz="1600" dirty="0">
                <a:latin typeface="Arial MT"/>
                <a:cs typeface="Arial MT"/>
              </a:rPr>
              <a:t>lo</a:t>
            </a:r>
            <a:r>
              <a:rPr sz="1600" spc="10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referente</a:t>
            </a:r>
            <a:r>
              <a:rPr sz="1600" spc="10" dirty="0">
                <a:latin typeface="Arial MT"/>
                <a:cs typeface="Arial MT"/>
              </a:rPr>
              <a:t> </a:t>
            </a:r>
            <a:r>
              <a:rPr sz="1600" dirty="0">
                <a:latin typeface="Arial MT"/>
                <a:cs typeface="Arial MT"/>
              </a:rPr>
              <a:t>a</a:t>
            </a:r>
            <a:r>
              <a:rPr sz="1600" spc="10" dirty="0">
                <a:latin typeface="Arial MT"/>
                <a:cs typeface="Arial MT"/>
              </a:rPr>
              <a:t> </a:t>
            </a:r>
            <a:r>
              <a:rPr sz="1600" dirty="0">
                <a:latin typeface="Arial MT"/>
                <a:cs typeface="Arial MT"/>
              </a:rPr>
              <a:t>las</a:t>
            </a:r>
            <a:r>
              <a:rPr sz="1600" spc="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enfermedades, </a:t>
            </a:r>
            <a:r>
              <a:rPr sz="1600" dirty="0">
                <a:latin typeface="Arial MT"/>
                <a:cs typeface="Arial MT"/>
              </a:rPr>
              <a:t> las plagas </a:t>
            </a:r>
            <a:r>
              <a:rPr sz="1600" spc="-5" dirty="0">
                <a:latin typeface="Arial MT"/>
                <a:cs typeface="Arial MT"/>
              </a:rPr>
              <a:t>actúan </a:t>
            </a:r>
            <a:r>
              <a:rPr sz="1600" dirty="0">
                <a:latin typeface="Arial MT"/>
                <a:cs typeface="Arial MT"/>
              </a:rPr>
              <a:t>como </a:t>
            </a:r>
            <a:r>
              <a:rPr sz="1600" spc="-5" dirty="0">
                <a:latin typeface="Arial MT"/>
                <a:cs typeface="Arial MT"/>
              </a:rPr>
              <a:t>vectores </a:t>
            </a:r>
            <a:r>
              <a:rPr sz="1600" dirty="0">
                <a:latin typeface="Arial MT"/>
                <a:cs typeface="Arial MT"/>
              </a:rPr>
              <a:t>de </a:t>
            </a:r>
            <a:r>
              <a:rPr sz="1600" spc="5" dirty="0">
                <a:latin typeface="Arial MT"/>
                <a:cs typeface="Arial MT"/>
              </a:rPr>
              <a:t> </a:t>
            </a:r>
            <a:r>
              <a:rPr sz="1600" dirty="0">
                <a:latin typeface="Arial MT"/>
                <a:cs typeface="Arial MT"/>
              </a:rPr>
              <a:t>las mismas. </a:t>
            </a:r>
            <a:r>
              <a:rPr sz="1600" spc="-5" dirty="0">
                <a:latin typeface="Arial MT"/>
                <a:cs typeface="Arial MT"/>
              </a:rPr>
              <a:t>Es </a:t>
            </a:r>
            <a:r>
              <a:rPr sz="1600" spc="-15" dirty="0">
                <a:latin typeface="Arial MT"/>
                <a:cs typeface="Arial MT"/>
              </a:rPr>
              <a:t>decir, </a:t>
            </a:r>
            <a:r>
              <a:rPr sz="1600" dirty="0">
                <a:latin typeface="Arial MT"/>
                <a:cs typeface="Arial MT"/>
              </a:rPr>
              <a:t>son capaces de </a:t>
            </a:r>
            <a:r>
              <a:rPr sz="1600" spc="5" dirty="0">
                <a:latin typeface="Arial MT"/>
                <a:cs typeface="Arial MT"/>
              </a:rPr>
              <a:t> </a:t>
            </a:r>
            <a:r>
              <a:rPr sz="1600" dirty="0">
                <a:latin typeface="Arial MT"/>
                <a:cs typeface="Arial MT"/>
              </a:rPr>
              <a:t>llevar consigo </a:t>
            </a:r>
            <a:r>
              <a:rPr sz="1600" spc="-5" dirty="0">
                <a:latin typeface="Arial MT"/>
                <a:cs typeface="Arial MT"/>
              </a:rPr>
              <a:t>agentes tales </a:t>
            </a:r>
            <a:r>
              <a:rPr sz="1600" dirty="0">
                <a:latin typeface="Arial MT"/>
                <a:cs typeface="Arial MT"/>
              </a:rPr>
              <a:t>como </a:t>
            </a:r>
            <a:r>
              <a:rPr sz="1600" spc="5" dirty="0">
                <a:latin typeface="Arial MT"/>
                <a:cs typeface="Arial MT"/>
              </a:rPr>
              <a:t> </a:t>
            </a:r>
            <a:r>
              <a:rPr sz="1600" spc="-5" dirty="0">
                <a:latin typeface="Arial MT"/>
                <a:cs typeface="Arial MT"/>
              </a:rPr>
              <a:t>bacterias, </a:t>
            </a:r>
            <a:r>
              <a:rPr sz="1600" dirty="0">
                <a:latin typeface="Arial MT"/>
                <a:cs typeface="Arial MT"/>
              </a:rPr>
              <a:t>virus y </a:t>
            </a:r>
            <a:r>
              <a:rPr sz="1600" spc="-5" dirty="0">
                <a:latin typeface="Arial MT"/>
                <a:cs typeface="Arial MT"/>
              </a:rPr>
              <a:t>protozoos. Estos </a:t>
            </a:r>
            <a:r>
              <a:rPr sz="1600" dirty="0">
                <a:latin typeface="Arial MT"/>
                <a:cs typeface="Arial MT"/>
              </a:rPr>
              <a:t>son </a:t>
            </a:r>
            <a:r>
              <a:rPr sz="1600" spc="-430" dirty="0">
                <a:latin typeface="Arial MT"/>
                <a:cs typeface="Arial MT"/>
              </a:rPr>
              <a:t> </a:t>
            </a:r>
            <a:r>
              <a:rPr sz="1600" dirty="0">
                <a:latin typeface="Arial MT"/>
                <a:cs typeface="Arial MT"/>
              </a:rPr>
              <a:t>los </a:t>
            </a:r>
            <a:r>
              <a:rPr sz="1600" spc="-5" dirty="0">
                <a:latin typeface="Arial MT"/>
                <a:cs typeface="Arial MT"/>
              </a:rPr>
              <a:t>auténticos </a:t>
            </a:r>
            <a:r>
              <a:rPr sz="1600" dirty="0">
                <a:latin typeface="Arial MT"/>
                <a:cs typeface="Arial MT"/>
              </a:rPr>
              <a:t>responsables de un sin </a:t>
            </a:r>
            <a:r>
              <a:rPr sz="1600" spc="5" dirty="0">
                <a:latin typeface="Arial MT"/>
                <a:cs typeface="Arial MT"/>
              </a:rPr>
              <a:t> </a:t>
            </a:r>
            <a:r>
              <a:rPr sz="1600" dirty="0">
                <a:latin typeface="Arial MT"/>
                <a:cs typeface="Arial MT"/>
              </a:rPr>
              <a:t>número</a:t>
            </a:r>
            <a:endParaRPr sz="1600">
              <a:latin typeface="Arial MT"/>
              <a:cs typeface="Arial MT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3647728" y="260649"/>
            <a:ext cx="4572000" cy="480059"/>
          </a:xfrm>
          <a:custGeom>
            <a:avLst/>
            <a:gdLst/>
            <a:ahLst/>
            <a:cxnLst/>
            <a:rect l="l" t="t" r="r" b="b"/>
            <a:pathLst>
              <a:path w="4572000" h="480059">
                <a:moveTo>
                  <a:pt x="0" y="79950"/>
                </a:moveTo>
                <a:lnTo>
                  <a:pt x="6282" y="48829"/>
                </a:lnTo>
                <a:lnTo>
                  <a:pt x="23416" y="23416"/>
                </a:lnTo>
                <a:lnTo>
                  <a:pt x="48829" y="6282"/>
                </a:lnTo>
                <a:lnTo>
                  <a:pt x="79950" y="0"/>
                </a:lnTo>
                <a:lnTo>
                  <a:pt x="4492050" y="0"/>
                </a:lnTo>
                <a:lnTo>
                  <a:pt x="4523170" y="6282"/>
                </a:lnTo>
                <a:lnTo>
                  <a:pt x="4548583" y="23416"/>
                </a:lnTo>
                <a:lnTo>
                  <a:pt x="4565717" y="48829"/>
                </a:lnTo>
                <a:lnTo>
                  <a:pt x="4572000" y="79950"/>
                </a:lnTo>
                <a:lnTo>
                  <a:pt x="4572000" y="399750"/>
                </a:lnTo>
                <a:lnTo>
                  <a:pt x="4565717" y="430870"/>
                </a:lnTo>
                <a:lnTo>
                  <a:pt x="4548583" y="456283"/>
                </a:lnTo>
                <a:lnTo>
                  <a:pt x="4523170" y="473417"/>
                </a:lnTo>
                <a:lnTo>
                  <a:pt x="4492050" y="479700"/>
                </a:lnTo>
                <a:lnTo>
                  <a:pt x="79950" y="479700"/>
                </a:lnTo>
                <a:lnTo>
                  <a:pt x="48829" y="473417"/>
                </a:lnTo>
                <a:lnTo>
                  <a:pt x="23416" y="456283"/>
                </a:lnTo>
                <a:lnTo>
                  <a:pt x="6282" y="430870"/>
                </a:lnTo>
                <a:lnTo>
                  <a:pt x="0" y="399750"/>
                </a:lnTo>
                <a:lnTo>
                  <a:pt x="0" y="79950"/>
                </a:lnTo>
                <a:close/>
              </a:path>
            </a:pathLst>
          </a:custGeom>
          <a:ln w="19050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>
            <a:spLocks noGrp="1"/>
          </p:cNvSpPr>
          <p:nvPr>
            <p:ph type="title"/>
          </p:nvPr>
        </p:nvSpPr>
        <p:spPr>
          <a:xfrm>
            <a:off x="3734644" y="309371"/>
            <a:ext cx="427545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15" dirty="0">
                <a:solidFill>
                  <a:srgbClr val="000000"/>
                </a:solidFill>
                <a:latin typeface="Calibri"/>
                <a:cs typeface="Calibri"/>
              </a:rPr>
              <a:t>DAÑOS</a:t>
            </a:r>
            <a:r>
              <a:rPr sz="2000" b="1" spc="-1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00000"/>
                </a:solidFill>
                <a:latin typeface="Calibri"/>
                <a:cs typeface="Calibri"/>
              </a:rPr>
              <a:t>OCASIONADOS</a:t>
            </a:r>
            <a:r>
              <a:rPr sz="2000" b="1" spc="-1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1" dirty="0">
                <a:solidFill>
                  <a:srgbClr val="000000"/>
                </a:solidFill>
                <a:latin typeface="Calibri"/>
                <a:cs typeface="Calibri"/>
              </a:rPr>
              <a:t>POR</a:t>
            </a:r>
            <a:r>
              <a:rPr sz="2000" b="1" spc="-1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000" b="1" spc="-5" dirty="0">
                <a:solidFill>
                  <a:srgbClr val="000000"/>
                </a:solidFill>
                <a:latin typeface="Calibri"/>
                <a:cs typeface="Calibri"/>
              </a:rPr>
              <a:t>LAS </a:t>
            </a:r>
            <a:r>
              <a:rPr sz="2000" b="1" spc="-10" dirty="0">
                <a:solidFill>
                  <a:srgbClr val="000000"/>
                </a:solidFill>
                <a:latin typeface="Calibri"/>
                <a:cs typeface="Calibri"/>
              </a:rPr>
              <a:t>PLAGAS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518977" y="340867"/>
            <a:ext cx="17951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1" spc="-5" dirty="0">
                <a:solidFill>
                  <a:srgbClr val="6600CC"/>
                </a:solidFill>
                <a:latin typeface="Calibri"/>
                <a:cs typeface="Calibri"/>
              </a:rPr>
              <a:t>1</a:t>
            </a:r>
            <a:r>
              <a:rPr b="1" spc="-100" dirty="0">
                <a:solidFill>
                  <a:srgbClr val="6600CC"/>
                </a:solidFill>
                <a:latin typeface="Calibri"/>
                <a:cs typeface="Calibri"/>
              </a:rPr>
              <a:t>.</a:t>
            </a:r>
            <a:r>
              <a:rPr b="1" spc="-465" dirty="0">
                <a:solidFill>
                  <a:srgbClr val="6600CC"/>
                </a:solidFill>
                <a:latin typeface="Calibri"/>
                <a:cs typeface="Calibri"/>
              </a:rPr>
              <a:t>#</a:t>
            </a:r>
            <a:r>
              <a:rPr b="1" spc="-5" dirty="0">
                <a:solidFill>
                  <a:srgbClr val="6600CC"/>
                </a:solidFill>
                <a:latin typeface="Calibri"/>
                <a:cs typeface="Calibri"/>
              </a:rPr>
              <a:t> </a:t>
            </a:r>
            <a:r>
              <a:rPr b="1" spc="-25" dirty="0">
                <a:solidFill>
                  <a:srgbClr val="6600CC"/>
                </a:solidFill>
                <a:latin typeface="Calibri"/>
                <a:cs typeface="Calibri"/>
              </a:rPr>
              <a:t>R</a:t>
            </a:r>
            <a:r>
              <a:rPr b="1" dirty="0">
                <a:solidFill>
                  <a:srgbClr val="6600CC"/>
                </a:solidFill>
                <a:latin typeface="Calibri"/>
                <a:cs typeface="Calibri"/>
              </a:rPr>
              <a:t>OEDO</a:t>
            </a:r>
            <a:r>
              <a:rPr b="1" spc="-5" dirty="0">
                <a:solidFill>
                  <a:srgbClr val="6600CC"/>
                </a:solidFill>
                <a:latin typeface="Calibri"/>
                <a:cs typeface="Calibri"/>
              </a:rPr>
              <a:t>R</a:t>
            </a:r>
            <a:r>
              <a:rPr b="1" spc="-20" dirty="0">
                <a:solidFill>
                  <a:srgbClr val="6600CC"/>
                </a:solidFill>
                <a:latin typeface="Calibri"/>
                <a:cs typeface="Calibri"/>
              </a:rPr>
              <a:t>E</a:t>
            </a:r>
            <a:r>
              <a:rPr b="1" dirty="0">
                <a:solidFill>
                  <a:srgbClr val="6600CC"/>
                </a:solidFill>
                <a:latin typeface="Calibri"/>
                <a:cs typeface="Calibri"/>
              </a:rPr>
              <a:t>S</a:t>
            </a:r>
          </a:p>
        </p:txBody>
      </p:sp>
      <p:sp>
        <p:nvSpPr>
          <p:cNvPr id="3" name="object 3"/>
          <p:cNvSpPr/>
          <p:nvPr/>
        </p:nvSpPr>
        <p:spPr>
          <a:xfrm>
            <a:off x="2135560" y="1259903"/>
            <a:ext cx="5329555" cy="1483360"/>
          </a:xfrm>
          <a:custGeom>
            <a:avLst/>
            <a:gdLst/>
            <a:ahLst/>
            <a:cxnLst/>
            <a:rect l="l" t="t" r="r" b="b"/>
            <a:pathLst>
              <a:path w="5329555" h="1483360">
                <a:moveTo>
                  <a:pt x="0" y="247165"/>
                </a:moveTo>
                <a:lnTo>
                  <a:pt x="5021" y="197352"/>
                </a:lnTo>
                <a:lnTo>
                  <a:pt x="19423" y="150957"/>
                </a:lnTo>
                <a:lnTo>
                  <a:pt x="42211" y="108972"/>
                </a:lnTo>
                <a:lnTo>
                  <a:pt x="72392" y="72393"/>
                </a:lnTo>
                <a:lnTo>
                  <a:pt x="108972" y="42211"/>
                </a:lnTo>
                <a:lnTo>
                  <a:pt x="150957" y="19423"/>
                </a:lnTo>
                <a:lnTo>
                  <a:pt x="197352" y="5021"/>
                </a:lnTo>
                <a:lnTo>
                  <a:pt x="247164" y="0"/>
                </a:lnTo>
                <a:lnTo>
                  <a:pt x="5082072" y="0"/>
                </a:lnTo>
                <a:lnTo>
                  <a:pt x="5131884" y="5021"/>
                </a:lnTo>
                <a:lnTo>
                  <a:pt x="5178280" y="19423"/>
                </a:lnTo>
                <a:lnTo>
                  <a:pt x="5220264" y="42211"/>
                </a:lnTo>
                <a:lnTo>
                  <a:pt x="5256844" y="72393"/>
                </a:lnTo>
                <a:lnTo>
                  <a:pt x="5287025" y="108972"/>
                </a:lnTo>
                <a:lnTo>
                  <a:pt x="5309813" y="150957"/>
                </a:lnTo>
                <a:lnTo>
                  <a:pt x="5324215" y="197352"/>
                </a:lnTo>
                <a:lnTo>
                  <a:pt x="5329237" y="247165"/>
                </a:lnTo>
                <a:lnTo>
                  <a:pt x="5329237" y="1235809"/>
                </a:lnTo>
                <a:lnTo>
                  <a:pt x="5324215" y="1285621"/>
                </a:lnTo>
                <a:lnTo>
                  <a:pt x="5309813" y="1332016"/>
                </a:lnTo>
                <a:lnTo>
                  <a:pt x="5287025" y="1374001"/>
                </a:lnTo>
                <a:lnTo>
                  <a:pt x="5256844" y="1410580"/>
                </a:lnTo>
                <a:lnTo>
                  <a:pt x="5220264" y="1440761"/>
                </a:lnTo>
                <a:lnTo>
                  <a:pt x="5178280" y="1463550"/>
                </a:lnTo>
                <a:lnTo>
                  <a:pt x="5131884" y="1477952"/>
                </a:lnTo>
                <a:lnTo>
                  <a:pt x="5082072" y="1482974"/>
                </a:lnTo>
                <a:lnTo>
                  <a:pt x="247164" y="1482974"/>
                </a:lnTo>
                <a:lnTo>
                  <a:pt x="197352" y="1477952"/>
                </a:lnTo>
                <a:lnTo>
                  <a:pt x="150957" y="1463550"/>
                </a:lnTo>
                <a:lnTo>
                  <a:pt x="108972" y="1440761"/>
                </a:lnTo>
                <a:lnTo>
                  <a:pt x="72392" y="1410580"/>
                </a:lnTo>
                <a:lnTo>
                  <a:pt x="42211" y="1374001"/>
                </a:lnTo>
                <a:lnTo>
                  <a:pt x="19423" y="1332016"/>
                </a:lnTo>
                <a:lnTo>
                  <a:pt x="5021" y="1285621"/>
                </a:lnTo>
                <a:lnTo>
                  <a:pt x="0" y="1235809"/>
                </a:lnTo>
                <a:lnTo>
                  <a:pt x="0" y="247165"/>
                </a:lnTo>
                <a:close/>
              </a:path>
            </a:pathLst>
          </a:custGeom>
          <a:ln w="19050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/>
          <p:nvPr/>
        </p:nvSpPr>
        <p:spPr>
          <a:xfrm>
            <a:off x="2263833" y="1358900"/>
            <a:ext cx="4676140" cy="1242060"/>
          </a:xfrm>
          <a:prstGeom prst="rect">
            <a:avLst/>
          </a:prstGeom>
        </p:spPr>
        <p:txBody>
          <a:bodyPr vert="horz" wrap="square" lIns="0" tIns="51435" rIns="0" bIns="0" rtlCol="0">
            <a:spAutoFit/>
          </a:bodyPr>
          <a:lstStyle/>
          <a:p>
            <a:pPr marL="12700" marR="5080">
              <a:lnSpc>
                <a:spcPct val="85800"/>
              </a:lnSpc>
              <a:spcBef>
                <a:spcPts val="405"/>
              </a:spcBef>
            </a:pPr>
            <a:r>
              <a:rPr sz="1800" spc="-5" dirty="0">
                <a:latin typeface="Arial MT"/>
                <a:cs typeface="Arial MT"/>
              </a:rPr>
              <a:t>Desde el punto de vista sanitario </a:t>
            </a:r>
            <a:r>
              <a:rPr sz="1800" dirty="0">
                <a:latin typeface="Arial MT"/>
                <a:cs typeface="Arial MT"/>
              </a:rPr>
              <a:t>y </a:t>
            </a:r>
            <a:r>
              <a:rPr sz="1800" spc="-5" dirty="0">
                <a:latin typeface="Arial MT"/>
                <a:cs typeface="Arial MT"/>
              </a:rPr>
              <a:t>de </a:t>
            </a:r>
            <a:r>
              <a:rPr sz="1800" dirty="0">
                <a:latin typeface="Arial MT"/>
                <a:cs typeface="Arial MT"/>
              </a:rPr>
              <a:t>la 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protección de los alimentos </a:t>
            </a:r>
            <a:r>
              <a:rPr sz="1800" dirty="0">
                <a:latin typeface="Arial MT"/>
                <a:cs typeface="Arial MT"/>
              </a:rPr>
              <a:t>y </a:t>
            </a:r>
            <a:r>
              <a:rPr sz="1800" spc="-5" dirty="0">
                <a:latin typeface="Arial MT"/>
                <a:cs typeface="Arial MT"/>
              </a:rPr>
              <a:t>bienes, en Chile </a:t>
            </a:r>
            <a:r>
              <a:rPr sz="1800" spc="-49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sólo </a:t>
            </a:r>
            <a:r>
              <a:rPr sz="1800" spc="-5" dirty="0">
                <a:latin typeface="Arial MT"/>
                <a:cs typeface="Arial MT"/>
              </a:rPr>
              <a:t>revisten importancia los roedores 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comensales, aquellos que </a:t>
            </a:r>
            <a:r>
              <a:rPr sz="1800" dirty="0">
                <a:latin typeface="Arial MT"/>
                <a:cs typeface="Arial MT"/>
              </a:rPr>
              <a:t>viven </a:t>
            </a:r>
            <a:r>
              <a:rPr sz="1800" spc="-5" dirty="0">
                <a:latin typeface="Arial MT"/>
                <a:cs typeface="Arial MT"/>
              </a:rPr>
              <a:t>en estrecho 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contacto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con</a:t>
            </a:r>
            <a:r>
              <a:rPr sz="1800" spc="-5" dirty="0">
                <a:latin typeface="Arial MT"/>
                <a:cs typeface="Arial MT"/>
              </a:rPr>
              <a:t> el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hombre.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5" name="object 5"/>
          <p:cNvSpPr/>
          <p:nvPr/>
        </p:nvSpPr>
        <p:spPr>
          <a:xfrm>
            <a:off x="2287587" y="3423919"/>
            <a:ext cx="7615555" cy="2435860"/>
          </a:xfrm>
          <a:custGeom>
            <a:avLst/>
            <a:gdLst/>
            <a:ahLst/>
            <a:cxnLst/>
            <a:rect l="l" t="t" r="r" b="b"/>
            <a:pathLst>
              <a:path w="7615555" h="2435860">
                <a:moveTo>
                  <a:pt x="7509396" y="127330"/>
                </a:moveTo>
                <a:lnTo>
                  <a:pt x="7488237" y="127330"/>
                </a:lnTo>
                <a:lnTo>
                  <a:pt x="7488237" y="2308555"/>
                </a:lnTo>
                <a:lnTo>
                  <a:pt x="7509396" y="2308555"/>
                </a:lnTo>
                <a:lnTo>
                  <a:pt x="7509396" y="127330"/>
                </a:lnTo>
                <a:close/>
              </a:path>
              <a:path w="7615555" h="2435860">
                <a:moveTo>
                  <a:pt x="7509396" y="106680"/>
                </a:moveTo>
                <a:lnTo>
                  <a:pt x="105829" y="106680"/>
                </a:lnTo>
                <a:lnTo>
                  <a:pt x="105829" y="127000"/>
                </a:lnTo>
                <a:lnTo>
                  <a:pt x="105829" y="2308860"/>
                </a:lnTo>
                <a:lnTo>
                  <a:pt x="105829" y="2329180"/>
                </a:lnTo>
                <a:lnTo>
                  <a:pt x="7509396" y="2329180"/>
                </a:lnTo>
                <a:lnTo>
                  <a:pt x="7509396" y="2308860"/>
                </a:lnTo>
                <a:lnTo>
                  <a:pt x="127000" y="2308860"/>
                </a:lnTo>
                <a:lnTo>
                  <a:pt x="127000" y="127000"/>
                </a:lnTo>
                <a:lnTo>
                  <a:pt x="7509396" y="127000"/>
                </a:lnTo>
                <a:lnTo>
                  <a:pt x="7509396" y="106680"/>
                </a:lnTo>
                <a:close/>
              </a:path>
              <a:path w="7615555" h="2435860">
                <a:moveTo>
                  <a:pt x="7572896" y="43180"/>
                </a:moveTo>
                <a:lnTo>
                  <a:pt x="7530566" y="43180"/>
                </a:lnTo>
                <a:lnTo>
                  <a:pt x="7530566" y="85090"/>
                </a:lnTo>
                <a:lnTo>
                  <a:pt x="7530566" y="2350770"/>
                </a:lnTo>
                <a:lnTo>
                  <a:pt x="84658" y="2350770"/>
                </a:lnTo>
                <a:lnTo>
                  <a:pt x="84658" y="85090"/>
                </a:lnTo>
                <a:lnTo>
                  <a:pt x="7530566" y="85090"/>
                </a:lnTo>
                <a:lnTo>
                  <a:pt x="7530566" y="43180"/>
                </a:lnTo>
                <a:lnTo>
                  <a:pt x="42329" y="43180"/>
                </a:lnTo>
                <a:lnTo>
                  <a:pt x="42329" y="85090"/>
                </a:lnTo>
                <a:lnTo>
                  <a:pt x="42329" y="2350770"/>
                </a:lnTo>
                <a:lnTo>
                  <a:pt x="42329" y="2392680"/>
                </a:lnTo>
                <a:lnTo>
                  <a:pt x="7572896" y="2392680"/>
                </a:lnTo>
                <a:lnTo>
                  <a:pt x="7572896" y="2350884"/>
                </a:lnTo>
                <a:lnTo>
                  <a:pt x="7572896" y="85090"/>
                </a:lnTo>
                <a:lnTo>
                  <a:pt x="7572896" y="43180"/>
                </a:lnTo>
                <a:close/>
              </a:path>
              <a:path w="7615555" h="2435860">
                <a:moveTo>
                  <a:pt x="7615237" y="0"/>
                </a:moveTo>
                <a:lnTo>
                  <a:pt x="7594066" y="0"/>
                </a:lnTo>
                <a:lnTo>
                  <a:pt x="7594066" y="21590"/>
                </a:lnTo>
                <a:lnTo>
                  <a:pt x="7594066" y="2414270"/>
                </a:lnTo>
                <a:lnTo>
                  <a:pt x="21158" y="2414270"/>
                </a:lnTo>
                <a:lnTo>
                  <a:pt x="21158" y="21590"/>
                </a:lnTo>
                <a:lnTo>
                  <a:pt x="7594066" y="21590"/>
                </a:lnTo>
                <a:lnTo>
                  <a:pt x="7594066" y="0"/>
                </a:lnTo>
                <a:lnTo>
                  <a:pt x="0" y="0"/>
                </a:lnTo>
                <a:lnTo>
                  <a:pt x="0" y="21590"/>
                </a:lnTo>
                <a:lnTo>
                  <a:pt x="0" y="2414270"/>
                </a:lnTo>
                <a:lnTo>
                  <a:pt x="0" y="2435860"/>
                </a:lnTo>
                <a:lnTo>
                  <a:pt x="7615237" y="2435860"/>
                </a:lnTo>
                <a:lnTo>
                  <a:pt x="7615237" y="2414384"/>
                </a:lnTo>
                <a:lnTo>
                  <a:pt x="7615237" y="21590"/>
                </a:lnTo>
                <a:lnTo>
                  <a:pt x="7615237" y="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442528" y="3519932"/>
            <a:ext cx="7317105" cy="76009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R="5080">
              <a:lnSpc>
                <a:spcPct val="100800"/>
              </a:lnSpc>
              <a:spcBef>
                <a:spcPts val="75"/>
              </a:spcBef>
              <a:tabLst>
                <a:tab pos="471805" algn="l"/>
                <a:tab pos="818515" algn="l"/>
                <a:tab pos="1249045" algn="l"/>
                <a:tab pos="1518920" algn="l"/>
                <a:tab pos="1704339" algn="l"/>
                <a:tab pos="2074545" algn="l"/>
                <a:tab pos="2167890" algn="l"/>
                <a:tab pos="3378835" algn="l"/>
                <a:tab pos="4088129" algn="l"/>
                <a:tab pos="4377690" algn="l"/>
                <a:tab pos="5146040" algn="l"/>
                <a:tab pos="5171440" algn="l"/>
                <a:tab pos="5712460" algn="l"/>
                <a:tab pos="6743065" algn="l"/>
                <a:tab pos="6964045" algn="l"/>
              </a:tabLst>
            </a:pPr>
            <a:r>
              <a:rPr sz="2400" dirty="0">
                <a:latin typeface="Arial MT"/>
                <a:cs typeface="Arial MT"/>
              </a:rPr>
              <a:t>La	Ra</a:t>
            </a:r>
            <a:r>
              <a:rPr sz="2400" spc="-5" dirty="0">
                <a:latin typeface="Arial MT"/>
                <a:cs typeface="Arial MT"/>
              </a:rPr>
              <a:t>t</a:t>
            </a:r>
            <a:r>
              <a:rPr sz="2400" dirty="0">
                <a:latin typeface="Arial MT"/>
                <a:cs typeface="Arial MT"/>
              </a:rPr>
              <a:t>a	es	el	enem</a:t>
            </a:r>
            <a:r>
              <a:rPr sz="2400" spc="5" dirty="0">
                <a:latin typeface="Arial MT"/>
                <a:cs typeface="Arial MT"/>
              </a:rPr>
              <a:t>i</a:t>
            </a:r>
            <a:r>
              <a:rPr sz="2400" dirty="0">
                <a:latin typeface="Arial MT"/>
                <a:cs typeface="Arial MT"/>
              </a:rPr>
              <a:t>go	más	grande		del	hombre,	no  sólo	por	las		en</a:t>
            </a:r>
            <a:r>
              <a:rPr sz="2400" spc="-5" dirty="0">
                <a:latin typeface="Arial MT"/>
                <a:cs typeface="Arial MT"/>
              </a:rPr>
              <a:t>f</a:t>
            </a:r>
            <a:r>
              <a:rPr sz="2400" dirty="0">
                <a:latin typeface="Arial MT"/>
                <a:cs typeface="Arial MT"/>
              </a:rPr>
              <a:t>ermedades	que	</a:t>
            </a:r>
            <a:r>
              <a:rPr sz="2400" spc="-5" dirty="0">
                <a:latin typeface="Arial MT"/>
                <a:cs typeface="Arial MT"/>
              </a:rPr>
              <a:t>t</a:t>
            </a:r>
            <a:r>
              <a:rPr sz="2400" dirty="0">
                <a:latin typeface="Arial MT"/>
                <a:cs typeface="Arial MT"/>
              </a:rPr>
              <a:t>ransmi</a:t>
            </a:r>
            <a:r>
              <a:rPr sz="2400" spc="-5" dirty="0">
                <a:latin typeface="Arial MT"/>
                <a:cs typeface="Arial MT"/>
              </a:rPr>
              <a:t>t</a:t>
            </a:r>
            <a:r>
              <a:rPr sz="2400" dirty="0">
                <a:latin typeface="Arial MT"/>
                <a:cs typeface="Arial MT"/>
              </a:rPr>
              <a:t>e,	sino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2442528" y="4254500"/>
            <a:ext cx="7317105" cy="76009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R="5080">
              <a:lnSpc>
                <a:spcPct val="100800"/>
              </a:lnSpc>
              <a:spcBef>
                <a:spcPts val="75"/>
              </a:spcBef>
              <a:tabLst>
                <a:tab pos="1360170" algn="l"/>
                <a:tab pos="1680845" algn="l"/>
                <a:tab pos="2043430" algn="l"/>
                <a:tab pos="3081655" algn="l"/>
                <a:tab pos="3599815" algn="l"/>
                <a:tab pos="3696335" algn="l"/>
                <a:tab pos="4110990" algn="l"/>
                <a:tab pos="4598035" algn="l"/>
                <a:tab pos="6349365" algn="l"/>
                <a:tab pos="7065645" algn="l"/>
              </a:tabLst>
            </a:pPr>
            <a:r>
              <a:rPr sz="2400" spc="-5" dirty="0">
                <a:latin typeface="Arial MT"/>
                <a:cs typeface="Arial MT"/>
              </a:rPr>
              <a:t>t</a:t>
            </a:r>
            <a:r>
              <a:rPr sz="2400" dirty="0">
                <a:latin typeface="Arial MT"/>
                <a:cs typeface="Arial MT"/>
              </a:rPr>
              <a:t>ambién	del	pun</a:t>
            </a:r>
            <a:r>
              <a:rPr sz="2400" spc="-5" dirty="0">
                <a:latin typeface="Arial MT"/>
                <a:cs typeface="Arial MT"/>
              </a:rPr>
              <a:t>t</a:t>
            </a:r>
            <a:r>
              <a:rPr sz="2400" dirty="0">
                <a:latin typeface="Arial MT"/>
                <a:cs typeface="Arial MT"/>
              </a:rPr>
              <a:t>o	de		vis</a:t>
            </a:r>
            <a:r>
              <a:rPr sz="2400" spc="-5" dirty="0">
                <a:latin typeface="Arial MT"/>
                <a:cs typeface="Arial MT"/>
              </a:rPr>
              <a:t>t</a:t>
            </a:r>
            <a:r>
              <a:rPr sz="2400" dirty="0">
                <a:latin typeface="Arial MT"/>
                <a:cs typeface="Arial MT"/>
              </a:rPr>
              <a:t>a	económico	por	el  consumo,		</a:t>
            </a:r>
            <a:r>
              <a:rPr sz="2400" spc="-5" dirty="0">
                <a:latin typeface="Arial MT"/>
                <a:cs typeface="Arial MT"/>
              </a:rPr>
              <a:t>destrucción	</a:t>
            </a:r>
            <a:r>
              <a:rPr sz="2400" dirty="0">
                <a:latin typeface="Arial MT"/>
                <a:cs typeface="Arial MT"/>
              </a:rPr>
              <a:t>y	</a:t>
            </a:r>
            <a:r>
              <a:rPr sz="2400" spc="-5" dirty="0">
                <a:latin typeface="Arial MT"/>
                <a:cs typeface="Arial MT"/>
              </a:rPr>
              <a:t>contaminación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442528" y="4992116"/>
            <a:ext cx="594042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  <a:tabLst>
                <a:tab pos="1955800" algn="l"/>
                <a:tab pos="3048000" algn="l"/>
                <a:tab pos="3918585" algn="l"/>
                <a:tab pos="4536440" algn="l"/>
              </a:tabLst>
            </a:pPr>
            <a:r>
              <a:rPr sz="2400" dirty="0">
                <a:latin typeface="Arial MT"/>
                <a:cs typeface="Arial MT"/>
              </a:rPr>
              <a:t>excremen</a:t>
            </a:r>
            <a:r>
              <a:rPr sz="2400" spc="-5" dirty="0">
                <a:latin typeface="Arial MT"/>
                <a:cs typeface="Arial MT"/>
              </a:rPr>
              <a:t>t</a:t>
            </a:r>
            <a:r>
              <a:rPr sz="2400" dirty="0">
                <a:latin typeface="Arial MT"/>
                <a:cs typeface="Arial MT"/>
              </a:rPr>
              <a:t>o,	pelos,	e</a:t>
            </a:r>
            <a:r>
              <a:rPr sz="2400" spc="-5" dirty="0">
                <a:latin typeface="Arial MT"/>
                <a:cs typeface="Arial MT"/>
              </a:rPr>
              <a:t>t</a:t>
            </a:r>
            <a:r>
              <a:rPr sz="2400" dirty="0">
                <a:latin typeface="Arial MT"/>
                <a:cs typeface="Arial MT"/>
              </a:rPr>
              <a:t>c</a:t>
            </a:r>
            <a:r>
              <a:rPr sz="2400" spc="-5" dirty="0">
                <a:latin typeface="Arial MT"/>
                <a:cs typeface="Arial MT"/>
              </a:rPr>
              <a:t>.</a:t>
            </a:r>
            <a:r>
              <a:rPr sz="2400" dirty="0">
                <a:latin typeface="Arial MT"/>
                <a:cs typeface="Arial MT"/>
              </a:rPr>
              <a:t>)	de	a</a:t>
            </a:r>
            <a:r>
              <a:rPr sz="2400" spc="5" dirty="0">
                <a:latin typeface="Arial MT"/>
                <a:cs typeface="Arial MT"/>
              </a:rPr>
              <a:t>li</a:t>
            </a:r>
            <a:r>
              <a:rPr sz="2400" dirty="0">
                <a:latin typeface="Arial MT"/>
                <a:cs typeface="Arial MT"/>
              </a:rPr>
              <a:t>men</a:t>
            </a:r>
            <a:r>
              <a:rPr sz="2400" spc="-5" dirty="0">
                <a:latin typeface="Arial MT"/>
                <a:cs typeface="Arial MT"/>
              </a:rPr>
              <a:t>t</a:t>
            </a:r>
            <a:r>
              <a:rPr sz="2400" dirty="0">
                <a:latin typeface="Arial MT"/>
                <a:cs typeface="Arial MT"/>
              </a:rPr>
              <a:t>o</a:t>
            </a:r>
            <a:r>
              <a:rPr sz="2400" spc="-5" dirty="0">
                <a:latin typeface="Arial MT"/>
                <a:cs typeface="Arial MT"/>
              </a:rPr>
              <a:t>s</a:t>
            </a:r>
            <a:r>
              <a:rPr sz="2400" dirty="0">
                <a:latin typeface="Arial MT"/>
                <a:cs typeface="Arial MT"/>
              </a:rPr>
              <a:t>.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8881428" y="4623307"/>
            <a:ext cx="878840" cy="7600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2400" dirty="0">
                <a:latin typeface="Arial MT"/>
                <a:cs typeface="Arial MT"/>
              </a:rPr>
              <a:t>(or</a:t>
            </a:r>
            <a:r>
              <a:rPr sz="2400" spc="5" dirty="0">
                <a:latin typeface="Arial MT"/>
                <a:cs typeface="Arial MT"/>
              </a:rPr>
              <a:t>i</a:t>
            </a:r>
            <a:r>
              <a:rPr sz="2400" dirty="0">
                <a:latin typeface="Arial MT"/>
                <a:cs typeface="Arial MT"/>
              </a:rPr>
              <a:t>na,</a:t>
            </a:r>
            <a:endParaRPr sz="2400">
              <a:latin typeface="Arial MT"/>
              <a:cs typeface="Arial MT"/>
            </a:endParaRPr>
          </a:p>
          <a:p>
            <a:pPr marL="321945">
              <a:lnSpc>
                <a:spcPct val="100000"/>
              </a:lnSpc>
              <a:spcBef>
                <a:spcPts val="25"/>
              </a:spcBef>
            </a:pPr>
            <a:r>
              <a:rPr sz="2400" spc="-5" dirty="0">
                <a:latin typeface="Arial MT"/>
                <a:cs typeface="Arial MT"/>
              </a:rPr>
              <a:t>S</a:t>
            </a:r>
            <a:r>
              <a:rPr sz="2400" dirty="0">
                <a:latin typeface="Arial MT"/>
                <a:cs typeface="Arial MT"/>
              </a:rPr>
              <a:t>on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3356928" y="5348732"/>
            <a:ext cx="549021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latin typeface="Arial MT"/>
                <a:cs typeface="Arial MT"/>
              </a:rPr>
              <a:t>parasitadas</a:t>
            </a:r>
            <a:r>
              <a:rPr sz="2400" spc="-1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por</a:t>
            </a:r>
            <a:r>
              <a:rPr sz="2400" spc="-1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pulgas,</a:t>
            </a:r>
            <a:r>
              <a:rPr sz="2400" spc="-2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arañas,</a:t>
            </a:r>
            <a:r>
              <a:rPr sz="2400" spc="-1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y</a:t>
            </a:r>
            <a:r>
              <a:rPr sz="2400" spc="-1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piojos.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11" name="object 11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7751762" y="1074737"/>
            <a:ext cx="2735261" cy="1835150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844433" y="311403"/>
            <a:ext cx="2829560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b="1" spc="-5" dirty="0">
                <a:solidFill>
                  <a:srgbClr val="000000"/>
                </a:solidFill>
                <a:latin typeface="Calibri"/>
                <a:cs typeface="Calibri"/>
              </a:rPr>
              <a:t>Tipos</a:t>
            </a:r>
            <a:r>
              <a:rPr sz="2800" b="1" spc="-3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000000"/>
                </a:solidFill>
                <a:latin typeface="Calibri"/>
                <a:cs typeface="Calibri"/>
              </a:rPr>
              <a:t>de</a:t>
            </a:r>
            <a:r>
              <a:rPr sz="2800" b="1" spc="-2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00" b="1" spc="-15" dirty="0">
                <a:solidFill>
                  <a:srgbClr val="000000"/>
                </a:solidFill>
                <a:latin typeface="Calibri"/>
                <a:cs typeface="Calibri"/>
              </a:rPr>
              <a:t>Roedores: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5022215" y="3090164"/>
            <a:ext cx="2331085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40" dirty="0">
                <a:latin typeface="Calibri"/>
                <a:cs typeface="Calibri"/>
              </a:rPr>
              <a:t>!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b="1" spc="-15" dirty="0">
                <a:latin typeface="Calibri"/>
                <a:cs typeface="Calibri"/>
              </a:rPr>
              <a:t>Rata</a:t>
            </a:r>
            <a:r>
              <a:rPr sz="1800" b="1" spc="-5" dirty="0">
                <a:latin typeface="Calibri"/>
                <a:cs typeface="Calibri"/>
              </a:rPr>
              <a:t> </a:t>
            </a:r>
            <a:r>
              <a:rPr sz="1800" b="1" spc="-15" dirty="0">
                <a:latin typeface="Calibri"/>
                <a:cs typeface="Calibri"/>
              </a:rPr>
              <a:t>Negra</a:t>
            </a:r>
            <a:r>
              <a:rPr sz="1800" b="1" spc="-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o</a:t>
            </a:r>
            <a:r>
              <a:rPr sz="1800" b="1" spc="-15" dirty="0">
                <a:latin typeface="Calibri"/>
                <a:cs typeface="Calibri"/>
              </a:rPr>
              <a:t> </a:t>
            </a:r>
            <a:r>
              <a:rPr sz="1800" b="1" spc="-5" dirty="0">
                <a:latin typeface="Calibri"/>
                <a:cs typeface="Calibri"/>
              </a:rPr>
              <a:t>de</a:t>
            </a:r>
            <a:r>
              <a:rPr sz="1800" b="1" spc="-15" dirty="0">
                <a:latin typeface="Calibri"/>
                <a:cs typeface="Calibri"/>
              </a:rPr>
              <a:t> </a:t>
            </a:r>
            <a:r>
              <a:rPr sz="1800" b="1" spc="-30" dirty="0">
                <a:latin typeface="Calibri"/>
                <a:cs typeface="Calibri"/>
              </a:rPr>
              <a:t>Tejado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7391906" y="3113802"/>
            <a:ext cx="1421765" cy="279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075"/>
              </a:lnSpc>
            </a:pPr>
            <a:r>
              <a:rPr sz="1800" b="1" spc="-10" dirty="0">
                <a:latin typeface="Calibri"/>
                <a:cs typeface="Calibri"/>
              </a:rPr>
              <a:t>(Rattus</a:t>
            </a:r>
            <a:r>
              <a:rPr sz="1800" b="1" spc="-35" dirty="0">
                <a:latin typeface="Calibri"/>
                <a:cs typeface="Calibri"/>
              </a:rPr>
              <a:t> </a:t>
            </a:r>
            <a:r>
              <a:rPr sz="1800" b="1" spc="-15" dirty="0">
                <a:latin typeface="Calibri"/>
                <a:cs typeface="Calibri"/>
              </a:rPr>
              <a:t>rattus):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3138655" y="1818402"/>
            <a:ext cx="2753360" cy="27940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>
              <a:lnSpc>
                <a:spcPts val="2075"/>
              </a:lnSpc>
            </a:pPr>
            <a:r>
              <a:rPr sz="1800" b="1" spc="-10" dirty="0">
                <a:latin typeface="Calibri"/>
                <a:cs typeface="Calibri"/>
              </a:rPr>
              <a:t>antarilla</a:t>
            </a:r>
            <a:r>
              <a:rPr sz="1800" b="1" dirty="0">
                <a:latin typeface="Calibri"/>
                <a:cs typeface="Calibri"/>
              </a:rPr>
              <a:t> o</a:t>
            </a:r>
            <a:r>
              <a:rPr sz="1800" b="1" spc="-5" dirty="0">
                <a:latin typeface="Calibri"/>
                <a:cs typeface="Calibri"/>
              </a:rPr>
              <a:t> </a:t>
            </a:r>
            <a:r>
              <a:rPr sz="1800" b="1" spc="-15" dirty="0">
                <a:latin typeface="Calibri"/>
                <a:cs typeface="Calibri"/>
              </a:rPr>
              <a:t>Noruega</a:t>
            </a:r>
            <a:r>
              <a:rPr sz="1800" b="1" spc="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(Rattus</a:t>
            </a:r>
            <a:r>
              <a:rPr sz="1800" b="1" spc="-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N</a:t>
            </a:r>
            <a:endParaRPr sz="1800" dirty="0">
              <a:latin typeface="Calibri"/>
              <a:cs typeface="Calibri"/>
            </a:endParaRPr>
          </a:p>
        </p:txBody>
      </p:sp>
      <p:grpSp>
        <p:nvGrpSpPr>
          <p:cNvPr id="6" name="object 6"/>
          <p:cNvGrpSpPr/>
          <p:nvPr/>
        </p:nvGrpSpPr>
        <p:grpSpPr>
          <a:xfrm>
            <a:off x="1774189" y="1162062"/>
            <a:ext cx="8827135" cy="3949700"/>
            <a:chOff x="1847850" y="1268412"/>
            <a:chExt cx="8827135" cy="3949700"/>
          </a:xfrm>
        </p:grpSpPr>
        <p:pic>
          <p:nvPicPr>
            <p:cNvPr id="7" name="object 7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847850" y="2565401"/>
              <a:ext cx="2757487" cy="1400175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824787" y="1268412"/>
              <a:ext cx="2087562" cy="1160461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7248525" y="4292601"/>
              <a:ext cx="1774825" cy="925512"/>
            </a:xfrm>
            <a:prstGeom prst="rect">
              <a:avLst/>
            </a:prstGeom>
          </p:spPr>
        </p:pic>
        <p:sp>
          <p:nvSpPr>
            <p:cNvPr id="10" name="object 10"/>
            <p:cNvSpPr/>
            <p:nvPr/>
          </p:nvSpPr>
          <p:spPr>
            <a:xfrm>
              <a:off x="6923140" y="1687512"/>
              <a:ext cx="3745229" cy="2750185"/>
            </a:xfrm>
            <a:custGeom>
              <a:avLst/>
              <a:gdLst/>
              <a:ahLst/>
              <a:cxnLst/>
              <a:rect l="l" t="t" r="r" b="b"/>
              <a:pathLst>
                <a:path w="3745229" h="2750185">
                  <a:moveTo>
                    <a:pt x="949358" y="0"/>
                  </a:moveTo>
                  <a:lnTo>
                    <a:pt x="920319" y="606085"/>
                  </a:lnTo>
                  <a:lnTo>
                    <a:pt x="864725" y="627085"/>
                  </a:lnTo>
                  <a:lnTo>
                    <a:pt x="810631" y="649139"/>
                  </a:lnTo>
                  <a:lnTo>
                    <a:pt x="758059" y="672216"/>
                  </a:lnTo>
                  <a:lnTo>
                    <a:pt x="707035" y="696288"/>
                  </a:lnTo>
                  <a:lnTo>
                    <a:pt x="657580" y="721322"/>
                  </a:lnTo>
                  <a:lnTo>
                    <a:pt x="609719" y="747289"/>
                  </a:lnTo>
                  <a:lnTo>
                    <a:pt x="563476" y="774159"/>
                  </a:lnTo>
                  <a:lnTo>
                    <a:pt x="518873" y="801900"/>
                  </a:lnTo>
                  <a:lnTo>
                    <a:pt x="475935" y="830483"/>
                  </a:lnTo>
                  <a:lnTo>
                    <a:pt x="434685" y="859877"/>
                  </a:lnTo>
                  <a:lnTo>
                    <a:pt x="395146" y="890051"/>
                  </a:lnTo>
                  <a:lnTo>
                    <a:pt x="357342" y="920976"/>
                  </a:lnTo>
                  <a:lnTo>
                    <a:pt x="321296" y="952620"/>
                  </a:lnTo>
                  <a:lnTo>
                    <a:pt x="287032" y="984954"/>
                  </a:lnTo>
                  <a:lnTo>
                    <a:pt x="254574" y="1017946"/>
                  </a:lnTo>
                  <a:lnTo>
                    <a:pt x="223945" y="1051567"/>
                  </a:lnTo>
                  <a:lnTo>
                    <a:pt x="195169" y="1085785"/>
                  </a:lnTo>
                  <a:lnTo>
                    <a:pt x="168269" y="1120572"/>
                  </a:lnTo>
                  <a:lnTo>
                    <a:pt x="143268" y="1155895"/>
                  </a:lnTo>
                  <a:lnTo>
                    <a:pt x="120190" y="1191725"/>
                  </a:lnTo>
                  <a:lnTo>
                    <a:pt x="99060" y="1228032"/>
                  </a:lnTo>
                  <a:lnTo>
                    <a:pt x="79899" y="1264784"/>
                  </a:lnTo>
                  <a:lnTo>
                    <a:pt x="62733" y="1301951"/>
                  </a:lnTo>
                  <a:lnTo>
                    <a:pt x="47583" y="1339504"/>
                  </a:lnTo>
                  <a:lnTo>
                    <a:pt x="34475" y="1377411"/>
                  </a:lnTo>
                  <a:lnTo>
                    <a:pt x="23431" y="1415642"/>
                  </a:lnTo>
                  <a:lnTo>
                    <a:pt x="14474" y="1454167"/>
                  </a:lnTo>
                  <a:lnTo>
                    <a:pt x="7630" y="1492955"/>
                  </a:lnTo>
                  <a:lnTo>
                    <a:pt x="2920" y="1531976"/>
                  </a:lnTo>
                  <a:lnTo>
                    <a:pt x="369" y="1571200"/>
                  </a:lnTo>
                  <a:lnTo>
                    <a:pt x="0" y="1610595"/>
                  </a:lnTo>
                  <a:lnTo>
                    <a:pt x="1836" y="1650132"/>
                  </a:lnTo>
                  <a:lnTo>
                    <a:pt x="5901" y="1689780"/>
                  </a:lnTo>
                  <a:lnTo>
                    <a:pt x="12219" y="1729508"/>
                  </a:lnTo>
                  <a:lnTo>
                    <a:pt x="20814" y="1769287"/>
                  </a:lnTo>
                  <a:lnTo>
                    <a:pt x="41174" y="1838353"/>
                  </a:lnTo>
                  <a:lnTo>
                    <a:pt x="67895" y="1905705"/>
                  </a:lnTo>
                  <a:lnTo>
                    <a:pt x="100753" y="1971243"/>
                  </a:lnTo>
                  <a:lnTo>
                    <a:pt x="139526" y="2034866"/>
                  </a:lnTo>
                  <a:lnTo>
                    <a:pt x="183990" y="2096471"/>
                  </a:lnTo>
                  <a:lnTo>
                    <a:pt x="208287" y="2126486"/>
                  </a:lnTo>
                  <a:lnTo>
                    <a:pt x="233924" y="2155959"/>
                  </a:lnTo>
                  <a:lnTo>
                    <a:pt x="260871" y="2184877"/>
                  </a:lnTo>
                  <a:lnTo>
                    <a:pt x="289103" y="2213227"/>
                  </a:lnTo>
                  <a:lnTo>
                    <a:pt x="318590" y="2240997"/>
                  </a:lnTo>
                  <a:lnTo>
                    <a:pt x="349305" y="2268175"/>
                  </a:lnTo>
                  <a:lnTo>
                    <a:pt x="381220" y="2294747"/>
                  </a:lnTo>
                  <a:lnTo>
                    <a:pt x="414307" y="2320701"/>
                  </a:lnTo>
                  <a:lnTo>
                    <a:pt x="448539" y="2346025"/>
                  </a:lnTo>
                  <a:lnTo>
                    <a:pt x="483887" y="2370705"/>
                  </a:lnTo>
                  <a:lnTo>
                    <a:pt x="520324" y="2394729"/>
                  </a:lnTo>
                  <a:lnTo>
                    <a:pt x="557822" y="2418084"/>
                  </a:lnTo>
                  <a:lnTo>
                    <a:pt x="596353" y="2440758"/>
                  </a:lnTo>
                  <a:lnTo>
                    <a:pt x="635888" y="2462739"/>
                  </a:lnTo>
                  <a:lnTo>
                    <a:pt x="676401" y="2484012"/>
                  </a:lnTo>
                  <a:lnTo>
                    <a:pt x="717864" y="2504567"/>
                  </a:lnTo>
                  <a:lnTo>
                    <a:pt x="760248" y="2524389"/>
                  </a:lnTo>
                  <a:lnTo>
                    <a:pt x="803525" y="2543467"/>
                  </a:lnTo>
                  <a:lnTo>
                    <a:pt x="847668" y="2561788"/>
                  </a:lnTo>
                  <a:lnTo>
                    <a:pt x="892650" y="2579339"/>
                  </a:lnTo>
                  <a:lnTo>
                    <a:pt x="938441" y="2596107"/>
                  </a:lnTo>
                  <a:lnTo>
                    <a:pt x="985015" y="2612080"/>
                  </a:lnTo>
                  <a:lnTo>
                    <a:pt x="1032343" y="2627246"/>
                  </a:lnTo>
                  <a:lnTo>
                    <a:pt x="1080398" y="2641591"/>
                  </a:lnTo>
                  <a:lnTo>
                    <a:pt x="1129151" y="2655103"/>
                  </a:lnTo>
                  <a:lnTo>
                    <a:pt x="1178575" y="2667769"/>
                  </a:lnTo>
                  <a:lnTo>
                    <a:pt x="1228642" y="2679577"/>
                  </a:lnTo>
                  <a:lnTo>
                    <a:pt x="1279324" y="2690514"/>
                  </a:lnTo>
                  <a:lnTo>
                    <a:pt x="1330594" y="2700567"/>
                  </a:lnTo>
                  <a:lnTo>
                    <a:pt x="1382423" y="2709723"/>
                  </a:lnTo>
                  <a:lnTo>
                    <a:pt x="1434783" y="2717971"/>
                  </a:lnTo>
                  <a:lnTo>
                    <a:pt x="1487648" y="2725297"/>
                  </a:lnTo>
                  <a:lnTo>
                    <a:pt x="1540988" y="2731689"/>
                  </a:lnTo>
                  <a:lnTo>
                    <a:pt x="1594776" y="2737134"/>
                  </a:lnTo>
                  <a:lnTo>
                    <a:pt x="1648984" y="2741620"/>
                  </a:lnTo>
                  <a:lnTo>
                    <a:pt x="1703584" y="2745133"/>
                  </a:lnTo>
                  <a:lnTo>
                    <a:pt x="1758549" y="2747661"/>
                  </a:lnTo>
                  <a:lnTo>
                    <a:pt x="1813851" y="2749192"/>
                  </a:lnTo>
                  <a:lnTo>
                    <a:pt x="1869461" y="2749712"/>
                  </a:lnTo>
                  <a:lnTo>
                    <a:pt x="1925352" y="2749210"/>
                  </a:lnTo>
                  <a:lnTo>
                    <a:pt x="1981496" y="2747672"/>
                  </a:lnTo>
                  <a:lnTo>
                    <a:pt x="2037865" y="2745087"/>
                  </a:lnTo>
                  <a:lnTo>
                    <a:pt x="2094432" y="2741440"/>
                  </a:lnTo>
                  <a:lnTo>
                    <a:pt x="2151168" y="2736720"/>
                  </a:lnTo>
                  <a:lnTo>
                    <a:pt x="2210949" y="2730585"/>
                  </a:lnTo>
                  <a:lnTo>
                    <a:pt x="2269972" y="2723336"/>
                  </a:lnTo>
                  <a:lnTo>
                    <a:pt x="2328212" y="2714993"/>
                  </a:lnTo>
                  <a:lnTo>
                    <a:pt x="2385644" y="2705576"/>
                  </a:lnTo>
                  <a:lnTo>
                    <a:pt x="2442243" y="2695105"/>
                  </a:lnTo>
                  <a:lnTo>
                    <a:pt x="2497986" y="2683602"/>
                  </a:lnTo>
                  <a:lnTo>
                    <a:pt x="2552848" y="2671085"/>
                  </a:lnTo>
                  <a:lnTo>
                    <a:pt x="2606804" y="2657576"/>
                  </a:lnTo>
                  <a:lnTo>
                    <a:pt x="2659831" y="2643094"/>
                  </a:lnTo>
                  <a:lnTo>
                    <a:pt x="2711903" y="2627661"/>
                  </a:lnTo>
                  <a:lnTo>
                    <a:pt x="2762997" y="2611296"/>
                  </a:lnTo>
                  <a:lnTo>
                    <a:pt x="2813088" y="2594020"/>
                  </a:lnTo>
                  <a:lnTo>
                    <a:pt x="2862151" y="2575854"/>
                  </a:lnTo>
                  <a:lnTo>
                    <a:pt x="2910162" y="2556816"/>
                  </a:lnTo>
                  <a:lnTo>
                    <a:pt x="2957097" y="2536929"/>
                  </a:lnTo>
                  <a:lnTo>
                    <a:pt x="3002931" y="2516212"/>
                  </a:lnTo>
                  <a:lnTo>
                    <a:pt x="3047640" y="2494685"/>
                  </a:lnTo>
                  <a:lnTo>
                    <a:pt x="3091200" y="2472369"/>
                  </a:lnTo>
                  <a:lnTo>
                    <a:pt x="3133586" y="2449285"/>
                  </a:lnTo>
                  <a:lnTo>
                    <a:pt x="3174773" y="2425452"/>
                  </a:lnTo>
                  <a:lnTo>
                    <a:pt x="3214737" y="2400890"/>
                  </a:lnTo>
                  <a:lnTo>
                    <a:pt x="3253454" y="2375621"/>
                  </a:lnTo>
                  <a:lnTo>
                    <a:pt x="3290900" y="2349665"/>
                  </a:lnTo>
                  <a:lnTo>
                    <a:pt x="3327050" y="2323042"/>
                  </a:lnTo>
                  <a:lnTo>
                    <a:pt x="3361879" y="2295771"/>
                  </a:lnTo>
                  <a:lnTo>
                    <a:pt x="3395363" y="2267875"/>
                  </a:lnTo>
                  <a:lnTo>
                    <a:pt x="3427478" y="2239372"/>
                  </a:lnTo>
                  <a:lnTo>
                    <a:pt x="3458200" y="2210283"/>
                  </a:lnTo>
                  <a:lnTo>
                    <a:pt x="3487503" y="2180629"/>
                  </a:lnTo>
                  <a:lnTo>
                    <a:pt x="3515364" y="2150430"/>
                  </a:lnTo>
                  <a:lnTo>
                    <a:pt x="3541758" y="2119706"/>
                  </a:lnTo>
                  <a:lnTo>
                    <a:pt x="3566660" y="2088478"/>
                  </a:lnTo>
                  <a:lnTo>
                    <a:pt x="3590047" y="2056766"/>
                  </a:lnTo>
                  <a:lnTo>
                    <a:pt x="3611894" y="2024590"/>
                  </a:lnTo>
                  <a:lnTo>
                    <a:pt x="3632176" y="1991970"/>
                  </a:lnTo>
                  <a:lnTo>
                    <a:pt x="3667949" y="1925483"/>
                  </a:lnTo>
                  <a:lnTo>
                    <a:pt x="3697171" y="1857466"/>
                  </a:lnTo>
                  <a:lnTo>
                    <a:pt x="3719647" y="1788082"/>
                  </a:lnTo>
                  <a:lnTo>
                    <a:pt x="3735181" y="1717494"/>
                  </a:lnTo>
                  <a:lnTo>
                    <a:pt x="3743577" y="1645865"/>
                  </a:lnTo>
                  <a:lnTo>
                    <a:pt x="3745038" y="1609710"/>
                  </a:lnTo>
                  <a:lnTo>
                    <a:pt x="3744642" y="1573357"/>
                  </a:lnTo>
                  <a:lnTo>
                    <a:pt x="3738179" y="1500133"/>
                  </a:lnTo>
                  <a:lnTo>
                    <a:pt x="3723993" y="1426356"/>
                  </a:lnTo>
                  <a:lnTo>
                    <a:pt x="3703632" y="1357290"/>
                  </a:lnTo>
                  <a:lnTo>
                    <a:pt x="3676911" y="1289938"/>
                  </a:lnTo>
                  <a:lnTo>
                    <a:pt x="3644053" y="1224400"/>
                  </a:lnTo>
                  <a:lnTo>
                    <a:pt x="3605280" y="1160778"/>
                  </a:lnTo>
                  <a:lnTo>
                    <a:pt x="3560816" y="1099172"/>
                  </a:lnTo>
                  <a:lnTo>
                    <a:pt x="3536519" y="1069157"/>
                  </a:lnTo>
                  <a:lnTo>
                    <a:pt x="3510883" y="1039685"/>
                  </a:lnTo>
                  <a:lnTo>
                    <a:pt x="3483935" y="1010767"/>
                  </a:lnTo>
                  <a:lnTo>
                    <a:pt x="3455704" y="982416"/>
                  </a:lnTo>
                  <a:lnTo>
                    <a:pt x="3426216" y="954646"/>
                  </a:lnTo>
                  <a:lnTo>
                    <a:pt x="3395501" y="927469"/>
                  </a:lnTo>
                  <a:lnTo>
                    <a:pt x="3363586" y="900896"/>
                  </a:lnTo>
                  <a:lnTo>
                    <a:pt x="3330499" y="874942"/>
                  </a:lnTo>
                  <a:lnTo>
                    <a:pt x="3296267" y="849619"/>
                  </a:lnTo>
                  <a:lnTo>
                    <a:pt x="3260919" y="824939"/>
                  </a:lnTo>
                  <a:lnTo>
                    <a:pt x="3224482" y="800915"/>
                  </a:lnTo>
                  <a:lnTo>
                    <a:pt x="3186984" y="777559"/>
                  </a:lnTo>
                  <a:lnTo>
                    <a:pt x="3148453" y="754885"/>
                  </a:lnTo>
                  <a:lnTo>
                    <a:pt x="3108918" y="732905"/>
                  </a:lnTo>
                  <a:lnTo>
                    <a:pt x="3068405" y="711631"/>
                  </a:lnTo>
                  <a:lnTo>
                    <a:pt x="3026942" y="691077"/>
                  </a:lnTo>
                  <a:lnTo>
                    <a:pt x="2984558" y="671254"/>
                  </a:lnTo>
                  <a:lnTo>
                    <a:pt x="2941281" y="652176"/>
                  </a:lnTo>
                  <a:lnTo>
                    <a:pt x="2897137" y="633856"/>
                  </a:lnTo>
                  <a:lnTo>
                    <a:pt x="2852156" y="616305"/>
                  </a:lnTo>
                  <a:lnTo>
                    <a:pt x="2806365" y="599536"/>
                  </a:lnTo>
                  <a:lnTo>
                    <a:pt x="2759791" y="583563"/>
                  </a:lnTo>
                  <a:lnTo>
                    <a:pt x="2712463" y="568397"/>
                  </a:lnTo>
                  <a:lnTo>
                    <a:pt x="2664408" y="554052"/>
                  </a:lnTo>
                  <a:lnTo>
                    <a:pt x="2615655" y="540540"/>
                  </a:lnTo>
                  <a:lnTo>
                    <a:pt x="2566231" y="527874"/>
                  </a:lnTo>
                  <a:lnTo>
                    <a:pt x="2516164" y="516066"/>
                  </a:lnTo>
                  <a:lnTo>
                    <a:pt x="2465481" y="505130"/>
                  </a:lnTo>
                  <a:lnTo>
                    <a:pt x="2414212" y="495076"/>
                  </a:lnTo>
                  <a:lnTo>
                    <a:pt x="2362383" y="485920"/>
                  </a:lnTo>
                  <a:lnTo>
                    <a:pt x="2310023" y="477672"/>
                  </a:lnTo>
                  <a:lnTo>
                    <a:pt x="2257158" y="470346"/>
                  </a:lnTo>
                  <a:lnTo>
                    <a:pt x="2203818" y="463954"/>
                  </a:lnTo>
                  <a:lnTo>
                    <a:pt x="2150030" y="458509"/>
                  </a:lnTo>
                  <a:lnTo>
                    <a:pt x="2095822" y="454023"/>
                  </a:lnTo>
                  <a:lnTo>
                    <a:pt x="2041222" y="450510"/>
                  </a:lnTo>
                  <a:lnTo>
                    <a:pt x="1986257" y="447982"/>
                  </a:lnTo>
                  <a:lnTo>
                    <a:pt x="1930956" y="446451"/>
                  </a:lnTo>
                  <a:lnTo>
                    <a:pt x="1875345" y="445930"/>
                  </a:lnTo>
                  <a:lnTo>
                    <a:pt x="1819454" y="446433"/>
                  </a:lnTo>
                  <a:lnTo>
                    <a:pt x="1763310" y="447970"/>
                  </a:lnTo>
                  <a:lnTo>
                    <a:pt x="1706941" y="450556"/>
                  </a:lnTo>
                  <a:lnTo>
                    <a:pt x="1650375" y="454203"/>
                  </a:lnTo>
                  <a:lnTo>
                    <a:pt x="1593639" y="458923"/>
                  </a:lnTo>
                  <a:lnTo>
                    <a:pt x="949358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6923140" y="1687512"/>
              <a:ext cx="3745229" cy="2750185"/>
            </a:xfrm>
            <a:custGeom>
              <a:avLst/>
              <a:gdLst/>
              <a:ahLst/>
              <a:cxnLst/>
              <a:rect l="l" t="t" r="r" b="b"/>
              <a:pathLst>
                <a:path w="3745229" h="2750185">
                  <a:moveTo>
                    <a:pt x="949358" y="0"/>
                  </a:moveTo>
                  <a:lnTo>
                    <a:pt x="1593639" y="458924"/>
                  </a:lnTo>
                  <a:lnTo>
                    <a:pt x="1650375" y="454204"/>
                  </a:lnTo>
                  <a:lnTo>
                    <a:pt x="1706942" y="450557"/>
                  </a:lnTo>
                  <a:lnTo>
                    <a:pt x="1763311" y="447971"/>
                  </a:lnTo>
                  <a:lnTo>
                    <a:pt x="1819455" y="446433"/>
                  </a:lnTo>
                  <a:lnTo>
                    <a:pt x="1875346" y="445931"/>
                  </a:lnTo>
                  <a:lnTo>
                    <a:pt x="1930956" y="446452"/>
                  </a:lnTo>
                  <a:lnTo>
                    <a:pt x="1986257" y="447982"/>
                  </a:lnTo>
                  <a:lnTo>
                    <a:pt x="2041222" y="450511"/>
                  </a:lnTo>
                  <a:lnTo>
                    <a:pt x="2095822" y="454024"/>
                  </a:lnTo>
                  <a:lnTo>
                    <a:pt x="2150031" y="458509"/>
                  </a:lnTo>
                  <a:lnTo>
                    <a:pt x="2203819" y="463954"/>
                  </a:lnTo>
                  <a:lnTo>
                    <a:pt x="2257159" y="470346"/>
                  </a:lnTo>
                  <a:lnTo>
                    <a:pt x="2310023" y="477672"/>
                  </a:lnTo>
                  <a:lnTo>
                    <a:pt x="2362383" y="485920"/>
                  </a:lnTo>
                  <a:lnTo>
                    <a:pt x="2414212" y="495077"/>
                  </a:lnTo>
                  <a:lnTo>
                    <a:pt x="2465482" y="505130"/>
                  </a:lnTo>
                  <a:lnTo>
                    <a:pt x="2516164" y="516067"/>
                  </a:lnTo>
                  <a:lnTo>
                    <a:pt x="2566231" y="527875"/>
                  </a:lnTo>
                  <a:lnTo>
                    <a:pt x="2615655" y="540541"/>
                  </a:lnTo>
                  <a:lnTo>
                    <a:pt x="2664408" y="554053"/>
                  </a:lnTo>
                  <a:lnTo>
                    <a:pt x="2712463" y="568398"/>
                  </a:lnTo>
                  <a:lnTo>
                    <a:pt x="2759791" y="583563"/>
                  </a:lnTo>
                  <a:lnTo>
                    <a:pt x="2806365" y="599537"/>
                  </a:lnTo>
                  <a:lnTo>
                    <a:pt x="2852156" y="616305"/>
                  </a:lnTo>
                  <a:lnTo>
                    <a:pt x="2897137" y="633856"/>
                  </a:lnTo>
                  <a:lnTo>
                    <a:pt x="2941281" y="652177"/>
                  </a:lnTo>
                  <a:lnTo>
                    <a:pt x="2984558" y="671255"/>
                  </a:lnTo>
                  <a:lnTo>
                    <a:pt x="3026942" y="691077"/>
                  </a:lnTo>
                  <a:lnTo>
                    <a:pt x="3068405" y="711632"/>
                  </a:lnTo>
                  <a:lnTo>
                    <a:pt x="3108917" y="732905"/>
                  </a:lnTo>
                  <a:lnTo>
                    <a:pt x="3148453" y="754885"/>
                  </a:lnTo>
                  <a:lnTo>
                    <a:pt x="3186984" y="777560"/>
                  </a:lnTo>
                  <a:lnTo>
                    <a:pt x="3224482" y="800915"/>
                  </a:lnTo>
                  <a:lnTo>
                    <a:pt x="3260918" y="824939"/>
                  </a:lnTo>
                  <a:lnTo>
                    <a:pt x="3296267" y="849619"/>
                  </a:lnTo>
                  <a:lnTo>
                    <a:pt x="3330498" y="874943"/>
                  </a:lnTo>
                  <a:lnTo>
                    <a:pt x="3363586" y="900897"/>
                  </a:lnTo>
                  <a:lnTo>
                    <a:pt x="3395501" y="927469"/>
                  </a:lnTo>
                  <a:lnTo>
                    <a:pt x="3426216" y="954647"/>
                  </a:lnTo>
                  <a:lnTo>
                    <a:pt x="3455703" y="982417"/>
                  </a:lnTo>
                  <a:lnTo>
                    <a:pt x="3483935" y="1010767"/>
                  </a:lnTo>
                  <a:lnTo>
                    <a:pt x="3510882" y="1039685"/>
                  </a:lnTo>
                  <a:lnTo>
                    <a:pt x="3536519" y="1069158"/>
                  </a:lnTo>
                  <a:lnTo>
                    <a:pt x="3560815" y="1099173"/>
                  </a:lnTo>
                  <a:lnTo>
                    <a:pt x="3583745" y="1129717"/>
                  </a:lnTo>
                  <a:lnTo>
                    <a:pt x="3625392" y="1192344"/>
                  </a:lnTo>
                  <a:lnTo>
                    <a:pt x="3661235" y="1256936"/>
                  </a:lnTo>
                  <a:lnTo>
                    <a:pt x="3691052" y="1323394"/>
                  </a:lnTo>
                  <a:lnTo>
                    <a:pt x="3714621" y="1391616"/>
                  </a:lnTo>
                  <a:lnTo>
                    <a:pt x="3732063" y="1463304"/>
                  </a:lnTo>
                  <a:lnTo>
                    <a:pt x="3742363" y="1536825"/>
                  </a:lnTo>
                  <a:lnTo>
                    <a:pt x="3745038" y="1609711"/>
                  </a:lnTo>
                  <a:lnTo>
                    <a:pt x="3743577" y="1645865"/>
                  </a:lnTo>
                  <a:lnTo>
                    <a:pt x="3735180" y="1717495"/>
                  </a:lnTo>
                  <a:lnTo>
                    <a:pt x="3719646" y="1788083"/>
                  </a:lnTo>
                  <a:lnTo>
                    <a:pt x="3697171" y="1857466"/>
                  </a:lnTo>
                  <a:lnTo>
                    <a:pt x="3667949" y="1925483"/>
                  </a:lnTo>
                  <a:lnTo>
                    <a:pt x="3632176" y="1991971"/>
                  </a:lnTo>
                  <a:lnTo>
                    <a:pt x="3611893" y="2024590"/>
                  </a:lnTo>
                  <a:lnTo>
                    <a:pt x="3590047" y="2056766"/>
                  </a:lnTo>
                  <a:lnTo>
                    <a:pt x="3566660" y="2088478"/>
                  </a:lnTo>
                  <a:lnTo>
                    <a:pt x="3541757" y="2119707"/>
                  </a:lnTo>
                  <a:lnTo>
                    <a:pt x="3515363" y="2150430"/>
                  </a:lnTo>
                  <a:lnTo>
                    <a:pt x="3487502" y="2180629"/>
                  </a:lnTo>
                  <a:lnTo>
                    <a:pt x="3458199" y="2210283"/>
                  </a:lnTo>
                  <a:lnTo>
                    <a:pt x="3427478" y="2239372"/>
                  </a:lnTo>
                  <a:lnTo>
                    <a:pt x="3395363" y="2267875"/>
                  </a:lnTo>
                  <a:lnTo>
                    <a:pt x="3361878" y="2295772"/>
                  </a:lnTo>
                  <a:lnTo>
                    <a:pt x="3327049" y="2323042"/>
                  </a:lnTo>
                  <a:lnTo>
                    <a:pt x="3290900" y="2349665"/>
                  </a:lnTo>
                  <a:lnTo>
                    <a:pt x="3253454" y="2375622"/>
                  </a:lnTo>
                  <a:lnTo>
                    <a:pt x="3214737" y="2400891"/>
                  </a:lnTo>
                  <a:lnTo>
                    <a:pt x="3174772" y="2425452"/>
                  </a:lnTo>
                  <a:lnTo>
                    <a:pt x="3133585" y="2449285"/>
                  </a:lnTo>
                  <a:lnTo>
                    <a:pt x="3091199" y="2472370"/>
                  </a:lnTo>
                  <a:lnTo>
                    <a:pt x="3047640" y="2494685"/>
                  </a:lnTo>
                  <a:lnTo>
                    <a:pt x="3002931" y="2516212"/>
                  </a:lnTo>
                  <a:lnTo>
                    <a:pt x="2957097" y="2536929"/>
                  </a:lnTo>
                  <a:lnTo>
                    <a:pt x="2910162" y="2556817"/>
                  </a:lnTo>
                  <a:lnTo>
                    <a:pt x="2862150" y="2575854"/>
                  </a:lnTo>
                  <a:lnTo>
                    <a:pt x="2813087" y="2594021"/>
                  </a:lnTo>
                  <a:lnTo>
                    <a:pt x="2762997" y="2611296"/>
                  </a:lnTo>
                  <a:lnTo>
                    <a:pt x="2711903" y="2627661"/>
                  </a:lnTo>
                  <a:lnTo>
                    <a:pt x="2659831" y="2643095"/>
                  </a:lnTo>
                  <a:lnTo>
                    <a:pt x="2606804" y="2657576"/>
                  </a:lnTo>
                  <a:lnTo>
                    <a:pt x="2552847" y="2671085"/>
                  </a:lnTo>
                  <a:lnTo>
                    <a:pt x="2497986" y="2683602"/>
                  </a:lnTo>
                  <a:lnTo>
                    <a:pt x="2442243" y="2695106"/>
                  </a:lnTo>
                  <a:lnTo>
                    <a:pt x="2385643" y="2705576"/>
                  </a:lnTo>
                  <a:lnTo>
                    <a:pt x="2328211" y="2714994"/>
                  </a:lnTo>
                  <a:lnTo>
                    <a:pt x="2269972" y="2723337"/>
                  </a:lnTo>
                  <a:lnTo>
                    <a:pt x="2210949" y="2730586"/>
                  </a:lnTo>
                  <a:lnTo>
                    <a:pt x="2151167" y="2736720"/>
                  </a:lnTo>
                  <a:lnTo>
                    <a:pt x="2094431" y="2741441"/>
                  </a:lnTo>
                  <a:lnTo>
                    <a:pt x="2037865" y="2745087"/>
                  </a:lnTo>
                  <a:lnTo>
                    <a:pt x="1981496" y="2747673"/>
                  </a:lnTo>
                  <a:lnTo>
                    <a:pt x="1925351" y="2749211"/>
                  </a:lnTo>
                  <a:lnTo>
                    <a:pt x="1869460" y="2749713"/>
                  </a:lnTo>
                  <a:lnTo>
                    <a:pt x="1813850" y="2749192"/>
                  </a:lnTo>
                  <a:lnTo>
                    <a:pt x="1758549" y="2747662"/>
                  </a:lnTo>
                  <a:lnTo>
                    <a:pt x="1703584" y="2745133"/>
                  </a:lnTo>
                  <a:lnTo>
                    <a:pt x="1648983" y="2741620"/>
                  </a:lnTo>
                  <a:lnTo>
                    <a:pt x="1594775" y="2737135"/>
                  </a:lnTo>
                  <a:lnTo>
                    <a:pt x="1540987" y="2731690"/>
                  </a:lnTo>
                  <a:lnTo>
                    <a:pt x="1487647" y="2725298"/>
                  </a:lnTo>
                  <a:lnTo>
                    <a:pt x="1434783" y="2717972"/>
                  </a:lnTo>
                  <a:lnTo>
                    <a:pt x="1382423" y="2709724"/>
                  </a:lnTo>
                  <a:lnTo>
                    <a:pt x="1330594" y="2700567"/>
                  </a:lnTo>
                  <a:lnTo>
                    <a:pt x="1279324" y="2690514"/>
                  </a:lnTo>
                  <a:lnTo>
                    <a:pt x="1228642" y="2679577"/>
                  </a:lnTo>
                  <a:lnTo>
                    <a:pt x="1178575" y="2667770"/>
                  </a:lnTo>
                  <a:lnTo>
                    <a:pt x="1129151" y="2655103"/>
                  </a:lnTo>
                  <a:lnTo>
                    <a:pt x="1080397" y="2641591"/>
                  </a:lnTo>
                  <a:lnTo>
                    <a:pt x="1032343" y="2627246"/>
                  </a:lnTo>
                  <a:lnTo>
                    <a:pt x="985015" y="2612081"/>
                  </a:lnTo>
                  <a:lnTo>
                    <a:pt x="938441" y="2596108"/>
                  </a:lnTo>
                  <a:lnTo>
                    <a:pt x="892650" y="2579339"/>
                  </a:lnTo>
                  <a:lnTo>
                    <a:pt x="847668" y="2561788"/>
                  </a:lnTo>
                  <a:lnTo>
                    <a:pt x="803525" y="2543468"/>
                  </a:lnTo>
                  <a:lnTo>
                    <a:pt x="760247" y="2524390"/>
                  </a:lnTo>
                  <a:lnTo>
                    <a:pt x="717864" y="2504567"/>
                  </a:lnTo>
                  <a:lnTo>
                    <a:pt x="676401" y="2484013"/>
                  </a:lnTo>
                  <a:lnTo>
                    <a:pt x="635888" y="2462739"/>
                  </a:lnTo>
                  <a:lnTo>
                    <a:pt x="596353" y="2440759"/>
                  </a:lnTo>
                  <a:lnTo>
                    <a:pt x="557822" y="2418085"/>
                  </a:lnTo>
                  <a:lnTo>
                    <a:pt x="520324" y="2394729"/>
                  </a:lnTo>
                  <a:lnTo>
                    <a:pt x="483887" y="2370705"/>
                  </a:lnTo>
                  <a:lnTo>
                    <a:pt x="448539" y="2346025"/>
                  </a:lnTo>
                  <a:lnTo>
                    <a:pt x="414307" y="2320702"/>
                  </a:lnTo>
                  <a:lnTo>
                    <a:pt x="381220" y="2294747"/>
                  </a:lnTo>
                  <a:lnTo>
                    <a:pt x="349305" y="2268175"/>
                  </a:lnTo>
                  <a:lnTo>
                    <a:pt x="318590" y="2240998"/>
                  </a:lnTo>
                  <a:lnTo>
                    <a:pt x="289103" y="2213227"/>
                  </a:lnTo>
                  <a:lnTo>
                    <a:pt x="260871" y="2184877"/>
                  </a:lnTo>
                  <a:lnTo>
                    <a:pt x="233924" y="2155959"/>
                  </a:lnTo>
                  <a:lnTo>
                    <a:pt x="208287" y="2126486"/>
                  </a:lnTo>
                  <a:lnTo>
                    <a:pt x="183990" y="2096471"/>
                  </a:lnTo>
                  <a:lnTo>
                    <a:pt x="161061" y="2065927"/>
                  </a:lnTo>
                  <a:lnTo>
                    <a:pt x="119414" y="2003301"/>
                  </a:lnTo>
                  <a:lnTo>
                    <a:pt x="83571" y="1938708"/>
                  </a:lnTo>
                  <a:lnTo>
                    <a:pt x="53754" y="1872250"/>
                  </a:lnTo>
                  <a:lnTo>
                    <a:pt x="30185" y="1804028"/>
                  </a:lnTo>
                  <a:lnTo>
                    <a:pt x="12219" y="1729509"/>
                  </a:lnTo>
                  <a:lnTo>
                    <a:pt x="5901" y="1689780"/>
                  </a:lnTo>
                  <a:lnTo>
                    <a:pt x="1836" y="1650132"/>
                  </a:lnTo>
                  <a:lnTo>
                    <a:pt x="0" y="1610595"/>
                  </a:lnTo>
                  <a:lnTo>
                    <a:pt x="369" y="1571200"/>
                  </a:lnTo>
                  <a:lnTo>
                    <a:pt x="2920" y="1531977"/>
                  </a:lnTo>
                  <a:lnTo>
                    <a:pt x="7630" y="1492956"/>
                  </a:lnTo>
                  <a:lnTo>
                    <a:pt x="14475" y="1454167"/>
                  </a:lnTo>
                  <a:lnTo>
                    <a:pt x="23431" y="1415643"/>
                  </a:lnTo>
                  <a:lnTo>
                    <a:pt x="34475" y="1377411"/>
                  </a:lnTo>
                  <a:lnTo>
                    <a:pt x="47583" y="1339504"/>
                  </a:lnTo>
                  <a:lnTo>
                    <a:pt x="62733" y="1301952"/>
                  </a:lnTo>
                  <a:lnTo>
                    <a:pt x="79899" y="1264784"/>
                  </a:lnTo>
                  <a:lnTo>
                    <a:pt x="99060" y="1228032"/>
                  </a:lnTo>
                  <a:lnTo>
                    <a:pt x="120191" y="1191726"/>
                  </a:lnTo>
                  <a:lnTo>
                    <a:pt x="143268" y="1155895"/>
                  </a:lnTo>
                  <a:lnTo>
                    <a:pt x="168269" y="1120572"/>
                  </a:lnTo>
                  <a:lnTo>
                    <a:pt x="195169" y="1085786"/>
                  </a:lnTo>
                  <a:lnTo>
                    <a:pt x="223945" y="1051567"/>
                  </a:lnTo>
                  <a:lnTo>
                    <a:pt x="254574" y="1017946"/>
                  </a:lnTo>
                  <a:lnTo>
                    <a:pt x="287032" y="984954"/>
                  </a:lnTo>
                  <a:lnTo>
                    <a:pt x="321296" y="952621"/>
                  </a:lnTo>
                  <a:lnTo>
                    <a:pt x="357342" y="920976"/>
                  </a:lnTo>
                  <a:lnTo>
                    <a:pt x="395146" y="890052"/>
                  </a:lnTo>
                  <a:lnTo>
                    <a:pt x="434685" y="859877"/>
                  </a:lnTo>
                  <a:lnTo>
                    <a:pt x="475935" y="830484"/>
                  </a:lnTo>
                  <a:lnTo>
                    <a:pt x="518873" y="801901"/>
                  </a:lnTo>
                  <a:lnTo>
                    <a:pt x="563476" y="774160"/>
                  </a:lnTo>
                  <a:lnTo>
                    <a:pt x="609719" y="747290"/>
                  </a:lnTo>
                  <a:lnTo>
                    <a:pt x="657580" y="721323"/>
                  </a:lnTo>
                  <a:lnTo>
                    <a:pt x="707034" y="696288"/>
                  </a:lnTo>
                  <a:lnTo>
                    <a:pt x="758059" y="672217"/>
                  </a:lnTo>
                  <a:lnTo>
                    <a:pt x="810630" y="649139"/>
                  </a:lnTo>
                  <a:lnTo>
                    <a:pt x="864725" y="627086"/>
                  </a:lnTo>
                  <a:lnTo>
                    <a:pt x="920319" y="606086"/>
                  </a:lnTo>
                  <a:lnTo>
                    <a:pt x="949358" y="0"/>
                  </a:lnTo>
                  <a:close/>
                </a:path>
              </a:pathLst>
            </a:custGeom>
            <a:ln w="12700">
              <a:solidFill>
                <a:srgbClr val="70AD4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2" name="object 12"/>
            <p:cNvSpPr/>
            <p:nvPr/>
          </p:nvSpPr>
          <p:spPr>
            <a:xfrm>
              <a:off x="7319962" y="2349501"/>
              <a:ext cx="2771775" cy="1878330"/>
            </a:xfrm>
            <a:custGeom>
              <a:avLst/>
              <a:gdLst/>
              <a:ahLst/>
              <a:cxnLst/>
              <a:rect l="l" t="t" r="r" b="b"/>
              <a:pathLst>
                <a:path w="2771775" h="1878329">
                  <a:moveTo>
                    <a:pt x="2771775" y="0"/>
                  </a:moveTo>
                  <a:lnTo>
                    <a:pt x="0" y="0"/>
                  </a:lnTo>
                  <a:lnTo>
                    <a:pt x="0" y="1878012"/>
                  </a:lnTo>
                  <a:lnTo>
                    <a:pt x="2771775" y="1878012"/>
                  </a:lnTo>
                  <a:lnTo>
                    <a:pt x="277177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3" name="object 13"/>
            <p:cNvSpPr/>
            <p:nvPr/>
          </p:nvSpPr>
          <p:spPr>
            <a:xfrm>
              <a:off x="7319962" y="2349501"/>
              <a:ext cx="2771775" cy="1878330"/>
            </a:xfrm>
            <a:custGeom>
              <a:avLst/>
              <a:gdLst/>
              <a:ahLst/>
              <a:cxnLst/>
              <a:rect l="l" t="t" r="r" b="b"/>
              <a:pathLst>
                <a:path w="2771775" h="1878329">
                  <a:moveTo>
                    <a:pt x="0" y="0"/>
                  </a:moveTo>
                  <a:lnTo>
                    <a:pt x="2771775" y="0"/>
                  </a:lnTo>
                  <a:lnTo>
                    <a:pt x="2771775" y="1878013"/>
                  </a:lnTo>
                  <a:lnTo>
                    <a:pt x="0" y="1878013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70AD47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4" name="object 14"/>
          <p:cNvSpPr txBox="1"/>
          <p:nvPr/>
        </p:nvSpPr>
        <p:spPr>
          <a:xfrm>
            <a:off x="9395783" y="5178044"/>
            <a:ext cx="66929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solidFill>
                  <a:srgbClr val="FF3300"/>
                </a:solidFill>
                <a:latin typeface="Calibri"/>
                <a:cs typeface="Calibri"/>
              </a:rPr>
              <a:t>peligro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7458138" y="2370835"/>
            <a:ext cx="2494280" cy="139128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5080" algn="ctr">
              <a:lnSpc>
                <a:spcPct val="99400"/>
              </a:lnSpc>
              <a:spcBef>
                <a:spcPts val="110"/>
              </a:spcBef>
            </a:pPr>
            <a:r>
              <a:rPr sz="1800" spc="-5" dirty="0">
                <a:latin typeface="Calibri"/>
                <a:cs typeface="Calibri"/>
              </a:rPr>
              <a:t>Es </a:t>
            </a:r>
            <a:r>
              <a:rPr sz="1800" dirty="0">
                <a:latin typeface="Calibri"/>
                <a:cs typeface="Calibri"/>
              </a:rPr>
              <a:t>de </a:t>
            </a:r>
            <a:r>
              <a:rPr sz="1800" spc="-5" dirty="0">
                <a:latin typeface="Calibri"/>
                <a:cs typeface="Calibri"/>
              </a:rPr>
              <a:t>color </a:t>
            </a:r>
            <a:r>
              <a:rPr sz="1800" spc="-15" dirty="0">
                <a:latin typeface="Calibri"/>
                <a:cs typeface="Calibri"/>
              </a:rPr>
              <a:t>café, </a:t>
            </a:r>
            <a:r>
              <a:rPr sz="1800" spc="-5" dirty="0">
                <a:latin typeface="Calibri"/>
                <a:cs typeface="Calibri"/>
              </a:rPr>
              <a:t>cola </a:t>
            </a:r>
            <a:r>
              <a:rPr sz="1800" spc="-10" dirty="0">
                <a:latin typeface="Calibri"/>
                <a:cs typeface="Calibri"/>
              </a:rPr>
              <a:t>corta </a:t>
            </a:r>
            <a:r>
              <a:rPr sz="1800" spc="-39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y</a:t>
            </a:r>
            <a:r>
              <a:rPr sz="1800" spc="-5" dirty="0">
                <a:latin typeface="Calibri"/>
                <a:cs typeface="Calibri"/>
              </a:rPr>
              <a:t> gruesa,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orejas</a:t>
            </a:r>
            <a:r>
              <a:rPr sz="1800" spc="-5" dirty="0">
                <a:latin typeface="Calibri"/>
                <a:cs typeface="Calibri"/>
              </a:rPr>
              <a:t> pequeñas, </a:t>
            </a:r>
            <a:r>
              <a:rPr sz="1800" spc="-39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hocico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romo.</a:t>
            </a:r>
            <a:endParaRPr sz="1800">
              <a:latin typeface="Calibri"/>
              <a:cs typeface="Calibri"/>
            </a:endParaRPr>
          </a:p>
          <a:p>
            <a:pPr marL="561340" marR="553720" algn="ctr">
              <a:lnSpc>
                <a:spcPts val="2090"/>
              </a:lnSpc>
              <a:spcBef>
                <a:spcPts val="175"/>
              </a:spcBef>
            </a:pPr>
            <a:r>
              <a:rPr sz="1800" spc="-5" dirty="0">
                <a:latin typeface="Calibri"/>
                <a:cs typeface="Calibri"/>
              </a:rPr>
              <a:t>Se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alimenta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de </a:t>
            </a:r>
            <a:r>
              <a:rPr sz="1800" spc="-39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desperdicios.</a:t>
            </a:r>
            <a:endParaRPr sz="1800">
              <a:latin typeface="Calibri"/>
              <a:cs typeface="Calibri"/>
            </a:endParaRPr>
          </a:p>
        </p:txBody>
      </p:sp>
      <p:grpSp>
        <p:nvGrpSpPr>
          <p:cNvPr id="16" name="object 16"/>
          <p:cNvGrpSpPr/>
          <p:nvPr/>
        </p:nvGrpSpPr>
        <p:grpSpPr>
          <a:xfrm>
            <a:off x="2560632" y="0"/>
            <a:ext cx="4613275" cy="4551045"/>
            <a:chOff x="2560632" y="0"/>
            <a:chExt cx="4613275" cy="4551045"/>
          </a:xfrm>
        </p:grpSpPr>
        <p:sp>
          <p:nvSpPr>
            <p:cNvPr id="17" name="object 17"/>
            <p:cNvSpPr/>
            <p:nvPr/>
          </p:nvSpPr>
          <p:spPr>
            <a:xfrm>
              <a:off x="2566981" y="0"/>
              <a:ext cx="4600575" cy="4538345"/>
            </a:xfrm>
            <a:custGeom>
              <a:avLst/>
              <a:gdLst/>
              <a:ahLst/>
              <a:cxnLst/>
              <a:rect l="l" t="t" r="r" b="b"/>
              <a:pathLst>
                <a:path w="4600575" h="4538345">
                  <a:moveTo>
                    <a:pt x="1730530" y="0"/>
                  </a:moveTo>
                  <a:lnTo>
                    <a:pt x="1686971" y="492"/>
                  </a:lnTo>
                  <a:lnTo>
                    <a:pt x="1643408" y="2172"/>
                  </a:lnTo>
                  <a:lnTo>
                    <a:pt x="1599864" y="5040"/>
                  </a:lnTo>
                  <a:lnTo>
                    <a:pt x="1556361" y="9100"/>
                  </a:lnTo>
                  <a:lnTo>
                    <a:pt x="1512920" y="14356"/>
                  </a:lnTo>
                  <a:lnTo>
                    <a:pt x="1469564" y="20808"/>
                  </a:lnTo>
                  <a:lnTo>
                    <a:pt x="1426314" y="28461"/>
                  </a:lnTo>
                  <a:lnTo>
                    <a:pt x="1383193" y="37317"/>
                  </a:lnTo>
                  <a:lnTo>
                    <a:pt x="1340222" y="47379"/>
                  </a:lnTo>
                  <a:lnTo>
                    <a:pt x="1297425" y="58649"/>
                  </a:lnTo>
                  <a:lnTo>
                    <a:pt x="1254822" y="71130"/>
                  </a:lnTo>
                  <a:lnTo>
                    <a:pt x="1212435" y="84825"/>
                  </a:lnTo>
                  <a:lnTo>
                    <a:pt x="1170287" y="99737"/>
                  </a:lnTo>
                  <a:lnTo>
                    <a:pt x="1128400" y="115869"/>
                  </a:lnTo>
                  <a:lnTo>
                    <a:pt x="1086796" y="133223"/>
                  </a:lnTo>
                  <a:lnTo>
                    <a:pt x="1045497" y="151801"/>
                  </a:lnTo>
                  <a:lnTo>
                    <a:pt x="1004524" y="171608"/>
                  </a:lnTo>
                  <a:lnTo>
                    <a:pt x="963900" y="192645"/>
                  </a:lnTo>
                  <a:lnTo>
                    <a:pt x="923647" y="214915"/>
                  </a:lnTo>
                  <a:lnTo>
                    <a:pt x="883787" y="238421"/>
                  </a:lnTo>
                  <a:lnTo>
                    <a:pt x="844342" y="263166"/>
                  </a:lnTo>
                  <a:lnTo>
                    <a:pt x="805333" y="289152"/>
                  </a:lnTo>
                  <a:lnTo>
                    <a:pt x="766784" y="316383"/>
                  </a:lnTo>
                  <a:lnTo>
                    <a:pt x="728715" y="344861"/>
                  </a:lnTo>
                  <a:lnTo>
                    <a:pt x="691150" y="374588"/>
                  </a:lnTo>
                  <a:lnTo>
                    <a:pt x="654109" y="405568"/>
                  </a:lnTo>
                  <a:lnTo>
                    <a:pt x="618417" y="437079"/>
                  </a:lnTo>
                  <a:lnTo>
                    <a:pt x="583700" y="469403"/>
                  </a:lnTo>
                  <a:lnTo>
                    <a:pt x="549958" y="502516"/>
                  </a:lnTo>
                  <a:lnTo>
                    <a:pt x="517196" y="536397"/>
                  </a:lnTo>
                  <a:lnTo>
                    <a:pt x="485414" y="571021"/>
                  </a:lnTo>
                  <a:lnTo>
                    <a:pt x="454616" y="606368"/>
                  </a:lnTo>
                  <a:lnTo>
                    <a:pt x="424803" y="642413"/>
                  </a:lnTo>
                  <a:lnTo>
                    <a:pt x="395980" y="679134"/>
                  </a:lnTo>
                  <a:lnTo>
                    <a:pt x="368147" y="716509"/>
                  </a:lnTo>
                  <a:lnTo>
                    <a:pt x="341307" y="754514"/>
                  </a:lnTo>
                  <a:lnTo>
                    <a:pt x="315462" y="793127"/>
                  </a:lnTo>
                  <a:lnTo>
                    <a:pt x="290616" y="832326"/>
                  </a:lnTo>
                  <a:lnTo>
                    <a:pt x="266770" y="872087"/>
                  </a:lnTo>
                  <a:lnTo>
                    <a:pt x="243927" y="912388"/>
                  </a:lnTo>
                  <a:lnTo>
                    <a:pt x="222090" y="953206"/>
                  </a:lnTo>
                  <a:lnTo>
                    <a:pt x="201260" y="994518"/>
                  </a:lnTo>
                  <a:lnTo>
                    <a:pt x="181440" y="1036302"/>
                  </a:lnTo>
                  <a:lnTo>
                    <a:pt x="162632" y="1078535"/>
                  </a:lnTo>
                  <a:lnTo>
                    <a:pt x="144840" y="1121194"/>
                  </a:lnTo>
                  <a:lnTo>
                    <a:pt x="128065" y="1164256"/>
                  </a:lnTo>
                  <a:lnTo>
                    <a:pt x="112310" y="1207699"/>
                  </a:lnTo>
                  <a:lnTo>
                    <a:pt x="97577" y="1251500"/>
                  </a:lnTo>
                  <a:lnTo>
                    <a:pt x="83868" y="1295636"/>
                  </a:lnTo>
                  <a:lnTo>
                    <a:pt x="71187" y="1340085"/>
                  </a:lnTo>
                  <a:lnTo>
                    <a:pt x="59535" y="1384824"/>
                  </a:lnTo>
                  <a:lnTo>
                    <a:pt x="48915" y="1429829"/>
                  </a:lnTo>
                  <a:lnTo>
                    <a:pt x="39329" y="1475079"/>
                  </a:lnTo>
                  <a:lnTo>
                    <a:pt x="30780" y="1520551"/>
                  </a:lnTo>
                  <a:lnTo>
                    <a:pt x="23270" y="1566222"/>
                  </a:lnTo>
                  <a:lnTo>
                    <a:pt x="16802" y="1612068"/>
                  </a:lnTo>
                  <a:lnTo>
                    <a:pt x="11377" y="1658069"/>
                  </a:lnTo>
                  <a:lnTo>
                    <a:pt x="6999" y="1704200"/>
                  </a:lnTo>
                  <a:lnTo>
                    <a:pt x="3670" y="1750438"/>
                  </a:lnTo>
                  <a:lnTo>
                    <a:pt x="1392" y="1796763"/>
                  </a:lnTo>
                  <a:lnTo>
                    <a:pt x="168" y="1843149"/>
                  </a:lnTo>
                  <a:lnTo>
                    <a:pt x="0" y="1889576"/>
                  </a:lnTo>
                  <a:lnTo>
                    <a:pt x="890" y="1936020"/>
                  </a:lnTo>
                  <a:lnTo>
                    <a:pt x="2841" y="1982458"/>
                  </a:lnTo>
                  <a:lnTo>
                    <a:pt x="5855" y="2028867"/>
                  </a:lnTo>
                  <a:lnTo>
                    <a:pt x="9935" y="2075226"/>
                  </a:lnTo>
                  <a:lnTo>
                    <a:pt x="15083" y="2121511"/>
                  </a:lnTo>
                  <a:lnTo>
                    <a:pt x="21302" y="2167699"/>
                  </a:lnTo>
                  <a:lnTo>
                    <a:pt x="28594" y="2213768"/>
                  </a:lnTo>
                  <a:lnTo>
                    <a:pt x="36961" y="2259695"/>
                  </a:lnTo>
                  <a:lnTo>
                    <a:pt x="46406" y="2305457"/>
                  </a:lnTo>
                  <a:lnTo>
                    <a:pt x="56931" y="2351032"/>
                  </a:lnTo>
                  <a:lnTo>
                    <a:pt x="68539" y="2396397"/>
                  </a:lnTo>
                  <a:lnTo>
                    <a:pt x="81232" y="2441529"/>
                  </a:lnTo>
                  <a:lnTo>
                    <a:pt x="95013" y="2486405"/>
                  </a:lnTo>
                  <a:lnTo>
                    <a:pt x="109883" y="2531003"/>
                  </a:lnTo>
                  <a:lnTo>
                    <a:pt x="125846" y="2575300"/>
                  </a:lnTo>
                  <a:lnTo>
                    <a:pt x="142903" y="2619273"/>
                  </a:lnTo>
                  <a:lnTo>
                    <a:pt x="161058" y="2662899"/>
                  </a:lnTo>
                  <a:lnTo>
                    <a:pt x="180312" y="2706156"/>
                  </a:lnTo>
                  <a:lnTo>
                    <a:pt x="200668" y="2749022"/>
                  </a:lnTo>
                  <a:lnTo>
                    <a:pt x="222129" y="2791472"/>
                  </a:lnTo>
                  <a:lnTo>
                    <a:pt x="244696" y="2833486"/>
                  </a:lnTo>
                  <a:lnTo>
                    <a:pt x="268373" y="2875039"/>
                  </a:lnTo>
                  <a:lnTo>
                    <a:pt x="293161" y="2916109"/>
                  </a:lnTo>
                  <a:lnTo>
                    <a:pt x="319063" y="2956674"/>
                  </a:lnTo>
                  <a:lnTo>
                    <a:pt x="346082" y="2996710"/>
                  </a:lnTo>
                  <a:lnTo>
                    <a:pt x="374220" y="3036195"/>
                  </a:lnTo>
                  <a:lnTo>
                    <a:pt x="403783" y="3075496"/>
                  </a:lnTo>
                  <a:lnTo>
                    <a:pt x="434120" y="3113706"/>
                  </a:lnTo>
                  <a:lnTo>
                    <a:pt x="465210" y="3150824"/>
                  </a:lnTo>
                  <a:lnTo>
                    <a:pt x="497029" y="3186846"/>
                  </a:lnTo>
                  <a:lnTo>
                    <a:pt x="529557" y="3221769"/>
                  </a:lnTo>
                  <a:lnTo>
                    <a:pt x="562771" y="3255592"/>
                  </a:lnTo>
                  <a:lnTo>
                    <a:pt x="596649" y="3288310"/>
                  </a:lnTo>
                  <a:lnTo>
                    <a:pt x="631170" y="3319921"/>
                  </a:lnTo>
                  <a:lnTo>
                    <a:pt x="666310" y="3350424"/>
                  </a:lnTo>
                  <a:lnTo>
                    <a:pt x="702048" y="3379813"/>
                  </a:lnTo>
                  <a:lnTo>
                    <a:pt x="738363" y="3408088"/>
                  </a:lnTo>
                  <a:lnTo>
                    <a:pt x="775231" y="3435246"/>
                  </a:lnTo>
                  <a:lnTo>
                    <a:pt x="812632" y="3461283"/>
                  </a:lnTo>
                  <a:lnTo>
                    <a:pt x="850542" y="3486196"/>
                  </a:lnTo>
                  <a:lnTo>
                    <a:pt x="888940" y="3509984"/>
                  </a:lnTo>
                  <a:lnTo>
                    <a:pt x="927805" y="3532643"/>
                  </a:lnTo>
                  <a:lnTo>
                    <a:pt x="967113" y="3554170"/>
                  </a:lnTo>
                  <a:lnTo>
                    <a:pt x="1006843" y="3574564"/>
                  </a:lnTo>
                  <a:lnTo>
                    <a:pt x="1046973" y="3593820"/>
                  </a:lnTo>
                  <a:lnTo>
                    <a:pt x="1087481" y="3611937"/>
                  </a:lnTo>
                  <a:lnTo>
                    <a:pt x="1128345" y="3628911"/>
                  </a:lnTo>
                  <a:lnTo>
                    <a:pt x="1169543" y="3644740"/>
                  </a:lnTo>
                  <a:lnTo>
                    <a:pt x="1211052" y="3659421"/>
                  </a:lnTo>
                  <a:lnTo>
                    <a:pt x="1252851" y="3672951"/>
                  </a:lnTo>
                  <a:lnTo>
                    <a:pt x="1294918" y="3685328"/>
                  </a:lnTo>
                  <a:lnTo>
                    <a:pt x="1337231" y="3696549"/>
                  </a:lnTo>
                  <a:lnTo>
                    <a:pt x="1379767" y="3706611"/>
                  </a:lnTo>
                  <a:lnTo>
                    <a:pt x="1422506" y="3715511"/>
                  </a:lnTo>
                  <a:lnTo>
                    <a:pt x="1465423" y="3723246"/>
                  </a:lnTo>
                  <a:lnTo>
                    <a:pt x="1508499" y="3729814"/>
                  </a:lnTo>
                  <a:lnTo>
                    <a:pt x="1551710" y="3735213"/>
                  </a:lnTo>
                  <a:lnTo>
                    <a:pt x="1595035" y="3739438"/>
                  </a:lnTo>
                  <a:lnTo>
                    <a:pt x="1638451" y="3742488"/>
                  </a:lnTo>
                  <a:lnTo>
                    <a:pt x="1681937" y="3744360"/>
                  </a:lnTo>
                  <a:lnTo>
                    <a:pt x="1725470" y="3745051"/>
                  </a:lnTo>
                  <a:lnTo>
                    <a:pt x="1769029" y="3744559"/>
                  </a:lnTo>
                  <a:lnTo>
                    <a:pt x="1812592" y="3742879"/>
                  </a:lnTo>
                  <a:lnTo>
                    <a:pt x="1856136" y="3740011"/>
                  </a:lnTo>
                  <a:lnTo>
                    <a:pt x="1899639" y="3735950"/>
                  </a:lnTo>
                  <a:lnTo>
                    <a:pt x="1943080" y="3730695"/>
                  </a:lnTo>
                  <a:lnTo>
                    <a:pt x="1986436" y="3724243"/>
                  </a:lnTo>
                  <a:lnTo>
                    <a:pt x="2029686" y="3716590"/>
                  </a:lnTo>
                  <a:lnTo>
                    <a:pt x="2072807" y="3707734"/>
                  </a:lnTo>
                  <a:lnTo>
                    <a:pt x="2115778" y="3697672"/>
                  </a:lnTo>
                  <a:lnTo>
                    <a:pt x="2158575" y="3686402"/>
                  </a:lnTo>
                  <a:lnTo>
                    <a:pt x="2201179" y="3673921"/>
                  </a:lnTo>
                  <a:lnTo>
                    <a:pt x="2243565" y="3660226"/>
                  </a:lnTo>
                  <a:lnTo>
                    <a:pt x="2285713" y="3645314"/>
                  </a:lnTo>
                  <a:lnTo>
                    <a:pt x="2327600" y="3629182"/>
                  </a:lnTo>
                  <a:lnTo>
                    <a:pt x="2369204" y="3611828"/>
                  </a:lnTo>
                  <a:lnTo>
                    <a:pt x="2410504" y="3593250"/>
                  </a:lnTo>
                  <a:lnTo>
                    <a:pt x="2451476" y="3573443"/>
                  </a:lnTo>
                  <a:lnTo>
                    <a:pt x="2492100" y="3552406"/>
                  </a:lnTo>
                  <a:lnTo>
                    <a:pt x="2532353" y="3530136"/>
                  </a:lnTo>
                  <a:lnTo>
                    <a:pt x="2572213" y="3506630"/>
                  </a:lnTo>
                  <a:lnTo>
                    <a:pt x="2611659" y="3481885"/>
                  </a:lnTo>
                  <a:lnTo>
                    <a:pt x="2650667" y="3455898"/>
                  </a:lnTo>
                  <a:lnTo>
                    <a:pt x="2689216" y="3428668"/>
                  </a:lnTo>
                  <a:lnTo>
                    <a:pt x="2727285" y="3400190"/>
                  </a:lnTo>
                  <a:lnTo>
                    <a:pt x="2764851" y="3370463"/>
                  </a:lnTo>
                  <a:lnTo>
                    <a:pt x="2801891" y="3339483"/>
                  </a:lnTo>
                  <a:lnTo>
                    <a:pt x="4600306" y="4538002"/>
                  </a:lnTo>
                  <a:lnTo>
                    <a:pt x="3230830" y="2796746"/>
                  </a:lnTo>
                  <a:lnTo>
                    <a:pt x="3252928" y="2753226"/>
                  </a:lnTo>
                  <a:lnTo>
                    <a:pt x="3273876" y="2709271"/>
                  </a:lnTo>
                  <a:lnTo>
                    <a:pt x="3293674" y="2664904"/>
                  </a:lnTo>
                  <a:lnTo>
                    <a:pt x="3312323" y="2620149"/>
                  </a:lnTo>
                  <a:lnTo>
                    <a:pt x="3329827" y="2575030"/>
                  </a:lnTo>
                  <a:lnTo>
                    <a:pt x="3346186" y="2529572"/>
                  </a:lnTo>
                  <a:lnTo>
                    <a:pt x="3361402" y="2483797"/>
                  </a:lnTo>
                  <a:lnTo>
                    <a:pt x="3375477" y="2437731"/>
                  </a:lnTo>
                  <a:lnTo>
                    <a:pt x="3388413" y="2391398"/>
                  </a:lnTo>
                  <a:lnTo>
                    <a:pt x="3400212" y="2344821"/>
                  </a:lnTo>
                  <a:lnTo>
                    <a:pt x="3410874" y="2298025"/>
                  </a:lnTo>
                  <a:lnTo>
                    <a:pt x="3420402" y="2251033"/>
                  </a:lnTo>
                  <a:lnTo>
                    <a:pt x="3428798" y="2203870"/>
                  </a:lnTo>
                  <a:lnTo>
                    <a:pt x="3436063" y="2156560"/>
                  </a:lnTo>
                  <a:lnTo>
                    <a:pt x="3442199" y="2109126"/>
                  </a:lnTo>
                  <a:lnTo>
                    <a:pt x="3447207" y="2061594"/>
                  </a:lnTo>
                  <a:lnTo>
                    <a:pt x="3451090" y="2013986"/>
                  </a:lnTo>
                  <a:lnTo>
                    <a:pt x="3453849" y="1966327"/>
                  </a:lnTo>
                  <a:lnTo>
                    <a:pt x="3455486" y="1918642"/>
                  </a:lnTo>
                  <a:lnTo>
                    <a:pt x="3456003" y="1870953"/>
                  </a:lnTo>
                  <a:lnTo>
                    <a:pt x="3455400" y="1823286"/>
                  </a:lnTo>
                  <a:lnTo>
                    <a:pt x="3453681" y="1775664"/>
                  </a:lnTo>
                  <a:lnTo>
                    <a:pt x="3450846" y="1728111"/>
                  </a:lnTo>
                  <a:lnTo>
                    <a:pt x="3446898" y="1680651"/>
                  </a:lnTo>
                  <a:lnTo>
                    <a:pt x="3441838" y="1633309"/>
                  </a:lnTo>
                  <a:lnTo>
                    <a:pt x="3435668" y="1586109"/>
                  </a:lnTo>
                  <a:lnTo>
                    <a:pt x="3428390" y="1539073"/>
                  </a:lnTo>
                  <a:lnTo>
                    <a:pt x="3420004" y="1492228"/>
                  </a:lnTo>
                  <a:lnTo>
                    <a:pt x="3410514" y="1445596"/>
                  </a:lnTo>
                  <a:lnTo>
                    <a:pt x="3399920" y="1399202"/>
                  </a:lnTo>
                  <a:lnTo>
                    <a:pt x="3388225" y="1353069"/>
                  </a:lnTo>
                  <a:lnTo>
                    <a:pt x="3375430" y="1307223"/>
                  </a:lnTo>
                  <a:lnTo>
                    <a:pt x="3361537" y="1261686"/>
                  </a:lnTo>
                  <a:lnTo>
                    <a:pt x="3346548" y="1216483"/>
                  </a:lnTo>
                  <a:lnTo>
                    <a:pt x="3330464" y="1171639"/>
                  </a:lnTo>
                  <a:lnTo>
                    <a:pt x="3313287" y="1127176"/>
                  </a:lnTo>
                  <a:lnTo>
                    <a:pt x="3295018" y="1083119"/>
                  </a:lnTo>
                  <a:lnTo>
                    <a:pt x="3275660" y="1039493"/>
                  </a:lnTo>
                  <a:lnTo>
                    <a:pt x="3255215" y="996321"/>
                  </a:lnTo>
                  <a:lnTo>
                    <a:pt x="3233683" y="953627"/>
                  </a:lnTo>
                  <a:lnTo>
                    <a:pt x="3211067" y="911435"/>
                  </a:lnTo>
                  <a:lnTo>
                    <a:pt x="3187368" y="869770"/>
                  </a:lnTo>
                  <a:lnTo>
                    <a:pt x="3162588" y="828656"/>
                  </a:lnTo>
                  <a:lnTo>
                    <a:pt x="3136729" y="788116"/>
                  </a:lnTo>
                  <a:lnTo>
                    <a:pt x="3109792" y="748174"/>
                  </a:lnTo>
                  <a:lnTo>
                    <a:pt x="3081780" y="708856"/>
                  </a:lnTo>
                  <a:lnTo>
                    <a:pt x="3052217" y="669555"/>
                  </a:lnTo>
                  <a:lnTo>
                    <a:pt x="3021880" y="631344"/>
                  </a:lnTo>
                  <a:lnTo>
                    <a:pt x="2990790" y="594227"/>
                  </a:lnTo>
                  <a:lnTo>
                    <a:pt x="2958971" y="558205"/>
                  </a:lnTo>
                  <a:lnTo>
                    <a:pt x="2926443" y="523282"/>
                  </a:lnTo>
                  <a:lnTo>
                    <a:pt x="2893229" y="489459"/>
                  </a:lnTo>
                  <a:lnTo>
                    <a:pt x="2859351" y="456741"/>
                  </a:lnTo>
                  <a:lnTo>
                    <a:pt x="2824831" y="425129"/>
                  </a:lnTo>
                  <a:lnTo>
                    <a:pt x="2789690" y="394627"/>
                  </a:lnTo>
                  <a:lnTo>
                    <a:pt x="2753952" y="365237"/>
                  </a:lnTo>
                  <a:lnTo>
                    <a:pt x="2717637" y="336962"/>
                  </a:lnTo>
                  <a:lnTo>
                    <a:pt x="2680769" y="309805"/>
                  </a:lnTo>
                  <a:lnTo>
                    <a:pt x="2643368" y="283768"/>
                  </a:lnTo>
                  <a:lnTo>
                    <a:pt x="2605458" y="258855"/>
                  </a:lnTo>
                  <a:lnTo>
                    <a:pt x="2567060" y="235067"/>
                  </a:lnTo>
                  <a:lnTo>
                    <a:pt x="2528195" y="212408"/>
                  </a:lnTo>
                  <a:lnTo>
                    <a:pt x="2488887" y="190880"/>
                  </a:lnTo>
                  <a:lnTo>
                    <a:pt x="2449157" y="170487"/>
                  </a:lnTo>
                  <a:lnTo>
                    <a:pt x="2409027" y="151231"/>
                  </a:lnTo>
                  <a:lnTo>
                    <a:pt x="2368519" y="133114"/>
                  </a:lnTo>
                  <a:lnTo>
                    <a:pt x="2327655" y="116140"/>
                  </a:lnTo>
                  <a:lnTo>
                    <a:pt x="2286457" y="100311"/>
                  </a:lnTo>
                  <a:lnTo>
                    <a:pt x="2244948" y="85630"/>
                  </a:lnTo>
                  <a:lnTo>
                    <a:pt x="2203149" y="72099"/>
                  </a:lnTo>
                  <a:lnTo>
                    <a:pt x="2161082" y="59723"/>
                  </a:lnTo>
                  <a:lnTo>
                    <a:pt x="2118769" y="48502"/>
                  </a:lnTo>
                  <a:lnTo>
                    <a:pt x="2076233" y="38440"/>
                  </a:lnTo>
                  <a:lnTo>
                    <a:pt x="2033494" y="29540"/>
                  </a:lnTo>
                  <a:lnTo>
                    <a:pt x="1990577" y="21805"/>
                  </a:lnTo>
                  <a:lnTo>
                    <a:pt x="1947501" y="15236"/>
                  </a:lnTo>
                  <a:lnTo>
                    <a:pt x="1904290" y="9838"/>
                  </a:lnTo>
                  <a:lnTo>
                    <a:pt x="1860965" y="5613"/>
                  </a:lnTo>
                  <a:lnTo>
                    <a:pt x="1817549" y="2562"/>
                  </a:lnTo>
                  <a:lnTo>
                    <a:pt x="1774063" y="690"/>
                  </a:lnTo>
                  <a:lnTo>
                    <a:pt x="173053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8" name="object 18"/>
            <p:cNvSpPr/>
            <p:nvPr/>
          </p:nvSpPr>
          <p:spPr>
            <a:xfrm>
              <a:off x="2566982" y="0"/>
              <a:ext cx="4600575" cy="4538345"/>
            </a:xfrm>
            <a:custGeom>
              <a:avLst/>
              <a:gdLst/>
              <a:ahLst/>
              <a:cxnLst/>
              <a:rect l="l" t="t" r="r" b="b"/>
              <a:pathLst>
                <a:path w="4600575" h="4538345">
                  <a:moveTo>
                    <a:pt x="4600307" y="4538003"/>
                  </a:moveTo>
                  <a:lnTo>
                    <a:pt x="2801891" y="3339484"/>
                  </a:lnTo>
                  <a:lnTo>
                    <a:pt x="2764850" y="3370464"/>
                  </a:lnTo>
                  <a:lnTo>
                    <a:pt x="2727285" y="3400191"/>
                  </a:lnTo>
                  <a:lnTo>
                    <a:pt x="2689216" y="3428669"/>
                  </a:lnTo>
                  <a:lnTo>
                    <a:pt x="2650667" y="3455899"/>
                  </a:lnTo>
                  <a:lnTo>
                    <a:pt x="2611658" y="3481886"/>
                  </a:lnTo>
                  <a:lnTo>
                    <a:pt x="2572213" y="3506631"/>
                  </a:lnTo>
                  <a:lnTo>
                    <a:pt x="2532353" y="3530137"/>
                  </a:lnTo>
                  <a:lnTo>
                    <a:pt x="2492100" y="3552407"/>
                  </a:lnTo>
                  <a:lnTo>
                    <a:pt x="2451476" y="3573444"/>
                  </a:lnTo>
                  <a:lnTo>
                    <a:pt x="2410503" y="3593251"/>
                  </a:lnTo>
                  <a:lnTo>
                    <a:pt x="2369204" y="3611829"/>
                  </a:lnTo>
                  <a:lnTo>
                    <a:pt x="2327599" y="3629183"/>
                  </a:lnTo>
                  <a:lnTo>
                    <a:pt x="2285712" y="3645314"/>
                  </a:lnTo>
                  <a:lnTo>
                    <a:pt x="2243565" y="3660226"/>
                  </a:lnTo>
                  <a:lnTo>
                    <a:pt x="2201178" y="3673922"/>
                  </a:lnTo>
                  <a:lnTo>
                    <a:pt x="2158575" y="3686403"/>
                  </a:lnTo>
                  <a:lnTo>
                    <a:pt x="2115777" y="3697673"/>
                  </a:lnTo>
                  <a:lnTo>
                    <a:pt x="2072807" y="3707735"/>
                  </a:lnTo>
                  <a:lnTo>
                    <a:pt x="2029686" y="3716591"/>
                  </a:lnTo>
                  <a:lnTo>
                    <a:pt x="1986436" y="3724243"/>
                  </a:lnTo>
                  <a:lnTo>
                    <a:pt x="1943080" y="3730696"/>
                  </a:lnTo>
                  <a:lnTo>
                    <a:pt x="1899639" y="3735951"/>
                  </a:lnTo>
                  <a:lnTo>
                    <a:pt x="1856135" y="3740012"/>
                  </a:lnTo>
                  <a:lnTo>
                    <a:pt x="1812591" y="3742880"/>
                  </a:lnTo>
                  <a:lnTo>
                    <a:pt x="1769029" y="3744559"/>
                  </a:lnTo>
                  <a:lnTo>
                    <a:pt x="1725470" y="3745052"/>
                  </a:lnTo>
                  <a:lnTo>
                    <a:pt x="1681936" y="3744361"/>
                  </a:lnTo>
                  <a:lnTo>
                    <a:pt x="1638451" y="3742489"/>
                  </a:lnTo>
                  <a:lnTo>
                    <a:pt x="1595034" y="3739439"/>
                  </a:lnTo>
                  <a:lnTo>
                    <a:pt x="1551710" y="3735214"/>
                  </a:lnTo>
                  <a:lnTo>
                    <a:pt x="1508499" y="3729815"/>
                  </a:lnTo>
                  <a:lnTo>
                    <a:pt x="1465423" y="3723247"/>
                  </a:lnTo>
                  <a:lnTo>
                    <a:pt x="1422505" y="3715511"/>
                  </a:lnTo>
                  <a:lnTo>
                    <a:pt x="1379767" y="3706611"/>
                  </a:lnTo>
                  <a:lnTo>
                    <a:pt x="1337231" y="3696550"/>
                  </a:lnTo>
                  <a:lnTo>
                    <a:pt x="1294918" y="3685329"/>
                  </a:lnTo>
                  <a:lnTo>
                    <a:pt x="1252851" y="3672952"/>
                  </a:lnTo>
                  <a:lnTo>
                    <a:pt x="1211052" y="3659422"/>
                  </a:lnTo>
                  <a:lnTo>
                    <a:pt x="1169543" y="3644741"/>
                  </a:lnTo>
                  <a:lnTo>
                    <a:pt x="1128345" y="3628912"/>
                  </a:lnTo>
                  <a:lnTo>
                    <a:pt x="1087481" y="3611938"/>
                  </a:lnTo>
                  <a:lnTo>
                    <a:pt x="1046973" y="3593821"/>
                  </a:lnTo>
                  <a:lnTo>
                    <a:pt x="1006843" y="3574564"/>
                  </a:lnTo>
                  <a:lnTo>
                    <a:pt x="967113" y="3554171"/>
                  </a:lnTo>
                  <a:lnTo>
                    <a:pt x="927805" y="3532644"/>
                  </a:lnTo>
                  <a:lnTo>
                    <a:pt x="888940" y="3509985"/>
                  </a:lnTo>
                  <a:lnTo>
                    <a:pt x="850542" y="3486197"/>
                  </a:lnTo>
                  <a:lnTo>
                    <a:pt x="812631" y="3461283"/>
                  </a:lnTo>
                  <a:lnTo>
                    <a:pt x="775231" y="3435246"/>
                  </a:lnTo>
                  <a:lnTo>
                    <a:pt x="738362" y="3408089"/>
                  </a:lnTo>
                  <a:lnTo>
                    <a:pt x="702048" y="3379814"/>
                  </a:lnTo>
                  <a:lnTo>
                    <a:pt x="666310" y="3350424"/>
                  </a:lnTo>
                  <a:lnTo>
                    <a:pt x="631169" y="3319922"/>
                  </a:lnTo>
                  <a:lnTo>
                    <a:pt x="596649" y="3288310"/>
                  </a:lnTo>
                  <a:lnTo>
                    <a:pt x="562771" y="3255592"/>
                  </a:lnTo>
                  <a:lnTo>
                    <a:pt x="529557" y="3221770"/>
                  </a:lnTo>
                  <a:lnTo>
                    <a:pt x="497029" y="3186846"/>
                  </a:lnTo>
                  <a:lnTo>
                    <a:pt x="465209" y="3150825"/>
                  </a:lnTo>
                  <a:lnTo>
                    <a:pt x="434120" y="3113707"/>
                  </a:lnTo>
                  <a:lnTo>
                    <a:pt x="403783" y="3075496"/>
                  </a:lnTo>
                  <a:lnTo>
                    <a:pt x="374220" y="3036196"/>
                  </a:lnTo>
                  <a:lnTo>
                    <a:pt x="346082" y="2996711"/>
                  </a:lnTo>
                  <a:lnTo>
                    <a:pt x="319063" y="2956674"/>
                  </a:lnTo>
                  <a:lnTo>
                    <a:pt x="293161" y="2916110"/>
                  </a:lnTo>
                  <a:lnTo>
                    <a:pt x="268372" y="2875039"/>
                  </a:lnTo>
                  <a:lnTo>
                    <a:pt x="244696" y="2833486"/>
                  </a:lnTo>
                  <a:lnTo>
                    <a:pt x="222128" y="2791473"/>
                  </a:lnTo>
                  <a:lnTo>
                    <a:pt x="200668" y="2749022"/>
                  </a:lnTo>
                  <a:lnTo>
                    <a:pt x="180312" y="2706157"/>
                  </a:lnTo>
                  <a:lnTo>
                    <a:pt x="161058" y="2662900"/>
                  </a:lnTo>
                  <a:lnTo>
                    <a:pt x="142903" y="2619273"/>
                  </a:lnTo>
                  <a:lnTo>
                    <a:pt x="125846" y="2575300"/>
                  </a:lnTo>
                  <a:lnTo>
                    <a:pt x="109883" y="2531003"/>
                  </a:lnTo>
                  <a:lnTo>
                    <a:pt x="95013" y="2486406"/>
                  </a:lnTo>
                  <a:lnTo>
                    <a:pt x="81232" y="2441529"/>
                  </a:lnTo>
                  <a:lnTo>
                    <a:pt x="68539" y="2396398"/>
                  </a:lnTo>
                  <a:lnTo>
                    <a:pt x="56931" y="2351033"/>
                  </a:lnTo>
                  <a:lnTo>
                    <a:pt x="46406" y="2305458"/>
                  </a:lnTo>
                  <a:lnTo>
                    <a:pt x="36961" y="2259696"/>
                  </a:lnTo>
                  <a:lnTo>
                    <a:pt x="28594" y="2213769"/>
                  </a:lnTo>
                  <a:lnTo>
                    <a:pt x="21302" y="2167700"/>
                  </a:lnTo>
                  <a:lnTo>
                    <a:pt x="15083" y="2121511"/>
                  </a:lnTo>
                  <a:lnTo>
                    <a:pt x="9935" y="2075227"/>
                  </a:lnTo>
                  <a:lnTo>
                    <a:pt x="5855" y="2028868"/>
                  </a:lnTo>
                  <a:lnTo>
                    <a:pt x="2841" y="1982458"/>
                  </a:lnTo>
                  <a:lnTo>
                    <a:pt x="890" y="1936020"/>
                  </a:lnTo>
                  <a:lnTo>
                    <a:pt x="0" y="1889577"/>
                  </a:lnTo>
                  <a:lnTo>
                    <a:pt x="168" y="1843150"/>
                  </a:lnTo>
                  <a:lnTo>
                    <a:pt x="1392" y="1796763"/>
                  </a:lnTo>
                  <a:lnTo>
                    <a:pt x="3670" y="1750439"/>
                  </a:lnTo>
                  <a:lnTo>
                    <a:pt x="6999" y="1704200"/>
                  </a:lnTo>
                  <a:lnTo>
                    <a:pt x="11377" y="1658069"/>
                  </a:lnTo>
                  <a:lnTo>
                    <a:pt x="16802" y="1612069"/>
                  </a:lnTo>
                  <a:lnTo>
                    <a:pt x="23270" y="1566222"/>
                  </a:lnTo>
                  <a:lnTo>
                    <a:pt x="30780" y="1520552"/>
                  </a:lnTo>
                  <a:lnTo>
                    <a:pt x="39329" y="1475080"/>
                  </a:lnTo>
                  <a:lnTo>
                    <a:pt x="48915" y="1429830"/>
                  </a:lnTo>
                  <a:lnTo>
                    <a:pt x="59535" y="1384824"/>
                  </a:lnTo>
                  <a:lnTo>
                    <a:pt x="71187" y="1340086"/>
                  </a:lnTo>
                  <a:lnTo>
                    <a:pt x="83868" y="1295637"/>
                  </a:lnTo>
                  <a:lnTo>
                    <a:pt x="97576" y="1251501"/>
                  </a:lnTo>
                  <a:lnTo>
                    <a:pt x="112310" y="1207700"/>
                  </a:lnTo>
                  <a:lnTo>
                    <a:pt x="128065" y="1164256"/>
                  </a:lnTo>
                  <a:lnTo>
                    <a:pt x="144840" y="1121194"/>
                  </a:lnTo>
                  <a:lnTo>
                    <a:pt x="162632" y="1078535"/>
                  </a:lnTo>
                  <a:lnTo>
                    <a:pt x="181439" y="1036302"/>
                  </a:lnTo>
                  <a:lnTo>
                    <a:pt x="201259" y="994519"/>
                  </a:lnTo>
                  <a:lnTo>
                    <a:pt x="222089" y="953206"/>
                  </a:lnTo>
                  <a:lnTo>
                    <a:pt x="243927" y="912388"/>
                  </a:lnTo>
                  <a:lnTo>
                    <a:pt x="266770" y="872087"/>
                  </a:lnTo>
                  <a:lnTo>
                    <a:pt x="290616" y="832326"/>
                  </a:lnTo>
                  <a:lnTo>
                    <a:pt x="315462" y="793128"/>
                  </a:lnTo>
                  <a:lnTo>
                    <a:pt x="341306" y="754514"/>
                  </a:lnTo>
                  <a:lnTo>
                    <a:pt x="368146" y="716509"/>
                  </a:lnTo>
                  <a:lnTo>
                    <a:pt x="395979" y="679134"/>
                  </a:lnTo>
                  <a:lnTo>
                    <a:pt x="424803" y="642413"/>
                  </a:lnTo>
                  <a:lnTo>
                    <a:pt x="454615" y="606368"/>
                  </a:lnTo>
                  <a:lnTo>
                    <a:pt x="485414" y="571021"/>
                  </a:lnTo>
                  <a:lnTo>
                    <a:pt x="517195" y="536397"/>
                  </a:lnTo>
                  <a:lnTo>
                    <a:pt x="549958" y="502516"/>
                  </a:lnTo>
                  <a:lnTo>
                    <a:pt x="583699" y="469403"/>
                  </a:lnTo>
                  <a:lnTo>
                    <a:pt x="618417" y="437079"/>
                  </a:lnTo>
                  <a:lnTo>
                    <a:pt x="654109" y="405568"/>
                  </a:lnTo>
                  <a:lnTo>
                    <a:pt x="691149" y="374588"/>
                  </a:lnTo>
                  <a:lnTo>
                    <a:pt x="728715" y="344861"/>
                  </a:lnTo>
                  <a:lnTo>
                    <a:pt x="766783" y="316383"/>
                  </a:lnTo>
                  <a:lnTo>
                    <a:pt x="805333" y="289152"/>
                  </a:lnTo>
                  <a:lnTo>
                    <a:pt x="844341" y="263166"/>
                  </a:lnTo>
                  <a:lnTo>
                    <a:pt x="883786" y="238421"/>
                  </a:lnTo>
                  <a:lnTo>
                    <a:pt x="923646" y="214915"/>
                  </a:lnTo>
                  <a:lnTo>
                    <a:pt x="963899" y="192645"/>
                  </a:lnTo>
                  <a:lnTo>
                    <a:pt x="1004523" y="171608"/>
                  </a:lnTo>
                  <a:lnTo>
                    <a:pt x="1045496" y="151801"/>
                  </a:lnTo>
                  <a:lnTo>
                    <a:pt x="1086795" y="133223"/>
                  </a:lnTo>
                  <a:lnTo>
                    <a:pt x="1128400" y="115869"/>
                  </a:lnTo>
                  <a:lnTo>
                    <a:pt x="1170287" y="99737"/>
                  </a:lnTo>
                  <a:lnTo>
                    <a:pt x="1212434" y="84825"/>
                  </a:lnTo>
                  <a:lnTo>
                    <a:pt x="1254821" y="71130"/>
                  </a:lnTo>
                  <a:lnTo>
                    <a:pt x="1297424" y="58649"/>
                  </a:lnTo>
                  <a:lnTo>
                    <a:pt x="1340222" y="47379"/>
                  </a:lnTo>
                  <a:lnTo>
                    <a:pt x="1383192" y="37317"/>
                  </a:lnTo>
                  <a:lnTo>
                    <a:pt x="1426313" y="28461"/>
                  </a:lnTo>
                  <a:lnTo>
                    <a:pt x="1469563" y="20808"/>
                  </a:lnTo>
                  <a:lnTo>
                    <a:pt x="1512919" y="14356"/>
                  </a:lnTo>
                  <a:lnTo>
                    <a:pt x="1556360" y="9100"/>
                  </a:lnTo>
                  <a:lnTo>
                    <a:pt x="1599864" y="5040"/>
                  </a:lnTo>
                  <a:lnTo>
                    <a:pt x="1643408" y="2172"/>
                  </a:lnTo>
                  <a:lnTo>
                    <a:pt x="1686970" y="492"/>
                  </a:lnTo>
                  <a:lnTo>
                    <a:pt x="1730529" y="0"/>
                  </a:lnTo>
                  <a:lnTo>
                    <a:pt x="1774062" y="690"/>
                  </a:lnTo>
                  <a:lnTo>
                    <a:pt x="1817548" y="2562"/>
                  </a:lnTo>
                  <a:lnTo>
                    <a:pt x="1860965" y="5613"/>
                  </a:lnTo>
                  <a:lnTo>
                    <a:pt x="1904289" y="9838"/>
                  </a:lnTo>
                  <a:lnTo>
                    <a:pt x="1947500" y="15236"/>
                  </a:lnTo>
                  <a:lnTo>
                    <a:pt x="1990576" y="21805"/>
                  </a:lnTo>
                  <a:lnTo>
                    <a:pt x="2033494" y="29540"/>
                  </a:lnTo>
                  <a:lnTo>
                    <a:pt x="2076232" y="38440"/>
                  </a:lnTo>
                  <a:lnTo>
                    <a:pt x="2118768" y="48502"/>
                  </a:lnTo>
                  <a:lnTo>
                    <a:pt x="2161081" y="59723"/>
                  </a:lnTo>
                  <a:lnTo>
                    <a:pt x="2203148" y="72099"/>
                  </a:lnTo>
                  <a:lnTo>
                    <a:pt x="2244947" y="85630"/>
                  </a:lnTo>
                  <a:lnTo>
                    <a:pt x="2286456" y="100311"/>
                  </a:lnTo>
                  <a:lnTo>
                    <a:pt x="2327654" y="116140"/>
                  </a:lnTo>
                  <a:lnTo>
                    <a:pt x="2368518" y="133114"/>
                  </a:lnTo>
                  <a:lnTo>
                    <a:pt x="2409026" y="151231"/>
                  </a:lnTo>
                  <a:lnTo>
                    <a:pt x="2449156" y="170487"/>
                  </a:lnTo>
                  <a:lnTo>
                    <a:pt x="2488886" y="190880"/>
                  </a:lnTo>
                  <a:lnTo>
                    <a:pt x="2528194" y="212408"/>
                  </a:lnTo>
                  <a:lnTo>
                    <a:pt x="2567059" y="235067"/>
                  </a:lnTo>
                  <a:lnTo>
                    <a:pt x="2605457" y="258855"/>
                  </a:lnTo>
                  <a:lnTo>
                    <a:pt x="2643368" y="283768"/>
                  </a:lnTo>
                  <a:lnTo>
                    <a:pt x="2680768" y="309805"/>
                  </a:lnTo>
                  <a:lnTo>
                    <a:pt x="2717637" y="336962"/>
                  </a:lnTo>
                  <a:lnTo>
                    <a:pt x="2753951" y="365237"/>
                  </a:lnTo>
                  <a:lnTo>
                    <a:pt x="2789689" y="394627"/>
                  </a:lnTo>
                  <a:lnTo>
                    <a:pt x="2824830" y="425129"/>
                  </a:lnTo>
                  <a:lnTo>
                    <a:pt x="2859350" y="456741"/>
                  </a:lnTo>
                  <a:lnTo>
                    <a:pt x="2893228" y="489459"/>
                  </a:lnTo>
                  <a:lnTo>
                    <a:pt x="2926442" y="523282"/>
                  </a:lnTo>
                  <a:lnTo>
                    <a:pt x="2958970" y="558205"/>
                  </a:lnTo>
                  <a:lnTo>
                    <a:pt x="2990790" y="594227"/>
                  </a:lnTo>
                  <a:lnTo>
                    <a:pt x="3021879" y="631344"/>
                  </a:lnTo>
                  <a:lnTo>
                    <a:pt x="3052216" y="669555"/>
                  </a:lnTo>
                  <a:lnTo>
                    <a:pt x="3081779" y="708855"/>
                  </a:lnTo>
                  <a:lnTo>
                    <a:pt x="3109792" y="748174"/>
                  </a:lnTo>
                  <a:lnTo>
                    <a:pt x="3136728" y="788116"/>
                  </a:lnTo>
                  <a:lnTo>
                    <a:pt x="3162587" y="828656"/>
                  </a:lnTo>
                  <a:lnTo>
                    <a:pt x="3187367" y="869771"/>
                  </a:lnTo>
                  <a:lnTo>
                    <a:pt x="3211066" y="911436"/>
                  </a:lnTo>
                  <a:lnTo>
                    <a:pt x="3233682" y="953627"/>
                  </a:lnTo>
                  <a:lnTo>
                    <a:pt x="3255214" y="996321"/>
                  </a:lnTo>
                  <a:lnTo>
                    <a:pt x="3275660" y="1039493"/>
                  </a:lnTo>
                  <a:lnTo>
                    <a:pt x="3295018" y="1083120"/>
                  </a:lnTo>
                  <a:lnTo>
                    <a:pt x="3313286" y="1127176"/>
                  </a:lnTo>
                  <a:lnTo>
                    <a:pt x="3330463" y="1171639"/>
                  </a:lnTo>
                  <a:lnTo>
                    <a:pt x="3346547" y="1216484"/>
                  </a:lnTo>
                  <a:lnTo>
                    <a:pt x="3361537" y="1261687"/>
                  </a:lnTo>
                  <a:lnTo>
                    <a:pt x="3375430" y="1307224"/>
                  </a:lnTo>
                  <a:lnTo>
                    <a:pt x="3388225" y="1353070"/>
                  </a:lnTo>
                  <a:lnTo>
                    <a:pt x="3399920" y="1399203"/>
                  </a:lnTo>
                  <a:lnTo>
                    <a:pt x="3410514" y="1445597"/>
                  </a:lnTo>
                  <a:lnTo>
                    <a:pt x="3420004" y="1492229"/>
                  </a:lnTo>
                  <a:lnTo>
                    <a:pt x="3428389" y="1539074"/>
                  </a:lnTo>
                  <a:lnTo>
                    <a:pt x="3435668" y="1586110"/>
                  </a:lnTo>
                  <a:lnTo>
                    <a:pt x="3441838" y="1633310"/>
                  </a:lnTo>
                  <a:lnTo>
                    <a:pt x="3446898" y="1680652"/>
                  </a:lnTo>
                  <a:lnTo>
                    <a:pt x="3450846" y="1728112"/>
                  </a:lnTo>
                  <a:lnTo>
                    <a:pt x="3453681" y="1775665"/>
                  </a:lnTo>
                  <a:lnTo>
                    <a:pt x="3455400" y="1823287"/>
                  </a:lnTo>
                  <a:lnTo>
                    <a:pt x="3456002" y="1870954"/>
                  </a:lnTo>
                  <a:lnTo>
                    <a:pt x="3455486" y="1918643"/>
                  </a:lnTo>
                  <a:lnTo>
                    <a:pt x="3453849" y="1966329"/>
                  </a:lnTo>
                  <a:lnTo>
                    <a:pt x="3451090" y="2013987"/>
                  </a:lnTo>
                  <a:lnTo>
                    <a:pt x="3447207" y="2061595"/>
                  </a:lnTo>
                  <a:lnTo>
                    <a:pt x="3442198" y="2109128"/>
                  </a:lnTo>
                  <a:lnTo>
                    <a:pt x="3436062" y="2156561"/>
                  </a:lnTo>
                  <a:lnTo>
                    <a:pt x="3428797" y="2203871"/>
                  </a:lnTo>
                  <a:lnTo>
                    <a:pt x="3420402" y="2251034"/>
                  </a:lnTo>
                  <a:lnTo>
                    <a:pt x="3410874" y="2298026"/>
                  </a:lnTo>
                  <a:lnTo>
                    <a:pt x="3400211" y="2344822"/>
                  </a:lnTo>
                  <a:lnTo>
                    <a:pt x="3388413" y="2391399"/>
                  </a:lnTo>
                  <a:lnTo>
                    <a:pt x="3375477" y="2437733"/>
                  </a:lnTo>
                  <a:lnTo>
                    <a:pt x="3361402" y="2483798"/>
                  </a:lnTo>
                  <a:lnTo>
                    <a:pt x="3346185" y="2529573"/>
                  </a:lnTo>
                  <a:lnTo>
                    <a:pt x="3329826" y="2575031"/>
                  </a:lnTo>
                  <a:lnTo>
                    <a:pt x="3312323" y="2620150"/>
                  </a:lnTo>
                  <a:lnTo>
                    <a:pt x="3293673" y="2664905"/>
                  </a:lnTo>
                  <a:lnTo>
                    <a:pt x="3273875" y="2709272"/>
                  </a:lnTo>
                  <a:lnTo>
                    <a:pt x="3252928" y="2753227"/>
                  </a:lnTo>
                  <a:lnTo>
                    <a:pt x="3230829" y="2796747"/>
                  </a:lnTo>
                  <a:lnTo>
                    <a:pt x="4600307" y="4538003"/>
                  </a:lnTo>
                  <a:close/>
                </a:path>
              </a:pathLst>
            </a:custGeom>
            <a:ln w="12700">
              <a:solidFill>
                <a:srgbClr val="4472C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9" name="object 19"/>
            <p:cNvSpPr/>
            <p:nvPr/>
          </p:nvSpPr>
          <p:spPr>
            <a:xfrm>
              <a:off x="3143251" y="792163"/>
              <a:ext cx="2808605" cy="2446655"/>
            </a:xfrm>
            <a:custGeom>
              <a:avLst/>
              <a:gdLst/>
              <a:ahLst/>
              <a:cxnLst/>
              <a:rect l="l" t="t" r="r" b="b"/>
              <a:pathLst>
                <a:path w="2808604" h="2446655">
                  <a:moveTo>
                    <a:pt x="2808287" y="0"/>
                  </a:moveTo>
                  <a:lnTo>
                    <a:pt x="0" y="0"/>
                  </a:lnTo>
                  <a:lnTo>
                    <a:pt x="0" y="2446337"/>
                  </a:lnTo>
                  <a:lnTo>
                    <a:pt x="2808287" y="2446337"/>
                  </a:lnTo>
                  <a:lnTo>
                    <a:pt x="2808287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0" name="object 20"/>
            <p:cNvSpPr/>
            <p:nvPr/>
          </p:nvSpPr>
          <p:spPr>
            <a:xfrm>
              <a:off x="3143251" y="792163"/>
              <a:ext cx="2808605" cy="2446655"/>
            </a:xfrm>
            <a:custGeom>
              <a:avLst/>
              <a:gdLst/>
              <a:ahLst/>
              <a:cxnLst/>
              <a:rect l="l" t="t" r="r" b="b"/>
              <a:pathLst>
                <a:path w="2808604" h="2446655">
                  <a:moveTo>
                    <a:pt x="0" y="0"/>
                  </a:moveTo>
                  <a:lnTo>
                    <a:pt x="2808287" y="0"/>
                  </a:lnTo>
                  <a:lnTo>
                    <a:pt x="2808287" y="2446338"/>
                  </a:lnTo>
                  <a:lnTo>
                    <a:pt x="0" y="2446338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4472C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1" name="object 21"/>
          <p:cNvSpPr txBox="1"/>
          <p:nvPr/>
        </p:nvSpPr>
        <p:spPr>
          <a:xfrm>
            <a:off x="1959927" y="813308"/>
            <a:ext cx="4930140" cy="1125855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4445" marR="1049655">
              <a:lnSpc>
                <a:spcPct val="99400"/>
              </a:lnSpc>
              <a:spcBef>
                <a:spcPts val="110"/>
              </a:spcBef>
            </a:pPr>
            <a:r>
              <a:rPr sz="1800" spc="-5" dirty="0">
                <a:latin typeface="Calibri"/>
                <a:cs typeface="Calibri"/>
              </a:rPr>
              <a:t>Es </a:t>
            </a:r>
            <a:r>
              <a:rPr sz="1800" dirty="0">
                <a:latin typeface="Calibri"/>
                <a:cs typeface="Calibri"/>
              </a:rPr>
              <a:t>el más pequeño de </a:t>
            </a:r>
            <a:r>
              <a:rPr sz="1800" spc="-5" dirty="0">
                <a:latin typeface="Calibri"/>
                <a:cs typeface="Calibri"/>
              </a:rPr>
              <a:t>la 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especie</a:t>
            </a:r>
            <a:r>
              <a:rPr sz="1800" dirty="0">
                <a:latin typeface="Calibri"/>
                <a:cs typeface="Calibri"/>
              </a:rPr>
              <a:t> 15 </a:t>
            </a:r>
            <a:r>
              <a:rPr sz="1800" spc="-5" dirty="0">
                <a:latin typeface="Calibri"/>
                <a:cs typeface="Calibri"/>
              </a:rPr>
              <a:t>cms. app.,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orejas </a:t>
            </a:r>
            <a:r>
              <a:rPr sz="1800" spc="-39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grandes,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se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encuentra</a:t>
            </a:r>
            <a:r>
              <a:rPr sz="1800" dirty="0">
                <a:latin typeface="Calibri"/>
                <a:cs typeface="Calibri"/>
              </a:rPr>
              <a:t> en</a:t>
            </a:r>
          </a:p>
          <a:p>
            <a:pPr marL="50800">
              <a:lnSpc>
                <a:spcPct val="100000"/>
              </a:lnSpc>
              <a:spcBef>
                <a:spcPts val="50"/>
              </a:spcBef>
            </a:pPr>
            <a:r>
              <a:rPr sz="2700" b="1" spc="-127" baseline="-37037" dirty="0">
                <a:latin typeface="Calibri"/>
                <a:cs typeface="Calibri"/>
              </a:rPr>
              <a:t>4Rata</a:t>
            </a:r>
            <a:r>
              <a:rPr sz="2700" b="1" baseline="-37037" dirty="0">
                <a:latin typeface="Calibri"/>
                <a:cs typeface="Calibri"/>
              </a:rPr>
              <a:t> </a:t>
            </a:r>
            <a:r>
              <a:rPr sz="2700" b="1" spc="-7" baseline="-37037" dirty="0">
                <a:latin typeface="Calibri"/>
                <a:cs typeface="Calibri"/>
              </a:rPr>
              <a:t>de</a:t>
            </a:r>
            <a:r>
              <a:rPr sz="2700" b="1" spc="-15" baseline="-37037" dirty="0">
                <a:latin typeface="Calibri"/>
                <a:cs typeface="Calibri"/>
              </a:rPr>
              <a:t> </a:t>
            </a:r>
            <a:r>
              <a:rPr sz="2700" b="1" spc="-7" baseline="-37037" dirty="0">
                <a:latin typeface="Calibri"/>
                <a:cs typeface="Calibri"/>
              </a:rPr>
              <a:t>Alc</a:t>
            </a:r>
            <a:r>
              <a:rPr sz="2700" b="1" spc="494" baseline="-37037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casas,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bodegas,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casinos.</a:t>
            </a:r>
            <a:r>
              <a:rPr sz="1800" spc="40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Se</a:t>
            </a:r>
            <a:r>
              <a:rPr sz="1800" spc="455" dirty="0">
                <a:latin typeface="Calibri"/>
                <a:cs typeface="Calibri"/>
              </a:rPr>
              <a:t> </a:t>
            </a:r>
            <a:r>
              <a:rPr sz="2700" b="1" spc="-15" baseline="-37037" dirty="0">
                <a:latin typeface="Calibri"/>
                <a:cs typeface="Calibri"/>
              </a:rPr>
              <a:t>ovegicus):</a:t>
            </a:r>
            <a:endParaRPr sz="2700" baseline="-37037" dirty="0">
              <a:latin typeface="Calibri"/>
              <a:cs typeface="Calibri"/>
            </a:endParaRPr>
          </a:p>
        </p:txBody>
      </p:sp>
      <p:sp>
        <p:nvSpPr>
          <p:cNvPr id="22" name="object 22"/>
          <p:cNvSpPr txBox="1"/>
          <p:nvPr/>
        </p:nvSpPr>
        <p:spPr>
          <a:xfrm>
            <a:off x="3221991" y="1904491"/>
            <a:ext cx="2457450" cy="845819"/>
          </a:xfrm>
          <a:prstGeom prst="rect">
            <a:avLst/>
          </a:prstGeom>
        </p:spPr>
        <p:txBody>
          <a:bodyPr vert="horz" wrap="square" lIns="0" tIns="13970" rIns="0" bIns="0" rtlCol="0">
            <a:spAutoFit/>
          </a:bodyPr>
          <a:lstStyle/>
          <a:p>
            <a:pPr marL="12700" marR="5080">
              <a:lnSpc>
                <a:spcPct val="99400"/>
              </a:lnSpc>
              <a:spcBef>
                <a:spcPts val="110"/>
              </a:spcBef>
            </a:pPr>
            <a:r>
              <a:rPr sz="1800" spc="-10" dirty="0">
                <a:latin typeface="Calibri"/>
                <a:cs typeface="Calibri"/>
              </a:rPr>
              <a:t>alimenta</a:t>
            </a:r>
            <a:r>
              <a:rPr sz="1800" spc="-5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de</a:t>
            </a:r>
            <a:r>
              <a:rPr sz="1800" spc="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productos 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frescos </a:t>
            </a:r>
            <a:r>
              <a:rPr sz="1800" dirty="0">
                <a:latin typeface="Calibri"/>
                <a:cs typeface="Calibri"/>
              </a:rPr>
              <a:t>de </a:t>
            </a:r>
            <a:r>
              <a:rPr sz="1800" spc="-5" dirty="0">
                <a:latin typeface="Calibri"/>
                <a:cs typeface="Calibri"/>
              </a:rPr>
              <a:t>cualquier clase, </a:t>
            </a:r>
            <a:r>
              <a:rPr sz="1800" spc="-39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granos </a:t>
            </a:r>
            <a:r>
              <a:rPr sz="1800" dirty="0">
                <a:latin typeface="Calibri"/>
                <a:cs typeface="Calibri"/>
              </a:rPr>
              <a:t>y</a:t>
            </a:r>
            <a:r>
              <a:rPr sz="1800" spc="39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subproductos.</a:t>
            </a:r>
            <a:endParaRPr sz="1800" dirty="0">
              <a:latin typeface="Calibri"/>
              <a:cs typeface="Calibri"/>
            </a:endParaRPr>
          </a:p>
        </p:txBody>
      </p:sp>
      <p:grpSp>
        <p:nvGrpSpPr>
          <p:cNvPr id="23" name="object 23"/>
          <p:cNvGrpSpPr/>
          <p:nvPr/>
        </p:nvGrpSpPr>
        <p:grpSpPr>
          <a:xfrm>
            <a:off x="3693028" y="3129375"/>
            <a:ext cx="3540760" cy="3664585"/>
            <a:chOff x="3713259" y="3105147"/>
            <a:chExt cx="3540760" cy="3664585"/>
          </a:xfrm>
        </p:grpSpPr>
        <p:sp>
          <p:nvSpPr>
            <p:cNvPr id="24" name="object 24"/>
            <p:cNvSpPr/>
            <p:nvPr/>
          </p:nvSpPr>
          <p:spPr>
            <a:xfrm>
              <a:off x="3719609" y="3111497"/>
              <a:ext cx="3528060" cy="3651885"/>
            </a:xfrm>
            <a:custGeom>
              <a:avLst/>
              <a:gdLst/>
              <a:ahLst/>
              <a:cxnLst/>
              <a:rect l="l" t="t" r="r" b="b"/>
              <a:pathLst>
                <a:path w="3528059" h="3651884">
                  <a:moveTo>
                    <a:pt x="99836" y="0"/>
                  </a:moveTo>
                  <a:lnTo>
                    <a:pt x="453802" y="946292"/>
                  </a:lnTo>
                  <a:lnTo>
                    <a:pt x="419237" y="982564"/>
                  </a:lnTo>
                  <a:lnTo>
                    <a:pt x="386005" y="1019590"/>
                  </a:lnTo>
                  <a:lnTo>
                    <a:pt x="354112" y="1057341"/>
                  </a:lnTo>
                  <a:lnTo>
                    <a:pt x="323560" y="1095787"/>
                  </a:lnTo>
                  <a:lnTo>
                    <a:pt x="294355" y="1134900"/>
                  </a:lnTo>
                  <a:lnTo>
                    <a:pt x="266502" y="1174649"/>
                  </a:lnTo>
                  <a:lnTo>
                    <a:pt x="240004" y="1215006"/>
                  </a:lnTo>
                  <a:lnTo>
                    <a:pt x="214867" y="1255941"/>
                  </a:lnTo>
                  <a:lnTo>
                    <a:pt x="191094" y="1297426"/>
                  </a:lnTo>
                  <a:lnTo>
                    <a:pt x="168690" y="1339432"/>
                  </a:lnTo>
                  <a:lnTo>
                    <a:pt x="147661" y="1381928"/>
                  </a:lnTo>
                  <a:lnTo>
                    <a:pt x="128009" y="1424886"/>
                  </a:lnTo>
                  <a:lnTo>
                    <a:pt x="109740" y="1468276"/>
                  </a:lnTo>
                  <a:lnTo>
                    <a:pt x="92858" y="1512070"/>
                  </a:lnTo>
                  <a:lnTo>
                    <a:pt x="77369" y="1556238"/>
                  </a:lnTo>
                  <a:lnTo>
                    <a:pt x="63275" y="1600751"/>
                  </a:lnTo>
                  <a:lnTo>
                    <a:pt x="50582" y="1645580"/>
                  </a:lnTo>
                  <a:lnTo>
                    <a:pt x="39294" y="1690696"/>
                  </a:lnTo>
                  <a:lnTo>
                    <a:pt x="29415" y="1736069"/>
                  </a:lnTo>
                  <a:lnTo>
                    <a:pt x="20951" y="1781670"/>
                  </a:lnTo>
                  <a:lnTo>
                    <a:pt x="13906" y="1827470"/>
                  </a:lnTo>
                  <a:lnTo>
                    <a:pt x="8283" y="1873440"/>
                  </a:lnTo>
                  <a:lnTo>
                    <a:pt x="4088" y="1919551"/>
                  </a:lnTo>
                  <a:lnTo>
                    <a:pt x="1326" y="1965773"/>
                  </a:lnTo>
                  <a:lnTo>
                    <a:pt x="0" y="2012077"/>
                  </a:lnTo>
                  <a:lnTo>
                    <a:pt x="114" y="2058434"/>
                  </a:lnTo>
                  <a:lnTo>
                    <a:pt x="1675" y="2104815"/>
                  </a:lnTo>
                  <a:lnTo>
                    <a:pt x="4686" y="2151191"/>
                  </a:lnTo>
                  <a:lnTo>
                    <a:pt x="9151" y="2197532"/>
                  </a:lnTo>
                  <a:lnTo>
                    <a:pt x="15075" y="2243810"/>
                  </a:lnTo>
                  <a:lnTo>
                    <a:pt x="22463" y="2289994"/>
                  </a:lnTo>
                  <a:lnTo>
                    <a:pt x="31319" y="2336057"/>
                  </a:lnTo>
                  <a:lnTo>
                    <a:pt x="41647" y="2381968"/>
                  </a:lnTo>
                  <a:lnTo>
                    <a:pt x="53453" y="2427698"/>
                  </a:lnTo>
                  <a:lnTo>
                    <a:pt x="66740" y="2473219"/>
                  </a:lnTo>
                  <a:lnTo>
                    <a:pt x="81513" y="2518501"/>
                  </a:lnTo>
                  <a:lnTo>
                    <a:pt x="97776" y="2563514"/>
                  </a:lnTo>
                  <a:lnTo>
                    <a:pt x="115534" y="2608231"/>
                  </a:lnTo>
                  <a:lnTo>
                    <a:pt x="134792" y="2652621"/>
                  </a:lnTo>
                  <a:lnTo>
                    <a:pt x="155554" y="2696655"/>
                  </a:lnTo>
                  <a:lnTo>
                    <a:pt x="177825" y="2740304"/>
                  </a:lnTo>
                  <a:lnTo>
                    <a:pt x="200042" y="2780803"/>
                  </a:lnTo>
                  <a:lnTo>
                    <a:pt x="223320" y="2820485"/>
                  </a:lnTo>
                  <a:lnTo>
                    <a:pt x="247635" y="2859341"/>
                  </a:lnTo>
                  <a:lnTo>
                    <a:pt x="272965" y="2897366"/>
                  </a:lnTo>
                  <a:lnTo>
                    <a:pt x="299284" y="2934551"/>
                  </a:lnTo>
                  <a:lnTo>
                    <a:pt x="326570" y="2970889"/>
                  </a:lnTo>
                  <a:lnTo>
                    <a:pt x="354798" y="3006372"/>
                  </a:lnTo>
                  <a:lnTo>
                    <a:pt x="383946" y="3040993"/>
                  </a:lnTo>
                  <a:lnTo>
                    <a:pt x="413989" y="3074744"/>
                  </a:lnTo>
                  <a:lnTo>
                    <a:pt x="444904" y="3107618"/>
                  </a:lnTo>
                  <a:lnTo>
                    <a:pt x="476668" y="3139607"/>
                  </a:lnTo>
                  <a:lnTo>
                    <a:pt x="509256" y="3170705"/>
                  </a:lnTo>
                  <a:lnTo>
                    <a:pt x="542645" y="3200902"/>
                  </a:lnTo>
                  <a:lnTo>
                    <a:pt x="576811" y="3230192"/>
                  </a:lnTo>
                  <a:lnTo>
                    <a:pt x="611731" y="3258568"/>
                  </a:lnTo>
                  <a:lnTo>
                    <a:pt x="647381" y="3286021"/>
                  </a:lnTo>
                  <a:lnTo>
                    <a:pt x="683738" y="3312545"/>
                  </a:lnTo>
                  <a:lnTo>
                    <a:pt x="720777" y="3338132"/>
                  </a:lnTo>
                  <a:lnTo>
                    <a:pt x="758476" y="3362774"/>
                  </a:lnTo>
                  <a:lnTo>
                    <a:pt x="796810" y="3386464"/>
                  </a:lnTo>
                  <a:lnTo>
                    <a:pt x="835756" y="3409194"/>
                  </a:lnTo>
                  <a:lnTo>
                    <a:pt x="875290" y="3430957"/>
                  </a:lnTo>
                  <a:lnTo>
                    <a:pt x="915389" y="3451746"/>
                  </a:lnTo>
                  <a:lnTo>
                    <a:pt x="956029" y="3471552"/>
                  </a:lnTo>
                  <a:lnTo>
                    <a:pt x="997186" y="3490369"/>
                  </a:lnTo>
                  <a:lnTo>
                    <a:pt x="1038837" y="3508189"/>
                  </a:lnTo>
                  <a:lnTo>
                    <a:pt x="1080958" y="3525004"/>
                  </a:lnTo>
                  <a:lnTo>
                    <a:pt x="1123526" y="3540807"/>
                  </a:lnTo>
                  <a:lnTo>
                    <a:pt x="1166516" y="3555590"/>
                  </a:lnTo>
                  <a:lnTo>
                    <a:pt x="1209905" y="3569347"/>
                  </a:lnTo>
                  <a:lnTo>
                    <a:pt x="1253670" y="3582069"/>
                  </a:lnTo>
                  <a:lnTo>
                    <a:pt x="1297787" y="3593749"/>
                  </a:lnTo>
                  <a:lnTo>
                    <a:pt x="1342232" y="3604379"/>
                  </a:lnTo>
                  <a:lnTo>
                    <a:pt x="1386982" y="3613952"/>
                  </a:lnTo>
                  <a:lnTo>
                    <a:pt x="1432013" y="3622461"/>
                  </a:lnTo>
                  <a:lnTo>
                    <a:pt x="1477301" y="3629897"/>
                  </a:lnTo>
                  <a:lnTo>
                    <a:pt x="1522822" y="3636255"/>
                  </a:lnTo>
                  <a:lnTo>
                    <a:pt x="1568554" y="3641525"/>
                  </a:lnTo>
                  <a:lnTo>
                    <a:pt x="1614473" y="3645700"/>
                  </a:lnTo>
                  <a:lnTo>
                    <a:pt x="1660554" y="3648774"/>
                  </a:lnTo>
                  <a:lnTo>
                    <a:pt x="1706774" y="3650738"/>
                  </a:lnTo>
                  <a:lnTo>
                    <a:pt x="1753110" y="3651585"/>
                  </a:lnTo>
                  <a:lnTo>
                    <a:pt x="1799538" y="3651308"/>
                  </a:lnTo>
                  <a:lnTo>
                    <a:pt x="1846034" y="3649898"/>
                  </a:lnTo>
                  <a:lnTo>
                    <a:pt x="1892574" y="3647349"/>
                  </a:lnTo>
                  <a:lnTo>
                    <a:pt x="1939136" y="3643654"/>
                  </a:lnTo>
                  <a:lnTo>
                    <a:pt x="1985695" y="3638803"/>
                  </a:lnTo>
                  <a:lnTo>
                    <a:pt x="2032227" y="3632791"/>
                  </a:lnTo>
                  <a:lnTo>
                    <a:pt x="2078710" y="3625610"/>
                  </a:lnTo>
                  <a:lnTo>
                    <a:pt x="2125119" y="3617251"/>
                  </a:lnTo>
                  <a:lnTo>
                    <a:pt x="2171431" y="3607708"/>
                  </a:lnTo>
                  <a:lnTo>
                    <a:pt x="2217623" y="3596973"/>
                  </a:lnTo>
                  <a:lnTo>
                    <a:pt x="2263669" y="3585039"/>
                  </a:lnTo>
                  <a:lnTo>
                    <a:pt x="2309548" y="3571897"/>
                  </a:lnTo>
                  <a:lnTo>
                    <a:pt x="2355235" y="3557542"/>
                  </a:lnTo>
                  <a:lnTo>
                    <a:pt x="2400706" y="3541964"/>
                  </a:lnTo>
                  <a:lnTo>
                    <a:pt x="2445939" y="3525157"/>
                  </a:lnTo>
                  <a:lnTo>
                    <a:pt x="2490909" y="3507113"/>
                  </a:lnTo>
                  <a:lnTo>
                    <a:pt x="2535592" y="3487825"/>
                  </a:lnTo>
                  <a:lnTo>
                    <a:pt x="2581214" y="3466683"/>
                  </a:lnTo>
                  <a:lnTo>
                    <a:pt x="2625882" y="3444499"/>
                  </a:lnTo>
                  <a:lnTo>
                    <a:pt x="2669587" y="3421295"/>
                  </a:lnTo>
                  <a:lnTo>
                    <a:pt x="2712320" y="3397096"/>
                  </a:lnTo>
                  <a:lnTo>
                    <a:pt x="2754073" y="3371926"/>
                  </a:lnTo>
                  <a:lnTo>
                    <a:pt x="2794836" y="3345808"/>
                  </a:lnTo>
                  <a:lnTo>
                    <a:pt x="2834601" y="3318768"/>
                  </a:lnTo>
                  <a:lnTo>
                    <a:pt x="2873357" y="3290829"/>
                  </a:lnTo>
                  <a:lnTo>
                    <a:pt x="2911097" y="3262015"/>
                  </a:lnTo>
                  <a:lnTo>
                    <a:pt x="2947811" y="3232351"/>
                  </a:lnTo>
                  <a:lnTo>
                    <a:pt x="2983489" y="3201860"/>
                  </a:lnTo>
                  <a:lnTo>
                    <a:pt x="3018124" y="3170566"/>
                  </a:lnTo>
                  <a:lnTo>
                    <a:pt x="3051706" y="3138494"/>
                  </a:lnTo>
                  <a:lnTo>
                    <a:pt x="3084225" y="3105667"/>
                  </a:lnTo>
                  <a:lnTo>
                    <a:pt x="3115673" y="3072110"/>
                  </a:lnTo>
                  <a:lnTo>
                    <a:pt x="3146042" y="3037847"/>
                  </a:lnTo>
                  <a:lnTo>
                    <a:pt x="3175320" y="3002902"/>
                  </a:lnTo>
                  <a:lnTo>
                    <a:pt x="3203501" y="2967299"/>
                  </a:lnTo>
                  <a:lnTo>
                    <a:pt x="3230574" y="2931061"/>
                  </a:lnTo>
                  <a:lnTo>
                    <a:pt x="3256531" y="2894214"/>
                  </a:lnTo>
                  <a:lnTo>
                    <a:pt x="3281362" y="2856781"/>
                  </a:lnTo>
                  <a:lnTo>
                    <a:pt x="3305059" y="2818786"/>
                  </a:lnTo>
                  <a:lnTo>
                    <a:pt x="3327612" y="2780253"/>
                  </a:lnTo>
                  <a:lnTo>
                    <a:pt x="3349012" y="2741207"/>
                  </a:lnTo>
                  <a:lnTo>
                    <a:pt x="3369251" y="2701671"/>
                  </a:lnTo>
                  <a:lnTo>
                    <a:pt x="3388320" y="2661669"/>
                  </a:lnTo>
                  <a:lnTo>
                    <a:pt x="3406208" y="2621227"/>
                  </a:lnTo>
                  <a:lnTo>
                    <a:pt x="3422908" y="2580367"/>
                  </a:lnTo>
                  <a:lnTo>
                    <a:pt x="3438410" y="2539113"/>
                  </a:lnTo>
                  <a:lnTo>
                    <a:pt x="3452705" y="2497491"/>
                  </a:lnTo>
                  <a:lnTo>
                    <a:pt x="3465784" y="2455523"/>
                  </a:lnTo>
                  <a:lnTo>
                    <a:pt x="3477638" y="2413235"/>
                  </a:lnTo>
                  <a:lnTo>
                    <a:pt x="3488258" y="2370649"/>
                  </a:lnTo>
                  <a:lnTo>
                    <a:pt x="3497635" y="2327791"/>
                  </a:lnTo>
                  <a:lnTo>
                    <a:pt x="3505760" y="2284683"/>
                  </a:lnTo>
                  <a:lnTo>
                    <a:pt x="3512623" y="2241352"/>
                  </a:lnTo>
                  <a:lnTo>
                    <a:pt x="3518217" y="2197819"/>
                  </a:lnTo>
                  <a:lnTo>
                    <a:pt x="3522531" y="2154110"/>
                  </a:lnTo>
                  <a:lnTo>
                    <a:pt x="3525557" y="2110249"/>
                  </a:lnTo>
                  <a:lnTo>
                    <a:pt x="3527285" y="2066259"/>
                  </a:lnTo>
                  <a:lnTo>
                    <a:pt x="3527707" y="2022164"/>
                  </a:lnTo>
                  <a:lnTo>
                    <a:pt x="3526814" y="1977990"/>
                  </a:lnTo>
                  <a:lnTo>
                    <a:pt x="3524596" y="1933759"/>
                  </a:lnTo>
                  <a:lnTo>
                    <a:pt x="3521044" y="1889497"/>
                  </a:lnTo>
                  <a:lnTo>
                    <a:pt x="3516150" y="1845226"/>
                  </a:lnTo>
                  <a:lnTo>
                    <a:pt x="3509905" y="1800971"/>
                  </a:lnTo>
                  <a:lnTo>
                    <a:pt x="3502298" y="1756757"/>
                  </a:lnTo>
                  <a:lnTo>
                    <a:pt x="3493322" y="1712606"/>
                  </a:lnTo>
                  <a:lnTo>
                    <a:pt x="3482967" y="1668544"/>
                  </a:lnTo>
                  <a:lnTo>
                    <a:pt x="3471225" y="1624595"/>
                  </a:lnTo>
                  <a:lnTo>
                    <a:pt x="3458085" y="1580782"/>
                  </a:lnTo>
                  <a:lnTo>
                    <a:pt x="3443539" y="1537129"/>
                  </a:lnTo>
                  <a:lnTo>
                    <a:pt x="3427579" y="1493661"/>
                  </a:lnTo>
                  <a:lnTo>
                    <a:pt x="3410194" y="1450402"/>
                  </a:lnTo>
                  <a:lnTo>
                    <a:pt x="3391376" y="1407375"/>
                  </a:lnTo>
                  <a:lnTo>
                    <a:pt x="3371117" y="1364605"/>
                  </a:lnTo>
                  <a:lnTo>
                    <a:pt x="3349406" y="1322116"/>
                  </a:lnTo>
                  <a:lnTo>
                    <a:pt x="3327188" y="1281618"/>
                  </a:lnTo>
                  <a:lnTo>
                    <a:pt x="3303910" y="1241936"/>
                  </a:lnTo>
                  <a:lnTo>
                    <a:pt x="3279595" y="1203079"/>
                  </a:lnTo>
                  <a:lnTo>
                    <a:pt x="3254265" y="1165054"/>
                  </a:lnTo>
                  <a:lnTo>
                    <a:pt x="3227946" y="1127869"/>
                  </a:lnTo>
                  <a:lnTo>
                    <a:pt x="3200660" y="1091531"/>
                  </a:lnTo>
                  <a:lnTo>
                    <a:pt x="3172432" y="1056048"/>
                  </a:lnTo>
                  <a:lnTo>
                    <a:pt x="3143284" y="1021427"/>
                  </a:lnTo>
                  <a:lnTo>
                    <a:pt x="3113241" y="987676"/>
                  </a:lnTo>
                  <a:lnTo>
                    <a:pt x="3082325" y="954802"/>
                  </a:lnTo>
                  <a:lnTo>
                    <a:pt x="3050562" y="922813"/>
                  </a:lnTo>
                  <a:lnTo>
                    <a:pt x="3017974" y="891716"/>
                  </a:lnTo>
                  <a:lnTo>
                    <a:pt x="2984585" y="861518"/>
                  </a:lnTo>
                  <a:lnTo>
                    <a:pt x="2950418" y="832228"/>
                  </a:lnTo>
                  <a:lnTo>
                    <a:pt x="2915498" y="803853"/>
                  </a:lnTo>
                  <a:lnTo>
                    <a:pt x="2879848" y="776399"/>
                  </a:lnTo>
                  <a:lnTo>
                    <a:pt x="2843492" y="749875"/>
                  </a:lnTo>
                  <a:lnTo>
                    <a:pt x="2806452" y="724289"/>
                  </a:lnTo>
                  <a:lnTo>
                    <a:pt x="2768754" y="699647"/>
                  </a:lnTo>
                  <a:lnTo>
                    <a:pt x="2730420" y="675957"/>
                  </a:lnTo>
                  <a:lnTo>
                    <a:pt x="2691474" y="653226"/>
                  </a:lnTo>
                  <a:lnTo>
                    <a:pt x="2651939" y="631463"/>
                  </a:lnTo>
                  <a:lnTo>
                    <a:pt x="2611840" y="610675"/>
                  </a:lnTo>
                  <a:lnTo>
                    <a:pt x="2571201" y="590868"/>
                  </a:lnTo>
                  <a:lnTo>
                    <a:pt x="2530043" y="572051"/>
                  </a:lnTo>
                  <a:lnTo>
                    <a:pt x="2488392" y="554232"/>
                  </a:lnTo>
                  <a:lnTo>
                    <a:pt x="2446271" y="537416"/>
                  </a:lnTo>
                  <a:lnTo>
                    <a:pt x="2403704" y="521613"/>
                  </a:lnTo>
                  <a:lnTo>
                    <a:pt x="2360714" y="506830"/>
                  </a:lnTo>
                  <a:lnTo>
                    <a:pt x="2317324" y="493073"/>
                  </a:lnTo>
                  <a:lnTo>
                    <a:pt x="2273559" y="480351"/>
                  </a:lnTo>
                  <a:lnTo>
                    <a:pt x="2229443" y="468672"/>
                  </a:lnTo>
                  <a:lnTo>
                    <a:pt x="2184998" y="458041"/>
                  </a:lnTo>
                  <a:lnTo>
                    <a:pt x="2140248" y="448468"/>
                  </a:lnTo>
                  <a:lnTo>
                    <a:pt x="2095217" y="439959"/>
                  </a:lnTo>
                  <a:lnTo>
                    <a:pt x="2049929" y="432523"/>
                  </a:lnTo>
                  <a:lnTo>
                    <a:pt x="2004407" y="426166"/>
                  </a:lnTo>
                  <a:lnTo>
                    <a:pt x="1958675" y="420895"/>
                  </a:lnTo>
                  <a:lnTo>
                    <a:pt x="1912757" y="416720"/>
                  </a:lnTo>
                  <a:lnTo>
                    <a:pt x="1866676" y="413646"/>
                  </a:lnTo>
                  <a:lnTo>
                    <a:pt x="1820456" y="411682"/>
                  </a:lnTo>
                  <a:lnTo>
                    <a:pt x="1774120" y="410835"/>
                  </a:lnTo>
                  <a:lnTo>
                    <a:pt x="1727692" y="411112"/>
                  </a:lnTo>
                  <a:lnTo>
                    <a:pt x="1681196" y="412522"/>
                  </a:lnTo>
                  <a:lnTo>
                    <a:pt x="1634655" y="415070"/>
                  </a:lnTo>
                  <a:lnTo>
                    <a:pt x="1588094" y="418766"/>
                  </a:lnTo>
                  <a:lnTo>
                    <a:pt x="1541535" y="423616"/>
                  </a:lnTo>
                  <a:lnTo>
                    <a:pt x="1495002" y="429628"/>
                  </a:lnTo>
                  <a:lnTo>
                    <a:pt x="1448519" y="436810"/>
                  </a:lnTo>
                  <a:lnTo>
                    <a:pt x="1402110" y="445169"/>
                  </a:lnTo>
                  <a:lnTo>
                    <a:pt x="1355798" y="454712"/>
                  </a:lnTo>
                  <a:lnTo>
                    <a:pt x="1309607" y="465447"/>
                  </a:lnTo>
                  <a:lnTo>
                    <a:pt x="1263560" y="477381"/>
                  </a:lnTo>
                  <a:lnTo>
                    <a:pt x="1217681" y="490522"/>
                  </a:lnTo>
                  <a:lnTo>
                    <a:pt x="1171994" y="504878"/>
                  </a:lnTo>
                  <a:lnTo>
                    <a:pt x="1126523" y="520455"/>
                  </a:lnTo>
                  <a:lnTo>
                    <a:pt x="1081290" y="537262"/>
                  </a:lnTo>
                  <a:lnTo>
                    <a:pt x="1036320" y="555306"/>
                  </a:lnTo>
                  <a:lnTo>
                    <a:pt x="991637" y="574594"/>
                  </a:lnTo>
                  <a:lnTo>
                    <a:pt x="99836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25" name="object 25"/>
            <p:cNvSpPr/>
            <p:nvPr/>
          </p:nvSpPr>
          <p:spPr>
            <a:xfrm>
              <a:off x="3719609" y="3111497"/>
              <a:ext cx="3528060" cy="3651885"/>
            </a:xfrm>
            <a:custGeom>
              <a:avLst/>
              <a:gdLst/>
              <a:ahLst/>
              <a:cxnLst/>
              <a:rect l="l" t="t" r="r" b="b"/>
              <a:pathLst>
                <a:path w="3528059" h="3651884">
                  <a:moveTo>
                    <a:pt x="99837" y="0"/>
                  </a:moveTo>
                  <a:lnTo>
                    <a:pt x="991638" y="574595"/>
                  </a:lnTo>
                  <a:lnTo>
                    <a:pt x="1036321" y="555307"/>
                  </a:lnTo>
                  <a:lnTo>
                    <a:pt x="1081291" y="537263"/>
                  </a:lnTo>
                  <a:lnTo>
                    <a:pt x="1126524" y="520456"/>
                  </a:lnTo>
                  <a:lnTo>
                    <a:pt x="1171995" y="504878"/>
                  </a:lnTo>
                  <a:lnTo>
                    <a:pt x="1217682" y="490523"/>
                  </a:lnTo>
                  <a:lnTo>
                    <a:pt x="1263561" y="477381"/>
                  </a:lnTo>
                  <a:lnTo>
                    <a:pt x="1309608" y="465447"/>
                  </a:lnTo>
                  <a:lnTo>
                    <a:pt x="1355799" y="454712"/>
                  </a:lnTo>
                  <a:lnTo>
                    <a:pt x="1402111" y="445169"/>
                  </a:lnTo>
                  <a:lnTo>
                    <a:pt x="1448520" y="436811"/>
                  </a:lnTo>
                  <a:lnTo>
                    <a:pt x="1495003" y="429629"/>
                  </a:lnTo>
                  <a:lnTo>
                    <a:pt x="1541535" y="423617"/>
                  </a:lnTo>
                  <a:lnTo>
                    <a:pt x="1588094" y="418766"/>
                  </a:lnTo>
                  <a:lnTo>
                    <a:pt x="1634656" y="415071"/>
                  </a:lnTo>
                  <a:lnTo>
                    <a:pt x="1681197" y="412522"/>
                  </a:lnTo>
                  <a:lnTo>
                    <a:pt x="1727693" y="411113"/>
                  </a:lnTo>
                  <a:lnTo>
                    <a:pt x="1774120" y="410835"/>
                  </a:lnTo>
                  <a:lnTo>
                    <a:pt x="1820456" y="411682"/>
                  </a:lnTo>
                  <a:lnTo>
                    <a:pt x="1866676" y="413646"/>
                  </a:lnTo>
                  <a:lnTo>
                    <a:pt x="1912758" y="416720"/>
                  </a:lnTo>
                  <a:lnTo>
                    <a:pt x="1958676" y="420896"/>
                  </a:lnTo>
                  <a:lnTo>
                    <a:pt x="2004408" y="426166"/>
                  </a:lnTo>
                  <a:lnTo>
                    <a:pt x="2049929" y="432523"/>
                  </a:lnTo>
                  <a:lnTo>
                    <a:pt x="2095218" y="439960"/>
                  </a:lnTo>
                  <a:lnTo>
                    <a:pt x="2140248" y="448468"/>
                  </a:lnTo>
                  <a:lnTo>
                    <a:pt x="2184998" y="458042"/>
                  </a:lnTo>
                  <a:lnTo>
                    <a:pt x="2229443" y="468672"/>
                  </a:lnTo>
                  <a:lnTo>
                    <a:pt x="2273560" y="480352"/>
                  </a:lnTo>
                  <a:lnTo>
                    <a:pt x="2317325" y="493074"/>
                  </a:lnTo>
                  <a:lnTo>
                    <a:pt x="2360714" y="506830"/>
                  </a:lnTo>
                  <a:lnTo>
                    <a:pt x="2403704" y="521614"/>
                  </a:lnTo>
                  <a:lnTo>
                    <a:pt x="2446272" y="537417"/>
                  </a:lnTo>
                  <a:lnTo>
                    <a:pt x="2488393" y="554232"/>
                  </a:lnTo>
                  <a:lnTo>
                    <a:pt x="2530044" y="572052"/>
                  </a:lnTo>
                  <a:lnTo>
                    <a:pt x="2571201" y="590868"/>
                  </a:lnTo>
                  <a:lnTo>
                    <a:pt x="2611841" y="610675"/>
                  </a:lnTo>
                  <a:lnTo>
                    <a:pt x="2651940" y="631463"/>
                  </a:lnTo>
                  <a:lnTo>
                    <a:pt x="2691474" y="653227"/>
                  </a:lnTo>
                  <a:lnTo>
                    <a:pt x="2730420" y="675957"/>
                  </a:lnTo>
                  <a:lnTo>
                    <a:pt x="2768754" y="699647"/>
                  </a:lnTo>
                  <a:lnTo>
                    <a:pt x="2806453" y="724289"/>
                  </a:lnTo>
                  <a:lnTo>
                    <a:pt x="2843492" y="749875"/>
                  </a:lnTo>
                  <a:lnTo>
                    <a:pt x="2879849" y="776399"/>
                  </a:lnTo>
                  <a:lnTo>
                    <a:pt x="2915499" y="803853"/>
                  </a:lnTo>
                  <a:lnTo>
                    <a:pt x="2950419" y="832228"/>
                  </a:lnTo>
                  <a:lnTo>
                    <a:pt x="2984585" y="861519"/>
                  </a:lnTo>
                  <a:lnTo>
                    <a:pt x="3017974" y="891716"/>
                  </a:lnTo>
                  <a:lnTo>
                    <a:pt x="3050562" y="922813"/>
                  </a:lnTo>
                  <a:lnTo>
                    <a:pt x="3082326" y="954802"/>
                  </a:lnTo>
                  <a:lnTo>
                    <a:pt x="3113241" y="987676"/>
                  </a:lnTo>
                  <a:lnTo>
                    <a:pt x="3143284" y="1021428"/>
                  </a:lnTo>
                  <a:lnTo>
                    <a:pt x="3172432" y="1056048"/>
                  </a:lnTo>
                  <a:lnTo>
                    <a:pt x="3200661" y="1091531"/>
                  </a:lnTo>
                  <a:lnTo>
                    <a:pt x="3227947" y="1127869"/>
                  </a:lnTo>
                  <a:lnTo>
                    <a:pt x="3254266" y="1165054"/>
                  </a:lnTo>
                  <a:lnTo>
                    <a:pt x="3279595" y="1203079"/>
                  </a:lnTo>
                  <a:lnTo>
                    <a:pt x="3303911" y="1241936"/>
                  </a:lnTo>
                  <a:lnTo>
                    <a:pt x="3327189" y="1281618"/>
                  </a:lnTo>
                  <a:lnTo>
                    <a:pt x="3349406" y="1322117"/>
                  </a:lnTo>
                  <a:lnTo>
                    <a:pt x="3371117" y="1364605"/>
                  </a:lnTo>
                  <a:lnTo>
                    <a:pt x="3391377" y="1407375"/>
                  </a:lnTo>
                  <a:lnTo>
                    <a:pt x="3410195" y="1450402"/>
                  </a:lnTo>
                  <a:lnTo>
                    <a:pt x="3427579" y="1493661"/>
                  </a:lnTo>
                  <a:lnTo>
                    <a:pt x="3443540" y="1537129"/>
                  </a:lnTo>
                  <a:lnTo>
                    <a:pt x="3458085" y="1580782"/>
                  </a:lnTo>
                  <a:lnTo>
                    <a:pt x="3471225" y="1624595"/>
                  </a:lnTo>
                  <a:lnTo>
                    <a:pt x="3482968" y="1668545"/>
                  </a:lnTo>
                  <a:lnTo>
                    <a:pt x="3493323" y="1712607"/>
                  </a:lnTo>
                  <a:lnTo>
                    <a:pt x="3502299" y="1756757"/>
                  </a:lnTo>
                  <a:lnTo>
                    <a:pt x="3509905" y="1800971"/>
                  </a:lnTo>
                  <a:lnTo>
                    <a:pt x="3516151" y="1845226"/>
                  </a:lnTo>
                  <a:lnTo>
                    <a:pt x="3521045" y="1889497"/>
                  </a:lnTo>
                  <a:lnTo>
                    <a:pt x="3524596" y="1933759"/>
                  </a:lnTo>
                  <a:lnTo>
                    <a:pt x="3526814" y="1977990"/>
                  </a:lnTo>
                  <a:lnTo>
                    <a:pt x="3527708" y="2022165"/>
                  </a:lnTo>
                  <a:lnTo>
                    <a:pt x="3527286" y="2066259"/>
                  </a:lnTo>
                  <a:lnTo>
                    <a:pt x="3525557" y="2110249"/>
                  </a:lnTo>
                  <a:lnTo>
                    <a:pt x="3522531" y="2154110"/>
                  </a:lnTo>
                  <a:lnTo>
                    <a:pt x="3518217" y="2197819"/>
                  </a:lnTo>
                  <a:lnTo>
                    <a:pt x="3512624" y="2241352"/>
                  </a:lnTo>
                  <a:lnTo>
                    <a:pt x="3505760" y="2284684"/>
                  </a:lnTo>
                  <a:lnTo>
                    <a:pt x="3497635" y="2327791"/>
                  </a:lnTo>
                  <a:lnTo>
                    <a:pt x="3488258" y="2370649"/>
                  </a:lnTo>
                  <a:lnTo>
                    <a:pt x="3477638" y="2413235"/>
                  </a:lnTo>
                  <a:lnTo>
                    <a:pt x="3465784" y="2455523"/>
                  </a:lnTo>
                  <a:lnTo>
                    <a:pt x="3452705" y="2497491"/>
                  </a:lnTo>
                  <a:lnTo>
                    <a:pt x="3438410" y="2539113"/>
                  </a:lnTo>
                  <a:lnTo>
                    <a:pt x="3422908" y="2580367"/>
                  </a:lnTo>
                  <a:lnTo>
                    <a:pt x="3406209" y="2621227"/>
                  </a:lnTo>
                  <a:lnTo>
                    <a:pt x="3388320" y="2661670"/>
                  </a:lnTo>
                  <a:lnTo>
                    <a:pt x="3369252" y="2701671"/>
                  </a:lnTo>
                  <a:lnTo>
                    <a:pt x="3349013" y="2741207"/>
                  </a:lnTo>
                  <a:lnTo>
                    <a:pt x="3327612" y="2780253"/>
                  </a:lnTo>
                  <a:lnTo>
                    <a:pt x="3305059" y="2818786"/>
                  </a:lnTo>
                  <a:lnTo>
                    <a:pt x="3281362" y="2856781"/>
                  </a:lnTo>
                  <a:lnTo>
                    <a:pt x="3256531" y="2894214"/>
                  </a:lnTo>
                  <a:lnTo>
                    <a:pt x="3230574" y="2931061"/>
                  </a:lnTo>
                  <a:lnTo>
                    <a:pt x="3203501" y="2967299"/>
                  </a:lnTo>
                  <a:lnTo>
                    <a:pt x="3175321" y="3002902"/>
                  </a:lnTo>
                  <a:lnTo>
                    <a:pt x="3146042" y="3037848"/>
                  </a:lnTo>
                  <a:lnTo>
                    <a:pt x="3115674" y="3072111"/>
                  </a:lnTo>
                  <a:lnTo>
                    <a:pt x="3084226" y="3105668"/>
                  </a:lnTo>
                  <a:lnTo>
                    <a:pt x="3051706" y="3138494"/>
                  </a:lnTo>
                  <a:lnTo>
                    <a:pt x="3018124" y="3170566"/>
                  </a:lnTo>
                  <a:lnTo>
                    <a:pt x="2983490" y="3201860"/>
                  </a:lnTo>
                  <a:lnTo>
                    <a:pt x="2947811" y="3232351"/>
                  </a:lnTo>
                  <a:lnTo>
                    <a:pt x="2911097" y="3262016"/>
                  </a:lnTo>
                  <a:lnTo>
                    <a:pt x="2873358" y="3290829"/>
                  </a:lnTo>
                  <a:lnTo>
                    <a:pt x="2834601" y="3318769"/>
                  </a:lnTo>
                  <a:lnTo>
                    <a:pt x="2794837" y="3345809"/>
                  </a:lnTo>
                  <a:lnTo>
                    <a:pt x="2754074" y="3371926"/>
                  </a:lnTo>
                  <a:lnTo>
                    <a:pt x="2712321" y="3397096"/>
                  </a:lnTo>
                  <a:lnTo>
                    <a:pt x="2669587" y="3421295"/>
                  </a:lnTo>
                  <a:lnTo>
                    <a:pt x="2625882" y="3444499"/>
                  </a:lnTo>
                  <a:lnTo>
                    <a:pt x="2581214" y="3466684"/>
                  </a:lnTo>
                  <a:lnTo>
                    <a:pt x="2535592" y="3487825"/>
                  </a:lnTo>
                  <a:lnTo>
                    <a:pt x="2490909" y="3507114"/>
                  </a:lnTo>
                  <a:lnTo>
                    <a:pt x="2445939" y="3525157"/>
                  </a:lnTo>
                  <a:lnTo>
                    <a:pt x="2400706" y="3541964"/>
                  </a:lnTo>
                  <a:lnTo>
                    <a:pt x="2355235" y="3557542"/>
                  </a:lnTo>
                  <a:lnTo>
                    <a:pt x="2309548" y="3571898"/>
                  </a:lnTo>
                  <a:lnTo>
                    <a:pt x="2263669" y="3585039"/>
                  </a:lnTo>
                  <a:lnTo>
                    <a:pt x="2217622" y="3596973"/>
                  </a:lnTo>
                  <a:lnTo>
                    <a:pt x="2171431" y="3607708"/>
                  </a:lnTo>
                  <a:lnTo>
                    <a:pt x="2125119" y="3617251"/>
                  </a:lnTo>
                  <a:lnTo>
                    <a:pt x="2078710" y="3625610"/>
                  </a:lnTo>
                  <a:lnTo>
                    <a:pt x="2032227" y="3632792"/>
                  </a:lnTo>
                  <a:lnTo>
                    <a:pt x="1985695" y="3638804"/>
                  </a:lnTo>
                  <a:lnTo>
                    <a:pt x="1939136" y="3643654"/>
                  </a:lnTo>
                  <a:lnTo>
                    <a:pt x="1892574" y="3647350"/>
                  </a:lnTo>
                  <a:lnTo>
                    <a:pt x="1846033" y="3649899"/>
                  </a:lnTo>
                  <a:lnTo>
                    <a:pt x="1799537" y="3651308"/>
                  </a:lnTo>
                  <a:lnTo>
                    <a:pt x="1753110" y="3651585"/>
                  </a:lnTo>
                  <a:lnTo>
                    <a:pt x="1706774" y="3650738"/>
                  </a:lnTo>
                  <a:lnTo>
                    <a:pt x="1660554" y="3648774"/>
                  </a:lnTo>
                  <a:lnTo>
                    <a:pt x="1614473" y="3645701"/>
                  </a:lnTo>
                  <a:lnTo>
                    <a:pt x="1568554" y="3641525"/>
                  </a:lnTo>
                  <a:lnTo>
                    <a:pt x="1522822" y="3636255"/>
                  </a:lnTo>
                  <a:lnTo>
                    <a:pt x="1477301" y="3629898"/>
                  </a:lnTo>
                  <a:lnTo>
                    <a:pt x="1432013" y="3622461"/>
                  </a:lnTo>
                  <a:lnTo>
                    <a:pt x="1386982" y="3613952"/>
                  </a:lnTo>
                  <a:lnTo>
                    <a:pt x="1342232" y="3604379"/>
                  </a:lnTo>
                  <a:lnTo>
                    <a:pt x="1297787" y="3593749"/>
                  </a:lnTo>
                  <a:lnTo>
                    <a:pt x="1253670" y="3582069"/>
                  </a:lnTo>
                  <a:lnTo>
                    <a:pt x="1209905" y="3569347"/>
                  </a:lnTo>
                  <a:lnTo>
                    <a:pt x="1166516" y="3555591"/>
                  </a:lnTo>
                  <a:lnTo>
                    <a:pt x="1123526" y="3540807"/>
                  </a:lnTo>
                  <a:lnTo>
                    <a:pt x="1080958" y="3525004"/>
                  </a:lnTo>
                  <a:lnTo>
                    <a:pt x="1038837" y="3508189"/>
                  </a:lnTo>
                  <a:lnTo>
                    <a:pt x="997186" y="3490369"/>
                  </a:lnTo>
                  <a:lnTo>
                    <a:pt x="956029" y="3471552"/>
                  </a:lnTo>
                  <a:lnTo>
                    <a:pt x="915389" y="3451746"/>
                  </a:lnTo>
                  <a:lnTo>
                    <a:pt x="875291" y="3430957"/>
                  </a:lnTo>
                  <a:lnTo>
                    <a:pt x="835756" y="3409194"/>
                  </a:lnTo>
                  <a:lnTo>
                    <a:pt x="796810" y="3386464"/>
                  </a:lnTo>
                  <a:lnTo>
                    <a:pt x="758476" y="3362774"/>
                  </a:lnTo>
                  <a:lnTo>
                    <a:pt x="720778" y="3338132"/>
                  </a:lnTo>
                  <a:lnTo>
                    <a:pt x="683738" y="3312545"/>
                  </a:lnTo>
                  <a:lnTo>
                    <a:pt x="647382" y="3286022"/>
                  </a:lnTo>
                  <a:lnTo>
                    <a:pt x="611732" y="3258568"/>
                  </a:lnTo>
                  <a:lnTo>
                    <a:pt x="576812" y="3230192"/>
                  </a:lnTo>
                  <a:lnTo>
                    <a:pt x="542645" y="3200902"/>
                  </a:lnTo>
                  <a:lnTo>
                    <a:pt x="509256" y="3170705"/>
                  </a:lnTo>
                  <a:lnTo>
                    <a:pt x="476668" y="3139608"/>
                  </a:lnTo>
                  <a:lnTo>
                    <a:pt x="444905" y="3107618"/>
                  </a:lnTo>
                  <a:lnTo>
                    <a:pt x="413990" y="3074744"/>
                  </a:lnTo>
                  <a:lnTo>
                    <a:pt x="383946" y="3040993"/>
                  </a:lnTo>
                  <a:lnTo>
                    <a:pt x="354799" y="3006372"/>
                  </a:lnTo>
                  <a:lnTo>
                    <a:pt x="326570" y="2970889"/>
                  </a:lnTo>
                  <a:lnTo>
                    <a:pt x="299284" y="2934552"/>
                  </a:lnTo>
                  <a:lnTo>
                    <a:pt x="272965" y="2897367"/>
                  </a:lnTo>
                  <a:lnTo>
                    <a:pt x="247636" y="2859342"/>
                  </a:lnTo>
                  <a:lnTo>
                    <a:pt x="223320" y="2820485"/>
                  </a:lnTo>
                  <a:lnTo>
                    <a:pt x="200042" y="2780803"/>
                  </a:lnTo>
                  <a:lnTo>
                    <a:pt x="177824" y="2740304"/>
                  </a:lnTo>
                  <a:lnTo>
                    <a:pt x="155554" y="2696655"/>
                  </a:lnTo>
                  <a:lnTo>
                    <a:pt x="134792" y="2652621"/>
                  </a:lnTo>
                  <a:lnTo>
                    <a:pt x="115534" y="2608231"/>
                  </a:lnTo>
                  <a:lnTo>
                    <a:pt x="97776" y="2563515"/>
                  </a:lnTo>
                  <a:lnTo>
                    <a:pt x="81513" y="2518501"/>
                  </a:lnTo>
                  <a:lnTo>
                    <a:pt x="66740" y="2473219"/>
                  </a:lnTo>
                  <a:lnTo>
                    <a:pt x="53453" y="2427698"/>
                  </a:lnTo>
                  <a:lnTo>
                    <a:pt x="41647" y="2381968"/>
                  </a:lnTo>
                  <a:lnTo>
                    <a:pt x="31319" y="2336057"/>
                  </a:lnTo>
                  <a:lnTo>
                    <a:pt x="22463" y="2289994"/>
                  </a:lnTo>
                  <a:lnTo>
                    <a:pt x="15075" y="2243810"/>
                  </a:lnTo>
                  <a:lnTo>
                    <a:pt x="9151" y="2197532"/>
                  </a:lnTo>
                  <a:lnTo>
                    <a:pt x="4686" y="2151191"/>
                  </a:lnTo>
                  <a:lnTo>
                    <a:pt x="1675" y="2104815"/>
                  </a:lnTo>
                  <a:lnTo>
                    <a:pt x="114" y="2058434"/>
                  </a:lnTo>
                  <a:lnTo>
                    <a:pt x="0" y="2012077"/>
                  </a:lnTo>
                  <a:lnTo>
                    <a:pt x="1326" y="1965773"/>
                  </a:lnTo>
                  <a:lnTo>
                    <a:pt x="4088" y="1919551"/>
                  </a:lnTo>
                  <a:lnTo>
                    <a:pt x="8283" y="1873440"/>
                  </a:lnTo>
                  <a:lnTo>
                    <a:pt x="13906" y="1827470"/>
                  </a:lnTo>
                  <a:lnTo>
                    <a:pt x="20951" y="1781670"/>
                  </a:lnTo>
                  <a:lnTo>
                    <a:pt x="29415" y="1736069"/>
                  </a:lnTo>
                  <a:lnTo>
                    <a:pt x="39294" y="1690696"/>
                  </a:lnTo>
                  <a:lnTo>
                    <a:pt x="50582" y="1645580"/>
                  </a:lnTo>
                  <a:lnTo>
                    <a:pt x="63275" y="1600751"/>
                  </a:lnTo>
                  <a:lnTo>
                    <a:pt x="77369" y="1556238"/>
                  </a:lnTo>
                  <a:lnTo>
                    <a:pt x="92859" y="1512070"/>
                  </a:lnTo>
                  <a:lnTo>
                    <a:pt x="109740" y="1468276"/>
                  </a:lnTo>
                  <a:lnTo>
                    <a:pt x="128009" y="1424885"/>
                  </a:lnTo>
                  <a:lnTo>
                    <a:pt x="147661" y="1381928"/>
                  </a:lnTo>
                  <a:lnTo>
                    <a:pt x="168691" y="1339431"/>
                  </a:lnTo>
                  <a:lnTo>
                    <a:pt x="191094" y="1297426"/>
                  </a:lnTo>
                  <a:lnTo>
                    <a:pt x="214867" y="1255941"/>
                  </a:lnTo>
                  <a:lnTo>
                    <a:pt x="240004" y="1215006"/>
                  </a:lnTo>
                  <a:lnTo>
                    <a:pt x="266502" y="1174649"/>
                  </a:lnTo>
                  <a:lnTo>
                    <a:pt x="294356" y="1134899"/>
                  </a:lnTo>
                  <a:lnTo>
                    <a:pt x="323560" y="1095787"/>
                  </a:lnTo>
                  <a:lnTo>
                    <a:pt x="354112" y="1057341"/>
                  </a:lnTo>
                  <a:lnTo>
                    <a:pt x="386006" y="1019590"/>
                  </a:lnTo>
                  <a:lnTo>
                    <a:pt x="419237" y="982564"/>
                  </a:lnTo>
                  <a:lnTo>
                    <a:pt x="453802" y="946292"/>
                  </a:lnTo>
                  <a:lnTo>
                    <a:pt x="99837" y="0"/>
                  </a:lnTo>
                  <a:close/>
                </a:path>
              </a:pathLst>
            </a:custGeom>
            <a:ln w="12700">
              <a:solidFill>
                <a:srgbClr val="ED7D3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26" name="object 26"/>
          <p:cNvSpPr txBox="1"/>
          <p:nvPr/>
        </p:nvSpPr>
        <p:spPr>
          <a:xfrm>
            <a:off x="4431032" y="3900932"/>
            <a:ext cx="2032000" cy="568325"/>
          </a:xfrm>
          <a:prstGeom prst="rect">
            <a:avLst/>
          </a:prstGeom>
        </p:spPr>
        <p:txBody>
          <a:bodyPr vert="horz" wrap="square" lIns="0" tIns="26670" rIns="0" bIns="0" rtlCol="0">
            <a:spAutoFit/>
          </a:bodyPr>
          <a:lstStyle/>
          <a:p>
            <a:pPr marL="18415" marR="5080" indent="-6350">
              <a:lnSpc>
                <a:spcPts val="2110"/>
              </a:lnSpc>
              <a:spcBef>
                <a:spcPts val="210"/>
              </a:spcBef>
            </a:pPr>
            <a:r>
              <a:rPr sz="1800" spc="-10" dirty="0">
                <a:latin typeface="Calibri"/>
                <a:cs typeface="Calibri"/>
              </a:rPr>
              <a:t>Parecida </a:t>
            </a:r>
            <a:r>
              <a:rPr sz="1800" dirty="0">
                <a:latin typeface="Calibri"/>
                <a:cs typeface="Calibri"/>
              </a:rPr>
              <a:t>a </a:t>
            </a:r>
            <a:r>
              <a:rPr sz="1800" spc="-5" dirty="0">
                <a:latin typeface="Calibri"/>
                <a:cs typeface="Calibri"/>
              </a:rPr>
              <a:t>la </a:t>
            </a:r>
            <a:r>
              <a:rPr sz="1800" spc="-25" dirty="0">
                <a:latin typeface="Calibri"/>
                <a:cs typeface="Calibri"/>
              </a:rPr>
              <a:t>anterior, </a:t>
            </a:r>
            <a:r>
              <a:rPr sz="1800" spc="-39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orejas</a:t>
            </a:r>
            <a:r>
              <a:rPr sz="1800" spc="38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más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grandes </a:t>
            </a:r>
            <a:r>
              <a:rPr sz="1800" dirty="0">
                <a:latin typeface="Calibri"/>
                <a:cs typeface="Calibri"/>
              </a:rPr>
              <a:t>y</a:t>
            </a:r>
          </a:p>
        </p:txBody>
      </p:sp>
      <p:sp>
        <p:nvSpPr>
          <p:cNvPr id="27" name="object 27"/>
          <p:cNvSpPr txBox="1"/>
          <p:nvPr/>
        </p:nvSpPr>
        <p:spPr>
          <a:xfrm>
            <a:off x="4575112" y="4995164"/>
            <a:ext cx="1743710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10" dirty="0">
                <a:latin typeface="Calibri"/>
                <a:cs typeface="Calibri"/>
              </a:rPr>
              <a:t>entretechos</a:t>
            </a:r>
            <a:r>
              <a:rPr sz="1800" spc="36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entre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28" name="object 28"/>
          <p:cNvSpPr txBox="1"/>
          <p:nvPr/>
        </p:nvSpPr>
        <p:spPr>
          <a:xfrm>
            <a:off x="1774189" y="4243912"/>
            <a:ext cx="6857365" cy="2226310"/>
          </a:xfrm>
          <a:prstGeom prst="rect">
            <a:avLst/>
          </a:prstGeom>
        </p:spPr>
        <p:txBody>
          <a:bodyPr vert="horz" wrap="square" lIns="0" tIns="152400" rIns="0" bIns="0" rtlCol="0">
            <a:spAutoFit/>
          </a:bodyPr>
          <a:lstStyle/>
          <a:p>
            <a:pPr marL="38100">
              <a:lnSpc>
                <a:spcPct val="100000"/>
              </a:lnSpc>
              <a:spcBef>
                <a:spcPts val="1200"/>
              </a:spcBef>
            </a:pPr>
            <a:r>
              <a:rPr sz="1800" b="1" spc="-75" dirty="0">
                <a:latin typeface="Calibri"/>
                <a:cs typeface="Calibri"/>
              </a:rPr>
              <a:t>4Ratón</a:t>
            </a:r>
            <a:r>
              <a:rPr sz="1800" b="1" spc="1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Doméstico</a:t>
            </a:r>
            <a:r>
              <a:rPr sz="1800" b="1" spc="1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o</a:t>
            </a:r>
            <a:r>
              <a:rPr sz="1800" b="1" spc="15" dirty="0">
                <a:latin typeface="Calibri"/>
                <a:cs typeface="Calibri"/>
              </a:rPr>
              <a:t> </a:t>
            </a:r>
            <a:r>
              <a:rPr sz="1800" b="1" spc="-335" dirty="0">
                <a:latin typeface="Calibri"/>
                <a:cs typeface="Calibri"/>
              </a:rPr>
              <a:t>Lauc</a:t>
            </a:r>
            <a:r>
              <a:rPr sz="2700" spc="-502" baseline="-32407" dirty="0">
                <a:latin typeface="Calibri"/>
                <a:cs typeface="Calibri"/>
              </a:rPr>
              <a:t>c</a:t>
            </a:r>
            <a:r>
              <a:rPr sz="1800" b="1" spc="-335" dirty="0">
                <a:latin typeface="Calibri"/>
                <a:cs typeface="Calibri"/>
              </a:rPr>
              <a:t>h</a:t>
            </a:r>
            <a:r>
              <a:rPr sz="2700" spc="-502" baseline="-32407" dirty="0">
                <a:latin typeface="Calibri"/>
                <a:cs typeface="Calibri"/>
              </a:rPr>
              <a:t>o</a:t>
            </a:r>
            <a:r>
              <a:rPr sz="1800" b="1" spc="-335" dirty="0">
                <a:latin typeface="Calibri"/>
                <a:cs typeface="Calibri"/>
              </a:rPr>
              <a:t>a</a:t>
            </a:r>
            <a:r>
              <a:rPr sz="2700" spc="-502" baseline="-32407" dirty="0">
                <a:latin typeface="Calibri"/>
                <a:cs typeface="Calibri"/>
              </a:rPr>
              <a:t>la</a:t>
            </a:r>
            <a:r>
              <a:rPr sz="1800" b="1" spc="-335" dirty="0">
                <a:latin typeface="Calibri"/>
                <a:cs typeface="Calibri"/>
              </a:rPr>
              <a:t>(M</a:t>
            </a:r>
            <a:r>
              <a:rPr sz="2700" spc="-502" baseline="-32407" dirty="0">
                <a:latin typeface="Calibri"/>
                <a:cs typeface="Calibri"/>
              </a:rPr>
              <a:t>má</a:t>
            </a:r>
            <a:r>
              <a:rPr sz="1800" b="1" spc="-335" dirty="0">
                <a:latin typeface="Calibri"/>
                <a:cs typeface="Calibri"/>
              </a:rPr>
              <a:t>u</a:t>
            </a:r>
            <a:r>
              <a:rPr sz="2700" spc="-502" baseline="-32407" dirty="0">
                <a:latin typeface="Calibri"/>
                <a:cs typeface="Calibri"/>
              </a:rPr>
              <a:t>s</a:t>
            </a:r>
            <a:r>
              <a:rPr sz="1800" b="1" spc="-335" dirty="0">
                <a:latin typeface="Calibri"/>
                <a:cs typeface="Calibri"/>
              </a:rPr>
              <a:t>s</a:t>
            </a:r>
            <a:r>
              <a:rPr sz="1800" b="1" spc="-275" dirty="0">
                <a:latin typeface="Calibri"/>
                <a:cs typeface="Calibri"/>
              </a:rPr>
              <a:t> </a:t>
            </a:r>
            <a:r>
              <a:rPr sz="2700" spc="-547" baseline="-32407" dirty="0">
                <a:latin typeface="Calibri"/>
                <a:cs typeface="Calibri"/>
              </a:rPr>
              <a:t>l</a:t>
            </a:r>
            <a:r>
              <a:rPr sz="1800" b="1" spc="-365" dirty="0">
                <a:latin typeface="Calibri"/>
                <a:cs typeface="Calibri"/>
              </a:rPr>
              <a:t>m</a:t>
            </a:r>
            <a:r>
              <a:rPr sz="2700" spc="-547" baseline="-32407" dirty="0">
                <a:latin typeface="Calibri"/>
                <a:cs typeface="Calibri"/>
              </a:rPr>
              <a:t>ar</a:t>
            </a:r>
            <a:r>
              <a:rPr sz="1800" b="1" spc="-365" dirty="0">
                <a:latin typeface="Calibri"/>
                <a:cs typeface="Calibri"/>
              </a:rPr>
              <a:t>u</a:t>
            </a:r>
            <a:r>
              <a:rPr sz="2700" spc="-547" baseline="-32407" dirty="0">
                <a:latin typeface="Calibri"/>
                <a:cs typeface="Calibri"/>
              </a:rPr>
              <a:t>g</a:t>
            </a:r>
            <a:r>
              <a:rPr sz="1800" b="1" spc="-365" dirty="0">
                <a:latin typeface="Calibri"/>
                <a:cs typeface="Calibri"/>
              </a:rPr>
              <a:t>s</a:t>
            </a:r>
            <a:r>
              <a:rPr sz="2700" spc="-547" baseline="-32407" dirty="0">
                <a:latin typeface="Calibri"/>
                <a:cs typeface="Calibri"/>
              </a:rPr>
              <a:t>a</a:t>
            </a:r>
            <a:r>
              <a:rPr sz="1800" b="1" spc="-365" dirty="0">
                <a:latin typeface="Calibri"/>
                <a:cs typeface="Calibri"/>
              </a:rPr>
              <a:t>c</a:t>
            </a:r>
            <a:r>
              <a:rPr sz="2700" spc="-547" baseline="-32407" dirty="0">
                <a:latin typeface="Calibri"/>
                <a:cs typeface="Calibri"/>
              </a:rPr>
              <a:t>,</a:t>
            </a:r>
            <a:r>
              <a:rPr sz="1800" b="1" spc="-365" dirty="0">
                <a:latin typeface="Calibri"/>
                <a:cs typeface="Calibri"/>
              </a:rPr>
              <a:t>u</a:t>
            </a:r>
            <a:r>
              <a:rPr sz="2700" spc="-547" baseline="-32407" dirty="0">
                <a:latin typeface="Calibri"/>
                <a:cs typeface="Calibri"/>
              </a:rPr>
              <a:t>h</a:t>
            </a:r>
            <a:r>
              <a:rPr sz="1800" b="1" spc="-365" dirty="0">
                <a:latin typeface="Calibri"/>
                <a:cs typeface="Calibri"/>
              </a:rPr>
              <a:t>l</a:t>
            </a:r>
            <a:r>
              <a:rPr sz="2700" spc="-547" baseline="-32407" dirty="0">
                <a:latin typeface="Calibri"/>
                <a:cs typeface="Calibri"/>
              </a:rPr>
              <a:t>o</a:t>
            </a:r>
            <a:r>
              <a:rPr sz="1800" b="1" spc="-365" dirty="0">
                <a:latin typeface="Calibri"/>
                <a:cs typeface="Calibri"/>
              </a:rPr>
              <a:t>u</a:t>
            </a:r>
            <a:r>
              <a:rPr sz="2700" spc="-547" baseline="-32407" dirty="0">
                <a:latin typeface="Calibri"/>
                <a:cs typeface="Calibri"/>
              </a:rPr>
              <a:t>c</a:t>
            </a:r>
            <a:r>
              <a:rPr sz="1800" b="1" spc="-365" dirty="0">
                <a:latin typeface="Calibri"/>
                <a:cs typeface="Calibri"/>
              </a:rPr>
              <a:t>s</a:t>
            </a:r>
            <a:r>
              <a:rPr sz="2700" spc="-547" baseline="-32407" dirty="0">
                <a:latin typeface="Calibri"/>
                <a:cs typeface="Calibri"/>
              </a:rPr>
              <a:t>i</a:t>
            </a:r>
            <a:r>
              <a:rPr sz="1800" b="1" spc="-365" dirty="0">
                <a:latin typeface="Calibri"/>
                <a:cs typeface="Calibri"/>
              </a:rPr>
              <a:t>)</a:t>
            </a:r>
            <a:r>
              <a:rPr sz="2700" spc="-547" baseline="-32407" dirty="0">
                <a:latin typeface="Calibri"/>
                <a:cs typeface="Calibri"/>
              </a:rPr>
              <a:t>c</a:t>
            </a:r>
            <a:r>
              <a:rPr sz="1800" b="1" spc="-365" dirty="0">
                <a:latin typeface="Calibri"/>
                <a:cs typeface="Calibri"/>
              </a:rPr>
              <a:t>:</a:t>
            </a:r>
            <a:r>
              <a:rPr sz="2700" spc="-547" baseline="-32407" dirty="0">
                <a:latin typeface="Calibri"/>
                <a:cs typeface="Calibri"/>
              </a:rPr>
              <a:t>o</a:t>
            </a:r>
            <a:r>
              <a:rPr sz="1800" spc="-365" dirty="0">
                <a:solidFill>
                  <a:srgbClr val="6600CC"/>
                </a:solidFill>
                <a:latin typeface="Calibri"/>
                <a:cs typeface="Calibri"/>
              </a:rPr>
              <a:t>!</a:t>
            </a:r>
            <a:endParaRPr sz="1800" dirty="0">
              <a:latin typeface="Calibri"/>
              <a:cs typeface="Calibri"/>
            </a:endParaRPr>
          </a:p>
          <a:p>
            <a:pPr marR="189865" algn="ctr">
              <a:lnSpc>
                <a:spcPct val="100000"/>
              </a:lnSpc>
              <a:spcBef>
                <a:spcPts val="1105"/>
              </a:spcBef>
              <a:tabLst>
                <a:tab pos="1119505" algn="l"/>
              </a:tabLst>
            </a:pPr>
            <a:r>
              <a:rPr sz="1800" dirty="0">
                <a:latin typeface="Calibri"/>
                <a:cs typeface="Calibri"/>
              </a:rPr>
              <a:t>ahuesado.	</a:t>
            </a:r>
            <a:r>
              <a:rPr sz="1800" spc="-10" dirty="0">
                <a:latin typeface="Calibri"/>
                <a:cs typeface="Calibri"/>
              </a:rPr>
              <a:t>Vive</a:t>
            </a:r>
            <a:r>
              <a:rPr sz="1800" spc="-30" dirty="0">
                <a:latin typeface="Calibri"/>
                <a:cs typeface="Calibri"/>
              </a:rPr>
              <a:t> </a:t>
            </a:r>
            <a:r>
              <a:rPr sz="1800" dirty="0">
                <a:latin typeface="Calibri"/>
                <a:cs typeface="Calibri"/>
              </a:rPr>
              <a:t>en</a:t>
            </a:r>
          </a:p>
          <a:p>
            <a:pPr marL="541020" marR="30480">
              <a:lnSpc>
                <a:spcPts val="2110"/>
              </a:lnSpc>
              <a:spcBef>
                <a:spcPts val="1505"/>
              </a:spcBef>
            </a:pPr>
            <a:r>
              <a:rPr sz="1800" spc="-5" dirty="0">
                <a:solidFill>
                  <a:srgbClr val="FF3300"/>
                </a:solidFill>
                <a:latin typeface="Calibri"/>
                <a:cs typeface="Calibri"/>
              </a:rPr>
              <a:t>Cabe</a:t>
            </a:r>
            <a:r>
              <a:rPr sz="1800" spc="15" dirty="0">
                <a:solidFill>
                  <a:srgbClr val="FF3300"/>
                </a:solidFill>
                <a:latin typeface="Calibri"/>
                <a:cs typeface="Calibri"/>
              </a:rPr>
              <a:t> </a:t>
            </a:r>
            <a:r>
              <a:rPr sz="1800" spc="-10" dirty="0">
                <a:solidFill>
                  <a:srgbClr val="FF3300"/>
                </a:solidFill>
                <a:latin typeface="Calibri"/>
                <a:cs typeface="Calibri"/>
              </a:rPr>
              <a:t>destacar</a:t>
            </a:r>
            <a:r>
              <a:rPr sz="1800" spc="10" dirty="0">
                <a:solidFill>
                  <a:srgbClr val="FF3300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3300"/>
                </a:solidFill>
                <a:latin typeface="Calibri"/>
                <a:cs typeface="Calibri"/>
              </a:rPr>
              <a:t>que</a:t>
            </a:r>
            <a:r>
              <a:rPr sz="1800" spc="15" dirty="0">
                <a:solidFill>
                  <a:srgbClr val="FF3300"/>
                </a:solidFill>
                <a:latin typeface="Calibri"/>
                <a:cs typeface="Calibri"/>
              </a:rPr>
              <a:t> </a:t>
            </a:r>
            <a:r>
              <a:rPr sz="2700" spc="-502" baseline="-23148" dirty="0">
                <a:latin typeface="Calibri"/>
                <a:cs typeface="Calibri"/>
              </a:rPr>
              <a:t>p</a:t>
            </a:r>
            <a:r>
              <a:rPr sz="1800" spc="-335" dirty="0">
                <a:solidFill>
                  <a:srgbClr val="FF3300"/>
                </a:solidFill>
                <a:latin typeface="Calibri"/>
                <a:cs typeface="Calibri"/>
              </a:rPr>
              <a:t>la</a:t>
            </a:r>
            <a:r>
              <a:rPr sz="2700" spc="-502" baseline="-23148" dirty="0">
                <a:latin typeface="Calibri"/>
                <a:cs typeface="Calibri"/>
              </a:rPr>
              <a:t>ar</a:t>
            </a:r>
            <a:r>
              <a:rPr sz="1800" spc="-335" dirty="0">
                <a:solidFill>
                  <a:srgbClr val="FF3300"/>
                </a:solidFill>
                <a:latin typeface="Calibri"/>
                <a:cs typeface="Calibri"/>
              </a:rPr>
              <a:t>a</a:t>
            </a:r>
            <a:r>
              <a:rPr sz="2700" spc="-502" baseline="-23148" dirty="0">
                <a:latin typeface="Calibri"/>
                <a:cs typeface="Calibri"/>
              </a:rPr>
              <a:t>e</a:t>
            </a:r>
            <a:r>
              <a:rPr sz="1800" spc="-335" dirty="0">
                <a:solidFill>
                  <a:srgbClr val="FF3300"/>
                </a:solidFill>
                <a:latin typeface="Calibri"/>
                <a:cs typeface="Calibri"/>
              </a:rPr>
              <a:t>t</a:t>
            </a:r>
            <a:r>
              <a:rPr sz="2700" spc="-502" baseline="-23148" dirty="0">
                <a:latin typeface="Calibri"/>
                <a:cs typeface="Calibri"/>
              </a:rPr>
              <a:t>d</a:t>
            </a:r>
            <a:r>
              <a:rPr sz="1800" spc="-335" dirty="0">
                <a:solidFill>
                  <a:srgbClr val="FF3300"/>
                </a:solidFill>
                <a:latin typeface="Calibri"/>
                <a:cs typeface="Calibri"/>
              </a:rPr>
              <a:t>a</a:t>
            </a:r>
            <a:r>
              <a:rPr sz="2700" spc="-502" baseline="-23148" dirty="0">
                <a:latin typeface="Calibri"/>
                <a:cs typeface="Calibri"/>
              </a:rPr>
              <a:t>e</a:t>
            </a:r>
            <a:r>
              <a:rPr sz="1800" spc="-335" dirty="0">
                <a:solidFill>
                  <a:srgbClr val="FF3300"/>
                </a:solidFill>
                <a:latin typeface="Calibri"/>
                <a:cs typeface="Calibri"/>
              </a:rPr>
              <a:t>d</a:t>
            </a:r>
            <a:r>
              <a:rPr sz="2700" spc="-502" baseline="-23148" dirty="0">
                <a:latin typeface="Calibri"/>
                <a:cs typeface="Calibri"/>
              </a:rPr>
              <a:t>s.</a:t>
            </a:r>
            <a:r>
              <a:rPr sz="1800" spc="-335" dirty="0">
                <a:solidFill>
                  <a:srgbClr val="FF3300"/>
                </a:solidFill>
                <a:latin typeface="Calibri"/>
                <a:cs typeface="Calibri"/>
              </a:rPr>
              <a:t>e</a:t>
            </a:r>
            <a:r>
              <a:rPr sz="1800" spc="-265" dirty="0">
                <a:solidFill>
                  <a:srgbClr val="FF3300"/>
                </a:solidFill>
                <a:latin typeface="Calibri"/>
                <a:cs typeface="Calibri"/>
              </a:rPr>
              <a:t> </a:t>
            </a:r>
            <a:r>
              <a:rPr sz="1800" spc="-330" dirty="0">
                <a:solidFill>
                  <a:srgbClr val="FF3300"/>
                </a:solidFill>
                <a:latin typeface="Calibri"/>
                <a:cs typeface="Calibri"/>
              </a:rPr>
              <a:t>a</a:t>
            </a:r>
            <a:r>
              <a:rPr sz="2700" spc="-494" baseline="-23148" dirty="0">
                <a:latin typeface="Calibri"/>
                <a:cs typeface="Calibri"/>
              </a:rPr>
              <a:t>S</a:t>
            </a:r>
            <a:r>
              <a:rPr sz="1800" spc="-330" dirty="0">
                <a:solidFill>
                  <a:srgbClr val="FF3300"/>
                </a:solidFill>
                <a:latin typeface="Calibri"/>
                <a:cs typeface="Calibri"/>
              </a:rPr>
              <a:t>l</a:t>
            </a:r>
            <a:r>
              <a:rPr sz="2700" spc="-494" baseline="-23148" dirty="0">
                <a:latin typeface="Calibri"/>
                <a:cs typeface="Calibri"/>
              </a:rPr>
              <a:t>e</a:t>
            </a:r>
            <a:r>
              <a:rPr sz="1800" spc="-330" dirty="0">
                <a:solidFill>
                  <a:srgbClr val="FF3300"/>
                </a:solidFill>
                <a:latin typeface="Calibri"/>
                <a:cs typeface="Calibri"/>
              </a:rPr>
              <a:t>ca</a:t>
            </a:r>
            <a:r>
              <a:rPr sz="2700" spc="-494" baseline="-23148" dirty="0">
                <a:latin typeface="Calibri"/>
                <a:cs typeface="Calibri"/>
              </a:rPr>
              <a:t>a</a:t>
            </a:r>
            <a:r>
              <a:rPr sz="1800" spc="-330" dirty="0">
                <a:solidFill>
                  <a:srgbClr val="FF3300"/>
                </a:solidFill>
                <a:latin typeface="Calibri"/>
                <a:cs typeface="Calibri"/>
              </a:rPr>
              <a:t>n</a:t>
            </a:r>
            <a:r>
              <a:rPr sz="2700" spc="-494" baseline="-23148" dirty="0">
                <a:latin typeface="Calibri"/>
                <a:cs typeface="Calibri"/>
              </a:rPr>
              <a:t>li</a:t>
            </a:r>
            <a:r>
              <a:rPr sz="1800" spc="-330" dirty="0">
                <a:solidFill>
                  <a:srgbClr val="FF3300"/>
                </a:solidFill>
                <a:latin typeface="Calibri"/>
                <a:cs typeface="Calibri"/>
              </a:rPr>
              <a:t>t</a:t>
            </a:r>
            <a:r>
              <a:rPr sz="2700" spc="-494" baseline="-23148" dirty="0">
                <a:latin typeface="Calibri"/>
                <a:cs typeface="Calibri"/>
              </a:rPr>
              <a:t>m</a:t>
            </a:r>
            <a:r>
              <a:rPr sz="1800" spc="-330" dirty="0">
                <a:solidFill>
                  <a:srgbClr val="FF3300"/>
                </a:solidFill>
                <a:latin typeface="Calibri"/>
                <a:cs typeface="Calibri"/>
              </a:rPr>
              <a:t>ar</a:t>
            </a:r>
            <a:r>
              <a:rPr sz="2700" spc="-494" baseline="-23148" dirty="0">
                <a:latin typeface="Calibri"/>
                <a:cs typeface="Calibri"/>
              </a:rPr>
              <a:t>e</a:t>
            </a:r>
            <a:r>
              <a:rPr sz="1800" spc="-330" dirty="0">
                <a:solidFill>
                  <a:srgbClr val="FF3300"/>
                </a:solidFill>
                <a:latin typeface="Calibri"/>
                <a:cs typeface="Calibri"/>
              </a:rPr>
              <a:t>il</a:t>
            </a:r>
            <a:r>
              <a:rPr sz="2700" spc="-494" baseline="-23148" dirty="0">
                <a:latin typeface="Calibri"/>
                <a:cs typeface="Calibri"/>
              </a:rPr>
              <a:t>n</a:t>
            </a:r>
            <a:r>
              <a:rPr sz="1800" spc="-330" dirty="0">
                <a:solidFill>
                  <a:srgbClr val="FF3300"/>
                </a:solidFill>
                <a:latin typeface="Calibri"/>
                <a:cs typeface="Calibri"/>
              </a:rPr>
              <a:t>la</a:t>
            </a:r>
            <a:r>
              <a:rPr sz="2700" spc="-494" baseline="-23148" dirty="0">
                <a:latin typeface="Calibri"/>
                <a:cs typeface="Calibri"/>
              </a:rPr>
              <a:t>ta</a:t>
            </a:r>
            <a:r>
              <a:rPr sz="1800" spc="-330" dirty="0">
                <a:solidFill>
                  <a:srgbClr val="FF3300"/>
                </a:solidFill>
                <a:latin typeface="Calibri"/>
                <a:cs typeface="Calibri"/>
              </a:rPr>
              <a:t>es</a:t>
            </a:r>
            <a:r>
              <a:rPr sz="1800" spc="-295" dirty="0">
                <a:solidFill>
                  <a:srgbClr val="FF330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FF3300"/>
                </a:solidFill>
                <a:latin typeface="Calibri"/>
                <a:cs typeface="Calibri"/>
              </a:rPr>
              <a:t>la</a:t>
            </a:r>
            <a:r>
              <a:rPr sz="1800" spc="15" dirty="0">
                <a:solidFill>
                  <a:srgbClr val="FF3300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3300"/>
                </a:solidFill>
                <a:latin typeface="Calibri"/>
                <a:cs typeface="Calibri"/>
              </a:rPr>
              <a:t>que</a:t>
            </a:r>
            <a:r>
              <a:rPr sz="1800" spc="15" dirty="0">
                <a:solidFill>
                  <a:srgbClr val="FF3300"/>
                </a:solidFill>
                <a:latin typeface="Calibri"/>
                <a:cs typeface="Calibri"/>
              </a:rPr>
              <a:t> </a:t>
            </a:r>
            <a:r>
              <a:rPr sz="1800" spc="-15" dirty="0">
                <a:solidFill>
                  <a:srgbClr val="FF3300"/>
                </a:solidFill>
                <a:latin typeface="Calibri"/>
                <a:cs typeface="Calibri"/>
              </a:rPr>
              <a:t>representa</a:t>
            </a:r>
            <a:r>
              <a:rPr sz="1800" spc="15" dirty="0">
                <a:solidFill>
                  <a:srgbClr val="FF3300"/>
                </a:solidFill>
                <a:latin typeface="Calibri"/>
                <a:cs typeface="Calibri"/>
              </a:rPr>
              <a:t> </a:t>
            </a:r>
            <a:r>
              <a:rPr sz="1800" spc="-15" dirty="0">
                <a:solidFill>
                  <a:srgbClr val="FF3300"/>
                </a:solidFill>
                <a:latin typeface="Calibri"/>
                <a:cs typeface="Calibri"/>
              </a:rPr>
              <a:t>mayor </a:t>
            </a:r>
            <a:r>
              <a:rPr sz="1800" spc="-395" dirty="0">
                <a:solidFill>
                  <a:srgbClr val="FF3300"/>
                </a:solidFill>
                <a:latin typeface="Calibri"/>
                <a:cs typeface="Calibri"/>
              </a:rPr>
              <a:t> </a:t>
            </a:r>
            <a:r>
              <a:rPr sz="1800" spc="-15" dirty="0">
                <a:solidFill>
                  <a:srgbClr val="FF3300"/>
                </a:solidFill>
                <a:latin typeface="Calibri"/>
                <a:cs typeface="Calibri"/>
              </a:rPr>
              <a:t>para</a:t>
            </a:r>
            <a:r>
              <a:rPr sz="1800" spc="-5" dirty="0">
                <a:solidFill>
                  <a:srgbClr val="FF3300"/>
                </a:solidFill>
                <a:latin typeface="Calibri"/>
                <a:cs typeface="Calibri"/>
              </a:rPr>
              <a:t> </a:t>
            </a:r>
            <a:r>
              <a:rPr sz="1800" dirty="0">
                <a:solidFill>
                  <a:srgbClr val="FF3300"/>
                </a:solidFill>
                <a:latin typeface="Calibri"/>
                <a:cs typeface="Calibri"/>
              </a:rPr>
              <a:t>el </a:t>
            </a:r>
            <a:r>
              <a:rPr sz="1800" spc="-5" dirty="0">
                <a:solidFill>
                  <a:srgbClr val="FF3300"/>
                </a:solidFill>
                <a:latin typeface="Calibri"/>
                <a:cs typeface="Calibri"/>
              </a:rPr>
              <a:t>ser</a:t>
            </a:r>
            <a:r>
              <a:rPr sz="1800" dirty="0">
                <a:solidFill>
                  <a:srgbClr val="FF3300"/>
                </a:solidFill>
                <a:latin typeface="Calibri"/>
                <a:cs typeface="Calibri"/>
              </a:rPr>
              <a:t> </a:t>
            </a:r>
            <a:r>
              <a:rPr sz="1800" spc="-5" dirty="0">
                <a:solidFill>
                  <a:srgbClr val="FF3300"/>
                </a:solidFill>
                <a:latin typeface="Calibri"/>
                <a:cs typeface="Calibri"/>
              </a:rPr>
              <a:t>humano.</a:t>
            </a:r>
            <a:r>
              <a:rPr sz="1800" spc="195" dirty="0">
                <a:solidFill>
                  <a:srgbClr val="FF3300"/>
                </a:solidFill>
                <a:latin typeface="Calibri"/>
                <a:cs typeface="Calibri"/>
              </a:rPr>
              <a:t> </a:t>
            </a:r>
            <a:r>
              <a:rPr sz="2700" baseline="-23148" dirty="0">
                <a:latin typeface="Calibri"/>
                <a:cs typeface="Calibri"/>
              </a:rPr>
              <a:t>de</a:t>
            </a:r>
            <a:r>
              <a:rPr sz="2700" spc="15" baseline="-23148" dirty="0">
                <a:latin typeface="Calibri"/>
                <a:cs typeface="Calibri"/>
              </a:rPr>
              <a:t> </a:t>
            </a:r>
            <a:r>
              <a:rPr sz="2700" spc="-15" baseline="-23148" dirty="0">
                <a:latin typeface="Calibri"/>
                <a:cs typeface="Calibri"/>
              </a:rPr>
              <a:t>granos,</a:t>
            </a:r>
            <a:r>
              <a:rPr sz="2700" spc="7" baseline="-23148" dirty="0">
                <a:latin typeface="Calibri"/>
                <a:cs typeface="Calibri"/>
              </a:rPr>
              <a:t> </a:t>
            </a:r>
            <a:r>
              <a:rPr sz="2700" spc="-7" baseline="-23148" dirty="0">
                <a:latin typeface="Calibri"/>
                <a:cs typeface="Calibri"/>
              </a:rPr>
              <a:t>frutas,</a:t>
            </a:r>
            <a:endParaRPr sz="2700" baseline="-23148" dirty="0">
              <a:latin typeface="Calibri"/>
              <a:cs typeface="Calibri"/>
            </a:endParaRPr>
          </a:p>
          <a:p>
            <a:pPr marL="2461895" marR="2651760" algn="ctr">
              <a:lnSpc>
                <a:spcPct val="102200"/>
              </a:lnSpc>
              <a:spcBef>
                <a:spcPts val="660"/>
              </a:spcBef>
            </a:pPr>
            <a:r>
              <a:rPr sz="1800" spc="-10" dirty="0">
                <a:latin typeface="Calibri"/>
                <a:cs typeface="Calibri"/>
              </a:rPr>
              <a:t>vegetales frescos </a:t>
            </a:r>
            <a:r>
              <a:rPr sz="1800" dirty="0">
                <a:latin typeface="Calibri"/>
                <a:cs typeface="Calibri"/>
              </a:rPr>
              <a:t>y </a:t>
            </a:r>
            <a:r>
              <a:rPr sz="1800" spc="-40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carne.</a:t>
            </a:r>
            <a:endParaRPr sz="1800" dirty="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742941" y="597915"/>
            <a:ext cx="3383279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b="1" spc="-10" dirty="0">
                <a:solidFill>
                  <a:srgbClr val="000000"/>
                </a:solidFill>
                <a:latin typeface="Calibri"/>
                <a:cs typeface="Calibri"/>
              </a:rPr>
              <a:t>Hábitos</a:t>
            </a:r>
            <a:r>
              <a:rPr sz="2800"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000000"/>
                </a:solidFill>
                <a:latin typeface="Calibri"/>
                <a:cs typeface="Calibri"/>
              </a:rPr>
              <a:t>de</a:t>
            </a:r>
            <a:r>
              <a:rPr sz="2800"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00" b="1" spc="-5" dirty="0">
                <a:solidFill>
                  <a:srgbClr val="000000"/>
                </a:solidFill>
                <a:latin typeface="Calibri"/>
                <a:cs typeface="Calibri"/>
              </a:rPr>
              <a:t>los</a:t>
            </a:r>
            <a:r>
              <a:rPr sz="2800" b="1" spc="-20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sz="2800" b="1" spc="-10" dirty="0">
                <a:solidFill>
                  <a:srgbClr val="000000"/>
                </a:solidFill>
                <a:latin typeface="Calibri"/>
                <a:cs typeface="Calibri"/>
              </a:rPr>
              <a:t>Ratones</a:t>
            </a:r>
            <a:endParaRPr sz="2800">
              <a:latin typeface="Calibri"/>
              <a:cs typeface="Calibri"/>
            </a:endParaRPr>
          </a:p>
        </p:txBody>
      </p:sp>
      <p:sp>
        <p:nvSpPr>
          <p:cNvPr id="3" name="object 3"/>
          <p:cNvSpPr/>
          <p:nvPr/>
        </p:nvSpPr>
        <p:spPr>
          <a:xfrm>
            <a:off x="2135559" y="1412775"/>
            <a:ext cx="6193155" cy="551815"/>
          </a:xfrm>
          <a:custGeom>
            <a:avLst/>
            <a:gdLst/>
            <a:ahLst/>
            <a:cxnLst/>
            <a:rect l="l" t="t" r="r" b="b"/>
            <a:pathLst>
              <a:path w="6193155" h="551814">
                <a:moveTo>
                  <a:pt x="0" y="91942"/>
                </a:moveTo>
                <a:lnTo>
                  <a:pt x="7225" y="56154"/>
                </a:lnTo>
                <a:lnTo>
                  <a:pt x="26929" y="26929"/>
                </a:lnTo>
                <a:lnTo>
                  <a:pt x="56154" y="7225"/>
                </a:lnTo>
                <a:lnTo>
                  <a:pt x="91942" y="0"/>
                </a:lnTo>
                <a:lnTo>
                  <a:pt x="6100746" y="0"/>
                </a:lnTo>
                <a:lnTo>
                  <a:pt x="6136533" y="7225"/>
                </a:lnTo>
                <a:lnTo>
                  <a:pt x="6165758" y="26929"/>
                </a:lnTo>
                <a:lnTo>
                  <a:pt x="6185462" y="56154"/>
                </a:lnTo>
                <a:lnTo>
                  <a:pt x="6192688" y="91942"/>
                </a:lnTo>
                <a:lnTo>
                  <a:pt x="6192688" y="459712"/>
                </a:lnTo>
                <a:lnTo>
                  <a:pt x="6185462" y="495500"/>
                </a:lnTo>
                <a:lnTo>
                  <a:pt x="6165758" y="524725"/>
                </a:lnTo>
                <a:lnTo>
                  <a:pt x="6136533" y="544429"/>
                </a:lnTo>
                <a:lnTo>
                  <a:pt x="6100746" y="551655"/>
                </a:lnTo>
                <a:lnTo>
                  <a:pt x="91942" y="551655"/>
                </a:lnTo>
                <a:lnTo>
                  <a:pt x="56154" y="544429"/>
                </a:lnTo>
                <a:lnTo>
                  <a:pt x="26929" y="524725"/>
                </a:lnTo>
                <a:lnTo>
                  <a:pt x="7225" y="495500"/>
                </a:lnTo>
                <a:lnTo>
                  <a:pt x="0" y="459712"/>
                </a:lnTo>
                <a:lnTo>
                  <a:pt x="0" y="91942"/>
                </a:lnTo>
                <a:close/>
              </a:path>
            </a:pathLst>
          </a:custGeom>
          <a:ln w="19050">
            <a:solidFill>
              <a:srgbClr val="E7AE00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/>
          <p:nvPr/>
        </p:nvSpPr>
        <p:spPr>
          <a:xfrm>
            <a:off x="2135559" y="2060849"/>
            <a:ext cx="6985000" cy="527685"/>
          </a:xfrm>
          <a:custGeom>
            <a:avLst/>
            <a:gdLst/>
            <a:ahLst/>
            <a:cxnLst/>
            <a:rect l="l" t="t" r="r" b="b"/>
            <a:pathLst>
              <a:path w="6985000" h="527685">
                <a:moveTo>
                  <a:pt x="0" y="87943"/>
                </a:moveTo>
                <a:lnTo>
                  <a:pt x="6911" y="53712"/>
                </a:lnTo>
                <a:lnTo>
                  <a:pt x="25758" y="25758"/>
                </a:lnTo>
                <a:lnTo>
                  <a:pt x="53712" y="6911"/>
                </a:lnTo>
                <a:lnTo>
                  <a:pt x="87943" y="0"/>
                </a:lnTo>
                <a:lnTo>
                  <a:pt x="6896832" y="0"/>
                </a:lnTo>
                <a:lnTo>
                  <a:pt x="6931063" y="6911"/>
                </a:lnTo>
                <a:lnTo>
                  <a:pt x="6959017" y="25758"/>
                </a:lnTo>
                <a:lnTo>
                  <a:pt x="6977865" y="53712"/>
                </a:lnTo>
                <a:lnTo>
                  <a:pt x="6984776" y="87943"/>
                </a:lnTo>
                <a:lnTo>
                  <a:pt x="6984776" y="439726"/>
                </a:lnTo>
                <a:lnTo>
                  <a:pt x="6977865" y="473957"/>
                </a:lnTo>
                <a:lnTo>
                  <a:pt x="6959017" y="501911"/>
                </a:lnTo>
                <a:lnTo>
                  <a:pt x="6931063" y="520758"/>
                </a:lnTo>
                <a:lnTo>
                  <a:pt x="6896832" y="527670"/>
                </a:lnTo>
                <a:lnTo>
                  <a:pt x="87943" y="527670"/>
                </a:lnTo>
                <a:lnTo>
                  <a:pt x="53712" y="520758"/>
                </a:lnTo>
                <a:lnTo>
                  <a:pt x="25758" y="501911"/>
                </a:lnTo>
                <a:lnTo>
                  <a:pt x="6911" y="473957"/>
                </a:lnTo>
                <a:lnTo>
                  <a:pt x="0" y="439726"/>
                </a:lnTo>
                <a:lnTo>
                  <a:pt x="0" y="87943"/>
                </a:lnTo>
                <a:close/>
              </a:path>
            </a:pathLst>
          </a:custGeom>
          <a:ln w="19050">
            <a:solidFill>
              <a:srgbClr val="3D67B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/>
          <p:nvPr/>
        </p:nvSpPr>
        <p:spPr>
          <a:xfrm>
            <a:off x="2135559" y="2708921"/>
            <a:ext cx="7849234" cy="915035"/>
          </a:xfrm>
          <a:custGeom>
            <a:avLst/>
            <a:gdLst/>
            <a:ahLst/>
            <a:cxnLst/>
            <a:rect l="l" t="t" r="r" b="b"/>
            <a:pathLst>
              <a:path w="7849234" h="915035">
                <a:moveTo>
                  <a:pt x="0" y="152497"/>
                </a:moveTo>
                <a:lnTo>
                  <a:pt x="7774" y="104296"/>
                </a:lnTo>
                <a:lnTo>
                  <a:pt x="29423" y="62434"/>
                </a:lnTo>
                <a:lnTo>
                  <a:pt x="62434" y="29423"/>
                </a:lnTo>
                <a:lnTo>
                  <a:pt x="104296" y="7774"/>
                </a:lnTo>
                <a:lnTo>
                  <a:pt x="152496" y="0"/>
                </a:lnTo>
                <a:lnTo>
                  <a:pt x="7696375" y="0"/>
                </a:lnTo>
                <a:lnTo>
                  <a:pt x="7744576" y="7774"/>
                </a:lnTo>
                <a:lnTo>
                  <a:pt x="7786437" y="29423"/>
                </a:lnTo>
                <a:lnTo>
                  <a:pt x="7819449" y="62434"/>
                </a:lnTo>
                <a:lnTo>
                  <a:pt x="7841097" y="104296"/>
                </a:lnTo>
                <a:lnTo>
                  <a:pt x="7848872" y="152497"/>
                </a:lnTo>
                <a:lnTo>
                  <a:pt x="7848872" y="762442"/>
                </a:lnTo>
                <a:lnTo>
                  <a:pt x="7841097" y="810643"/>
                </a:lnTo>
                <a:lnTo>
                  <a:pt x="7819449" y="852505"/>
                </a:lnTo>
                <a:lnTo>
                  <a:pt x="7786437" y="885516"/>
                </a:lnTo>
                <a:lnTo>
                  <a:pt x="7744576" y="907165"/>
                </a:lnTo>
                <a:lnTo>
                  <a:pt x="7696375" y="914940"/>
                </a:lnTo>
                <a:lnTo>
                  <a:pt x="152496" y="914940"/>
                </a:lnTo>
                <a:lnTo>
                  <a:pt x="104296" y="907165"/>
                </a:lnTo>
                <a:lnTo>
                  <a:pt x="62434" y="885516"/>
                </a:lnTo>
                <a:lnTo>
                  <a:pt x="29423" y="852505"/>
                </a:lnTo>
                <a:lnTo>
                  <a:pt x="7774" y="810643"/>
                </a:lnTo>
                <a:lnTo>
                  <a:pt x="0" y="762442"/>
                </a:lnTo>
                <a:lnTo>
                  <a:pt x="0" y="152497"/>
                </a:lnTo>
                <a:close/>
              </a:path>
            </a:pathLst>
          </a:custGeom>
          <a:ln w="19050">
            <a:solidFill>
              <a:srgbClr val="D7712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/>
          <p:nvPr/>
        </p:nvSpPr>
        <p:spPr>
          <a:xfrm>
            <a:off x="2207567" y="3765424"/>
            <a:ext cx="7705090" cy="527685"/>
          </a:xfrm>
          <a:custGeom>
            <a:avLst/>
            <a:gdLst/>
            <a:ahLst/>
            <a:cxnLst/>
            <a:rect l="l" t="t" r="r" b="b"/>
            <a:pathLst>
              <a:path w="7705090" h="527685">
                <a:moveTo>
                  <a:pt x="0" y="87943"/>
                </a:moveTo>
                <a:lnTo>
                  <a:pt x="6911" y="53711"/>
                </a:lnTo>
                <a:lnTo>
                  <a:pt x="25758" y="25758"/>
                </a:lnTo>
                <a:lnTo>
                  <a:pt x="53711" y="6911"/>
                </a:lnTo>
                <a:lnTo>
                  <a:pt x="87943" y="0"/>
                </a:lnTo>
                <a:lnTo>
                  <a:pt x="7616913" y="0"/>
                </a:lnTo>
                <a:lnTo>
                  <a:pt x="7651144" y="6911"/>
                </a:lnTo>
                <a:lnTo>
                  <a:pt x="7679097" y="25758"/>
                </a:lnTo>
                <a:lnTo>
                  <a:pt x="7697945" y="53711"/>
                </a:lnTo>
                <a:lnTo>
                  <a:pt x="7704856" y="87943"/>
                </a:lnTo>
                <a:lnTo>
                  <a:pt x="7704856" y="439726"/>
                </a:lnTo>
                <a:lnTo>
                  <a:pt x="7697945" y="473958"/>
                </a:lnTo>
                <a:lnTo>
                  <a:pt x="7679097" y="501911"/>
                </a:lnTo>
                <a:lnTo>
                  <a:pt x="7651144" y="520758"/>
                </a:lnTo>
                <a:lnTo>
                  <a:pt x="7616913" y="527670"/>
                </a:lnTo>
                <a:lnTo>
                  <a:pt x="87943" y="527670"/>
                </a:lnTo>
                <a:lnTo>
                  <a:pt x="53711" y="520758"/>
                </a:lnTo>
                <a:lnTo>
                  <a:pt x="25758" y="501911"/>
                </a:lnTo>
                <a:lnTo>
                  <a:pt x="6911" y="473958"/>
                </a:lnTo>
                <a:lnTo>
                  <a:pt x="0" y="439726"/>
                </a:lnTo>
                <a:lnTo>
                  <a:pt x="0" y="87943"/>
                </a:lnTo>
                <a:close/>
              </a:path>
            </a:pathLst>
          </a:custGeom>
          <a:ln w="19050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2207567" y="4437536"/>
            <a:ext cx="3672840" cy="575945"/>
          </a:xfrm>
          <a:custGeom>
            <a:avLst/>
            <a:gdLst/>
            <a:ahLst/>
            <a:cxnLst/>
            <a:rect l="l" t="t" r="r" b="b"/>
            <a:pathLst>
              <a:path w="3672840" h="575945">
                <a:moveTo>
                  <a:pt x="0" y="95943"/>
                </a:moveTo>
                <a:lnTo>
                  <a:pt x="7539" y="58597"/>
                </a:lnTo>
                <a:lnTo>
                  <a:pt x="28101" y="28101"/>
                </a:lnTo>
                <a:lnTo>
                  <a:pt x="58597" y="7539"/>
                </a:lnTo>
                <a:lnTo>
                  <a:pt x="95942" y="0"/>
                </a:lnTo>
                <a:lnTo>
                  <a:pt x="3576465" y="0"/>
                </a:lnTo>
                <a:lnTo>
                  <a:pt x="3613810" y="7539"/>
                </a:lnTo>
                <a:lnTo>
                  <a:pt x="3644307" y="28101"/>
                </a:lnTo>
                <a:lnTo>
                  <a:pt x="3664868" y="58597"/>
                </a:lnTo>
                <a:lnTo>
                  <a:pt x="3672408" y="95943"/>
                </a:lnTo>
                <a:lnTo>
                  <a:pt x="3672408" y="479695"/>
                </a:lnTo>
                <a:lnTo>
                  <a:pt x="3664868" y="517041"/>
                </a:lnTo>
                <a:lnTo>
                  <a:pt x="3644307" y="547537"/>
                </a:lnTo>
                <a:lnTo>
                  <a:pt x="3613810" y="568099"/>
                </a:lnTo>
                <a:lnTo>
                  <a:pt x="3576465" y="575639"/>
                </a:lnTo>
                <a:lnTo>
                  <a:pt x="95942" y="575639"/>
                </a:lnTo>
                <a:lnTo>
                  <a:pt x="58597" y="568099"/>
                </a:lnTo>
                <a:lnTo>
                  <a:pt x="28101" y="547537"/>
                </a:lnTo>
                <a:lnTo>
                  <a:pt x="7539" y="517041"/>
                </a:lnTo>
                <a:lnTo>
                  <a:pt x="0" y="479695"/>
                </a:lnTo>
                <a:lnTo>
                  <a:pt x="0" y="95943"/>
                </a:lnTo>
                <a:close/>
              </a:path>
            </a:pathLst>
          </a:custGeom>
          <a:ln w="19050">
            <a:solidFill>
              <a:srgbClr val="D7712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/>
          <p:nvPr/>
        </p:nvSpPr>
        <p:spPr>
          <a:xfrm>
            <a:off x="2135559" y="5249528"/>
            <a:ext cx="7704455" cy="911225"/>
          </a:xfrm>
          <a:custGeom>
            <a:avLst/>
            <a:gdLst/>
            <a:ahLst/>
            <a:cxnLst/>
            <a:rect l="l" t="t" r="r" b="b"/>
            <a:pathLst>
              <a:path w="7704455" h="911225">
                <a:moveTo>
                  <a:pt x="0" y="151842"/>
                </a:moveTo>
                <a:lnTo>
                  <a:pt x="7740" y="103848"/>
                </a:lnTo>
                <a:lnTo>
                  <a:pt x="29296" y="62166"/>
                </a:lnTo>
                <a:lnTo>
                  <a:pt x="62165" y="29296"/>
                </a:lnTo>
                <a:lnTo>
                  <a:pt x="103847" y="7741"/>
                </a:lnTo>
                <a:lnTo>
                  <a:pt x="151841" y="0"/>
                </a:lnTo>
                <a:lnTo>
                  <a:pt x="7552296" y="0"/>
                </a:lnTo>
                <a:lnTo>
                  <a:pt x="7600289" y="7741"/>
                </a:lnTo>
                <a:lnTo>
                  <a:pt x="7641972" y="29296"/>
                </a:lnTo>
                <a:lnTo>
                  <a:pt x="7674841" y="62166"/>
                </a:lnTo>
                <a:lnTo>
                  <a:pt x="7696397" y="103848"/>
                </a:lnTo>
                <a:lnTo>
                  <a:pt x="7704138" y="151842"/>
                </a:lnTo>
                <a:lnTo>
                  <a:pt x="7704138" y="759211"/>
                </a:lnTo>
                <a:lnTo>
                  <a:pt x="7696397" y="807205"/>
                </a:lnTo>
                <a:lnTo>
                  <a:pt x="7674841" y="848887"/>
                </a:lnTo>
                <a:lnTo>
                  <a:pt x="7641972" y="881757"/>
                </a:lnTo>
                <a:lnTo>
                  <a:pt x="7600289" y="903312"/>
                </a:lnTo>
                <a:lnTo>
                  <a:pt x="7552296" y="911054"/>
                </a:lnTo>
                <a:lnTo>
                  <a:pt x="151841" y="911054"/>
                </a:lnTo>
                <a:lnTo>
                  <a:pt x="103847" y="903312"/>
                </a:lnTo>
                <a:lnTo>
                  <a:pt x="62165" y="881757"/>
                </a:lnTo>
                <a:lnTo>
                  <a:pt x="29296" y="848887"/>
                </a:lnTo>
                <a:lnTo>
                  <a:pt x="7740" y="807205"/>
                </a:lnTo>
                <a:lnTo>
                  <a:pt x="0" y="759211"/>
                </a:lnTo>
                <a:lnTo>
                  <a:pt x="0" y="151842"/>
                </a:lnTo>
                <a:close/>
              </a:path>
            </a:pathLst>
          </a:custGeom>
          <a:ln w="19050">
            <a:solidFill>
              <a:srgbClr val="659C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2232438" y="1466088"/>
            <a:ext cx="7488555" cy="448119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7145">
              <a:lnSpc>
                <a:spcPct val="100000"/>
              </a:lnSpc>
              <a:spcBef>
                <a:spcPts val="100"/>
              </a:spcBef>
            </a:pPr>
            <a:r>
              <a:rPr sz="2300" dirty="0">
                <a:latin typeface="Calibri"/>
                <a:cs typeface="Calibri"/>
              </a:rPr>
              <a:t>Tiene</a:t>
            </a:r>
            <a:r>
              <a:rPr sz="2300" spc="-5" dirty="0">
                <a:latin typeface="Calibri"/>
                <a:cs typeface="Calibri"/>
              </a:rPr>
              <a:t> hábitos</a:t>
            </a:r>
            <a:r>
              <a:rPr sz="2300" dirty="0">
                <a:latin typeface="Calibri"/>
                <a:cs typeface="Calibri"/>
              </a:rPr>
              <a:t> </a:t>
            </a:r>
            <a:r>
              <a:rPr sz="2300" spc="-5" dirty="0">
                <a:latin typeface="Calibri"/>
                <a:cs typeface="Calibri"/>
              </a:rPr>
              <a:t>nocturnos, </a:t>
            </a:r>
            <a:r>
              <a:rPr sz="2300" spc="-20" dirty="0">
                <a:latin typeface="Calibri"/>
                <a:cs typeface="Calibri"/>
              </a:rPr>
              <a:t>excepto</a:t>
            </a:r>
            <a:r>
              <a:rPr sz="2300" dirty="0">
                <a:latin typeface="Calibri"/>
                <a:cs typeface="Calibri"/>
              </a:rPr>
              <a:t> el </a:t>
            </a:r>
            <a:r>
              <a:rPr sz="2300" spc="-20" dirty="0">
                <a:latin typeface="Calibri"/>
                <a:cs typeface="Calibri"/>
              </a:rPr>
              <a:t>ratón</a:t>
            </a:r>
            <a:r>
              <a:rPr sz="2300" spc="-5" dirty="0">
                <a:latin typeface="Calibri"/>
                <a:cs typeface="Calibri"/>
              </a:rPr>
              <a:t> </a:t>
            </a:r>
            <a:r>
              <a:rPr sz="2300" spc="-15" dirty="0">
                <a:latin typeface="Calibri"/>
                <a:cs typeface="Calibri"/>
              </a:rPr>
              <a:t>casero</a:t>
            </a:r>
            <a:endParaRPr sz="23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285"/>
              </a:spcBef>
            </a:pPr>
            <a:r>
              <a:rPr sz="2200" dirty="0">
                <a:latin typeface="Calibri"/>
                <a:cs typeface="Calibri"/>
              </a:rPr>
              <a:t>Mala</a:t>
            </a:r>
            <a:r>
              <a:rPr sz="2200" spc="-5" dirty="0">
                <a:latin typeface="Calibri"/>
                <a:cs typeface="Calibri"/>
              </a:rPr>
              <a:t> visión,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pero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tacto</a:t>
            </a:r>
            <a:r>
              <a:rPr sz="2200" spc="-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, </a:t>
            </a:r>
            <a:r>
              <a:rPr sz="2200" spc="-10" dirty="0">
                <a:latin typeface="Calibri"/>
                <a:cs typeface="Calibri"/>
              </a:rPr>
              <a:t>gusto</a:t>
            </a:r>
            <a:r>
              <a:rPr sz="2200" dirty="0">
                <a:latin typeface="Calibri"/>
                <a:cs typeface="Calibri"/>
              </a:rPr>
              <a:t> y </a:t>
            </a:r>
            <a:r>
              <a:rPr sz="2200" spc="-20" dirty="0">
                <a:latin typeface="Calibri"/>
                <a:cs typeface="Calibri"/>
              </a:rPr>
              <a:t>olfato</a:t>
            </a:r>
            <a:r>
              <a:rPr sz="2200" spc="-5" dirty="0">
                <a:latin typeface="Calibri"/>
                <a:cs typeface="Calibri"/>
              </a:rPr>
              <a:t> </a:t>
            </a:r>
            <a:r>
              <a:rPr sz="2200" dirty="0">
                <a:latin typeface="Calibri"/>
                <a:cs typeface="Calibri"/>
              </a:rPr>
              <a:t>muy </a:t>
            </a:r>
            <a:r>
              <a:rPr sz="2200" spc="-5" dirty="0">
                <a:latin typeface="Calibri"/>
                <a:cs typeface="Calibri"/>
              </a:rPr>
              <a:t>desarrollados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400">
              <a:latin typeface="Calibri"/>
              <a:cs typeface="Calibri"/>
            </a:endParaRPr>
          </a:p>
          <a:p>
            <a:pPr marL="34925" marR="626110">
              <a:lnSpc>
                <a:spcPts val="2500"/>
              </a:lnSpc>
              <a:tabLst>
                <a:tab pos="1388110" algn="l"/>
              </a:tabLst>
            </a:pPr>
            <a:r>
              <a:rPr sz="2300" spc="-15" dirty="0">
                <a:latin typeface="Calibri"/>
                <a:cs typeface="Calibri"/>
              </a:rPr>
              <a:t>Prefiere</a:t>
            </a:r>
            <a:r>
              <a:rPr sz="2300" spc="-5" dirty="0">
                <a:latin typeface="Calibri"/>
                <a:cs typeface="Calibri"/>
              </a:rPr>
              <a:t> </a:t>
            </a:r>
            <a:r>
              <a:rPr sz="2300" spc="-15" dirty="0">
                <a:latin typeface="Calibri"/>
                <a:cs typeface="Calibri"/>
              </a:rPr>
              <a:t>estar</a:t>
            </a:r>
            <a:r>
              <a:rPr sz="2300" spc="-5" dirty="0">
                <a:latin typeface="Calibri"/>
                <a:cs typeface="Calibri"/>
              </a:rPr>
              <a:t> escondido</a:t>
            </a:r>
            <a:r>
              <a:rPr sz="2300" dirty="0">
                <a:latin typeface="Calibri"/>
                <a:cs typeface="Calibri"/>
              </a:rPr>
              <a:t> </a:t>
            </a:r>
            <a:r>
              <a:rPr sz="2300" spc="-5" dirty="0">
                <a:latin typeface="Calibri"/>
                <a:cs typeface="Calibri"/>
              </a:rPr>
              <a:t>en</a:t>
            </a:r>
            <a:r>
              <a:rPr sz="2300" dirty="0">
                <a:latin typeface="Calibri"/>
                <a:cs typeface="Calibri"/>
              </a:rPr>
              <a:t> </a:t>
            </a:r>
            <a:r>
              <a:rPr sz="2300" spc="-5" dirty="0">
                <a:latin typeface="Calibri"/>
                <a:cs typeface="Calibri"/>
              </a:rPr>
              <a:t>cañerías,</a:t>
            </a:r>
            <a:r>
              <a:rPr sz="2300" dirty="0">
                <a:latin typeface="Calibri"/>
                <a:cs typeface="Calibri"/>
              </a:rPr>
              <a:t> </a:t>
            </a:r>
            <a:r>
              <a:rPr sz="2300" spc="-5" dirty="0">
                <a:latin typeface="Calibri"/>
                <a:cs typeface="Calibri"/>
              </a:rPr>
              <a:t>esquinas,</a:t>
            </a:r>
            <a:r>
              <a:rPr sz="2300" dirty="0">
                <a:latin typeface="Calibri"/>
                <a:cs typeface="Calibri"/>
              </a:rPr>
              <a:t> </a:t>
            </a:r>
            <a:r>
              <a:rPr sz="2300" spc="-5" dirty="0">
                <a:latin typeface="Calibri"/>
                <a:cs typeface="Calibri"/>
              </a:rPr>
              <a:t>huecos</a:t>
            </a:r>
            <a:r>
              <a:rPr sz="2300" dirty="0">
                <a:latin typeface="Calibri"/>
                <a:cs typeface="Calibri"/>
              </a:rPr>
              <a:t> de </a:t>
            </a:r>
            <a:r>
              <a:rPr sz="2300" spc="-505" dirty="0">
                <a:latin typeface="Calibri"/>
                <a:cs typeface="Calibri"/>
              </a:rPr>
              <a:t> </a:t>
            </a:r>
            <a:r>
              <a:rPr sz="2300" spc="-10" dirty="0">
                <a:latin typeface="Calibri"/>
                <a:cs typeface="Calibri"/>
              </a:rPr>
              <a:t>maderas</a:t>
            </a:r>
            <a:r>
              <a:rPr sz="2300" spc="-5" dirty="0">
                <a:latin typeface="Calibri"/>
                <a:cs typeface="Calibri"/>
              </a:rPr>
              <a:t> </a:t>
            </a:r>
            <a:r>
              <a:rPr sz="2300" dirty="0">
                <a:latin typeface="Calibri"/>
                <a:cs typeface="Calibri"/>
              </a:rPr>
              <a:t>y	</a:t>
            </a:r>
            <a:r>
              <a:rPr sz="2300" spc="-5" dirty="0">
                <a:latin typeface="Calibri"/>
                <a:cs typeface="Calibri"/>
              </a:rPr>
              <a:t>paredes,</a:t>
            </a:r>
            <a:r>
              <a:rPr sz="2300" dirty="0">
                <a:latin typeface="Calibri"/>
                <a:cs typeface="Calibri"/>
              </a:rPr>
              <a:t> </a:t>
            </a:r>
            <a:r>
              <a:rPr sz="2300" spc="-5" dirty="0">
                <a:latin typeface="Calibri"/>
                <a:cs typeface="Calibri"/>
              </a:rPr>
              <a:t>cajones,</a:t>
            </a:r>
            <a:r>
              <a:rPr sz="2300" dirty="0">
                <a:latin typeface="Calibri"/>
                <a:cs typeface="Calibri"/>
              </a:rPr>
              <a:t> </a:t>
            </a:r>
            <a:r>
              <a:rPr sz="2300" spc="-15" dirty="0">
                <a:latin typeface="Calibri"/>
                <a:cs typeface="Calibri"/>
              </a:rPr>
              <a:t>garitas</a:t>
            </a:r>
            <a:r>
              <a:rPr sz="2300" spc="-25" dirty="0">
                <a:latin typeface="Calibri"/>
                <a:cs typeface="Calibri"/>
              </a:rPr>
              <a:t> </a:t>
            </a:r>
            <a:r>
              <a:rPr sz="2300" spc="-15" dirty="0">
                <a:latin typeface="Calibri"/>
                <a:cs typeface="Calibri"/>
              </a:rPr>
              <a:t>etc</a:t>
            </a:r>
            <a:endParaRPr sz="23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10"/>
              </a:spcBef>
            </a:pPr>
            <a:endParaRPr sz="2300">
              <a:latin typeface="Calibri"/>
              <a:cs typeface="Calibri"/>
            </a:endParaRPr>
          </a:p>
          <a:p>
            <a:pPr marL="84455">
              <a:lnSpc>
                <a:spcPct val="100000"/>
              </a:lnSpc>
            </a:pPr>
            <a:r>
              <a:rPr sz="2200" spc="-5" dirty="0">
                <a:latin typeface="Calibri"/>
                <a:cs typeface="Calibri"/>
              </a:rPr>
              <a:t>Si</a:t>
            </a:r>
            <a:r>
              <a:rPr sz="2200" dirty="0">
                <a:latin typeface="Calibri"/>
                <a:cs typeface="Calibri"/>
              </a:rPr>
              <a:t> son </a:t>
            </a:r>
            <a:r>
              <a:rPr sz="2200" spc="-15" dirty="0">
                <a:latin typeface="Calibri"/>
                <a:cs typeface="Calibri"/>
              </a:rPr>
              <a:t>vistos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durante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el </a:t>
            </a:r>
            <a:r>
              <a:rPr sz="2200" dirty="0">
                <a:latin typeface="Calibri"/>
                <a:cs typeface="Calibri"/>
              </a:rPr>
              <a:t>día,</a:t>
            </a:r>
            <a:r>
              <a:rPr sz="2200" spc="-5" dirty="0">
                <a:latin typeface="Calibri"/>
                <a:cs typeface="Calibri"/>
              </a:rPr>
              <a:t> cada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uno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15" dirty="0">
                <a:latin typeface="Calibri"/>
                <a:cs typeface="Calibri"/>
              </a:rPr>
              <a:t>representa</a:t>
            </a:r>
            <a:r>
              <a:rPr sz="2200" dirty="0">
                <a:latin typeface="Calibri"/>
                <a:cs typeface="Calibri"/>
              </a:rPr>
              <a:t> a</a:t>
            </a:r>
            <a:r>
              <a:rPr sz="2200" spc="5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20</a:t>
            </a:r>
            <a:r>
              <a:rPr sz="2200" dirty="0">
                <a:latin typeface="Calibri"/>
                <a:cs typeface="Calibri"/>
              </a:rPr>
              <a:t> </a:t>
            </a:r>
            <a:r>
              <a:rPr sz="2200" spc="-5" dirty="0">
                <a:latin typeface="Calibri"/>
                <a:cs typeface="Calibri"/>
              </a:rPr>
              <a:t>individuos</a:t>
            </a:r>
            <a:endParaRPr sz="22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200">
              <a:latin typeface="Calibri"/>
              <a:cs typeface="Calibri"/>
            </a:endParaRPr>
          </a:p>
          <a:p>
            <a:pPr marL="94615">
              <a:lnSpc>
                <a:spcPct val="100000"/>
              </a:lnSpc>
              <a:spcBef>
                <a:spcPts val="5"/>
              </a:spcBef>
            </a:pPr>
            <a:r>
              <a:rPr sz="2400" spc="-10" dirty="0">
                <a:latin typeface="Calibri"/>
                <a:cs typeface="Calibri"/>
              </a:rPr>
              <a:t>Viven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alrededor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de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un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año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3850">
              <a:latin typeface="Calibri"/>
              <a:cs typeface="Calibri"/>
            </a:endParaRPr>
          </a:p>
          <a:p>
            <a:pPr marL="15875" marR="5080">
              <a:lnSpc>
                <a:spcPts val="1800"/>
              </a:lnSpc>
            </a:pPr>
            <a:r>
              <a:rPr sz="1800" spc="-5" dirty="0">
                <a:latin typeface="Arial MT"/>
                <a:cs typeface="Arial MT"/>
              </a:rPr>
              <a:t>La hembra da</a:t>
            </a:r>
            <a:r>
              <a:rPr sz="1800" dirty="0">
                <a:latin typeface="Arial MT"/>
                <a:cs typeface="Arial MT"/>
              </a:rPr>
              <a:t> a</a:t>
            </a:r>
            <a:r>
              <a:rPr sz="1800" spc="-5" dirty="0">
                <a:latin typeface="Arial MT"/>
                <a:cs typeface="Arial MT"/>
              </a:rPr>
              <a:t> luz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durante todos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los meses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del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año,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cada carnada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es de </a:t>
            </a:r>
            <a:r>
              <a:rPr sz="1800" spc="-484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5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a</a:t>
            </a:r>
            <a:r>
              <a:rPr sz="1800" spc="-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8</a:t>
            </a:r>
            <a:r>
              <a:rPr sz="1800" spc="-5" dirty="0">
                <a:latin typeface="Arial MT"/>
                <a:cs typeface="Arial MT"/>
              </a:rPr>
              <a:t> crías</a:t>
            </a:r>
            <a:endParaRPr sz="1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535102" y="454659"/>
            <a:ext cx="1116330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b="1" spc="-15" dirty="0">
                <a:solidFill>
                  <a:srgbClr val="000000"/>
                </a:solidFill>
                <a:latin typeface="Calibri"/>
                <a:cs typeface="Calibri"/>
              </a:rPr>
              <a:t>Control</a:t>
            </a:r>
            <a:endParaRPr sz="28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2558083" y="977788"/>
            <a:ext cx="6715125" cy="907415"/>
            <a:chOff x="2558083" y="977788"/>
            <a:chExt cx="6715125" cy="907415"/>
          </a:xfrm>
        </p:grpSpPr>
        <p:sp>
          <p:nvSpPr>
            <p:cNvPr id="4" name="object 4"/>
            <p:cNvSpPr/>
            <p:nvPr/>
          </p:nvSpPr>
          <p:spPr>
            <a:xfrm>
              <a:off x="2639616" y="987313"/>
              <a:ext cx="4752975" cy="455930"/>
            </a:xfrm>
            <a:custGeom>
              <a:avLst/>
              <a:gdLst/>
              <a:ahLst/>
              <a:cxnLst/>
              <a:rect l="l" t="t" r="r" b="b"/>
              <a:pathLst>
                <a:path w="4752975" h="455930">
                  <a:moveTo>
                    <a:pt x="0" y="75955"/>
                  </a:moveTo>
                  <a:lnTo>
                    <a:pt x="5968" y="46390"/>
                  </a:lnTo>
                  <a:lnTo>
                    <a:pt x="22246" y="22246"/>
                  </a:lnTo>
                  <a:lnTo>
                    <a:pt x="46390" y="5968"/>
                  </a:lnTo>
                  <a:lnTo>
                    <a:pt x="75955" y="0"/>
                  </a:lnTo>
                  <a:lnTo>
                    <a:pt x="4676573" y="0"/>
                  </a:lnTo>
                  <a:lnTo>
                    <a:pt x="4706137" y="5968"/>
                  </a:lnTo>
                  <a:lnTo>
                    <a:pt x="4730281" y="22246"/>
                  </a:lnTo>
                  <a:lnTo>
                    <a:pt x="4746559" y="46390"/>
                  </a:lnTo>
                  <a:lnTo>
                    <a:pt x="4752528" y="75955"/>
                  </a:lnTo>
                  <a:lnTo>
                    <a:pt x="4752528" y="379759"/>
                  </a:lnTo>
                  <a:lnTo>
                    <a:pt x="4746559" y="409324"/>
                  </a:lnTo>
                  <a:lnTo>
                    <a:pt x="4730281" y="433467"/>
                  </a:lnTo>
                  <a:lnTo>
                    <a:pt x="4706137" y="449746"/>
                  </a:lnTo>
                  <a:lnTo>
                    <a:pt x="4676573" y="455715"/>
                  </a:lnTo>
                  <a:lnTo>
                    <a:pt x="75955" y="455715"/>
                  </a:lnTo>
                  <a:lnTo>
                    <a:pt x="46390" y="449746"/>
                  </a:lnTo>
                  <a:lnTo>
                    <a:pt x="22246" y="433467"/>
                  </a:lnTo>
                  <a:lnTo>
                    <a:pt x="5968" y="409324"/>
                  </a:lnTo>
                  <a:lnTo>
                    <a:pt x="0" y="379759"/>
                  </a:lnTo>
                  <a:lnTo>
                    <a:pt x="0" y="75955"/>
                  </a:lnTo>
                  <a:close/>
                </a:path>
              </a:pathLst>
            </a:custGeom>
            <a:ln w="19050">
              <a:solidFill>
                <a:srgbClr val="3D67B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2567608" y="1491342"/>
              <a:ext cx="6696075" cy="384175"/>
            </a:xfrm>
            <a:custGeom>
              <a:avLst/>
              <a:gdLst/>
              <a:ahLst/>
              <a:cxnLst/>
              <a:rect l="l" t="t" r="r" b="b"/>
              <a:pathLst>
                <a:path w="6696075" h="384175">
                  <a:moveTo>
                    <a:pt x="0" y="63958"/>
                  </a:moveTo>
                  <a:lnTo>
                    <a:pt x="5026" y="39063"/>
                  </a:lnTo>
                  <a:lnTo>
                    <a:pt x="18732" y="18733"/>
                  </a:lnTo>
                  <a:lnTo>
                    <a:pt x="39062" y="5026"/>
                  </a:lnTo>
                  <a:lnTo>
                    <a:pt x="63958" y="0"/>
                  </a:lnTo>
                  <a:lnTo>
                    <a:pt x="6632117" y="0"/>
                  </a:lnTo>
                  <a:lnTo>
                    <a:pt x="6657012" y="5026"/>
                  </a:lnTo>
                  <a:lnTo>
                    <a:pt x="6677342" y="18733"/>
                  </a:lnTo>
                  <a:lnTo>
                    <a:pt x="6691048" y="39063"/>
                  </a:lnTo>
                  <a:lnTo>
                    <a:pt x="6696075" y="63958"/>
                  </a:lnTo>
                  <a:lnTo>
                    <a:pt x="6696075" y="319801"/>
                  </a:lnTo>
                  <a:lnTo>
                    <a:pt x="6691048" y="344696"/>
                  </a:lnTo>
                  <a:lnTo>
                    <a:pt x="6677342" y="365026"/>
                  </a:lnTo>
                  <a:lnTo>
                    <a:pt x="6657012" y="378733"/>
                  </a:lnTo>
                  <a:lnTo>
                    <a:pt x="6632117" y="383760"/>
                  </a:lnTo>
                  <a:lnTo>
                    <a:pt x="63958" y="383760"/>
                  </a:lnTo>
                  <a:lnTo>
                    <a:pt x="39062" y="378733"/>
                  </a:lnTo>
                  <a:lnTo>
                    <a:pt x="18732" y="365026"/>
                  </a:lnTo>
                  <a:lnTo>
                    <a:pt x="5026" y="344696"/>
                  </a:lnTo>
                  <a:lnTo>
                    <a:pt x="0" y="319801"/>
                  </a:lnTo>
                  <a:lnTo>
                    <a:pt x="0" y="63958"/>
                  </a:lnTo>
                  <a:close/>
                </a:path>
              </a:pathLst>
            </a:custGeom>
            <a:ln w="19050">
              <a:solidFill>
                <a:srgbClr val="3D67B1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grpSp>
        <p:nvGrpSpPr>
          <p:cNvPr id="6" name="object 6"/>
          <p:cNvGrpSpPr/>
          <p:nvPr/>
        </p:nvGrpSpPr>
        <p:grpSpPr>
          <a:xfrm>
            <a:off x="2630091" y="1985873"/>
            <a:ext cx="4123690" cy="876935"/>
            <a:chOff x="2630091" y="1985873"/>
            <a:chExt cx="4123690" cy="876935"/>
          </a:xfrm>
        </p:grpSpPr>
        <p:sp>
          <p:nvSpPr>
            <p:cNvPr id="7" name="object 7"/>
            <p:cNvSpPr/>
            <p:nvPr/>
          </p:nvSpPr>
          <p:spPr>
            <a:xfrm>
              <a:off x="2639616" y="1995398"/>
              <a:ext cx="3959225" cy="384175"/>
            </a:xfrm>
            <a:custGeom>
              <a:avLst/>
              <a:gdLst/>
              <a:ahLst/>
              <a:cxnLst/>
              <a:rect l="l" t="t" r="r" b="b"/>
              <a:pathLst>
                <a:path w="3959225" h="384175">
                  <a:moveTo>
                    <a:pt x="0" y="63960"/>
                  </a:moveTo>
                  <a:lnTo>
                    <a:pt x="5026" y="39064"/>
                  </a:lnTo>
                  <a:lnTo>
                    <a:pt x="18733" y="18733"/>
                  </a:lnTo>
                  <a:lnTo>
                    <a:pt x="39064" y="5026"/>
                  </a:lnTo>
                  <a:lnTo>
                    <a:pt x="63960" y="0"/>
                  </a:lnTo>
                  <a:lnTo>
                    <a:pt x="3895264" y="0"/>
                  </a:lnTo>
                  <a:lnTo>
                    <a:pt x="3920160" y="5026"/>
                  </a:lnTo>
                  <a:lnTo>
                    <a:pt x="3940491" y="18733"/>
                  </a:lnTo>
                  <a:lnTo>
                    <a:pt x="3954198" y="39064"/>
                  </a:lnTo>
                  <a:lnTo>
                    <a:pt x="3959225" y="63960"/>
                  </a:lnTo>
                  <a:lnTo>
                    <a:pt x="3959225" y="319799"/>
                  </a:lnTo>
                  <a:lnTo>
                    <a:pt x="3954198" y="344695"/>
                  </a:lnTo>
                  <a:lnTo>
                    <a:pt x="3940491" y="365026"/>
                  </a:lnTo>
                  <a:lnTo>
                    <a:pt x="3920160" y="378733"/>
                  </a:lnTo>
                  <a:lnTo>
                    <a:pt x="3895264" y="383760"/>
                  </a:lnTo>
                  <a:lnTo>
                    <a:pt x="63960" y="383760"/>
                  </a:lnTo>
                  <a:lnTo>
                    <a:pt x="39064" y="378733"/>
                  </a:lnTo>
                  <a:lnTo>
                    <a:pt x="18733" y="365026"/>
                  </a:lnTo>
                  <a:lnTo>
                    <a:pt x="5026" y="344695"/>
                  </a:lnTo>
                  <a:lnTo>
                    <a:pt x="0" y="319799"/>
                  </a:lnTo>
                  <a:lnTo>
                    <a:pt x="0" y="63960"/>
                  </a:lnTo>
                  <a:close/>
                </a:path>
              </a:pathLst>
            </a:custGeom>
            <a:ln w="19050">
              <a:solidFill>
                <a:srgbClr val="95959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8" name="object 8"/>
            <p:cNvSpPr/>
            <p:nvPr/>
          </p:nvSpPr>
          <p:spPr>
            <a:xfrm>
              <a:off x="2639616" y="2421046"/>
              <a:ext cx="4104640" cy="431800"/>
            </a:xfrm>
            <a:custGeom>
              <a:avLst/>
              <a:gdLst/>
              <a:ahLst/>
              <a:cxnLst/>
              <a:rect l="l" t="t" r="r" b="b"/>
              <a:pathLst>
                <a:path w="4104640" h="431800">
                  <a:moveTo>
                    <a:pt x="0" y="71954"/>
                  </a:moveTo>
                  <a:lnTo>
                    <a:pt x="5654" y="43946"/>
                  </a:lnTo>
                  <a:lnTo>
                    <a:pt x="21074" y="21074"/>
                  </a:lnTo>
                  <a:lnTo>
                    <a:pt x="43946" y="5654"/>
                  </a:lnTo>
                  <a:lnTo>
                    <a:pt x="71953" y="0"/>
                  </a:lnTo>
                  <a:lnTo>
                    <a:pt x="4032502" y="0"/>
                  </a:lnTo>
                  <a:lnTo>
                    <a:pt x="4060509" y="5654"/>
                  </a:lnTo>
                  <a:lnTo>
                    <a:pt x="4083381" y="21074"/>
                  </a:lnTo>
                  <a:lnTo>
                    <a:pt x="4098801" y="43946"/>
                  </a:lnTo>
                  <a:lnTo>
                    <a:pt x="4104456" y="71954"/>
                  </a:lnTo>
                  <a:lnTo>
                    <a:pt x="4104456" y="359775"/>
                  </a:lnTo>
                  <a:lnTo>
                    <a:pt x="4098801" y="387783"/>
                  </a:lnTo>
                  <a:lnTo>
                    <a:pt x="4083381" y="410655"/>
                  </a:lnTo>
                  <a:lnTo>
                    <a:pt x="4060509" y="426075"/>
                  </a:lnTo>
                  <a:lnTo>
                    <a:pt x="4032502" y="431730"/>
                  </a:lnTo>
                  <a:lnTo>
                    <a:pt x="71953" y="431730"/>
                  </a:lnTo>
                  <a:lnTo>
                    <a:pt x="43946" y="426075"/>
                  </a:lnTo>
                  <a:lnTo>
                    <a:pt x="21074" y="410655"/>
                  </a:lnTo>
                  <a:lnTo>
                    <a:pt x="5654" y="387783"/>
                  </a:lnTo>
                  <a:lnTo>
                    <a:pt x="0" y="359775"/>
                  </a:lnTo>
                  <a:lnTo>
                    <a:pt x="0" y="71954"/>
                  </a:lnTo>
                  <a:close/>
                </a:path>
              </a:pathLst>
            </a:custGeom>
            <a:ln w="19050">
              <a:solidFill>
                <a:srgbClr val="659C3F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9" name="object 9"/>
          <p:cNvSpPr/>
          <p:nvPr/>
        </p:nvSpPr>
        <p:spPr>
          <a:xfrm>
            <a:off x="2279576" y="3007532"/>
            <a:ext cx="6696075" cy="915035"/>
          </a:xfrm>
          <a:custGeom>
            <a:avLst/>
            <a:gdLst/>
            <a:ahLst/>
            <a:cxnLst/>
            <a:rect l="l" t="t" r="r" b="b"/>
            <a:pathLst>
              <a:path w="6696075" h="915035">
                <a:moveTo>
                  <a:pt x="0" y="152492"/>
                </a:moveTo>
                <a:lnTo>
                  <a:pt x="7774" y="104293"/>
                </a:lnTo>
                <a:lnTo>
                  <a:pt x="29422" y="62432"/>
                </a:lnTo>
                <a:lnTo>
                  <a:pt x="62432" y="29422"/>
                </a:lnTo>
                <a:lnTo>
                  <a:pt x="104293" y="7774"/>
                </a:lnTo>
                <a:lnTo>
                  <a:pt x="152492" y="0"/>
                </a:lnTo>
                <a:lnTo>
                  <a:pt x="6543582" y="0"/>
                </a:lnTo>
                <a:lnTo>
                  <a:pt x="6591781" y="7774"/>
                </a:lnTo>
                <a:lnTo>
                  <a:pt x="6633642" y="29422"/>
                </a:lnTo>
                <a:lnTo>
                  <a:pt x="6666652" y="62432"/>
                </a:lnTo>
                <a:lnTo>
                  <a:pt x="6688300" y="104293"/>
                </a:lnTo>
                <a:lnTo>
                  <a:pt x="6696075" y="152492"/>
                </a:lnTo>
                <a:lnTo>
                  <a:pt x="6696075" y="762447"/>
                </a:lnTo>
                <a:lnTo>
                  <a:pt x="6688300" y="810646"/>
                </a:lnTo>
                <a:lnTo>
                  <a:pt x="6666652" y="852507"/>
                </a:lnTo>
                <a:lnTo>
                  <a:pt x="6633642" y="885517"/>
                </a:lnTo>
                <a:lnTo>
                  <a:pt x="6591781" y="907165"/>
                </a:lnTo>
                <a:lnTo>
                  <a:pt x="6543582" y="914940"/>
                </a:lnTo>
                <a:lnTo>
                  <a:pt x="152492" y="914940"/>
                </a:lnTo>
                <a:lnTo>
                  <a:pt x="104293" y="907165"/>
                </a:lnTo>
                <a:lnTo>
                  <a:pt x="62432" y="885517"/>
                </a:lnTo>
                <a:lnTo>
                  <a:pt x="29422" y="852507"/>
                </a:lnTo>
                <a:lnTo>
                  <a:pt x="7774" y="810646"/>
                </a:lnTo>
                <a:lnTo>
                  <a:pt x="0" y="762447"/>
                </a:lnTo>
                <a:lnTo>
                  <a:pt x="0" y="152492"/>
                </a:lnTo>
                <a:close/>
              </a:path>
            </a:pathLst>
          </a:custGeom>
          <a:ln w="19050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/>
          <p:nvPr/>
        </p:nvSpPr>
        <p:spPr>
          <a:xfrm>
            <a:off x="1847527" y="4092445"/>
            <a:ext cx="3312795" cy="431800"/>
          </a:xfrm>
          <a:custGeom>
            <a:avLst/>
            <a:gdLst/>
            <a:ahLst/>
            <a:cxnLst/>
            <a:rect l="l" t="t" r="r" b="b"/>
            <a:pathLst>
              <a:path w="3312795" h="431800">
                <a:moveTo>
                  <a:pt x="0" y="71956"/>
                </a:moveTo>
                <a:lnTo>
                  <a:pt x="5654" y="43947"/>
                </a:lnTo>
                <a:lnTo>
                  <a:pt x="21075" y="21075"/>
                </a:lnTo>
                <a:lnTo>
                  <a:pt x="43947" y="5654"/>
                </a:lnTo>
                <a:lnTo>
                  <a:pt x="71956" y="0"/>
                </a:lnTo>
                <a:lnTo>
                  <a:pt x="3240412" y="0"/>
                </a:lnTo>
                <a:lnTo>
                  <a:pt x="3268420" y="5654"/>
                </a:lnTo>
                <a:lnTo>
                  <a:pt x="3291292" y="21075"/>
                </a:lnTo>
                <a:lnTo>
                  <a:pt x="3306713" y="43947"/>
                </a:lnTo>
                <a:lnTo>
                  <a:pt x="3312368" y="71956"/>
                </a:lnTo>
                <a:lnTo>
                  <a:pt x="3312368" y="359773"/>
                </a:lnTo>
                <a:lnTo>
                  <a:pt x="3306713" y="387782"/>
                </a:lnTo>
                <a:lnTo>
                  <a:pt x="3291292" y="410654"/>
                </a:lnTo>
                <a:lnTo>
                  <a:pt x="3268420" y="426075"/>
                </a:lnTo>
                <a:lnTo>
                  <a:pt x="3240412" y="431730"/>
                </a:lnTo>
                <a:lnTo>
                  <a:pt x="71956" y="431730"/>
                </a:lnTo>
                <a:lnTo>
                  <a:pt x="43947" y="426075"/>
                </a:lnTo>
                <a:lnTo>
                  <a:pt x="21075" y="410654"/>
                </a:lnTo>
                <a:lnTo>
                  <a:pt x="5654" y="387782"/>
                </a:lnTo>
                <a:lnTo>
                  <a:pt x="0" y="359773"/>
                </a:lnTo>
                <a:lnTo>
                  <a:pt x="0" y="71956"/>
                </a:lnTo>
                <a:close/>
              </a:path>
            </a:pathLst>
          </a:custGeom>
          <a:ln w="19050">
            <a:solidFill>
              <a:srgbClr val="D7712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1924483" y="1032255"/>
            <a:ext cx="6859270" cy="340042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809625">
              <a:lnSpc>
                <a:spcPct val="100000"/>
              </a:lnSpc>
              <a:spcBef>
                <a:spcPts val="100"/>
              </a:spcBef>
            </a:pPr>
            <a:r>
              <a:rPr sz="1900" spc="-10" dirty="0">
                <a:latin typeface="Calibri"/>
                <a:cs typeface="Calibri"/>
              </a:rPr>
              <a:t>Correcta</a:t>
            </a:r>
            <a:r>
              <a:rPr sz="1900" spc="-5" dirty="0">
                <a:latin typeface="Calibri"/>
                <a:cs typeface="Calibri"/>
              </a:rPr>
              <a:t> </a:t>
            </a:r>
            <a:r>
              <a:rPr sz="1900" spc="-10" dirty="0">
                <a:latin typeface="Calibri"/>
                <a:cs typeface="Calibri"/>
              </a:rPr>
              <a:t>protección</a:t>
            </a:r>
            <a:r>
              <a:rPr sz="1900" spc="-5" dirty="0">
                <a:latin typeface="Calibri"/>
                <a:cs typeface="Calibri"/>
              </a:rPr>
              <a:t> de los</a:t>
            </a:r>
            <a:r>
              <a:rPr sz="1900" spc="-10" dirty="0">
                <a:latin typeface="Calibri"/>
                <a:cs typeface="Calibri"/>
              </a:rPr>
              <a:t> alimentos</a:t>
            </a:r>
            <a:endParaRPr sz="1900" dirty="0">
              <a:latin typeface="Calibri"/>
              <a:cs typeface="Calibri"/>
            </a:endParaRPr>
          </a:p>
          <a:p>
            <a:pPr marL="794385" marR="1597660" indent="-72390">
              <a:lnSpc>
                <a:spcPts val="3960"/>
              </a:lnSpc>
            </a:pPr>
            <a:r>
              <a:rPr sz="1600" dirty="0">
                <a:latin typeface="Calibri"/>
                <a:cs typeface="Calibri"/>
              </a:rPr>
              <a:t>Aseo </a:t>
            </a:r>
            <a:r>
              <a:rPr sz="1600" spc="-5" dirty="0">
                <a:latin typeface="Calibri"/>
                <a:cs typeface="Calibri"/>
              </a:rPr>
              <a:t>Adecuado, evitando acumulación </a:t>
            </a:r>
            <a:r>
              <a:rPr sz="1600" dirty="0">
                <a:latin typeface="Calibri"/>
                <a:cs typeface="Calibri"/>
              </a:rPr>
              <a:t>de </a:t>
            </a:r>
            <a:r>
              <a:rPr sz="1600" spc="-5" dirty="0">
                <a:latin typeface="Calibri"/>
                <a:cs typeface="Calibri"/>
              </a:rPr>
              <a:t>desperdicios </a:t>
            </a:r>
            <a:r>
              <a:rPr sz="1600" spc="-350" dirty="0">
                <a:latin typeface="Calibri"/>
                <a:cs typeface="Calibri"/>
              </a:rPr>
              <a:t> </a:t>
            </a:r>
            <a:r>
              <a:rPr sz="1600" spc="-5" dirty="0">
                <a:latin typeface="Calibri"/>
                <a:cs typeface="Calibri"/>
              </a:rPr>
              <a:t>Sitios públicos</a:t>
            </a:r>
            <a:r>
              <a:rPr sz="1600" dirty="0">
                <a:latin typeface="Calibri"/>
                <a:cs typeface="Calibri"/>
              </a:rPr>
              <a:t> y</a:t>
            </a:r>
            <a:r>
              <a:rPr sz="1600" spc="-5" dirty="0">
                <a:latin typeface="Calibri"/>
                <a:cs typeface="Calibri"/>
              </a:rPr>
              <a:t> </a:t>
            </a:r>
            <a:r>
              <a:rPr sz="1600" spc="-10" dirty="0">
                <a:latin typeface="Calibri"/>
                <a:cs typeface="Calibri"/>
              </a:rPr>
              <a:t>eriazos</a:t>
            </a:r>
            <a:r>
              <a:rPr sz="1600" spc="-5" dirty="0">
                <a:latin typeface="Calibri"/>
                <a:cs typeface="Calibri"/>
              </a:rPr>
              <a:t> limpios</a:t>
            </a:r>
            <a:endParaRPr sz="1600" dirty="0">
              <a:latin typeface="Calibri"/>
              <a:cs typeface="Calibri"/>
            </a:endParaRPr>
          </a:p>
          <a:p>
            <a:pPr marL="804545">
              <a:lnSpc>
                <a:spcPct val="100000"/>
              </a:lnSpc>
              <a:spcBef>
                <a:spcPts val="1035"/>
              </a:spcBef>
            </a:pPr>
            <a:r>
              <a:rPr sz="1800" spc="-10" dirty="0">
                <a:latin typeface="Calibri"/>
                <a:cs typeface="Calibri"/>
              </a:rPr>
              <a:t>Correcta</a:t>
            </a:r>
            <a:r>
              <a:rPr sz="1800" spc="-15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disposición</a:t>
            </a:r>
            <a:r>
              <a:rPr sz="1800" spc="-2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de</a:t>
            </a:r>
            <a:r>
              <a:rPr sz="1800" spc="-2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basuras</a:t>
            </a:r>
            <a:endParaRPr sz="18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50"/>
              </a:spcBef>
            </a:pPr>
            <a:endParaRPr sz="2450" dirty="0">
              <a:latin typeface="Calibri"/>
              <a:cs typeface="Calibri"/>
            </a:endParaRPr>
          </a:p>
          <a:p>
            <a:pPr marL="487045" marR="5080">
              <a:lnSpc>
                <a:spcPts val="2500"/>
              </a:lnSpc>
              <a:tabLst>
                <a:tab pos="1607185" algn="l"/>
              </a:tabLst>
            </a:pPr>
            <a:r>
              <a:rPr sz="2300" spc="-10" dirty="0">
                <a:latin typeface="Calibri"/>
                <a:cs typeface="Calibri"/>
              </a:rPr>
              <a:t>Cerrar </a:t>
            </a:r>
            <a:r>
              <a:rPr sz="2300" spc="-5" dirty="0">
                <a:latin typeface="Calibri"/>
                <a:cs typeface="Calibri"/>
              </a:rPr>
              <a:t>los posibles pasos de </a:t>
            </a:r>
            <a:r>
              <a:rPr sz="2300" spc="-10" dirty="0">
                <a:latin typeface="Calibri"/>
                <a:cs typeface="Calibri"/>
              </a:rPr>
              <a:t>ingresos </a:t>
            </a:r>
            <a:r>
              <a:rPr sz="2300" dirty="0">
                <a:latin typeface="Calibri"/>
                <a:cs typeface="Calibri"/>
              </a:rPr>
              <a:t>a </a:t>
            </a:r>
            <a:r>
              <a:rPr sz="2300" spc="-5" dirty="0">
                <a:latin typeface="Calibri"/>
                <a:cs typeface="Calibri"/>
              </a:rPr>
              <a:t>la vivienda </a:t>
            </a:r>
            <a:r>
              <a:rPr sz="2300" spc="-10" dirty="0">
                <a:latin typeface="Calibri"/>
                <a:cs typeface="Calibri"/>
              </a:rPr>
              <a:t>con </a:t>
            </a:r>
            <a:r>
              <a:rPr sz="2300" spc="-505" dirty="0">
                <a:latin typeface="Calibri"/>
                <a:cs typeface="Calibri"/>
              </a:rPr>
              <a:t> </a:t>
            </a:r>
            <a:r>
              <a:rPr sz="2300" spc="-15" dirty="0">
                <a:latin typeface="Calibri"/>
                <a:cs typeface="Calibri"/>
              </a:rPr>
              <a:t>barreras	</a:t>
            </a:r>
            <a:r>
              <a:rPr sz="2300" spc="-10" dirty="0">
                <a:latin typeface="Calibri"/>
                <a:cs typeface="Calibri"/>
              </a:rPr>
              <a:t>mecánicas</a:t>
            </a:r>
            <a:r>
              <a:rPr sz="2300" spc="-5" dirty="0">
                <a:latin typeface="Calibri"/>
                <a:cs typeface="Calibri"/>
              </a:rPr>
              <a:t> (rejillas, </a:t>
            </a:r>
            <a:r>
              <a:rPr sz="2300" spc="-10" dirty="0">
                <a:latin typeface="Calibri"/>
                <a:cs typeface="Calibri"/>
              </a:rPr>
              <a:t>tapas,</a:t>
            </a:r>
            <a:r>
              <a:rPr sz="2300" spc="-5" dirty="0">
                <a:latin typeface="Calibri"/>
                <a:cs typeface="Calibri"/>
              </a:rPr>
              <a:t> </a:t>
            </a:r>
            <a:r>
              <a:rPr sz="2300" spc="-15" dirty="0">
                <a:latin typeface="Calibri"/>
                <a:cs typeface="Calibri"/>
              </a:rPr>
              <a:t>etc.).</a:t>
            </a:r>
            <a:endParaRPr sz="2300" dirty="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400" dirty="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</a:pPr>
            <a:r>
              <a:rPr sz="1800" b="1" spc="-5" dirty="0">
                <a:latin typeface="Calibri"/>
                <a:cs typeface="Calibri"/>
              </a:rPr>
              <a:t>Medidas</a:t>
            </a:r>
            <a:r>
              <a:rPr sz="1800" b="1" spc="-3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de</a:t>
            </a:r>
            <a:r>
              <a:rPr sz="1800" b="1" spc="-25" dirty="0">
                <a:latin typeface="Calibri"/>
                <a:cs typeface="Calibri"/>
              </a:rPr>
              <a:t> </a:t>
            </a:r>
            <a:r>
              <a:rPr sz="1800" b="1" dirty="0">
                <a:latin typeface="Calibri"/>
                <a:cs typeface="Calibri"/>
              </a:rPr>
              <a:t>Eliminación</a:t>
            </a:r>
            <a:endParaRPr sz="1800" dirty="0">
              <a:latin typeface="Calibri"/>
              <a:cs typeface="Calibri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8695690" y="4443476"/>
            <a:ext cx="137096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0" dirty="0">
                <a:latin typeface="Calibri"/>
                <a:cs typeface="Calibri"/>
              </a:rPr>
              <a:t>Mecánicos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3295016" y="4659883"/>
            <a:ext cx="120586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10" dirty="0">
                <a:latin typeface="Calibri"/>
                <a:cs typeface="Calibri"/>
              </a:rPr>
              <a:t>Químicos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5808662" y="4508500"/>
            <a:ext cx="4323080" cy="2114550"/>
            <a:chOff x="5808662" y="4508500"/>
            <a:chExt cx="4323080" cy="2114550"/>
          </a:xfrm>
        </p:grpSpPr>
        <p:pic>
          <p:nvPicPr>
            <p:cNvPr id="15" name="object 1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112125" y="5084762"/>
              <a:ext cx="2019300" cy="1346200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808662" y="4508500"/>
              <a:ext cx="2381250" cy="2114550"/>
            </a:xfrm>
            <a:prstGeom prst="rect">
              <a:avLst/>
            </a:prstGeom>
          </p:spPr>
        </p:pic>
      </p:grpSp>
      <p:pic>
        <p:nvPicPr>
          <p:cNvPr id="17" name="object 17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155826" y="4868863"/>
            <a:ext cx="1104899" cy="1196975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223791" y="260822"/>
            <a:ext cx="3240405" cy="457200"/>
          </a:xfrm>
          <a:custGeom>
            <a:avLst/>
            <a:gdLst/>
            <a:ahLst/>
            <a:cxnLst/>
            <a:rect l="l" t="t" r="r" b="b"/>
            <a:pathLst>
              <a:path w="3240404" h="457200">
                <a:moveTo>
                  <a:pt x="0" y="76144"/>
                </a:moveTo>
                <a:lnTo>
                  <a:pt x="5983" y="46505"/>
                </a:lnTo>
                <a:lnTo>
                  <a:pt x="22302" y="22302"/>
                </a:lnTo>
                <a:lnTo>
                  <a:pt x="46505" y="5983"/>
                </a:lnTo>
                <a:lnTo>
                  <a:pt x="76144" y="0"/>
                </a:lnTo>
                <a:lnTo>
                  <a:pt x="3163944" y="0"/>
                </a:lnTo>
                <a:lnTo>
                  <a:pt x="3193582" y="5983"/>
                </a:lnTo>
                <a:lnTo>
                  <a:pt x="3217785" y="22302"/>
                </a:lnTo>
                <a:lnTo>
                  <a:pt x="3234104" y="46505"/>
                </a:lnTo>
                <a:lnTo>
                  <a:pt x="3240088" y="76144"/>
                </a:lnTo>
                <a:lnTo>
                  <a:pt x="3240088" y="380703"/>
                </a:lnTo>
                <a:lnTo>
                  <a:pt x="3234104" y="410342"/>
                </a:lnTo>
                <a:lnTo>
                  <a:pt x="3217785" y="434545"/>
                </a:lnTo>
                <a:lnTo>
                  <a:pt x="3193582" y="450864"/>
                </a:lnTo>
                <a:lnTo>
                  <a:pt x="3163944" y="456848"/>
                </a:lnTo>
                <a:lnTo>
                  <a:pt x="76144" y="456848"/>
                </a:lnTo>
                <a:lnTo>
                  <a:pt x="46505" y="450864"/>
                </a:lnTo>
                <a:lnTo>
                  <a:pt x="22302" y="434545"/>
                </a:lnTo>
                <a:lnTo>
                  <a:pt x="5983" y="410342"/>
                </a:lnTo>
                <a:lnTo>
                  <a:pt x="0" y="380703"/>
                </a:lnTo>
                <a:lnTo>
                  <a:pt x="0" y="76144"/>
                </a:lnTo>
                <a:close/>
              </a:path>
            </a:pathLst>
          </a:custGeom>
          <a:ln w="19050">
            <a:solidFill>
              <a:srgbClr val="3D67B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340072" y="229108"/>
            <a:ext cx="2449830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  <a:tabLst>
                <a:tab pos="624840" algn="l"/>
              </a:tabLst>
            </a:pPr>
            <a:r>
              <a:rPr sz="2800" b="1" spc="-5" dirty="0">
                <a:solidFill>
                  <a:srgbClr val="000000"/>
                </a:solidFill>
                <a:latin typeface="Arial"/>
                <a:cs typeface="Arial"/>
              </a:rPr>
              <a:t>2</a:t>
            </a:r>
            <a:r>
              <a:rPr sz="2800" b="1" dirty="0">
                <a:solidFill>
                  <a:srgbClr val="000000"/>
                </a:solidFill>
                <a:latin typeface="Arial"/>
                <a:cs typeface="Arial"/>
              </a:rPr>
              <a:t>.</a:t>
            </a:r>
            <a:r>
              <a:rPr sz="2800" b="1" spc="-625" dirty="0">
                <a:solidFill>
                  <a:srgbClr val="000000"/>
                </a:solidFill>
                <a:latin typeface="Arial"/>
                <a:cs typeface="Arial"/>
              </a:rPr>
              <a:t>#</a:t>
            </a:r>
            <a:r>
              <a:rPr sz="2800" b="1" dirty="0">
                <a:solidFill>
                  <a:srgbClr val="000000"/>
                </a:solidFill>
                <a:latin typeface="Arial"/>
                <a:cs typeface="Arial"/>
              </a:rPr>
              <a:t>	I</a:t>
            </a:r>
            <a:r>
              <a:rPr sz="2800" b="1" spc="-5" dirty="0">
                <a:solidFill>
                  <a:srgbClr val="000000"/>
                </a:solidFill>
                <a:latin typeface="Arial"/>
                <a:cs typeface="Arial"/>
              </a:rPr>
              <a:t>N</a:t>
            </a:r>
            <a:r>
              <a:rPr sz="2800" b="1" dirty="0">
                <a:solidFill>
                  <a:srgbClr val="000000"/>
                </a:solidFill>
                <a:latin typeface="Arial"/>
                <a:cs typeface="Arial"/>
              </a:rPr>
              <a:t>SEC</a:t>
            </a:r>
            <a:r>
              <a:rPr sz="2800" b="1" spc="-55" dirty="0">
                <a:solidFill>
                  <a:srgbClr val="000000"/>
                </a:solidFill>
                <a:latin typeface="Arial"/>
                <a:cs typeface="Arial"/>
              </a:rPr>
              <a:t>T</a:t>
            </a:r>
            <a:r>
              <a:rPr sz="2800" b="1" dirty="0">
                <a:solidFill>
                  <a:srgbClr val="000000"/>
                </a:solidFill>
                <a:latin typeface="Arial"/>
                <a:cs typeface="Arial"/>
              </a:rPr>
              <a:t>OS</a:t>
            </a:r>
            <a:endParaRPr sz="28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2063751" y="1189348"/>
            <a:ext cx="8425180" cy="915669"/>
          </a:xfrm>
          <a:custGeom>
            <a:avLst/>
            <a:gdLst/>
            <a:ahLst/>
            <a:cxnLst/>
            <a:rect l="l" t="t" r="r" b="b"/>
            <a:pathLst>
              <a:path w="8425180" h="915669">
                <a:moveTo>
                  <a:pt x="0" y="152559"/>
                </a:moveTo>
                <a:lnTo>
                  <a:pt x="7777" y="104338"/>
                </a:lnTo>
                <a:lnTo>
                  <a:pt x="29434" y="62459"/>
                </a:lnTo>
                <a:lnTo>
                  <a:pt x="62459" y="29435"/>
                </a:lnTo>
                <a:lnTo>
                  <a:pt x="104337" y="7777"/>
                </a:lnTo>
                <a:lnTo>
                  <a:pt x="152557" y="0"/>
                </a:lnTo>
                <a:lnTo>
                  <a:pt x="8272305" y="0"/>
                </a:lnTo>
                <a:lnTo>
                  <a:pt x="8320525" y="7777"/>
                </a:lnTo>
                <a:lnTo>
                  <a:pt x="8362404" y="29435"/>
                </a:lnTo>
                <a:lnTo>
                  <a:pt x="8395428" y="62459"/>
                </a:lnTo>
                <a:lnTo>
                  <a:pt x="8417085" y="104338"/>
                </a:lnTo>
                <a:lnTo>
                  <a:pt x="8424863" y="152559"/>
                </a:lnTo>
                <a:lnTo>
                  <a:pt x="8424863" y="762805"/>
                </a:lnTo>
                <a:lnTo>
                  <a:pt x="8417085" y="811026"/>
                </a:lnTo>
                <a:lnTo>
                  <a:pt x="8395428" y="852905"/>
                </a:lnTo>
                <a:lnTo>
                  <a:pt x="8362404" y="885929"/>
                </a:lnTo>
                <a:lnTo>
                  <a:pt x="8320525" y="907587"/>
                </a:lnTo>
                <a:lnTo>
                  <a:pt x="8272305" y="915365"/>
                </a:lnTo>
                <a:lnTo>
                  <a:pt x="152557" y="915365"/>
                </a:lnTo>
                <a:lnTo>
                  <a:pt x="104337" y="907587"/>
                </a:lnTo>
                <a:lnTo>
                  <a:pt x="62459" y="885929"/>
                </a:lnTo>
                <a:lnTo>
                  <a:pt x="29434" y="852905"/>
                </a:lnTo>
                <a:lnTo>
                  <a:pt x="7777" y="811026"/>
                </a:lnTo>
                <a:lnTo>
                  <a:pt x="0" y="762805"/>
                </a:lnTo>
                <a:lnTo>
                  <a:pt x="0" y="152559"/>
                </a:lnTo>
                <a:close/>
              </a:path>
            </a:pathLst>
          </a:custGeom>
          <a:ln w="19050">
            <a:solidFill>
              <a:srgbClr val="528CC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164314" y="1243076"/>
            <a:ext cx="8183245" cy="769620"/>
          </a:xfrm>
          <a:prstGeom prst="rect">
            <a:avLst/>
          </a:prstGeom>
        </p:spPr>
        <p:txBody>
          <a:bodyPr vert="horz" wrap="square" lIns="0" tIns="52069" rIns="0" bIns="0" rtlCol="0">
            <a:spAutoFit/>
          </a:bodyPr>
          <a:lstStyle/>
          <a:p>
            <a:pPr marL="12700" marR="5080">
              <a:lnSpc>
                <a:spcPct val="85600"/>
              </a:lnSpc>
              <a:spcBef>
                <a:spcPts val="409"/>
              </a:spcBef>
              <a:tabLst>
                <a:tab pos="1207135" algn="l"/>
              </a:tabLst>
            </a:pPr>
            <a:r>
              <a:rPr sz="1800" spc="-5" dirty="0">
                <a:latin typeface="Arial MT"/>
                <a:cs typeface="Arial MT"/>
              </a:rPr>
              <a:t>Se caracterizan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por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tener</a:t>
            </a:r>
            <a:r>
              <a:rPr sz="1800" spc="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3 </a:t>
            </a:r>
            <a:r>
              <a:rPr sz="1800" spc="-5" dirty="0">
                <a:latin typeface="Arial MT"/>
                <a:cs typeface="Arial MT"/>
              </a:rPr>
              <a:t>pares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de patas</a:t>
            </a:r>
            <a:r>
              <a:rPr sz="1800" dirty="0">
                <a:latin typeface="Arial MT"/>
                <a:cs typeface="Arial MT"/>
              </a:rPr>
              <a:t> y </a:t>
            </a:r>
            <a:r>
              <a:rPr sz="1800" spc="-5" dirty="0">
                <a:latin typeface="Arial MT"/>
                <a:cs typeface="Arial MT"/>
              </a:rPr>
              <a:t>un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cuerpo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dividido: Cabeza,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tórax</a:t>
            </a:r>
            <a:r>
              <a:rPr sz="1800" dirty="0">
                <a:latin typeface="Arial MT"/>
                <a:cs typeface="Arial MT"/>
              </a:rPr>
              <a:t> y </a:t>
            </a:r>
            <a:r>
              <a:rPr sz="1800" spc="-484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abdomen.	Algunos</a:t>
            </a:r>
            <a:r>
              <a:rPr sz="1800" spc="3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poseen</a:t>
            </a:r>
            <a:r>
              <a:rPr sz="1800" spc="3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2</a:t>
            </a:r>
            <a:r>
              <a:rPr sz="1800" spc="3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pares</a:t>
            </a:r>
            <a:r>
              <a:rPr sz="1800" spc="3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de</a:t>
            </a:r>
            <a:r>
              <a:rPr sz="1800" spc="3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alas</a:t>
            </a:r>
            <a:r>
              <a:rPr sz="1800" spc="3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(triatomas),</a:t>
            </a:r>
            <a:r>
              <a:rPr sz="1800" spc="3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otros</a:t>
            </a:r>
            <a:r>
              <a:rPr sz="1800" spc="3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un</a:t>
            </a:r>
            <a:r>
              <a:rPr sz="1800" spc="3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par 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(mosquitos)</a:t>
            </a:r>
            <a:r>
              <a:rPr sz="1800" dirty="0">
                <a:latin typeface="Arial MT"/>
                <a:cs typeface="Arial MT"/>
              </a:rPr>
              <a:t> y</a:t>
            </a:r>
            <a:r>
              <a:rPr sz="1800" spc="-5" dirty="0">
                <a:latin typeface="Arial MT"/>
                <a:cs typeface="Arial MT"/>
              </a:rPr>
              <a:t> otros carecen de alas (piojos </a:t>
            </a:r>
            <a:r>
              <a:rPr sz="1800" dirty="0">
                <a:latin typeface="Arial MT"/>
                <a:cs typeface="Arial MT"/>
              </a:rPr>
              <a:t>y</a:t>
            </a:r>
            <a:r>
              <a:rPr sz="1800" spc="-5" dirty="0">
                <a:latin typeface="Arial MT"/>
                <a:cs typeface="Arial MT"/>
              </a:rPr>
              <a:t> pulgas).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4008438" y="2202807"/>
            <a:ext cx="3757929" cy="462280"/>
          </a:xfrm>
          <a:prstGeom prst="rect">
            <a:avLst/>
          </a:prstGeom>
          <a:ln w="12700">
            <a:solidFill>
              <a:srgbClr val="70AD47"/>
            </a:solidFill>
          </a:ln>
        </p:spPr>
        <p:txBody>
          <a:bodyPr vert="horz" wrap="square" lIns="0" tIns="22225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175"/>
              </a:spcBef>
            </a:pPr>
            <a:r>
              <a:rPr sz="2400" b="1" spc="-5" dirty="0">
                <a:latin typeface="Calibri"/>
                <a:cs typeface="Calibri"/>
              </a:rPr>
              <a:t>Medidas</a:t>
            </a:r>
            <a:r>
              <a:rPr sz="2400" b="1" spc="-15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Básicas</a:t>
            </a:r>
            <a:r>
              <a:rPr sz="2400" b="1" spc="-10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de</a:t>
            </a:r>
            <a:r>
              <a:rPr sz="2400" b="1" spc="-15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Control</a:t>
            </a:r>
            <a:endParaRPr sz="24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847850" y="2924176"/>
            <a:ext cx="3221355" cy="462280"/>
          </a:xfrm>
          <a:prstGeom prst="rect">
            <a:avLst/>
          </a:prstGeom>
          <a:ln w="12700">
            <a:solidFill>
              <a:srgbClr val="5B9BD5"/>
            </a:solidFill>
          </a:ln>
        </p:spPr>
        <p:txBody>
          <a:bodyPr vert="horz" wrap="square" lIns="0" tIns="34925" rIns="0" bIns="0" rtlCol="0">
            <a:spAutoFit/>
          </a:bodyPr>
          <a:lstStyle/>
          <a:p>
            <a:pPr marL="334010" indent="-243840">
              <a:lnSpc>
                <a:spcPct val="100000"/>
              </a:lnSpc>
              <a:spcBef>
                <a:spcPts val="275"/>
              </a:spcBef>
              <a:buClr>
                <a:srgbClr val="FF0066"/>
              </a:buClr>
              <a:buSzPct val="95833"/>
              <a:buFont typeface="Wingdings"/>
              <a:buChar char=""/>
              <a:tabLst>
                <a:tab pos="334645" algn="l"/>
              </a:tabLst>
            </a:pPr>
            <a:r>
              <a:rPr sz="2400" spc="-5" dirty="0">
                <a:latin typeface="Arial MT"/>
                <a:cs typeface="Arial MT"/>
              </a:rPr>
              <a:t>Detectar</a:t>
            </a:r>
            <a:r>
              <a:rPr sz="2400" spc="-1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la</a:t>
            </a:r>
            <a:r>
              <a:rPr sz="2400" spc="-15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infección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6672264" y="2708276"/>
            <a:ext cx="3241675" cy="462280"/>
          </a:xfrm>
          <a:prstGeom prst="rect">
            <a:avLst/>
          </a:prstGeom>
          <a:ln w="12700">
            <a:solidFill>
              <a:srgbClr val="5B9BD5"/>
            </a:solidFill>
          </a:ln>
        </p:spPr>
        <p:txBody>
          <a:bodyPr vert="horz" wrap="square" lIns="0" tIns="34925" rIns="0" bIns="0" rtlCol="0">
            <a:spAutoFit/>
          </a:bodyPr>
          <a:lstStyle/>
          <a:p>
            <a:pPr marL="334010" indent="-243204">
              <a:lnSpc>
                <a:spcPct val="100000"/>
              </a:lnSpc>
              <a:spcBef>
                <a:spcPts val="275"/>
              </a:spcBef>
              <a:buClr>
                <a:srgbClr val="FF0066"/>
              </a:buClr>
              <a:buSzPct val="95833"/>
              <a:buFont typeface="Wingdings"/>
              <a:buChar char=""/>
              <a:tabLst>
                <a:tab pos="334645" algn="l"/>
              </a:tabLst>
            </a:pPr>
            <a:r>
              <a:rPr sz="2400" spc="-5" dirty="0">
                <a:latin typeface="Arial MT"/>
                <a:cs typeface="Arial MT"/>
              </a:rPr>
              <a:t>Control</a:t>
            </a:r>
            <a:r>
              <a:rPr sz="2400" spc="-15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permanente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1847851" y="3500437"/>
            <a:ext cx="3667125" cy="462280"/>
          </a:xfrm>
          <a:prstGeom prst="rect">
            <a:avLst/>
          </a:prstGeom>
          <a:ln w="12700">
            <a:solidFill>
              <a:srgbClr val="5B9BD5"/>
            </a:solidFill>
          </a:ln>
        </p:spPr>
        <p:txBody>
          <a:bodyPr vert="horz" wrap="square" lIns="0" tIns="34925" rIns="0" bIns="0" rtlCol="0">
            <a:spAutoFit/>
          </a:bodyPr>
          <a:lstStyle/>
          <a:p>
            <a:pPr marL="334010" indent="-243840">
              <a:lnSpc>
                <a:spcPct val="100000"/>
              </a:lnSpc>
              <a:spcBef>
                <a:spcPts val="275"/>
              </a:spcBef>
              <a:buClr>
                <a:srgbClr val="FF0066"/>
              </a:buClr>
              <a:buSzPct val="95833"/>
              <a:buFont typeface="Wingdings"/>
              <a:buChar char=""/>
              <a:tabLst>
                <a:tab pos="334645" algn="l"/>
              </a:tabLst>
            </a:pPr>
            <a:r>
              <a:rPr sz="2400" spc="-5" dirty="0">
                <a:latin typeface="Arial MT"/>
                <a:cs typeface="Arial MT"/>
              </a:rPr>
              <a:t>Construcción</a:t>
            </a:r>
            <a:r>
              <a:rPr sz="2400" spc="-3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adecuada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6302376" y="3268662"/>
            <a:ext cx="4251325" cy="831850"/>
          </a:xfrm>
          <a:custGeom>
            <a:avLst/>
            <a:gdLst/>
            <a:ahLst/>
            <a:cxnLst/>
            <a:rect l="l" t="t" r="r" b="b"/>
            <a:pathLst>
              <a:path w="4251325" h="831850">
                <a:moveTo>
                  <a:pt x="0" y="0"/>
                </a:moveTo>
                <a:lnTo>
                  <a:pt x="4251325" y="0"/>
                </a:lnTo>
                <a:lnTo>
                  <a:pt x="4251325" y="831850"/>
                </a:lnTo>
                <a:lnTo>
                  <a:pt x="0" y="831850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5B9BD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6308726" y="3294379"/>
            <a:ext cx="4238625" cy="76009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337185" marR="203835" indent="-252729">
              <a:lnSpc>
                <a:spcPct val="100800"/>
              </a:lnSpc>
              <a:spcBef>
                <a:spcPts val="75"/>
              </a:spcBef>
              <a:buClr>
                <a:srgbClr val="FF0066"/>
              </a:buClr>
              <a:buSzPct val="95833"/>
              <a:buFont typeface="Wingdings"/>
              <a:buChar char=""/>
              <a:tabLst>
                <a:tab pos="328295" algn="l"/>
              </a:tabLst>
            </a:pPr>
            <a:r>
              <a:rPr sz="2400" spc="-5" dirty="0">
                <a:latin typeface="Arial MT"/>
                <a:cs typeface="Arial MT"/>
              </a:rPr>
              <a:t>Eliminación permanente </a:t>
            </a:r>
            <a:r>
              <a:rPr sz="2400" dirty="0">
                <a:latin typeface="Arial MT"/>
                <a:cs typeface="Arial MT"/>
              </a:rPr>
              <a:t>de </a:t>
            </a:r>
            <a:r>
              <a:rPr sz="2400" spc="-65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desperdicios</a:t>
            </a:r>
            <a:endParaRPr sz="2400">
              <a:latin typeface="Arial MT"/>
              <a:cs typeface="Arial MT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1768476" y="4070351"/>
            <a:ext cx="5838825" cy="474980"/>
            <a:chOff x="1768476" y="4070351"/>
            <a:chExt cx="5838825" cy="474980"/>
          </a:xfrm>
        </p:grpSpPr>
        <p:sp>
          <p:nvSpPr>
            <p:cNvPr id="13" name="object 13"/>
            <p:cNvSpPr/>
            <p:nvPr/>
          </p:nvSpPr>
          <p:spPr>
            <a:xfrm>
              <a:off x="1774826" y="4076701"/>
              <a:ext cx="5826125" cy="462280"/>
            </a:xfrm>
            <a:custGeom>
              <a:avLst/>
              <a:gdLst/>
              <a:ahLst/>
              <a:cxnLst/>
              <a:rect l="l" t="t" r="r" b="b"/>
              <a:pathLst>
                <a:path w="5826125" h="462279">
                  <a:moveTo>
                    <a:pt x="5826125" y="0"/>
                  </a:moveTo>
                  <a:lnTo>
                    <a:pt x="0" y="0"/>
                  </a:lnTo>
                  <a:lnTo>
                    <a:pt x="0" y="461962"/>
                  </a:lnTo>
                  <a:lnTo>
                    <a:pt x="5826125" y="461962"/>
                  </a:lnTo>
                  <a:lnTo>
                    <a:pt x="5826125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1774826" y="4076701"/>
              <a:ext cx="5826125" cy="462280"/>
            </a:xfrm>
            <a:custGeom>
              <a:avLst/>
              <a:gdLst/>
              <a:ahLst/>
              <a:cxnLst/>
              <a:rect l="l" t="t" r="r" b="b"/>
              <a:pathLst>
                <a:path w="5826125" h="462279">
                  <a:moveTo>
                    <a:pt x="0" y="0"/>
                  </a:moveTo>
                  <a:lnTo>
                    <a:pt x="5826125" y="0"/>
                  </a:lnTo>
                  <a:lnTo>
                    <a:pt x="5826125" y="461963"/>
                  </a:lnTo>
                  <a:lnTo>
                    <a:pt x="0" y="461963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5B9BD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5" name="object 15"/>
          <p:cNvSpPr txBox="1"/>
          <p:nvPr/>
        </p:nvSpPr>
        <p:spPr>
          <a:xfrm>
            <a:off x="1853566" y="4099052"/>
            <a:ext cx="555879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55270" indent="-243204">
              <a:lnSpc>
                <a:spcPct val="100000"/>
              </a:lnSpc>
              <a:spcBef>
                <a:spcPts val="100"/>
              </a:spcBef>
              <a:buClr>
                <a:srgbClr val="FF0066"/>
              </a:buClr>
              <a:buSzPct val="95833"/>
              <a:buFont typeface="Wingdings"/>
              <a:buChar char=""/>
              <a:tabLst>
                <a:tab pos="255904" algn="l"/>
              </a:tabLst>
            </a:pPr>
            <a:r>
              <a:rPr sz="2400" spc="-5" dirty="0">
                <a:latin typeface="Arial MT"/>
                <a:cs typeface="Arial MT"/>
              </a:rPr>
              <a:t>Almacenamiento</a:t>
            </a:r>
            <a:r>
              <a:rPr sz="2400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correcto</a:t>
            </a:r>
            <a:r>
              <a:rPr sz="2400" spc="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de</a:t>
            </a:r>
            <a:r>
              <a:rPr sz="2400" spc="-130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Alimentos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16" name="object 16"/>
          <p:cNvSpPr txBox="1"/>
          <p:nvPr/>
        </p:nvSpPr>
        <p:spPr>
          <a:xfrm>
            <a:off x="1524000" y="4652962"/>
            <a:ext cx="8712200" cy="831850"/>
          </a:xfrm>
          <a:prstGeom prst="rect">
            <a:avLst/>
          </a:prstGeom>
          <a:ln w="12700">
            <a:solidFill>
              <a:srgbClr val="5B9BD5"/>
            </a:solidFill>
          </a:ln>
        </p:spPr>
        <p:txBody>
          <a:bodyPr vert="horz" wrap="square" lIns="0" tIns="34925" rIns="0" bIns="0" rtlCol="0">
            <a:spAutoFit/>
          </a:bodyPr>
          <a:lstStyle/>
          <a:p>
            <a:pPr marL="343535" marR="245110" indent="-252729">
              <a:lnSpc>
                <a:spcPct val="100800"/>
              </a:lnSpc>
              <a:spcBef>
                <a:spcPts val="275"/>
              </a:spcBef>
              <a:buClr>
                <a:srgbClr val="FF0066"/>
              </a:buClr>
              <a:buSzPct val="95833"/>
              <a:buFont typeface="Wingdings"/>
              <a:buChar char=""/>
              <a:tabLst>
                <a:tab pos="334645" algn="l"/>
              </a:tabLst>
            </a:pPr>
            <a:r>
              <a:rPr sz="2400" spc="-5" dirty="0">
                <a:latin typeface="Arial MT"/>
                <a:cs typeface="Arial MT"/>
              </a:rPr>
              <a:t>Evitar </a:t>
            </a:r>
            <a:r>
              <a:rPr sz="2400" dirty="0">
                <a:latin typeface="Arial MT"/>
                <a:cs typeface="Arial MT"/>
              </a:rPr>
              <a:t>condiciones adecuadas para el desarrollo de </a:t>
            </a:r>
            <a:r>
              <a:rPr sz="2400" spc="-5" dirty="0">
                <a:latin typeface="Arial MT"/>
                <a:cs typeface="Arial MT"/>
              </a:rPr>
              <a:t>insectos </a:t>
            </a:r>
            <a:r>
              <a:rPr sz="2400" spc="-65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en</a:t>
            </a:r>
            <a:r>
              <a:rPr sz="2400" spc="-1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basuras,</a:t>
            </a:r>
            <a:r>
              <a:rPr sz="2400" spc="-10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excretas,</a:t>
            </a:r>
            <a:r>
              <a:rPr sz="2400" spc="-10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etc.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17" name="object 17"/>
          <p:cNvSpPr txBox="1"/>
          <p:nvPr/>
        </p:nvSpPr>
        <p:spPr>
          <a:xfrm>
            <a:off x="1524000" y="5589587"/>
            <a:ext cx="7879080" cy="462280"/>
          </a:xfrm>
          <a:prstGeom prst="rect">
            <a:avLst/>
          </a:prstGeom>
          <a:ln w="12700">
            <a:solidFill>
              <a:srgbClr val="5B9BD5"/>
            </a:solidFill>
          </a:ln>
        </p:spPr>
        <p:txBody>
          <a:bodyPr vert="horz" wrap="square" lIns="0" tIns="33655" rIns="0" bIns="0" rtlCol="0">
            <a:spAutoFit/>
          </a:bodyPr>
          <a:lstStyle/>
          <a:p>
            <a:pPr marL="334010" indent="-243204">
              <a:lnSpc>
                <a:spcPct val="100000"/>
              </a:lnSpc>
              <a:spcBef>
                <a:spcPts val="265"/>
              </a:spcBef>
              <a:buClr>
                <a:srgbClr val="FF0066"/>
              </a:buClr>
              <a:buSzPct val="95833"/>
              <a:buFont typeface="Wingdings"/>
              <a:buChar char=""/>
              <a:tabLst>
                <a:tab pos="334645" algn="l"/>
              </a:tabLst>
            </a:pPr>
            <a:r>
              <a:rPr sz="2400" spc="-5" dirty="0">
                <a:latin typeface="Arial MT"/>
                <a:cs typeface="Arial MT"/>
              </a:rPr>
              <a:t>Inspección </a:t>
            </a:r>
            <a:r>
              <a:rPr sz="2400" dirty="0">
                <a:latin typeface="Arial MT"/>
                <a:cs typeface="Arial MT"/>
              </a:rPr>
              <a:t>de</a:t>
            </a:r>
            <a:r>
              <a:rPr sz="2400" spc="-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los</a:t>
            </a:r>
            <a:r>
              <a:rPr sz="2400" spc="-140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Alimentos</a:t>
            </a:r>
            <a:r>
              <a:rPr sz="2400" spc="-1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al </a:t>
            </a:r>
            <a:r>
              <a:rPr sz="2400" spc="-5" dirty="0">
                <a:latin typeface="Arial MT"/>
                <a:cs typeface="Arial MT"/>
              </a:rPr>
              <a:t>momento </a:t>
            </a:r>
            <a:r>
              <a:rPr sz="2400" dirty="0">
                <a:latin typeface="Arial MT"/>
                <a:cs typeface="Arial MT"/>
              </a:rPr>
              <a:t>de</a:t>
            </a:r>
            <a:r>
              <a:rPr sz="2400" spc="-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la</a:t>
            </a:r>
            <a:r>
              <a:rPr sz="2400" spc="-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compra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18" name="object 18"/>
          <p:cNvSpPr txBox="1"/>
          <p:nvPr/>
        </p:nvSpPr>
        <p:spPr>
          <a:xfrm>
            <a:off x="1524000" y="6165851"/>
            <a:ext cx="7691755" cy="460375"/>
          </a:xfrm>
          <a:prstGeom prst="rect">
            <a:avLst/>
          </a:prstGeom>
          <a:ln w="12700">
            <a:solidFill>
              <a:srgbClr val="5B9BD5"/>
            </a:solidFill>
          </a:ln>
        </p:spPr>
        <p:txBody>
          <a:bodyPr vert="horz" wrap="square" lIns="0" tIns="33655" rIns="0" bIns="0" rtlCol="0">
            <a:spAutoFit/>
          </a:bodyPr>
          <a:lstStyle/>
          <a:p>
            <a:pPr marL="334010" indent="-243204">
              <a:lnSpc>
                <a:spcPct val="100000"/>
              </a:lnSpc>
              <a:spcBef>
                <a:spcPts val="265"/>
              </a:spcBef>
              <a:buClr>
                <a:srgbClr val="FF0066"/>
              </a:buClr>
              <a:buSzPct val="95833"/>
              <a:buFont typeface="Wingdings"/>
              <a:buChar char=""/>
              <a:tabLst>
                <a:tab pos="334645" algn="l"/>
              </a:tabLst>
            </a:pPr>
            <a:r>
              <a:rPr sz="2400" spc="-5" dirty="0">
                <a:latin typeface="Arial MT"/>
                <a:cs typeface="Arial MT"/>
              </a:rPr>
              <a:t>Aplicación</a:t>
            </a:r>
            <a:r>
              <a:rPr sz="2400" dirty="0">
                <a:latin typeface="Arial MT"/>
                <a:cs typeface="Arial MT"/>
              </a:rPr>
              <a:t> de los </a:t>
            </a:r>
            <a:r>
              <a:rPr sz="2400" spc="-5" dirty="0">
                <a:latin typeface="Arial MT"/>
                <a:cs typeface="Arial MT"/>
              </a:rPr>
              <a:t>Insecticidas</a:t>
            </a:r>
            <a:r>
              <a:rPr sz="2400" spc="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por personal </a:t>
            </a:r>
            <a:r>
              <a:rPr sz="2400" spc="-5" dirty="0">
                <a:latin typeface="Arial MT"/>
                <a:cs typeface="Arial MT"/>
              </a:rPr>
              <a:t>calificado.</a:t>
            </a:r>
            <a:endParaRPr sz="2400">
              <a:latin typeface="Arial MT"/>
              <a:cs typeface="Arial MT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9396414" y="5576887"/>
            <a:ext cx="1284605" cy="1287780"/>
            <a:chOff x="9396414" y="5576887"/>
            <a:chExt cx="1284605" cy="1287780"/>
          </a:xfrm>
        </p:grpSpPr>
        <p:pic>
          <p:nvPicPr>
            <p:cNvPr id="20" name="object 20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409114" y="5589587"/>
              <a:ext cx="1258886" cy="1268412"/>
            </a:xfrm>
            <a:prstGeom prst="rect">
              <a:avLst/>
            </a:prstGeom>
          </p:spPr>
        </p:pic>
        <p:sp>
          <p:nvSpPr>
            <p:cNvPr id="21" name="object 21"/>
            <p:cNvSpPr/>
            <p:nvPr/>
          </p:nvSpPr>
          <p:spPr>
            <a:xfrm>
              <a:off x="9402764" y="5583237"/>
              <a:ext cx="1271905" cy="1275080"/>
            </a:xfrm>
            <a:custGeom>
              <a:avLst/>
              <a:gdLst/>
              <a:ahLst/>
              <a:cxnLst/>
              <a:rect l="l" t="t" r="r" b="b"/>
              <a:pathLst>
                <a:path w="1271904" h="1275079">
                  <a:moveTo>
                    <a:pt x="0" y="0"/>
                  </a:moveTo>
                  <a:lnTo>
                    <a:pt x="1271586" y="0"/>
                  </a:lnTo>
                  <a:lnTo>
                    <a:pt x="1271586" y="1274762"/>
                  </a:lnTo>
                </a:path>
                <a:path w="1271904" h="1275079">
                  <a:moveTo>
                    <a:pt x="0" y="1274762"/>
                  </a:moveTo>
                  <a:lnTo>
                    <a:pt x="0" y="0"/>
                  </a:lnTo>
                </a:path>
              </a:pathLst>
            </a:custGeom>
            <a:ln w="12700">
              <a:solidFill>
                <a:srgbClr val="5B9BD5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5303912" y="338955"/>
            <a:ext cx="1428750" cy="445134"/>
          </a:xfrm>
          <a:custGeom>
            <a:avLst/>
            <a:gdLst/>
            <a:ahLst/>
            <a:cxnLst/>
            <a:rect l="l" t="t" r="r" b="b"/>
            <a:pathLst>
              <a:path w="1428750" h="445134">
                <a:moveTo>
                  <a:pt x="0" y="74101"/>
                </a:moveTo>
                <a:lnTo>
                  <a:pt x="5823" y="45257"/>
                </a:lnTo>
                <a:lnTo>
                  <a:pt x="21703" y="21703"/>
                </a:lnTo>
                <a:lnTo>
                  <a:pt x="45257" y="5823"/>
                </a:lnTo>
                <a:lnTo>
                  <a:pt x="74101" y="0"/>
                </a:lnTo>
                <a:lnTo>
                  <a:pt x="1354648" y="0"/>
                </a:lnTo>
                <a:lnTo>
                  <a:pt x="1383492" y="5823"/>
                </a:lnTo>
                <a:lnTo>
                  <a:pt x="1407046" y="21703"/>
                </a:lnTo>
                <a:lnTo>
                  <a:pt x="1422926" y="45257"/>
                </a:lnTo>
                <a:lnTo>
                  <a:pt x="1428750" y="74101"/>
                </a:lnTo>
                <a:lnTo>
                  <a:pt x="1428750" y="370498"/>
                </a:lnTo>
                <a:lnTo>
                  <a:pt x="1422926" y="399342"/>
                </a:lnTo>
                <a:lnTo>
                  <a:pt x="1407046" y="422896"/>
                </a:lnTo>
                <a:lnTo>
                  <a:pt x="1383492" y="438776"/>
                </a:lnTo>
                <a:lnTo>
                  <a:pt x="1354648" y="444600"/>
                </a:lnTo>
                <a:lnTo>
                  <a:pt x="74101" y="444600"/>
                </a:lnTo>
                <a:lnTo>
                  <a:pt x="45257" y="438776"/>
                </a:lnTo>
                <a:lnTo>
                  <a:pt x="21703" y="422896"/>
                </a:lnTo>
                <a:lnTo>
                  <a:pt x="5823" y="399342"/>
                </a:lnTo>
                <a:lnTo>
                  <a:pt x="0" y="370498"/>
                </a:lnTo>
                <a:lnTo>
                  <a:pt x="0" y="74101"/>
                </a:lnTo>
                <a:close/>
              </a:path>
            </a:pathLst>
          </a:custGeom>
          <a:ln w="19050">
            <a:solidFill>
              <a:srgbClr val="95959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5556515" y="386079"/>
            <a:ext cx="923925" cy="3149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900" b="1" spc="-5" dirty="0">
                <a:latin typeface="Arial"/>
                <a:cs typeface="Arial"/>
              </a:rPr>
              <a:t>MOSCA</a:t>
            </a:r>
            <a:endParaRPr sz="1900">
              <a:latin typeface="Arial"/>
              <a:cs typeface="Arial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919536" y="909281"/>
            <a:ext cx="7200900" cy="1151255"/>
          </a:xfrm>
          <a:custGeom>
            <a:avLst/>
            <a:gdLst/>
            <a:ahLst/>
            <a:cxnLst/>
            <a:rect l="l" t="t" r="r" b="b"/>
            <a:pathLst>
              <a:path w="7200900" h="1151255">
                <a:moveTo>
                  <a:pt x="0" y="191840"/>
                </a:moveTo>
                <a:lnTo>
                  <a:pt x="5066" y="147853"/>
                </a:lnTo>
                <a:lnTo>
                  <a:pt x="19498" y="107473"/>
                </a:lnTo>
                <a:lnTo>
                  <a:pt x="42145" y="71853"/>
                </a:lnTo>
                <a:lnTo>
                  <a:pt x="71853" y="42145"/>
                </a:lnTo>
                <a:lnTo>
                  <a:pt x="107473" y="19498"/>
                </a:lnTo>
                <a:lnTo>
                  <a:pt x="147853" y="5066"/>
                </a:lnTo>
                <a:lnTo>
                  <a:pt x="191840" y="0"/>
                </a:lnTo>
                <a:lnTo>
                  <a:pt x="7008960" y="0"/>
                </a:lnTo>
                <a:lnTo>
                  <a:pt x="7052947" y="5066"/>
                </a:lnTo>
                <a:lnTo>
                  <a:pt x="7093326" y="19498"/>
                </a:lnTo>
                <a:lnTo>
                  <a:pt x="7128946" y="42145"/>
                </a:lnTo>
                <a:lnTo>
                  <a:pt x="7158654" y="71853"/>
                </a:lnTo>
                <a:lnTo>
                  <a:pt x="7181301" y="107473"/>
                </a:lnTo>
                <a:lnTo>
                  <a:pt x="7195733" y="147853"/>
                </a:lnTo>
                <a:lnTo>
                  <a:pt x="7200800" y="191840"/>
                </a:lnTo>
                <a:lnTo>
                  <a:pt x="7200800" y="959161"/>
                </a:lnTo>
                <a:lnTo>
                  <a:pt x="7195733" y="1003148"/>
                </a:lnTo>
                <a:lnTo>
                  <a:pt x="7181301" y="1043528"/>
                </a:lnTo>
                <a:lnTo>
                  <a:pt x="7158654" y="1079147"/>
                </a:lnTo>
                <a:lnTo>
                  <a:pt x="7128946" y="1108856"/>
                </a:lnTo>
                <a:lnTo>
                  <a:pt x="7093326" y="1131503"/>
                </a:lnTo>
                <a:lnTo>
                  <a:pt x="7052947" y="1145935"/>
                </a:lnTo>
                <a:lnTo>
                  <a:pt x="7008960" y="1151002"/>
                </a:lnTo>
                <a:lnTo>
                  <a:pt x="191840" y="1151002"/>
                </a:lnTo>
                <a:lnTo>
                  <a:pt x="147853" y="1145935"/>
                </a:lnTo>
                <a:lnTo>
                  <a:pt x="107473" y="1131503"/>
                </a:lnTo>
                <a:lnTo>
                  <a:pt x="71853" y="1108856"/>
                </a:lnTo>
                <a:lnTo>
                  <a:pt x="42145" y="1079147"/>
                </a:lnTo>
                <a:lnTo>
                  <a:pt x="19498" y="1043528"/>
                </a:lnTo>
                <a:lnTo>
                  <a:pt x="5066" y="1003148"/>
                </a:lnTo>
                <a:lnTo>
                  <a:pt x="0" y="959161"/>
                </a:lnTo>
                <a:lnTo>
                  <a:pt x="0" y="191840"/>
                </a:lnTo>
                <a:close/>
              </a:path>
            </a:pathLst>
          </a:custGeom>
          <a:ln w="19050">
            <a:solidFill>
              <a:srgbClr val="528CC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2039222" y="894588"/>
            <a:ext cx="6647815" cy="1132205"/>
          </a:xfrm>
          <a:prstGeom prst="rect">
            <a:avLst/>
          </a:prstGeom>
        </p:spPr>
        <p:txBody>
          <a:bodyPr vert="horz" wrap="square" lIns="0" tIns="50165" rIns="0" bIns="0" rtlCol="0">
            <a:spAutoFit/>
          </a:bodyPr>
          <a:lstStyle/>
          <a:p>
            <a:pPr marL="12700" marR="5080">
              <a:lnSpc>
                <a:spcPct val="87700"/>
              </a:lnSpc>
              <a:spcBef>
                <a:spcPts val="395"/>
              </a:spcBef>
            </a:pPr>
            <a:r>
              <a:rPr sz="2000" dirty="0">
                <a:solidFill>
                  <a:srgbClr val="000000"/>
                </a:solidFill>
              </a:rPr>
              <a:t>La mosca </a:t>
            </a:r>
            <a:r>
              <a:rPr sz="2000" spc="-5" dirty="0">
                <a:solidFill>
                  <a:srgbClr val="000000"/>
                </a:solidFill>
              </a:rPr>
              <a:t>doméstica </a:t>
            </a:r>
            <a:r>
              <a:rPr sz="2000" dirty="0">
                <a:solidFill>
                  <a:srgbClr val="000000"/>
                </a:solidFill>
              </a:rPr>
              <a:t>común (musca </a:t>
            </a:r>
            <a:r>
              <a:rPr sz="2000" spc="-5" dirty="0">
                <a:solidFill>
                  <a:srgbClr val="000000"/>
                </a:solidFill>
              </a:rPr>
              <a:t>doméstica), </a:t>
            </a:r>
            <a:r>
              <a:rPr sz="2000" dirty="0">
                <a:solidFill>
                  <a:srgbClr val="000000"/>
                </a:solidFill>
              </a:rPr>
              <a:t>es la de </a:t>
            </a:r>
            <a:r>
              <a:rPr sz="2000" spc="5" dirty="0">
                <a:solidFill>
                  <a:srgbClr val="000000"/>
                </a:solidFill>
              </a:rPr>
              <a:t> </a:t>
            </a:r>
            <a:r>
              <a:rPr sz="2000" dirty="0">
                <a:solidFill>
                  <a:srgbClr val="000000"/>
                </a:solidFill>
              </a:rPr>
              <a:t>mayor </a:t>
            </a:r>
            <a:r>
              <a:rPr sz="2000" spc="-5" dirty="0">
                <a:solidFill>
                  <a:srgbClr val="000000"/>
                </a:solidFill>
              </a:rPr>
              <a:t>importancia sanitaria </a:t>
            </a:r>
            <a:r>
              <a:rPr sz="2000" dirty="0">
                <a:solidFill>
                  <a:srgbClr val="000000"/>
                </a:solidFill>
              </a:rPr>
              <a:t>para el hombre y animales por </a:t>
            </a:r>
            <a:r>
              <a:rPr sz="2000" spc="-545" dirty="0">
                <a:solidFill>
                  <a:srgbClr val="000000"/>
                </a:solidFill>
              </a:rPr>
              <a:t> </a:t>
            </a:r>
            <a:r>
              <a:rPr sz="2000" spc="-5" dirty="0">
                <a:solidFill>
                  <a:srgbClr val="000000"/>
                </a:solidFill>
              </a:rPr>
              <a:t>cuanto arrastra</a:t>
            </a:r>
            <a:r>
              <a:rPr sz="2000" dirty="0">
                <a:solidFill>
                  <a:srgbClr val="000000"/>
                </a:solidFill>
              </a:rPr>
              <a:t> y</a:t>
            </a:r>
            <a:r>
              <a:rPr sz="2000" spc="-5" dirty="0">
                <a:solidFill>
                  <a:srgbClr val="000000"/>
                </a:solidFill>
              </a:rPr>
              <a:t> transmite</a:t>
            </a:r>
            <a:r>
              <a:rPr sz="2000" dirty="0">
                <a:solidFill>
                  <a:srgbClr val="000000"/>
                </a:solidFill>
              </a:rPr>
              <a:t> gérmenes</a:t>
            </a:r>
            <a:r>
              <a:rPr sz="2000" spc="-5" dirty="0">
                <a:solidFill>
                  <a:srgbClr val="000000"/>
                </a:solidFill>
              </a:rPr>
              <a:t> </a:t>
            </a:r>
            <a:r>
              <a:rPr sz="2000" dirty="0">
                <a:solidFill>
                  <a:srgbClr val="000000"/>
                </a:solidFill>
              </a:rPr>
              <a:t>de numerosas </a:t>
            </a:r>
            <a:r>
              <a:rPr sz="2000" spc="5" dirty="0">
                <a:solidFill>
                  <a:srgbClr val="000000"/>
                </a:solidFill>
              </a:rPr>
              <a:t> </a:t>
            </a:r>
            <a:r>
              <a:rPr sz="2000" spc="-5" dirty="0">
                <a:solidFill>
                  <a:srgbClr val="000000"/>
                </a:solidFill>
              </a:rPr>
              <a:t>enfermedades:</a:t>
            </a:r>
            <a:endParaRPr sz="2000"/>
          </a:p>
        </p:txBody>
      </p:sp>
      <p:sp>
        <p:nvSpPr>
          <p:cNvPr id="6" name="object 6"/>
          <p:cNvSpPr txBox="1"/>
          <p:nvPr/>
        </p:nvSpPr>
        <p:spPr>
          <a:xfrm>
            <a:off x="7824789" y="2205037"/>
            <a:ext cx="1889125" cy="367030"/>
          </a:xfrm>
          <a:prstGeom prst="rect">
            <a:avLst/>
          </a:prstGeom>
          <a:ln w="12700">
            <a:solidFill>
              <a:srgbClr val="70AD47"/>
            </a:solidFill>
          </a:ln>
        </p:spPr>
        <p:txBody>
          <a:bodyPr vert="horz" wrap="square" lIns="0" tIns="31750" rIns="0" bIns="0" rtlCol="0">
            <a:spAutoFit/>
          </a:bodyPr>
          <a:lstStyle/>
          <a:p>
            <a:pPr marL="273685" indent="-182245">
              <a:lnSpc>
                <a:spcPct val="100000"/>
              </a:lnSpc>
              <a:spcBef>
                <a:spcPts val="250"/>
              </a:spcBef>
              <a:buClr>
                <a:srgbClr val="FF0066"/>
              </a:buClr>
              <a:buSzPct val="94444"/>
              <a:buFont typeface="Wingdings"/>
              <a:buChar char=""/>
              <a:tabLst>
                <a:tab pos="273685" algn="l"/>
              </a:tabLst>
            </a:pPr>
            <a:r>
              <a:rPr sz="1800" spc="-10" dirty="0">
                <a:latin typeface="Calibri"/>
                <a:cs typeface="Calibri"/>
              </a:rPr>
              <a:t>Fiebre</a:t>
            </a:r>
            <a:r>
              <a:rPr sz="1800" spc="-20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Tifoidea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929518" y="2348190"/>
            <a:ext cx="3281679" cy="369570"/>
          </a:xfrm>
          <a:prstGeom prst="rect">
            <a:avLst/>
          </a:prstGeom>
          <a:ln w="12700">
            <a:solidFill>
              <a:srgbClr val="70AD47"/>
            </a:solidFill>
          </a:ln>
        </p:spPr>
        <p:txBody>
          <a:bodyPr vert="horz" wrap="square" lIns="0" tIns="34925" rIns="0" bIns="0" rtlCol="0">
            <a:spAutoFit/>
          </a:bodyPr>
          <a:lstStyle/>
          <a:p>
            <a:pPr marL="273685" indent="-182880">
              <a:lnSpc>
                <a:spcPct val="100000"/>
              </a:lnSpc>
              <a:spcBef>
                <a:spcPts val="275"/>
              </a:spcBef>
              <a:buClr>
                <a:srgbClr val="FF0066"/>
              </a:buClr>
              <a:buSzPct val="94444"/>
              <a:buFont typeface="Wingdings"/>
              <a:buChar char=""/>
              <a:tabLst>
                <a:tab pos="273685" algn="l"/>
              </a:tabLst>
            </a:pPr>
            <a:r>
              <a:rPr sz="1800" spc="-10" dirty="0">
                <a:latin typeface="Calibri"/>
                <a:cs typeface="Calibri"/>
              </a:rPr>
              <a:t>Disentería</a:t>
            </a:r>
            <a:r>
              <a:rPr sz="1800" dirty="0">
                <a:latin typeface="Calibri"/>
                <a:cs typeface="Calibri"/>
              </a:rPr>
              <a:t> </a:t>
            </a:r>
            <a:r>
              <a:rPr sz="1800" spc="-5" dirty="0">
                <a:latin typeface="Calibri"/>
                <a:cs typeface="Calibri"/>
              </a:rPr>
              <a:t>Bacilar </a:t>
            </a:r>
            <a:r>
              <a:rPr sz="1800" dirty="0">
                <a:latin typeface="Calibri"/>
                <a:cs typeface="Calibri"/>
              </a:rPr>
              <a:t>y</a:t>
            </a:r>
            <a:r>
              <a:rPr sz="1800" spc="-5" dirty="0">
                <a:latin typeface="Calibri"/>
                <a:cs typeface="Calibri"/>
              </a:rPr>
              <a:t> Amebiásica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5808663" y="2349501"/>
            <a:ext cx="1787525" cy="367030"/>
          </a:xfrm>
          <a:prstGeom prst="rect">
            <a:avLst/>
          </a:prstGeom>
          <a:ln w="12700">
            <a:solidFill>
              <a:srgbClr val="70AD47"/>
            </a:solidFill>
          </a:ln>
        </p:spPr>
        <p:txBody>
          <a:bodyPr vert="horz" wrap="square" lIns="0" tIns="33655" rIns="0" bIns="0" rtlCol="0">
            <a:spAutoFit/>
          </a:bodyPr>
          <a:lstStyle/>
          <a:p>
            <a:pPr marL="273685" indent="-182245">
              <a:lnSpc>
                <a:spcPct val="100000"/>
              </a:lnSpc>
              <a:spcBef>
                <a:spcPts val="265"/>
              </a:spcBef>
              <a:buClr>
                <a:srgbClr val="FF0066"/>
              </a:buClr>
              <a:buSzPct val="94444"/>
              <a:buFont typeface="Wingdings"/>
              <a:buChar char=""/>
              <a:tabLst>
                <a:tab pos="273685" algn="l"/>
              </a:tabLst>
            </a:pPr>
            <a:r>
              <a:rPr sz="1800" spc="-5" dirty="0">
                <a:latin typeface="Calibri"/>
                <a:cs typeface="Calibri"/>
              </a:rPr>
              <a:t>Salmonelosis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7824789" y="2706965"/>
            <a:ext cx="2035810" cy="369570"/>
          </a:xfrm>
          <a:prstGeom prst="rect">
            <a:avLst/>
          </a:prstGeom>
          <a:ln w="12700">
            <a:solidFill>
              <a:srgbClr val="70AD47"/>
            </a:solidFill>
          </a:ln>
        </p:spPr>
        <p:txBody>
          <a:bodyPr vert="horz" wrap="square" lIns="0" tIns="36195" rIns="0" bIns="0" rtlCol="0">
            <a:spAutoFit/>
          </a:bodyPr>
          <a:lstStyle/>
          <a:p>
            <a:pPr marL="273685" indent="-182245">
              <a:lnSpc>
                <a:spcPct val="100000"/>
              </a:lnSpc>
              <a:spcBef>
                <a:spcPts val="285"/>
              </a:spcBef>
              <a:buClr>
                <a:srgbClr val="FF0066"/>
              </a:buClr>
              <a:buSzPct val="94444"/>
              <a:buFont typeface="Wingdings"/>
              <a:buChar char=""/>
              <a:tabLst>
                <a:tab pos="273685" algn="l"/>
              </a:tabLst>
            </a:pPr>
            <a:r>
              <a:rPr sz="1800" spc="-15" dirty="0">
                <a:latin typeface="Calibri"/>
                <a:cs typeface="Calibri"/>
              </a:rPr>
              <a:t>Tuberculosis,</a:t>
            </a:r>
            <a:r>
              <a:rPr sz="1800" spc="-25" dirty="0">
                <a:latin typeface="Calibri"/>
                <a:cs typeface="Calibri"/>
              </a:rPr>
              <a:t> </a:t>
            </a:r>
            <a:r>
              <a:rPr sz="1800" spc="-10" dirty="0">
                <a:latin typeface="Calibri"/>
                <a:cs typeface="Calibri"/>
              </a:rPr>
              <a:t>etc.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063750" y="3789363"/>
            <a:ext cx="8388350" cy="1322705"/>
          </a:xfrm>
          <a:prstGeom prst="rect">
            <a:avLst/>
          </a:prstGeom>
          <a:ln w="12700">
            <a:solidFill>
              <a:srgbClr val="70AD47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marL="90805" marR="211454">
              <a:lnSpc>
                <a:spcPct val="100000"/>
              </a:lnSpc>
              <a:spcBef>
                <a:spcPts val="295"/>
              </a:spcBef>
              <a:tabLst>
                <a:tab pos="3320415" algn="l"/>
              </a:tabLst>
            </a:pPr>
            <a:r>
              <a:rPr sz="2000" dirty="0">
                <a:latin typeface="Arial MT"/>
                <a:cs typeface="Arial MT"/>
              </a:rPr>
              <a:t>La</a:t>
            </a:r>
            <a:r>
              <a:rPr sz="2000" spc="5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mosca</a:t>
            </a:r>
            <a:r>
              <a:rPr sz="2000" spc="5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doméstica</a:t>
            </a:r>
            <a:r>
              <a:rPr sz="2000" spc="5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adulta	</a:t>
            </a:r>
            <a:r>
              <a:rPr sz="2000" dirty="0">
                <a:latin typeface="Arial MT"/>
                <a:cs typeface="Arial MT"/>
              </a:rPr>
              <a:t>mide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6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9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mm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longitud,</a:t>
            </a:r>
            <a:r>
              <a:rPr sz="2000" spc="-2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su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tórax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es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gris </a:t>
            </a:r>
            <a:r>
              <a:rPr sz="2000" spc="-54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con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cuatro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franjas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longitudinales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estrechas.</a:t>
            </a:r>
            <a:endParaRPr sz="2000">
              <a:latin typeface="Arial MT"/>
              <a:cs typeface="Arial MT"/>
            </a:endParaRPr>
          </a:p>
          <a:p>
            <a:pPr marL="90805">
              <a:lnSpc>
                <a:spcPct val="100000"/>
              </a:lnSpc>
            </a:pPr>
            <a:r>
              <a:rPr sz="2000" dirty="0">
                <a:latin typeface="Arial MT"/>
                <a:cs typeface="Arial MT"/>
              </a:rPr>
              <a:t>Su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ciclo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vida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consta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cuatro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estadíos: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huevo,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larva,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pupa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y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adulto.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063750" y="5332412"/>
            <a:ext cx="7920355" cy="1016000"/>
          </a:xfrm>
          <a:prstGeom prst="rect">
            <a:avLst/>
          </a:prstGeom>
          <a:ln w="12700">
            <a:solidFill>
              <a:srgbClr val="70AD47"/>
            </a:solidFill>
          </a:ln>
        </p:spPr>
        <p:txBody>
          <a:bodyPr vert="horz" wrap="square" lIns="0" tIns="36830" rIns="0" bIns="0" rtlCol="0">
            <a:spAutoFit/>
          </a:bodyPr>
          <a:lstStyle/>
          <a:p>
            <a:pPr marL="90805" marR="586740" algn="just">
              <a:lnSpc>
                <a:spcPct val="100000"/>
              </a:lnSpc>
              <a:spcBef>
                <a:spcPts val="290"/>
              </a:spcBef>
            </a:pPr>
            <a:r>
              <a:rPr sz="2000" dirty="0">
                <a:latin typeface="Arial MT"/>
                <a:cs typeface="Arial MT"/>
              </a:rPr>
              <a:t>Cada </a:t>
            </a:r>
            <a:r>
              <a:rPr sz="2000" spc="-5" dirty="0">
                <a:latin typeface="Arial MT"/>
                <a:cs typeface="Arial MT"/>
              </a:rPr>
              <a:t>adulto hembra deposita </a:t>
            </a:r>
            <a:r>
              <a:rPr sz="2000" dirty="0">
                <a:latin typeface="Arial MT"/>
                <a:cs typeface="Arial MT"/>
              </a:rPr>
              <a:t>un </a:t>
            </a:r>
            <a:r>
              <a:rPr sz="2000" spc="-5" dirty="0">
                <a:latin typeface="Arial MT"/>
                <a:cs typeface="Arial MT"/>
              </a:rPr>
              <a:t>total </a:t>
            </a:r>
            <a:r>
              <a:rPr sz="2000" dirty="0">
                <a:latin typeface="Arial MT"/>
                <a:cs typeface="Arial MT"/>
              </a:rPr>
              <a:t>de 5 a 6 </a:t>
            </a:r>
            <a:r>
              <a:rPr sz="2000" spc="-5" dirty="0">
                <a:latin typeface="Arial MT"/>
                <a:cs typeface="Arial MT"/>
              </a:rPr>
              <a:t>lotes </a:t>
            </a:r>
            <a:r>
              <a:rPr sz="2000" dirty="0">
                <a:latin typeface="Arial MT"/>
                <a:cs typeface="Arial MT"/>
              </a:rPr>
              <a:t>de 75 a 100 </a:t>
            </a:r>
            <a:r>
              <a:rPr sz="2000" spc="-55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huevos pequeños blancos y ovalados que a </a:t>
            </a:r>
            <a:r>
              <a:rPr sz="2000" spc="-5" dirty="0">
                <a:latin typeface="Arial MT"/>
                <a:cs typeface="Arial MT"/>
              </a:rPr>
              <a:t>temperatura normal </a:t>
            </a:r>
            <a:r>
              <a:rPr sz="2000" spc="-54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nacen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entre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las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8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y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24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horas.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4295776" y="2997200"/>
            <a:ext cx="2714625" cy="457200"/>
          </a:xfrm>
          <a:prstGeom prst="rect">
            <a:avLst/>
          </a:prstGeom>
          <a:ln w="12700">
            <a:solidFill>
              <a:srgbClr val="70AD47"/>
            </a:solidFill>
          </a:ln>
        </p:spPr>
        <p:txBody>
          <a:bodyPr vert="horz" wrap="square" lIns="0" tIns="20320" rIns="0" bIns="0" rtlCol="0">
            <a:spAutoFit/>
          </a:bodyPr>
          <a:lstStyle/>
          <a:p>
            <a:pPr marL="1032510">
              <a:lnSpc>
                <a:spcPct val="100000"/>
              </a:lnSpc>
              <a:spcBef>
                <a:spcPts val="160"/>
              </a:spcBef>
            </a:pPr>
            <a:r>
              <a:rPr sz="2400" b="1" spc="-5" dirty="0">
                <a:latin typeface="Calibri"/>
                <a:cs typeface="Calibri"/>
              </a:rPr>
              <a:t>Ciclo</a:t>
            </a:r>
            <a:r>
              <a:rPr sz="2400" b="1" spc="-35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de</a:t>
            </a:r>
            <a:r>
              <a:rPr sz="2400" b="1" spc="-30" dirty="0">
                <a:latin typeface="Calibri"/>
                <a:cs typeface="Calibri"/>
              </a:rPr>
              <a:t> </a:t>
            </a:r>
            <a:r>
              <a:rPr sz="2400" b="1" spc="-5" dirty="0">
                <a:latin typeface="Calibri"/>
                <a:cs typeface="Calibri"/>
              </a:rPr>
              <a:t>vida</a:t>
            </a:r>
            <a:endParaRPr sz="2400">
              <a:latin typeface="Calibri"/>
              <a:cs typeface="Calibri"/>
            </a:endParaRPr>
          </a:p>
        </p:txBody>
      </p:sp>
      <p:pic>
        <p:nvPicPr>
          <p:cNvPr id="13" name="object 13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9191625" y="1"/>
            <a:ext cx="1476375" cy="1700212"/>
          </a:xfrm>
          <a:prstGeom prst="rect">
            <a:avLst/>
          </a:prstGeo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791711" y="618744"/>
            <a:ext cx="5102351" cy="5422392"/>
          </a:xfrm>
          <a:prstGeom prst="rect">
            <a:avLst/>
          </a:prstGeom>
        </p:spPr>
      </p:pic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4511823" y="334811"/>
            <a:ext cx="1945005" cy="514984"/>
          </a:xfrm>
          <a:custGeom>
            <a:avLst/>
            <a:gdLst/>
            <a:ahLst/>
            <a:cxnLst/>
            <a:rect l="l" t="t" r="r" b="b"/>
            <a:pathLst>
              <a:path w="1945004" h="514984">
                <a:moveTo>
                  <a:pt x="0" y="85801"/>
                </a:moveTo>
                <a:lnTo>
                  <a:pt x="6742" y="52403"/>
                </a:lnTo>
                <a:lnTo>
                  <a:pt x="25130" y="25130"/>
                </a:lnTo>
                <a:lnTo>
                  <a:pt x="52403" y="6742"/>
                </a:lnTo>
                <a:lnTo>
                  <a:pt x="85801" y="0"/>
                </a:lnTo>
                <a:lnTo>
                  <a:pt x="1858887" y="0"/>
                </a:lnTo>
                <a:lnTo>
                  <a:pt x="1892284" y="6742"/>
                </a:lnTo>
                <a:lnTo>
                  <a:pt x="1919557" y="25130"/>
                </a:lnTo>
                <a:lnTo>
                  <a:pt x="1937945" y="52403"/>
                </a:lnTo>
                <a:lnTo>
                  <a:pt x="1944688" y="85801"/>
                </a:lnTo>
                <a:lnTo>
                  <a:pt x="1944688" y="428998"/>
                </a:lnTo>
                <a:lnTo>
                  <a:pt x="1937945" y="462396"/>
                </a:lnTo>
                <a:lnTo>
                  <a:pt x="1919557" y="489669"/>
                </a:lnTo>
                <a:lnTo>
                  <a:pt x="1892284" y="508057"/>
                </a:lnTo>
                <a:lnTo>
                  <a:pt x="1858887" y="514800"/>
                </a:lnTo>
                <a:lnTo>
                  <a:pt x="85801" y="514800"/>
                </a:lnTo>
                <a:lnTo>
                  <a:pt x="52403" y="508057"/>
                </a:lnTo>
                <a:lnTo>
                  <a:pt x="25130" y="489669"/>
                </a:lnTo>
                <a:lnTo>
                  <a:pt x="6742" y="462396"/>
                </a:lnTo>
                <a:lnTo>
                  <a:pt x="0" y="428998"/>
                </a:lnTo>
                <a:lnTo>
                  <a:pt x="0" y="85801"/>
                </a:lnTo>
                <a:close/>
              </a:path>
            </a:pathLst>
          </a:custGeom>
          <a:ln w="19050">
            <a:solidFill>
              <a:srgbClr val="3D67B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959181" y="384556"/>
            <a:ext cx="1050290" cy="3606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200" b="1" dirty="0">
                <a:solidFill>
                  <a:srgbClr val="000000"/>
                </a:solidFill>
                <a:latin typeface="Arial"/>
                <a:cs typeface="Arial"/>
              </a:rPr>
              <a:t>H</a:t>
            </a:r>
            <a:r>
              <a:rPr sz="2200" b="1" spc="-5" dirty="0">
                <a:solidFill>
                  <a:srgbClr val="000000"/>
                </a:solidFill>
                <a:latin typeface="Arial"/>
                <a:cs typeface="Arial"/>
              </a:rPr>
              <a:t>á</a:t>
            </a:r>
            <a:r>
              <a:rPr sz="2200" b="1" dirty="0">
                <a:solidFill>
                  <a:srgbClr val="000000"/>
                </a:solidFill>
                <a:latin typeface="Arial"/>
                <a:cs typeface="Arial"/>
              </a:rPr>
              <a:t>b</a:t>
            </a:r>
            <a:r>
              <a:rPr sz="2200" b="1" spc="-5" dirty="0">
                <a:solidFill>
                  <a:srgbClr val="000000"/>
                </a:solidFill>
                <a:latin typeface="Arial"/>
                <a:cs typeface="Arial"/>
              </a:rPr>
              <a:t>i</a:t>
            </a:r>
            <a:r>
              <a:rPr sz="2200" b="1" dirty="0">
                <a:solidFill>
                  <a:srgbClr val="000000"/>
                </a:solidFill>
                <a:latin typeface="Arial"/>
                <a:cs typeface="Arial"/>
              </a:rPr>
              <a:t>t</a:t>
            </a:r>
            <a:r>
              <a:rPr sz="2200" b="1" spc="-5" dirty="0">
                <a:solidFill>
                  <a:srgbClr val="000000"/>
                </a:solidFill>
                <a:latin typeface="Arial"/>
                <a:cs typeface="Arial"/>
              </a:rPr>
              <a:t>o</a:t>
            </a:r>
            <a:r>
              <a:rPr sz="2200" b="1" dirty="0">
                <a:solidFill>
                  <a:srgbClr val="000000"/>
                </a:solidFill>
                <a:latin typeface="Arial"/>
                <a:cs typeface="Arial"/>
              </a:rPr>
              <a:t>s</a:t>
            </a:r>
            <a:endParaRPr sz="22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992312" y="1074737"/>
            <a:ext cx="8280400" cy="1016000"/>
          </a:xfrm>
          <a:prstGeom prst="rect">
            <a:avLst/>
          </a:prstGeom>
          <a:ln w="12700">
            <a:solidFill>
              <a:srgbClr val="5B9BD5"/>
            </a:solidFill>
          </a:ln>
        </p:spPr>
        <p:txBody>
          <a:bodyPr vert="horz" wrap="square" lIns="0" tIns="36830" rIns="0" bIns="0" rtlCol="0">
            <a:spAutoFit/>
          </a:bodyPr>
          <a:lstStyle/>
          <a:p>
            <a:pPr marL="90805" marR="83820" algn="just">
              <a:lnSpc>
                <a:spcPct val="100000"/>
              </a:lnSpc>
              <a:spcBef>
                <a:spcPts val="290"/>
              </a:spcBef>
            </a:pPr>
            <a:r>
              <a:rPr sz="2000" spc="-5" dirty="0">
                <a:latin typeface="Arial MT"/>
                <a:cs typeface="Arial MT"/>
              </a:rPr>
              <a:t>Esto </a:t>
            </a:r>
            <a:r>
              <a:rPr sz="2000" dirty="0">
                <a:latin typeface="Arial MT"/>
                <a:cs typeface="Arial MT"/>
              </a:rPr>
              <a:t>se debe a que sus </a:t>
            </a:r>
            <a:r>
              <a:rPr sz="2000" spc="-5" dirty="0">
                <a:latin typeface="Arial MT"/>
                <a:cs typeface="Arial MT"/>
              </a:rPr>
              <a:t>hábitos </a:t>
            </a:r>
            <a:r>
              <a:rPr sz="2000" dirty="0">
                <a:latin typeface="Arial MT"/>
                <a:cs typeface="Arial MT"/>
              </a:rPr>
              <a:t>de vida la ponen en </a:t>
            </a:r>
            <a:r>
              <a:rPr sz="2000" spc="-5" dirty="0">
                <a:latin typeface="Arial MT"/>
                <a:cs typeface="Arial MT"/>
              </a:rPr>
              <a:t>contacto </a:t>
            </a:r>
            <a:r>
              <a:rPr sz="2000" dirty="0">
                <a:latin typeface="Arial MT"/>
                <a:cs typeface="Arial MT"/>
              </a:rPr>
              <a:t>con </a:t>
            </a:r>
            <a:r>
              <a:rPr sz="2000" spc="-10" dirty="0">
                <a:latin typeface="Arial MT"/>
                <a:cs typeface="Arial MT"/>
              </a:rPr>
              <a:t>todo </a:t>
            </a:r>
            <a:r>
              <a:rPr sz="2000" spc="-5" dirty="0">
                <a:latin typeface="Arial MT"/>
                <a:cs typeface="Arial MT"/>
              </a:rPr>
              <a:t> tipo </a:t>
            </a:r>
            <a:r>
              <a:rPr sz="2000" dirty="0">
                <a:latin typeface="Arial MT"/>
                <a:cs typeface="Arial MT"/>
              </a:rPr>
              <a:t>de </a:t>
            </a:r>
            <a:r>
              <a:rPr sz="2000" spc="-5" dirty="0">
                <a:latin typeface="Arial MT"/>
                <a:cs typeface="Arial MT"/>
              </a:rPr>
              <a:t>materia </a:t>
            </a:r>
            <a:r>
              <a:rPr sz="2000" dirty="0">
                <a:latin typeface="Arial MT"/>
                <a:cs typeface="Arial MT"/>
              </a:rPr>
              <a:t>orgánica en descomposición (deposiciones, basurales, </a:t>
            </a:r>
            <a:r>
              <a:rPr sz="2000" spc="5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restos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animales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muertos,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etc.)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992313" y="2373312"/>
            <a:ext cx="3667125" cy="462280"/>
          </a:xfrm>
          <a:prstGeom prst="rect">
            <a:avLst/>
          </a:prstGeom>
          <a:ln w="12700">
            <a:solidFill>
              <a:srgbClr val="5B9BD5"/>
            </a:solidFill>
          </a:ln>
        </p:spPr>
        <p:txBody>
          <a:bodyPr vert="horz" wrap="square" lIns="0" tIns="34290" rIns="0" bIns="0" rtlCol="0">
            <a:spAutoFit/>
          </a:bodyPr>
          <a:lstStyle/>
          <a:p>
            <a:pPr marL="334010" indent="-243840">
              <a:lnSpc>
                <a:spcPct val="100000"/>
              </a:lnSpc>
              <a:spcBef>
                <a:spcPts val="270"/>
              </a:spcBef>
              <a:buClr>
                <a:srgbClr val="FF0066"/>
              </a:buClr>
              <a:buSzPct val="95833"/>
              <a:buFont typeface="Wingdings"/>
              <a:buChar char=""/>
              <a:tabLst>
                <a:tab pos="334645" algn="l"/>
              </a:tabLst>
            </a:pPr>
            <a:r>
              <a:rPr sz="2400" spc="-5" dirty="0">
                <a:latin typeface="Arial MT"/>
                <a:cs typeface="Arial MT"/>
              </a:rPr>
              <a:t>Son</a:t>
            </a:r>
            <a:r>
              <a:rPr sz="2400" spc="-2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de</a:t>
            </a:r>
            <a:r>
              <a:rPr sz="2400" spc="-20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hábitos</a:t>
            </a:r>
            <a:r>
              <a:rPr sz="2400" spc="-2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diurnos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135188" y="3195637"/>
            <a:ext cx="5247005" cy="400050"/>
          </a:xfrm>
          <a:prstGeom prst="rect">
            <a:avLst/>
          </a:prstGeom>
          <a:ln w="12700">
            <a:solidFill>
              <a:srgbClr val="5B9BD5"/>
            </a:solidFill>
          </a:ln>
        </p:spPr>
        <p:txBody>
          <a:bodyPr vert="horz" wrap="square" lIns="0" tIns="34290" rIns="0" bIns="0" rtlCol="0">
            <a:spAutoFit/>
          </a:bodyPr>
          <a:lstStyle/>
          <a:p>
            <a:pPr marL="293370" indent="-203200">
              <a:lnSpc>
                <a:spcPct val="100000"/>
              </a:lnSpc>
              <a:spcBef>
                <a:spcPts val="270"/>
              </a:spcBef>
              <a:buClr>
                <a:srgbClr val="FF0066"/>
              </a:buClr>
              <a:buSzPct val="95000"/>
              <a:buFont typeface="Wingdings"/>
              <a:buChar char=""/>
              <a:tabLst>
                <a:tab pos="294005" algn="l"/>
              </a:tabLst>
            </a:pPr>
            <a:r>
              <a:rPr sz="2000" spc="-10" dirty="0">
                <a:latin typeface="Arial MT"/>
                <a:cs typeface="Arial MT"/>
              </a:rPr>
              <a:t>Transmiten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las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enfermedades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través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de: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3368675" y="3771900"/>
            <a:ext cx="4002404" cy="400050"/>
          </a:xfrm>
          <a:prstGeom prst="rect">
            <a:avLst/>
          </a:prstGeom>
          <a:ln w="12700">
            <a:solidFill>
              <a:srgbClr val="5B9BD5"/>
            </a:solidFill>
          </a:ln>
        </p:spPr>
        <p:txBody>
          <a:bodyPr vert="horz" wrap="square" lIns="0" tIns="33655" rIns="0" bIns="0" rtlCol="0">
            <a:spAutoFit/>
          </a:bodyPr>
          <a:lstStyle/>
          <a:p>
            <a:pPr marL="318135" indent="-227965">
              <a:lnSpc>
                <a:spcPct val="100000"/>
              </a:lnSpc>
              <a:spcBef>
                <a:spcPts val="265"/>
              </a:spcBef>
              <a:buClr>
                <a:srgbClr val="FF0066"/>
              </a:buClr>
              <a:buSzPct val="95000"/>
              <a:buFont typeface="Wingdings"/>
              <a:buChar char=""/>
              <a:tabLst>
                <a:tab pos="318770" algn="l"/>
              </a:tabLst>
            </a:pPr>
            <a:r>
              <a:rPr sz="2000" dirty="0">
                <a:latin typeface="Arial MT"/>
                <a:cs typeface="Arial MT"/>
              </a:rPr>
              <a:t>los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pelos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sus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patas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y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cuerpo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424113" y="4292600"/>
            <a:ext cx="7533005" cy="400050"/>
          </a:xfrm>
          <a:prstGeom prst="rect">
            <a:avLst/>
          </a:prstGeom>
          <a:ln w="12700">
            <a:solidFill>
              <a:srgbClr val="5B9BD5"/>
            </a:solidFill>
          </a:ln>
        </p:spPr>
        <p:txBody>
          <a:bodyPr vert="horz" wrap="square" lIns="0" tIns="34290" rIns="0" bIns="0" rtlCol="0">
            <a:spAutoFit/>
          </a:bodyPr>
          <a:lstStyle/>
          <a:p>
            <a:pPr marL="318135" indent="-227965">
              <a:lnSpc>
                <a:spcPct val="100000"/>
              </a:lnSpc>
              <a:spcBef>
                <a:spcPts val="270"/>
              </a:spcBef>
              <a:buClr>
                <a:srgbClr val="FF0066"/>
              </a:buClr>
              <a:buSzPct val="95000"/>
              <a:buFont typeface="Wingdings"/>
              <a:buChar char=""/>
              <a:tabLst>
                <a:tab pos="318770" algn="l"/>
              </a:tabLst>
            </a:pPr>
            <a:r>
              <a:rPr sz="2000" dirty="0">
                <a:latin typeface="Arial MT"/>
                <a:cs typeface="Arial MT"/>
              </a:rPr>
              <a:t>almohadillas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viscosas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sus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patas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sus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deposiciones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424112" y="4806951"/>
            <a:ext cx="7416800" cy="708025"/>
          </a:xfrm>
          <a:prstGeom prst="rect">
            <a:avLst/>
          </a:prstGeom>
          <a:ln w="12700">
            <a:solidFill>
              <a:srgbClr val="5B9BD5"/>
            </a:solidFill>
          </a:ln>
        </p:spPr>
        <p:txBody>
          <a:bodyPr vert="horz" wrap="square" lIns="0" tIns="34925" rIns="0" bIns="0" rtlCol="0">
            <a:spAutoFit/>
          </a:bodyPr>
          <a:lstStyle/>
          <a:p>
            <a:pPr marL="90805" marR="685800">
              <a:lnSpc>
                <a:spcPct val="100000"/>
              </a:lnSpc>
              <a:spcBef>
                <a:spcPts val="275"/>
              </a:spcBef>
              <a:buClr>
                <a:srgbClr val="FF0066"/>
              </a:buClr>
              <a:buSzPct val="95000"/>
              <a:buFont typeface="Wingdings"/>
              <a:buChar char=""/>
              <a:tabLst>
                <a:tab pos="318770" algn="l"/>
              </a:tabLst>
            </a:pPr>
            <a:r>
              <a:rPr sz="2000" dirty="0">
                <a:latin typeface="Arial MT"/>
                <a:cs typeface="Arial MT"/>
              </a:rPr>
              <a:t>por las secreciones y </a:t>
            </a:r>
            <a:r>
              <a:rPr sz="2000" spc="-5" dirty="0">
                <a:latin typeface="Arial MT"/>
                <a:cs typeface="Arial MT"/>
              </a:rPr>
              <a:t>vómito </a:t>
            </a:r>
            <a:r>
              <a:rPr sz="2000" dirty="0">
                <a:latin typeface="Arial MT"/>
                <a:cs typeface="Arial MT"/>
              </a:rPr>
              <a:t>con que </a:t>
            </a:r>
            <a:r>
              <a:rPr sz="2000" spc="-5" dirty="0">
                <a:latin typeface="Arial MT"/>
                <a:cs typeface="Arial MT"/>
              </a:rPr>
              <a:t>humedecen </a:t>
            </a:r>
            <a:r>
              <a:rPr sz="2000" dirty="0">
                <a:latin typeface="Arial MT"/>
                <a:cs typeface="Arial MT"/>
              </a:rPr>
              <a:t>el </a:t>
            </a:r>
            <a:r>
              <a:rPr sz="2000" spc="5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alimento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y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aunque</a:t>
            </a:r>
            <a:r>
              <a:rPr sz="2000" spc="-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viene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contaminado </a:t>
            </a:r>
            <a:r>
              <a:rPr sz="2000" dirty="0">
                <a:latin typeface="Arial MT"/>
                <a:cs typeface="Arial MT"/>
              </a:rPr>
              <a:t>desde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su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estómago.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855912" y="5661025"/>
            <a:ext cx="6393180" cy="400050"/>
          </a:xfrm>
          <a:prstGeom prst="rect">
            <a:avLst/>
          </a:prstGeom>
          <a:ln w="12700">
            <a:solidFill>
              <a:srgbClr val="5B9BD5"/>
            </a:solidFill>
          </a:ln>
        </p:spPr>
        <p:txBody>
          <a:bodyPr vert="horz" wrap="square" lIns="0" tIns="34290" rIns="0" bIns="0" rtlCol="0">
            <a:spAutoFit/>
          </a:bodyPr>
          <a:lstStyle/>
          <a:p>
            <a:pPr marL="318135" indent="-227965">
              <a:lnSpc>
                <a:spcPct val="100000"/>
              </a:lnSpc>
              <a:spcBef>
                <a:spcPts val="270"/>
              </a:spcBef>
              <a:buClr>
                <a:srgbClr val="FF0066"/>
              </a:buClr>
              <a:buSzPct val="95000"/>
              <a:buFont typeface="Wingdings"/>
              <a:buChar char=""/>
              <a:tabLst>
                <a:tab pos="318770" algn="l"/>
              </a:tabLst>
            </a:pPr>
            <a:r>
              <a:rPr sz="2000" dirty="0">
                <a:latin typeface="Arial MT"/>
                <a:cs typeface="Arial MT"/>
              </a:rPr>
              <a:t>Puede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traer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hasta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6.500.000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bacterias </a:t>
            </a:r>
            <a:r>
              <a:rPr sz="2000" dirty="0">
                <a:latin typeface="Arial MT"/>
                <a:cs typeface="Arial MT"/>
              </a:rPr>
              <a:t>en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su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cuerpo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3648076" y="6237287"/>
            <a:ext cx="5153025" cy="400050"/>
          </a:xfrm>
          <a:prstGeom prst="rect">
            <a:avLst/>
          </a:prstGeom>
          <a:ln w="12700">
            <a:solidFill>
              <a:srgbClr val="5B9BD5"/>
            </a:solidFill>
          </a:ln>
        </p:spPr>
        <p:txBody>
          <a:bodyPr vert="horz" wrap="square" lIns="0" tIns="34290" rIns="0" bIns="0" rtlCol="0">
            <a:spAutoFit/>
          </a:bodyPr>
          <a:lstStyle/>
          <a:p>
            <a:pPr marL="318135" indent="-227329">
              <a:lnSpc>
                <a:spcPct val="100000"/>
              </a:lnSpc>
              <a:spcBef>
                <a:spcPts val="270"/>
              </a:spcBef>
              <a:buClr>
                <a:srgbClr val="FF0066"/>
              </a:buClr>
              <a:buSzPct val="95000"/>
              <a:buFont typeface="Wingdings"/>
              <a:buChar char=""/>
              <a:tabLst>
                <a:tab pos="318770" algn="l"/>
              </a:tabLst>
            </a:pPr>
            <a:r>
              <a:rPr sz="2000" spc="-5" dirty="0">
                <a:latin typeface="Arial MT"/>
                <a:cs typeface="Arial MT"/>
              </a:rPr>
              <a:t>Interiormente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hasta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28.000.000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bacterias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349496" y="316991"/>
            <a:ext cx="3563111" cy="490727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5577584" y="340867"/>
            <a:ext cx="110934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1" spc="-5" dirty="0">
                <a:solidFill>
                  <a:srgbClr val="000000"/>
                </a:solidFill>
                <a:latin typeface="Arial"/>
                <a:cs typeface="Arial"/>
              </a:rPr>
              <a:t>Control</a:t>
            </a:r>
          </a:p>
        </p:txBody>
      </p:sp>
      <p:sp>
        <p:nvSpPr>
          <p:cNvPr id="4" name="object 4"/>
          <p:cNvSpPr/>
          <p:nvPr/>
        </p:nvSpPr>
        <p:spPr>
          <a:xfrm>
            <a:off x="2135187" y="5373687"/>
            <a:ext cx="8064500" cy="1014730"/>
          </a:xfrm>
          <a:custGeom>
            <a:avLst/>
            <a:gdLst/>
            <a:ahLst/>
            <a:cxnLst/>
            <a:rect l="l" t="t" r="r" b="b"/>
            <a:pathLst>
              <a:path w="8064500" h="1014729">
                <a:moveTo>
                  <a:pt x="0" y="0"/>
                </a:moveTo>
                <a:lnTo>
                  <a:pt x="8064500" y="0"/>
                </a:lnTo>
                <a:lnTo>
                  <a:pt x="8064500" y="1014412"/>
                </a:lnTo>
                <a:lnTo>
                  <a:pt x="0" y="1014412"/>
                </a:lnTo>
                <a:lnTo>
                  <a:pt x="0" y="0"/>
                </a:lnTo>
                <a:close/>
              </a:path>
            </a:pathLst>
          </a:custGeom>
          <a:ln w="12700">
            <a:solidFill>
              <a:srgbClr val="ED7D3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2226627" y="5399532"/>
            <a:ext cx="7893684" cy="9398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R="5080" algn="just">
              <a:lnSpc>
                <a:spcPct val="100000"/>
              </a:lnSpc>
              <a:spcBef>
                <a:spcPts val="100"/>
              </a:spcBef>
              <a:buClr>
                <a:srgbClr val="FF0066"/>
              </a:buClr>
              <a:buSzPct val="95000"/>
              <a:buFont typeface="Wingdings"/>
              <a:buChar char=""/>
              <a:tabLst>
                <a:tab pos="202565" algn="l"/>
              </a:tabLst>
            </a:pPr>
            <a:r>
              <a:rPr sz="2000" dirty="0">
                <a:latin typeface="Arial MT"/>
                <a:cs typeface="Arial MT"/>
              </a:rPr>
              <a:t>Medidas de </a:t>
            </a:r>
            <a:r>
              <a:rPr sz="2000" spc="-5" dirty="0">
                <a:latin typeface="Arial MT"/>
                <a:cs typeface="Arial MT"/>
              </a:rPr>
              <a:t>saneamiento destinados </a:t>
            </a:r>
            <a:r>
              <a:rPr sz="2000" dirty="0">
                <a:latin typeface="Arial MT"/>
                <a:cs typeface="Arial MT"/>
              </a:rPr>
              <a:t>a eliminar </a:t>
            </a:r>
            <a:r>
              <a:rPr sz="2000" spc="-10" dirty="0">
                <a:latin typeface="Arial MT"/>
                <a:cs typeface="Arial MT"/>
              </a:rPr>
              <a:t>tanto </a:t>
            </a:r>
            <a:r>
              <a:rPr sz="2000" dirty="0">
                <a:latin typeface="Arial MT"/>
                <a:cs typeface="Arial MT"/>
              </a:rPr>
              <a:t>sus </a:t>
            </a:r>
            <a:r>
              <a:rPr sz="2000" spc="-5" dirty="0">
                <a:latin typeface="Arial MT"/>
                <a:cs typeface="Arial MT"/>
              </a:rPr>
              <a:t>lugares </a:t>
            </a:r>
            <a:r>
              <a:rPr sz="2000" dirty="0">
                <a:latin typeface="Arial MT"/>
                <a:cs typeface="Arial MT"/>
              </a:rPr>
              <a:t>de </a:t>
            </a:r>
            <a:r>
              <a:rPr sz="2000" spc="-545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reproducción</a:t>
            </a:r>
            <a:r>
              <a:rPr sz="200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como</a:t>
            </a:r>
            <a:r>
              <a:rPr sz="2000" dirty="0">
                <a:latin typeface="Arial MT"/>
                <a:cs typeface="Arial MT"/>
              </a:rPr>
              <a:t> la</a:t>
            </a:r>
            <a:r>
              <a:rPr sz="2000" spc="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posibilidad</a:t>
            </a:r>
            <a:r>
              <a:rPr sz="2000" spc="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</a:t>
            </a:r>
            <a:r>
              <a:rPr sz="2000" spc="5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encontrar</a:t>
            </a:r>
            <a:r>
              <a:rPr sz="2000" dirty="0">
                <a:latin typeface="Arial MT"/>
                <a:cs typeface="Arial MT"/>
              </a:rPr>
              <a:t> su</a:t>
            </a:r>
            <a:r>
              <a:rPr sz="2000" spc="5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alimento</a:t>
            </a:r>
            <a:r>
              <a:rPr sz="2000" dirty="0">
                <a:latin typeface="Arial MT"/>
                <a:cs typeface="Arial MT"/>
              </a:rPr>
              <a:t> en </a:t>
            </a:r>
            <a:r>
              <a:rPr sz="2000" spc="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viviendas.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063751" y="1135063"/>
            <a:ext cx="8209280" cy="708025"/>
          </a:xfrm>
          <a:prstGeom prst="rect">
            <a:avLst/>
          </a:prstGeom>
          <a:ln w="12700">
            <a:solidFill>
              <a:srgbClr val="ED7D31"/>
            </a:solidFill>
          </a:ln>
        </p:spPr>
        <p:txBody>
          <a:bodyPr vert="horz" wrap="square" lIns="0" tIns="37465" rIns="0" bIns="0" rtlCol="0">
            <a:spAutoFit/>
          </a:bodyPr>
          <a:lstStyle/>
          <a:p>
            <a:pPr marL="90805" marR="619760">
              <a:lnSpc>
                <a:spcPct val="100000"/>
              </a:lnSpc>
              <a:spcBef>
                <a:spcPts val="295"/>
              </a:spcBef>
            </a:pPr>
            <a:r>
              <a:rPr sz="2000" dirty="0">
                <a:latin typeface="Arial MT"/>
                <a:cs typeface="Arial MT"/>
              </a:rPr>
              <a:t>El </a:t>
            </a:r>
            <a:r>
              <a:rPr sz="2000" spc="-5" dirty="0">
                <a:latin typeface="Arial MT"/>
                <a:cs typeface="Arial MT"/>
              </a:rPr>
              <a:t>control </a:t>
            </a:r>
            <a:r>
              <a:rPr sz="2000" dirty="0">
                <a:latin typeface="Arial MT"/>
                <a:cs typeface="Arial MT"/>
              </a:rPr>
              <a:t>de </a:t>
            </a:r>
            <a:r>
              <a:rPr sz="2000" spc="-5" dirty="0">
                <a:latin typeface="Arial MT"/>
                <a:cs typeface="Arial MT"/>
              </a:rPr>
              <a:t>moscas </a:t>
            </a:r>
            <a:r>
              <a:rPr sz="2000" dirty="0">
                <a:latin typeface="Arial MT"/>
                <a:cs typeface="Arial MT"/>
              </a:rPr>
              <a:t>puede ser dirigido </a:t>
            </a:r>
            <a:r>
              <a:rPr sz="2000" spc="-5" dirty="0">
                <a:latin typeface="Arial MT"/>
                <a:cs typeface="Arial MT"/>
              </a:rPr>
              <a:t>contra adultos </a:t>
            </a:r>
            <a:r>
              <a:rPr sz="2000" dirty="0">
                <a:latin typeface="Arial MT"/>
                <a:cs typeface="Arial MT"/>
              </a:rPr>
              <a:t>o larvas. La </a:t>
            </a:r>
            <a:r>
              <a:rPr sz="2000" spc="-55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buena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higiene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es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el paso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básico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en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todo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manejo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moscas.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7" name="object 7"/>
          <p:cNvSpPr txBox="1"/>
          <p:nvPr/>
        </p:nvSpPr>
        <p:spPr>
          <a:xfrm>
            <a:off x="1919288" y="2133600"/>
            <a:ext cx="8461375" cy="706755"/>
          </a:xfrm>
          <a:prstGeom prst="rect">
            <a:avLst/>
          </a:prstGeom>
          <a:ln w="12700">
            <a:solidFill>
              <a:srgbClr val="ED7D31"/>
            </a:solidFill>
          </a:ln>
        </p:spPr>
        <p:txBody>
          <a:bodyPr vert="horz" wrap="square" lIns="0" tIns="35560" rIns="0" bIns="0" rtlCol="0">
            <a:spAutoFit/>
          </a:bodyPr>
          <a:lstStyle/>
          <a:p>
            <a:pPr marL="90805" marR="308610">
              <a:lnSpc>
                <a:spcPct val="100000"/>
              </a:lnSpc>
              <a:spcBef>
                <a:spcPts val="280"/>
              </a:spcBef>
            </a:pPr>
            <a:r>
              <a:rPr sz="2000" dirty="0">
                <a:latin typeface="Arial MT"/>
                <a:cs typeface="Arial MT"/>
              </a:rPr>
              <a:t>Un </a:t>
            </a:r>
            <a:r>
              <a:rPr sz="2000" spc="-5" dirty="0">
                <a:latin typeface="Arial MT"/>
                <a:cs typeface="Arial MT"/>
              </a:rPr>
              <a:t>programa eficaz </a:t>
            </a:r>
            <a:r>
              <a:rPr sz="2000" dirty="0">
                <a:latin typeface="Arial MT"/>
                <a:cs typeface="Arial MT"/>
              </a:rPr>
              <a:t>y </a:t>
            </a:r>
            <a:r>
              <a:rPr sz="2000" spc="-5" dirty="0">
                <a:latin typeface="Arial MT"/>
                <a:cs typeface="Arial MT"/>
              </a:rPr>
              <a:t>exitoso </a:t>
            </a:r>
            <a:r>
              <a:rPr sz="2000" dirty="0">
                <a:latin typeface="Arial MT"/>
                <a:cs typeface="Arial MT"/>
              </a:rPr>
              <a:t>de </a:t>
            </a:r>
            <a:r>
              <a:rPr sz="2000" spc="-5" dirty="0">
                <a:latin typeface="Arial MT"/>
                <a:cs typeface="Arial MT"/>
              </a:rPr>
              <a:t>control </a:t>
            </a:r>
            <a:r>
              <a:rPr sz="2000" dirty="0">
                <a:latin typeface="Arial MT"/>
                <a:cs typeface="Arial MT"/>
              </a:rPr>
              <a:t>de </a:t>
            </a:r>
            <a:r>
              <a:rPr sz="2000" spc="-5" dirty="0">
                <a:latin typeface="Arial MT"/>
                <a:cs typeface="Arial MT"/>
              </a:rPr>
              <a:t>moscas </a:t>
            </a:r>
            <a:r>
              <a:rPr sz="2000" dirty="0">
                <a:latin typeface="Arial MT"/>
                <a:cs typeface="Arial MT"/>
              </a:rPr>
              <a:t>debe considerar los </a:t>
            </a:r>
            <a:r>
              <a:rPr sz="2000" spc="-54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siguientes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aspectos: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2208212" y="4014787"/>
            <a:ext cx="8064500" cy="1016000"/>
          </a:xfrm>
          <a:prstGeom prst="rect">
            <a:avLst/>
          </a:prstGeom>
          <a:ln w="12700">
            <a:solidFill>
              <a:srgbClr val="ED7D31"/>
            </a:solidFill>
          </a:ln>
        </p:spPr>
        <p:txBody>
          <a:bodyPr vert="horz" wrap="square" lIns="0" tIns="38100" rIns="0" bIns="0" rtlCol="0">
            <a:spAutoFit/>
          </a:bodyPr>
          <a:lstStyle/>
          <a:p>
            <a:pPr marL="90805" marR="219075">
              <a:lnSpc>
                <a:spcPct val="100000"/>
              </a:lnSpc>
              <a:spcBef>
                <a:spcPts val="300"/>
              </a:spcBef>
            </a:pPr>
            <a:r>
              <a:rPr sz="2000" dirty="0">
                <a:latin typeface="Arial MT"/>
                <a:cs typeface="Arial MT"/>
              </a:rPr>
              <a:t>Las </a:t>
            </a:r>
            <a:r>
              <a:rPr sz="2000" spc="-5" dirty="0">
                <a:latin typeface="Arial MT"/>
                <a:cs typeface="Arial MT"/>
              </a:rPr>
              <a:t>moscas domésticas </a:t>
            </a:r>
            <a:r>
              <a:rPr sz="2000" dirty="0">
                <a:latin typeface="Arial MT"/>
                <a:cs typeface="Arial MT"/>
              </a:rPr>
              <a:t>y </a:t>
            </a:r>
            <a:r>
              <a:rPr sz="2000" spc="-5" dirty="0">
                <a:latin typeface="Arial MT"/>
                <a:cs typeface="Arial MT"/>
              </a:rPr>
              <a:t>otras </a:t>
            </a:r>
            <a:r>
              <a:rPr sz="2000" dirty="0">
                <a:latin typeface="Arial MT"/>
                <a:cs typeface="Arial MT"/>
              </a:rPr>
              <a:t>se </a:t>
            </a:r>
            <a:r>
              <a:rPr sz="2000" spc="-5" dirty="0">
                <a:latin typeface="Arial MT"/>
                <a:cs typeface="Arial MT"/>
              </a:rPr>
              <a:t>alimentan </a:t>
            </a:r>
            <a:r>
              <a:rPr sz="2000" dirty="0">
                <a:latin typeface="Arial MT"/>
                <a:cs typeface="Arial MT"/>
              </a:rPr>
              <a:t>de </a:t>
            </a:r>
            <a:r>
              <a:rPr sz="2000" spc="-5" dirty="0">
                <a:latin typeface="Arial MT"/>
                <a:cs typeface="Arial MT"/>
              </a:rPr>
              <a:t>materia </a:t>
            </a:r>
            <a:r>
              <a:rPr sz="2000" dirty="0">
                <a:latin typeface="Arial MT"/>
                <a:cs typeface="Arial MT"/>
              </a:rPr>
              <a:t>orgánica en </a:t>
            </a:r>
            <a:r>
              <a:rPr sz="2000" spc="-54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descomposición, </a:t>
            </a:r>
            <a:r>
              <a:rPr sz="2000" spc="-5" dirty="0">
                <a:latin typeface="Arial MT"/>
                <a:cs typeface="Arial MT"/>
              </a:rPr>
              <a:t>basura, excremento </a:t>
            </a:r>
            <a:r>
              <a:rPr sz="2000" dirty="0">
                <a:latin typeface="Arial MT"/>
                <a:cs typeface="Arial MT"/>
              </a:rPr>
              <a:t>o </a:t>
            </a:r>
            <a:r>
              <a:rPr sz="2000" spc="-5" dirty="0">
                <a:latin typeface="Arial MT"/>
                <a:cs typeface="Arial MT"/>
              </a:rPr>
              <a:t>tierra contaminada. </a:t>
            </a:r>
            <a:r>
              <a:rPr sz="2000" dirty="0">
                <a:latin typeface="Arial MT"/>
                <a:cs typeface="Arial MT"/>
              </a:rPr>
              <a:t>La </a:t>
            </a:r>
            <a:r>
              <a:rPr sz="2000" spc="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eliminación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estos,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hará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bajar</a:t>
            </a:r>
            <a:r>
              <a:rPr sz="2000" spc="-5" dirty="0">
                <a:latin typeface="Arial MT"/>
                <a:cs typeface="Arial MT"/>
              </a:rPr>
              <a:t> fuertemente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la</a:t>
            </a:r>
            <a:r>
              <a:rPr sz="2000" spc="-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población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adultos.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9" name="object 9"/>
          <p:cNvSpPr txBox="1"/>
          <p:nvPr/>
        </p:nvSpPr>
        <p:spPr>
          <a:xfrm>
            <a:off x="2279651" y="3213101"/>
            <a:ext cx="3228975" cy="396875"/>
          </a:xfrm>
          <a:prstGeom prst="rect">
            <a:avLst/>
          </a:prstGeom>
          <a:ln w="12700">
            <a:solidFill>
              <a:srgbClr val="ED7D31"/>
            </a:solidFill>
          </a:ln>
        </p:spPr>
        <p:txBody>
          <a:bodyPr vert="horz" wrap="square" lIns="0" tIns="31750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250"/>
              </a:spcBef>
            </a:pPr>
            <a:r>
              <a:rPr sz="2000" b="1" spc="-5" dirty="0">
                <a:latin typeface="Arial"/>
                <a:cs typeface="Arial"/>
              </a:rPr>
              <a:t>Ordenamiento</a:t>
            </a:r>
            <a:r>
              <a:rPr sz="2000" b="1" spc="-30" dirty="0">
                <a:latin typeface="Arial"/>
                <a:cs typeface="Arial"/>
              </a:rPr>
              <a:t> </a:t>
            </a:r>
            <a:r>
              <a:rPr sz="2000" b="1" spc="-5" dirty="0">
                <a:latin typeface="Arial"/>
                <a:cs typeface="Arial"/>
              </a:rPr>
              <a:t>del</a:t>
            </a:r>
            <a:r>
              <a:rPr sz="2000" b="1" spc="-40" dirty="0">
                <a:latin typeface="Arial"/>
                <a:cs typeface="Arial"/>
              </a:rPr>
              <a:t> </a:t>
            </a:r>
            <a:r>
              <a:rPr sz="2000" b="1" spc="-5" dirty="0">
                <a:latin typeface="Arial"/>
                <a:cs typeface="Arial"/>
              </a:rPr>
              <a:t>medio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215680" y="266406"/>
            <a:ext cx="5113655" cy="810895"/>
          </a:xfrm>
          <a:custGeom>
            <a:avLst/>
            <a:gdLst/>
            <a:ahLst/>
            <a:cxnLst/>
            <a:rect l="l" t="t" r="r" b="b"/>
            <a:pathLst>
              <a:path w="5113655" h="810894">
                <a:moveTo>
                  <a:pt x="0" y="135136"/>
                </a:moveTo>
                <a:lnTo>
                  <a:pt x="6889" y="92423"/>
                </a:lnTo>
                <a:lnTo>
                  <a:pt x="26073" y="55326"/>
                </a:lnTo>
                <a:lnTo>
                  <a:pt x="55326" y="26073"/>
                </a:lnTo>
                <a:lnTo>
                  <a:pt x="92422" y="6889"/>
                </a:lnTo>
                <a:lnTo>
                  <a:pt x="135136" y="0"/>
                </a:lnTo>
                <a:lnTo>
                  <a:pt x="4978201" y="0"/>
                </a:lnTo>
                <a:lnTo>
                  <a:pt x="5020914" y="6889"/>
                </a:lnTo>
                <a:lnTo>
                  <a:pt x="5058011" y="26073"/>
                </a:lnTo>
                <a:lnTo>
                  <a:pt x="5087264" y="55326"/>
                </a:lnTo>
                <a:lnTo>
                  <a:pt x="5106448" y="92423"/>
                </a:lnTo>
                <a:lnTo>
                  <a:pt x="5113338" y="135136"/>
                </a:lnTo>
                <a:lnTo>
                  <a:pt x="5113338" y="675672"/>
                </a:lnTo>
                <a:lnTo>
                  <a:pt x="5106448" y="718385"/>
                </a:lnTo>
                <a:lnTo>
                  <a:pt x="5087264" y="755482"/>
                </a:lnTo>
                <a:lnTo>
                  <a:pt x="5058011" y="784735"/>
                </a:lnTo>
                <a:lnTo>
                  <a:pt x="5020914" y="803919"/>
                </a:lnTo>
                <a:lnTo>
                  <a:pt x="4978201" y="810809"/>
                </a:lnTo>
                <a:lnTo>
                  <a:pt x="135136" y="810809"/>
                </a:lnTo>
                <a:lnTo>
                  <a:pt x="92422" y="803919"/>
                </a:lnTo>
                <a:lnTo>
                  <a:pt x="55326" y="784735"/>
                </a:lnTo>
                <a:lnTo>
                  <a:pt x="26073" y="755482"/>
                </a:lnTo>
                <a:lnTo>
                  <a:pt x="6889" y="718385"/>
                </a:lnTo>
                <a:lnTo>
                  <a:pt x="0" y="675672"/>
                </a:lnTo>
                <a:lnTo>
                  <a:pt x="0" y="135136"/>
                </a:lnTo>
                <a:close/>
              </a:path>
            </a:pathLst>
          </a:custGeom>
          <a:ln w="19050">
            <a:solidFill>
              <a:srgbClr val="D7712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714027" y="333247"/>
            <a:ext cx="4117340" cy="622935"/>
          </a:xfrm>
          <a:prstGeom prst="rect">
            <a:avLst/>
          </a:prstGeom>
        </p:spPr>
        <p:txBody>
          <a:bodyPr vert="horz" wrap="square" lIns="0" tIns="57785" rIns="0" bIns="0" rtlCol="0">
            <a:spAutoFit/>
          </a:bodyPr>
          <a:lstStyle/>
          <a:p>
            <a:pPr marL="1398270" marR="5080" indent="-1386205">
              <a:lnSpc>
                <a:spcPts val="2180"/>
              </a:lnSpc>
              <a:spcBef>
                <a:spcPts val="455"/>
              </a:spcBef>
            </a:pPr>
            <a:r>
              <a:rPr sz="2100" b="1" dirty="0">
                <a:solidFill>
                  <a:srgbClr val="000000"/>
                </a:solidFill>
                <a:latin typeface="Arial"/>
                <a:cs typeface="Arial"/>
              </a:rPr>
              <a:t>Medidas de </a:t>
            </a:r>
            <a:r>
              <a:rPr sz="2100" b="1" spc="-5" dirty="0">
                <a:solidFill>
                  <a:srgbClr val="000000"/>
                </a:solidFill>
                <a:latin typeface="Arial"/>
                <a:cs typeface="Arial"/>
              </a:rPr>
              <a:t>control mecánicas </a:t>
            </a:r>
            <a:r>
              <a:rPr sz="2100" b="1" dirty="0">
                <a:solidFill>
                  <a:srgbClr val="000000"/>
                </a:solidFill>
                <a:latin typeface="Arial"/>
                <a:cs typeface="Arial"/>
              </a:rPr>
              <a:t>y </a:t>
            </a:r>
            <a:r>
              <a:rPr sz="2100" b="1" spc="-575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sz="2100" b="1" dirty="0">
                <a:solidFill>
                  <a:srgbClr val="000000"/>
                </a:solidFill>
                <a:latin typeface="Arial"/>
                <a:cs typeface="Arial"/>
              </a:rPr>
              <a:t>biológicas</a:t>
            </a:r>
            <a:endParaRPr sz="2100">
              <a:latin typeface="Arial"/>
              <a:cs typeface="Arial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2208213" y="1401762"/>
            <a:ext cx="7920355" cy="1631950"/>
          </a:xfrm>
          <a:prstGeom prst="rect">
            <a:avLst/>
          </a:prstGeom>
          <a:ln w="19050">
            <a:solidFill>
              <a:srgbClr val="5B9BD5"/>
            </a:solidFill>
          </a:ln>
        </p:spPr>
        <p:txBody>
          <a:bodyPr vert="horz" wrap="square" lIns="0" tIns="41910" rIns="0" bIns="0" rtlCol="0">
            <a:spAutoFit/>
          </a:bodyPr>
          <a:lstStyle/>
          <a:p>
            <a:pPr marL="90805" marR="217804">
              <a:lnSpc>
                <a:spcPct val="100000"/>
              </a:lnSpc>
              <a:spcBef>
                <a:spcPts val="330"/>
              </a:spcBef>
            </a:pPr>
            <a:r>
              <a:rPr sz="2000" dirty="0">
                <a:latin typeface="Arial MT"/>
                <a:cs typeface="Arial MT"/>
              </a:rPr>
              <a:t>Las medidas de </a:t>
            </a:r>
            <a:r>
              <a:rPr sz="2000" spc="-5" dirty="0">
                <a:latin typeface="Arial MT"/>
                <a:cs typeface="Arial MT"/>
              </a:rPr>
              <a:t>control </a:t>
            </a:r>
            <a:r>
              <a:rPr sz="2000" dirty="0">
                <a:latin typeface="Arial MT"/>
                <a:cs typeface="Arial MT"/>
              </a:rPr>
              <a:t>mecánico </a:t>
            </a:r>
            <a:r>
              <a:rPr sz="2000" spc="-5" dirty="0">
                <a:latin typeface="Arial MT"/>
                <a:cs typeface="Arial MT"/>
              </a:rPr>
              <a:t>como trampas eléctricas </a:t>
            </a:r>
            <a:r>
              <a:rPr sz="2000" dirty="0">
                <a:latin typeface="Arial MT"/>
                <a:cs typeface="Arial MT"/>
              </a:rPr>
              <a:t>y mallas </a:t>
            </a:r>
            <a:r>
              <a:rPr sz="2000" spc="-54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ayudan a eliminar o previenen que las </a:t>
            </a:r>
            <a:r>
              <a:rPr sz="2000" spc="-5" dirty="0">
                <a:latin typeface="Arial MT"/>
                <a:cs typeface="Arial MT"/>
              </a:rPr>
              <a:t>moscas </a:t>
            </a:r>
            <a:r>
              <a:rPr sz="2000" dirty="0">
                <a:latin typeface="Arial MT"/>
                <a:cs typeface="Arial MT"/>
              </a:rPr>
              <a:t>se </a:t>
            </a:r>
            <a:r>
              <a:rPr sz="2000" spc="-5" dirty="0">
                <a:latin typeface="Arial MT"/>
                <a:cs typeface="Arial MT"/>
              </a:rPr>
              <a:t>introduzcan </a:t>
            </a:r>
            <a:r>
              <a:rPr sz="2000" dirty="0">
                <a:latin typeface="Arial MT"/>
                <a:cs typeface="Arial MT"/>
              </a:rPr>
              <a:t>a </a:t>
            </a:r>
            <a:r>
              <a:rPr sz="2000" spc="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algún local o </a:t>
            </a:r>
            <a:r>
              <a:rPr sz="2000" spc="-5" dirty="0">
                <a:latin typeface="Arial MT"/>
                <a:cs typeface="Arial MT"/>
              </a:rPr>
              <a:t>área </a:t>
            </a:r>
            <a:r>
              <a:rPr sz="2000" dirty="0">
                <a:latin typeface="Arial MT"/>
                <a:cs typeface="Arial MT"/>
              </a:rPr>
              <a:t>y se usan </a:t>
            </a:r>
            <a:r>
              <a:rPr sz="2000" spc="-5" dirty="0">
                <a:latin typeface="Arial MT"/>
                <a:cs typeface="Arial MT"/>
              </a:rPr>
              <a:t>como complemento </a:t>
            </a:r>
            <a:r>
              <a:rPr sz="2000" dirty="0">
                <a:latin typeface="Arial MT"/>
                <a:cs typeface="Arial MT"/>
              </a:rPr>
              <a:t>de </a:t>
            </a:r>
            <a:r>
              <a:rPr sz="2000" spc="-5" dirty="0">
                <a:latin typeface="Arial MT"/>
                <a:cs typeface="Arial MT"/>
              </a:rPr>
              <a:t>otras técnicas </a:t>
            </a:r>
            <a:r>
              <a:rPr sz="2000" dirty="0">
                <a:latin typeface="Arial MT"/>
                <a:cs typeface="Arial MT"/>
              </a:rPr>
              <a:t> de manejo. El </a:t>
            </a:r>
            <a:r>
              <a:rPr sz="2000" spc="-5" dirty="0">
                <a:latin typeface="Arial MT"/>
                <a:cs typeface="Arial MT"/>
              </a:rPr>
              <a:t>control </a:t>
            </a:r>
            <a:r>
              <a:rPr sz="2000" dirty="0">
                <a:latin typeface="Arial MT"/>
                <a:cs typeface="Arial MT"/>
              </a:rPr>
              <a:t>biológico regula la plaga </a:t>
            </a:r>
            <a:r>
              <a:rPr sz="2000" spc="-5" dirty="0">
                <a:latin typeface="Arial MT"/>
                <a:cs typeface="Arial MT"/>
              </a:rPr>
              <a:t>mediante </a:t>
            </a:r>
            <a:r>
              <a:rPr sz="2000" dirty="0">
                <a:latin typeface="Arial MT"/>
                <a:cs typeface="Arial MT"/>
              </a:rPr>
              <a:t>el empleo </a:t>
            </a:r>
            <a:r>
              <a:rPr sz="2000" spc="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enemigos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naturales.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992313" y="3382962"/>
            <a:ext cx="7101205" cy="462280"/>
          </a:xfrm>
          <a:prstGeom prst="rect">
            <a:avLst/>
          </a:prstGeom>
          <a:ln w="19050">
            <a:solidFill>
              <a:srgbClr val="5B9BD5"/>
            </a:solidFill>
          </a:ln>
        </p:spPr>
        <p:txBody>
          <a:bodyPr vert="horz" wrap="square" lIns="0" tIns="36830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290"/>
              </a:spcBef>
            </a:pPr>
            <a:r>
              <a:rPr sz="2400" b="1" spc="-5" dirty="0">
                <a:latin typeface="Arial"/>
                <a:cs typeface="Arial"/>
              </a:rPr>
              <a:t>Control</a:t>
            </a:r>
            <a:r>
              <a:rPr sz="2400" b="1" spc="-10" dirty="0">
                <a:latin typeface="Arial"/>
                <a:cs typeface="Arial"/>
              </a:rPr>
              <a:t> </a:t>
            </a:r>
            <a:r>
              <a:rPr sz="2400" b="1" spc="-5" dirty="0">
                <a:latin typeface="Arial"/>
                <a:cs typeface="Arial"/>
              </a:rPr>
              <a:t>químico </a:t>
            </a:r>
            <a:r>
              <a:rPr sz="2400" b="1" dirty="0">
                <a:latin typeface="Arial"/>
                <a:cs typeface="Arial"/>
              </a:rPr>
              <a:t>y</a:t>
            </a:r>
            <a:r>
              <a:rPr sz="2400" b="1" spc="-5" dirty="0">
                <a:latin typeface="Arial"/>
                <a:cs typeface="Arial"/>
              </a:rPr>
              <a:t> uso correcto</a:t>
            </a:r>
            <a:r>
              <a:rPr sz="2400" b="1" spc="-10" dirty="0">
                <a:latin typeface="Arial"/>
                <a:cs typeface="Arial"/>
              </a:rPr>
              <a:t> </a:t>
            </a:r>
            <a:r>
              <a:rPr sz="2400" b="1" spc="-5" dirty="0">
                <a:latin typeface="Arial"/>
                <a:cs typeface="Arial"/>
              </a:rPr>
              <a:t>de</a:t>
            </a:r>
            <a:r>
              <a:rPr sz="2400" b="1" dirty="0">
                <a:latin typeface="Arial"/>
                <a:cs typeface="Arial"/>
              </a:rPr>
              <a:t> </a:t>
            </a:r>
            <a:r>
              <a:rPr sz="2400" b="1" spc="-5" dirty="0">
                <a:latin typeface="Arial"/>
                <a:cs typeface="Arial"/>
              </a:rPr>
              <a:t>insecticidas</a:t>
            </a:r>
            <a:endParaRPr sz="2400">
              <a:latin typeface="Arial"/>
              <a:cs typeface="Arial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2208212" y="4281487"/>
            <a:ext cx="8209280" cy="1631950"/>
          </a:xfrm>
          <a:prstGeom prst="rect">
            <a:avLst/>
          </a:prstGeom>
          <a:ln w="19050">
            <a:solidFill>
              <a:srgbClr val="5B9BD5"/>
            </a:solidFill>
          </a:ln>
        </p:spPr>
        <p:txBody>
          <a:bodyPr vert="horz" wrap="square" lIns="0" tIns="42545" rIns="0" bIns="0" rtlCol="0">
            <a:spAutoFit/>
          </a:bodyPr>
          <a:lstStyle/>
          <a:p>
            <a:pPr marL="90805" marR="124460">
              <a:lnSpc>
                <a:spcPct val="100000"/>
              </a:lnSpc>
              <a:spcBef>
                <a:spcPts val="335"/>
              </a:spcBef>
            </a:pPr>
            <a:r>
              <a:rPr sz="2000" dirty="0">
                <a:latin typeface="Arial MT"/>
                <a:cs typeface="Arial MT"/>
              </a:rPr>
              <a:t>Los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insecticidas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matan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moscas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por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contacto,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inhalación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e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ingestión.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La </a:t>
            </a:r>
            <a:r>
              <a:rPr sz="2000" spc="-54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aplicación de insecticidas debe ser </a:t>
            </a:r>
            <a:r>
              <a:rPr sz="2000" spc="-5" dirty="0">
                <a:latin typeface="Arial MT"/>
                <a:cs typeface="Arial MT"/>
              </a:rPr>
              <a:t>orientada sobre </a:t>
            </a:r>
            <a:r>
              <a:rPr sz="2000" dirty="0">
                <a:latin typeface="Arial MT"/>
                <a:cs typeface="Arial MT"/>
              </a:rPr>
              <a:t>los sitios de </a:t>
            </a:r>
            <a:r>
              <a:rPr sz="2000" spc="5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reproducción, </a:t>
            </a:r>
            <a:r>
              <a:rPr sz="2000" dirty="0">
                <a:latin typeface="Arial MT"/>
                <a:cs typeface="Arial MT"/>
              </a:rPr>
              <a:t>descanso y </a:t>
            </a:r>
            <a:r>
              <a:rPr sz="2000" spc="-5" dirty="0">
                <a:latin typeface="Arial MT"/>
                <a:cs typeface="Arial MT"/>
              </a:rPr>
              <a:t>áreas </a:t>
            </a:r>
            <a:r>
              <a:rPr sz="2000" dirty="0">
                <a:latin typeface="Arial MT"/>
                <a:cs typeface="Arial MT"/>
              </a:rPr>
              <a:t>de </a:t>
            </a:r>
            <a:r>
              <a:rPr sz="2000" spc="-5" dirty="0">
                <a:latin typeface="Arial MT"/>
                <a:cs typeface="Arial MT"/>
              </a:rPr>
              <a:t>preferencia </a:t>
            </a:r>
            <a:r>
              <a:rPr sz="2000" dirty="0">
                <a:latin typeface="Arial MT"/>
                <a:cs typeface="Arial MT"/>
              </a:rPr>
              <a:t>de las </a:t>
            </a:r>
            <a:r>
              <a:rPr sz="2000" spc="-5" dirty="0">
                <a:latin typeface="Arial MT"/>
                <a:cs typeface="Arial MT"/>
              </a:rPr>
              <a:t>moscas como </a:t>
            </a:r>
            <a:r>
              <a:rPr sz="200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techos, </a:t>
            </a:r>
            <a:r>
              <a:rPr sz="2000" dirty="0">
                <a:latin typeface="Arial MT"/>
                <a:cs typeface="Arial MT"/>
              </a:rPr>
              <a:t>vigas, cables, </a:t>
            </a:r>
            <a:r>
              <a:rPr sz="2000" spc="-5" dirty="0">
                <a:latin typeface="Arial MT"/>
                <a:cs typeface="Arial MT"/>
              </a:rPr>
              <a:t>bordes </a:t>
            </a:r>
            <a:r>
              <a:rPr sz="2000" dirty="0">
                <a:latin typeface="Arial MT"/>
                <a:cs typeface="Arial MT"/>
              </a:rPr>
              <a:t>y esquinas de </a:t>
            </a:r>
            <a:r>
              <a:rPr sz="2000" spc="-5" dirty="0">
                <a:latin typeface="Arial MT"/>
                <a:cs typeface="Arial MT"/>
              </a:rPr>
              <a:t>estructuras, superficies </a:t>
            </a:r>
            <a:r>
              <a:rPr sz="200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expuestas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al sol y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superficies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rugosas.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057401" y="5430838"/>
            <a:ext cx="8623300" cy="1433830"/>
            <a:chOff x="2057401" y="5430838"/>
            <a:chExt cx="8623300" cy="143383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9191624" y="5745164"/>
              <a:ext cx="1476375" cy="1112835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9185274" y="5738813"/>
              <a:ext cx="1489075" cy="1119505"/>
            </a:xfrm>
            <a:custGeom>
              <a:avLst/>
              <a:gdLst/>
              <a:ahLst/>
              <a:cxnLst/>
              <a:rect l="l" t="t" r="r" b="b"/>
              <a:pathLst>
                <a:path w="1489075" h="1119504">
                  <a:moveTo>
                    <a:pt x="0" y="0"/>
                  </a:moveTo>
                  <a:lnTo>
                    <a:pt x="1489074" y="0"/>
                  </a:lnTo>
                  <a:lnTo>
                    <a:pt x="1489074" y="1119186"/>
                  </a:lnTo>
                </a:path>
              </a:pathLst>
            </a:custGeom>
            <a:ln w="12700">
              <a:solidFill>
                <a:srgbClr val="4472C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9185274" y="5807075"/>
              <a:ext cx="0" cy="1050925"/>
            </a:xfrm>
            <a:custGeom>
              <a:avLst/>
              <a:gdLst/>
              <a:ahLst/>
              <a:cxnLst/>
              <a:rect l="l" t="t" r="r" b="b"/>
              <a:pathLst>
                <a:path h="1050925">
                  <a:moveTo>
                    <a:pt x="0" y="0"/>
                  </a:moveTo>
                  <a:lnTo>
                    <a:pt x="0" y="1050924"/>
                  </a:lnTo>
                </a:path>
              </a:pathLst>
            </a:custGeom>
            <a:ln w="12700">
              <a:solidFill>
                <a:srgbClr val="4472C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2063751" y="5437188"/>
              <a:ext cx="8209280" cy="370205"/>
            </a:xfrm>
            <a:custGeom>
              <a:avLst/>
              <a:gdLst/>
              <a:ahLst/>
              <a:cxnLst/>
              <a:rect l="l" t="t" r="r" b="b"/>
              <a:pathLst>
                <a:path w="8209280" h="370204">
                  <a:moveTo>
                    <a:pt x="8208962" y="0"/>
                  </a:moveTo>
                  <a:lnTo>
                    <a:pt x="0" y="0"/>
                  </a:lnTo>
                  <a:lnTo>
                    <a:pt x="0" y="369886"/>
                  </a:lnTo>
                  <a:lnTo>
                    <a:pt x="8208962" y="369886"/>
                  </a:lnTo>
                  <a:lnTo>
                    <a:pt x="8208962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7" name="object 7"/>
            <p:cNvSpPr/>
            <p:nvPr/>
          </p:nvSpPr>
          <p:spPr>
            <a:xfrm>
              <a:off x="2063751" y="5437188"/>
              <a:ext cx="8209280" cy="370205"/>
            </a:xfrm>
            <a:custGeom>
              <a:avLst/>
              <a:gdLst/>
              <a:ahLst/>
              <a:cxnLst/>
              <a:rect l="l" t="t" r="r" b="b"/>
              <a:pathLst>
                <a:path w="8209280" h="370204">
                  <a:moveTo>
                    <a:pt x="0" y="0"/>
                  </a:moveTo>
                  <a:lnTo>
                    <a:pt x="8208963" y="0"/>
                  </a:lnTo>
                  <a:lnTo>
                    <a:pt x="8208963" y="369887"/>
                  </a:lnTo>
                  <a:lnTo>
                    <a:pt x="0" y="369887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4472C4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6006339" y="474018"/>
            <a:ext cx="3440429" cy="462280"/>
          </a:xfrm>
          <a:prstGeom prst="rect">
            <a:avLst/>
          </a:prstGeom>
          <a:ln w="12700">
            <a:solidFill>
              <a:srgbClr val="4472C4"/>
            </a:solidFill>
          </a:ln>
        </p:spPr>
        <p:txBody>
          <a:bodyPr vert="horz" wrap="square" lIns="0" tIns="22860" rIns="0" bIns="0" rtlCol="0">
            <a:spAutoFit/>
          </a:bodyPr>
          <a:lstStyle/>
          <a:p>
            <a:pPr marL="91440">
              <a:lnSpc>
                <a:spcPct val="100000"/>
              </a:lnSpc>
              <a:spcBef>
                <a:spcPts val="180"/>
              </a:spcBef>
            </a:pPr>
            <a:r>
              <a:rPr b="1" spc="-10" dirty="0">
                <a:solidFill>
                  <a:srgbClr val="000000"/>
                </a:solidFill>
                <a:latin typeface="Calibri"/>
                <a:cs typeface="Calibri"/>
              </a:rPr>
              <a:t>CUCARACHAS </a:t>
            </a:r>
            <a:r>
              <a:rPr b="1" dirty="0">
                <a:solidFill>
                  <a:srgbClr val="000000"/>
                </a:solidFill>
                <a:latin typeface="Calibri"/>
                <a:cs typeface="Calibri"/>
              </a:rPr>
              <a:t>O</a:t>
            </a:r>
            <a:r>
              <a:rPr b="1" spc="-15" dirty="0">
                <a:solidFill>
                  <a:srgbClr val="000000"/>
                </a:solidFill>
                <a:latin typeface="Calibri"/>
                <a:cs typeface="Calibri"/>
              </a:rPr>
              <a:t> </a:t>
            </a:r>
            <a:r>
              <a:rPr b="1" spc="-65" dirty="0">
                <a:solidFill>
                  <a:srgbClr val="000000"/>
                </a:solidFill>
                <a:latin typeface="Calibri"/>
                <a:cs typeface="Calibri"/>
              </a:rPr>
              <a:t>BARATAS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2063750" y="1196975"/>
            <a:ext cx="8136255" cy="641350"/>
          </a:xfrm>
          <a:prstGeom prst="rect">
            <a:avLst/>
          </a:prstGeom>
          <a:ln w="12700">
            <a:solidFill>
              <a:srgbClr val="4472C4"/>
            </a:solidFill>
          </a:ln>
        </p:spPr>
        <p:txBody>
          <a:bodyPr vert="horz" wrap="square" lIns="0" tIns="62865" rIns="0" bIns="0" rtlCol="0">
            <a:spAutoFit/>
          </a:bodyPr>
          <a:lstStyle/>
          <a:p>
            <a:pPr marL="90805" marR="85090">
              <a:lnSpc>
                <a:spcPts val="2090"/>
              </a:lnSpc>
              <a:spcBef>
                <a:spcPts val="495"/>
              </a:spcBef>
              <a:tabLst>
                <a:tab pos="636270" algn="l"/>
                <a:tab pos="1612900" algn="l"/>
                <a:tab pos="2005330" algn="l"/>
                <a:tab pos="2842260" algn="l"/>
                <a:tab pos="3920490" algn="l"/>
                <a:tab pos="4630420" algn="l"/>
                <a:tab pos="6089650" algn="l"/>
                <a:tab pos="7028180" algn="l"/>
                <a:tab pos="7420609" algn="l"/>
              </a:tabLst>
            </a:pPr>
            <a:r>
              <a:rPr sz="1800" spc="-5" dirty="0">
                <a:latin typeface="Arial MT"/>
                <a:cs typeface="Arial MT"/>
              </a:rPr>
              <a:t>So</a:t>
            </a:r>
            <a:r>
              <a:rPr sz="1800" dirty="0">
                <a:latin typeface="Arial MT"/>
                <a:cs typeface="Arial MT"/>
              </a:rPr>
              <a:t>n	i</a:t>
            </a:r>
            <a:r>
              <a:rPr sz="1800" spc="-5" dirty="0">
                <a:latin typeface="Arial MT"/>
                <a:cs typeface="Arial MT"/>
              </a:rPr>
              <a:t>n</a:t>
            </a:r>
            <a:r>
              <a:rPr sz="1800" dirty="0">
                <a:latin typeface="Arial MT"/>
                <a:cs typeface="Arial MT"/>
              </a:rPr>
              <a:t>s</a:t>
            </a:r>
            <a:r>
              <a:rPr sz="1800" spc="-5" dirty="0">
                <a:latin typeface="Arial MT"/>
                <a:cs typeface="Arial MT"/>
              </a:rPr>
              <a:t>e</a:t>
            </a:r>
            <a:r>
              <a:rPr sz="1800" dirty="0">
                <a:latin typeface="Arial MT"/>
                <a:cs typeface="Arial MT"/>
              </a:rPr>
              <a:t>c</a:t>
            </a:r>
            <a:r>
              <a:rPr sz="1800" spc="-5" dirty="0">
                <a:latin typeface="Arial MT"/>
                <a:cs typeface="Arial MT"/>
              </a:rPr>
              <a:t>to</a:t>
            </a:r>
            <a:r>
              <a:rPr sz="1800" dirty="0">
                <a:latin typeface="Arial MT"/>
                <a:cs typeface="Arial MT"/>
              </a:rPr>
              <a:t>s	</a:t>
            </a:r>
            <a:r>
              <a:rPr sz="1800" spc="-5" dirty="0">
                <a:latin typeface="Arial MT"/>
                <a:cs typeface="Arial MT"/>
              </a:rPr>
              <a:t>d</a:t>
            </a:r>
            <a:r>
              <a:rPr sz="1800" dirty="0">
                <a:latin typeface="Arial MT"/>
                <a:cs typeface="Arial MT"/>
              </a:rPr>
              <a:t>e	c</a:t>
            </a:r>
            <a:r>
              <a:rPr sz="1800" spc="-5" dirty="0">
                <a:latin typeface="Arial MT"/>
                <a:cs typeface="Arial MT"/>
              </a:rPr>
              <a:t>ue</a:t>
            </a:r>
            <a:r>
              <a:rPr sz="1800" dirty="0">
                <a:latin typeface="Arial MT"/>
                <a:cs typeface="Arial MT"/>
              </a:rPr>
              <a:t>r</a:t>
            </a:r>
            <a:r>
              <a:rPr sz="1800" spc="-5" dirty="0">
                <a:latin typeface="Arial MT"/>
                <a:cs typeface="Arial MT"/>
              </a:rPr>
              <a:t>p</a:t>
            </a:r>
            <a:r>
              <a:rPr sz="1800" dirty="0">
                <a:latin typeface="Arial MT"/>
                <a:cs typeface="Arial MT"/>
              </a:rPr>
              <a:t>o	</a:t>
            </a:r>
            <a:r>
              <a:rPr sz="1800" spc="-5" dirty="0">
                <a:latin typeface="Arial MT"/>
                <a:cs typeface="Arial MT"/>
              </a:rPr>
              <a:t>ap</a:t>
            </a:r>
            <a:r>
              <a:rPr sz="1800" dirty="0">
                <a:latin typeface="Arial MT"/>
                <a:cs typeface="Arial MT"/>
              </a:rPr>
              <a:t>l</a:t>
            </a:r>
            <a:r>
              <a:rPr sz="1800" spc="-5" dirty="0">
                <a:latin typeface="Arial MT"/>
                <a:cs typeface="Arial MT"/>
              </a:rPr>
              <a:t>anad</a:t>
            </a:r>
            <a:r>
              <a:rPr sz="1800" dirty="0">
                <a:latin typeface="Arial MT"/>
                <a:cs typeface="Arial MT"/>
              </a:rPr>
              <a:t>o	</a:t>
            </a:r>
            <a:r>
              <a:rPr sz="1800" spc="-5" dirty="0">
                <a:latin typeface="Arial MT"/>
                <a:cs typeface="Arial MT"/>
              </a:rPr>
              <a:t>do</a:t>
            </a:r>
            <a:r>
              <a:rPr sz="1800" dirty="0">
                <a:latin typeface="Arial MT"/>
                <a:cs typeface="Arial MT"/>
              </a:rPr>
              <a:t>rso	v</a:t>
            </a:r>
            <a:r>
              <a:rPr sz="1800" spc="-5" dirty="0">
                <a:latin typeface="Arial MT"/>
                <a:cs typeface="Arial MT"/>
              </a:rPr>
              <a:t>ent</a:t>
            </a:r>
            <a:r>
              <a:rPr sz="1800" dirty="0">
                <a:latin typeface="Arial MT"/>
                <a:cs typeface="Arial MT"/>
              </a:rPr>
              <a:t>r</a:t>
            </a:r>
            <a:r>
              <a:rPr sz="1800" spc="-5" dirty="0">
                <a:latin typeface="Arial MT"/>
                <a:cs typeface="Arial MT"/>
              </a:rPr>
              <a:t>a</a:t>
            </a:r>
            <a:r>
              <a:rPr sz="1800" dirty="0">
                <a:latin typeface="Arial MT"/>
                <a:cs typeface="Arial MT"/>
              </a:rPr>
              <a:t>lm</a:t>
            </a:r>
            <a:r>
              <a:rPr sz="1800" spc="-5" dirty="0">
                <a:latin typeface="Arial MT"/>
                <a:cs typeface="Arial MT"/>
              </a:rPr>
              <a:t>ent</a:t>
            </a:r>
            <a:r>
              <a:rPr sz="1800" dirty="0">
                <a:latin typeface="Arial MT"/>
                <a:cs typeface="Arial MT"/>
              </a:rPr>
              <a:t>e	</a:t>
            </a:r>
            <a:r>
              <a:rPr sz="1800" spc="-5" dirty="0">
                <a:latin typeface="Arial MT"/>
                <a:cs typeface="Arial MT"/>
              </a:rPr>
              <a:t>p</a:t>
            </a:r>
            <a:r>
              <a:rPr sz="1800" dirty="0">
                <a:latin typeface="Arial MT"/>
                <a:cs typeface="Arial MT"/>
              </a:rPr>
              <a:t>r</a:t>
            </a:r>
            <a:r>
              <a:rPr sz="1800" spc="-5" dirty="0">
                <a:latin typeface="Arial MT"/>
                <a:cs typeface="Arial MT"/>
              </a:rPr>
              <a:t>o</a:t>
            </a:r>
            <a:r>
              <a:rPr sz="1800" dirty="0">
                <a:latin typeface="Arial MT"/>
                <a:cs typeface="Arial MT"/>
              </a:rPr>
              <a:t>vis</a:t>
            </a:r>
            <a:r>
              <a:rPr sz="1800" spc="-5" dirty="0">
                <a:latin typeface="Arial MT"/>
                <a:cs typeface="Arial MT"/>
              </a:rPr>
              <a:t>t</a:t>
            </a:r>
            <a:r>
              <a:rPr sz="1800" dirty="0">
                <a:latin typeface="Arial MT"/>
                <a:cs typeface="Arial MT"/>
              </a:rPr>
              <a:t>o	</a:t>
            </a:r>
            <a:r>
              <a:rPr sz="1800" spc="-5" dirty="0">
                <a:latin typeface="Arial MT"/>
                <a:cs typeface="Arial MT"/>
              </a:rPr>
              <a:t>d</a:t>
            </a:r>
            <a:r>
              <a:rPr sz="1800" dirty="0">
                <a:latin typeface="Arial MT"/>
                <a:cs typeface="Arial MT"/>
              </a:rPr>
              <a:t>e	l</a:t>
            </a:r>
            <a:r>
              <a:rPr sz="1800" spc="-5" dirty="0">
                <a:latin typeface="Arial MT"/>
                <a:cs typeface="Arial MT"/>
              </a:rPr>
              <a:t>a</a:t>
            </a:r>
            <a:r>
              <a:rPr sz="1800" dirty="0">
                <a:latin typeface="Arial MT"/>
                <a:cs typeface="Arial MT"/>
              </a:rPr>
              <a:t>r</a:t>
            </a:r>
            <a:r>
              <a:rPr sz="1800" spc="-5" dirty="0">
                <a:latin typeface="Arial MT"/>
                <a:cs typeface="Arial MT"/>
              </a:rPr>
              <a:t>ga</a:t>
            </a:r>
            <a:r>
              <a:rPr sz="1800" dirty="0">
                <a:latin typeface="Arial MT"/>
                <a:cs typeface="Arial MT"/>
              </a:rPr>
              <a:t>s  </a:t>
            </a:r>
            <a:r>
              <a:rPr sz="1800" spc="-5" dirty="0">
                <a:latin typeface="Arial MT"/>
                <a:cs typeface="Arial MT"/>
              </a:rPr>
              <a:t>antenas </a:t>
            </a:r>
            <a:r>
              <a:rPr sz="1800" dirty="0">
                <a:latin typeface="Arial MT"/>
                <a:cs typeface="Arial MT"/>
              </a:rPr>
              <a:t>y</a:t>
            </a:r>
            <a:r>
              <a:rPr sz="1800" spc="-5" dirty="0">
                <a:latin typeface="Arial MT"/>
                <a:cs typeface="Arial MT"/>
              </a:rPr>
              <a:t> dos pares de alas.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Existen </a:t>
            </a:r>
            <a:r>
              <a:rPr sz="1800" dirty="0">
                <a:latin typeface="Arial MT"/>
                <a:cs typeface="Arial MT"/>
              </a:rPr>
              <a:t>3</a:t>
            </a:r>
            <a:r>
              <a:rPr sz="1800" spc="-5" dirty="0">
                <a:latin typeface="Arial MT"/>
                <a:cs typeface="Arial MT"/>
              </a:rPr>
              <a:t> tipos.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2063750" y="2016125"/>
            <a:ext cx="5456555" cy="401955"/>
          </a:xfrm>
          <a:prstGeom prst="rect">
            <a:avLst/>
          </a:prstGeom>
          <a:ln w="12700">
            <a:solidFill>
              <a:srgbClr val="4472C4"/>
            </a:solidFill>
          </a:ln>
        </p:spPr>
        <p:txBody>
          <a:bodyPr vert="horz" wrap="square" lIns="0" tIns="36830" rIns="0" bIns="0" rtlCol="0">
            <a:spAutoFit/>
          </a:bodyPr>
          <a:lstStyle/>
          <a:p>
            <a:pPr marL="293370" indent="-203200">
              <a:lnSpc>
                <a:spcPct val="100000"/>
              </a:lnSpc>
              <a:spcBef>
                <a:spcPts val="290"/>
              </a:spcBef>
              <a:buClr>
                <a:srgbClr val="FF0066"/>
              </a:buClr>
              <a:buSzPct val="95000"/>
              <a:buFont typeface="Wingdings"/>
              <a:buChar char=""/>
              <a:tabLst>
                <a:tab pos="294005" algn="l"/>
              </a:tabLst>
            </a:pPr>
            <a:r>
              <a:rPr sz="2000" b="1" spc="-5" dirty="0">
                <a:latin typeface="Arial"/>
                <a:cs typeface="Arial"/>
              </a:rPr>
              <a:t>Cucaracha</a:t>
            </a:r>
            <a:r>
              <a:rPr sz="2000" b="1" spc="-25" dirty="0">
                <a:latin typeface="Arial"/>
                <a:cs typeface="Arial"/>
              </a:rPr>
              <a:t> </a:t>
            </a:r>
            <a:r>
              <a:rPr sz="2000" b="1" spc="-5" dirty="0">
                <a:latin typeface="Arial"/>
                <a:cs typeface="Arial"/>
              </a:rPr>
              <a:t>alemana</a:t>
            </a:r>
            <a:r>
              <a:rPr sz="2000" b="1" spc="-25" dirty="0">
                <a:latin typeface="Arial"/>
                <a:cs typeface="Arial"/>
              </a:rPr>
              <a:t> </a:t>
            </a:r>
            <a:r>
              <a:rPr sz="2000" b="1" spc="-5" dirty="0">
                <a:latin typeface="Arial"/>
                <a:cs typeface="Arial"/>
              </a:rPr>
              <a:t>(Blatella</a:t>
            </a:r>
            <a:r>
              <a:rPr sz="2000" b="1" spc="-25" dirty="0">
                <a:latin typeface="Arial"/>
                <a:cs typeface="Arial"/>
              </a:rPr>
              <a:t> </a:t>
            </a:r>
            <a:r>
              <a:rPr sz="2000" b="1" spc="-5" dirty="0">
                <a:latin typeface="Arial"/>
                <a:cs typeface="Arial"/>
              </a:rPr>
              <a:t>germanica):</a:t>
            </a:r>
            <a:endParaRPr sz="2000">
              <a:latin typeface="Arial"/>
              <a:cs typeface="Arial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2135188" y="2492375"/>
            <a:ext cx="8137525" cy="641350"/>
          </a:xfrm>
          <a:prstGeom prst="rect">
            <a:avLst/>
          </a:prstGeom>
          <a:ln w="12700">
            <a:solidFill>
              <a:srgbClr val="4472C4"/>
            </a:solidFill>
          </a:ln>
        </p:spPr>
        <p:txBody>
          <a:bodyPr vert="horz" wrap="square" lIns="0" tIns="62865" rIns="0" bIns="0" rtlCol="0">
            <a:spAutoFit/>
          </a:bodyPr>
          <a:lstStyle/>
          <a:p>
            <a:pPr marL="90805" marR="84455">
              <a:lnSpc>
                <a:spcPts val="2090"/>
              </a:lnSpc>
              <a:spcBef>
                <a:spcPts val="495"/>
              </a:spcBef>
            </a:pPr>
            <a:r>
              <a:rPr sz="1800" spc="-5" dirty="0">
                <a:latin typeface="Arial MT"/>
                <a:cs typeface="Arial MT"/>
              </a:rPr>
              <a:t>Es</a:t>
            </a:r>
            <a:r>
              <a:rPr sz="1800" spc="8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la</a:t>
            </a:r>
            <a:r>
              <a:rPr sz="1800" spc="8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más</a:t>
            </a:r>
            <a:r>
              <a:rPr sz="1800" spc="8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común</a:t>
            </a:r>
            <a:r>
              <a:rPr sz="1800" spc="85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y</a:t>
            </a:r>
            <a:r>
              <a:rPr sz="1800" spc="8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la</a:t>
            </a:r>
            <a:r>
              <a:rPr sz="1800" spc="8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más</a:t>
            </a:r>
            <a:r>
              <a:rPr sz="1800" spc="8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difícil</a:t>
            </a:r>
            <a:r>
              <a:rPr sz="1800" spc="8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de</a:t>
            </a:r>
            <a:r>
              <a:rPr sz="1800" spc="8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controlar</a:t>
            </a:r>
            <a:r>
              <a:rPr sz="1800" spc="8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por</a:t>
            </a:r>
            <a:r>
              <a:rPr sz="1800" spc="9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su</a:t>
            </a:r>
            <a:r>
              <a:rPr sz="1800" spc="8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corto</a:t>
            </a:r>
            <a:r>
              <a:rPr sz="1800" spc="8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ciclo</a:t>
            </a:r>
            <a:r>
              <a:rPr sz="1800" spc="8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de</a:t>
            </a:r>
            <a:r>
              <a:rPr sz="1800" spc="8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vida</a:t>
            </a:r>
            <a:r>
              <a:rPr sz="1800" spc="8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(2</a:t>
            </a:r>
            <a:r>
              <a:rPr sz="1800" spc="8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a</a:t>
            </a:r>
            <a:r>
              <a:rPr sz="1800" spc="8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3 </a:t>
            </a:r>
            <a:r>
              <a:rPr sz="1800" spc="-484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meses).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2135188" y="3357562"/>
            <a:ext cx="4556125" cy="367030"/>
          </a:xfrm>
          <a:prstGeom prst="rect">
            <a:avLst/>
          </a:prstGeom>
          <a:ln w="12700">
            <a:solidFill>
              <a:srgbClr val="4472C4"/>
            </a:solidFill>
          </a:ln>
        </p:spPr>
        <p:txBody>
          <a:bodyPr vert="horz" wrap="square" lIns="0" tIns="46990" rIns="0" bIns="0" rtlCol="0">
            <a:spAutoFit/>
          </a:bodyPr>
          <a:lstStyle/>
          <a:p>
            <a:pPr marL="273685" indent="-182880">
              <a:lnSpc>
                <a:spcPct val="100000"/>
              </a:lnSpc>
              <a:spcBef>
                <a:spcPts val="370"/>
              </a:spcBef>
              <a:buClr>
                <a:srgbClr val="FF0066"/>
              </a:buClr>
              <a:buSzPct val="94444"/>
              <a:buFont typeface="Wingdings"/>
              <a:buChar char=""/>
              <a:tabLst>
                <a:tab pos="273685" algn="l"/>
              </a:tabLst>
            </a:pPr>
            <a:r>
              <a:rPr sz="1800" b="1" spc="-5" dirty="0">
                <a:latin typeface="Arial"/>
                <a:cs typeface="Arial"/>
              </a:rPr>
              <a:t>Cucaracha oriental</a:t>
            </a:r>
            <a:r>
              <a:rPr sz="1800" b="1" spc="5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(Blatta</a:t>
            </a:r>
            <a:r>
              <a:rPr sz="1800" b="1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orientales):</a:t>
            </a:r>
            <a:endParaRPr sz="1800">
              <a:latin typeface="Arial"/>
              <a:cs typeface="Arial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1992313" y="4038600"/>
            <a:ext cx="8064500" cy="641350"/>
          </a:xfrm>
          <a:prstGeom prst="rect">
            <a:avLst/>
          </a:prstGeom>
          <a:ln w="12700">
            <a:solidFill>
              <a:srgbClr val="4472C4"/>
            </a:solidFill>
          </a:ln>
        </p:spPr>
        <p:txBody>
          <a:bodyPr vert="horz" wrap="square" lIns="0" tIns="59690" rIns="0" bIns="0" rtlCol="0">
            <a:spAutoFit/>
          </a:bodyPr>
          <a:lstStyle/>
          <a:p>
            <a:pPr marL="90805" marR="85090">
              <a:lnSpc>
                <a:spcPts val="2110"/>
              </a:lnSpc>
              <a:spcBef>
                <a:spcPts val="470"/>
              </a:spcBef>
              <a:tabLst>
                <a:tab pos="6296660" algn="l"/>
              </a:tabLst>
            </a:pPr>
            <a:r>
              <a:rPr sz="1800" spc="-5" dirty="0">
                <a:latin typeface="Arial MT"/>
                <a:cs typeface="Arial MT"/>
              </a:rPr>
              <a:t>Frecuente</a:t>
            </a:r>
            <a:r>
              <a:rPr sz="1800" spc="2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en</a:t>
            </a:r>
            <a:r>
              <a:rPr sz="1800" spc="204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cocinas,</a:t>
            </a:r>
            <a:r>
              <a:rPr sz="1800" spc="2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sótanos</a:t>
            </a:r>
            <a:r>
              <a:rPr sz="1800" spc="204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húmedos,</a:t>
            </a:r>
            <a:r>
              <a:rPr sz="1800" spc="204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jardines</a:t>
            </a:r>
            <a:r>
              <a:rPr sz="1800" spc="21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y</a:t>
            </a:r>
            <a:r>
              <a:rPr sz="1800" spc="21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otros.	Su</a:t>
            </a:r>
            <a:r>
              <a:rPr sz="1800" spc="16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ciclo</a:t>
            </a:r>
            <a:r>
              <a:rPr sz="1800" spc="16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es</a:t>
            </a:r>
            <a:r>
              <a:rPr sz="1800" spc="17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más </a:t>
            </a:r>
            <a:r>
              <a:rPr sz="1800" spc="-484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lento</a:t>
            </a:r>
            <a:r>
              <a:rPr sz="1800" spc="-10" dirty="0">
                <a:latin typeface="Arial MT"/>
                <a:cs typeface="Arial MT"/>
              </a:rPr>
              <a:t> </a:t>
            </a:r>
            <a:r>
              <a:rPr sz="1800" dirty="0">
                <a:latin typeface="Arial MT"/>
                <a:cs typeface="Arial MT"/>
              </a:rPr>
              <a:t>(1</a:t>
            </a:r>
            <a:r>
              <a:rPr sz="1800" spc="-5" dirty="0">
                <a:latin typeface="Arial MT"/>
                <a:cs typeface="Arial MT"/>
              </a:rPr>
              <a:t> año).</a:t>
            </a:r>
            <a:endParaRPr sz="1800">
              <a:latin typeface="Arial MT"/>
              <a:cs typeface="Arial MT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1992313" y="4797426"/>
            <a:ext cx="5508625" cy="367030"/>
          </a:xfrm>
          <a:prstGeom prst="rect">
            <a:avLst/>
          </a:prstGeom>
          <a:ln w="12700">
            <a:solidFill>
              <a:srgbClr val="4472C4"/>
            </a:solidFill>
          </a:ln>
        </p:spPr>
        <p:txBody>
          <a:bodyPr vert="horz" wrap="square" lIns="0" tIns="45720" rIns="0" bIns="0" rtlCol="0">
            <a:spAutoFit/>
          </a:bodyPr>
          <a:lstStyle/>
          <a:p>
            <a:pPr marL="273685" indent="-182880">
              <a:lnSpc>
                <a:spcPct val="100000"/>
              </a:lnSpc>
              <a:spcBef>
                <a:spcPts val="360"/>
              </a:spcBef>
              <a:buClr>
                <a:srgbClr val="FF0066"/>
              </a:buClr>
              <a:buSzPct val="94444"/>
              <a:buFont typeface="Wingdings"/>
              <a:buChar char=""/>
              <a:tabLst>
                <a:tab pos="273685" algn="l"/>
              </a:tabLst>
            </a:pPr>
            <a:r>
              <a:rPr sz="1800" b="1" spc="-5" dirty="0">
                <a:latin typeface="Arial"/>
                <a:cs typeface="Arial"/>
              </a:rPr>
              <a:t>Cucaracha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americana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(Periplaneta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americana):</a:t>
            </a:r>
            <a:endParaRPr sz="1800">
              <a:latin typeface="Arial"/>
              <a:cs typeface="Arial"/>
            </a:endParaRPr>
          </a:p>
        </p:txBody>
      </p:sp>
      <p:sp>
        <p:nvSpPr>
          <p:cNvPr id="15" name="object 15"/>
          <p:cNvSpPr txBox="1"/>
          <p:nvPr/>
        </p:nvSpPr>
        <p:spPr>
          <a:xfrm>
            <a:off x="2142491" y="5473700"/>
            <a:ext cx="8027034" cy="57964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 MT"/>
                <a:cs typeface="Arial MT"/>
              </a:rPr>
              <a:t>Se encuentra en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callejones, patios</a:t>
            </a:r>
            <a:r>
              <a:rPr sz="1800" dirty="0">
                <a:latin typeface="Arial MT"/>
                <a:cs typeface="Arial MT"/>
              </a:rPr>
              <a:t> y</a:t>
            </a:r>
            <a:r>
              <a:rPr sz="1800" spc="-5" dirty="0">
                <a:latin typeface="Arial MT"/>
                <a:cs typeface="Arial MT"/>
              </a:rPr>
              <a:t> alcantarillas.</a:t>
            </a:r>
            <a:r>
              <a:rPr sz="1800" spc="5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Su</a:t>
            </a:r>
            <a:r>
              <a:rPr sz="1800" dirty="0">
                <a:latin typeface="Arial MT"/>
                <a:cs typeface="Arial MT"/>
              </a:rPr>
              <a:t> ciclo</a:t>
            </a:r>
            <a:r>
              <a:rPr sz="1800" spc="495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de</a:t>
            </a:r>
            <a:r>
              <a:rPr sz="1800" dirty="0">
                <a:latin typeface="Arial MT"/>
                <a:cs typeface="Arial MT"/>
              </a:rPr>
              <a:t> </a:t>
            </a:r>
            <a:r>
              <a:rPr sz="1800" spc="-5" dirty="0">
                <a:latin typeface="Arial MT"/>
                <a:cs typeface="Arial MT"/>
              </a:rPr>
              <a:t>vida app.</a:t>
            </a:r>
            <a:r>
              <a:rPr sz="1800" dirty="0">
                <a:latin typeface="Arial MT"/>
                <a:cs typeface="Arial MT"/>
              </a:rPr>
              <a:t> 1</a:t>
            </a:r>
            <a:r>
              <a:rPr sz="1800" spc="-5" dirty="0">
                <a:latin typeface="Arial MT"/>
                <a:cs typeface="Arial MT"/>
              </a:rPr>
              <a:t> </a:t>
            </a:r>
            <a:r>
              <a:rPr sz="1800" spc="-5" dirty="0" err="1">
                <a:latin typeface="Arial MT"/>
                <a:cs typeface="Arial MT"/>
              </a:rPr>
              <a:t>año</a:t>
            </a:r>
            <a:endParaRPr lang="es-CL" sz="1800" spc="-5" dirty="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spc="-5" dirty="0">
                <a:latin typeface="Arial MT"/>
                <a:cs typeface="Arial MT"/>
              </a:rPr>
              <a:t>.</a:t>
            </a:r>
            <a:endParaRPr sz="1800" dirty="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438400" y="3218180"/>
            <a:ext cx="8077200" cy="2522855"/>
            <a:chOff x="1912937" y="3351213"/>
            <a:chExt cx="8768080" cy="252285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112126" y="3933826"/>
              <a:ext cx="2555875" cy="1927225"/>
            </a:xfrm>
            <a:prstGeom prst="rect">
              <a:avLst/>
            </a:prstGeom>
          </p:spPr>
        </p:pic>
        <p:sp>
          <p:nvSpPr>
            <p:cNvPr id="4" name="object 4"/>
            <p:cNvSpPr/>
            <p:nvPr/>
          </p:nvSpPr>
          <p:spPr>
            <a:xfrm>
              <a:off x="8105776" y="3927476"/>
              <a:ext cx="2568575" cy="1939925"/>
            </a:xfrm>
            <a:custGeom>
              <a:avLst/>
              <a:gdLst/>
              <a:ahLst/>
              <a:cxnLst/>
              <a:rect l="l" t="t" r="r" b="b"/>
              <a:pathLst>
                <a:path w="2568575" h="1939925">
                  <a:moveTo>
                    <a:pt x="0" y="0"/>
                  </a:moveTo>
                  <a:lnTo>
                    <a:pt x="2568574" y="0"/>
                  </a:lnTo>
                  <a:lnTo>
                    <a:pt x="2568574" y="1939924"/>
                  </a:lnTo>
                  <a:lnTo>
                    <a:pt x="0" y="1939924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FFC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5" name="object 5"/>
            <p:cNvSpPr/>
            <p:nvPr/>
          </p:nvSpPr>
          <p:spPr>
            <a:xfrm>
              <a:off x="1919287" y="3357563"/>
              <a:ext cx="7200900" cy="708025"/>
            </a:xfrm>
            <a:custGeom>
              <a:avLst/>
              <a:gdLst/>
              <a:ahLst/>
              <a:cxnLst/>
              <a:rect l="l" t="t" r="r" b="b"/>
              <a:pathLst>
                <a:path w="7200900" h="708025">
                  <a:moveTo>
                    <a:pt x="7200900" y="0"/>
                  </a:moveTo>
                  <a:lnTo>
                    <a:pt x="0" y="0"/>
                  </a:lnTo>
                  <a:lnTo>
                    <a:pt x="0" y="708025"/>
                  </a:lnTo>
                  <a:lnTo>
                    <a:pt x="7200900" y="708025"/>
                  </a:lnTo>
                  <a:lnTo>
                    <a:pt x="720090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6" name="object 6"/>
            <p:cNvSpPr/>
            <p:nvPr/>
          </p:nvSpPr>
          <p:spPr>
            <a:xfrm>
              <a:off x="1919287" y="3357563"/>
              <a:ext cx="7200900" cy="708025"/>
            </a:xfrm>
            <a:custGeom>
              <a:avLst/>
              <a:gdLst/>
              <a:ahLst/>
              <a:cxnLst/>
              <a:rect l="l" t="t" r="r" b="b"/>
              <a:pathLst>
                <a:path w="7200900" h="708025">
                  <a:moveTo>
                    <a:pt x="0" y="0"/>
                  </a:moveTo>
                  <a:lnTo>
                    <a:pt x="7200900" y="0"/>
                  </a:lnTo>
                  <a:lnTo>
                    <a:pt x="7200900" y="708025"/>
                  </a:lnTo>
                  <a:lnTo>
                    <a:pt x="0" y="708025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FFC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7" name="object 7"/>
          <p:cNvSpPr txBox="1">
            <a:spLocks noGrp="1"/>
          </p:cNvSpPr>
          <p:nvPr>
            <p:ph type="title"/>
          </p:nvPr>
        </p:nvSpPr>
        <p:spPr>
          <a:xfrm>
            <a:off x="3968750" y="157162"/>
            <a:ext cx="4072254" cy="462280"/>
          </a:xfrm>
          <a:prstGeom prst="rect">
            <a:avLst/>
          </a:prstGeom>
          <a:ln w="12700">
            <a:solidFill>
              <a:srgbClr val="FFC000"/>
            </a:solidFill>
          </a:ln>
        </p:spPr>
        <p:txBody>
          <a:bodyPr vert="horz" wrap="square" lIns="0" tIns="34925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275"/>
              </a:spcBef>
            </a:pPr>
            <a:r>
              <a:rPr b="1" spc="-5" dirty="0">
                <a:solidFill>
                  <a:srgbClr val="000000"/>
                </a:solidFill>
                <a:latin typeface="Arial"/>
                <a:cs typeface="Arial"/>
              </a:rPr>
              <a:t>Características</a:t>
            </a:r>
            <a:r>
              <a:rPr b="1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b="1" spc="-5" dirty="0">
                <a:solidFill>
                  <a:srgbClr val="000000"/>
                </a:solidFill>
                <a:latin typeface="Arial"/>
                <a:cs typeface="Arial"/>
              </a:rPr>
              <a:t>Generales: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919287" y="981075"/>
            <a:ext cx="5784850" cy="400050"/>
          </a:xfrm>
          <a:prstGeom prst="rect">
            <a:avLst/>
          </a:prstGeom>
          <a:ln w="12700">
            <a:solidFill>
              <a:srgbClr val="FFC000"/>
            </a:solidFill>
          </a:ln>
        </p:spPr>
        <p:txBody>
          <a:bodyPr vert="horz" wrap="square" lIns="0" tIns="35560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280"/>
              </a:spcBef>
            </a:pPr>
            <a:r>
              <a:rPr sz="2000" dirty="0">
                <a:latin typeface="Arial MT"/>
                <a:cs typeface="Arial MT"/>
              </a:rPr>
              <a:t>Se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alimentan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</a:t>
            </a:r>
            <a:r>
              <a:rPr sz="2000" spc="-5" dirty="0">
                <a:latin typeface="Arial MT"/>
                <a:cs typeface="Arial MT"/>
              </a:rPr>
              <a:t> productos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vegetales </a:t>
            </a:r>
            <a:r>
              <a:rPr sz="2000" dirty="0">
                <a:latin typeface="Arial MT"/>
                <a:cs typeface="Arial MT"/>
              </a:rPr>
              <a:t>o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animales</a:t>
            </a:r>
          </a:p>
        </p:txBody>
      </p:sp>
      <p:sp>
        <p:nvSpPr>
          <p:cNvPr id="9" name="object 9"/>
          <p:cNvSpPr txBox="1"/>
          <p:nvPr/>
        </p:nvSpPr>
        <p:spPr>
          <a:xfrm>
            <a:off x="1898651" y="1654175"/>
            <a:ext cx="5637530" cy="400050"/>
          </a:xfrm>
          <a:prstGeom prst="rect">
            <a:avLst/>
          </a:prstGeom>
          <a:ln w="12700">
            <a:solidFill>
              <a:srgbClr val="FFC000"/>
            </a:solidFill>
          </a:ln>
        </p:spPr>
        <p:txBody>
          <a:bodyPr vert="horz" wrap="square" lIns="0" tIns="33020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260"/>
              </a:spcBef>
              <a:tabLst>
                <a:tab pos="2375535" algn="l"/>
              </a:tabLst>
            </a:pPr>
            <a:r>
              <a:rPr sz="2000" spc="-5" dirty="0">
                <a:latin typeface="Arial MT"/>
                <a:cs typeface="Arial MT"/>
              </a:rPr>
              <a:t>Gran </a:t>
            </a:r>
            <a:r>
              <a:rPr sz="2000" dirty="0">
                <a:latin typeface="Arial MT"/>
                <a:cs typeface="Arial MT"/>
              </a:rPr>
              <a:t>capacidad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	</a:t>
            </a:r>
            <a:r>
              <a:rPr sz="2000" spc="-5" dirty="0">
                <a:latin typeface="Arial MT"/>
                <a:cs typeface="Arial MT"/>
              </a:rPr>
              <a:t>adaptación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10" name="object 10"/>
          <p:cNvSpPr txBox="1"/>
          <p:nvPr/>
        </p:nvSpPr>
        <p:spPr>
          <a:xfrm>
            <a:off x="1847850" y="2349500"/>
            <a:ext cx="7518400" cy="400050"/>
          </a:xfrm>
          <a:prstGeom prst="rect">
            <a:avLst/>
          </a:prstGeom>
          <a:ln w="12700">
            <a:solidFill>
              <a:srgbClr val="FFC000"/>
            </a:solidFill>
          </a:ln>
        </p:spPr>
        <p:txBody>
          <a:bodyPr vert="horz" wrap="square" lIns="0" tIns="35560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280"/>
              </a:spcBef>
            </a:pPr>
            <a:r>
              <a:rPr sz="2000" spc="-5" dirty="0">
                <a:latin typeface="Arial MT"/>
                <a:cs typeface="Arial MT"/>
              </a:rPr>
              <a:t>Arrastran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gérmenes </a:t>
            </a:r>
            <a:r>
              <a:rPr sz="2000" dirty="0">
                <a:latin typeface="Arial MT"/>
                <a:cs typeface="Arial MT"/>
              </a:rPr>
              <a:t>responsables</a:t>
            </a:r>
            <a:r>
              <a:rPr sz="2000" spc="-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</a:t>
            </a:r>
            <a:r>
              <a:rPr sz="2000" spc="-5" dirty="0">
                <a:latin typeface="Arial MT"/>
                <a:cs typeface="Arial MT"/>
              </a:rPr>
              <a:t> numerosas enfermedades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11" name="object 11"/>
          <p:cNvSpPr txBox="1"/>
          <p:nvPr/>
        </p:nvSpPr>
        <p:spPr>
          <a:xfrm>
            <a:off x="1992313" y="2852737"/>
            <a:ext cx="3133725" cy="400050"/>
          </a:xfrm>
          <a:prstGeom prst="rect">
            <a:avLst/>
          </a:prstGeom>
          <a:ln w="12700">
            <a:solidFill>
              <a:srgbClr val="FFC000"/>
            </a:solidFill>
          </a:ln>
        </p:spPr>
        <p:txBody>
          <a:bodyPr vert="horz" wrap="square" lIns="0" tIns="35560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280"/>
              </a:spcBef>
            </a:pPr>
            <a:r>
              <a:rPr sz="2000" dirty="0">
                <a:latin typeface="Arial MT"/>
                <a:cs typeface="Arial MT"/>
              </a:rPr>
              <a:t>Huyen</a:t>
            </a:r>
            <a:r>
              <a:rPr sz="2000" spc="-2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la</a:t>
            </a:r>
            <a:r>
              <a:rPr sz="2000" spc="-2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luz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y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el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ruido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12" name="object 12"/>
          <p:cNvSpPr txBox="1"/>
          <p:nvPr/>
        </p:nvSpPr>
        <p:spPr>
          <a:xfrm>
            <a:off x="1998027" y="3381755"/>
            <a:ext cx="7042784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1219200" algn="l"/>
                <a:tab pos="2228850" algn="l"/>
                <a:tab pos="3364229" algn="l"/>
                <a:tab pos="4712335" algn="l"/>
                <a:tab pos="5933440" algn="l"/>
                <a:tab pos="6236970" algn="l"/>
              </a:tabLst>
            </a:pPr>
            <a:r>
              <a:rPr sz="2000" dirty="0">
                <a:latin typeface="Arial MT"/>
                <a:cs typeface="Arial MT"/>
              </a:rPr>
              <a:t>P</a:t>
            </a:r>
            <a:r>
              <a:rPr sz="2000" spc="-5" dirty="0">
                <a:latin typeface="Arial MT"/>
                <a:cs typeface="Arial MT"/>
              </a:rPr>
              <a:t>re</a:t>
            </a:r>
            <a:r>
              <a:rPr sz="2000" spc="-10" dirty="0">
                <a:latin typeface="Arial MT"/>
                <a:cs typeface="Arial MT"/>
              </a:rPr>
              <a:t>f</a:t>
            </a:r>
            <a:r>
              <a:rPr sz="2000" spc="5" dirty="0">
                <a:latin typeface="Arial MT"/>
                <a:cs typeface="Arial MT"/>
              </a:rPr>
              <a:t>i</a:t>
            </a:r>
            <a:r>
              <a:rPr sz="2000" spc="-5" dirty="0">
                <a:latin typeface="Arial MT"/>
                <a:cs typeface="Arial MT"/>
              </a:rPr>
              <a:t>ere</a:t>
            </a:r>
            <a:r>
              <a:rPr sz="2000" dirty="0">
                <a:latin typeface="Arial MT"/>
                <a:cs typeface="Arial MT"/>
              </a:rPr>
              <a:t>n	</a:t>
            </a:r>
            <a:r>
              <a:rPr sz="2000" spc="5" dirty="0">
                <a:latin typeface="Arial MT"/>
                <a:cs typeface="Arial MT"/>
              </a:rPr>
              <a:t>l</a:t>
            </a:r>
            <a:r>
              <a:rPr sz="2000" spc="-5" dirty="0">
                <a:latin typeface="Arial MT"/>
                <a:cs typeface="Arial MT"/>
              </a:rPr>
              <a:t>ugare</a:t>
            </a:r>
            <a:r>
              <a:rPr sz="2000" dirty="0">
                <a:latin typeface="Arial MT"/>
                <a:cs typeface="Arial MT"/>
              </a:rPr>
              <a:t>s	oscu</a:t>
            </a:r>
            <a:r>
              <a:rPr sz="2000" spc="-5" dirty="0">
                <a:latin typeface="Arial MT"/>
                <a:cs typeface="Arial MT"/>
              </a:rPr>
              <a:t>r</a:t>
            </a:r>
            <a:r>
              <a:rPr sz="2000" dirty="0">
                <a:latin typeface="Arial MT"/>
                <a:cs typeface="Arial MT"/>
              </a:rPr>
              <a:t>os,	</a:t>
            </a:r>
            <a:r>
              <a:rPr sz="2000" spc="-10" dirty="0">
                <a:latin typeface="Arial MT"/>
                <a:cs typeface="Arial MT"/>
              </a:rPr>
              <a:t>t</a:t>
            </a:r>
            <a:r>
              <a:rPr sz="2000" spc="-5" dirty="0">
                <a:latin typeface="Arial MT"/>
                <a:cs typeface="Arial MT"/>
              </a:rPr>
              <a:t>r</a:t>
            </a:r>
            <a:r>
              <a:rPr sz="2000" dirty="0">
                <a:latin typeface="Arial MT"/>
                <a:cs typeface="Arial MT"/>
              </a:rPr>
              <a:t>anqu</a:t>
            </a:r>
            <a:r>
              <a:rPr sz="2000" spc="5" dirty="0">
                <a:latin typeface="Arial MT"/>
                <a:cs typeface="Arial MT"/>
              </a:rPr>
              <a:t>il</a:t>
            </a:r>
            <a:r>
              <a:rPr sz="2000" dirty="0">
                <a:latin typeface="Arial MT"/>
                <a:cs typeface="Arial MT"/>
              </a:rPr>
              <a:t>os,	hú</a:t>
            </a:r>
            <a:r>
              <a:rPr sz="2000" spc="-5" dirty="0">
                <a:latin typeface="Arial MT"/>
                <a:cs typeface="Arial MT"/>
              </a:rPr>
              <a:t>m</a:t>
            </a:r>
            <a:r>
              <a:rPr sz="2000" dirty="0">
                <a:latin typeface="Arial MT"/>
                <a:cs typeface="Arial MT"/>
              </a:rPr>
              <a:t>edos	y	cá</a:t>
            </a:r>
            <a:r>
              <a:rPr sz="2000" spc="5" dirty="0">
                <a:latin typeface="Arial MT"/>
                <a:cs typeface="Arial MT"/>
              </a:rPr>
              <a:t>li</a:t>
            </a:r>
            <a:r>
              <a:rPr sz="2000" dirty="0">
                <a:latin typeface="Arial MT"/>
                <a:cs typeface="Arial MT"/>
              </a:rPr>
              <a:t>dos  </a:t>
            </a:r>
            <a:r>
              <a:rPr sz="2000" spc="-5" dirty="0">
                <a:latin typeface="Arial MT"/>
                <a:cs typeface="Arial MT"/>
              </a:rPr>
              <a:t>(motor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refrigeradores,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pesas,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zócalos,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etc.)</a:t>
            </a:r>
            <a:endParaRPr sz="2000" dirty="0">
              <a:latin typeface="Arial MT"/>
              <a:cs typeface="Arial MT"/>
            </a:endParaRPr>
          </a:p>
        </p:txBody>
      </p:sp>
      <p:sp>
        <p:nvSpPr>
          <p:cNvPr id="13" name="object 13"/>
          <p:cNvSpPr txBox="1"/>
          <p:nvPr/>
        </p:nvSpPr>
        <p:spPr>
          <a:xfrm>
            <a:off x="4151313" y="4508500"/>
            <a:ext cx="1252855" cy="400050"/>
          </a:xfrm>
          <a:prstGeom prst="rect">
            <a:avLst/>
          </a:prstGeom>
          <a:ln w="12700">
            <a:solidFill>
              <a:srgbClr val="FFC000"/>
            </a:solidFill>
          </a:ln>
        </p:spPr>
        <p:txBody>
          <a:bodyPr vert="horz" wrap="square" lIns="0" tIns="34925" rIns="0" bIns="0" rtlCol="0">
            <a:spAutoFit/>
          </a:bodyPr>
          <a:lstStyle/>
          <a:p>
            <a:pPr marL="161290">
              <a:lnSpc>
                <a:spcPct val="100000"/>
              </a:lnSpc>
              <a:spcBef>
                <a:spcPts val="275"/>
              </a:spcBef>
            </a:pPr>
            <a:r>
              <a:rPr sz="2000" b="1" spc="-5" dirty="0">
                <a:latin typeface="Arial"/>
                <a:cs typeface="Arial"/>
              </a:rPr>
              <a:t>Control</a:t>
            </a:r>
            <a:r>
              <a:rPr sz="2000" b="1" spc="-5" dirty="0">
                <a:solidFill>
                  <a:srgbClr val="6600CC"/>
                </a:solidFill>
                <a:latin typeface="Arial"/>
                <a:cs typeface="Arial"/>
              </a:rPr>
              <a:t>:</a:t>
            </a:r>
            <a:endParaRPr sz="2000">
              <a:latin typeface="Arial"/>
              <a:cs typeface="Arial"/>
            </a:endParaRPr>
          </a:p>
        </p:txBody>
      </p:sp>
      <p:sp>
        <p:nvSpPr>
          <p:cNvPr id="14" name="object 14"/>
          <p:cNvSpPr txBox="1"/>
          <p:nvPr/>
        </p:nvSpPr>
        <p:spPr>
          <a:xfrm>
            <a:off x="2135188" y="5084762"/>
            <a:ext cx="3418204" cy="400050"/>
          </a:xfrm>
          <a:prstGeom prst="rect">
            <a:avLst/>
          </a:prstGeom>
          <a:ln w="12700">
            <a:solidFill>
              <a:srgbClr val="FFC000"/>
            </a:solidFill>
          </a:ln>
        </p:spPr>
        <p:txBody>
          <a:bodyPr vert="horz" wrap="square" lIns="0" tIns="34925" rIns="0" bIns="0" rtlCol="0">
            <a:spAutoFit/>
          </a:bodyPr>
          <a:lstStyle/>
          <a:p>
            <a:pPr marL="90805">
              <a:lnSpc>
                <a:spcPct val="100000"/>
              </a:lnSpc>
              <a:spcBef>
                <a:spcPts val="275"/>
              </a:spcBef>
            </a:pPr>
            <a:r>
              <a:rPr sz="2000" spc="-5" dirty="0">
                <a:latin typeface="Arial MT"/>
                <a:cs typeface="Arial MT"/>
              </a:rPr>
              <a:t>Estrictas</a:t>
            </a:r>
            <a:r>
              <a:rPr sz="2000" spc="-25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normas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higiene</a:t>
            </a:r>
            <a:endParaRPr sz="2000">
              <a:latin typeface="Arial MT"/>
              <a:cs typeface="Arial MT"/>
            </a:endParaRPr>
          </a:p>
        </p:txBody>
      </p:sp>
      <p:grpSp>
        <p:nvGrpSpPr>
          <p:cNvPr id="15" name="object 15"/>
          <p:cNvGrpSpPr/>
          <p:nvPr/>
        </p:nvGrpSpPr>
        <p:grpSpPr>
          <a:xfrm>
            <a:off x="1985962" y="5726113"/>
            <a:ext cx="7790180" cy="720725"/>
            <a:chOff x="1985962" y="5726113"/>
            <a:chExt cx="7790180" cy="720725"/>
          </a:xfrm>
        </p:grpSpPr>
        <p:sp>
          <p:nvSpPr>
            <p:cNvPr id="16" name="object 16"/>
            <p:cNvSpPr/>
            <p:nvPr/>
          </p:nvSpPr>
          <p:spPr>
            <a:xfrm>
              <a:off x="1992312" y="5732463"/>
              <a:ext cx="7777480" cy="708025"/>
            </a:xfrm>
            <a:custGeom>
              <a:avLst/>
              <a:gdLst/>
              <a:ahLst/>
              <a:cxnLst/>
              <a:rect l="l" t="t" r="r" b="b"/>
              <a:pathLst>
                <a:path w="7777480" h="708025">
                  <a:moveTo>
                    <a:pt x="7777161" y="0"/>
                  </a:moveTo>
                  <a:lnTo>
                    <a:pt x="0" y="0"/>
                  </a:lnTo>
                  <a:lnTo>
                    <a:pt x="0" y="708025"/>
                  </a:lnTo>
                  <a:lnTo>
                    <a:pt x="7777161" y="708025"/>
                  </a:lnTo>
                  <a:lnTo>
                    <a:pt x="7777161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7" name="object 17"/>
            <p:cNvSpPr/>
            <p:nvPr/>
          </p:nvSpPr>
          <p:spPr>
            <a:xfrm>
              <a:off x="1992312" y="5732463"/>
              <a:ext cx="7777480" cy="708025"/>
            </a:xfrm>
            <a:custGeom>
              <a:avLst/>
              <a:gdLst/>
              <a:ahLst/>
              <a:cxnLst/>
              <a:rect l="l" t="t" r="r" b="b"/>
              <a:pathLst>
                <a:path w="7777480" h="708025">
                  <a:moveTo>
                    <a:pt x="0" y="0"/>
                  </a:moveTo>
                  <a:lnTo>
                    <a:pt x="7777162" y="0"/>
                  </a:lnTo>
                  <a:lnTo>
                    <a:pt x="7777162" y="708025"/>
                  </a:lnTo>
                  <a:lnTo>
                    <a:pt x="0" y="708025"/>
                  </a:lnTo>
                  <a:lnTo>
                    <a:pt x="0" y="0"/>
                  </a:lnTo>
                  <a:close/>
                </a:path>
              </a:pathLst>
            </a:custGeom>
            <a:ln w="12700">
              <a:solidFill>
                <a:srgbClr val="FFC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8" name="object 18"/>
          <p:cNvSpPr txBox="1"/>
          <p:nvPr/>
        </p:nvSpPr>
        <p:spPr>
          <a:xfrm>
            <a:off x="2071052" y="5756147"/>
            <a:ext cx="7476490" cy="6350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1253490" algn="l"/>
                <a:tab pos="1520190" algn="l"/>
              </a:tabLst>
            </a:pPr>
            <a:r>
              <a:rPr sz="2000" dirty="0">
                <a:latin typeface="Arial MT"/>
                <a:cs typeface="Arial MT"/>
              </a:rPr>
              <a:t>Aplicar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insecticidas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efecto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residual donde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éstas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se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reproducen, </a:t>
            </a:r>
            <a:r>
              <a:rPr sz="2000" spc="-54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esconden	y	</a:t>
            </a:r>
            <a:r>
              <a:rPr sz="2000" spc="-5" dirty="0">
                <a:latin typeface="Arial MT"/>
                <a:cs typeface="Arial MT"/>
              </a:rPr>
              <a:t>transitan.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7904162" y="0"/>
            <a:ext cx="2827655" cy="1633220"/>
          </a:xfrm>
          <a:custGeom>
            <a:avLst/>
            <a:gdLst/>
            <a:ahLst/>
            <a:cxnLst/>
            <a:rect l="l" t="t" r="r" b="b"/>
            <a:pathLst>
              <a:path w="2827654" h="1633220">
                <a:moveTo>
                  <a:pt x="2784995" y="0"/>
                </a:moveTo>
                <a:lnTo>
                  <a:pt x="42329" y="0"/>
                </a:lnTo>
                <a:lnTo>
                  <a:pt x="42329" y="21590"/>
                </a:lnTo>
                <a:lnTo>
                  <a:pt x="42329" y="1549400"/>
                </a:lnTo>
                <a:lnTo>
                  <a:pt x="42329" y="1591310"/>
                </a:lnTo>
                <a:lnTo>
                  <a:pt x="2784995" y="1591310"/>
                </a:lnTo>
                <a:lnTo>
                  <a:pt x="2784995" y="1549400"/>
                </a:lnTo>
                <a:lnTo>
                  <a:pt x="84658" y="1549400"/>
                </a:lnTo>
                <a:lnTo>
                  <a:pt x="84658" y="21590"/>
                </a:lnTo>
                <a:lnTo>
                  <a:pt x="2742666" y="21590"/>
                </a:lnTo>
                <a:lnTo>
                  <a:pt x="2742666" y="1548879"/>
                </a:lnTo>
                <a:lnTo>
                  <a:pt x="2784995" y="1548879"/>
                </a:lnTo>
                <a:lnTo>
                  <a:pt x="2784995" y="21590"/>
                </a:lnTo>
                <a:lnTo>
                  <a:pt x="2784995" y="21170"/>
                </a:lnTo>
                <a:lnTo>
                  <a:pt x="2784995" y="0"/>
                </a:lnTo>
                <a:close/>
              </a:path>
              <a:path w="2827654" h="1633220">
                <a:moveTo>
                  <a:pt x="2827337" y="1612900"/>
                </a:moveTo>
                <a:lnTo>
                  <a:pt x="21158" y="1612900"/>
                </a:lnTo>
                <a:lnTo>
                  <a:pt x="21158" y="0"/>
                </a:lnTo>
                <a:lnTo>
                  <a:pt x="0" y="0"/>
                </a:lnTo>
                <a:lnTo>
                  <a:pt x="0" y="1612900"/>
                </a:lnTo>
                <a:lnTo>
                  <a:pt x="0" y="1633220"/>
                </a:lnTo>
                <a:lnTo>
                  <a:pt x="2827337" y="1633220"/>
                </a:lnTo>
                <a:lnTo>
                  <a:pt x="2827337" y="1612900"/>
                </a:lnTo>
                <a:close/>
              </a:path>
              <a:path w="2827654" h="1633220">
                <a:moveTo>
                  <a:pt x="2827337" y="0"/>
                </a:moveTo>
                <a:lnTo>
                  <a:pt x="2806166" y="0"/>
                </a:lnTo>
                <a:lnTo>
                  <a:pt x="2806166" y="1612379"/>
                </a:lnTo>
                <a:lnTo>
                  <a:pt x="2827337" y="1612379"/>
                </a:lnTo>
                <a:lnTo>
                  <a:pt x="2827337" y="0"/>
                </a:lnTo>
                <a:close/>
              </a:path>
            </a:pathLst>
          </a:custGeom>
          <a:solidFill>
            <a:srgbClr val="A5A5A5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8020580" y="52705"/>
            <a:ext cx="2594610" cy="1464310"/>
          </a:xfrm>
          <a:prstGeom prst="rect">
            <a:avLst/>
          </a:prstGeom>
          <a:ln w="21165">
            <a:solidFill>
              <a:srgbClr val="A5A5A5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635" algn="ctr">
              <a:lnSpc>
                <a:spcPts val="1910"/>
              </a:lnSpc>
            </a:pPr>
            <a:r>
              <a:rPr sz="1600" b="1" spc="-5" dirty="0">
                <a:solidFill>
                  <a:srgbClr val="FF0000"/>
                </a:solidFill>
                <a:latin typeface="Arial"/>
                <a:cs typeface="Arial"/>
              </a:rPr>
              <a:t>Párrafo</a:t>
            </a:r>
            <a:r>
              <a:rPr sz="1600" b="1" spc="-4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dirty="0">
                <a:solidFill>
                  <a:srgbClr val="FF0000"/>
                </a:solidFill>
                <a:latin typeface="Arial"/>
                <a:cs typeface="Arial"/>
              </a:rPr>
              <a:t>V</a:t>
            </a:r>
            <a:endParaRPr sz="1600">
              <a:latin typeface="Arial"/>
              <a:cs typeface="Arial"/>
            </a:endParaRPr>
          </a:p>
          <a:p>
            <a:pPr marL="330835" marR="321945" algn="ctr">
              <a:lnSpc>
                <a:spcPct val="99200"/>
              </a:lnSpc>
              <a:spcBef>
                <a:spcPts val="5"/>
              </a:spcBef>
            </a:pPr>
            <a:r>
              <a:rPr sz="1600" b="1" i="1" spc="-5" dirty="0">
                <a:solidFill>
                  <a:srgbClr val="FF0000"/>
                </a:solidFill>
                <a:latin typeface="Arial"/>
                <a:cs typeface="Arial"/>
              </a:rPr>
              <a:t>De </a:t>
            </a:r>
            <a:r>
              <a:rPr sz="1600" b="1" i="1" dirty="0">
                <a:solidFill>
                  <a:srgbClr val="FF0000"/>
                </a:solidFill>
                <a:latin typeface="Arial"/>
                <a:cs typeface="Arial"/>
              </a:rPr>
              <a:t>los </a:t>
            </a:r>
            <a:r>
              <a:rPr sz="1600" b="1" i="1" spc="-5" dirty="0">
                <a:solidFill>
                  <a:srgbClr val="FF0000"/>
                </a:solidFill>
                <a:latin typeface="Arial"/>
                <a:cs typeface="Arial"/>
              </a:rPr>
              <a:t>requisitos de </a:t>
            </a:r>
            <a:r>
              <a:rPr sz="1600" b="1" i="1" spc="-430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i="1" spc="-5" dirty="0">
                <a:solidFill>
                  <a:srgbClr val="FF0000"/>
                </a:solidFill>
                <a:latin typeface="Arial"/>
                <a:cs typeface="Arial"/>
              </a:rPr>
              <a:t>higiene de los </a:t>
            </a:r>
            <a:r>
              <a:rPr sz="1600" b="1" i="1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i="1" spc="-5" dirty="0">
                <a:solidFill>
                  <a:srgbClr val="FF0000"/>
                </a:solidFill>
                <a:latin typeface="Arial"/>
                <a:cs typeface="Arial"/>
              </a:rPr>
              <a:t>establecimientos </a:t>
            </a:r>
            <a:r>
              <a:rPr sz="1600" b="1" i="1" dirty="0">
                <a:solidFill>
                  <a:srgbClr val="FF0000"/>
                </a:solidFill>
                <a:latin typeface="Arial"/>
                <a:cs typeface="Arial"/>
              </a:rPr>
              <a:t> </a:t>
            </a:r>
            <a:r>
              <a:rPr sz="1600" b="1" i="1" dirty="0">
                <a:latin typeface="Calibri"/>
                <a:cs typeface="Calibri"/>
              </a:rPr>
              <a:t>pág13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1524000" y="909038"/>
            <a:ext cx="5760720" cy="633730"/>
          </a:xfrm>
          <a:custGeom>
            <a:avLst/>
            <a:gdLst/>
            <a:ahLst/>
            <a:cxnLst/>
            <a:rect l="l" t="t" r="r" b="b"/>
            <a:pathLst>
              <a:path w="5760720" h="633730">
                <a:moveTo>
                  <a:pt x="0" y="105574"/>
                </a:moveTo>
                <a:lnTo>
                  <a:pt x="8296" y="64479"/>
                </a:lnTo>
                <a:lnTo>
                  <a:pt x="30921" y="30921"/>
                </a:lnTo>
                <a:lnTo>
                  <a:pt x="64479" y="8296"/>
                </a:lnTo>
                <a:lnTo>
                  <a:pt x="105573" y="0"/>
                </a:lnTo>
                <a:lnTo>
                  <a:pt x="5655066" y="0"/>
                </a:lnTo>
                <a:lnTo>
                  <a:pt x="5696160" y="8296"/>
                </a:lnTo>
                <a:lnTo>
                  <a:pt x="5729718" y="30921"/>
                </a:lnTo>
                <a:lnTo>
                  <a:pt x="5752343" y="64479"/>
                </a:lnTo>
                <a:lnTo>
                  <a:pt x="5760640" y="105574"/>
                </a:lnTo>
                <a:lnTo>
                  <a:pt x="5760640" y="527870"/>
                </a:lnTo>
                <a:lnTo>
                  <a:pt x="5752343" y="568965"/>
                </a:lnTo>
                <a:lnTo>
                  <a:pt x="5729718" y="602523"/>
                </a:lnTo>
                <a:lnTo>
                  <a:pt x="5696160" y="625148"/>
                </a:lnTo>
                <a:lnTo>
                  <a:pt x="5655066" y="633445"/>
                </a:lnTo>
                <a:lnTo>
                  <a:pt x="105573" y="633445"/>
                </a:lnTo>
                <a:lnTo>
                  <a:pt x="64479" y="625148"/>
                </a:lnTo>
                <a:lnTo>
                  <a:pt x="30921" y="602523"/>
                </a:lnTo>
                <a:lnTo>
                  <a:pt x="8296" y="568965"/>
                </a:lnTo>
                <a:lnTo>
                  <a:pt x="0" y="527870"/>
                </a:lnTo>
                <a:lnTo>
                  <a:pt x="0" y="105574"/>
                </a:lnTo>
                <a:close/>
              </a:path>
            </a:pathLst>
          </a:custGeom>
          <a:ln w="19050">
            <a:solidFill>
              <a:srgbClr val="3D67B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1664142" y="1007364"/>
            <a:ext cx="3753485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spc="-5" dirty="0">
                <a:latin typeface="Arial MT"/>
                <a:cs typeface="Arial MT"/>
              </a:rPr>
              <a:t>¿Que</a:t>
            </a:r>
            <a:r>
              <a:rPr sz="3200" spc="-3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es</a:t>
            </a:r>
            <a:r>
              <a:rPr sz="3200" spc="-2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una</a:t>
            </a:r>
            <a:r>
              <a:rPr sz="3200" spc="-3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Plaga?</a:t>
            </a:r>
            <a:endParaRPr sz="3200">
              <a:latin typeface="Arial MT"/>
              <a:cs typeface="Arial MT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524000" y="1919851"/>
            <a:ext cx="9144000" cy="4921885"/>
          </a:xfrm>
          <a:custGeom>
            <a:avLst/>
            <a:gdLst/>
            <a:ahLst/>
            <a:cxnLst/>
            <a:rect l="l" t="t" r="r" b="b"/>
            <a:pathLst>
              <a:path w="9144000" h="4921884">
                <a:moveTo>
                  <a:pt x="0" y="820280"/>
                </a:moveTo>
                <a:lnTo>
                  <a:pt x="1392" y="772083"/>
                </a:lnTo>
                <a:lnTo>
                  <a:pt x="5518" y="724618"/>
                </a:lnTo>
                <a:lnTo>
                  <a:pt x="12301" y="677964"/>
                </a:lnTo>
                <a:lnTo>
                  <a:pt x="21664" y="632198"/>
                </a:lnTo>
                <a:lnTo>
                  <a:pt x="33529" y="587395"/>
                </a:lnTo>
                <a:lnTo>
                  <a:pt x="47821" y="543633"/>
                </a:lnTo>
                <a:lnTo>
                  <a:pt x="64461" y="500990"/>
                </a:lnTo>
                <a:lnTo>
                  <a:pt x="83374" y="459542"/>
                </a:lnTo>
                <a:lnTo>
                  <a:pt x="104481" y="419365"/>
                </a:lnTo>
                <a:lnTo>
                  <a:pt x="127707" y="380538"/>
                </a:lnTo>
                <a:lnTo>
                  <a:pt x="152974" y="343136"/>
                </a:lnTo>
                <a:lnTo>
                  <a:pt x="180206" y="307237"/>
                </a:lnTo>
                <a:lnTo>
                  <a:pt x="209325" y="272917"/>
                </a:lnTo>
                <a:lnTo>
                  <a:pt x="240254" y="240254"/>
                </a:lnTo>
                <a:lnTo>
                  <a:pt x="272917" y="209325"/>
                </a:lnTo>
                <a:lnTo>
                  <a:pt x="307236" y="180206"/>
                </a:lnTo>
                <a:lnTo>
                  <a:pt x="343135" y="152975"/>
                </a:lnTo>
                <a:lnTo>
                  <a:pt x="380537" y="127707"/>
                </a:lnTo>
                <a:lnTo>
                  <a:pt x="419365" y="104481"/>
                </a:lnTo>
                <a:lnTo>
                  <a:pt x="459541" y="83374"/>
                </a:lnTo>
                <a:lnTo>
                  <a:pt x="500990" y="64461"/>
                </a:lnTo>
                <a:lnTo>
                  <a:pt x="543633" y="47821"/>
                </a:lnTo>
                <a:lnTo>
                  <a:pt x="587394" y="33529"/>
                </a:lnTo>
                <a:lnTo>
                  <a:pt x="632197" y="21664"/>
                </a:lnTo>
                <a:lnTo>
                  <a:pt x="677964" y="12301"/>
                </a:lnTo>
                <a:lnTo>
                  <a:pt x="724618" y="5518"/>
                </a:lnTo>
                <a:lnTo>
                  <a:pt x="772082" y="1392"/>
                </a:lnTo>
                <a:lnTo>
                  <a:pt x="820280" y="0"/>
                </a:lnTo>
                <a:lnTo>
                  <a:pt x="8323720" y="0"/>
                </a:lnTo>
                <a:lnTo>
                  <a:pt x="8371917" y="1392"/>
                </a:lnTo>
                <a:lnTo>
                  <a:pt x="8419382" y="5518"/>
                </a:lnTo>
                <a:lnTo>
                  <a:pt x="8466036" y="12301"/>
                </a:lnTo>
                <a:lnTo>
                  <a:pt x="8511802" y="21664"/>
                </a:lnTo>
                <a:lnTo>
                  <a:pt x="8556605" y="33529"/>
                </a:lnTo>
                <a:lnTo>
                  <a:pt x="8600366" y="47821"/>
                </a:lnTo>
                <a:lnTo>
                  <a:pt x="8643010" y="64461"/>
                </a:lnTo>
                <a:lnTo>
                  <a:pt x="8684458" y="83374"/>
                </a:lnTo>
                <a:lnTo>
                  <a:pt x="8724634" y="104481"/>
                </a:lnTo>
                <a:lnTo>
                  <a:pt x="8763462" y="127707"/>
                </a:lnTo>
                <a:lnTo>
                  <a:pt x="8800864" y="152975"/>
                </a:lnTo>
                <a:lnTo>
                  <a:pt x="8836763" y="180206"/>
                </a:lnTo>
                <a:lnTo>
                  <a:pt x="8871082" y="209325"/>
                </a:lnTo>
                <a:lnTo>
                  <a:pt x="8903745" y="240254"/>
                </a:lnTo>
                <a:lnTo>
                  <a:pt x="8934674" y="272917"/>
                </a:lnTo>
                <a:lnTo>
                  <a:pt x="8963793" y="307237"/>
                </a:lnTo>
                <a:lnTo>
                  <a:pt x="8991025" y="343136"/>
                </a:lnTo>
                <a:lnTo>
                  <a:pt x="9016292" y="380538"/>
                </a:lnTo>
                <a:lnTo>
                  <a:pt x="9039518" y="419365"/>
                </a:lnTo>
                <a:lnTo>
                  <a:pt x="9060625" y="459542"/>
                </a:lnTo>
                <a:lnTo>
                  <a:pt x="9079538" y="500990"/>
                </a:lnTo>
                <a:lnTo>
                  <a:pt x="9096178" y="543633"/>
                </a:lnTo>
                <a:lnTo>
                  <a:pt x="9110470" y="587395"/>
                </a:lnTo>
                <a:lnTo>
                  <a:pt x="9122335" y="632198"/>
                </a:lnTo>
                <a:lnTo>
                  <a:pt x="9131698" y="677964"/>
                </a:lnTo>
                <a:lnTo>
                  <a:pt x="9138481" y="724618"/>
                </a:lnTo>
                <a:lnTo>
                  <a:pt x="9142607" y="772083"/>
                </a:lnTo>
                <a:lnTo>
                  <a:pt x="9144000" y="820280"/>
                </a:lnTo>
                <a:lnTo>
                  <a:pt x="9144000" y="4101284"/>
                </a:lnTo>
                <a:lnTo>
                  <a:pt x="9142607" y="4149481"/>
                </a:lnTo>
                <a:lnTo>
                  <a:pt x="9138481" y="4196946"/>
                </a:lnTo>
                <a:lnTo>
                  <a:pt x="9131698" y="4243600"/>
                </a:lnTo>
                <a:lnTo>
                  <a:pt x="9122335" y="4289367"/>
                </a:lnTo>
                <a:lnTo>
                  <a:pt x="9110470" y="4334169"/>
                </a:lnTo>
                <a:lnTo>
                  <a:pt x="9096178" y="4377931"/>
                </a:lnTo>
                <a:lnTo>
                  <a:pt x="9079538" y="4420574"/>
                </a:lnTo>
                <a:lnTo>
                  <a:pt x="9060625" y="4462023"/>
                </a:lnTo>
                <a:lnTo>
                  <a:pt x="9039518" y="4502199"/>
                </a:lnTo>
                <a:lnTo>
                  <a:pt x="9016292" y="4541027"/>
                </a:lnTo>
                <a:lnTo>
                  <a:pt x="8991025" y="4578429"/>
                </a:lnTo>
                <a:lnTo>
                  <a:pt x="8963793" y="4614328"/>
                </a:lnTo>
                <a:lnTo>
                  <a:pt x="8934674" y="4648647"/>
                </a:lnTo>
                <a:lnTo>
                  <a:pt x="8903745" y="4681310"/>
                </a:lnTo>
                <a:lnTo>
                  <a:pt x="8871082" y="4712239"/>
                </a:lnTo>
                <a:lnTo>
                  <a:pt x="8836763" y="4741358"/>
                </a:lnTo>
                <a:lnTo>
                  <a:pt x="8800864" y="4768590"/>
                </a:lnTo>
                <a:lnTo>
                  <a:pt x="8763462" y="4793857"/>
                </a:lnTo>
                <a:lnTo>
                  <a:pt x="8724634" y="4817083"/>
                </a:lnTo>
                <a:lnTo>
                  <a:pt x="8684458" y="4838190"/>
                </a:lnTo>
                <a:lnTo>
                  <a:pt x="8643010" y="4857103"/>
                </a:lnTo>
                <a:lnTo>
                  <a:pt x="8600366" y="4873743"/>
                </a:lnTo>
                <a:lnTo>
                  <a:pt x="8556605" y="4888035"/>
                </a:lnTo>
                <a:lnTo>
                  <a:pt x="8511802" y="4899900"/>
                </a:lnTo>
                <a:lnTo>
                  <a:pt x="8466036" y="4909263"/>
                </a:lnTo>
                <a:lnTo>
                  <a:pt x="8419382" y="4916046"/>
                </a:lnTo>
                <a:lnTo>
                  <a:pt x="8371917" y="4920172"/>
                </a:lnTo>
                <a:lnTo>
                  <a:pt x="8323720" y="4921565"/>
                </a:lnTo>
                <a:lnTo>
                  <a:pt x="820280" y="4921565"/>
                </a:lnTo>
                <a:lnTo>
                  <a:pt x="772082" y="4920172"/>
                </a:lnTo>
                <a:lnTo>
                  <a:pt x="724618" y="4916046"/>
                </a:lnTo>
                <a:lnTo>
                  <a:pt x="677964" y="4909263"/>
                </a:lnTo>
                <a:lnTo>
                  <a:pt x="632197" y="4899900"/>
                </a:lnTo>
                <a:lnTo>
                  <a:pt x="587394" y="4888035"/>
                </a:lnTo>
                <a:lnTo>
                  <a:pt x="543633" y="4873743"/>
                </a:lnTo>
                <a:lnTo>
                  <a:pt x="500990" y="4857103"/>
                </a:lnTo>
                <a:lnTo>
                  <a:pt x="459541" y="4838190"/>
                </a:lnTo>
                <a:lnTo>
                  <a:pt x="419365" y="4817083"/>
                </a:lnTo>
                <a:lnTo>
                  <a:pt x="380537" y="4793857"/>
                </a:lnTo>
                <a:lnTo>
                  <a:pt x="343135" y="4768590"/>
                </a:lnTo>
                <a:lnTo>
                  <a:pt x="307236" y="4741358"/>
                </a:lnTo>
                <a:lnTo>
                  <a:pt x="272917" y="4712239"/>
                </a:lnTo>
                <a:lnTo>
                  <a:pt x="240254" y="4681310"/>
                </a:lnTo>
                <a:lnTo>
                  <a:pt x="209325" y="4648647"/>
                </a:lnTo>
                <a:lnTo>
                  <a:pt x="180206" y="4614328"/>
                </a:lnTo>
                <a:lnTo>
                  <a:pt x="152974" y="4578429"/>
                </a:lnTo>
                <a:lnTo>
                  <a:pt x="127707" y="4541027"/>
                </a:lnTo>
                <a:lnTo>
                  <a:pt x="104481" y="4502199"/>
                </a:lnTo>
                <a:lnTo>
                  <a:pt x="83374" y="4462023"/>
                </a:lnTo>
                <a:lnTo>
                  <a:pt x="64461" y="4420574"/>
                </a:lnTo>
                <a:lnTo>
                  <a:pt x="47821" y="4377931"/>
                </a:lnTo>
                <a:lnTo>
                  <a:pt x="33529" y="4334169"/>
                </a:lnTo>
                <a:lnTo>
                  <a:pt x="21664" y="4289367"/>
                </a:lnTo>
                <a:lnTo>
                  <a:pt x="12301" y="4243600"/>
                </a:lnTo>
                <a:lnTo>
                  <a:pt x="5518" y="4196946"/>
                </a:lnTo>
                <a:lnTo>
                  <a:pt x="1392" y="4149481"/>
                </a:lnTo>
                <a:lnTo>
                  <a:pt x="0" y="4101284"/>
                </a:lnTo>
                <a:lnTo>
                  <a:pt x="0" y="820280"/>
                </a:lnTo>
                <a:close/>
              </a:path>
            </a:pathLst>
          </a:custGeom>
          <a:ln w="19050">
            <a:solidFill>
              <a:srgbClr val="D7712B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873470" y="2071116"/>
            <a:ext cx="8373745" cy="4527550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12700" marR="5080">
              <a:lnSpc>
                <a:spcPct val="91500"/>
              </a:lnSpc>
              <a:spcBef>
                <a:spcPts val="425"/>
              </a:spcBef>
            </a:pPr>
            <a:r>
              <a:rPr sz="3200" spc="-10" dirty="0">
                <a:latin typeface="Calibri"/>
                <a:cs typeface="Calibri"/>
              </a:rPr>
              <a:t>Definiremos</a:t>
            </a:r>
            <a:r>
              <a:rPr sz="3200" dirty="0">
                <a:latin typeface="Calibri"/>
                <a:cs typeface="Calibri"/>
              </a:rPr>
              <a:t> </a:t>
            </a:r>
            <a:r>
              <a:rPr sz="3200" spc="-10" dirty="0">
                <a:latin typeface="Calibri"/>
                <a:cs typeface="Calibri"/>
              </a:rPr>
              <a:t>como</a:t>
            </a:r>
            <a:r>
              <a:rPr sz="3200" spc="-5" dirty="0">
                <a:latin typeface="Calibri"/>
                <a:cs typeface="Calibri"/>
              </a:rPr>
              <a:t> </a:t>
            </a:r>
            <a:r>
              <a:rPr sz="3200" spc="-20" dirty="0">
                <a:latin typeface="Calibri"/>
                <a:cs typeface="Calibri"/>
              </a:rPr>
              <a:t>plaga</a:t>
            </a:r>
            <a:r>
              <a:rPr sz="3200" dirty="0">
                <a:latin typeface="Calibri"/>
                <a:cs typeface="Calibri"/>
              </a:rPr>
              <a:t> a </a:t>
            </a:r>
            <a:r>
              <a:rPr sz="3200" spc="-10" dirty="0">
                <a:latin typeface="Calibri"/>
                <a:cs typeface="Calibri"/>
              </a:rPr>
              <a:t>todos</a:t>
            </a:r>
            <a:r>
              <a:rPr sz="3200" spc="-5" dirty="0">
                <a:latin typeface="Calibri"/>
                <a:cs typeface="Calibri"/>
              </a:rPr>
              <a:t> aquellos animales </a:t>
            </a:r>
            <a:r>
              <a:rPr sz="3200" spc="-710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que</a:t>
            </a:r>
            <a:r>
              <a:rPr sz="3200" spc="-10" dirty="0">
                <a:latin typeface="Calibri"/>
                <a:cs typeface="Calibri"/>
              </a:rPr>
              <a:t> compiten</a:t>
            </a:r>
            <a:r>
              <a:rPr sz="3200" dirty="0">
                <a:latin typeface="Calibri"/>
                <a:cs typeface="Calibri"/>
              </a:rPr>
              <a:t> </a:t>
            </a:r>
            <a:r>
              <a:rPr sz="3200" spc="-15" dirty="0">
                <a:latin typeface="Calibri"/>
                <a:cs typeface="Calibri"/>
              </a:rPr>
              <a:t>con</a:t>
            </a:r>
            <a:r>
              <a:rPr sz="3200" spc="-5" dirty="0">
                <a:latin typeface="Calibri"/>
                <a:cs typeface="Calibri"/>
              </a:rPr>
              <a:t> el </a:t>
            </a:r>
            <a:r>
              <a:rPr sz="3200" spc="-10" dirty="0">
                <a:latin typeface="Calibri"/>
                <a:cs typeface="Calibri"/>
              </a:rPr>
              <a:t>hombre</a:t>
            </a:r>
            <a:r>
              <a:rPr sz="3200" spc="-5" dirty="0">
                <a:latin typeface="Calibri"/>
                <a:cs typeface="Calibri"/>
              </a:rPr>
              <a:t> en</a:t>
            </a:r>
            <a:r>
              <a:rPr sz="3200" dirty="0">
                <a:latin typeface="Calibri"/>
                <a:cs typeface="Calibri"/>
              </a:rPr>
              <a:t> </a:t>
            </a:r>
            <a:r>
              <a:rPr sz="3200" spc="-5" dirty="0">
                <a:latin typeface="Calibri"/>
                <a:cs typeface="Calibri"/>
              </a:rPr>
              <a:t>la</a:t>
            </a:r>
            <a:r>
              <a:rPr sz="3200" spc="-10" dirty="0">
                <a:latin typeface="Calibri"/>
                <a:cs typeface="Calibri"/>
              </a:rPr>
              <a:t> </a:t>
            </a:r>
            <a:r>
              <a:rPr sz="3200" spc="-5" dirty="0">
                <a:latin typeface="Calibri"/>
                <a:cs typeface="Calibri"/>
              </a:rPr>
              <a:t>búsqueda</a:t>
            </a:r>
            <a:r>
              <a:rPr sz="3200" dirty="0">
                <a:latin typeface="Calibri"/>
                <a:cs typeface="Calibri"/>
              </a:rPr>
              <a:t> de </a:t>
            </a:r>
            <a:r>
              <a:rPr sz="3200" spc="5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agua y </a:t>
            </a:r>
            <a:r>
              <a:rPr sz="3200" spc="-10" dirty="0">
                <a:latin typeface="Calibri"/>
                <a:cs typeface="Calibri"/>
              </a:rPr>
              <a:t>alimentos, </a:t>
            </a:r>
            <a:r>
              <a:rPr sz="3200" spc="-15" dirty="0">
                <a:latin typeface="Calibri"/>
                <a:cs typeface="Calibri"/>
              </a:rPr>
              <a:t>invadiendo </a:t>
            </a:r>
            <a:r>
              <a:rPr sz="3200" spc="-5" dirty="0">
                <a:latin typeface="Calibri"/>
                <a:cs typeface="Calibri"/>
              </a:rPr>
              <a:t>los espacios en los </a:t>
            </a:r>
            <a:r>
              <a:rPr sz="3200" dirty="0">
                <a:latin typeface="Calibri"/>
                <a:cs typeface="Calibri"/>
              </a:rPr>
              <a:t> que se </a:t>
            </a:r>
            <a:r>
              <a:rPr sz="3200" spc="-10" dirty="0">
                <a:latin typeface="Calibri"/>
                <a:cs typeface="Calibri"/>
              </a:rPr>
              <a:t>desarrollan </a:t>
            </a:r>
            <a:r>
              <a:rPr sz="3200" dirty="0">
                <a:latin typeface="Calibri"/>
                <a:cs typeface="Calibri"/>
              </a:rPr>
              <a:t>las </a:t>
            </a:r>
            <a:r>
              <a:rPr sz="3200" spc="-5" dirty="0">
                <a:latin typeface="Calibri"/>
                <a:cs typeface="Calibri"/>
              </a:rPr>
              <a:t>actividades </a:t>
            </a:r>
            <a:r>
              <a:rPr sz="3200" dirty="0">
                <a:latin typeface="Calibri"/>
                <a:cs typeface="Calibri"/>
              </a:rPr>
              <a:t>humanas. Su </a:t>
            </a:r>
            <a:r>
              <a:rPr sz="3200" spc="5" dirty="0">
                <a:latin typeface="Calibri"/>
                <a:cs typeface="Calibri"/>
              </a:rPr>
              <a:t> </a:t>
            </a:r>
            <a:r>
              <a:rPr sz="3200" spc="-10" dirty="0">
                <a:latin typeface="Calibri"/>
                <a:cs typeface="Calibri"/>
              </a:rPr>
              <a:t>presencia</a:t>
            </a:r>
            <a:r>
              <a:rPr sz="3200" spc="-5" dirty="0">
                <a:latin typeface="Calibri"/>
                <a:cs typeface="Calibri"/>
              </a:rPr>
              <a:t> </a:t>
            </a:r>
            <a:r>
              <a:rPr sz="3200" spc="-15" dirty="0">
                <a:latin typeface="Calibri"/>
                <a:cs typeface="Calibri"/>
              </a:rPr>
              <a:t>resulta</a:t>
            </a:r>
            <a:r>
              <a:rPr sz="3200" dirty="0">
                <a:latin typeface="Calibri"/>
                <a:cs typeface="Calibri"/>
              </a:rPr>
              <a:t> </a:t>
            </a:r>
            <a:r>
              <a:rPr sz="3200" spc="-15" dirty="0">
                <a:latin typeface="Calibri"/>
                <a:cs typeface="Calibri"/>
              </a:rPr>
              <a:t>molesta</a:t>
            </a:r>
            <a:r>
              <a:rPr sz="3200" dirty="0">
                <a:latin typeface="Calibri"/>
                <a:cs typeface="Calibri"/>
              </a:rPr>
              <a:t> y </a:t>
            </a:r>
            <a:r>
              <a:rPr sz="3200" spc="-10" dirty="0">
                <a:latin typeface="Calibri"/>
                <a:cs typeface="Calibri"/>
              </a:rPr>
              <a:t>desagradable, </a:t>
            </a:r>
            <a:r>
              <a:rPr sz="3200" spc="-5" dirty="0">
                <a:latin typeface="Calibri"/>
                <a:cs typeface="Calibri"/>
              </a:rPr>
              <a:t> pudiendo</a:t>
            </a:r>
            <a:r>
              <a:rPr sz="3200" spc="25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dañar</a:t>
            </a:r>
            <a:r>
              <a:rPr sz="3200" spc="25" dirty="0">
                <a:latin typeface="Calibri"/>
                <a:cs typeface="Calibri"/>
              </a:rPr>
              <a:t> </a:t>
            </a:r>
            <a:r>
              <a:rPr sz="3200" spc="-15" dirty="0">
                <a:latin typeface="Calibri"/>
                <a:cs typeface="Calibri"/>
              </a:rPr>
              <a:t>estructuras</a:t>
            </a:r>
            <a:r>
              <a:rPr sz="3200" spc="25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o</a:t>
            </a:r>
            <a:r>
              <a:rPr sz="3200" spc="25" dirty="0">
                <a:latin typeface="Calibri"/>
                <a:cs typeface="Calibri"/>
              </a:rPr>
              <a:t> </a:t>
            </a:r>
            <a:r>
              <a:rPr sz="3200" spc="-5" dirty="0">
                <a:latin typeface="Calibri"/>
                <a:cs typeface="Calibri"/>
              </a:rPr>
              <a:t>bienes,</a:t>
            </a:r>
            <a:r>
              <a:rPr sz="3200" spc="25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y </a:t>
            </a:r>
            <a:r>
              <a:rPr sz="3200" spc="5" dirty="0">
                <a:latin typeface="Calibri"/>
                <a:cs typeface="Calibri"/>
              </a:rPr>
              <a:t> </a:t>
            </a:r>
            <a:r>
              <a:rPr sz="3200" spc="-15" dirty="0">
                <a:latin typeface="Calibri"/>
                <a:cs typeface="Calibri"/>
              </a:rPr>
              <a:t>constituyen</a:t>
            </a:r>
            <a:r>
              <a:rPr sz="3200" dirty="0">
                <a:latin typeface="Calibri"/>
                <a:cs typeface="Calibri"/>
              </a:rPr>
              <a:t> uno</a:t>
            </a:r>
            <a:r>
              <a:rPr sz="3200" spc="5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de</a:t>
            </a:r>
            <a:r>
              <a:rPr sz="3200" spc="-5" dirty="0">
                <a:latin typeface="Calibri"/>
                <a:cs typeface="Calibri"/>
              </a:rPr>
              <a:t> los</a:t>
            </a:r>
            <a:r>
              <a:rPr sz="3200" spc="5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más </a:t>
            </a:r>
            <a:r>
              <a:rPr sz="3200" spc="-15" dirty="0">
                <a:latin typeface="Calibri"/>
                <a:cs typeface="Calibri"/>
              </a:rPr>
              <a:t>importantes</a:t>
            </a:r>
            <a:r>
              <a:rPr sz="3200" spc="5" dirty="0">
                <a:latin typeface="Calibri"/>
                <a:cs typeface="Calibri"/>
              </a:rPr>
              <a:t> </a:t>
            </a:r>
            <a:r>
              <a:rPr sz="3200" spc="-20" dirty="0">
                <a:latin typeface="Calibri"/>
                <a:cs typeface="Calibri"/>
              </a:rPr>
              <a:t>vectores </a:t>
            </a:r>
            <a:r>
              <a:rPr sz="3200" spc="-15" dirty="0">
                <a:latin typeface="Calibri"/>
                <a:cs typeface="Calibri"/>
              </a:rPr>
              <a:t> </a:t>
            </a:r>
            <a:r>
              <a:rPr sz="3200" spc="-20" dirty="0">
                <a:latin typeface="Calibri"/>
                <a:cs typeface="Calibri"/>
              </a:rPr>
              <a:t>para</a:t>
            </a:r>
            <a:r>
              <a:rPr sz="3200" spc="-5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la</a:t>
            </a:r>
            <a:r>
              <a:rPr sz="3200" spc="-5" dirty="0">
                <a:latin typeface="Calibri"/>
                <a:cs typeface="Calibri"/>
              </a:rPr>
              <a:t> </a:t>
            </a:r>
            <a:r>
              <a:rPr sz="3200" spc="-15" dirty="0">
                <a:latin typeface="Calibri"/>
                <a:cs typeface="Calibri"/>
              </a:rPr>
              <a:t>propagación</a:t>
            </a:r>
            <a:r>
              <a:rPr sz="3200" dirty="0">
                <a:latin typeface="Calibri"/>
                <a:cs typeface="Calibri"/>
              </a:rPr>
              <a:t> de</a:t>
            </a:r>
            <a:r>
              <a:rPr sz="3200" spc="-10" dirty="0">
                <a:latin typeface="Calibri"/>
                <a:cs typeface="Calibri"/>
              </a:rPr>
              <a:t> enfermedades,</a:t>
            </a:r>
            <a:r>
              <a:rPr sz="3200" dirty="0">
                <a:latin typeface="Calibri"/>
                <a:cs typeface="Calibri"/>
              </a:rPr>
              <a:t> </a:t>
            </a:r>
            <a:r>
              <a:rPr sz="3200" spc="-20" dirty="0">
                <a:latin typeface="Calibri"/>
                <a:cs typeface="Calibri"/>
              </a:rPr>
              <a:t>entre</a:t>
            </a:r>
            <a:r>
              <a:rPr sz="3200" spc="-10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las </a:t>
            </a:r>
            <a:r>
              <a:rPr sz="3200" spc="5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que</a:t>
            </a:r>
            <a:r>
              <a:rPr sz="3200" spc="-5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se</a:t>
            </a:r>
            <a:r>
              <a:rPr sz="3200" spc="-5" dirty="0">
                <a:latin typeface="Calibri"/>
                <a:cs typeface="Calibri"/>
              </a:rPr>
              <a:t> </a:t>
            </a:r>
            <a:r>
              <a:rPr sz="3200" spc="-15" dirty="0">
                <a:latin typeface="Calibri"/>
                <a:cs typeface="Calibri"/>
              </a:rPr>
              <a:t>destacan</a:t>
            </a:r>
            <a:r>
              <a:rPr sz="3200" dirty="0">
                <a:latin typeface="Calibri"/>
                <a:cs typeface="Calibri"/>
              </a:rPr>
              <a:t> las </a:t>
            </a:r>
            <a:r>
              <a:rPr sz="3200" spc="-15" dirty="0">
                <a:latin typeface="Calibri"/>
                <a:cs typeface="Calibri"/>
              </a:rPr>
              <a:t>enfermedades</a:t>
            </a:r>
            <a:r>
              <a:rPr sz="3200" dirty="0">
                <a:latin typeface="Calibri"/>
                <a:cs typeface="Calibri"/>
              </a:rPr>
              <a:t> </a:t>
            </a:r>
            <a:r>
              <a:rPr sz="3200" spc="-10" dirty="0">
                <a:latin typeface="Calibri"/>
                <a:cs typeface="Calibri"/>
              </a:rPr>
              <a:t>transmitidas </a:t>
            </a:r>
            <a:r>
              <a:rPr sz="3200" spc="-5" dirty="0">
                <a:latin typeface="Calibri"/>
                <a:cs typeface="Calibri"/>
              </a:rPr>
              <a:t> </a:t>
            </a:r>
            <a:r>
              <a:rPr sz="3200" dirty="0">
                <a:latin typeface="Calibri"/>
                <a:cs typeface="Calibri"/>
              </a:rPr>
              <a:t>por</a:t>
            </a:r>
            <a:r>
              <a:rPr sz="3200" spc="-10" dirty="0">
                <a:latin typeface="Calibri"/>
                <a:cs typeface="Calibri"/>
              </a:rPr>
              <a:t> alimentos</a:t>
            </a:r>
            <a:r>
              <a:rPr sz="3200" dirty="0">
                <a:latin typeface="Calibri"/>
                <a:cs typeface="Calibri"/>
              </a:rPr>
              <a:t> </a:t>
            </a:r>
            <a:r>
              <a:rPr sz="3200" spc="-40" dirty="0">
                <a:latin typeface="Calibri"/>
                <a:cs typeface="Calibri"/>
              </a:rPr>
              <a:t>(ETAs).</a:t>
            </a:r>
            <a:endParaRPr sz="3200">
              <a:latin typeface="Calibri"/>
              <a:cs typeface="Calibri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1524000" y="66"/>
            <a:ext cx="5617210" cy="629920"/>
          </a:xfrm>
          <a:custGeom>
            <a:avLst/>
            <a:gdLst/>
            <a:ahLst/>
            <a:cxnLst/>
            <a:rect l="l" t="t" r="r" b="b"/>
            <a:pathLst>
              <a:path w="5617209" h="629920">
                <a:moveTo>
                  <a:pt x="0" y="104974"/>
                </a:moveTo>
                <a:lnTo>
                  <a:pt x="8249" y="64113"/>
                </a:lnTo>
                <a:lnTo>
                  <a:pt x="30746" y="30746"/>
                </a:lnTo>
                <a:lnTo>
                  <a:pt x="64113" y="8249"/>
                </a:lnTo>
                <a:lnTo>
                  <a:pt x="104973" y="0"/>
                </a:lnTo>
                <a:lnTo>
                  <a:pt x="5511650" y="0"/>
                </a:lnTo>
                <a:lnTo>
                  <a:pt x="5552510" y="8249"/>
                </a:lnTo>
                <a:lnTo>
                  <a:pt x="5585878" y="30746"/>
                </a:lnTo>
                <a:lnTo>
                  <a:pt x="5608374" y="64113"/>
                </a:lnTo>
                <a:lnTo>
                  <a:pt x="5616624" y="104974"/>
                </a:lnTo>
                <a:lnTo>
                  <a:pt x="5616624" y="524871"/>
                </a:lnTo>
                <a:lnTo>
                  <a:pt x="5608374" y="565732"/>
                </a:lnTo>
                <a:lnTo>
                  <a:pt x="5585878" y="599099"/>
                </a:lnTo>
                <a:lnTo>
                  <a:pt x="5552510" y="621596"/>
                </a:lnTo>
                <a:lnTo>
                  <a:pt x="5511650" y="629846"/>
                </a:lnTo>
                <a:lnTo>
                  <a:pt x="104973" y="629846"/>
                </a:lnTo>
                <a:lnTo>
                  <a:pt x="64113" y="621596"/>
                </a:lnTo>
                <a:lnTo>
                  <a:pt x="30746" y="599099"/>
                </a:lnTo>
                <a:lnTo>
                  <a:pt x="8249" y="565732"/>
                </a:lnTo>
                <a:lnTo>
                  <a:pt x="0" y="524871"/>
                </a:lnTo>
                <a:lnTo>
                  <a:pt x="0" y="104974"/>
                </a:lnTo>
                <a:close/>
              </a:path>
            </a:pathLst>
          </a:custGeom>
          <a:ln w="12700">
            <a:solidFill>
              <a:srgbClr val="3D67B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>
            <a:spLocks noGrp="1"/>
          </p:cNvSpPr>
          <p:nvPr>
            <p:ph type="title"/>
          </p:nvPr>
        </p:nvSpPr>
        <p:spPr>
          <a:xfrm>
            <a:off x="1663966" y="16764"/>
            <a:ext cx="5243195" cy="51308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3200" u="heavy" spc="55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rPr>
              <a:t>B./</a:t>
            </a:r>
            <a:r>
              <a:rPr sz="3200" u="heavy" spc="-15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rPr>
              <a:t> </a:t>
            </a:r>
            <a:r>
              <a:rPr sz="3200" u="heavy" spc="-5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rPr>
              <a:t>POES:</a:t>
            </a:r>
            <a:r>
              <a:rPr sz="3200" u="heavy" spc="-1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rPr>
              <a:t> </a:t>
            </a:r>
            <a:r>
              <a:rPr sz="3200" u="heavy" spc="-5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rPr>
              <a:t>Control</a:t>
            </a:r>
            <a:r>
              <a:rPr sz="3200" u="heavy" spc="-1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rPr>
              <a:t> </a:t>
            </a:r>
            <a:r>
              <a:rPr sz="3200" u="heavy" spc="-5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rPr>
              <a:t>de</a:t>
            </a:r>
            <a:r>
              <a:rPr sz="3200" u="heavy" spc="-10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rPr>
              <a:t> </a:t>
            </a:r>
            <a:r>
              <a:rPr sz="3200" u="heavy" spc="-5" dirty="0">
                <a:solidFill>
                  <a:srgbClr val="000000"/>
                </a:solidFill>
                <a:uFill>
                  <a:solidFill>
                    <a:srgbClr val="000000"/>
                  </a:solidFill>
                </a:uFill>
              </a:rPr>
              <a:t>Plagas</a:t>
            </a:r>
            <a:endParaRPr sz="3200"/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3071663" y="408791"/>
            <a:ext cx="6347460" cy="730250"/>
          </a:xfrm>
          <a:custGeom>
            <a:avLst/>
            <a:gdLst/>
            <a:ahLst/>
            <a:cxnLst/>
            <a:rect l="l" t="t" r="r" b="b"/>
            <a:pathLst>
              <a:path w="6347459" h="730250">
                <a:moveTo>
                  <a:pt x="6225368" y="0"/>
                </a:moveTo>
                <a:lnTo>
                  <a:pt x="121679" y="0"/>
                </a:lnTo>
                <a:lnTo>
                  <a:pt x="74316" y="9562"/>
                </a:lnTo>
                <a:lnTo>
                  <a:pt x="35639" y="35639"/>
                </a:lnTo>
                <a:lnTo>
                  <a:pt x="9562" y="74316"/>
                </a:lnTo>
                <a:lnTo>
                  <a:pt x="0" y="121679"/>
                </a:lnTo>
                <a:lnTo>
                  <a:pt x="0" y="608399"/>
                </a:lnTo>
                <a:lnTo>
                  <a:pt x="9562" y="655763"/>
                </a:lnTo>
                <a:lnTo>
                  <a:pt x="35639" y="694440"/>
                </a:lnTo>
                <a:lnTo>
                  <a:pt x="74316" y="720517"/>
                </a:lnTo>
                <a:lnTo>
                  <a:pt x="121679" y="730079"/>
                </a:lnTo>
                <a:lnTo>
                  <a:pt x="6225368" y="730079"/>
                </a:lnTo>
                <a:lnTo>
                  <a:pt x="6272731" y="720517"/>
                </a:lnTo>
                <a:lnTo>
                  <a:pt x="6311408" y="694440"/>
                </a:lnTo>
                <a:lnTo>
                  <a:pt x="6337485" y="655763"/>
                </a:lnTo>
                <a:lnTo>
                  <a:pt x="6347047" y="608399"/>
                </a:lnTo>
                <a:lnTo>
                  <a:pt x="6347047" y="121679"/>
                </a:lnTo>
                <a:lnTo>
                  <a:pt x="6337485" y="74316"/>
                </a:lnTo>
                <a:lnTo>
                  <a:pt x="6311408" y="35639"/>
                </a:lnTo>
                <a:lnTo>
                  <a:pt x="6272731" y="9562"/>
                </a:lnTo>
                <a:lnTo>
                  <a:pt x="6225368" y="0"/>
                </a:lnTo>
                <a:close/>
              </a:path>
            </a:pathLst>
          </a:custGeom>
          <a:solidFill>
            <a:srgbClr val="4472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245952" y="512571"/>
            <a:ext cx="3999229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dirty="0"/>
              <a:t>El</a:t>
            </a:r>
            <a:r>
              <a:rPr sz="2800" spc="-20" dirty="0"/>
              <a:t> </a:t>
            </a:r>
            <a:r>
              <a:rPr sz="2800" spc="-5" dirty="0"/>
              <a:t>triángulo</a:t>
            </a:r>
            <a:r>
              <a:rPr sz="2800" spc="-15" dirty="0"/>
              <a:t> </a:t>
            </a:r>
            <a:r>
              <a:rPr sz="2800" spc="-5" dirty="0"/>
              <a:t>de</a:t>
            </a:r>
            <a:r>
              <a:rPr sz="2800" spc="-15" dirty="0"/>
              <a:t> </a:t>
            </a:r>
            <a:r>
              <a:rPr sz="2800" spc="-5" dirty="0"/>
              <a:t>las</a:t>
            </a:r>
            <a:r>
              <a:rPr sz="2800" spc="-15" dirty="0"/>
              <a:t> </a:t>
            </a:r>
            <a:r>
              <a:rPr sz="2800" spc="-5" dirty="0"/>
              <a:t>plagas</a:t>
            </a:r>
            <a:endParaRPr sz="2800"/>
          </a:p>
        </p:txBody>
      </p:sp>
      <p:grpSp>
        <p:nvGrpSpPr>
          <p:cNvPr id="4" name="object 4"/>
          <p:cNvGrpSpPr/>
          <p:nvPr/>
        </p:nvGrpSpPr>
        <p:grpSpPr>
          <a:xfrm>
            <a:off x="4931664" y="2023872"/>
            <a:ext cx="3609340" cy="3072765"/>
            <a:chOff x="4931664" y="2023872"/>
            <a:chExt cx="3609340" cy="3072765"/>
          </a:xfrm>
        </p:grpSpPr>
        <p:pic>
          <p:nvPicPr>
            <p:cNvPr id="5" name="object 5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4931664" y="2023872"/>
              <a:ext cx="3608832" cy="3072384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5711952" y="3822192"/>
              <a:ext cx="2045207" cy="1118616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4990077" y="2062096"/>
              <a:ext cx="3492017" cy="2956195"/>
            </a:xfrm>
            <a:prstGeom prst="rect">
              <a:avLst/>
            </a:prstGeom>
          </p:spPr>
        </p:pic>
      </p:grpSp>
      <p:sp>
        <p:nvSpPr>
          <p:cNvPr id="8" name="object 8"/>
          <p:cNvSpPr txBox="1"/>
          <p:nvPr/>
        </p:nvSpPr>
        <p:spPr>
          <a:xfrm>
            <a:off x="5941821" y="3928364"/>
            <a:ext cx="1584960" cy="760095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2700" marR="5080">
              <a:lnSpc>
                <a:spcPct val="100800"/>
              </a:lnSpc>
              <a:spcBef>
                <a:spcPts val="75"/>
              </a:spcBef>
            </a:pP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P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r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ob</a:t>
            </a:r>
            <a:r>
              <a:rPr sz="2400" b="1" spc="-10" dirty="0">
                <a:solidFill>
                  <a:srgbClr val="FFFFFF"/>
                </a:solidFill>
                <a:latin typeface="Arial"/>
                <a:cs typeface="Arial"/>
              </a:rPr>
              <a:t>l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emas 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400" b="1" spc="-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plagas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3300984" y="4474464"/>
            <a:ext cx="2853055" cy="1503045"/>
            <a:chOff x="3300984" y="4474464"/>
            <a:chExt cx="2853055" cy="1503045"/>
          </a:xfrm>
        </p:grpSpPr>
        <p:pic>
          <p:nvPicPr>
            <p:cNvPr id="10" name="object 10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300984" y="4474464"/>
              <a:ext cx="2852928" cy="1502664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608832" y="4632960"/>
              <a:ext cx="1959864" cy="749807"/>
            </a:xfrm>
            <a:prstGeom prst="rect">
              <a:avLst/>
            </a:prstGeom>
          </p:spPr>
        </p:pic>
        <p:pic>
          <p:nvPicPr>
            <p:cNvPr id="12" name="object 12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359150" y="4515298"/>
              <a:ext cx="2736792" cy="1385439"/>
            </a:xfrm>
            <a:prstGeom prst="rect">
              <a:avLst/>
            </a:prstGeom>
          </p:spPr>
        </p:pic>
      </p:grpSp>
      <p:sp>
        <p:nvSpPr>
          <p:cNvPr id="13" name="object 13"/>
          <p:cNvSpPr txBox="1"/>
          <p:nvPr/>
        </p:nvSpPr>
        <p:spPr>
          <a:xfrm>
            <a:off x="3838684" y="4739132"/>
            <a:ext cx="149796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Alimentos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14" name="object 14"/>
          <p:cNvGrpSpPr/>
          <p:nvPr/>
        </p:nvGrpSpPr>
        <p:grpSpPr>
          <a:xfrm>
            <a:off x="5583935" y="1517903"/>
            <a:ext cx="2124710" cy="1341120"/>
            <a:chOff x="5583935" y="1517903"/>
            <a:chExt cx="2124710" cy="1341120"/>
          </a:xfrm>
        </p:grpSpPr>
        <p:pic>
          <p:nvPicPr>
            <p:cNvPr id="15" name="object 15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5583935" y="1517903"/>
              <a:ext cx="2124456" cy="1341120"/>
            </a:xfrm>
            <a:prstGeom prst="rect">
              <a:avLst/>
            </a:prstGeom>
          </p:spPr>
        </p:pic>
        <p:pic>
          <p:nvPicPr>
            <p:cNvPr id="16" name="object 16"/>
            <p:cNvPicPr/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6111239" y="1652015"/>
              <a:ext cx="1246632" cy="746760"/>
            </a:xfrm>
            <a:prstGeom prst="rect">
              <a:avLst/>
            </a:prstGeom>
          </p:spPr>
        </p:pic>
        <p:pic>
          <p:nvPicPr>
            <p:cNvPr id="17" name="object 17"/>
            <p:cNvPicPr/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5642807" y="1557337"/>
              <a:ext cx="2006740" cy="1224835"/>
            </a:xfrm>
            <a:prstGeom prst="rect">
              <a:avLst/>
            </a:prstGeom>
          </p:spPr>
        </p:pic>
      </p:grpSp>
      <p:sp>
        <p:nvSpPr>
          <p:cNvPr id="18" name="object 18"/>
          <p:cNvSpPr txBox="1"/>
          <p:nvPr/>
        </p:nvSpPr>
        <p:spPr>
          <a:xfrm>
            <a:off x="6340675" y="1758188"/>
            <a:ext cx="78676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r>
              <a:rPr sz="2400" b="1" spc="-10" dirty="0">
                <a:solidFill>
                  <a:srgbClr val="FFFFFF"/>
                </a:solidFill>
                <a:latin typeface="Arial"/>
                <a:cs typeface="Arial"/>
              </a:rPr>
              <a:t>g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u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a</a:t>
            </a:r>
            <a:endParaRPr sz="2400">
              <a:latin typeface="Arial"/>
              <a:cs typeface="Arial"/>
            </a:endParaRPr>
          </a:p>
        </p:txBody>
      </p:sp>
      <p:grpSp>
        <p:nvGrpSpPr>
          <p:cNvPr id="19" name="object 19"/>
          <p:cNvGrpSpPr/>
          <p:nvPr/>
        </p:nvGrpSpPr>
        <p:grpSpPr>
          <a:xfrm>
            <a:off x="8068056" y="4395215"/>
            <a:ext cx="2124710" cy="1582420"/>
            <a:chOff x="8068056" y="4395215"/>
            <a:chExt cx="2124710" cy="1582420"/>
          </a:xfrm>
        </p:grpSpPr>
        <p:pic>
          <p:nvPicPr>
            <p:cNvPr id="20" name="object 20"/>
            <p:cNvPicPr/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8068056" y="4395215"/>
              <a:ext cx="2124455" cy="1581912"/>
            </a:xfrm>
            <a:prstGeom prst="rect">
              <a:avLst/>
            </a:prstGeom>
          </p:spPr>
        </p:pic>
        <p:pic>
          <p:nvPicPr>
            <p:cNvPr id="21" name="object 21"/>
            <p:cNvPicPr/>
            <p:nvPr/>
          </p:nvPicPr>
          <p:blipFill>
            <a:blip r:embed="rId12" cstate="print"/>
            <a:stretch>
              <a:fillRect/>
            </a:stretch>
          </p:blipFill>
          <p:spPr>
            <a:xfrm>
              <a:off x="8269224" y="4565903"/>
              <a:ext cx="1621535" cy="746760"/>
            </a:xfrm>
            <a:prstGeom prst="rect">
              <a:avLst/>
            </a:prstGeom>
          </p:spPr>
        </p:pic>
        <p:pic>
          <p:nvPicPr>
            <p:cNvPr id="22" name="object 22"/>
            <p:cNvPicPr/>
            <p:nvPr/>
          </p:nvPicPr>
          <p:blipFill>
            <a:blip r:embed="rId13" cstate="print"/>
            <a:stretch>
              <a:fillRect/>
            </a:stretch>
          </p:blipFill>
          <p:spPr>
            <a:xfrm>
              <a:off x="8127858" y="4435876"/>
              <a:ext cx="2006742" cy="1464861"/>
            </a:xfrm>
            <a:prstGeom prst="rect">
              <a:avLst/>
            </a:prstGeom>
          </p:spPr>
        </p:pic>
      </p:grpSp>
      <p:sp>
        <p:nvSpPr>
          <p:cNvPr id="23" name="object 23"/>
          <p:cNvSpPr txBox="1"/>
          <p:nvPr/>
        </p:nvSpPr>
        <p:spPr>
          <a:xfrm>
            <a:off x="8500479" y="4672076"/>
            <a:ext cx="115887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Ref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ugi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o</a:t>
            </a:r>
            <a:endParaRPr sz="2400">
              <a:latin typeface="Arial"/>
              <a:cs typeface="Arial"/>
            </a:endParaRPr>
          </a:p>
        </p:txBody>
      </p:sp>
      <p:sp>
        <p:nvSpPr>
          <p:cNvPr id="24" name="object 24"/>
          <p:cNvSpPr txBox="1"/>
          <p:nvPr/>
        </p:nvSpPr>
        <p:spPr>
          <a:xfrm>
            <a:off x="1853564" y="2069084"/>
            <a:ext cx="1973580" cy="1863725"/>
          </a:xfrm>
          <a:prstGeom prst="rect">
            <a:avLst/>
          </a:prstGeom>
        </p:spPr>
        <p:txBody>
          <a:bodyPr vert="horz" wrap="square" lIns="0" tIns="10160" rIns="0" bIns="0" rtlCol="0">
            <a:spAutoFit/>
          </a:bodyPr>
          <a:lstStyle/>
          <a:p>
            <a:pPr marL="12700" marR="5080">
              <a:lnSpc>
                <a:spcPct val="100600"/>
              </a:lnSpc>
              <a:spcBef>
                <a:spcPts val="80"/>
              </a:spcBef>
            </a:pPr>
            <a:r>
              <a:rPr sz="2400" spc="-30" dirty="0">
                <a:latin typeface="Calibri"/>
                <a:cs typeface="Calibri"/>
              </a:rPr>
              <a:t>Para</a:t>
            </a:r>
            <a:r>
              <a:rPr sz="2400" spc="-1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evitar 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problemas </a:t>
            </a:r>
            <a:r>
              <a:rPr sz="2400" dirty="0">
                <a:latin typeface="Calibri"/>
                <a:cs typeface="Calibri"/>
              </a:rPr>
              <a:t>de 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plagas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rompa</a:t>
            </a:r>
            <a:r>
              <a:rPr sz="2400" spc="-4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el </a:t>
            </a:r>
            <a:r>
              <a:rPr sz="2400" spc="-53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triángulo</a:t>
            </a:r>
            <a:endParaRPr sz="2400">
              <a:latin typeface="Calibri"/>
              <a:cs typeface="Calibri"/>
            </a:endParaRPr>
          </a:p>
          <a:p>
            <a:pPr marL="12700">
              <a:lnSpc>
                <a:spcPct val="100000"/>
              </a:lnSpc>
              <a:spcBef>
                <a:spcPts val="25"/>
              </a:spcBef>
            </a:pPr>
            <a:r>
              <a:rPr sz="2400" dirty="0">
                <a:latin typeface="Calibri"/>
                <a:cs typeface="Calibri"/>
              </a:rPr>
              <a:t>de</a:t>
            </a:r>
            <a:r>
              <a:rPr sz="2400" spc="-2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las</a:t>
            </a:r>
            <a:r>
              <a:rPr sz="2400" spc="-3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plagas</a:t>
            </a:r>
            <a:endParaRPr sz="24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524000" y="908051"/>
            <a:ext cx="8485505" cy="763905"/>
          </a:xfrm>
          <a:custGeom>
            <a:avLst/>
            <a:gdLst/>
            <a:ahLst/>
            <a:cxnLst/>
            <a:rect l="l" t="t" r="r" b="b"/>
            <a:pathLst>
              <a:path w="8485505" h="763905">
                <a:moveTo>
                  <a:pt x="0" y="127267"/>
                </a:moveTo>
                <a:lnTo>
                  <a:pt x="7804" y="78564"/>
                </a:lnTo>
                <a:lnTo>
                  <a:pt x="30028" y="37275"/>
                </a:lnTo>
                <a:lnTo>
                  <a:pt x="63288" y="9687"/>
                </a:lnTo>
                <a:lnTo>
                  <a:pt x="102522" y="0"/>
                </a:lnTo>
                <a:lnTo>
                  <a:pt x="8382666" y="0"/>
                </a:lnTo>
                <a:lnTo>
                  <a:pt x="8421899" y="9687"/>
                </a:lnTo>
                <a:lnTo>
                  <a:pt x="8455160" y="37275"/>
                </a:lnTo>
                <a:lnTo>
                  <a:pt x="8477383" y="78564"/>
                </a:lnTo>
                <a:lnTo>
                  <a:pt x="8485188" y="127267"/>
                </a:lnTo>
                <a:lnTo>
                  <a:pt x="8485188" y="636320"/>
                </a:lnTo>
                <a:lnTo>
                  <a:pt x="8477383" y="685023"/>
                </a:lnTo>
                <a:lnTo>
                  <a:pt x="8455160" y="726312"/>
                </a:lnTo>
                <a:lnTo>
                  <a:pt x="8421899" y="753900"/>
                </a:lnTo>
                <a:lnTo>
                  <a:pt x="8382666" y="763588"/>
                </a:lnTo>
                <a:lnTo>
                  <a:pt x="102522" y="763588"/>
                </a:lnTo>
                <a:lnTo>
                  <a:pt x="63288" y="753900"/>
                </a:lnTo>
                <a:lnTo>
                  <a:pt x="30028" y="726312"/>
                </a:lnTo>
                <a:lnTo>
                  <a:pt x="7804" y="685023"/>
                </a:lnTo>
                <a:lnTo>
                  <a:pt x="0" y="636320"/>
                </a:lnTo>
                <a:lnTo>
                  <a:pt x="0" y="127267"/>
                </a:lnTo>
                <a:close/>
              </a:path>
            </a:pathLst>
          </a:custGeom>
          <a:ln w="12700">
            <a:solidFill>
              <a:srgbClr val="4472C4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/>
          <p:nvPr/>
        </p:nvSpPr>
        <p:spPr>
          <a:xfrm>
            <a:off x="1524000" y="1749426"/>
            <a:ext cx="9144000" cy="2903855"/>
          </a:xfrm>
          <a:custGeom>
            <a:avLst/>
            <a:gdLst/>
            <a:ahLst/>
            <a:cxnLst/>
            <a:rect l="l" t="t" r="r" b="b"/>
            <a:pathLst>
              <a:path w="9144000" h="2903854">
                <a:moveTo>
                  <a:pt x="0" y="483932"/>
                </a:moveTo>
                <a:lnTo>
                  <a:pt x="2429" y="429327"/>
                </a:lnTo>
                <a:lnTo>
                  <a:pt x="9613" y="375839"/>
                </a:lnTo>
                <a:lnTo>
                  <a:pt x="21398" y="323942"/>
                </a:lnTo>
                <a:lnTo>
                  <a:pt x="37629" y="274110"/>
                </a:lnTo>
                <a:lnTo>
                  <a:pt x="58154" y="226817"/>
                </a:lnTo>
                <a:lnTo>
                  <a:pt x="82816" y="182535"/>
                </a:lnTo>
                <a:lnTo>
                  <a:pt x="111462" y="141740"/>
                </a:lnTo>
                <a:lnTo>
                  <a:pt x="149166" y="99728"/>
                </a:lnTo>
                <a:lnTo>
                  <a:pt x="190517" y="64657"/>
                </a:lnTo>
                <a:lnTo>
                  <a:pt x="234922" y="36837"/>
                </a:lnTo>
                <a:lnTo>
                  <a:pt x="281791" y="16579"/>
                </a:lnTo>
                <a:lnTo>
                  <a:pt x="330532" y="4196"/>
                </a:lnTo>
                <a:lnTo>
                  <a:pt x="380554" y="0"/>
                </a:lnTo>
                <a:lnTo>
                  <a:pt x="8763447" y="0"/>
                </a:lnTo>
                <a:lnTo>
                  <a:pt x="8813468" y="4196"/>
                </a:lnTo>
                <a:lnTo>
                  <a:pt x="8862209" y="16579"/>
                </a:lnTo>
                <a:lnTo>
                  <a:pt x="8909078" y="36837"/>
                </a:lnTo>
                <a:lnTo>
                  <a:pt x="8953484" y="64657"/>
                </a:lnTo>
                <a:lnTo>
                  <a:pt x="8994834" y="99729"/>
                </a:lnTo>
                <a:lnTo>
                  <a:pt x="9032539" y="141741"/>
                </a:lnTo>
                <a:lnTo>
                  <a:pt x="9061184" y="182537"/>
                </a:lnTo>
                <a:lnTo>
                  <a:pt x="9085846" y="226818"/>
                </a:lnTo>
                <a:lnTo>
                  <a:pt x="9106370" y="274112"/>
                </a:lnTo>
                <a:lnTo>
                  <a:pt x="9122601" y="323944"/>
                </a:lnTo>
                <a:lnTo>
                  <a:pt x="9134386" y="375840"/>
                </a:lnTo>
                <a:lnTo>
                  <a:pt x="9141571" y="429328"/>
                </a:lnTo>
                <a:lnTo>
                  <a:pt x="9144000" y="483933"/>
                </a:lnTo>
                <a:lnTo>
                  <a:pt x="9144000" y="2419606"/>
                </a:lnTo>
                <a:lnTo>
                  <a:pt x="9141571" y="2474211"/>
                </a:lnTo>
                <a:lnTo>
                  <a:pt x="9134386" y="2527698"/>
                </a:lnTo>
                <a:lnTo>
                  <a:pt x="9122601" y="2579595"/>
                </a:lnTo>
                <a:lnTo>
                  <a:pt x="9106370" y="2629427"/>
                </a:lnTo>
                <a:lnTo>
                  <a:pt x="9085846" y="2676720"/>
                </a:lnTo>
                <a:lnTo>
                  <a:pt x="9061184" y="2721002"/>
                </a:lnTo>
                <a:lnTo>
                  <a:pt x="9032539" y="2761798"/>
                </a:lnTo>
                <a:lnTo>
                  <a:pt x="8994834" y="2803809"/>
                </a:lnTo>
                <a:lnTo>
                  <a:pt x="8953484" y="2838881"/>
                </a:lnTo>
                <a:lnTo>
                  <a:pt x="8909078" y="2866701"/>
                </a:lnTo>
                <a:lnTo>
                  <a:pt x="8862209" y="2886958"/>
                </a:lnTo>
                <a:lnTo>
                  <a:pt x="8813468" y="2899341"/>
                </a:lnTo>
                <a:lnTo>
                  <a:pt x="8763447" y="2903538"/>
                </a:lnTo>
                <a:lnTo>
                  <a:pt x="380553" y="2903538"/>
                </a:lnTo>
                <a:lnTo>
                  <a:pt x="330531" y="2899341"/>
                </a:lnTo>
                <a:lnTo>
                  <a:pt x="281790" y="2886958"/>
                </a:lnTo>
                <a:lnTo>
                  <a:pt x="234921" y="2866701"/>
                </a:lnTo>
                <a:lnTo>
                  <a:pt x="190515" y="2838881"/>
                </a:lnTo>
                <a:lnTo>
                  <a:pt x="149165" y="2803809"/>
                </a:lnTo>
                <a:lnTo>
                  <a:pt x="111461" y="2761798"/>
                </a:lnTo>
                <a:lnTo>
                  <a:pt x="82815" y="2721002"/>
                </a:lnTo>
                <a:lnTo>
                  <a:pt x="58153" y="2676720"/>
                </a:lnTo>
                <a:lnTo>
                  <a:pt x="37629" y="2629427"/>
                </a:lnTo>
                <a:lnTo>
                  <a:pt x="21398" y="2579595"/>
                </a:lnTo>
                <a:lnTo>
                  <a:pt x="9613" y="2527698"/>
                </a:lnTo>
                <a:lnTo>
                  <a:pt x="2428" y="2474211"/>
                </a:lnTo>
                <a:lnTo>
                  <a:pt x="0" y="2419606"/>
                </a:lnTo>
                <a:lnTo>
                  <a:pt x="0" y="483932"/>
                </a:lnTo>
                <a:close/>
              </a:path>
            </a:pathLst>
          </a:custGeom>
          <a:ln w="12700">
            <a:solidFill>
              <a:srgbClr val="ED7D3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352800" y="182879"/>
            <a:ext cx="5629656" cy="612648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471517" y="251967"/>
            <a:ext cx="5176520" cy="4064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500" b="1" spc="-5" dirty="0">
                <a:latin typeface="Calibri"/>
                <a:cs typeface="Calibri"/>
              </a:rPr>
              <a:t>MANEJO</a:t>
            </a:r>
            <a:r>
              <a:rPr sz="2500" b="1" spc="-20" dirty="0">
                <a:latin typeface="Calibri"/>
                <a:cs typeface="Calibri"/>
              </a:rPr>
              <a:t> </a:t>
            </a:r>
            <a:r>
              <a:rPr sz="2500" b="1" spc="-5" dirty="0">
                <a:latin typeface="Calibri"/>
                <a:cs typeface="Calibri"/>
              </a:rPr>
              <a:t>INTEGRADO</a:t>
            </a:r>
            <a:r>
              <a:rPr sz="2500" b="1" spc="-20" dirty="0">
                <a:latin typeface="Calibri"/>
                <a:cs typeface="Calibri"/>
              </a:rPr>
              <a:t> </a:t>
            </a:r>
            <a:r>
              <a:rPr sz="2500" b="1" dirty="0">
                <a:latin typeface="Calibri"/>
                <a:cs typeface="Calibri"/>
              </a:rPr>
              <a:t>DE</a:t>
            </a:r>
            <a:r>
              <a:rPr sz="2500" b="1" spc="-20" dirty="0">
                <a:latin typeface="Calibri"/>
                <a:cs typeface="Calibri"/>
              </a:rPr>
              <a:t> </a:t>
            </a:r>
            <a:r>
              <a:rPr sz="2500" b="1" spc="-10" dirty="0">
                <a:latin typeface="Calibri"/>
                <a:cs typeface="Calibri"/>
              </a:rPr>
              <a:t>PLAGAS</a:t>
            </a:r>
            <a:r>
              <a:rPr sz="2500" b="1" spc="-20" dirty="0">
                <a:latin typeface="Calibri"/>
                <a:cs typeface="Calibri"/>
              </a:rPr>
              <a:t> </a:t>
            </a:r>
            <a:r>
              <a:rPr sz="2500" b="1" spc="-5" dirty="0">
                <a:latin typeface="Calibri"/>
                <a:cs typeface="Calibri"/>
              </a:rPr>
              <a:t>(MIP)</a:t>
            </a:r>
            <a:endParaRPr sz="2500">
              <a:latin typeface="Calibri"/>
              <a:cs typeface="Calibri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774826" y="4724400"/>
            <a:ext cx="8893175" cy="546100"/>
          </a:xfrm>
          <a:custGeom>
            <a:avLst/>
            <a:gdLst/>
            <a:ahLst/>
            <a:cxnLst/>
            <a:rect l="l" t="t" r="r" b="b"/>
            <a:pathLst>
              <a:path w="8893175" h="546100">
                <a:moveTo>
                  <a:pt x="0" y="91019"/>
                </a:moveTo>
                <a:lnTo>
                  <a:pt x="9935" y="40521"/>
                </a:lnTo>
                <a:lnTo>
                  <a:pt x="36503" y="6928"/>
                </a:lnTo>
                <a:lnTo>
                  <a:pt x="59133" y="0"/>
                </a:lnTo>
                <a:lnTo>
                  <a:pt x="8834042" y="0"/>
                </a:lnTo>
                <a:lnTo>
                  <a:pt x="8875855" y="26658"/>
                </a:lnTo>
                <a:lnTo>
                  <a:pt x="8892028" y="73179"/>
                </a:lnTo>
                <a:lnTo>
                  <a:pt x="8893175" y="91019"/>
                </a:lnTo>
                <a:lnTo>
                  <a:pt x="8893175" y="455080"/>
                </a:lnTo>
                <a:lnTo>
                  <a:pt x="8883239" y="505578"/>
                </a:lnTo>
                <a:lnTo>
                  <a:pt x="8856671" y="539171"/>
                </a:lnTo>
                <a:lnTo>
                  <a:pt x="8834042" y="546100"/>
                </a:lnTo>
                <a:lnTo>
                  <a:pt x="59133" y="546100"/>
                </a:lnTo>
                <a:lnTo>
                  <a:pt x="17319" y="519441"/>
                </a:lnTo>
                <a:lnTo>
                  <a:pt x="1146" y="472920"/>
                </a:lnTo>
                <a:lnTo>
                  <a:pt x="0" y="455080"/>
                </a:lnTo>
                <a:lnTo>
                  <a:pt x="0" y="91019"/>
                </a:lnTo>
                <a:close/>
              </a:path>
            </a:pathLst>
          </a:custGeom>
          <a:ln w="12700">
            <a:solidFill>
              <a:srgbClr val="5B9BD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/>
          <p:nvPr/>
        </p:nvSpPr>
        <p:spPr>
          <a:xfrm>
            <a:off x="1774826" y="5372098"/>
            <a:ext cx="8893175" cy="1485900"/>
          </a:xfrm>
          <a:custGeom>
            <a:avLst/>
            <a:gdLst/>
            <a:ahLst/>
            <a:cxnLst/>
            <a:rect l="l" t="t" r="r" b="b"/>
            <a:pathLst>
              <a:path w="8893175" h="1485900">
                <a:moveTo>
                  <a:pt x="0" y="247655"/>
                </a:moveTo>
                <a:lnTo>
                  <a:pt x="2264" y="199115"/>
                </a:lnTo>
                <a:lnTo>
                  <a:pt x="8890" y="152882"/>
                </a:lnTo>
                <a:lnTo>
                  <a:pt x="19623" y="110256"/>
                </a:lnTo>
                <a:lnTo>
                  <a:pt x="34210" y="72537"/>
                </a:lnTo>
                <a:lnTo>
                  <a:pt x="72102" y="18852"/>
                </a:lnTo>
                <a:lnTo>
                  <a:pt x="116799" y="0"/>
                </a:lnTo>
                <a:lnTo>
                  <a:pt x="8776375" y="0"/>
                </a:lnTo>
                <a:lnTo>
                  <a:pt x="8821072" y="18851"/>
                </a:lnTo>
                <a:lnTo>
                  <a:pt x="8858965" y="72537"/>
                </a:lnTo>
                <a:lnTo>
                  <a:pt x="8873551" y="110256"/>
                </a:lnTo>
                <a:lnTo>
                  <a:pt x="8884284" y="152882"/>
                </a:lnTo>
                <a:lnTo>
                  <a:pt x="8890910" y="199115"/>
                </a:lnTo>
                <a:lnTo>
                  <a:pt x="8893175" y="247655"/>
                </a:lnTo>
                <a:lnTo>
                  <a:pt x="8893175" y="1238245"/>
                </a:lnTo>
                <a:lnTo>
                  <a:pt x="8890910" y="1286785"/>
                </a:lnTo>
                <a:lnTo>
                  <a:pt x="8884284" y="1333018"/>
                </a:lnTo>
                <a:lnTo>
                  <a:pt x="8873551" y="1375644"/>
                </a:lnTo>
                <a:lnTo>
                  <a:pt x="8858965" y="1413364"/>
                </a:lnTo>
                <a:lnTo>
                  <a:pt x="8821072" y="1467048"/>
                </a:lnTo>
                <a:lnTo>
                  <a:pt x="8776375" y="1485901"/>
                </a:lnTo>
                <a:lnTo>
                  <a:pt x="116799" y="1485901"/>
                </a:lnTo>
                <a:lnTo>
                  <a:pt x="72102" y="1467049"/>
                </a:lnTo>
                <a:lnTo>
                  <a:pt x="34210" y="1413364"/>
                </a:lnTo>
                <a:lnTo>
                  <a:pt x="19624" y="1375644"/>
                </a:lnTo>
                <a:lnTo>
                  <a:pt x="8891" y="1333018"/>
                </a:lnTo>
                <a:lnTo>
                  <a:pt x="2265" y="1286785"/>
                </a:lnTo>
                <a:lnTo>
                  <a:pt x="0" y="1238245"/>
                </a:lnTo>
                <a:lnTo>
                  <a:pt x="0" y="247655"/>
                </a:lnTo>
                <a:close/>
              </a:path>
            </a:pathLst>
          </a:custGeom>
          <a:ln w="12700">
            <a:solidFill>
              <a:srgbClr val="A5A5A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1620037" y="1033779"/>
            <a:ext cx="8865870" cy="565531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b="1" spc="-5" dirty="0">
                <a:latin typeface="Arial"/>
                <a:cs typeface="Arial"/>
              </a:rPr>
              <a:t>¿Qué</a:t>
            </a:r>
            <a:r>
              <a:rPr sz="2800" b="1" spc="-20" dirty="0">
                <a:latin typeface="Arial"/>
                <a:cs typeface="Arial"/>
              </a:rPr>
              <a:t> </a:t>
            </a:r>
            <a:r>
              <a:rPr sz="2800" b="1" dirty="0">
                <a:latin typeface="Arial"/>
                <a:cs typeface="Arial"/>
              </a:rPr>
              <a:t>es</a:t>
            </a:r>
            <a:r>
              <a:rPr sz="2800" b="1" spc="-20" dirty="0">
                <a:latin typeface="Arial"/>
                <a:cs typeface="Arial"/>
              </a:rPr>
              <a:t> </a:t>
            </a:r>
            <a:r>
              <a:rPr sz="2800" b="1" dirty="0">
                <a:latin typeface="Arial"/>
                <a:cs typeface="Arial"/>
              </a:rPr>
              <a:t>el</a:t>
            </a:r>
            <a:r>
              <a:rPr sz="2800" b="1" spc="-25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MIP?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550">
              <a:latin typeface="Arial"/>
              <a:cs typeface="Arial"/>
            </a:endParaRPr>
          </a:p>
          <a:p>
            <a:pPr marL="82550" marR="179070">
              <a:lnSpc>
                <a:spcPct val="89800"/>
              </a:lnSpc>
            </a:pPr>
            <a:r>
              <a:rPr sz="2800" spc="-5" dirty="0">
                <a:latin typeface="Arial MT"/>
                <a:cs typeface="Arial MT"/>
              </a:rPr>
              <a:t>Es </a:t>
            </a:r>
            <a:r>
              <a:rPr sz="2800" dirty="0">
                <a:latin typeface="Arial MT"/>
                <a:cs typeface="Arial MT"/>
              </a:rPr>
              <a:t>la utilización de todos los recursos necesarios, por </a:t>
            </a:r>
            <a:r>
              <a:rPr sz="2800" spc="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medio de</a:t>
            </a:r>
            <a:r>
              <a:rPr sz="2800" spc="10" dirty="0"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222A35"/>
                </a:solidFill>
                <a:latin typeface="Arial MT"/>
                <a:cs typeface="Arial MT"/>
              </a:rPr>
              <a:t>procedimientos</a:t>
            </a:r>
            <a:r>
              <a:rPr sz="2800" spc="-5" dirty="0">
                <a:solidFill>
                  <a:srgbClr val="222A35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222A35"/>
                </a:solidFill>
                <a:latin typeface="Arial MT"/>
                <a:cs typeface="Arial MT"/>
              </a:rPr>
              <a:t>operativos estandarizados</a:t>
            </a:r>
            <a:r>
              <a:rPr sz="2800" dirty="0">
                <a:latin typeface="Arial MT"/>
                <a:cs typeface="Arial MT"/>
              </a:rPr>
              <a:t>, </a:t>
            </a:r>
            <a:r>
              <a:rPr sz="2800" spc="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para minimizar los peligros ocasionados por la </a:t>
            </a:r>
            <a:r>
              <a:rPr sz="2800" spc="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presencia de plagas. </a:t>
            </a:r>
            <a:r>
              <a:rPr sz="2800" spc="-5" dirty="0">
                <a:latin typeface="Arial MT"/>
                <a:cs typeface="Arial MT"/>
              </a:rPr>
              <a:t>.A </a:t>
            </a:r>
            <a:r>
              <a:rPr sz="2800" b="1" spc="-5" dirty="0">
                <a:latin typeface="Arial"/>
                <a:cs typeface="Arial"/>
              </a:rPr>
              <a:t>diferencia </a:t>
            </a:r>
            <a:r>
              <a:rPr sz="2800" b="1" dirty="0">
                <a:latin typeface="Arial"/>
                <a:cs typeface="Arial"/>
              </a:rPr>
              <a:t>del </a:t>
            </a:r>
            <a:r>
              <a:rPr sz="2800" b="1" spc="-5" dirty="0">
                <a:latin typeface="Arial"/>
                <a:cs typeface="Arial"/>
              </a:rPr>
              <a:t>control </a:t>
            </a:r>
            <a:r>
              <a:rPr sz="2800" b="1" dirty="0">
                <a:latin typeface="Arial"/>
                <a:cs typeface="Arial"/>
              </a:rPr>
              <a:t>de </a:t>
            </a:r>
            <a:r>
              <a:rPr sz="2800" b="1" spc="5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plagas tradicional </a:t>
            </a:r>
            <a:r>
              <a:rPr sz="2800" dirty="0">
                <a:latin typeface="Arial MT"/>
                <a:cs typeface="Arial MT"/>
              </a:rPr>
              <a:t>(sistema reactivo), el </a:t>
            </a:r>
            <a:r>
              <a:rPr sz="2800" b="1" dirty="0">
                <a:latin typeface="Arial"/>
                <a:cs typeface="Arial"/>
              </a:rPr>
              <a:t>MIP es un </a:t>
            </a:r>
            <a:r>
              <a:rPr sz="2800" b="1" spc="5" dirty="0">
                <a:latin typeface="Arial"/>
                <a:cs typeface="Arial"/>
              </a:rPr>
              <a:t> </a:t>
            </a:r>
            <a:r>
              <a:rPr sz="2800" b="1" dirty="0">
                <a:latin typeface="Arial"/>
                <a:cs typeface="Arial"/>
              </a:rPr>
              <a:t>sistema proactivo </a:t>
            </a:r>
            <a:r>
              <a:rPr sz="2800" dirty="0">
                <a:latin typeface="Arial MT"/>
                <a:cs typeface="Arial MT"/>
              </a:rPr>
              <a:t>que se adelanta a la incidencia del </a:t>
            </a:r>
            <a:r>
              <a:rPr sz="2800" spc="-76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impacto de las</a:t>
            </a:r>
            <a:r>
              <a:rPr sz="2800" spc="-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plagas</a:t>
            </a:r>
            <a:r>
              <a:rPr sz="2800" spc="-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en los</a:t>
            </a:r>
            <a:r>
              <a:rPr sz="2800" spc="-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procesos</a:t>
            </a:r>
            <a:r>
              <a:rPr sz="2800" spc="-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productivos.</a:t>
            </a:r>
            <a:endParaRPr sz="2800">
              <a:latin typeface="Arial MT"/>
              <a:cs typeface="Arial MT"/>
            </a:endParaRPr>
          </a:p>
          <a:p>
            <a:pPr marL="238760">
              <a:lnSpc>
                <a:spcPct val="100000"/>
              </a:lnSpc>
              <a:spcBef>
                <a:spcPts val="1775"/>
              </a:spcBef>
            </a:pPr>
            <a:r>
              <a:rPr sz="2800" b="1" spc="-5" dirty="0">
                <a:latin typeface="Arial"/>
                <a:cs typeface="Arial"/>
              </a:rPr>
              <a:t>Importancia</a:t>
            </a:r>
            <a:r>
              <a:rPr sz="2800" b="1" spc="-20" dirty="0">
                <a:latin typeface="Arial"/>
                <a:cs typeface="Arial"/>
              </a:rPr>
              <a:t> </a:t>
            </a:r>
            <a:r>
              <a:rPr sz="2800" b="1" dirty="0">
                <a:latin typeface="Arial"/>
                <a:cs typeface="Arial"/>
              </a:rPr>
              <a:t>del</a:t>
            </a:r>
            <a:r>
              <a:rPr sz="2800" b="1" spc="-25" dirty="0">
                <a:latin typeface="Arial"/>
                <a:cs typeface="Arial"/>
              </a:rPr>
              <a:t> </a:t>
            </a:r>
            <a:r>
              <a:rPr sz="2800" b="1" spc="-5" dirty="0">
                <a:latin typeface="Arial"/>
                <a:cs typeface="Arial"/>
              </a:rPr>
              <a:t>MIP</a:t>
            </a:r>
            <a:endParaRPr sz="2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400">
              <a:latin typeface="Arial"/>
              <a:cs typeface="Arial"/>
            </a:endParaRPr>
          </a:p>
          <a:p>
            <a:pPr marL="253365" marR="5080">
              <a:lnSpc>
                <a:spcPts val="3000"/>
              </a:lnSpc>
            </a:pPr>
            <a:r>
              <a:rPr sz="2800" dirty="0">
                <a:latin typeface="Arial MT"/>
                <a:cs typeface="Arial MT"/>
              </a:rPr>
              <a:t>Para garantizar la inocuidad de los alimentos, es </a:t>
            </a:r>
            <a:r>
              <a:rPr sz="2800" spc="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fundamental protegerlos de la</a:t>
            </a:r>
            <a:r>
              <a:rPr sz="2800" spc="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incidencia de</a:t>
            </a:r>
            <a:r>
              <a:rPr sz="2800" spc="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las</a:t>
            </a:r>
            <a:r>
              <a:rPr sz="2800" spc="-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plagas </a:t>
            </a:r>
            <a:r>
              <a:rPr sz="2800" spc="-760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mediante un adecuado manejo de las</a:t>
            </a:r>
            <a:r>
              <a:rPr sz="2800" spc="-5" dirty="0">
                <a:latin typeface="Arial MT"/>
                <a:cs typeface="Arial MT"/>
              </a:rPr>
              <a:t> </a:t>
            </a:r>
            <a:r>
              <a:rPr sz="2800" dirty="0">
                <a:latin typeface="Arial MT"/>
                <a:cs typeface="Arial MT"/>
              </a:rPr>
              <a:t>mismas.</a:t>
            </a:r>
            <a:endParaRPr sz="28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639887" y="1205229"/>
            <a:ext cx="8804275" cy="3912870"/>
          </a:xfrm>
          <a:custGeom>
            <a:avLst/>
            <a:gdLst/>
            <a:ahLst/>
            <a:cxnLst/>
            <a:rect l="l" t="t" r="r" b="b"/>
            <a:pathLst>
              <a:path w="8804275" h="3912870">
                <a:moveTo>
                  <a:pt x="8698433" y="105410"/>
                </a:moveTo>
                <a:lnTo>
                  <a:pt x="8677275" y="105410"/>
                </a:lnTo>
                <a:lnTo>
                  <a:pt x="8677275" y="127000"/>
                </a:lnTo>
                <a:lnTo>
                  <a:pt x="8677275" y="3785870"/>
                </a:lnTo>
                <a:lnTo>
                  <a:pt x="127000" y="3785870"/>
                </a:lnTo>
                <a:lnTo>
                  <a:pt x="127000" y="127000"/>
                </a:lnTo>
                <a:lnTo>
                  <a:pt x="8677275" y="127000"/>
                </a:lnTo>
                <a:lnTo>
                  <a:pt x="8677275" y="105410"/>
                </a:lnTo>
                <a:lnTo>
                  <a:pt x="105829" y="105410"/>
                </a:lnTo>
                <a:lnTo>
                  <a:pt x="105829" y="127000"/>
                </a:lnTo>
                <a:lnTo>
                  <a:pt x="105829" y="3785870"/>
                </a:lnTo>
                <a:lnTo>
                  <a:pt x="105829" y="3807460"/>
                </a:lnTo>
                <a:lnTo>
                  <a:pt x="8698433" y="3807460"/>
                </a:lnTo>
                <a:lnTo>
                  <a:pt x="8698433" y="3785882"/>
                </a:lnTo>
                <a:lnTo>
                  <a:pt x="8698433" y="127000"/>
                </a:lnTo>
                <a:lnTo>
                  <a:pt x="8698433" y="126695"/>
                </a:lnTo>
                <a:lnTo>
                  <a:pt x="8698433" y="105410"/>
                </a:lnTo>
                <a:close/>
              </a:path>
              <a:path w="8804275" h="3912870">
                <a:moveTo>
                  <a:pt x="8761933" y="41910"/>
                </a:moveTo>
                <a:lnTo>
                  <a:pt x="42329" y="41910"/>
                </a:lnTo>
                <a:lnTo>
                  <a:pt x="42329" y="83820"/>
                </a:lnTo>
                <a:lnTo>
                  <a:pt x="42329" y="3827780"/>
                </a:lnTo>
                <a:lnTo>
                  <a:pt x="42329" y="3870960"/>
                </a:lnTo>
                <a:lnTo>
                  <a:pt x="8761933" y="3870960"/>
                </a:lnTo>
                <a:lnTo>
                  <a:pt x="8761933" y="3828211"/>
                </a:lnTo>
                <a:lnTo>
                  <a:pt x="8761933" y="3827780"/>
                </a:lnTo>
                <a:lnTo>
                  <a:pt x="8761933" y="84353"/>
                </a:lnTo>
                <a:lnTo>
                  <a:pt x="8719604" y="84353"/>
                </a:lnTo>
                <a:lnTo>
                  <a:pt x="8719604" y="3827780"/>
                </a:lnTo>
                <a:lnTo>
                  <a:pt x="84658" y="3827780"/>
                </a:lnTo>
                <a:lnTo>
                  <a:pt x="84658" y="83820"/>
                </a:lnTo>
                <a:lnTo>
                  <a:pt x="8761933" y="83820"/>
                </a:lnTo>
                <a:lnTo>
                  <a:pt x="8761933" y="41910"/>
                </a:lnTo>
                <a:close/>
              </a:path>
              <a:path w="8804275" h="3912870">
                <a:moveTo>
                  <a:pt x="8804275" y="0"/>
                </a:moveTo>
                <a:lnTo>
                  <a:pt x="0" y="0"/>
                </a:lnTo>
                <a:lnTo>
                  <a:pt x="0" y="20320"/>
                </a:lnTo>
                <a:lnTo>
                  <a:pt x="0" y="3891280"/>
                </a:lnTo>
                <a:lnTo>
                  <a:pt x="0" y="3912870"/>
                </a:lnTo>
                <a:lnTo>
                  <a:pt x="8804275" y="3912870"/>
                </a:lnTo>
                <a:lnTo>
                  <a:pt x="8804275" y="3891711"/>
                </a:lnTo>
                <a:lnTo>
                  <a:pt x="8804275" y="3891280"/>
                </a:lnTo>
                <a:lnTo>
                  <a:pt x="8804275" y="20853"/>
                </a:lnTo>
                <a:lnTo>
                  <a:pt x="8783104" y="20853"/>
                </a:lnTo>
                <a:lnTo>
                  <a:pt x="8783104" y="3891280"/>
                </a:lnTo>
                <a:lnTo>
                  <a:pt x="21158" y="3891280"/>
                </a:lnTo>
                <a:lnTo>
                  <a:pt x="21158" y="20320"/>
                </a:lnTo>
                <a:lnTo>
                  <a:pt x="8804275" y="20320"/>
                </a:lnTo>
                <a:lnTo>
                  <a:pt x="8804275" y="0"/>
                </a:lnTo>
                <a:close/>
              </a:path>
            </a:pathLst>
          </a:custGeom>
          <a:solidFill>
            <a:srgbClr val="ED7D3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1782128" y="1288796"/>
            <a:ext cx="8415020" cy="3323590"/>
          </a:xfrm>
          <a:prstGeom prst="rect">
            <a:avLst/>
          </a:prstGeom>
        </p:spPr>
        <p:txBody>
          <a:bodyPr vert="horz" wrap="square" lIns="0" tIns="9525" rIns="0" bIns="0" rtlCol="0">
            <a:spAutoFit/>
          </a:bodyPr>
          <a:lstStyle/>
          <a:p>
            <a:pPr marL="12700" marR="339725">
              <a:lnSpc>
                <a:spcPct val="100800"/>
              </a:lnSpc>
              <a:spcBef>
                <a:spcPts val="75"/>
              </a:spcBef>
              <a:tabLst>
                <a:tab pos="3998595" algn="l"/>
              </a:tabLst>
            </a:pPr>
            <a:r>
              <a:rPr sz="2400" dirty="0">
                <a:latin typeface="Arial MT"/>
                <a:cs typeface="Arial MT"/>
              </a:rPr>
              <a:t>La </a:t>
            </a:r>
            <a:r>
              <a:rPr sz="2400" spc="-5" dirty="0">
                <a:latin typeface="Arial MT"/>
                <a:cs typeface="Arial MT"/>
              </a:rPr>
              <a:t>Industria alimentaría </a:t>
            </a:r>
            <a:r>
              <a:rPr sz="2400" dirty="0">
                <a:latin typeface="Arial MT"/>
                <a:cs typeface="Arial MT"/>
              </a:rPr>
              <a:t>debe </a:t>
            </a:r>
            <a:r>
              <a:rPr sz="2400" spc="-5" dirty="0">
                <a:latin typeface="Arial MT"/>
                <a:cs typeface="Arial MT"/>
              </a:rPr>
              <a:t>contar </a:t>
            </a:r>
            <a:r>
              <a:rPr sz="2400" dirty="0">
                <a:latin typeface="Arial MT"/>
                <a:cs typeface="Arial MT"/>
              </a:rPr>
              <a:t>con un plan de Manejo </a:t>
            </a:r>
            <a:r>
              <a:rPr sz="2400" spc="-655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Integrado </a:t>
            </a:r>
            <a:r>
              <a:rPr sz="2400" dirty="0">
                <a:latin typeface="Arial MT"/>
                <a:cs typeface="Arial MT"/>
              </a:rPr>
              <a:t>de </a:t>
            </a:r>
            <a:r>
              <a:rPr sz="2400" spc="-5" dirty="0">
                <a:latin typeface="Arial MT"/>
                <a:cs typeface="Arial MT"/>
              </a:rPr>
              <a:t>Plagas. El </a:t>
            </a:r>
            <a:r>
              <a:rPr sz="2400" dirty="0">
                <a:latin typeface="Arial MT"/>
                <a:cs typeface="Arial MT"/>
              </a:rPr>
              <a:t>mismo debe ser desarrollado por </a:t>
            </a:r>
            <a:r>
              <a:rPr sz="2400" spc="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personal</a:t>
            </a:r>
            <a:r>
              <a:rPr sz="2400" spc="1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idóneo, </a:t>
            </a:r>
            <a:r>
              <a:rPr sz="2400" spc="-5" dirty="0">
                <a:latin typeface="Arial MT"/>
                <a:cs typeface="Arial MT"/>
              </a:rPr>
              <a:t>capacitado	</a:t>
            </a:r>
            <a:r>
              <a:rPr sz="2400" dirty="0">
                <a:latin typeface="Arial MT"/>
                <a:cs typeface="Arial MT"/>
              </a:rPr>
              <a:t>para</a:t>
            </a:r>
            <a:r>
              <a:rPr sz="2400" spc="-10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tal</a:t>
            </a:r>
            <a:r>
              <a:rPr sz="2400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fin.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35"/>
              </a:spcBef>
            </a:pPr>
            <a:endParaRPr sz="2500">
              <a:latin typeface="Arial MT"/>
              <a:cs typeface="Arial MT"/>
            </a:endParaRPr>
          </a:p>
          <a:p>
            <a:pPr marL="12700" marR="5080">
              <a:lnSpc>
                <a:spcPct val="99800"/>
              </a:lnSpc>
            </a:pPr>
            <a:r>
              <a:rPr sz="2400" spc="-5" dirty="0">
                <a:latin typeface="Arial MT"/>
                <a:cs typeface="Arial MT"/>
              </a:rPr>
              <a:t>Al </a:t>
            </a:r>
            <a:r>
              <a:rPr sz="2400" b="1" spc="-5" dirty="0">
                <a:solidFill>
                  <a:srgbClr val="ED7D31"/>
                </a:solidFill>
                <a:latin typeface="Arial"/>
                <a:cs typeface="Arial"/>
              </a:rPr>
              <a:t>implementar </a:t>
            </a:r>
            <a:r>
              <a:rPr sz="2400" dirty="0">
                <a:latin typeface="Arial MT"/>
                <a:cs typeface="Arial MT"/>
              </a:rPr>
              <a:t>un </a:t>
            </a:r>
            <a:r>
              <a:rPr sz="2400" b="1" spc="-5" dirty="0">
                <a:solidFill>
                  <a:srgbClr val="ED7D31"/>
                </a:solidFill>
                <a:latin typeface="Arial"/>
                <a:cs typeface="Arial"/>
              </a:rPr>
              <a:t>plan MIP </a:t>
            </a:r>
            <a:r>
              <a:rPr sz="2400" dirty="0">
                <a:latin typeface="Arial MT"/>
                <a:cs typeface="Arial MT"/>
              </a:rPr>
              <a:t>se </a:t>
            </a:r>
            <a:r>
              <a:rPr sz="2400" spc="-5" dirty="0">
                <a:latin typeface="Arial MT"/>
                <a:cs typeface="Arial MT"/>
              </a:rPr>
              <a:t>tendrá </a:t>
            </a:r>
            <a:r>
              <a:rPr sz="2400" dirty="0">
                <a:latin typeface="Arial MT"/>
                <a:cs typeface="Arial MT"/>
              </a:rPr>
              <a:t>como </a:t>
            </a:r>
            <a:r>
              <a:rPr sz="2400" b="1" spc="-5" dirty="0">
                <a:solidFill>
                  <a:srgbClr val="ED7D31"/>
                </a:solidFill>
                <a:latin typeface="Arial"/>
                <a:cs typeface="Arial"/>
              </a:rPr>
              <a:t>objetivo </a:t>
            </a:r>
            <a:r>
              <a:rPr sz="2400" b="1" dirty="0">
                <a:solidFill>
                  <a:srgbClr val="ED7D31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ED7D31"/>
                </a:solidFill>
                <a:latin typeface="Arial"/>
                <a:cs typeface="Arial"/>
              </a:rPr>
              <a:t>minimizar </a:t>
            </a:r>
            <a:r>
              <a:rPr sz="2400" dirty="0">
                <a:latin typeface="Arial MT"/>
                <a:cs typeface="Arial MT"/>
              </a:rPr>
              <a:t>la presencia de cualquier </a:t>
            </a:r>
            <a:r>
              <a:rPr sz="2400" spc="-5" dirty="0">
                <a:latin typeface="Arial MT"/>
                <a:cs typeface="Arial MT"/>
              </a:rPr>
              <a:t>tipo </a:t>
            </a:r>
            <a:r>
              <a:rPr sz="2400" dirty="0">
                <a:latin typeface="Arial MT"/>
                <a:cs typeface="Arial MT"/>
              </a:rPr>
              <a:t>de plagas en el </a:t>
            </a:r>
            <a:r>
              <a:rPr sz="2400" spc="5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establecimiento </a:t>
            </a:r>
            <a:r>
              <a:rPr sz="2400" dirty="0">
                <a:latin typeface="Arial MT"/>
                <a:cs typeface="Arial MT"/>
              </a:rPr>
              <a:t>ejerciendo </a:t>
            </a:r>
            <a:r>
              <a:rPr sz="2400" spc="-5" dirty="0">
                <a:latin typeface="Arial MT"/>
                <a:cs typeface="Arial MT"/>
              </a:rPr>
              <a:t>todas </a:t>
            </a:r>
            <a:r>
              <a:rPr sz="2400" dirty="0">
                <a:latin typeface="Arial MT"/>
                <a:cs typeface="Arial MT"/>
              </a:rPr>
              <a:t>las </a:t>
            </a:r>
            <a:r>
              <a:rPr sz="2400" spc="-5" dirty="0">
                <a:latin typeface="Arial MT"/>
                <a:cs typeface="Arial MT"/>
              </a:rPr>
              <a:t>tareas </a:t>
            </a:r>
            <a:r>
              <a:rPr sz="2400" dirty="0">
                <a:latin typeface="Arial MT"/>
                <a:cs typeface="Arial MT"/>
              </a:rPr>
              <a:t>necesarias para </a:t>
            </a:r>
            <a:r>
              <a:rPr sz="2400" spc="5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garantizar </a:t>
            </a:r>
            <a:r>
              <a:rPr sz="2400" b="1" spc="-5" dirty="0">
                <a:solidFill>
                  <a:srgbClr val="ED7D31"/>
                </a:solidFill>
                <a:latin typeface="Arial"/>
                <a:cs typeface="Arial"/>
              </a:rPr>
              <a:t>la</a:t>
            </a:r>
            <a:r>
              <a:rPr sz="2400" b="1" dirty="0">
                <a:solidFill>
                  <a:srgbClr val="ED7D31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ED7D31"/>
                </a:solidFill>
                <a:latin typeface="Arial"/>
                <a:cs typeface="Arial"/>
              </a:rPr>
              <a:t>eliminación de</a:t>
            </a:r>
            <a:r>
              <a:rPr sz="2400" b="1" dirty="0">
                <a:solidFill>
                  <a:srgbClr val="ED7D31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ED7D31"/>
                </a:solidFill>
                <a:latin typeface="Arial"/>
                <a:cs typeface="Arial"/>
              </a:rPr>
              <a:t>los sitios</a:t>
            </a:r>
            <a:r>
              <a:rPr sz="2400" b="1" dirty="0">
                <a:solidFill>
                  <a:srgbClr val="ED7D31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ED7D31"/>
                </a:solidFill>
                <a:latin typeface="Arial"/>
                <a:cs typeface="Arial"/>
              </a:rPr>
              <a:t>donde</a:t>
            </a:r>
            <a:r>
              <a:rPr sz="2400" b="1" dirty="0">
                <a:solidFill>
                  <a:srgbClr val="ED7D31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ED7D31"/>
                </a:solidFill>
                <a:latin typeface="Arial"/>
                <a:cs typeface="Arial"/>
              </a:rPr>
              <a:t>los</a:t>
            </a:r>
            <a:r>
              <a:rPr sz="2400" b="1" dirty="0">
                <a:solidFill>
                  <a:srgbClr val="ED7D31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ED7D31"/>
                </a:solidFill>
                <a:latin typeface="Arial"/>
                <a:cs typeface="Arial"/>
              </a:rPr>
              <a:t>insectos </a:t>
            </a:r>
            <a:r>
              <a:rPr sz="2400" b="1" dirty="0">
                <a:solidFill>
                  <a:srgbClr val="ED7D31"/>
                </a:solidFill>
                <a:latin typeface="Arial"/>
                <a:cs typeface="Arial"/>
              </a:rPr>
              <a:t>y </a:t>
            </a:r>
            <a:r>
              <a:rPr sz="2400" b="1" spc="-650" dirty="0">
                <a:solidFill>
                  <a:srgbClr val="ED7D31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ED7D31"/>
                </a:solidFill>
                <a:latin typeface="Arial"/>
                <a:cs typeface="Arial"/>
              </a:rPr>
              <a:t>roedores</a:t>
            </a:r>
            <a:r>
              <a:rPr sz="2400" b="1" spc="-10" dirty="0">
                <a:solidFill>
                  <a:srgbClr val="ED7D31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ED7D31"/>
                </a:solidFill>
                <a:latin typeface="Arial"/>
                <a:cs typeface="Arial"/>
              </a:rPr>
              <a:t>puedan</a:t>
            </a:r>
            <a:r>
              <a:rPr sz="2400" b="1" spc="-10" dirty="0">
                <a:solidFill>
                  <a:srgbClr val="ED7D31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ED7D31"/>
                </a:solidFill>
                <a:latin typeface="Arial"/>
                <a:cs typeface="Arial"/>
              </a:rPr>
              <a:t>anidar y/o</a:t>
            </a:r>
            <a:r>
              <a:rPr sz="2400" b="1" spc="-10" dirty="0">
                <a:solidFill>
                  <a:srgbClr val="ED7D31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ED7D31"/>
                </a:solidFill>
                <a:latin typeface="Arial"/>
                <a:cs typeface="Arial"/>
              </a:rPr>
              <a:t>alimentarse</a:t>
            </a:r>
            <a:r>
              <a:rPr sz="2400" spc="-5" dirty="0">
                <a:latin typeface="Arial MT"/>
                <a:cs typeface="Arial MT"/>
              </a:rPr>
              <a:t>.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4" name="object 4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422903" y="0"/>
            <a:ext cx="5705856" cy="1021079"/>
          </a:xfrm>
          <a:prstGeom prst="rect">
            <a:avLst/>
          </a:prstGeom>
        </p:spPr>
      </p:pic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818587" y="103123"/>
            <a:ext cx="4913630" cy="769620"/>
          </a:xfrm>
          <a:prstGeom prst="rect">
            <a:avLst/>
          </a:prstGeom>
        </p:spPr>
        <p:txBody>
          <a:bodyPr vert="horz" wrap="square" lIns="0" tIns="52069" rIns="0" bIns="0" rtlCol="0">
            <a:spAutoFit/>
          </a:bodyPr>
          <a:lstStyle/>
          <a:p>
            <a:pPr marL="12700" marR="5080" indent="10160" algn="ctr">
              <a:lnSpc>
                <a:spcPct val="85600"/>
              </a:lnSpc>
              <a:spcBef>
                <a:spcPts val="409"/>
              </a:spcBef>
            </a:pPr>
            <a:r>
              <a:rPr sz="1800" b="1" spc="-5" dirty="0">
                <a:latin typeface="Arial"/>
                <a:cs typeface="Arial"/>
              </a:rPr>
              <a:t>REQUERIMIENTOS BÁSICOS </a:t>
            </a:r>
            <a:r>
              <a:rPr sz="1800" b="1" spc="-35" dirty="0">
                <a:latin typeface="Arial"/>
                <a:cs typeface="Arial"/>
              </a:rPr>
              <a:t>PARA </a:t>
            </a:r>
            <a:r>
              <a:rPr sz="1800" b="1" spc="-30" dirty="0">
                <a:latin typeface="Arial"/>
                <a:cs typeface="Arial"/>
              </a:rPr>
              <a:t> </a:t>
            </a:r>
            <a:r>
              <a:rPr sz="1800" b="1" spc="-20" dirty="0">
                <a:latin typeface="Arial"/>
                <a:cs typeface="Arial"/>
              </a:rPr>
              <a:t>IMPLEMENTAR </a:t>
            </a:r>
            <a:r>
              <a:rPr sz="1800" b="1" spc="-5" dirty="0">
                <a:latin typeface="Arial"/>
                <a:cs typeface="Arial"/>
              </a:rPr>
              <a:t>UN PROGRAMA DE MANEJO </a:t>
            </a:r>
            <a:r>
              <a:rPr sz="1800" b="1" spc="-490" dirty="0">
                <a:latin typeface="Arial"/>
                <a:cs typeface="Arial"/>
              </a:rPr>
              <a:t> </a:t>
            </a:r>
            <a:r>
              <a:rPr sz="1800" b="1" dirty="0">
                <a:latin typeface="Arial"/>
                <a:cs typeface="Arial"/>
              </a:rPr>
              <a:t>INTEGRADO</a:t>
            </a:r>
            <a:r>
              <a:rPr sz="1800" b="1" spc="-5" dirty="0">
                <a:latin typeface="Arial"/>
                <a:cs typeface="Arial"/>
              </a:rPr>
              <a:t> DE</a:t>
            </a:r>
            <a:r>
              <a:rPr sz="1800" b="1" spc="-10" dirty="0">
                <a:latin typeface="Arial"/>
                <a:cs typeface="Arial"/>
              </a:rPr>
              <a:t> </a:t>
            </a:r>
            <a:r>
              <a:rPr sz="1800" b="1" spc="-5" dirty="0">
                <a:latin typeface="Arial"/>
                <a:cs typeface="Arial"/>
              </a:rPr>
              <a:t>PLAGAS</a:t>
            </a:r>
            <a:endParaRPr sz="1800">
              <a:latin typeface="Arial"/>
              <a:cs typeface="Arial"/>
            </a:endParaRPr>
          </a:p>
        </p:txBody>
      </p:sp>
      <p:pic>
        <p:nvPicPr>
          <p:cNvPr id="6" name="object 6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4008437" y="4797426"/>
            <a:ext cx="4336920" cy="2060573"/>
          </a:xfrm>
          <a:prstGeom prst="rect">
            <a:avLst/>
          </a:prstGeom>
        </p:spPr>
      </p:pic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2132229" y="1089930"/>
            <a:ext cx="7488489" cy="5287289"/>
          </a:xfrm>
          <a:prstGeom prst="rect">
            <a:avLst/>
          </a:prstGeom>
        </p:spPr>
      </p:pic>
      <p:sp>
        <p:nvSpPr>
          <p:cNvPr id="3" name="object 3"/>
          <p:cNvSpPr/>
          <p:nvPr/>
        </p:nvSpPr>
        <p:spPr>
          <a:xfrm>
            <a:off x="2279576" y="332727"/>
            <a:ext cx="5833110" cy="369570"/>
          </a:xfrm>
          <a:custGeom>
            <a:avLst/>
            <a:gdLst/>
            <a:ahLst/>
            <a:cxnLst/>
            <a:rect l="l" t="t" r="r" b="b"/>
            <a:pathLst>
              <a:path w="5833109" h="369570">
                <a:moveTo>
                  <a:pt x="5771112" y="0"/>
                </a:moveTo>
                <a:lnTo>
                  <a:pt x="61534" y="0"/>
                </a:lnTo>
                <a:lnTo>
                  <a:pt x="37582" y="4835"/>
                </a:lnTo>
                <a:lnTo>
                  <a:pt x="18023" y="18023"/>
                </a:lnTo>
                <a:lnTo>
                  <a:pt x="4835" y="37582"/>
                </a:lnTo>
                <a:lnTo>
                  <a:pt x="0" y="61535"/>
                </a:lnTo>
                <a:lnTo>
                  <a:pt x="0" y="307652"/>
                </a:lnTo>
                <a:lnTo>
                  <a:pt x="4835" y="331605"/>
                </a:lnTo>
                <a:lnTo>
                  <a:pt x="18023" y="351165"/>
                </a:lnTo>
                <a:lnTo>
                  <a:pt x="37582" y="364353"/>
                </a:lnTo>
                <a:lnTo>
                  <a:pt x="61534" y="369189"/>
                </a:lnTo>
                <a:lnTo>
                  <a:pt x="5771112" y="369189"/>
                </a:lnTo>
                <a:lnTo>
                  <a:pt x="5795064" y="364353"/>
                </a:lnTo>
                <a:lnTo>
                  <a:pt x="5814624" y="351165"/>
                </a:lnTo>
                <a:lnTo>
                  <a:pt x="5827811" y="331605"/>
                </a:lnTo>
                <a:lnTo>
                  <a:pt x="5832647" y="307652"/>
                </a:lnTo>
                <a:lnTo>
                  <a:pt x="5832647" y="61535"/>
                </a:lnTo>
                <a:lnTo>
                  <a:pt x="5827811" y="37582"/>
                </a:lnTo>
                <a:lnTo>
                  <a:pt x="5814624" y="18023"/>
                </a:lnTo>
                <a:lnTo>
                  <a:pt x="5795064" y="4835"/>
                </a:lnTo>
                <a:lnTo>
                  <a:pt x="5771112" y="0"/>
                </a:lnTo>
                <a:close/>
              </a:path>
            </a:pathLst>
          </a:custGeom>
          <a:solidFill>
            <a:srgbClr val="4472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4" name="object 4"/>
          <p:cNvSpPr txBox="1">
            <a:spLocks noGrp="1"/>
          </p:cNvSpPr>
          <p:nvPr>
            <p:ph type="title"/>
          </p:nvPr>
        </p:nvSpPr>
        <p:spPr>
          <a:xfrm>
            <a:off x="2391577" y="256540"/>
            <a:ext cx="3840479" cy="4521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800" spc="-5" dirty="0"/>
              <a:t>Las</a:t>
            </a:r>
            <a:r>
              <a:rPr sz="2800" spc="-25" dirty="0"/>
              <a:t> </a:t>
            </a:r>
            <a:r>
              <a:rPr sz="2800" spc="-5" dirty="0"/>
              <a:t>plagas</a:t>
            </a:r>
            <a:r>
              <a:rPr sz="2800" spc="-25" dirty="0"/>
              <a:t> </a:t>
            </a:r>
            <a:r>
              <a:rPr sz="2800" dirty="0"/>
              <a:t>más</a:t>
            </a:r>
            <a:r>
              <a:rPr sz="2800" spc="-25" dirty="0"/>
              <a:t> </a:t>
            </a:r>
            <a:r>
              <a:rPr sz="2800" spc="-5" dirty="0"/>
              <a:t>usuales</a:t>
            </a:r>
            <a:endParaRPr sz="2800"/>
          </a:p>
        </p:txBody>
      </p:sp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919288" y="1557337"/>
            <a:ext cx="8282305" cy="4043679"/>
          </a:xfrm>
          <a:custGeom>
            <a:avLst/>
            <a:gdLst/>
            <a:ahLst/>
            <a:cxnLst/>
            <a:rect l="l" t="t" r="r" b="b"/>
            <a:pathLst>
              <a:path w="8282305" h="4043679">
                <a:moveTo>
                  <a:pt x="0" y="673935"/>
                </a:moveTo>
                <a:lnTo>
                  <a:pt x="1692" y="625805"/>
                </a:lnTo>
                <a:lnTo>
                  <a:pt x="6692" y="578589"/>
                </a:lnTo>
                <a:lnTo>
                  <a:pt x="14887" y="532400"/>
                </a:lnTo>
                <a:lnTo>
                  <a:pt x="26161" y="487352"/>
                </a:lnTo>
                <a:lnTo>
                  <a:pt x="40402" y="443560"/>
                </a:lnTo>
                <a:lnTo>
                  <a:pt x="57495" y="401138"/>
                </a:lnTo>
                <a:lnTo>
                  <a:pt x="77326" y="360199"/>
                </a:lnTo>
                <a:lnTo>
                  <a:pt x="99781" y="320857"/>
                </a:lnTo>
                <a:lnTo>
                  <a:pt x="124746" y="283228"/>
                </a:lnTo>
                <a:lnTo>
                  <a:pt x="152106" y="247424"/>
                </a:lnTo>
                <a:lnTo>
                  <a:pt x="181749" y="213560"/>
                </a:lnTo>
                <a:lnTo>
                  <a:pt x="213560" y="181749"/>
                </a:lnTo>
                <a:lnTo>
                  <a:pt x="247424" y="152107"/>
                </a:lnTo>
                <a:lnTo>
                  <a:pt x="283228" y="124746"/>
                </a:lnTo>
                <a:lnTo>
                  <a:pt x="320857" y="99781"/>
                </a:lnTo>
                <a:lnTo>
                  <a:pt x="360199" y="77326"/>
                </a:lnTo>
                <a:lnTo>
                  <a:pt x="401138" y="57495"/>
                </a:lnTo>
                <a:lnTo>
                  <a:pt x="443560" y="40402"/>
                </a:lnTo>
                <a:lnTo>
                  <a:pt x="487352" y="26161"/>
                </a:lnTo>
                <a:lnTo>
                  <a:pt x="532399" y="14887"/>
                </a:lnTo>
                <a:lnTo>
                  <a:pt x="578588" y="6692"/>
                </a:lnTo>
                <a:lnTo>
                  <a:pt x="625805" y="1692"/>
                </a:lnTo>
                <a:lnTo>
                  <a:pt x="673934" y="0"/>
                </a:lnTo>
                <a:lnTo>
                  <a:pt x="7608052" y="0"/>
                </a:lnTo>
                <a:lnTo>
                  <a:pt x="7656181" y="1692"/>
                </a:lnTo>
                <a:lnTo>
                  <a:pt x="7703398" y="6692"/>
                </a:lnTo>
                <a:lnTo>
                  <a:pt x="7749587" y="14887"/>
                </a:lnTo>
                <a:lnTo>
                  <a:pt x="7794634" y="26161"/>
                </a:lnTo>
                <a:lnTo>
                  <a:pt x="7838426" y="40402"/>
                </a:lnTo>
                <a:lnTo>
                  <a:pt x="7880849" y="57495"/>
                </a:lnTo>
                <a:lnTo>
                  <a:pt x="7921787" y="77326"/>
                </a:lnTo>
                <a:lnTo>
                  <a:pt x="7961129" y="99781"/>
                </a:lnTo>
                <a:lnTo>
                  <a:pt x="7998758" y="124746"/>
                </a:lnTo>
                <a:lnTo>
                  <a:pt x="8034562" y="152107"/>
                </a:lnTo>
                <a:lnTo>
                  <a:pt x="8068427" y="181749"/>
                </a:lnTo>
                <a:lnTo>
                  <a:pt x="8100237" y="213560"/>
                </a:lnTo>
                <a:lnTo>
                  <a:pt x="8129880" y="247424"/>
                </a:lnTo>
                <a:lnTo>
                  <a:pt x="8157240" y="283228"/>
                </a:lnTo>
                <a:lnTo>
                  <a:pt x="8182205" y="320857"/>
                </a:lnTo>
                <a:lnTo>
                  <a:pt x="8204660" y="360199"/>
                </a:lnTo>
                <a:lnTo>
                  <a:pt x="8224491" y="401138"/>
                </a:lnTo>
                <a:lnTo>
                  <a:pt x="8241584" y="443560"/>
                </a:lnTo>
                <a:lnTo>
                  <a:pt x="8255825" y="487352"/>
                </a:lnTo>
                <a:lnTo>
                  <a:pt x="8267100" y="532400"/>
                </a:lnTo>
                <a:lnTo>
                  <a:pt x="8275294" y="578589"/>
                </a:lnTo>
                <a:lnTo>
                  <a:pt x="8280294" y="625805"/>
                </a:lnTo>
                <a:lnTo>
                  <a:pt x="8281987" y="673935"/>
                </a:lnTo>
                <a:lnTo>
                  <a:pt x="8281987" y="3369585"/>
                </a:lnTo>
                <a:lnTo>
                  <a:pt x="8280294" y="3417714"/>
                </a:lnTo>
                <a:lnTo>
                  <a:pt x="8275294" y="3464931"/>
                </a:lnTo>
                <a:lnTo>
                  <a:pt x="8267100" y="3511119"/>
                </a:lnTo>
                <a:lnTo>
                  <a:pt x="8255825" y="3556167"/>
                </a:lnTo>
                <a:lnTo>
                  <a:pt x="8241584" y="3599959"/>
                </a:lnTo>
                <a:lnTo>
                  <a:pt x="8224491" y="3642381"/>
                </a:lnTo>
                <a:lnTo>
                  <a:pt x="8204660" y="3683320"/>
                </a:lnTo>
                <a:lnTo>
                  <a:pt x="8182205" y="3722662"/>
                </a:lnTo>
                <a:lnTo>
                  <a:pt x="8157240" y="3760291"/>
                </a:lnTo>
                <a:lnTo>
                  <a:pt x="8129880" y="3796095"/>
                </a:lnTo>
                <a:lnTo>
                  <a:pt x="8100237" y="3829959"/>
                </a:lnTo>
                <a:lnTo>
                  <a:pt x="8068427" y="3861770"/>
                </a:lnTo>
                <a:lnTo>
                  <a:pt x="8034562" y="3891413"/>
                </a:lnTo>
                <a:lnTo>
                  <a:pt x="7998758" y="3918773"/>
                </a:lnTo>
                <a:lnTo>
                  <a:pt x="7961129" y="3943738"/>
                </a:lnTo>
                <a:lnTo>
                  <a:pt x="7921787" y="3966193"/>
                </a:lnTo>
                <a:lnTo>
                  <a:pt x="7880849" y="3986024"/>
                </a:lnTo>
                <a:lnTo>
                  <a:pt x="7838426" y="4003117"/>
                </a:lnTo>
                <a:lnTo>
                  <a:pt x="7794634" y="4017358"/>
                </a:lnTo>
                <a:lnTo>
                  <a:pt x="7749587" y="4028632"/>
                </a:lnTo>
                <a:lnTo>
                  <a:pt x="7703398" y="4036827"/>
                </a:lnTo>
                <a:lnTo>
                  <a:pt x="7656181" y="4041827"/>
                </a:lnTo>
                <a:lnTo>
                  <a:pt x="7608052" y="4043520"/>
                </a:lnTo>
                <a:lnTo>
                  <a:pt x="673934" y="4043520"/>
                </a:lnTo>
                <a:lnTo>
                  <a:pt x="625805" y="4041827"/>
                </a:lnTo>
                <a:lnTo>
                  <a:pt x="578588" y="4036827"/>
                </a:lnTo>
                <a:lnTo>
                  <a:pt x="532399" y="4028632"/>
                </a:lnTo>
                <a:lnTo>
                  <a:pt x="487352" y="4017358"/>
                </a:lnTo>
                <a:lnTo>
                  <a:pt x="443560" y="4003117"/>
                </a:lnTo>
                <a:lnTo>
                  <a:pt x="401138" y="3986024"/>
                </a:lnTo>
                <a:lnTo>
                  <a:pt x="360199" y="3966193"/>
                </a:lnTo>
                <a:lnTo>
                  <a:pt x="320857" y="3943738"/>
                </a:lnTo>
                <a:lnTo>
                  <a:pt x="283228" y="3918773"/>
                </a:lnTo>
                <a:lnTo>
                  <a:pt x="247424" y="3891413"/>
                </a:lnTo>
                <a:lnTo>
                  <a:pt x="213560" y="3861770"/>
                </a:lnTo>
                <a:lnTo>
                  <a:pt x="181749" y="3829959"/>
                </a:lnTo>
                <a:lnTo>
                  <a:pt x="152106" y="3796095"/>
                </a:lnTo>
                <a:lnTo>
                  <a:pt x="124746" y="3760291"/>
                </a:lnTo>
                <a:lnTo>
                  <a:pt x="99781" y="3722662"/>
                </a:lnTo>
                <a:lnTo>
                  <a:pt x="77326" y="3683320"/>
                </a:lnTo>
                <a:lnTo>
                  <a:pt x="57495" y="3642381"/>
                </a:lnTo>
                <a:lnTo>
                  <a:pt x="40402" y="3599959"/>
                </a:lnTo>
                <a:lnTo>
                  <a:pt x="26161" y="3556167"/>
                </a:lnTo>
                <a:lnTo>
                  <a:pt x="14887" y="3511119"/>
                </a:lnTo>
                <a:lnTo>
                  <a:pt x="6692" y="3464931"/>
                </a:lnTo>
                <a:lnTo>
                  <a:pt x="1692" y="3417714"/>
                </a:lnTo>
                <a:lnTo>
                  <a:pt x="0" y="3369585"/>
                </a:lnTo>
                <a:lnTo>
                  <a:pt x="0" y="673935"/>
                </a:lnTo>
                <a:close/>
              </a:path>
            </a:pathLst>
          </a:custGeom>
          <a:ln w="19050">
            <a:solidFill>
              <a:srgbClr val="659C3F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2225897" y="1808988"/>
            <a:ext cx="7526020" cy="3457575"/>
          </a:xfrm>
          <a:prstGeom prst="rect">
            <a:avLst/>
          </a:prstGeom>
        </p:spPr>
        <p:txBody>
          <a:bodyPr vert="horz" wrap="square" lIns="0" tIns="80010" rIns="0" bIns="0" rtlCol="0">
            <a:spAutoFit/>
          </a:bodyPr>
          <a:lstStyle/>
          <a:p>
            <a:pPr marL="12700" marR="5080">
              <a:lnSpc>
                <a:spcPct val="86200"/>
              </a:lnSpc>
              <a:spcBef>
                <a:spcPts val="630"/>
              </a:spcBef>
            </a:pPr>
            <a:r>
              <a:rPr sz="3200" b="1" dirty="0">
                <a:latin typeface="Arial"/>
                <a:cs typeface="Arial"/>
              </a:rPr>
              <a:t>El </a:t>
            </a:r>
            <a:r>
              <a:rPr sz="3200" b="1" spc="-5" dirty="0">
                <a:latin typeface="Arial"/>
                <a:cs typeface="Arial"/>
              </a:rPr>
              <a:t>MIP </a:t>
            </a:r>
            <a:r>
              <a:rPr sz="3200" spc="-5" dirty="0">
                <a:latin typeface="Arial MT"/>
                <a:cs typeface="Arial MT"/>
              </a:rPr>
              <a:t>constituye una actividad que debe </a:t>
            </a:r>
            <a:r>
              <a:rPr sz="3200" spc="-87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aplicarse</a:t>
            </a:r>
            <a:r>
              <a:rPr sz="3200" dirty="0">
                <a:latin typeface="Arial MT"/>
                <a:cs typeface="Arial MT"/>
              </a:rPr>
              <a:t> a</a:t>
            </a:r>
            <a:r>
              <a:rPr sz="3200" spc="-5" dirty="0">
                <a:latin typeface="Arial MT"/>
                <a:cs typeface="Arial MT"/>
              </a:rPr>
              <a:t> todos los sectores </a:t>
            </a:r>
            <a:r>
              <a:rPr sz="3200" b="1" spc="-5" dirty="0">
                <a:latin typeface="Arial"/>
                <a:cs typeface="Arial"/>
              </a:rPr>
              <a:t>internos </a:t>
            </a:r>
            <a:r>
              <a:rPr sz="3200" b="1" dirty="0">
                <a:latin typeface="Arial"/>
                <a:cs typeface="Arial"/>
              </a:rPr>
              <a:t>y </a:t>
            </a:r>
            <a:r>
              <a:rPr sz="3200" b="1" spc="-875" dirty="0">
                <a:latin typeface="Arial"/>
                <a:cs typeface="Arial"/>
              </a:rPr>
              <a:t> </a:t>
            </a:r>
            <a:r>
              <a:rPr sz="3200" b="1" spc="-5" dirty="0">
                <a:latin typeface="Arial"/>
                <a:cs typeface="Arial"/>
              </a:rPr>
              <a:t>externos de la planta</a:t>
            </a:r>
            <a:r>
              <a:rPr sz="3200" spc="-5" dirty="0">
                <a:latin typeface="Arial MT"/>
                <a:cs typeface="Arial MT"/>
              </a:rPr>
              <a:t>, que incluyen las 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zonas aledañas </a:t>
            </a:r>
            <a:r>
              <a:rPr sz="3200" dirty="0">
                <a:latin typeface="Arial MT"/>
                <a:cs typeface="Arial MT"/>
              </a:rPr>
              <a:t>a la misma, la </a:t>
            </a:r>
            <a:r>
              <a:rPr sz="3200" spc="-5" dirty="0">
                <a:latin typeface="Arial MT"/>
                <a:cs typeface="Arial MT"/>
              </a:rPr>
              <a:t>zona de 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recepción de mercadería,</a:t>
            </a:r>
            <a:r>
              <a:rPr sz="320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de elaboración, </a:t>
            </a:r>
            <a:r>
              <a:rPr sz="3200" spc="-869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el sector de empaque, los depósitos </a:t>
            </a:r>
            <a:r>
              <a:rPr sz="3200" dirty="0">
                <a:latin typeface="Arial MT"/>
                <a:cs typeface="Arial MT"/>
              </a:rPr>
              <a:t>y </a:t>
            </a:r>
            <a:r>
              <a:rPr sz="3200" spc="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almacenes, </a:t>
            </a:r>
            <a:r>
              <a:rPr sz="3200" dirty="0">
                <a:latin typeface="Arial MT"/>
                <a:cs typeface="Arial MT"/>
              </a:rPr>
              <a:t>la </a:t>
            </a:r>
            <a:r>
              <a:rPr sz="3200" spc="-5" dirty="0">
                <a:latin typeface="Arial MT"/>
                <a:cs typeface="Arial MT"/>
              </a:rPr>
              <a:t>zona de expedición </a:t>
            </a:r>
            <a:r>
              <a:rPr sz="3200" dirty="0">
                <a:latin typeface="Arial MT"/>
                <a:cs typeface="Arial MT"/>
              </a:rPr>
              <a:t>y </a:t>
            </a:r>
            <a:r>
              <a:rPr sz="3200" spc="5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vestuarios,</a:t>
            </a:r>
            <a:r>
              <a:rPr sz="3200" spc="-10" dirty="0">
                <a:latin typeface="Arial MT"/>
                <a:cs typeface="Arial MT"/>
              </a:rPr>
              <a:t> </a:t>
            </a:r>
            <a:r>
              <a:rPr sz="3200" spc="-5" dirty="0">
                <a:latin typeface="Arial MT"/>
                <a:cs typeface="Arial MT"/>
              </a:rPr>
              <a:t>cocinas </a:t>
            </a:r>
            <a:r>
              <a:rPr sz="3200" dirty="0">
                <a:latin typeface="Arial MT"/>
                <a:cs typeface="Arial MT"/>
              </a:rPr>
              <a:t>y</a:t>
            </a:r>
            <a:r>
              <a:rPr sz="3200" spc="-5" dirty="0">
                <a:latin typeface="Arial MT"/>
                <a:cs typeface="Arial MT"/>
              </a:rPr>
              <a:t> baños de personal.</a:t>
            </a:r>
            <a:endParaRPr sz="3200">
              <a:latin typeface="Arial MT"/>
              <a:cs typeface="Arial MT"/>
            </a:endParaRPr>
          </a:p>
        </p:txBody>
      </p:sp>
      <p:sp>
        <p:nvSpPr>
          <p:cNvPr id="4" name="object 4"/>
          <p:cNvSpPr/>
          <p:nvPr/>
        </p:nvSpPr>
        <p:spPr>
          <a:xfrm>
            <a:off x="3719736" y="407587"/>
            <a:ext cx="6193155" cy="786765"/>
          </a:xfrm>
          <a:custGeom>
            <a:avLst/>
            <a:gdLst/>
            <a:ahLst/>
            <a:cxnLst/>
            <a:rect l="l" t="t" r="r" b="b"/>
            <a:pathLst>
              <a:path w="6193155" h="786765">
                <a:moveTo>
                  <a:pt x="0" y="131040"/>
                </a:moveTo>
                <a:lnTo>
                  <a:pt x="10297" y="80033"/>
                </a:lnTo>
                <a:lnTo>
                  <a:pt x="38380" y="38380"/>
                </a:lnTo>
                <a:lnTo>
                  <a:pt x="80032" y="10297"/>
                </a:lnTo>
                <a:lnTo>
                  <a:pt x="131039" y="0"/>
                </a:lnTo>
                <a:lnTo>
                  <a:pt x="6061649" y="0"/>
                </a:lnTo>
                <a:lnTo>
                  <a:pt x="6112655" y="10297"/>
                </a:lnTo>
                <a:lnTo>
                  <a:pt x="6154307" y="38380"/>
                </a:lnTo>
                <a:lnTo>
                  <a:pt x="6182390" y="80033"/>
                </a:lnTo>
                <a:lnTo>
                  <a:pt x="6192688" y="131040"/>
                </a:lnTo>
                <a:lnTo>
                  <a:pt x="6192688" y="655200"/>
                </a:lnTo>
                <a:lnTo>
                  <a:pt x="6182390" y="706206"/>
                </a:lnTo>
                <a:lnTo>
                  <a:pt x="6154307" y="747859"/>
                </a:lnTo>
                <a:lnTo>
                  <a:pt x="6112655" y="775942"/>
                </a:lnTo>
                <a:lnTo>
                  <a:pt x="6061649" y="786240"/>
                </a:lnTo>
                <a:lnTo>
                  <a:pt x="131039" y="786240"/>
                </a:lnTo>
                <a:lnTo>
                  <a:pt x="80032" y="775942"/>
                </a:lnTo>
                <a:lnTo>
                  <a:pt x="38380" y="747859"/>
                </a:lnTo>
                <a:lnTo>
                  <a:pt x="10297" y="706206"/>
                </a:lnTo>
                <a:lnTo>
                  <a:pt x="0" y="655200"/>
                </a:lnTo>
                <a:lnTo>
                  <a:pt x="0" y="131040"/>
                </a:lnTo>
                <a:close/>
              </a:path>
            </a:pathLst>
          </a:custGeom>
          <a:ln w="19050">
            <a:solidFill>
              <a:srgbClr val="3D67B1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>
            <a:spLocks noGrp="1"/>
          </p:cNvSpPr>
          <p:nvPr>
            <p:ph type="title"/>
          </p:nvPr>
        </p:nvSpPr>
        <p:spPr>
          <a:xfrm>
            <a:off x="3836856" y="578611"/>
            <a:ext cx="526351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1" spc="-5" dirty="0">
                <a:solidFill>
                  <a:srgbClr val="000000"/>
                </a:solidFill>
                <a:latin typeface="Arial"/>
                <a:cs typeface="Arial"/>
              </a:rPr>
              <a:t>MIP</a:t>
            </a:r>
            <a:r>
              <a:rPr b="1" spc="-70" dirty="0">
                <a:solidFill>
                  <a:srgbClr val="000000"/>
                </a:solidFill>
                <a:latin typeface="Arial"/>
                <a:cs typeface="Arial"/>
              </a:rPr>
              <a:t> </a:t>
            </a:r>
            <a:r>
              <a:rPr b="1" spc="-5" dirty="0">
                <a:solidFill>
                  <a:srgbClr val="000000"/>
                </a:solidFill>
                <a:latin typeface="Arial"/>
                <a:cs typeface="Arial"/>
              </a:rPr>
              <a:t>EN</a:t>
            </a:r>
            <a:r>
              <a:rPr b="1" spc="-30" dirty="0">
                <a:solidFill>
                  <a:srgbClr val="000000"/>
                </a:solidFill>
                <a:latin typeface="Arial"/>
                <a:cs typeface="Arial"/>
              </a:rPr>
              <a:t> PLANTAS </a:t>
            </a:r>
            <a:r>
              <a:rPr b="1" spc="-5" dirty="0">
                <a:solidFill>
                  <a:srgbClr val="000000"/>
                </a:solidFill>
                <a:latin typeface="Arial"/>
                <a:cs typeface="Arial"/>
              </a:rPr>
              <a:t>ELABORADORAS</a:t>
            </a:r>
          </a:p>
        </p:txBody>
      </p:sp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3712464" y="399288"/>
            <a:ext cx="5343144" cy="80162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3821616" y="605028"/>
            <a:ext cx="439102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spc="-5" dirty="0">
                <a:latin typeface="Arial"/>
                <a:cs typeface="Arial"/>
              </a:rPr>
              <a:t>MIP</a:t>
            </a:r>
            <a:r>
              <a:rPr sz="2000" b="1" spc="-50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EN</a:t>
            </a:r>
            <a:r>
              <a:rPr sz="2000" b="1" spc="-10" dirty="0">
                <a:latin typeface="Arial"/>
                <a:cs typeface="Arial"/>
              </a:rPr>
              <a:t> </a:t>
            </a:r>
            <a:r>
              <a:rPr sz="2000" b="1" spc="-25" dirty="0">
                <a:latin typeface="Arial"/>
                <a:cs typeface="Arial"/>
              </a:rPr>
              <a:t>PLANTAS</a:t>
            </a:r>
            <a:r>
              <a:rPr sz="2000" b="1" spc="-10" dirty="0">
                <a:latin typeface="Arial"/>
                <a:cs typeface="Arial"/>
              </a:rPr>
              <a:t> </a:t>
            </a:r>
            <a:r>
              <a:rPr sz="2000" b="1" spc="-5" dirty="0">
                <a:latin typeface="Arial"/>
                <a:cs typeface="Arial"/>
              </a:rPr>
              <a:t>ELABORADORAS</a:t>
            </a:r>
            <a:endParaRPr sz="2000">
              <a:latin typeface="Arial"/>
              <a:cs typeface="Arial"/>
            </a:endParaRPr>
          </a:p>
        </p:txBody>
      </p:sp>
      <p:grpSp>
        <p:nvGrpSpPr>
          <p:cNvPr id="4" name="object 4"/>
          <p:cNvGrpSpPr/>
          <p:nvPr/>
        </p:nvGrpSpPr>
        <p:grpSpPr>
          <a:xfrm>
            <a:off x="1773935" y="1444752"/>
            <a:ext cx="8486140" cy="2207260"/>
            <a:chOff x="1773935" y="1444752"/>
            <a:chExt cx="8486140" cy="2207260"/>
          </a:xfrm>
        </p:grpSpPr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862327" y="1444752"/>
              <a:ext cx="8397240" cy="2206752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73935" y="1575816"/>
              <a:ext cx="8208263" cy="2014727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919536" y="1484783"/>
              <a:ext cx="8280919" cy="2088231"/>
            </a:xfrm>
            <a:prstGeom prst="rect">
              <a:avLst/>
            </a:prstGeom>
          </p:spPr>
        </p:pic>
      </p:grpSp>
      <p:grpSp>
        <p:nvGrpSpPr>
          <p:cNvPr id="8" name="object 8"/>
          <p:cNvGrpSpPr/>
          <p:nvPr/>
        </p:nvGrpSpPr>
        <p:grpSpPr>
          <a:xfrm>
            <a:off x="1795272" y="3822191"/>
            <a:ext cx="8766175" cy="2853055"/>
            <a:chOff x="1795272" y="3822191"/>
            <a:chExt cx="8766175" cy="2853055"/>
          </a:xfrm>
        </p:grpSpPr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862328" y="3822191"/>
              <a:ext cx="8613648" cy="2852928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795272" y="3892295"/>
              <a:ext cx="8766048" cy="2776728"/>
            </a:xfrm>
            <a:prstGeom prst="rect">
              <a:avLst/>
            </a:prstGeom>
          </p:spPr>
        </p:pic>
        <p:pic>
          <p:nvPicPr>
            <p:cNvPr id="11" name="object 11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919536" y="3861047"/>
              <a:ext cx="8496944" cy="2736303"/>
            </a:xfrm>
            <a:prstGeom prst="rect">
              <a:avLst/>
            </a:prstGeom>
          </p:spPr>
        </p:pic>
      </p:grpSp>
      <p:sp>
        <p:nvSpPr>
          <p:cNvPr id="12" name="object 12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 vert="horz" wrap="square" lIns="0" tIns="54610" rIns="0" bIns="0" rtlCol="0">
            <a:spAutoFit/>
          </a:bodyPr>
          <a:lstStyle/>
          <a:p>
            <a:pPr marL="58419" marR="584200">
              <a:lnSpc>
                <a:spcPct val="90200"/>
              </a:lnSpc>
              <a:spcBef>
                <a:spcPts val="430"/>
              </a:spcBef>
            </a:pPr>
            <a:r>
              <a:rPr dirty="0"/>
              <a:t>¿Dónde pueden originarse los problemas?, en </a:t>
            </a:r>
            <a:r>
              <a:rPr spc="5" dirty="0"/>
              <a:t> </a:t>
            </a:r>
            <a:r>
              <a:rPr b="1" spc="-5" dirty="0">
                <a:latin typeface="Arial"/>
                <a:cs typeface="Arial"/>
              </a:rPr>
              <a:t>medios </a:t>
            </a:r>
            <a:r>
              <a:rPr b="1" dirty="0">
                <a:latin typeface="Arial"/>
                <a:cs typeface="Arial"/>
              </a:rPr>
              <a:t>de transporte (desde y hacia nuestra </a:t>
            </a:r>
            <a:r>
              <a:rPr b="1" spc="-765" dirty="0">
                <a:latin typeface="Arial"/>
                <a:cs typeface="Arial"/>
              </a:rPr>
              <a:t> </a:t>
            </a:r>
            <a:r>
              <a:rPr b="1" spc="-5" dirty="0">
                <a:latin typeface="Arial"/>
                <a:cs typeface="Arial"/>
              </a:rPr>
              <a:t>planta) </a:t>
            </a:r>
            <a:r>
              <a:rPr dirty="0"/>
              <a:t>y las instalaciones o depósitos de los </a:t>
            </a:r>
            <a:r>
              <a:rPr spc="5" dirty="0"/>
              <a:t> </a:t>
            </a:r>
            <a:r>
              <a:rPr dirty="0"/>
              <a:t>proveedores.</a:t>
            </a:r>
          </a:p>
          <a:p>
            <a:pPr marL="45720">
              <a:lnSpc>
                <a:spcPct val="100000"/>
              </a:lnSpc>
            </a:pPr>
            <a:endParaRPr sz="3100"/>
          </a:p>
          <a:p>
            <a:pPr marL="77470" marR="5080">
              <a:lnSpc>
                <a:spcPct val="89900"/>
              </a:lnSpc>
              <a:spcBef>
                <a:spcPts val="2555"/>
              </a:spcBef>
            </a:pPr>
            <a:r>
              <a:rPr dirty="0"/>
              <a:t>Recordemos que los </a:t>
            </a:r>
            <a:r>
              <a:rPr b="1" dirty="0">
                <a:latin typeface="Arial"/>
                <a:cs typeface="Arial"/>
              </a:rPr>
              <a:t>insectos </a:t>
            </a:r>
            <a:r>
              <a:rPr b="1" spc="-5" dirty="0">
                <a:latin typeface="Arial"/>
                <a:cs typeface="Arial"/>
              </a:rPr>
              <a:t>y/o roedores </a:t>
            </a:r>
            <a:r>
              <a:rPr b="1" dirty="0">
                <a:latin typeface="Arial"/>
                <a:cs typeface="Arial"/>
              </a:rPr>
              <a:t>no se </a:t>
            </a:r>
            <a:r>
              <a:rPr b="1" spc="-765" dirty="0">
                <a:latin typeface="Arial"/>
                <a:cs typeface="Arial"/>
              </a:rPr>
              <a:t> </a:t>
            </a:r>
            <a:r>
              <a:rPr b="1" spc="-5" dirty="0">
                <a:latin typeface="Arial"/>
                <a:cs typeface="Arial"/>
              </a:rPr>
              <a:t>generan </a:t>
            </a:r>
            <a:r>
              <a:rPr b="1" dirty="0">
                <a:latin typeface="Arial"/>
                <a:cs typeface="Arial"/>
              </a:rPr>
              <a:t>de </a:t>
            </a:r>
            <a:r>
              <a:rPr b="1" spc="-5" dirty="0">
                <a:latin typeface="Arial"/>
                <a:cs typeface="Arial"/>
              </a:rPr>
              <a:t>la </a:t>
            </a:r>
            <a:r>
              <a:rPr b="1" dirty="0">
                <a:latin typeface="Arial"/>
                <a:cs typeface="Arial"/>
              </a:rPr>
              <a:t>nada</a:t>
            </a:r>
            <a:r>
              <a:rPr dirty="0"/>
              <a:t>, sino que llegan a las plantas </a:t>
            </a:r>
            <a:r>
              <a:rPr spc="5" dirty="0"/>
              <a:t> </a:t>
            </a:r>
            <a:r>
              <a:rPr dirty="0"/>
              <a:t>ingresando a las mismas desde el </a:t>
            </a:r>
            <a:r>
              <a:rPr spc="-15" dirty="0"/>
              <a:t>exterior, </a:t>
            </a:r>
            <a:r>
              <a:rPr dirty="0"/>
              <a:t>o bien </a:t>
            </a:r>
            <a:r>
              <a:rPr spc="5" dirty="0"/>
              <a:t> </a:t>
            </a:r>
            <a:r>
              <a:rPr dirty="0"/>
              <a:t>con mercaderías o insumos desde los depósitos de </a:t>
            </a:r>
            <a:r>
              <a:rPr spc="-765" dirty="0"/>
              <a:t> </a:t>
            </a:r>
            <a:r>
              <a:rPr dirty="0"/>
              <a:t>los proveedores o a través de los vehículos de </a:t>
            </a:r>
            <a:r>
              <a:rPr spc="5" dirty="0"/>
              <a:t> </a:t>
            </a:r>
            <a:r>
              <a:rPr dirty="0"/>
              <a:t>transporte.</a:t>
            </a:r>
          </a:p>
        </p:txBody>
      </p:sp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2057400" y="1908048"/>
            <a:ext cx="8007350" cy="4480560"/>
            <a:chOff x="2057400" y="1908048"/>
            <a:chExt cx="8007350" cy="448056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2057400" y="1908048"/>
              <a:ext cx="8007096" cy="966215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2057400" y="2868168"/>
              <a:ext cx="8007096" cy="637031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2057400" y="3493008"/>
              <a:ext cx="8007096" cy="966215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057400" y="4456176"/>
              <a:ext cx="8007096" cy="969264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2057400" y="5419344"/>
              <a:ext cx="8007096" cy="969263"/>
            </a:xfrm>
            <a:prstGeom prst="rect">
              <a:avLst/>
            </a:prstGeom>
          </p:spPr>
        </p:pic>
      </p:grpSp>
      <p:sp>
        <p:nvSpPr>
          <p:cNvPr id="8" name="object 8"/>
          <p:cNvSpPr txBox="1"/>
          <p:nvPr/>
        </p:nvSpPr>
        <p:spPr>
          <a:xfrm>
            <a:off x="2188047" y="1948179"/>
            <a:ext cx="7573009" cy="4149725"/>
          </a:xfrm>
          <a:prstGeom prst="rect">
            <a:avLst/>
          </a:prstGeom>
        </p:spPr>
        <p:txBody>
          <a:bodyPr vert="horz" wrap="square" lIns="0" tIns="73660" rIns="0" bIns="0" rtlCol="0">
            <a:spAutoFit/>
          </a:bodyPr>
          <a:lstStyle/>
          <a:p>
            <a:pPr marL="382905" marR="1527810" indent="-354330">
              <a:lnSpc>
                <a:spcPts val="2900"/>
              </a:lnSpc>
              <a:spcBef>
                <a:spcPts val="580"/>
              </a:spcBef>
              <a:buClr>
                <a:srgbClr val="FFFFFF"/>
              </a:buClr>
              <a:buFont typeface="Arial MT"/>
              <a:buAutoNum type="arabicParenR"/>
              <a:tabLst>
                <a:tab pos="443865" algn="l"/>
              </a:tabLst>
            </a:pPr>
            <a:r>
              <a:rPr dirty="0"/>
              <a:t>	</a:t>
            </a:r>
            <a:r>
              <a:rPr sz="2800" spc="-5" dirty="0">
                <a:solidFill>
                  <a:srgbClr val="FFFFFF"/>
                </a:solidFill>
                <a:latin typeface="Arial MT"/>
                <a:cs typeface="Arial MT"/>
              </a:rPr>
              <a:t>Diagnóstico de las instalaciones </a:t>
            </a:r>
            <a:r>
              <a:rPr sz="2800" dirty="0">
                <a:solidFill>
                  <a:srgbClr val="FFFFFF"/>
                </a:solidFill>
                <a:latin typeface="Arial MT"/>
                <a:cs typeface="Arial MT"/>
              </a:rPr>
              <a:t>e </a:t>
            </a:r>
            <a:r>
              <a:rPr sz="28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 MT"/>
                <a:cs typeface="Arial MT"/>
              </a:rPr>
              <a:t>identificación</a:t>
            </a:r>
            <a:r>
              <a:rPr sz="28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 MT"/>
                <a:cs typeface="Arial MT"/>
              </a:rPr>
              <a:t>de</a:t>
            </a:r>
            <a:r>
              <a:rPr sz="28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 MT"/>
                <a:cs typeface="Arial MT"/>
              </a:rPr>
              <a:t>sectores</a:t>
            </a:r>
            <a:r>
              <a:rPr sz="28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 MT"/>
                <a:cs typeface="Arial MT"/>
              </a:rPr>
              <a:t>de</a:t>
            </a:r>
            <a:r>
              <a:rPr sz="28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 MT"/>
                <a:cs typeface="Arial MT"/>
              </a:rPr>
              <a:t>riesgo.</a:t>
            </a:r>
            <a:endParaRPr sz="2800">
              <a:latin typeface="Arial MT"/>
              <a:cs typeface="Arial MT"/>
            </a:endParaRPr>
          </a:p>
          <a:p>
            <a:pPr marL="427355" indent="-415290">
              <a:lnSpc>
                <a:spcPct val="100000"/>
              </a:lnSpc>
              <a:spcBef>
                <a:spcPts val="1425"/>
              </a:spcBef>
              <a:buAutoNum type="arabicParenR"/>
              <a:tabLst>
                <a:tab pos="427990" algn="l"/>
              </a:tabLst>
            </a:pPr>
            <a:r>
              <a:rPr sz="2800" spc="-5" dirty="0">
                <a:solidFill>
                  <a:srgbClr val="FFFFFF"/>
                </a:solidFill>
                <a:latin typeface="Arial MT"/>
                <a:cs typeface="Arial MT"/>
              </a:rPr>
              <a:t>Monitoreo.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35"/>
              </a:spcBef>
              <a:buClr>
                <a:srgbClr val="FFFFFF"/>
              </a:buClr>
              <a:buFont typeface="Arial MT"/>
              <a:buAutoNum type="arabicParenR"/>
            </a:pPr>
            <a:endParaRPr sz="2450">
              <a:latin typeface="Arial MT"/>
              <a:cs typeface="Arial MT"/>
            </a:endParaRPr>
          </a:p>
          <a:p>
            <a:pPr marL="443865" indent="-415925">
              <a:lnSpc>
                <a:spcPct val="100000"/>
              </a:lnSpc>
              <a:buAutoNum type="arabicParenR"/>
              <a:tabLst>
                <a:tab pos="444500" algn="l"/>
              </a:tabLst>
            </a:pPr>
            <a:r>
              <a:rPr sz="2800" spc="-5" dirty="0">
                <a:solidFill>
                  <a:srgbClr val="FFFFFF"/>
                </a:solidFill>
                <a:latin typeface="Arial MT"/>
                <a:cs typeface="Arial MT"/>
              </a:rPr>
              <a:t>Mantenimiento</a:t>
            </a:r>
            <a:r>
              <a:rPr sz="2800" dirty="0">
                <a:solidFill>
                  <a:srgbClr val="FFFFFF"/>
                </a:solidFill>
                <a:latin typeface="Arial MT"/>
                <a:cs typeface="Arial MT"/>
              </a:rPr>
              <a:t> e </a:t>
            </a:r>
            <a:r>
              <a:rPr sz="2800" spc="-5" dirty="0">
                <a:solidFill>
                  <a:srgbClr val="FFFFFF"/>
                </a:solidFill>
                <a:latin typeface="Arial MT"/>
                <a:cs typeface="Arial MT"/>
              </a:rPr>
              <a:t>higiene</a:t>
            </a:r>
            <a:r>
              <a:rPr sz="28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 MT"/>
                <a:cs typeface="Arial MT"/>
              </a:rPr>
              <a:t>(control</a:t>
            </a:r>
            <a:r>
              <a:rPr sz="28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 MT"/>
                <a:cs typeface="Arial MT"/>
              </a:rPr>
              <a:t>no</a:t>
            </a:r>
            <a:r>
              <a:rPr sz="28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 MT"/>
                <a:cs typeface="Arial MT"/>
              </a:rPr>
              <a:t>químico)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25"/>
              </a:spcBef>
              <a:buClr>
                <a:srgbClr val="FFFFFF"/>
              </a:buClr>
              <a:buFont typeface="Arial MT"/>
              <a:buAutoNum type="arabicParenR"/>
            </a:pPr>
            <a:endParaRPr sz="3650">
              <a:latin typeface="Arial MT"/>
              <a:cs typeface="Arial MT"/>
            </a:endParaRPr>
          </a:p>
          <a:p>
            <a:pPr marL="424180" indent="-396240">
              <a:lnSpc>
                <a:spcPct val="100000"/>
              </a:lnSpc>
              <a:spcBef>
                <a:spcPts val="5"/>
              </a:spcBef>
              <a:buAutoNum type="arabicParenR"/>
              <a:tabLst>
                <a:tab pos="424815" algn="l"/>
              </a:tabLst>
            </a:pPr>
            <a:r>
              <a:rPr sz="2800" spc="-5" dirty="0">
                <a:solidFill>
                  <a:srgbClr val="FFFFFF"/>
                </a:solidFill>
                <a:latin typeface="Arial MT"/>
                <a:cs typeface="Arial MT"/>
              </a:rPr>
              <a:t>Aplicación</a:t>
            </a:r>
            <a:r>
              <a:rPr sz="28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 MT"/>
                <a:cs typeface="Arial MT"/>
              </a:rPr>
              <a:t>de</a:t>
            </a:r>
            <a:r>
              <a:rPr sz="28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 MT"/>
                <a:cs typeface="Arial MT"/>
              </a:rPr>
              <a:t>productos</a:t>
            </a:r>
            <a:r>
              <a:rPr sz="28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 MT"/>
                <a:cs typeface="Arial MT"/>
              </a:rPr>
              <a:t>(control</a:t>
            </a:r>
            <a:r>
              <a:rPr sz="28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 MT"/>
                <a:cs typeface="Arial MT"/>
              </a:rPr>
              <a:t>químico)</a:t>
            </a:r>
            <a:endParaRPr sz="28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0"/>
              </a:spcBef>
              <a:buClr>
                <a:srgbClr val="FFFFFF"/>
              </a:buClr>
              <a:buFont typeface="Arial MT"/>
              <a:buAutoNum type="arabicParenR"/>
            </a:pPr>
            <a:endParaRPr sz="3650">
              <a:latin typeface="Arial MT"/>
              <a:cs typeface="Arial MT"/>
            </a:endParaRPr>
          </a:p>
          <a:p>
            <a:pPr marL="443865" indent="-415925">
              <a:lnSpc>
                <a:spcPct val="100000"/>
              </a:lnSpc>
              <a:buAutoNum type="arabicParenR"/>
              <a:tabLst>
                <a:tab pos="444500" algn="l"/>
              </a:tabLst>
            </a:pPr>
            <a:r>
              <a:rPr sz="2800" spc="-15" dirty="0">
                <a:solidFill>
                  <a:srgbClr val="FFFFFF"/>
                </a:solidFill>
                <a:latin typeface="Arial MT"/>
                <a:cs typeface="Arial MT"/>
              </a:rPr>
              <a:t>Verificación</a:t>
            </a:r>
            <a:r>
              <a:rPr sz="2800" spc="-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 MT"/>
                <a:cs typeface="Arial MT"/>
              </a:rPr>
              <a:t>(control</a:t>
            </a:r>
            <a:r>
              <a:rPr sz="2800" spc="-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 MT"/>
                <a:cs typeface="Arial MT"/>
              </a:rPr>
              <a:t>de</a:t>
            </a:r>
            <a:r>
              <a:rPr sz="2800" spc="-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 MT"/>
                <a:cs typeface="Arial MT"/>
              </a:rPr>
              <a:t>gestión)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9" name="object 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2919983" y="149352"/>
            <a:ext cx="6638544" cy="1271015"/>
          </a:xfrm>
          <a:prstGeom prst="rect">
            <a:avLst/>
          </a:prstGeom>
        </p:spPr>
      </p:pic>
      <p:sp>
        <p:nvSpPr>
          <p:cNvPr id="10" name="object 10"/>
          <p:cNvSpPr txBox="1">
            <a:spLocks noGrp="1"/>
          </p:cNvSpPr>
          <p:nvPr>
            <p:ph type="title"/>
          </p:nvPr>
        </p:nvSpPr>
        <p:spPr>
          <a:xfrm>
            <a:off x="3194316" y="249428"/>
            <a:ext cx="6092190" cy="1013460"/>
          </a:xfrm>
          <a:prstGeom prst="rect">
            <a:avLst/>
          </a:prstGeom>
        </p:spPr>
        <p:txBody>
          <a:bodyPr vert="horz" wrap="square" lIns="0" tIns="67310" rIns="0" bIns="0" rtlCol="0">
            <a:spAutoFit/>
          </a:bodyPr>
          <a:lstStyle/>
          <a:p>
            <a:pPr marL="12065" marR="5080" indent="-635" algn="ctr">
              <a:lnSpc>
                <a:spcPct val="85000"/>
              </a:lnSpc>
              <a:spcBef>
                <a:spcPts val="530"/>
              </a:spcBef>
            </a:pPr>
            <a:r>
              <a:rPr spc="-5" dirty="0"/>
              <a:t>Para lograr </a:t>
            </a:r>
            <a:r>
              <a:rPr dirty="0"/>
              <a:t>un adecuado </a:t>
            </a:r>
            <a:r>
              <a:rPr spc="-5" dirty="0"/>
              <a:t>plan </a:t>
            </a:r>
            <a:r>
              <a:rPr dirty="0"/>
              <a:t>de </a:t>
            </a:r>
            <a:r>
              <a:rPr spc="-5" dirty="0"/>
              <a:t>tareas </a:t>
            </a:r>
            <a:r>
              <a:rPr dirty="0"/>
              <a:t>y un </a:t>
            </a:r>
            <a:r>
              <a:rPr spc="-655" dirty="0"/>
              <a:t> </a:t>
            </a:r>
            <a:r>
              <a:rPr spc="-5" dirty="0"/>
              <a:t>óptimo resultado</a:t>
            </a:r>
            <a:r>
              <a:rPr dirty="0"/>
              <a:t> del </a:t>
            </a:r>
            <a:r>
              <a:rPr spc="-5" dirty="0"/>
              <a:t>mismo,</a:t>
            </a:r>
            <a:r>
              <a:rPr dirty="0"/>
              <a:t> se deben </a:t>
            </a:r>
            <a:r>
              <a:rPr spc="-5" dirty="0"/>
              <a:t>seguir </a:t>
            </a:r>
            <a:r>
              <a:rPr spc="-655" dirty="0"/>
              <a:t> </a:t>
            </a:r>
            <a:r>
              <a:rPr spc="-5" dirty="0"/>
              <a:t>los siguientes</a:t>
            </a:r>
            <a:r>
              <a:rPr dirty="0"/>
              <a:t> pasos:</a:t>
            </a:r>
          </a:p>
        </p:txBody>
      </p:sp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5087937" y="3933825"/>
            <a:ext cx="1384300" cy="1023937"/>
          </a:xfrm>
          <a:prstGeom prst="rect">
            <a:avLst/>
          </a:prstGeom>
        </p:spPr>
      </p:pic>
      <p:grpSp>
        <p:nvGrpSpPr>
          <p:cNvPr id="3" name="object 3"/>
          <p:cNvGrpSpPr/>
          <p:nvPr/>
        </p:nvGrpSpPr>
        <p:grpSpPr>
          <a:xfrm>
            <a:off x="7896225" y="3933826"/>
            <a:ext cx="2771775" cy="1450975"/>
            <a:chOff x="7896225" y="3933826"/>
            <a:chExt cx="2771775" cy="1450975"/>
          </a:xfrm>
        </p:grpSpPr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896225" y="3933826"/>
              <a:ext cx="1023937" cy="1450975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9194800" y="4005263"/>
              <a:ext cx="1473028" cy="1114425"/>
            </a:xfrm>
            <a:prstGeom prst="rect">
              <a:avLst/>
            </a:prstGeom>
          </p:spPr>
        </p:pic>
      </p:grpSp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2127504" y="326136"/>
            <a:ext cx="8153400" cy="661416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767839" y="1188719"/>
            <a:ext cx="8909304" cy="2176272"/>
          </a:xfrm>
          <a:prstGeom prst="rect">
            <a:avLst/>
          </a:prstGeom>
        </p:spPr>
      </p:pic>
      <p:sp>
        <p:nvSpPr>
          <p:cNvPr id="8" name="object 8"/>
          <p:cNvSpPr txBox="1"/>
          <p:nvPr/>
        </p:nvSpPr>
        <p:spPr>
          <a:xfrm>
            <a:off x="1930413" y="368300"/>
            <a:ext cx="8478520" cy="3767454"/>
          </a:xfrm>
          <a:prstGeom prst="rect">
            <a:avLst/>
          </a:prstGeom>
        </p:spPr>
        <p:txBody>
          <a:bodyPr vert="horz" wrap="square" lIns="0" tIns="58419" rIns="0" bIns="0" rtlCol="0">
            <a:spAutoFit/>
          </a:bodyPr>
          <a:lstStyle/>
          <a:p>
            <a:pPr marL="2980055" marR="723265" indent="-2178050">
              <a:lnSpc>
                <a:spcPts val="1800"/>
              </a:lnSpc>
              <a:spcBef>
                <a:spcPts val="459"/>
              </a:spcBef>
            </a:pP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DIAGNÓSTICO DE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LAS </a:t>
            </a:r>
            <a:r>
              <a:rPr sz="1800" b="1" spc="-15" dirty="0">
                <a:solidFill>
                  <a:srgbClr val="FFFFFF"/>
                </a:solidFill>
                <a:latin typeface="Arial"/>
                <a:cs typeface="Arial"/>
              </a:rPr>
              <a:t>INSTALACIONES </a:t>
            </a:r>
            <a:r>
              <a:rPr sz="1800" b="1" dirty="0">
                <a:solidFill>
                  <a:srgbClr val="FFFFFF"/>
                </a:solidFill>
                <a:latin typeface="Arial"/>
                <a:cs typeface="Arial"/>
              </a:rPr>
              <a:t>E IDENTIFICACIÓN 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DE </a:t>
            </a:r>
            <a:r>
              <a:rPr sz="1800" b="1" spc="-49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spc="-10" dirty="0">
                <a:solidFill>
                  <a:srgbClr val="FFFFFF"/>
                </a:solidFill>
                <a:latin typeface="Arial"/>
                <a:cs typeface="Arial"/>
              </a:rPr>
              <a:t>SECTORES</a:t>
            </a:r>
            <a:r>
              <a:rPr sz="1800" b="1" spc="-5" dirty="0">
                <a:solidFill>
                  <a:srgbClr val="FFFFFF"/>
                </a:solidFill>
                <a:latin typeface="Arial"/>
                <a:cs typeface="Arial"/>
              </a:rPr>
              <a:t> DE RIESGO</a:t>
            </a:r>
            <a:endParaRPr sz="18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650">
              <a:latin typeface="Arial"/>
              <a:cs typeface="Arial"/>
            </a:endParaRPr>
          </a:p>
          <a:p>
            <a:pPr marL="12700" marR="38100">
              <a:lnSpc>
                <a:spcPct val="90300"/>
              </a:lnSpc>
            </a:pP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En esta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etapa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inicial,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se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determinan las plagas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presentes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,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los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posibles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sectores de</a:t>
            </a:r>
            <a:r>
              <a:rPr sz="24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ingreso, los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potenciales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lugares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de anidamiento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y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las fuentes de alimentación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,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para lo cual 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es recomendable la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confección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de un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Plano de ubicación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,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en </a:t>
            </a:r>
            <a:r>
              <a:rPr sz="2400" spc="-65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el cual se localizan los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diferentes sectores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de la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planta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y se 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vuelca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 esquemáticamente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la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 información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relevada.</a:t>
            </a:r>
            <a:endParaRPr sz="2400">
              <a:latin typeface="Arial MT"/>
              <a:cs typeface="Arial MT"/>
            </a:endParaRPr>
          </a:p>
          <a:p>
            <a:pPr marL="153035" marR="5080">
              <a:lnSpc>
                <a:spcPct val="100000"/>
              </a:lnSpc>
              <a:spcBef>
                <a:spcPts val="2030"/>
              </a:spcBef>
            </a:pPr>
            <a:r>
              <a:rPr sz="2000" dirty="0">
                <a:latin typeface="Calibri"/>
                <a:cs typeface="Calibri"/>
              </a:rPr>
              <a:t>A </a:t>
            </a:r>
            <a:r>
              <a:rPr sz="2000" spc="-5" dirty="0">
                <a:latin typeface="Calibri"/>
                <a:cs typeface="Calibri"/>
              </a:rPr>
              <a:t>modo de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ejemplo </a:t>
            </a:r>
            <a:r>
              <a:rPr sz="2000" spc="-10" dirty="0">
                <a:latin typeface="Calibri"/>
                <a:cs typeface="Calibri"/>
              </a:rPr>
              <a:t>este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diagnóstico puede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incluir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la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inspección de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los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siguientes </a:t>
            </a:r>
            <a:r>
              <a:rPr sz="2000" spc="-434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ítems:</a:t>
            </a:r>
            <a:endParaRPr sz="2000">
              <a:latin typeface="Calibri"/>
              <a:cs typeface="Calibri"/>
            </a:endParaRPr>
          </a:p>
        </p:txBody>
      </p:sp>
      <p:grpSp>
        <p:nvGrpSpPr>
          <p:cNvPr id="9" name="object 9"/>
          <p:cNvGrpSpPr/>
          <p:nvPr/>
        </p:nvGrpSpPr>
        <p:grpSpPr>
          <a:xfrm>
            <a:off x="1784350" y="5162550"/>
            <a:ext cx="8947150" cy="1695450"/>
            <a:chOff x="1784350" y="5162550"/>
            <a:chExt cx="8947150" cy="1695450"/>
          </a:xfrm>
        </p:grpSpPr>
        <p:sp>
          <p:nvSpPr>
            <p:cNvPr id="10" name="object 10"/>
            <p:cNvSpPr/>
            <p:nvPr/>
          </p:nvSpPr>
          <p:spPr>
            <a:xfrm>
              <a:off x="1847850" y="5226050"/>
              <a:ext cx="8820150" cy="1631950"/>
            </a:xfrm>
            <a:custGeom>
              <a:avLst/>
              <a:gdLst/>
              <a:ahLst/>
              <a:cxnLst/>
              <a:rect l="l" t="t" r="r" b="b"/>
              <a:pathLst>
                <a:path w="8820150" h="1631950">
                  <a:moveTo>
                    <a:pt x="8820150" y="0"/>
                  </a:moveTo>
                  <a:lnTo>
                    <a:pt x="0" y="0"/>
                  </a:lnTo>
                  <a:lnTo>
                    <a:pt x="0" y="1631950"/>
                  </a:lnTo>
                  <a:lnTo>
                    <a:pt x="8820150" y="1631950"/>
                  </a:lnTo>
                  <a:lnTo>
                    <a:pt x="8820150" y="0"/>
                  </a:lnTo>
                  <a:close/>
                </a:path>
              </a:pathLst>
            </a:custGeom>
            <a:solidFill>
              <a:srgbClr val="FFFFFF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1" name="object 11"/>
            <p:cNvSpPr/>
            <p:nvPr/>
          </p:nvSpPr>
          <p:spPr>
            <a:xfrm>
              <a:off x="1784350" y="5162549"/>
              <a:ext cx="8947150" cy="1695450"/>
            </a:xfrm>
            <a:custGeom>
              <a:avLst/>
              <a:gdLst/>
              <a:ahLst/>
              <a:cxnLst/>
              <a:rect l="l" t="t" r="r" b="b"/>
              <a:pathLst>
                <a:path w="8947150" h="1695450">
                  <a:moveTo>
                    <a:pt x="8904808" y="41910"/>
                  </a:moveTo>
                  <a:lnTo>
                    <a:pt x="8862479" y="41910"/>
                  </a:lnTo>
                  <a:lnTo>
                    <a:pt x="8862479" y="85090"/>
                  </a:lnTo>
                  <a:lnTo>
                    <a:pt x="8862479" y="1673860"/>
                  </a:lnTo>
                  <a:lnTo>
                    <a:pt x="84658" y="1673860"/>
                  </a:lnTo>
                  <a:lnTo>
                    <a:pt x="84658" y="85090"/>
                  </a:lnTo>
                  <a:lnTo>
                    <a:pt x="8862479" y="85090"/>
                  </a:lnTo>
                  <a:lnTo>
                    <a:pt x="8862479" y="41910"/>
                  </a:lnTo>
                  <a:lnTo>
                    <a:pt x="42329" y="41910"/>
                  </a:lnTo>
                  <a:lnTo>
                    <a:pt x="42329" y="85090"/>
                  </a:lnTo>
                  <a:lnTo>
                    <a:pt x="42329" y="1673860"/>
                  </a:lnTo>
                  <a:lnTo>
                    <a:pt x="42329" y="1695450"/>
                  </a:lnTo>
                  <a:lnTo>
                    <a:pt x="8904808" y="1695450"/>
                  </a:lnTo>
                  <a:lnTo>
                    <a:pt x="8904808" y="1674291"/>
                  </a:lnTo>
                  <a:lnTo>
                    <a:pt x="8904808" y="1673860"/>
                  </a:lnTo>
                  <a:lnTo>
                    <a:pt x="8904808" y="85090"/>
                  </a:lnTo>
                  <a:lnTo>
                    <a:pt x="8904808" y="84670"/>
                  </a:lnTo>
                  <a:lnTo>
                    <a:pt x="8904808" y="41910"/>
                  </a:lnTo>
                  <a:close/>
                </a:path>
                <a:path w="8947150" h="1695450">
                  <a:moveTo>
                    <a:pt x="8947150" y="0"/>
                  </a:moveTo>
                  <a:lnTo>
                    <a:pt x="0" y="0"/>
                  </a:lnTo>
                  <a:lnTo>
                    <a:pt x="0" y="21590"/>
                  </a:lnTo>
                  <a:lnTo>
                    <a:pt x="0" y="1695450"/>
                  </a:lnTo>
                  <a:lnTo>
                    <a:pt x="21158" y="1695450"/>
                  </a:lnTo>
                  <a:lnTo>
                    <a:pt x="21158" y="21590"/>
                  </a:lnTo>
                  <a:lnTo>
                    <a:pt x="8925979" y="21590"/>
                  </a:lnTo>
                  <a:lnTo>
                    <a:pt x="8925979" y="1695450"/>
                  </a:lnTo>
                  <a:lnTo>
                    <a:pt x="8947150" y="1695450"/>
                  </a:lnTo>
                  <a:lnTo>
                    <a:pt x="8947150" y="21590"/>
                  </a:lnTo>
                  <a:lnTo>
                    <a:pt x="8947150" y="21170"/>
                  </a:lnTo>
                  <a:lnTo>
                    <a:pt x="8947150" y="0"/>
                  </a:lnTo>
                  <a:close/>
                </a:path>
              </a:pathLst>
            </a:custGeom>
            <a:solidFill>
              <a:srgbClr val="A5A5A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2" name="object 12"/>
          <p:cNvSpPr txBox="1"/>
          <p:nvPr/>
        </p:nvSpPr>
        <p:spPr>
          <a:xfrm>
            <a:off x="1900766" y="5278754"/>
            <a:ext cx="8714740" cy="1526540"/>
          </a:xfrm>
          <a:prstGeom prst="rect">
            <a:avLst/>
          </a:prstGeom>
          <a:ln w="21167">
            <a:solidFill>
              <a:srgbClr val="A5A5A5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2250"/>
              </a:lnSpc>
            </a:pPr>
            <a:r>
              <a:rPr sz="2000" dirty="0">
                <a:latin typeface="Arial MT"/>
                <a:cs typeface="Arial MT"/>
              </a:rPr>
              <a:t>Como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potenciales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vías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ingreso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se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observan:</a:t>
            </a:r>
            <a:endParaRPr sz="2000">
              <a:latin typeface="Arial MT"/>
              <a:cs typeface="Arial MT"/>
            </a:endParaRPr>
          </a:p>
          <a:p>
            <a:pPr marL="38100" marR="356870" indent="2235200">
              <a:lnSpc>
                <a:spcPct val="100000"/>
              </a:lnSpc>
              <a:tabLst>
                <a:tab pos="1647825" algn="l"/>
              </a:tabLst>
            </a:pPr>
            <a:r>
              <a:rPr sz="2000" dirty="0">
                <a:latin typeface="Arial MT"/>
                <a:cs typeface="Arial MT"/>
              </a:rPr>
              <a:t>agua </a:t>
            </a:r>
            <a:r>
              <a:rPr sz="2000" spc="-5" dirty="0">
                <a:latin typeface="Arial MT"/>
                <a:cs typeface="Arial MT"/>
              </a:rPr>
              <a:t>estancada, pasto alto, terrenos baldíos, </a:t>
            </a:r>
            <a:r>
              <a:rPr sz="2000" dirty="0">
                <a:latin typeface="Arial MT"/>
                <a:cs typeface="Arial MT"/>
              </a:rPr>
              <a:t> instalaciones	vecinas,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desagües,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rejillas,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cañerías,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aberturas,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ventilación, </a:t>
            </a:r>
            <a:r>
              <a:rPr sz="2000" spc="-545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extractores,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mallas</a:t>
            </a:r>
            <a:r>
              <a:rPr sz="2000" spc="-5" dirty="0">
                <a:latin typeface="Arial MT"/>
                <a:cs typeface="Arial MT"/>
              </a:rPr>
              <a:t> </a:t>
            </a:r>
            <a:r>
              <a:rPr sz="2000" spc="-60" dirty="0">
                <a:latin typeface="Arial MT"/>
                <a:cs typeface="Arial MT"/>
              </a:rPr>
              <a:t>antiCinsectos,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sellos</a:t>
            </a:r>
            <a:r>
              <a:rPr sz="2000" spc="-5" dirty="0">
                <a:latin typeface="Arial MT"/>
                <a:cs typeface="Arial MT"/>
              </a:rPr>
              <a:t> sanitarios,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materias primas, </a:t>
            </a:r>
            <a:r>
              <a:rPr sz="2000" dirty="0">
                <a:latin typeface="Arial MT"/>
                <a:cs typeface="Arial MT"/>
              </a:rPr>
              <a:t> insumos,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etc.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/>
          <p:nvPr/>
        </p:nvSpPr>
        <p:spPr>
          <a:xfrm>
            <a:off x="1784350" y="4953000"/>
            <a:ext cx="8947150" cy="1905000"/>
          </a:xfrm>
          <a:custGeom>
            <a:avLst/>
            <a:gdLst/>
            <a:ahLst/>
            <a:cxnLst/>
            <a:rect l="l" t="t" r="r" b="b"/>
            <a:pathLst>
              <a:path w="8947150" h="1905000">
                <a:moveTo>
                  <a:pt x="8614041" y="0"/>
                </a:moveTo>
                <a:lnTo>
                  <a:pt x="333108" y="0"/>
                </a:lnTo>
                <a:lnTo>
                  <a:pt x="296260" y="12700"/>
                </a:lnTo>
                <a:lnTo>
                  <a:pt x="226526" y="38100"/>
                </a:lnTo>
                <a:lnTo>
                  <a:pt x="163470" y="63500"/>
                </a:lnTo>
                <a:lnTo>
                  <a:pt x="134922" y="88900"/>
                </a:lnTo>
                <a:lnTo>
                  <a:pt x="84672" y="139700"/>
                </a:lnTo>
                <a:lnTo>
                  <a:pt x="44737" y="203200"/>
                </a:lnTo>
                <a:lnTo>
                  <a:pt x="29100" y="228600"/>
                </a:lnTo>
                <a:lnTo>
                  <a:pt x="16607" y="266700"/>
                </a:lnTo>
                <a:lnTo>
                  <a:pt x="7453" y="304800"/>
                </a:lnTo>
                <a:lnTo>
                  <a:pt x="1830" y="330200"/>
                </a:lnTo>
                <a:lnTo>
                  <a:pt x="0" y="368300"/>
                </a:lnTo>
                <a:lnTo>
                  <a:pt x="0" y="1600200"/>
                </a:lnTo>
                <a:lnTo>
                  <a:pt x="1830" y="1638300"/>
                </a:lnTo>
                <a:lnTo>
                  <a:pt x="7453" y="1676400"/>
                </a:lnTo>
                <a:lnTo>
                  <a:pt x="16607" y="1714500"/>
                </a:lnTo>
                <a:lnTo>
                  <a:pt x="29100" y="1752600"/>
                </a:lnTo>
                <a:lnTo>
                  <a:pt x="44737" y="1778000"/>
                </a:lnTo>
                <a:lnTo>
                  <a:pt x="63323" y="1816100"/>
                </a:lnTo>
                <a:lnTo>
                  <a:pt x="84672" y="1841500"/>
                </a:lnTo>
                <a:lnTo>
                  <a:pt x="108597" y="1866900"/>
                </a:lnTo>
                <a:lnTo>
                  <a:pt x="134923" y="1892300"/>
                </a:lnTo>
                <a:lnTo>
                  <a:pt x="163234" y="1905000"/>
                </a:lnTo>
                <a:lnTo>
                  <a:pt x="203947" y="1905000"/>
                </a:lnTo>
                <a:lnTo>
                  <a:pt x="175331" y="1892300"/>
                </a:lnTo>
                <a:lnTo>
                  <a:pt x="148409" y="1879600"/>
                </a:lnTo>
                <a:lnTo>
                  <a:pt x="123582" y="1854200"/>
                </a:lnTo>
                <a:lnTo>
                  <a:pt x="101017" y="1828800"/>
                </a:lnTo>
                <a:lnTo>
                  <a:pt x="80885" y="1803400"/>
                </a:lnTo>
                <a:lnTo>
                  <a:pt x="63360" y="1765300"/>
                </a:lnTo>
                <a:lnTo>
                  <a:pt x="48620" y="1739900"/>
                </a:lnTo>
                <a:lnTo>
                  <a:pt x="36846" y="1701800"/>
                </a:lnTo>
                <a:lnTo>
                  <a:pt x="28218" y="1676400"/>
                </a:lnTo>
                <a:lnTo>
                  <a:pt x="22915" y="1638300"/>
                </a:lnTo>
                <a:lnTo>
                  <a:pt x="21167" y="1600200"/>
                </a:lnTo>
                <a:lnTo>
                  <a:pt x="21167" y="368300"/>
                </a:lnTo>
                <a:lnTo>
                  <a:pt x="22915" y="342900"/>
                </a:lnTo>
                <a:lnTo>
                  <a:pt x="28218" y="304800"/>
                </a:lnTo>
                <a:lnTo>
                  <a:pt x="36846" y="266700"/>
                </a:lnTo>
                <a:lnTo>
                  <a:pt x="48620" y="241300"/>
                </a:lnTo>
                <a:lnTo>
                  <a:pt x="63360" y="203200"/>
                </a:lnTo>
                <a:lnTo>
                  <a:pt x="101017" y="152400"/>
                </a:lnTo>
                <a:lnTo>
                  <a:pt x="148409" y="101600"/>
                </a:lnTo>
                <a:lnTo>
                  <a:pt x="175331" y="88900"/>
                </a:lnTo>
                <a:lnTo>
                  <a:pt x="204177" y="63500"/>
                </a:lnTo>
                <a:lnTo>
                  <a:pt x="234776" y="50800"/>
                </a:lnTo>
                <a:lnTo>
                  <a:pt x="266947" y="38100"/>
                </a:lnTo>
                <a:lnTo>
                  <a:pt x="300503" y="25400"/>
                </a:lnTo>
                <a:lnTo>
                  <a:pt x="8686490" y="25400"/>
                </a:lnTo>
                <a:lnTo>
                  <a:pt x="8650889" y="12700"/>
                </a:lnTo>
                <a:lnTo>
                  <a:pt x="8614041" y="0"/>
                </a:lnTo>
                <a:close/>
              </a:path>
              <a:path w="8947150" h="1905000">
                <a:moveTo>
                  <a:pt x="8642403" y="50800"/>
                </a:moveTo>
                <a:lnTo>
                  <a:pt x="304746" y="50800"/>
                </a:lnTo>
                <a:lnTo>
                  <a:pt x="273236" y="63500"/>
                </a:lnTo>
                <a:lnTo>
                  <a:pt x="214289" y="88900"/>
                </a:lnTo>
                <a:lnTo>
                  <a:pt x="161897" y="114300"/>
                </a:lnTo>
                <a:lnTo>
                  <a:pt x="117361" y="165100"/>
                </a:lnTo>
                <a:lnTo>
                  <a:pt x="81983" y="215900"/>
                </a:lnTo>
                <a:lnTo>
                  <a:pt x="57083" y="279400"/>
                </a:lnTo>
                <a:lnTo>
                  <a:pt x="48982" y="304800"/>
                </a:lnTo>
                <a:lnTo>
                  <a:pt x="44001" y="342900"/>
                </a:lnTo>
                <a:lnTo>
                  <a:pt x="42332" y="368300"/>
                </a:lnTo>
                <a:lnTo>
                  <a:pt x="42332" y="1600200"/>
                </a:lnTo>
                <a:lnTo>
                  <a:pt x="44001" y="1638300"/>
                </a:lnTo>
                <a:lnTo>
                  <a:pt x="48982" y="1676400"/>
                </a:lnTo>
                <a:lnTo>
                  <a:pt x="57083" y="1701800"/>
                </a:lnTo>
                <a:lnTo>
                  <a:pt x="68140" y="1727200"/>
                </a:lnTo>
                <a:lnTo>
                  <a:pt x="81983" y="1765300"/>
                </a:lnTo>
                <a:lnTo>
                  <a:pt x="98446" y="1790700"/>
                </a:lnTo>
                <a:lnTo>
                  <a:pt x="117361" y="1816100"/>
                </a:lnTo>
                <a:lnTo>
                  <a:pt x="138565" y="1841500"/>
                </a:lnTo>
                <a:lnTo>
                  <a:pt x="161897" y="1854200"/>
                </a:lnTo>
                <a:lnTo>
                  <a:pt x="187191" y="1879600"/>
                </a:lnTo>
                <a:lnTo>
                  <a:pt x="214289" y="1892300"/>
                </a:lnTo>
                <a:lnTo>
                  <a:pt x="243027" y="1905000"/>
                </a:lnTo>
                <a:lnTo>
                  <a:pt x="8704124" y="1905000"/>
                </a:lnTo>
                <a:lnTo>
                  <a:pt x="8732860" y="1892300"/>
                </a:lnTo>
                <a:lnTo>
                  <a:pt x="341651" y="1892300"/>
                </a:lnTo>
                <a:lnTo>
                  <a:pt x="313231" y="1879600"/>
                </a:lnTo>
                <a:lnTo>
                  <a:pt x="285813" y="1879600"/>
                </a:lnTo>
                <a:lnTo>
                  <a:pt x="259528" y="1866900"/>
                </a:lnTo>
                <a:lnTo>
                  <a:pt x="234513" y="1854200"/>
                </a:lnTo>
                <a:lnTo>
                  <a:pt x="210912" y="1841500"/>
                </a:lnTo>
                <a:lnTo>
                  <a:pt x="188870" y="1828800"/>
                </a:lnTo>
                <a:lnTo>
                  <a:pt x="168534" y="1803400"/>
                </a:lnTo>
                <a:lnTo>
                  <a:pt x="150051" y="1790700"/>
                </a:lnTo>
                <a:lnTo>
                  <a:pt x="119231" y="1739900"/>
                </a:lnTo>
                <a:lnTo>
                  <a:pt x="97560" y="1689100"/>
                </a:lnTo>
                <a:lnTo>
                  <a:pt x="86173" y="1638300"/>
                </a:lnTo>
                <a:lnTo>
                  <a:pt x="84667" y="1600200"/>
                </a:lnTo>
                <a:lnTo>
                  <a:pt x="84667" y="381000"/>
                </a:lnTo>
                <a:lnTo>
                  <a:pt x="86173" y="342900"/>
                </a:lnTo>
                <a:lnTo>
                  <a:pt x="97560" y="292100"/>
                </a:lnTo>
                <a:lnTo>
                  <a:pt x="119231" y="241300"/>
                </a:lnTo>
                <a:lnTo>
                  <a:pt x="150051" y="190500"/>
                </a:lnTo>
                <a:lnTo>
                  <a:pt x="168534" y="177800"/>
                </a:lnTo>
                <a:lnTo>
                  <a:pt x="188870" y="152400"/>
                </a:lnTo>
                <a:lnTo>
                  <a:pt x="234513" y="127000"/>
                </a:lnTo>
                <a:lnTo>
                  <a:pt x="285813" y="101600"/>
                </a:lnTo>
                <a:lnTo>
                  <a:pt x="313231" y="88900"/>
                </a:lnTo>
                <a:lnTo>
                  <a:pt x="8732860" y="88900"/>
                </a:lnTo>
                <a:lnTo>
                  <a:pt x="8704124" y="76200"/>
                </a:lnTo>
                <a:lnTo>
                  <a:pt x="8673913" y="63500"/>
                </a:lnTo>
                <a:lnTo>
                  <a:pt x="8642403" y="50800"/>
                </a:lnTo>
                <a:close/>
              </a:path>
              <a:path w="8947150" h="1905000">
                <a:moveTo>
                  <a:pt x="8686490" y="25400"/>
                </a:moveTo>
                <a:lnTo>
                  <a:pt x="8646646" y="25400"/>
                </a:lnTo>
                <a:lnTo>
                  <a:pt x="8680202" y="38100"/>
                </a:lnTo>
                <a:lnTo>
                  <a:pt x="8712373" y="50800"/>
                </a:lnTo>
                <a:lnTo>
                  <a:pt x="8742972" y="63500"/>
                </a:lnTo>
                <a:lnTo>
                  <a:pt x="8771818" y="88900"/>
                </a:lnTo>
                <a:lnTo>
                  <a:pt x="8798740" y="101600"/>
                </a:lnTo>
                <a:lnTo>
                  <a:pt x="8846132" y="152400"/>
                </a:lnTo>
                <a:lnTo>
                  <a:pt x="8883788" y="203200"/>
                </a:lnTo>
                <a:lnTo>
                  <a:pt x="8898529" y="241300"/>
                </a:lnTo>
                <a:lnTo>
                  <a:pt x="8910303" y="266700"/>
                </a:lnTo>
                <a:lnTo>
                  <a:pt x="8918931" y="304800"/>
                </a:lnTo>
                <a:lnTo>
                  <a:pt x="8924234" y="342900"/>
                </a:lnTo>
                <a:lnTo>
                  <a:pt x="8925982" y="368300"/>
                </a:lnTo>
                <a:lnTo>
                  <a:pt x="8925982" y="1600200"/>
                </a:lnTo>
                <a:lnTo>
                  <a:pt x="8924234" y="1638300"/>
                </a:lnTo>
                <a:lnTo>
                  <a:pt x="8918931" y="1676400"/>
                </a:lnTo>
                <a:lnTo>
                  <a:pt x="8910303" y="1701800"/>
                </a:lnTo>
                <a:lnTo>
                  <a:pt x="8898529" y="1739900"/>
                </a:lnTo>
                <a:lnTo>
                  <a:pt x="8883788" y="1765300"/>
                </a:lnTo>
                <a:lnTo>
                  <a:pt x="8866264" y="1803400"/>
                </a:lnTo>
                <a:lnTo>
                  <a:pt x="8846132" y="1828800"/>
                </a:lnTo>
                <a:lnTo>
                  <a:pt x="8823567" y="1854200"/>
                </a:lnTo>
                <a:lnTo>
                  <a:pt x="8798740" y="1879600"/>
                </a:lnTo>
                <a:lnTo>
                  <a:pt x="8771818" y="1892300"/>
                </a:lnTo>
                <a:lnTo>
                  <a:pt x="8743202" y="1905000"/>
                </a:lnTo>
                <a:lnTo>
                  <a:pt x="8783914" y="1905000"/>
                </a:lnTo>
                <a:lnTo>
                  <a:pt x="8838552" y="1866900"/>
                </a:lnTo>
                <a:lnTo>
                  <a:pt x="8883825" y="1816100"/>
                </a:lnTo>
                <a:lnTo>
                  <a:pt x="8902411" y="1778000"/>
                </a:lnTo>
                <a:lnTo>
                  <a:pt x="8918049" y="1752600"/>
                </a:lnTo>
                <a:lnTo>
                  <a:pt x="8930542" y="1714500"/>
                </a:lnTo>
                <a:lnTo>
                  <a:pt x="8939696" y="1676400"/>
                </a:lnTo>
                <a:lnTo>
                  <a:pt x="8945319" y="1638300"/>
                </a:lnTo>
                <a:lnTo>
                  <a:pt x="8947150" y="1600200"/>
                </a:lnTo>
                <a:lnTo>
                  <a:pt x="8947150" y="368300"/>
                </a:lnTo>
                <a:lnTo>
                  <a:pt x="8945319" y="330200"/>
                </a:lnTo>
                <a:lnTo>
                  <a:pt x="8930542" y="266700"/>
                </a:lnTo>
                <a:lnTo>
                  <a:pt x="8918049" y="228600"/>
                </a:lnTo>
                <a:lnTo>
                  <a:pt x="8902411" y="203200"/>
                </a:lnTo>
                <a:lnTo>
                  <a:pt x="8883825" y="165100"/>
                </a:lnTo>
                <a:lnTo>
                  <a:pt x="8838552" y="114300"/>
                </a:lnTo>
                <a:lnTo>
                  <a:pt x="8783678" y="63500"/>
                </a:lnTo>
                <a:lnTo>
                  <a:pt x="8720625" y="38100"/>
                </a:lnTo>
                <a:lnTo>
                  <a:pt x="8686490" y="25400"/>
                </a:lnTo>
                <a:close/>
              </a:path>
              <a:path w="8947150" h="1905000">
                <a:moveTo>
                  <a:pt x="8732860" y="88900"/>
                </a:moveTo>
                <a:lnTo>
                  <a:pt x="8633917" y="88900"/>
                </a:lnTo>
                <a:lnTo>
                  <a:pt x="8661335" y="101600"/>
                </a:lnTo>
                <a:lnTo>
                  <a:pt x="8687621" y="114300"/>
                </a:lnTo>
                <a:lnTo>
                  <a:pt x="8712635" y="127000"/>
                </a:lnTo>
                <a:lnTo>
                  <a:pt x="8736237" y="139700"/>
                </a:lnTo>
                <a:lnTo>
                  <a:pt x="8758278" y="152400"/>
                </a:lnTo>
                <a:lnTo>
                  <a:pt x="8778615" y="177800"/>
                </a:lnTo>
                <a:lnTo>
                  <a:pt x="8797098" y="190500"/>
                </a:lnTo>
                <a:lnTo>
                  <a:pt x="8827918" y="241300"/>
                </a:lnTo>
                <a:lnTo>
                  <a:pt x="8849589" y="292100"/>
                </a:lnTo>
                <a:lnTo>
                  <a:pt x="8860976" y="342900"/>
                </a:lnTo>
                <a:lnTo>
                  <a:pt x="8862482" y="381000"/>
                </a:lnTo>
                <a:lnTo>
                  <a:pt x="8862482" y="1600200"/>
                </a:lnTo>
                <a:lnTo>
                  <a:pt x="8860976" y="1638300"/>
                </a:lnTo>
                <a:lnTo>
                  <a:pt x="8849589" y="1689100"/>
                </a:lnTo>
                <a:lnTo>
                  <a:pt x="8827918" y="1739900"/>
                </a:lnTo>
                <a:lnTo>
                  <a:pt x="8797098" y="1790700"/>
                </a:lnTo>
                <a:lnTo>
                  <a:pt x="8778615" y="1803400"/>
                </a:lnTo>
                <a:lnTo>
                  <a:pt x="8758278" y="1828800"/>
                </a:lnTo>
                <a:lnTo>
                  <a:pt x="8736237" y="1841500"/>
                </a:lnTo>
                <a:lnTo>
                  <a:pt x="8712635" y="1854200"/>
                </a:lnTo>
                <a:lnTo>
                  <a:pt x="8687621" y="1866900"/>
                </a:lnTo>
                <a:lnTo>
                  <a:pt x="8661335" y="1879600"/>
                </a:lnTo>
                <a:lnTo>
                  <a:pt x="8633917" y="1879600"/>
                </a:lnTo>
                <a:lnTo>
                  <a:pt x="8605497" y="1892300"/>
                </a:lnTo>
                <a:lnTo>
                  <a:pt x="8732860" y="1892300"/>
                </a:lnTo>
                <a:lnTo>
                  <a:pt x="8759958" y="1879600"/>
                </a:lnTo>
                <a:lnTo>
                  <a:pt x="8785252" y="1854200"/>
                </a:lnTo>
                <a:lnTo>
                  <a:pt x="8808584" y="1841500"/>
                </a:lnTo>
                <a:lnTo>
                  <a:pt x="8829788" y="1816100"/>
                </a:lnTo>
                <a:lnTo>
                  <a:pt x="8848702" y="1790700"/>
                </a:lnTo>
                <a:lnTo>
                  <a:pt x="8865165" y="1765300"/>
                </a:lnTo>
                <a:lnTo>
                  <a:pt x="8879008" y="1727200"/>
                </a:lnTo>
                <a:lnTo>
                  <a:pt x="8890066" y="1701800"/>
                </a:lnTo>
                <a:lnTo>
                  <a:pt x="8898167" y="1676400"/>
                </a:lnTo>
                <a:lnTo>
                  <a:pt x="8903148" y="1638300"/>
                </a:lnTo>
                <a:lnTo>
                  <a:pt x="8904817" y="1600200"/>
                </a:lnTo>
                <a:lnTo>
                  <a:pt x="8904817" y="368300"/>
                </a:lnTo>
                <a:lnTo>
                  <a:pt x="8903148" y="342900"/>
                </a:lnTo>
                <a:lnTo>
                  <a:pt x="8898167" y="304800"/>
                </a:lnTo>
                <a:lnTo>
                  <a:pt x="8890066" y="279400"/>
                </a:lnTo>
                <a:lnTo>
                  <a:pt x="8879008" y="241300"/>
                </a:lnTo>
                <a:lnTo>
                  <a:pt x="8848702" y="190500"/>
                </a:lnTo>
                <a:lnTo>
                  <a:pt x="8808584" y="139700"/>
                </a:lnTo>
                <a:lnTo>
                  <a:pt x="8759958" y="101600"/>
                </a:lnTo>
                <a:lnTo>
                  <a:pt x="8732860" y="88900"/>
                </a:lnTo>
                <a:close/>
              </a:path>
              <a:path w="8947150" h="1905000">
                <a:moveTo>
                  <a:pt x="8655047" y="1854200"/>
                </a:moveTo>
                <a:lnTo>
                  <a:pt x="292101" y="1854200"/>
                </a:lnTo>
                <a:lnTo>
                  <a:pt x="317474" y="1866900"/>
                </a:lnTo>
                <a:lnTo>
                  <a:pt x="8629674" y="1866900"/>
                </a:lnTo>
                <a:lnTo>
                  <a:pt x="8655047" y="1854200"/>
                </a:lnTo>
                <a:close/>
              </a:path>
              <a:path w="8947150" h="1905000">
                <a:moveTo>
                  <a:pt x="345923" y="127000"/>
                </a:moveTo>
                <a:lnTo>
                  <a:pt x="267778" y="127000"/>
                </a:lnTo>
                <a:lnTo>
                  <a:pt x="244624" y="139700"/>
                </a:lnTo>
                <a:lnTo>
                  <a:pt x="222773" y="152400"/>
                </a:lnTo>
                <a:lnTo>
                  <a:pt x="202357" y="165100"/>
                </a:lnTo>
                <a:lnTo>
                  <a:pt x="183518" y="190500"/>
                </a:lnTo>
                <a:lnTo>
                  <a:pt x="166396" y="203200"/>
                </a:lnTo>
                <a:lnTo>
                  <a:pt x="151130" y="228600"/>
                </a:lnTo>
                <a:lnTo>
                  <a:pt x="137854" y="254000"/>
                </a:lnTo>
                <a:lnTo>
                  <a:pt x="126701" y="266700"/>
                </a:lnTo>
                <a:lnTo>
                  <a:pt x="117798" y="292100"/>
                </a:lnTo>
                <a:lnTo>
                  <a:pt x="111274" y="317500"/>
                </a:lnTo>
                <a:lnTo>
                  <a:pt x="107259" y="342900"/>
                </a:lnTo>
                <a:lnTo>
                  <a:pt x="105832" y="381000"/>
                </a:lnTo>
                <a:lnTo>
                  <a:pt x="105832" y="1600200"/>
                </a:lnTo>
                <a:lnTo>
                  <a:pt x="107259" y="1625600"/>
                </a:lnTo>
                <a:lnTo>
                  <a:pt x="111274" y="1663700"/>
                </a:lnTo>
                <a:lnTo>
                  <a:pt x="117798" y="1676400"/>
                </a:lnTo>
                <a:lnTo>
                  <a:pt x="126701" y="1701800"/>
                </a:lnTo>
                <a:lnTo>
                  <a:pt x="151130" y="1752600"/>
                </a:lnTo>
                <a:lnTo>
                  <a:pt x="183518" y="1790700"/>
                </a:lnTo>
                <a:lnTo>
                  <a:pt x="202357" y="1803400"/>
                </a:lnTo>
                <a:lnTo>
                  <a:pt x="222773" y="1828800"/>
                </a:lnTo>
                <a:lnTo>
                  <a:pt x="244624" y="1841500"/>
                </a:lnTo>
                <a:lnTo>
                  <a:pt x="267778" y="1854200"/>
                </a:lnTo>
                <a:lnTo>
                  <a:pt x="372553" y="1854200"/>
                </a:lnTo>
                <a:lnTo>
                  <a:pt x="345923" y="1841500"/>
                </a:lnTo>
                <a:lnTo>
                  <a:pt x="298390" y="1841500"/>
                </a:lnTo>
                <a:lnTo>
                  <a:pt x="276028" y="1828800"/>
                </a:lnTo>
                <a:lnTo>
                  <a:pt x="234633" y="1803400"/>
                </a:lnTo>
                <a:lnTo>
                  <a:pt x="198502" y="1778000"/>
                </a:lnTo>
                <a:lnTo>
                  <a:pt x="168691" y="1739900"/>
                </a:lnTo>
                <a:lnTo>
                  <a:pt x="156477" y="1714500"/>
                </a:lnTo>
                <a:lnTo>
                  <a:pt x="146221" y="1701800"/>
                </a:lnTo>
                <a:lnTo>
                  <a:pt x="138037" y="1676400"/>
                </a:lnTo>
                <a:lnTo>
                  <a:pt x="132039" y="1651000"/>
                </a:lnTo>
                <a:lnTo>
                  <a:pt x="128344" y="1625600"/>
                </a:lnTo>
                <a:lnTo>
                  <a:pt x="127000" y="1600200"/>
                </a:lnTo>
                <a:lnTo>
                  <a:pt x="127000" y="381000"/>
                </a:lnTo>
                <a:lnTo>
                  <a:pt x="128344" y="342900"/>
                </a:lnTo>
                <a:lnTo>
                  <a:pt x="132039" y="330200"/>
                </a:lnTo>
                <a:lnTo>
                  <a:pt x="138037" y="304800"/>
                </a:lnTo>
                <a:lnTo>
                  <a:pt x="146221" y="279400"/>
                </a:lnTo>
                <a:lnTo>
                  <a:pt x="156477" y="254000"/>
                </a:lnTo>
                <a:lnTo>
                  <a:pt x="168691" y="241300"/>
                </a:lnTo>
                <a:lnTo>
                  <a:pt x="182741" y="215900"/>
                </a:lnTo>
                <a:lnTo>
                  <a:pt x="215844" y="190500"/>
                </a:lnTo>
                <a:lnTo>
                  <a:pt x="254737" y="165100"/>
                </a:lnTo>
                <a:lnTo>
                  <a:pt x="298390" y="139700"/>
                </a:lnTo>
                <a:lnTo>
                  <a:pt x="321717" y="139700"/>
                </a:lnTo>
                <a:lnTo>
                  <a:pt x="345923" y="127000"/>
                </a:lnTo>
                <a:close/>
              </a:path>
              <a:path w="8947150" h="1905000">
                <a:moveTo>
                  <a:pt x="8679371" y="127000"/>
                </a:moveTo>
                <a:lnTo>
                  <a:pt x="8601226" y="127000"/>
                </a:lnTo>
                <a:lnTo>
                  <a:pt x="8625432" y="139700"/>
                </a:lnTo>
                <a:lnTo>
                  <a:pt x="8648758" y="139700"/>
                </a:lnTo>
                <a:lnTo>
                  <a:pt x="8671120" y="152400"/>
                </a:lnTo>
                <a:lnTo>
                  <a:pt x="8712516" y="177800"/>
                </a:lnTo>
                <a:lnTo>
                  <a:pt x="8748647" y="203200"/>
                </a:lnTo>
                <a:lnTo>
                  <a:pt x="8778457" y="241300"/>
                </a:lnTo>
                <a:lnTo>
                  <a:pt x="8790672" y="254000"/>
                </a:lnTo>
                <a:lnTo>
                  <a:pt x="8800928" y="279400"/>
                </a:lnTo>
                <a:lnTo>
                  <a:pt x="8809112" y="304800"/>
                </a:lnTo>
                <a:lnTo>
                  <a:pt x="8815110" y="330200"/>
                </a:lnTo>
                <a:lnTo>
                  <a:pt x="8818806" y="342900"/>
                </a:lnTo>
                <a:lnTo>
                  <a:pt x="8820150" y="381000"/>
                </a:lnTo>
                <a:lnTo>
                  <a:pt x="8820150" y="1600200"/>
                </a:lnTo>
                <a:lnTo>
                  <a:pt x="8815110" y="1651000"/>
                </a:lnTo>
                <a:lnTo>
                  <a:pt x="8800928" y="1701800"/>
                </a:lnTo>
                <a:lnTo>
                  <a:pt x="8790672" y="1714500"/>
                </a:lnTo>
                <a:lnTo>
                  <a:pt x="8778457" y="1739900"/>
                </a:lnTo>
                <a:lnTo>
                  <a:pt x="8748647" y="1778000"/>
                </a:lnTo>
                <a:lnTo>
                  <a:pt x="8712516" y="1803400"/>
                </a:lnTo>
                <a:lnTo>
                  <a:pt x="8671120" y="1828800"/>
                </a:lnTo>
                <a:lnTo>
                  <a:pt x="8648758" y="1841500"/>
                </a:lnTo>
                <a:lnTo>
                  <a:pt x="8601226" y="1841500"/>
                </a:lnTo>
                <a:lnTo>
                  <a:pt x="8574596" y="1854200"/>
                </a:lnTo>
                <a:lnTo>
                  <a:pt x="8679371" y="1854200"/>
                </a:lnTo>
                <a:lnTo>
                  <a:pt x="8702523" y="1841500"/>
                </a:lnTo>
                <a:lnTo>
                  <a:pt x="8724376" y="1828800"/>
                </a:lnTo>
                <a:lnTo>
                  <a:pt x="8744792" y="1803400"/>
                </a:lnTo>
                <a:lnTo>
                  <a:pt x="8763631" y="1790700"/>
                </a:lnTo>
                <a:lnTo>
                  <a:pt x="8796018" y="1752600"/>
                </a:lnTo>
                <a:lnTo>
                  <a:pt x="8820448" y="1701800"/>
                </a:lnTo>
                <a:lnTo>
                  <a:pt x="8829351" y="1676400"/>
                </a:lnTo>
                <a:lnTo>
                  <a:pt x="8835875" y="1663700"/>
                </a:lnTo>
                <a:lnTo>
                  <a:pt x="8839890" y="1625600"/>
                </a:lnTo>
                <a:lnTo>
                  <a:pt x="8841317" y="1600200"/>
                </a:lnTo>
                <a:lnTo>
                  <a:pt x="8841317" y="381000"/>
                </a:lnTo>
                <a:lnTo>
                  <a:pt x="8839890" y="342900"/>
                </a:lnTo>
                <a:lnTo>
                  <a:pt x="8829351" y="292100"/>
                </a:lnTo>
                <a:lnTo>
                  <a:pt x="8809295" y="254000"/>
                </a:lnTo>
                <a:lnTo>
                  <a:pt x="8796018" y="228600"/>
                </a:lnTo>
                <a:lnTo>
                  <a:pt x="8780753" y="203200"/>
                </a:lnTo>
                <a:lnTo>
                  <a:pt x="8763631" y="190500"/>
                </a:lnTo>
                <a:lnTo>
                  <a:pt x="8744792" y="165100"/>
                </a:lnTo>
                <a:lnTo>
                  <a:pt x="8724376" y="152400"/>
                </a:lnTo>
                <a:lnTo>
                  <a:pt x="8702523" y="139700"/>
                </a:lnTo>
                <a:lnTo>
                  <a:pt x="8679371" y="127000"/>
                </a:lnTo>
                <a:close/>
              </a:path>
              <a:path w="8947150" h="1905000">
                <a:moveTo>
                  <a:pt x="8629674" y="114300"/>
                </a:moveTo>
                <a:lnTo>
                  <a:pt x="317474" y="114300"/>
                </a:lnTo>
                <a:lnTo>
                  <a:pt x="292101" y="127000"/>
                </a:lnTo>
                <a:lnTo>
                  <a:pt x="8655047" y="127000"/>
                </a:lnTo>
                <a:lnTo>
                  <a:pt x="8629674" y="114300"/>
                </a:lnTo>
                <a:close/>
              </a:path>
            </a:pathLst>
          </a:custGeom>
          <a:solidFill>
            <a:srgbClr val="FFC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3" name="object 3"/>
          <p:cNvSpPr txBox="1"/>
          <p:nvPr/>
        </p:nvSpPr>
        <p:spPr>
          <a:xfrm>
            <a:off x="6065202" y="3998467"/>
            <a:ext cx="1729739" cy="2997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1800" b="1" spc="-10" dirty="0">
                <a:latin typeface="Calibri"/>
                <a:cs typeface="Calibri"/>
              </a:rPr>
              <a:t>Localizar</a:t>
            </a:r>
            <a:r>
              <a:rPr sz="1800" b="1" spc="-30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los</a:t>
            </a:r>
            <a:r>
              <a:rPr sz="1800" b="1" spc="-25" dirty="0">
                <a:latin typeface="Calibri"/>
                <a:cs typeface="Calibri"/>
              </a:rPr>
              <a:t> </a:t>
            </a:r>
            <a:r>
              <a:rPr sz="1800" b="1" spc="-10" dirty="0">
                <a:latin typeface="Calibri"/>
                <a:cs typeface="Calibri"/>
              </a:rPr>
              <a:t>nidos</a:t>
            </a:r>
            <a:endParaRPr sz="18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1926589" y="5089652"/>
            <a:ext cx="8168640" cy="1482725"/>
          </a:xfrm>
          <a:prstGeom prst="rect">
            <a:avLst/>
          </a:prstGeom>
        </p:spPr>
        <p:txBody>
          <a:bodyPr vert="horz" wrap="square" lIns="0" tIns="14604" rIns="0" bIns="0" rtlCol="0">
            <a:spAutoFit/>
          </a:bodyPr>
          <a:lstStyle/>
          <a:p>
            <a:pPr marL="12700" marR="5080">
              <a:lnSpc>
                <a:spcPct val="99400"/>
              </a:lnSpc>
              <a:spcBef>
                <a:spcPts val="114"/>
              </a:spcBef>
            </a:pPr>
            <a:r>
              <a:rPr sz="2400" spc="-5" dirty="0">
                <a:latin typeface="Calibri"/>
                <a:cs typeface="Calibri"/>
              </a:rPr>
              <a:t>Como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potenciales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lugares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de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b="1" spc="-10" dirty="0">
                <a:latin typeface="Calibri"/>
                <a:cs typeface="Calibri"/>
              </a:rPr>
              <a:t>alimentación</a:t>
            </a:r>
            <a:r>
              <a:rPr sz="2400" b="1" spc="-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se observan: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spc="-20" dirty="0">
                <a:latin typeface="Calibri"/>
                <a:cs typeface="Calibri"/>
              </a:rPr>
              <a:t>restos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de 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la </a:t>
            </a:r>
            <a:r>
              <a:rPr sz="2400" spc="-15" dirty="0">
                <a:latin typeface="Calibri"/>
                <a:cs typeface="Calibri"/>
              </a:rPr>
              <a:t>operatoria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productiva,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suciedad, desechos,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devoluciones, 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productos </a:t>
            </a:r>
            <a:r>
              <a:rPr sz="2400" spc="-5" dirty="0">
                <a:latin typeface="Calibri"/>
                <a:cs typeface="Calibri"/>
              </a:rPr>
              <a:t>vencidos, pérdidas </a:t>
            </a:r>
            <a:r>
              <a:rPr sz="2400" dirty="0">
                <a:latin typeface="Calibri"/>
                <a:cs typeface="Calibri"/>
              </a:rPr>
              <a:t>de </a:t>
            </a:r>
            <a:r>
              <a:rPr sz="2400" spc="-5" dirty="0">
                <a:latin typeface="Calibri"/>
                <a:cs typeface="Calibri"/>
              </a:rPr>
              <a:t>agua, agua </a:t>
            </a:r>
            <a:r>
              <a:rPr sz="2400" spc="-10" dirty="0">
                <a:latin typeface="Calibri"/>
                <a:cs typeface="Calibri"/>
              </a:rPr>
              <a:t>estancada, </a:t>
            </a:r>
            <a:r>
              <a:rPr sz="2400" spc="-5" dirty="0">
                <a:latin typeface="Calibri"/>
                <a:cs typeface="Calibri"/>
              </a:rPr>
              <a:t>depósitos, </a:t>
            </a:r>
            <a:r>
              <a:rPr sz="2400" spc="-530" dirty="0">
                <a:latin typeface="Calibri"/>
                <a:cs typeface="Calibri"/>
              </a:rPr>
              <a:t> </a:t>
            </a:r>
            <a:r>
              <a:rPr sz="2400" spc="-15" dirty="0">
                <a:latin typeface="Calibri"/>
                <a:cs typeface="Calibri"/>
              </a:rPr>
              <a:t>etc.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5" name="object 5"/>
          <p:cNvGrpSpPr/>
          <p:nvPr/>
        </p:nvGrpSpPr>
        <p:grpSpPr>
          <a:xfrm>
            <a:off x="1767839" y="252984"/>
            <a:ext cx="8909685" cy="4531995"/>
            <a:chOff x="1767839" y="252984"/>
            <a:chExt cx="8909685" cy="4531995"/>
          </a:xfrm>
        </p:grpSpPr>
        <p:pic>
          <p:nvPicPr>
            <p:cNvPr id="6" name="object 6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6383337" y="2276476"/>
              <a:ext cx="1871662" cy="1222375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4079875" y="2276475"/>
              <a:ext cx="1461702" cy="2508250"/>
            </a:xfrm>
            <a:prstGeom prst="rect">
              <a:avLst/>
            </a:prstGeom>
          </p:spPr>
        </p:pic>
        <p:sp>
          <p:nvSpPr>
            <p:cNvPr id="8" name="object 8"/>
            <p:cNvSpPr/>
            <p:nvPr/>
          </p:nvSpPr>
          <p:spPr>
            <a:xfrm>
              <a:off x="4800601" y="2363788"/>
              <a:ext cx="1800225" cy="114300"/>
            </a:xfrm>
            <a:custGeom>
              <a:avLst/>
              <a:gdLst/>
              <a:ahLst/>
              <a:cxnLst/>
              <a:rect l="l" t="t" r="r" b="b"/>
              <a:pathLst>
                <a:path w="1800225" h="114300">
                  <a:moveTo>
                    <a:pt x="1685925" y="76199"/>
                  </a:moveTo>
                  <a:lnTo>
                    <a:pt x="1685925" y="114300"/>
                  </a:lnTo>
                  <a:lnTo>
                    <a:pt x="1762125" y="76200"/>
                  </a:lnTo>
                  <a:lnTo>
                    <a:pt x="1685925" y="76199"/>
                  </a:lnTo>
                  <a:close/>
                </a:path>
                <a:path w="1800225" h="114300">
                  <a:moveTo>
                    <a:pt x="1685925" y="38099"/>
                  </a:moveTo>
                  <a:lnTo>
                    <a:pt x="1685925" y="76199"/>
                  </a:lnTo>
                  <a:lnTo>
                    <a:pt x="1704975" y="76200"/>
                  </a:lnTo>
                  <a:lnTo>
                    <a:pt x="1704975" y="38100"/>
                  </a:lnTo>
                  <a:lnTo>
                    <a:pt x="1685925" y="38099"/>
                  </a:lnTo>
                  <a:close/>
                </a:path>
                <a:path w="1800225" h="114300">
                  <a:moveTo>
                    <a:pt x="1685925" y="0"/>
                  </a:moveTo>
                  <a:lnTo>
                    <a:pt x="1685925" y="38099"/>
                  </a:lnTo>
                  <a:lnTo>
                    <a:pt x="1704975" y="38100"/>
                  </a:lnTo>
                  <a:lnTo>
                    <a:pt x="1704975" y="76200"/>
                  </a:lnTo>
                  <a:lnTo>
                    <a:pt x="1762127" y="76198"/>
                  </a:lnTo>
                  <a:lnTo>
                    <a:pt x="1800225" y="57150"/>
                  </a:lnTo>
                  <a:lnTo>
                    <a:pt x="1685925" y="0"/>
                  </a:lnTo>
                  <a:close/>
                </a:path>
                <a:path w="1800225" h="114300">
                  <a:moveTo>
                    <a:pt x="0" y="38098"/>
                  </a:moveTo>
                  <a:lnTo>
                    <a:pt x="0" y="76198"/>
                  </a:lnTo>
                  <a:lnTo>
                    <a:pt x="1685925" y="76199"/>
                  </a:lnTo>
                  <a:lnTo>
                    <a:pt x="1685925" y="38099"/>
                  </a:lnTo>
                  <a:lnTo>
                    <a:pt x="0" y="38098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9" name="object 9"/>
            <p:cNvSpPr/>
            <p:nvPr/>
          </p:nvSpPr>
          <p:spPr>
            <a:xfrm>
              <a:off x="4008438" y="1989138"/>
              <a:ext cx="865505" cy="1152525"/>
            </a:xfrm>
            <a:custGeom>
              <a:avLst/>
              <a:gdLst/>
              <a:ahLst/>
              <a:cxnLst/>
              <a:rect l="l" t="t" r="r" b="b"/>
              <a:pathLst>
                <a:path w="865504" h="1152525">
                  <a:moveTo>
                    <a:pt x="0" y="576262"/>
                  </a:moveTo>
                  <a:lnTo>
                    <a:pt x="1980" y="520764"/>
                  </a:lnTo>
                  <a:lnTo>
                    <a:pt x="7800" y="466759"/>
                  </a:lnTo>
                  <a:lnTo>
                    <a:pt x="17278" y="414487"/>
                  </a:lnTo>
                  <a:lnTo>
                    <a:pt x="30234" y="364192"/>
                  </a:lnTo>
                  <a:lnTo>
                    <a:pt x="46485" y="316113"/>
                  </a:lnTo>
                  <a:lnTo>
                    <a:pt x="65851" y="270493"/>
                  </a:lnTo>
                  <a:lnTo>
                    <a:pt x="88151" y="227572"/>
                  </a:lnTo>
                  <a:lnTo>
                    <a:pt x="113202" y="187594"/>
                  </a:lnTo>
                  <a:lnTo>
                    <a:pt x="140824" y="150798"/>
                  </a:lnTo>
                  <a:lnTo>
                    <a:pt x="170836" y="117427"/>
                  </a:lnTo>
                  <a:lnTo>
                    <a:pt x="203056" y="87722"/>
                  </a:lnTo>
                  <a:lnTo>
                    <a:pt x="237302" y="61924"/>
                  </a:lnTo>
                  <a:lnTo>
                    <a:pt x="273394" y="40275"/>
                  </a:lnTo>
                  <a:lnTo>
                    <a:pt x="311151" y="23017"/>
                  </a:lnTo>
                  <a:lnTo>
                    <a:pt x="350390" y="10390"/>
                  </a:lnTo>
                  <a:lnTo>
                    <a:pt x="390931" y="2637"/>
                  </a:lnTo>
                  <a:lnTo>
                    <a:pt x="432593" y="0"/>
                  </a:lnTo>
                  <a:lnTo>
                    <a:pt x="474255" y="2637"/>
                  </a:lnTo>
                  <a:lnTo>
                    <a:pt x="514796" y="10390"/>
                  </a:lnTo>
                  <a:lnTo>
                    <a:pt x="554035" y="23017"/>
                  </a:lnTo>
                  <a:lnTo>
                    <a:pt x="591792" y="40275"/>
                  </a:lnTo>
                  <a:lnTo>
                    <a:pt x="627884" y="61924"/>
                  </a:lnTo>
                  <a:lnTo>
                    <a:pt x="662131" y="87722"/>
                  </a:lnTo>
                  <a:lnTo>
                    <a:pt x="694350" y="117427"/>
                  </a:lnTo>
                  <a:lnTo>
                    <a:pt x="724362" y="150798"/>
                  </a:lnTo>
                  <a:lnTo>
                    <a:pt x="751984" y="187594"/>
                  </a:lnTo>
                  <a:lnTo>
                    <a:pt x="777035" y="227572"/>
                  </a:lnTo>
                  <a:lnTo>
                    <a:pt x="799335" y="270493"/>
                  </a:lnTo>
                  <a:lnTo>
                    <a:pt x="818701" y="316113"/>
                  </a:lnTo>
                  <a:lnTo>
                    <a:pt x="834952" y="364192"/>
                  </a:lnTo>
                  <a:lnTo>
                    <a:pt x="847908" y="414487"/>
                  </a:lnTo>
                  <a:lnTo>
                    <a:pt x="857386" y="466759"/>
                  </a:lnTo>
                  <a:lnTo>
                    <a:pt x="863206" y="520764"/>
                  </a:lnTo>
                  <a:lnTo>
                    <a:pt x="865187" y="576262"/>
                  </a:lnTo>
                  <a:lnTo>
                    <a:pt x="863206" y="631760"/>
                  </a:lnTo>
                  <a:lnTo>
                    <a:pt x="857386" y="685765"/>
                  </a:lnTo>
                  <a:lnTo>
                    <a:pt x="847908" y="738037"/>
                  </a:lnTo>
                  <a:lnTo>
                    <a:pt x="834952" y="788332"/>
                  </a:lnTo>
                  <a:lnTo>
                    <a:pt x="818701" y="836411"/>
                  </a:lnTo>
                  <a:lnTo>
                    <a:pt x="799335" y="882031"/>
                  </a:lnTo>
                  <a:lnTo>
                    <a:pt x="777035" y="924952"/>
                  </a:lnTo>
                  <a:lnTo>
                    <a:pt x="751984" y="964930"/>
                  </a:lnTo>
                  <a:lnTo>
                    <a:pt x="724362" y="1001726"/>
                  </a:lnTo>
                  <a:lnTo>
                    <a:pt x="694350" y="1035097"/>
                  </a:lnTo>
                  <a:lnTo>
                    <a:pt x="662131" y="1064802"/>
                  </a:lnTo>
                  <a:lnTo>
                    <a:pt x="627884" y="1090600"/>
                  </a:lnTo>
                  <a:lnTo>
                    <a:pt x="591792" y="1112249"/>
                  </a:lnTo>
                  <a:lnTo>
                    <a:pt x="554035" y="1129507"/>
                  </a:lnTo>
                  <a:lnTo>
                    <a:pt x="514796" y="1142134"/>
                  </a:lnTo>
                  <a:lnTo>
                    <a:pt x="474255" y="1149887"/>
                  </a:lnTo>
                  <a:lnTo>
                    <a:pt x="432593" y="1152525"/>
                  </a:lnTo>
                  <a:lnTo>
                    <a:pt x="390931" y="1149887"/>
                  </a:lnTo>
                  <a:lnTo>
                    <a:pt x="350390" y="1142134"/>
                  </a:lnTo>
                  <a:lnTo>
                    <a:pt x="311151" y="1129507"/>
                  </a:lnTo>
                  <a:lnTo>
                    <a:pt x="273394" y="1112249"/>
                  </a:lnTo>
                  <a:lnTo>
                    <a:pt x="237302" y="1090600"/>
                  </a:lnTo>
                  <a:lnTo>
                    <a:pt x="203056" y="1064802"/>
                  </a:lnTo>
                  <a:lnTo>
                    <a:pt x="170836" y="1035097"/>
                  </a:lnTo>
                  <a:lnTo>
                    <a:pt x="140824" y="1001726"/>
                  </a:lnTo>
                  <a:lnTo>
                    <a:pt x="113202" y="964930"/>
                  </a:lnTo>
                  <a:lnTo>
                    <a:pt x="88151" y="924952"/>
                  </a:lnTo>
                  <a:lnTo>
                    <a:pt x="65851" y="882031"/>
                  </a:lnTo>
                  <a:lnTo>
                    <a:pt x="46485" y="836411"/>
                  </a:lnTo>
                  <a:lnTo>
                    <a:pt x="30234" y="788332"/>
                  </a:lnTo>
                  <a:lnTo>
                    <a:pt x="17278" y="738037"/>
                  </a:lnTo>
                  <a:lnTo>
                    <a:pt x="7800" y="685765"/>
                  </a:lnTo>
                  <a:lnTo>
                    <a:pt x="1980" y="631760"/>
                  </a:lnTo>
                  <a:lnTo>
                    <a:pt x="0" y="576262"/>
                  </a:lnTo>
                  <a:close/>
                </a:path>
              </a:pathLst>
            </a:custGeom>
            <a:ln w="38100">
              <a:solidFill>
                <a:srgbClr val="FF0000"/>
              </a:solidFill>
            </a:ln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0" name="object 10"/>
            <p:cNvSpPr/>
            <p:nvPr/>
          </p:nvSpPr>
          <p:spPr>
            <a:xfrm>
              <a:off x="7139783" y="3141662"/>
              <a:ext cx="199390" cy="795655"/>
            </a:xfrm>
            <a:custGeom>
              <a:avLst/>
              <a:gdLst/>
              <a:ahLst/>
              <a:cxnLst/>
              <a:rect l="l" t="t" r="r" b="b"/>
              <a:pathLst>
                <a:path w="199390" h="795654">
                  <a:moveTo>
                    <a:pt x="74964" y="109028"/>
                  </a:moveTo>
                  <a:lnTo>
                    <a:pt x="37482" y="115863"/>
                  </a:lnTo>
                  <a:lnTo>
                    <a:pt x="161438" y="795580"/>
                  </a:lnTo>
                  <a:lnTo>
                    <a:pt x="198921" y="788744"/>
                  </a:lnTo>
                  <a:lnTo>
                    <a:pt x="74964" y="109028"/>
                  </a:lnTo>
                  <a:close/>
                </a:path>
                <a:path w="199390" h="795654">
                  <a:moveTo>
                    <a:pt x="35717" y="0"/>
                  </a:moveTo>
                  <a:lnTo>
                    <a:pt x="0" y="122698"/>
                  </a:lnTo>
                  <a:lnTo>
                    <a:pt x="37482" y="115863"/>
                  </a:lnTo>
                  <a:lnTo>
                    <a:pt x="34065" y="97123"/>
                  </a:lnTo>
                  <a:lnTo>
                    <a:pt x="71546" y="90286"/>
                  </a:lnTo>
                  <a:lnTo>
                    <a:pt x="103506" y="90286"/>
                  </a:lnTo>
                  <a:lnTo>
                    <a:pt x="35717" y="0"/>
                  </a:lnTo>
                  <a:close/>
                </a:path>
                <a:path w="199390" h="795654">
                  <a:moveTo>
                    <a:pt x="71546" y="90286"/>
                  </a:moveTo>
                  <a:lnTo>
                    <a:pt x="34065" y="97123"/>
                  </a:lnTo>
                  <a:lnTo>
                    <a:pt x="37482" y="115863"/>
                  </a:lnTo>
                  <a:lnTo>
                    <a:pt x="74964" y="109028"/>
                  </a:lnTo>
                  <a:lnTo>
                    <a:pt x="71546" y="90286"/>
                  </a:lnTo>
                  <a:close/>
                </a:path>
                <a:path w="199390" h="795654">
                  <a:moveTo>
                    <a:pt x="103506" y="90286"/>
                  </a:moveTo>
                  <a:lnTo>
                    <a:pt x="71546" y="90286"/>
                  </a:lnTo>
                  <a:lnTo>
                    <a:pt x="74964" y="109028"/>
                  </a:lnTo>
                  <a:lnTo>
                    <a:pt x="112445" y="102193"/>
                  </a:lnTo>
                  <a:lnTo>
                    <a:pt x="103506" y="90286"/>
                  </a:lnTo>
                  <a:close/>
                </a:path>
              </a:pathLst>
            </a:custGeom>
            <a:solidFill>
              <a:srgbClr val="FF0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pic>
          <p:nvPicPr>
            <p:cNvPr id="11" name="object 11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767839" y="252984"/>
              <a:ext cx="8909304" cy="1709927"/>
            </a:xfrm>
            <a:prstGeom prst="rect">
              <a:avLst/>
            </a:prstGeom>
          </p:spPr>
        </p:pic>
      </p:grpSp>
      <p:sp>
        <p:nvSpPr>
          <p:cNvPr id="12" name="object 12"/>
          <p:cNvSpPr txBox="1">
            <a:spLocks noGrp="1"/>
          </p:cNvSpPr>
          <p:nvPr>
            <p:ph type="title"/>
          </p:nvPr>
        </p:nvSpPr>
        <p:spPr>
          <a:xfrm>
            <a:off x="1899202" y="386588"/>
            <a:ext cx="8634730" cy="1381760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12700" marR="5080">
              <a:lnSpc>
                <a:spcPct val="90300"/>
              </a:lnSpc>
              <a:spcBef>
                <a:spcPts val="380"/>
              </a:spcBef>
            </a:pPr>
            <a:r>
              <a:rPr dirty="0"/>
              <a:t>Como </a:t>
            </a:r>
            <a:r>
              <a:rPr spc="-5" dirty="0"/>
              <a:t>potenciales </a:t>
            </a:r>
            <a:r>
              <a:rPr dirty="0"/>
              <a:t>lugares de </a:t>
            </a:r>
            <a:r>
              <a:rPr b="1" spc="-5" dirty="0">
                <a:latin typeface="Arial"/>
                <a:cs typeface="Arial"/>
              </a:rPr>
              <a:t>anidamiento </a:t>
            </a:r>
            <a:r>
              <a:rPr dirty="0"/>
              <a:t>se observan: </a:t>
            </a:r>
            <a:r>
              <a:rPr spc="5" dirty="0"/>
              <a:t> </a:t>
            </a:r>
            <a:r>
              <a:rPr spc="-5" dirty="0"/>
              <a:t>grietas,</a:t>
            </a:r>
            <a:r>
              <a:rPr spc="5" dirty="0"/>
              <a:t> </a:t>
            </a:r>
            <a:r>
              <a:rPr spc="-5" dirty="0"/>
              <a:t>cañerías</a:t>
            </a:r>
            <a:r>
              <a:rPr spc="10" dirty="0"/>
              <a:t> </a:t>
            </a:r>
            <a:r>
              <a:rPr spc="-5" dirty="0"/>
              <a:t>exteriores,</a:t>
            </a:r>
            <a:r>
              <a:rPr spc="5" dirty="0"/>
              <a:t> </a:t>
            </a:r>
            <a:r>
              <a:rPr dirty="0"/>
              <a:t>cajas</a:t>
            </a:r>
            <a:r>
              <a:rPr spc="10" dirty="0"/>
              <a:t> </a:t>
            </a:r>
            <a:r>
              <a:rPr dirty="0"/>
              <a:t>de</a:t>
            </a:r>
            <a:r>
              <a:rPr spc="10" dirty="0"/>
              <a:t> </a:t>
            </a:r>
            <a:r>
              <a:rPr dirty="0"/>
              <a:t>luz,</a:t>
            </a:r>
            <a:r>
              <a:rPr spc="5" dirty="0"/>
              <a:t> </a:t>
            </a:r>
            <a:r>
              <a:rPr spc="-5" dirty="0"/>
              <a:t>estructuras</a:t>
            </a:r>
            <a:r>
              <a:rPr spc="10" dirty="0"/>
              <a:t> </a:t>
            </a:r>
            <a:r>
              <a:rPr spc="-5" dirty="0"/>
              <a:t>colgantes, </a:t>
            </a:r>
            <a:r>
              <a:rPr spc="-650" dirty="0"/>
              <a:t> </a:t>
            </a:r>
            <a:r>
              <a:rPr dirty="0"/>
              <a:t>desagües, </a:t>
            </a:r>
            <a:r>
              <a:rPr spc="-5" dirty="0"/>
              <a:t>piletas, </a:t>
            </a:r>
            <a:r>
              <a:rPr dirty="0"/>
              <a:t>espacios </a:t>
            </a:r>
            <a:r>
              <a:rPr spc="-5" dirty="0"/>
              <a:t>entre </a:t>
            </a:r>
            <a:r>
              <a:rPr dirty="0"/>
              <a:t>equipos y </a:t>
            </a:r>
            <a:r>
              <a:rPr spc="-5" dirty="0"/>
              <a:t>entre pallets, </a:t>
            </a:r>
            <a:r>
              <a:rPr dirty="0"/>
              <a:t>silos, </a:t>
            </a:r>
            <a:r>
              <a:rPr spc="5" dirty="0"/>
              <a:t> </a:t>
            </a:r>
            <a:r>
              <a:rPr spc="-5" dirty="0"/>
              <a:t>depósitos,</a:t>
            </a:r>
            <a:r>
              <a:rPr spc="-10" dirty="0"/>
              <a:t> </a:t>
            </a:r>
            <a:r>
              <a:rPr spc="-5" dirty="0"/>
              <a:t>vestuarios,</a:t>
            </a:r>
            <a:r>
              <a:rPr spc="-10" dirty="0"/>
              <a:t> </a:t>
            </a:r>
            <a:r>
              <a:rPr spc="-5" dirty="0"/>
              <a:t>etc.</a:t>
            </a:r>
          </a:p>
        </p:txBody>
      </p: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17903" y="252984"/>
            <a:ext cx="9156192" cy="1959863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17903" y="2414016"/>
            <a:ext cx="9156192" cy="2173224"/>
          </a:xfrm>
          <a:prstGeom prst="rect">
            <a:avLst/>
          </a:prstGeom>
        </p:spPr>
      </p:pic>
      <p:grpSp>
        <p:nvGrpSpPr>
          <p:cNvPr id="4" name="object 4"/>
          <p:cNvGrpSpPr/>
          <p:nvPr/>
        </p:nvGrpSpPr>
        <p:grpSpPr>
          <a:xfrm>
            <a:off x="3496055" y="4645152"/>
            <a:ext cx="6855459" cy="2002789"/>
            <a:chOff x="3496055" y="4645152"/>
            <a:chExt cx="6855459" cy="2002789"/>
          </a:xfrm>
        </p:grpSpPr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3496055" y="4645152"/>
              <a:ext cx="6854952" cy="502919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3496055" y="5145024"/>
              <a:ext cx="6854952" cy="502919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496055" y="5644896"/>
              <a:ext cx="6854952" cy="502920"/>
            </a:xfrm>
            <a:prstGeom prst="rect">
              <a:avLst/>
            </a:prstGeom>
          </p:spPr>
        </p:pic>
        <p:pic>
          <p:nvPicPr>
            <p:cNvPr id="8" name="object 8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3496055" y="6144768"/>
              <a:ext cx="6854952" cy="502919"/>
            </a:xfrm>
            <a:prstGeom prst="rect">
              <a:avLst/>
            </a:prstGeom>
          </p:spPr>
        </p:pic>
      </p:grpSp>
      <p:sp>
        <p:nvSpPr>
          <p:cNvPr id="9" name="object 9"/>
          <p:cNvSpPr txBox="1"/>
          <p:nvPr/>
        </p:nvSpPr>
        <p:spPr>
          <a:xfrm>
            <a:off x="1631699" y="221996"/>
            <a:ext cx="8914130" cy="6347460"/>
          </a:xfrm>
          <a:prstGeom prst="rect">
            <a:avLst/>
          </a:prstGeom>
        </p:spPr>
        <p:txBody>
          <a:bodyPr vert="horz" wrap="square" lIns="0" tIns="62865" rIns="0" bIns="0" rtlCol="0">
            <a:spAutoFit/>
          </a:bodyPr>
          <a:lstStyle/>
          <a:p>
            <a:pPr marL="78105" marR="304165">
              <a:lnSpc>
                <a:spcPct val="86200"/>
              </a:lnSpc>
              <a:spcBef>
                <a:spcPts val="495"/>
              </a:spcBef>
              <a:tabLst>
                <a:tab pos="2196465" algn="l"/>
                <a:tab pos="6533515" algn="l"/>
              </a:tabLst>
            </a:pP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Como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signos de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las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plagas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presentes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se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observa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la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posible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presencia</a:t>
            </a:r>
            <a:r>
              <a:rPr sz="24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:	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en el caso de </a:t>
            </a:r>
            <a:r>
              <a:rPr sz="2400" b="1" dirty="0">
                <a:solidFill>
                  <a:srgbClr val="FFFF00"/>
                </a:solidFill>
                <a:latin typeface="Arial"/>
                <a:cs typeface="Arial"/>
              </a:rPr>
              <a:t>aves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,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podrían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ser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nidos,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excrementos,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100" dirty="0">
                <a:solidFill>
                  <a:srgbClr val="FFFFFF"/>
                </a:solidFill>
                <a:latin typeface="Arial MT"/>
                <a:cs typeface="Arial MT"/>
              </a:rPr>
              <a:t>plumas8</a:t>
            </a:r>
            <a:r>
              <a:rPr sz="2400" spc="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en</a:t>
            </a:r>
            <a:r>
              <a:rPr sz="2400" spc="1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el</a:t>
            </a:r>
            <a:r>
              <a:rPr sz="2400" spc="1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caso</a:t>
            </a:r>
            <a:r>
              <a:rPr sz="2400" spc="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de</a:t>
            </a:r>
            <a:r>
              <a:rPr sz="2400" spc="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b="1" spc="-5" dirty="0">
                <a:solidFill>
                  <a:srgbClr val="FFFF00"/>
                </a:solidFill>
                <a:latin typeface="Arial"/>
                <a:cs typeface="Arial"/>
              </a:rPr>
              <a:t>insectos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,	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huevos,</a:t>
            </a:r>
            <a:r>
              <a:rPr sz="2400" spc="-1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pupas, </a:t>
            </a:r>
            <a:r>
              <a:rPr sz="2400" spc="-65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excrementos,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daños,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, y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en el caso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de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b="1" spc="-5" dirty="0">
                <a:solidFill>
                  <a:srgbClr val="FFFF00"/>
                </a:solidFill>
                <a:latin typeface="Arial"/>
                <a:cs typeface="Arial"/>
              </a:rPr>
              <a:t>roedore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s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podrían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35" dirty="0">
                <a:solidFill>
                  <a:srgbClr val="FFFFFF"/>
                </a:solidFill>
                <a:latin typeface="Arial MT"/>
                <a:cs typeface="Arial MT"/>
              </a:rPr>
              <a:t>ser, </a:t>
            </a:r>
            <a:r>
              <a:rPr sz="2400" spc="-3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pisadas,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excrementos,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pelos,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sendas,</a:t>
            </a:r>
            <a:r>
              <a:rPr sz="2400" spc="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madrigueras,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roeduras,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etc.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3300">
              <a:latin typeface="Arial MT"/>
              <a:cs typeface="Arial MT"/>
            </a:endParaRPr>
          </a:p>
          <a:p>
            <a:pPr marL="12700" marR="5080">
              <a:lnSpc>
                <a:spcPct val="90200"/>
              </a:lnSpc>
            </a:pP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El estudio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inicial involucra el chequeo de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todos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los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elementos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que </a:t>
            </a:r>
            <a:r>
              <a:rPr sz="2400" spc="-65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existan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para el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Manejo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Integrado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de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Plagas,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confeccionándose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un</a:t>
            </a:r>
            <a:r>
              <a:rPr sz="2400" b="1" spc="2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registro</a:t>
            </a:r>
            <a:r>
              <a:rPr sz="2400" b="1" spc="2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400" b="1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los</a:t>
            </a:r>
            <a:r>
              <a:rPr sz="2400" b="1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equipos</a:t>
            </a:r>
            <a:r>
              <a:rPr sz="2400" b="1" spc="3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utilizados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.</a:t>
            </a:r>
            <a:r>
              <a:rPr sz="2400" spc="2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Esta</a:t>
            </a:r>
            <a:r>
              <a:rPr sz="2400" spc="3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información</a:t>
            </a:r>
            <a:r>
              <a:rPr sz="2400" spc="3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se 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suma</a:t>
            </a:r>
            <a:r>
              <a:rPr sz="2400" spc="4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al</a:t>
            </a:r>
            <a:r>
              <a:rPr sz="2400" spc="5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Plano,</a:t>
            </a:r>
            <a:r>
              <a:rPr sz="2400" spc="3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con</a:t>
            </a:r>
            <a:r>
              <a:rPr sz="2400" spc="4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la</a:t>
            </a:r>
            <a:r>
              <a:rPr sz="2400" spc="4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ubicación</a:t>
            </a:r>
            <a:r>
              <a:rPr sz="2400" spc="4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de</a:t>
            </a:r>
            <a:r>
              <a:rPr sz="2400" spc="4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las</a:t>
            </a:r>
            <a:r>
              <a:rPr sz="2400" spc="4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trampas</a:t>
            </a:r>
            <a:r>
              <a:rPr sz="2400" spc="4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de</a:t>
            </a:r>
            <a:r>
              <a:rPr sz="2400" spc="4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luz,</a:t>
            </a:r>
            <a:r>
              <a:rPr sz="2400" spc="4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cortinas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de</a:t>
            </a:r>
            <a:r>
              <a:rPr sz="2400" spc="-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aire,</a:t>
            </a:r>
            <a:r>
              <a:rPr sz="2400" spc="-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cortinas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de</a:t>
            </a:r>
            <a:r>
              <a:rPr sz="2400" spc="-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PVC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y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 otras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barreras</a:t>
            </a:r>
            <a:r>
              <a:rPr sz="2400" spc="-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de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ingreso.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20"/>
              </a:spcBef>
            </a:pPr>
            <a:endParaRPr sz="2550">
              <a:latin typeface="Arial MT"/>
              <a:cs typeface="Arial MT"/>
            </a:endParaRPr>
          </a:p>
          <a:p>
            <a:pPr marL="1986914">
              <a:lnSpc>
                <a:spcPct val="100000"/>
              </a:lnSpc>
            </a:pP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El</a:t>
            </a:r>
            <a:r>
              <a:rPr sz="24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registro</a:t>
            </a:r>
            <a:r>
              <a:rPr sz="2400" b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4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estos</a:t>
            </a:r>
            <a:r>
              <a:rPr sz="2400" b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equipos</a:t>
            </a:r>
            <a:r>
              <a:rPr sz="2400" b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puede</a:t>
            </a:r>
            <a:r>
              <a:rPr sz="24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incluir:</a:t>
            </a:r>
            <a:endParaRPr sz="2400">
              <a:latin typeface="Arial"/>
              <a:cs typeface="Arial"/>
            </a:endParaRPr>
          </a:p>
          <a:p>
            <a:pPr marL="1986914">
              <a:lnSpc>
                <a:spcPct val="100000"/>
              </a:lnSpc>
              <a:spcBef>
                <a:spcPts val="1055"/>
              </a:spcBef>
            </a:pP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•Identificación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de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los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equipos.</a:t>
            </a:r>
            <a:endParaRPr sz="2400">
              <a:latin typeface="Arial MT"/>
              <a:cs typeface="Arial MT"/>
            </a:endParaRPr>
          </a:p>
          <a:p>
            <a:pPr marL="1986914">
              <a:lnSpc>
                <a:spcPct val="100000"/>
              </a:lnSpc>
              <a:spcBef>
                <a:spcPts val="1055"/>
              </a:spcBef>
            </a:pP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•Fecha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de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instalación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de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 los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mismos.</a:t>
            </a:r>
            <a:endParaRPr sz="2400">
              <a:latin typeface="Arial MT"/>
              <a:cs typeface="Arial MT"/>
            </a:endParaRPr>
          </a:p>
          <a:p>
            <a:pPr marL="1986914">
              <a:lnSpc>
                <a:spcPct val="100000"/>
              </a:lnSpc>
              <a:spcBef>
                <a:spcPts val="1080"/>
              </a:spcBef>
            </a:pP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•Frecuencia</a:t>
            </a:r>
            <a:r>
              <a:rPr sz="2400" spc="-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de</a:t>
            </a:r>
            <a:r>
              <a:rPr sz="2400" spc="-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monitoreo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767839" y="1118616"/>
            <a:ext cx="8583167" cy="1740407"/>
          </a:xfrm>
          <a:prstGeom prst="rect">
            <a:avLst/>
          </a:prstGeom>
        </p:spPr>
      </p:pic>
      <p:sp>
        <p:nvSpPr>
          <p:cNvPr id="3" name="object 3"/>
          <p:cNvSpPr txBox="1"/>
          <p:nvPr/>
        </p:nvSpPr>
        <p:spPr>
          <a:xfrm>
            <a:off x="1953832" y="1177035"/>
            <a:ext cx="7774305" cy="1555750"/>
          </a:xfrm>
          <a:prstGeom prst="rect">
            <a:avLst/>
          </a:prstGeom>
        </p:spPr>
        <p:txBody>
          <a:bodyPr vert="horz" wrap="square" lIns="0" tIns="71120" rIns="0" bIns="0" rtlCol="0">
            <a:spAutoFit/>
          </a:bodyPr>
          <a:lstStyle/>
          <a:p>
            <a:pPr marL="12700" marR="5080">
              <a:lnSpc>
                <a:spcPct val="86200"/>
              </a:lnSpc>
              <a:spcBef>
                <a:spcPts val="560"/>
              </a:spcBef>
            </a:pPr>
            <a:r>
              <a:rPr sz="2800" spc="-5" dirty="0">
                <a:solidFill>
                  <a:srgbClr val="FFFFFF"/>
                </a:solidFill>
                <a:latin typeface="Arial MT"/>
                <a:cs typeface="Arial MT"/>
              </a:rPr>
              <a:t>Los monitoreos</a:t>
            </a:r>
            <a:r>
              <a:rPr sz="2800" dirty="0">
                <a:solidFill>
                  <a:srgbClr val="FFFFFF"/>
                </a:solidFill>
                <a:latin typeface="Arial MT"/>
                <a:cs typeface="Arial MT"/>
              </a:rPr>
              <a:t> son </a:t>
            </a:r>
            <a:r>
              <a:rPr sz="2800" spc="-5" dirty="0">
                <a:solidFill>
                  <a:srgbClr val="FFFFFF"/>
                </a:solidFill>
                <a:latin typeface="Arial MT"/>
                <a:cs typeface="Arial MT"/>
              </a:rPr>
              <a:t>una</a:t>
            </a:r>
            <a:r>
              <a:rPr sz="28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 MT"/>
                <a:cs typeface="Arial MT"/>
              </a:rPr>
              <a:t>herramienta</a:t>
            </a:r>
            <a:r>
              <a:rPr sz="28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 MT"/>
                <a:cs typeface="Arial MT"/>
              </a:rPr>
              <a:t>sumamente </a:t>
            </a:r>
            <a:r>
              <a:rPr sz="2800" spc="-76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 MT"/>
                <a:cs typeface="Arial MT"/>
              </a:rPr>
              <a:t>eficaces, </a:t>
            </a:r>
            <a:r>
              <a:rPr sz="2800" dirty="0">
                <a:solidFill>
                  <a:srgbClr val="FFFFFF"/>
                </a:solidFill>
                <a:latin typeface="Arial MT"/>
                <a:cs typeface="Arial MT"/>
              </a:rPr>
              <a:t>ya </a:t>
            </a:r>
            <a:r>
              <a:rPr sz="2800" spc="-5" dirty="0">
                <a:solidFill>
                  <a:srgbClr val="FFFFFF"/>
                </a:solidFill>
                <a:latin typeface="Arial MT"/>
                <a:cs typeface="Arial MT"/>
              </a:rPr>
              <a:t>que</a:t>
            </a:r>
            <a:r>
              <a:rPr sz="28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 MT"/>
                <a:cs typeface="Arial MT"/>
              </a:rPr>
              <a:t>registra</a:t>
            </a:r>
            <a:r>
              <a:rPr sz="28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 MT"/>
                <a:cs typeface="Arial MT"/>
              </a:rPr>
              <a:t>la</a:t>
            </a:r>
            <a:r>
              <a:rPr sz="28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 MT"/>
                <a:cs typeface="Arial MT"/>
              </a:rPr>
              <a:t>presencia</a:t>
            </a:r>
            <a:r>
              <a:rPr sz="2800" dirty="0">
                <a:solidFill>
                  <a:srgbClr val="FFFFFF"/>
                </a:solidFill>
                <a:latin typeface="Arial MT"/>
                <a:cs typeface="Arial MT"/>
              </a:rPr>
              <a:t> o </a:t>
            </a:r>
            <a:r>
              <a:rPr sz="2800" spc="-5" dirty="0">
                <a:solidFill>
                  <a:srgbClr val="FFFFFF"/>
                </a:solidFill>
                <a:latin typeface="Arial MT"/>
                <a:cs typeface="Arial MT"/>
              </a:rPr>
              <a:t>no</a:t>
            </a:r>
            <a:r>
              <a:rPr sz="28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 MT"/>
                <a:cs typeface="Arial MT"/>
              </a:rPr>
              <a:t>de </a:t>
            </a:r>
            <a:r>
              <a:rPr sz="28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 MT"/>
                <a:cs typeface="Arial MT"/>
              </a:rPr>
              <a:t>plagas,</a:t>
            </a:r>
            <a:r>
              <a:rPr sz="2800" spc="-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800" dirty="0">
                <a:solidFill>
                  <a:srgbClr val="FFFFFF"/>
                </a:solidFill>
                <a:latin typeface="Arial MT"/>
                <a:cs typeface="Arial MT"/>
              </a:rPr>
              <a:t>y su</a:t>
            </a:r>
            <a:r>
              <a:rPr sz="2800" spc="-5" dirty="0">
                <a:solidFill>
                  <a:srgbClr val="FFFFFF"/>
                </a:solidFill>
                <a:latin typeface="Arial MT"/>
                <a:cs typeface="Arial MT"/>
              </a:rPr>
              <a:t> evolución</a:t>
            </a:r>
            <a:r>
              <a:rPr sz="28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 MT"/>
                <a:cs typeface="Arial MT"/>
              </a:rPr>
              <a:t>en</a:t>
            </a:r>
            <a:r>
              <a:rPr sz="28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 MT"/>
                <a:cs typeface="Arial MT"/>
              </a:rPr>
              <a:t>las distintas</a:t>
            </a:r>
            <a:r>
              <a:rPr sz="28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 MT"/>
                <a:cs typeface="Arial MT"/>
              </a:rPr>
              <a:t>zonas </a:t>
            </a:r>
            <a:r>
              <a:rPr sz="28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800" spc="-5" dirty="0">
                <a:solidFill>
                  <a:srgbClr val="FFFFFF"/>
                </a:solidFill>
                <a:latin typeface="Arial MT"/>
                <a:cs typeface="Arial MT"/>
              </a:rPr>
              <a:t>críticas determinadas.</a:t>
            </a:r>
            <a:endParaRPr sz="2800">
              <a:latin typeface="Arial MT"/>
              <a:cs typeface="Arial MT"/>
            </a:endParaRP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847851" y="3716338"/>
            <a:ext cx="1914524" cy="2879725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4511675" y="3141662"/>
            <a:ext cx="2736466" cy="2781300"/>
          </a:xfrm>
          <a:prstGeom prst="rect">
            <a:avLst/>
          </a:prstGeom>
        </p:spPr>
      </p:pic>
      <p:pic>
        <p:nvPicPr>
          <p:cNvPr id="6" name="object 6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7535862" y="4149738"/>
            <a:ext cx="2647950" cy="1579549"/>
          </a:xfrm>
          <a:prstGeom prst="rect">
            <a:avLst/>
          </a:prstGeom>
        </p:spPr>
      </p:pic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3928871" y="256031"/>
            <a:ext cx="3974591" cy="728472"/>
          </a:xfrm>
          <a:prstGeom prst="rect">
            <a:avLst/>
          </a:prstGeom>
        </p:spPr>
      </p:pic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4966242" y="398779"/>
            <a:ext cx="1899920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1" spc="-10" dirty="0">
                <a:latin typeface="Arial"/>
                <a:cs typeface="Arial"/>
              </a:rPr>
              <a:t>MONITOREO</a:t>
            </a:r>
          </a:p>
        </p:txBody>
      </p:sp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395983" y="149352"/>
            <a:ext cx="9080500" cy="1475740"/>
            <a:chOff x="1395983" y="149352"/>
            <a:chExt cx="9080500" cy="147574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466087" y="149352"/>
              <a:ext cx="9009888" cy="1475232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395983" y="368808"/>
              <a:ext cx="8543544" cy="1078991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524001" y="188913"/>
              <a:ext cx="8893175" cy="1356682"/>
            </a:xfrm>
            <a:prstGeom prst="rect">
              <a:avLst/>
            </a:prstGeom>
          </p:spPr>
        </p:pic>
      </p:grpSp>
      <p:sp>
        <p:nvSpPr>
          <p:cNvPr id="6" name="object 6"/>
          <p:cNvSpPr txBox="1">
            <a:spLocks noGrp="1"/>
          </p:cNvSpPr>
          <p:nvPr>
            <p:ph type="title"/>
          </p:nvPr>
        </p:nvSpPr>
        <p:spPr>
          <a:xfrm>
            <a:off x="1627605" y="474979"/>
            <a:ext cx="7997825" cy="720725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12700" marR="5080">
              <a:lnSpc>
                <a:spcPts val="2590"/>
              </a:lnSpc>
              <a:spcBef>
                <a:spcPts val="425"/>
              </a:spcBef>
            </a:pPr>
            <a:r>
              <a:rPr dirty="0"/>
              <a:t>La población de plagas y los posibles nidos se </a:t>
            </a:r>
            <a:r>
              <a:rPr spc="-5" dirty="0"/>
              <a:t>registran </a:t>
            </a:r>
            <a:r>
              <a:rPr dirty="0"/>
              <a:t>en </a:t>
            </a:r>
            <a:r>
              <a:rPr spc="-655" dirty="0"/>
              <a:t> </a:t>
            </a:r>
            <a:r>
              <a:rPr spc="-5" dirty="0"/>
              <a:t>forma</a:t>
            </a:r>
            <a:r>
              <a:rPr spc="-10" dirty="0"/>
              <a:t> </a:t>
            </a:r>
            <a:r>
              <a:rPr spc="-5" dirty="0"/>
              <a:t>permanente </a:t>
            </a:r>
            <a:r>
              <a:rPr dirty="0"/>
              <a:t>en</a:t>
            </a:r>
            <a:r>
              <a:rPr spc="-5" dirty="0"/>
              <a:t> </a:t>
            </a:r>
            <a:r>
              <a:rPr dirty="0"/>
              <a:t>una</a:t>
            </a:r>
            <a:r>
              <a:rPr spc="-5" dirty="0"/>
              <a:t> </a:t>
            </a:r>
            <a:r>
              <a:rPr dirty="0"/>
              <a:t>planilla</a:t>
            </a:r>
            <a:r>
              <a:rPr spc="-5" dirty="0"/>
              <a:t> </a:t>
            </a:r>
            <a:r>
              <a:rPr dirty="0"/>
              <a:t>diseñada</a:t>
            </a:r>
            <a:r>
              <a:rPr spc="-5" dirty="0"/>
              <a:t> </a:t>
            </a:r>
            <a:r>
              <a:rPr dirty="0"/>
              <a:t>para</a:t>
            </a:r>
            <a:r>
              <a:rPr spc="-5" dirty="0"/>
              <a:t> tal fin.</a:t>
            </a:r>
          </a:p>
        </p:txBody>
      </p:sp>
      <p:grpSp>
        <p:nvGrpSpPr>
          <p:cNvPr id="7" name="object 7"/>
          <p:cNvGrpSpPr/>
          <p:nvPr/>
        </p:nvGrpSpPr>
        <p:grpSpPr>
          <a:xfrm>
            <a:off x="1395983" y="1624583"/>
            <a:ext cx="9199245" cy="2402205"/>
            <a:chOff x="1395983" y="1624583"/>
            <a:chExt cx="9199245" cy="2402205"/>
          </a:xfrm>
        </p:grpSpPr>
        <p:pic>
          <p:nvPicPr>
            <p:cNvPr id="8" name="object 8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466087" y="1667255"/>
              <a:ext cx="9009888" cy="2270760"/>
            </a:xfrm>
            <a:prstGeom prst="rect">
              <a:avLst/>
            </a:prstGeom>
          </p:spPr>
        </p:pic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395983" y="1624583"/>
              <a:ext cx="9198864" cy="2401824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524001" y="1705824"/>
              <a:ext cx="8893175" cy="2154976"/>
            </a:xfrm>
            <a:prstGeom prst="rect">
              <a:avLst/>
            </a:prstGeom>
          </p:spPr>
        </p:pic>
      </p:grpSp>
      <p:sp>
        <p:nvSpPr>
          <p:cNvPr id="11" name="object 11"/>
          <p:cNvSpPr txBox="1"/>
          <p:nvPr/>
        </p:nvSpPr>
        <p:spPr>
          <a:xfrm>
            <a:off x="1627605" y="1730755"/>
            <a:ext cx="8653780" cy="2043430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12700" marR="5080">
              <a:lnSpc>
                <a:spcPct val="90300"/>
              </a:lnSpc>
              <a:spcBef>
                <a:spcPts val="380"/>
              </a:spcBef>
            </a:pP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Deben llevarse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dos tipos de registros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: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un registro de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aplicación</a:t>
            </a:r>
            <a:r>
              <a:rPr sz="2400" b="1" spc="-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(donde se vuelca la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información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del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control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químico) </a:t>
            </a:r>
            <a:r>
              <a:rPr sz="2400" spc="-65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y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otro de verificación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(donde se vuelca la comprobación de 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que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el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monitoreo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fue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realizado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 correctamente). Estos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chequeos </a:t>
            </a:r>
            <a:r>
              <a:rPr sz="2400" spc="-65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deben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ser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realizados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por</a:t>
            </a:r>
            <a:r>
              <a:rPr sz="2400" spc="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distintos</a:t>
            </a:r>
            <a:r>
              <a:rPr sz="2400" b="1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responsables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,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a</a:t>
            </a:r>
            <a:r>
              <a:rPr sz="2400" spc="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los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fines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de</a:t>
            </a:r>
            <a:r>
              <a:rPr sz="2400" spc="-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garantizar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un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adecuado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15" dirty="0">
                <a:solidFill>
                  <a:srgbClr val="FFFFFF"/>
                </a:solidFill>
                <a:latin typeface="Arial MT"/>
                <a:cs typeface="Arial MT"/>
              </a:rPr>
              <a:t>contralor.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12" name="object 12"/>
          <p:cNvPicPr/>
          <p:nvPr/>
        </p:nvPicPr>
        <p:blipFill>
          <a:blip r:embed="rId8" cstate="print"/>
          <a:stretch>
            <a:fillRect/>
          </a:stretch>
        </p:blipFill>
        <p:spPr>
          <a:xfrm>
            <a:off x="1774825" y="4005262"/>
            <a:ext cx="8667750" cy="2233612"/>
          </a:xfrm>
          <a:prstGeom prst="rect">
            <a:avLst/>
          </a:prstGeom>
        </p:spPr>
      </p:pic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517903" y="755904"/>
            <a:ext cx="8763000" cy="1258824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66040" rIns="0" bIns="0" rtlCol="0">
            <a:spAutoFit/>
          </a:bodyPr>
          <a:lstStyle/>
          <a:p>
            <a:pPr marL="12700" marR="5080">
              <a:lnSpc>
                <a:spcPct val="85400"/>
              </a:lnSpc>
              <a:spcBef>
                <a:spcPts val="520"/>
              </a:spcBef>
            </a:pPr>
            <a:r>
              <a:rPr spc="-5" dirty="0"/>
              <a:t>Con</a:t>
            </a:r>
            <a:r>
              <a:rPr spc="5" dirty="0"/>
              <a:t> </a:t>
            </a:r>
            <a:r>
              <a:rPr spc="-5" dirty="0"/>
              <a:t>los</a:t>
            </a:r>
            <a:r>
              <a:rPr spc="5" dirty="0"/>
              <a:t> </a:t>
            </a:r>
            <a:r>
              <a:rPr spc="-5" dirty="0"/>
              <a:t>registros</a:t>
            </a:r>
            <a:r>
              <a:rPr spc="5" dirty="0"/>
              <a:t> </a:t>
            </a:r>
            <a:r>
              <a:rPr dirty="0"/>
              <a:t>del</a:t>
            </a:r>
            <a:r>
              <a:rPr spc="10" dirty="0"/>
              <a:t> </a:t>
            </a:r>
            <a:r>
              <a:rPr spc="-5" dirty="0"/>
              <a:t>monitoreo</a:t>
            </a:r>
            <a:r>
              <a:rPr spc="5" dirty="0"/>
              <a:t> </a:t>
            </a:r>
            <a:r>
              <a:rPr dirty="0"/>
              <a:t>y</a:t>
            </a:r>
            <a:r>
              <a:rPr spc="5" dirty="0"/>
              <a:t> </a:t>
            </a:r>
            <a:r>
              <a:rPr spc="-5" dirty="0"/>
              <a:t>las</a:t>
            </a:r>
            <a:r>
              <a:rPr spc="10" dirty="0"/>
              <a:t> </a:t>
            </a:r>
            <a:r>
              <a:rPr spc="-5" dirty="0"/>
              <a:t>inspecciones,</a:t>
            </a:r>
            <a:r>
              <a:rPr dirty="0"/>
              <a:t> se</a:t>
            </a:r>
            <a:r>
              <a:rPr spc="5" dirty="0"/>
              <a:t> </a:t>
            </a:r>
            <a:r>
              <a:rPr spc="-5" dirty="0"/>
              <a:t>fijan </a:t>
            </a:r>
            <a:r>
              <a:rPr spc="-650" dirty="0"/>
              <a:t> </a:t>
            </a:r>
            <a:r>
              <a:rPr b="1" spc="-5" dirty="0">
                <a:latin typeface="Arial"/>
                <a:cs typeface="Arial"/>
              </a:rPr>
              <a:t>umbrales de presencia admisible de plagas </a:t>
            </a:r>
            <a:r>
              <a:rPr spc="-5" dirty="0"/>
              <a:t>dentro del </a:t>
            </a:r>
            <a:r>
              <a:rPr dirty="0"/>
              <a:t> </a:t>
            </a:r>
            <a:r>
              <a:rPr spc="-5" dirty="0"/>
              <a:t>establecimiento,</a:t>
            </a:r>
            <a:r>
              <a:rPr spc="5" dirty="0"/>
              <a:t> </a:t>
            </a:r>
            <a:r>
              <a:rPr dirty="0"/>
              <a:t>y</a:t>
            </a:r>
            <a:r>
              <a:rPr spc="5" dirty="0"/>
              <a:t> </a:t>
            </a:r>
            <a:r>
              <a:rPr spc="-5" dirty="0"/>
              <a:t>para</a:t>
            </a:r>
            <a:r>
              <a:rPr spc="10" dirty="0"/>
              <a:t> </a:t>
            </a:r>
            <a:r>
              <a:rPr dirty="0"/>
              <a:t>cada</a:t>
            </a:r>
            <a:r>
              <a:rPr spc="5" dirty="0"/>
              <a:t> </a:t>
            </a:r>
            <a:r>
              <a:rPr spc="-5" dirty="0"/>
              <a:t>sector</a:t>
            </a:r>
            <a:r>
              <a:rPr dirty="0"/>
              <a:t> de</a:t>
            </a:r>
            <a:r>
              <a:rPr spc="10" dirty="0"/>
              <a:t> </a:t>
            </a:r>
            <a:r>
              <a:rPr spc="-5" dirty="0"/>
              <a:t>riesgo</a:t>
            </a:r>
            <a:r>
              <a:rPr spc="5" dirty="0"/>
              <a:t> </a:t>
            </a:r>
            <a:r>
              <a:rPr dirty="0"/>
              <a:t>en</a:t>
            </a:r>
            <a:r>
              <a:rPr spc="5" dirty="0"/>
              <a:t> </a:t>
            </a:r>
            <a:r>
              <a:rPr spc="-5" dirty="0"/>
              <a:t>especial.</a:t>
            </a: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517903" y="2380488"/>
            <a:ext cx="8763000" cy="2005583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1699835" y="2532379"/>
            <a:ext cx="8376920" cy="1647189"/>
          </a:xfrm>
          <a:prstGeom prst="rect">
            <a:avLst/>
          </a:prstGeom>
        </p:spPr>
        <p:txBody>
          <a:bodyPr vert="horz" wrap="square" lIns="0" tIns="64135" rIns="0" bIns="0" rtlCol="0">
            <a:spAutoFit/>
          </a:bodyPr>
          <a:lstStyle/>
          <a:p>
            <a:pPr marL="12700" marR="5080">
              <a:lnSpc>
                <a:spcPct val="85800"/>
              </a:lnSpc>
              <a:spcBef>
                <a:spcPts val="505"/>
              </a:spcBef>
            </a:pP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El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plano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realizado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en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el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diagnóstico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de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las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instalaciones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e 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identificación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de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sectores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de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riesgo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se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completa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con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la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ubicación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los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dispositivos</a:t>
            </a:r>
            <a:r>
              <a:rPr sz="24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para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 el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monitoreo</a:t>
            </a:r>
            <a:r>
              <a:rPr sz="2400" b="1" spc="-1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instalados </a:t>
            </a:r>
            <a:r>
              <a:rPr sz="2400" spc="-65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en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la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planta,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con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los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registros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de datos de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las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estaciones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de 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referencias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y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la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identificación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de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los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riesgos.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6" name="object 6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517903" y="5032247"/>
            <a:ext cx="8763000" cy="1136903"/>
          </a:xfrm>
          <a:prstGeom prst="rect">
            <a:avLst/>
          </a:prstGeom>
        </p:spPr>
      </p:pic>
      <p:sp>
        <p:nvSpPr>
          <p:cNvPr id="7" name="object 7"/>
          <p:cNvSpPr txBox="1"/>
          <p:nvPr/>
        </p:nvSpPr>
        <p:spPr>
          <a:xfrm>
            <a:off x="1657408" y="5220716"/>
            <a:ext cx="8244205" cy="711200"/>
          </a:xfrm>
          <a:prstGeom prst="rect">
            <a:avLst/>
          </a:prstGeom>
        </p:spPr>
        <p:txBody>
          <a:bodyPr vert="horz" wrap="square" lIns="0" tIns="61594" rIns="0" bIns="0" rtlCol="0">
            <a:spAutoFit/>
          </a:bodyPr>
          <a:lstStyle/>
          <a:p>
            <a:pPr marL="12700" marR="5080">
              <a:lnSpc>
                <a:spcPts val="2520"/>
              </a:lnSpc>
              <a:spcBef>
                <a:spcPts val="484"/>
              </a:spcBef>
            </a:pP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A</a:t>
            </a:r>
            <a:r>
              <a:rPr sz="2400" spc="-13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partir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de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estos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datos se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determinan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otras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acciones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para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un </a:t>
            </a:r>
            <a:r>
              <a:rPr sz="2400" spc="-65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adecuado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 manejo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de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plagas.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/>
          <p:nvPr/>
        </p:nvSpPr>
        <p:spPr>
          <a:xfrm>
            <a:off x="1926589" y="4211828"/>
            <a:ext cx="8555355" cy="2573655"/>
          </a:xfrm>
          <a:prstGeom prst="rect">
            <a:avLst/>
          </a:prstGeom>
        </p:spPr>
        <p:txBody>
          <a:bodyPr vert="horz" wrap="square" lIns="0" tIns="34925" rIns="0" bIns="0" rtlCol="0">
            <a:spAutoFit/>
          </a:bodyPr>
          <a:lstStyle/>
          <a:p>
            <a:pPr marL="12700" marR="5080">
              <a:lnSpc>
                <a:spcPts val="2780"/>
              </a:lnSpc>
              <a:spcBef>
                <a:spcPts val="275"/>
              </a:spcBef>
            </a:pPr>
            <a:r>
              <a:rPr sz="2400" spc="-15" dirty="0">
                <a:latin typeface="Calibri"/>
                <a:cs typeface="Calibri"/>
              </a:rPr>
              <a:t>Recordemos</a:t>
            </a:r>
            <a:r>
              <a:rPr sz="2400" spc="-10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que</a:t>
            </a:r>
            <a:r>
              <a:rPr sz="2400" spc="5" dirty="0">
                <a:latin typeface="Calibri"/>
                <a:cs typeface="Calibri"/>
              </a:rPr>
              <a:t> </a:t>
            </a:r>
            <a:r>
              <a:rPr sz="2400" spc="-5" dirty="0">
                <a:latin typeface="Calibri"/>
                <a:cs typeface="Calibri"/>
              </a:rPr>
              <a:t>los</a:t>
            </a:r>
            <a:r>
              <a:rPr sz="2400" spc="-10" dirty="0">
                <a:latin typeface="Calibri"/>
                <a:cs typeface="Calibri"/>
              </a:rPr>
              <a:t> insectos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y </a:t>
            </a:r>
            <a:r>
              <a:rPr sz="2400" spc="-10" dirty="0">
                <a:latin typeface="Calibri"/>
                <a:cs typeface="Calibri"/>
              </a:rPr>
              <a:t>roedores </a:t>
            </a:r>
            <a:r>
              <a:rPr sz="2400" spc="-5" dirty="0">
                <a:latin typeface="Calibri"/>
                <a:cs typeface="Calibri"/>
              </a:rPr>
              <a:t>necesitan</a:t>
            </a:r>
            <a:r>
              <a:rPr sz="2400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ambientes</a:t>
            </a:r>
            <a:r>
              <a:rPr sz="2400" spc="-5" dirty="0">
                <a:latin typeface="Calibri"/>
                <a:cs typeface="Calibri"/>
              </a:rPr>
              <a:t> </a:t>
            </a:r>
            <a:r>
              <a:rPr sz="2400" dirty="0">
                <a:latin typeface="Calibri"/>
                <a:cs typeface="Calibri"/>
              </a:rPr>
              <a:t>que les </a:t>
            </a:r>
            <a:r>
              <a:rPr sz="2400" spc="-525" dirty="0">
                <a:latin typeface="Calibri"/>
                <a:cs typeface="Calibri"/>
              </a:rPr>
              <a:t> </a:t>
            </a:r>
            <a:r>
              <a:rPr sz="2400" spc="-10" dirty="0">
                <a:latin typeface="Calibri"/>
                <a:cs typeface="Calibri"/>
              </a:rPr>
              <a:t>provean:</a:t>
            </a:r>
            <a:endParaRPr sz="2400">
              <a:latin typeface="Calibri"/>
              <a:cs typeface="Calibri"/>
            </a:endParaRPr>
          </a:p>
          <a:p>
            <a:pPr>
              <a:lnSpc>
                <a:spcPct val="100000"/>
              </a:lnSpc>
              <a:spcBef>
                <a:spcPts val="45"/>
              </a:spcBef>
            </a:pPr>
            <a:endParaRPr sz="23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5"/>
              </a:spcBef>
              <a:buChar char="o"/>
              <a:tabLst>
                <a:tab pos="241300" algn="l"/>
              </a:tabLst>
            </a:pPr>
            <a:r>
              <a:rPr sz="2400" spc="-15" dirty="0">
                <a:latin typeface="Calibri"/>
                <a:cs typeface="Calibri"/>
              </a:rPr>
              <a:t>Aire</a:t>
            </a:r>
            <a:endParaRPr sz="2400">
              <a:latin typeface="Calibri"/>
              <a:cs typeface="Calibri"/>
            </a:endParaRPr>
          </a:p>
          <a:p>
            <a:pPr marL="241300" indent="-228600">
              <a:lnSpc>
                <a:spcPct val="100000"/>
              </a:lnSpc>
              <a:spcBef>
                <a:spcPts val="20"/>
              </a:spcBef>
              <a:buChar char="o"/>
              <a:tabLst>
                <a:tab pos="241300" algn="l"/>
              </a:tabLst>
            </a:pPr>
            <a:r>
              <a:rPr sz="2400" dirty="0">
                <a:latin typeface="Calibri"/>
                <a:cs typeface="Calibri"/>
              </a:rPr>
              <a:t>Humedad</a:t>
            </a:r>
            <a:endParaRPr sz="2400">
              <a:latin typeface="Calibri"/>
              <a:cs typeface="Calibri"/>
            </a:endParaRPr>
          </a:p>
          <a:p>
            <a:pPr marL="241300" indent="-228600">
              <a:lnSpc>
                <a:spcPts val="2830"/>
              </a:lnSpc>
              <a:spcBef>
                <a:spcPts val="25"/>
              </a:spcBef>
              <a:buChar char="o"/>
              <a:tabLst>
                <a:tab pos="241300" algn="l"/>
              </a:tabLst>
            </a:pPr>
            <a:r>
              <a:rPr sz="2400" spc="-10" dirty="0">
                <a:latin typeface="Calibri"/>
                <a:cs typeface="Calibri"/>
              </a:rPr>
              <a:t>Alimento</a:t>
            </a:r>
            <a:endParaRPr sz="2400">
              <a:latin typeface="Calibri"/>
              <a:cs typeface="Calibri"/>
            </a:endParaRPr>
          </a:p>
          <a:p>
            <a:pPr marL="241300" indent="-228600">
              <a:lnSpc>
                <a:spcPts val="2830"/>
              </a:lnSpc>
              <a:buChar char="o"/>
              <a:tabLst>
                <a:tab pos="241300" algn="l"/>
              </a:tabLst>
            </a:pPr>
            <a:r>
              <a:rPr sz="2400" spc="-15" dirty="0">
                <a:latin typeface="Calibri"/>
                <a:cs typeface="Calibri"/>
              </a:rPr>
              <a:t>Refugio</a:t>
            </a:r>
            <a:endParaRPr sz="2400">
              <a:latin typeface="Calibri"/>
              <a:cs typeface="Calibri"/>
            </a:endParaRPr>
          </a:p>
        </p:txBody>
      </p:sp>
      <p:grpSp>
        <p:nvGrpSpPr>
          <p:cNvPr id="3" name="object 3"/>
          <p:cNvGrpSpPr/>
          <p:nvPr/>
        </p:nvGrpSpPr>
        <p:grpSpPr>
          <a:xfrm>
            <a:off x="5375275" y="4652963"/>
            <a:ext cx="5292725" cy="2205355"/>
            <a:chOff x="5375275" y="4652963"/>
            <a:chExt cx="5292725" cy="2205355"/>
          </a:xfrm>
        </p:grpSpPr>
        <p:pic>
          <p:nvPicPr>
            <p:cNvPr id="4" name="object 4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375275" y="5129227"/>
              <a:ext cx="1797202" cy="1728772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7032625" y="4652963"/>
              <a:ext cx="1904777" cy="1876425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8829675" y="5046663"/>
              <a:ext cx="1838110" cy="1811336"/>
            </a:xfrm>
            <a:prstGeom prst="rect">
              <a:avLst/>
            </a:prstGeom>
          </p:spPr>
        </p:pic>
      </p:grpSp>
      <p:pic>
        <p:nvPicPr>
          <p:cNvPr id="7" name="object 7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840992" y="252984"/>
            <a:ext cx="8833104" cy="838199"/>
          </a:xfrm>
          <a:prstGeom prst="rect">
            <a:avLst/>
          </a:prstGeom>
        </p:spPr>
      </p:pic>
      <p:sp>
        <p:nvSpPr>
          <p:cNvPr id="8" name="object 8"/>
          <p:cNvSpPr txBox="1">
            <a:spLocks noGrp="1"/>
          </p:cNvSpPr>
          <p:nvPr>
            <p:ph type="title"/>
          </p:nvPr>
        </p:nvSpPr>
        <p:spPr>
          <a:xfrm>
            <a:off x="1937142" y="483108"/>
            <a:ext cx="6467475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latin typeface="Arial"/>
                <a:cs typeface="Arial"/>
              </a:rPr>
              <a:t>3</a:t>
            </a:r>
            <a:r>
              <a:rPr sz="2000" b="1" spc="-15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–</a:t>
            </a:r>
            <a:r>
              <a:rPr sz="2000" b="1" spc="-15" dirty="0">
                <a:latin typeface="Arial"/>
                <a:cs typeface="Arial"/>
              </a:rPr>
              <a:t> </a:t>
            </a:r>
            <a:r>
              <a:rPr sz="2000" b="1" spc="-5" dirty="0">
                <a:latin typeface="Arial"/>
                <a:cs typeface="Arial"/>
              </a:rPr>
              <a:t>MANTENIMIENTO</a:t>
            </a:r>
            <a:r>
              <a:rPr sz="2000" b="1" spc="-20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E</a:t>
            </a:r>
            <a:r>
              <a:rPr sz="2000" b="1" spc="-5" dirty="0">
                <a:latin typeface="Arial"/>
                <a:cs typeface="Arial"/>
              </a:rPr>
              <a:t> HIGIENE</a:t>
            </a:r>
            <a:r>
              <a:rPr sz="2000" b="1" spc="-10" dirty="0">
                <a:latin typeface="Arial"/>
                <a:cs typeface="Arial"/>
              </a:rPr>
              <a:t> </a:t>
            </a:r>
            <a:r>
              <a:rPr sz="2000" b="1" spc="-5" dirty="0">
                <a:latin typeface="Arial"/>
                <a:cs typeface="Arial"/>
              </a:rPr>
              <a:t>(control</a:t>
            </a:r>
            <a:r>
              <a:rPr sz="2000" b="1" spc="-20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no</a:t>
            </a:r>
            <a:r>
              <a:rPr sz="2000" b="1" spc="-5" dirty="0">
                <a:latin typeface="Arial"/>
                <a:cs typeface="Arial"/>
              </a:rPr>
              <a:t> químico)</a:t>
            </a:r>
            <a:endParaRPr sz="2000">
              <a:latin typeface="Arial"/>
              <a:cs typeface="Arial"/>
            </a:endParaRPr>
          </a:p>
        </p:txBody>
      </p:sp>
      <p:pic>
        <p:nvPicPr>
          <p:cNvPr id="9" name="object 9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1840992" y="1188719"/>
            <a:ext cx="8833104" cy="1024127"/>
          </a:xfrm>
          <a:prstGeom prst="rect">
            <a:avLst/>
          </a:prstGeom>
        </p:spPr>
      </p:pic>
      <p:pic>
        <p:nvPicPr>
          <p:cNvPr id="10" name="object 10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840992" y="2310383"/>
            <a:ext cx="8833104" cy="1487424"/>
          </a:xfrm>
          <a:prstGeom prst="rect">
            <a:avLst/>
          </a:prstGeom>
        </p:spPr>
      </p:pic>
      <p:sp>
        <p:nvSpPr>
          <p:cNvPr id="11" name="object 11"/>
          <p:cNvSpPr txBox="1"/>
          <p:nvPr/>
        </p:nvSpPr>
        <p:spPr>
          <a:xfrm>
            <a:off x="1937142" y="1142491"/>
            <a:ext cx="8287384" cy="2406015"/>
          </a:xfrm>
          <a:prstGeom prst="rect">
            <a:avLst/>
          </a:prstGeom>
        </p:spPr>
        <p:txBody>
          <a:bodyPr vert="horz" wrap="square" lIns="0" tIns="47625" rIns="0" bIns="0" rtlCol="0">
            <a:spAutoFit/>
          </a:bodyPr>
          <a:lstStyle/>
          <a:p>
            <a:pPr marL="12700" marR="5080">
              <a:lnSpc>
                <a:spcPct val="90400"/>
              </a:lnSpc>
              <a:spcBef>
                <a:spcPts val="375"/>
              </a:spcBef>
            </a:pP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El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plan de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mantenimiento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e higiene debe ser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integral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e incluir </a:t>
            </a:r>
            <a:r>
              <a:rPr sz="2400" spc="-65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todas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las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estrategias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para lograr un adecuado manejo de 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plagas.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25"/>
              </a:spcBef>
            </a:pPr>
            <a:endParaRPr sz="2450">
              <a:latin typeface="Arial MT"/>
              <a:cs typeface="Arial MT"/>
            </a:endParaRPr>
          </a:p>
          <a:p>
            <a:pPr marL="12700" marR="41275">
              <a:lnSpc>
                <a:spcPct val="90400"/>
              </a:lnSpc>
            </a:pP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Se entiende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por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integral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a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la implementación del conjunto </a:t>
            </a:r>
            <a:r>
              <a:rPr sz="2400" b="1" spc="-6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de operaciones físicas, químicas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y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de gestión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para 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minimizar</a:t>
            </a:r>
            <a:r>
              <a:rPr sz="2400" spc="-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la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presencia</a:t>
            </a:r>
            <a:r>
              <a:rPr sz="2400" spc="-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de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plagas.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1517903" y="252984"/>
            <a:ext cx="8833485" cy="5123815"/>
            <a:chOff x="1517903" y="252984"/>
            <a:chExt cx="8833485" cy="5123815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1984247" y="252984"/>
              <a:ext cx="8366759" cy="908304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1984247" y="1161287"/>
              <a:ext cx="8366759" cy="908303"/>
            </a:xfrm>
            <a:prstGeom prst="rect">
              <a:avLst/>
            </a:prstGeom>
          </p:spPr>
        </p:pic>
        <p:pic>
          <p:nvPicPr>
            <p:cNvPr id="5" name="object 5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984247" y="2069591"/>
              <a:ext cx="8366759" cy="905255"/>
            </a:xfrm>
            <a:prstGeom prst="rect">
              <a:avLst/>
            </a:prstGeom>
          </p:spPr>
        </p:pic>
        <p:pic>
          <p:nvPicPr>
            <p:cNvPr id="6" name="object 6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2135188" y="2997200"/>
              <a:ext cx="2016124" cy="1309687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1517903" y="4075175"/>
              <a:ext cx="2916936" cy="1301496"/>
            </a:xfrm>
            <a:prstGeom prst="rect">
              <a:avLst/>
            </a:prstGeom>
          </p:spPr>
        </p:pic>
      </p:grpSp>
      <p:pic>
        <p:nvPicPr>
          <p:cNvPr id="8" name="object 8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1847851" y="5546726"/>
            <a:ext cx="2016124" cy="1278896"/>
          </a:xfrm>
          <a:prstGeom prst="rect">
            <a:avLst/>
          </a:prstGeom>
        </p:spPr>
      </p:pic>
      <p:sp>
        <p:nvSpPr>
          <p:cNvPr id="9" name="object 9"/>
          <p:cNvSpPr txBox="1"/>
          <p:nvPr/>
        </p:nvSpPr>
        <p:spPr>
          <a:xfrm>
            <a:off x="2064829" y="4333747"/>
            <a:ext cx="1823085" cy="720725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12700" marR="5080" indent="84455">
              <a:lnSpc>
                <a:spcPts val="2590"/>
              </a:lnSpc>
              <a:spcBef>
                <a:spcPts val="425"/>
              </a:spcBef>
            </a:pP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Las mismas </a:t>
            </a:r>
            <a:r>
              <a:rPr sz="2400" spc="-65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consisten</a:t>
            </a:r>
            <a:r>
              <a:rPr sz="2400" spc="-6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en: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4973638" y="3090863"/>
            <a:ext cx="5565775" cy="1044575"/>
          </a:xfrm>
          <a:custGeom>
            <a:avLst/>
            <a:gdLst/>
            <a:ahLst/>
            <a:cxnLst/>
            <a:rect l="l" t="t" r="r" b="b"/>
            <a:pathLst>
              <a:path w="5565775" h="1044575">
                <a:moveTo>
                  <a:pt x="5444905" y="0"/>
                </a:moveTo>
                <a:lnTo>
                  <a:pt x="120870" y="2"/>
                </a:lnTo>
                <a:lnTo>
                  <a:pt x="72099" y="12795"/>
                </a:lnTo>
                <a:lnTo>
                  <a:pt x="32045" y="47010"/>
                </a:lnTo>
                <a:lnTo>
                  <a:pt x="7883" y="93336"/>
                </a:lnTo>
                <a:lnTo>
                  <a:pt x="0" y="143146"/>
                </a:lnTo>
                <a:lnTo>
                  <a:pt x="0" y="901428"/>
                </a:lnTo>
                <a:lnTo>
                  <a:pt x="7884" y="951240"/>
                </a:lnTo>
                <a:lnTo>
                  <a:pt x="32047" y="997565"/>
                </a:lnTo>
                <a:lnTo>
                  <a:pt x="72097" y="1031779"/>
                </a:lnTo>
                <a:lnTo>
                  <a:pt x="120868" y="1044575"/>
                </a:lnTo>
                <a:lnTo>
                  <a:pt x="5444905" y="1044575"/>
                </a:lnTo>
                <a:lnTo>
                  <a:pt x="5468697" y="1041546"/>
                </a:lnTo>
                <a:lnTo>
                  <a:pt x="5493675" y="1031778"/>
                </a:lnTo>
                <a:lnTo>
                  <a:pt x="5515527" y="1016767"/>
                </a:lnTo>
                <a:lnTo>
                  <a:pt x="5521270" y="1010707"/>
                </a:lnTo>
                <a:lnTo>
                  <a:pt x="123016" y="1010707"/>
                </a:lnTo>
                <a:lnTo>
                  <a:pt x="105509" y="1008479"/>
                </a:lnTo>
                <a:lnTo>
                  <a:pt x="58859" y="976624"/>
                </a:lnTo>
                <a:lnTo>
                  <a:pt x="40214" y="940789"/>
                </a:lnTo>
                <a:lnTo>
                  <a:pt x="33967" y="901428"/>
                </a:lnTo>
                <a:lnTo>
                  <a:pt x="33967" y="143146"/>
                </a:lnTo>
                <a:lnTo>
                  <a:pt x="35439" y="124002"/>
                </a:lnTo>
                <a:lnTo>
                  <a:pt x="48040" y="84926"/>
                </a:lnTo>
                <a:lnTo>
                  <a:pt x="72368" y="53698"/>
                </a:lnTo>
                <a:lnTo>
                  <a:pt x="123017" y="33869"/>
                </a:lnTo>
                <a:lnTo>
                  <a:pt x="5521271" y="33867"/>
                </a:lnTo>
                <a:lnTo>
                  <a:pt x="5515526" y="27806"/>
                </a:lnTo>
                <a:lnTo>
                  <a:pt x="5493675" y="12795"/>
                </a:lnTo>
                <a:lnTo>
                  <a:pt x="5468697" y="3028"/>
                </a:lnTo>
                <a:lnTo>
                  <a:pt x="5444905" y="0"/>
                </a:lnTo>
                <a:close/>
              </a:path>
              <a:path w="5565775" h="1044575">
                <a:moveTo>
                  <a:pt x="5521271" y="33867"/>
                </a:moveTo>
                <a:lnTo>
                  <a:pt x="5442757" y="33867"/>
                </a:lnTo>
                <a:lnTo>
                  <a:pt x="5460265" y="36095"/>
                </a:lnTo>
                <a:lnTo>
                  <a:pt x="5477713" y="42917"/>
                </a:lnTo>
                <a:lnTo>
                  <a:pt x="5506914" y="67950"/>
                </a:lnTo>
                <a:lnTo>
                  <a:pt x="5525559" y="103786"/>
                </a:lnTo>
                <a:lnTo>
                  <a:pt x="5531805" y="143146"/>
                </a:lnTo>
                <a:lnTo>
                  <a:pt x="5531807" y="901428"/>
                </a:lnTo>
                <a:lnTo>
                  <a:pt x="5530334" y="920572"/>
                </a:lnTo>
                <a:lnTo>
                  <a:pt x="5517733" y="959648"/>
                </a:lnTo>
                <a:lnTo>
                  <a:pt x="5493405" y="990876"/>
                </a:lnTo>
                <a:lnTo>
                  <a:pt x="5442757" y="1010707"/>
                </a:lnTo>
                <a:lnTo>
                  <a:pt x="5521270" y="1010707"/>
                </a:lnTo>
                <a:lnTo>
                  <a:pt x="5547881" y="975357"/>
                </a:lnTo>
                <a:lnTo>
                  <a:pt x="5563900" y="925794"/>
                </a:lnTo>
                <a:lnTo>
                  <a:pt x="5565773" y="901428"/>
                </a:lnTo>
                <a:lnTo>
                  <a:pt x="5565772" y="143146"/>
                </a:lnTo>
                <a:lnTo>
                  <a:pt x="5563899" y="118780"/>
                </a:lnTo>
                <a:lnTo>
                  <a:pt x="5557889" y="93334"/>
                </a:lnTo>
                <a:lnTo>
                  <a:pt x="5547846" y="69161"/>
                </a:lnTo>
                <a:lnTo>
                  <a:pt x="5533727" y="47009"/>
                </a:lnTo>
                <a:lnTo>
                  <a:pt x="5521271" y="33867"/>
                </a:lnTo>
                <a:close/>
              </a:path>
              <a:path w="5565775" h="1044575">
                <a:moveTo>
                  <a:pt x="5440611" y="67732"/>
                </a:moveTo>
                <a:lnTo>
                  <a:pt x="125162" y="67735"/>
                </a:lnTo>
                <a:lnTo>
                  <a:pt x="85674" y="88891"/>
                </a:lnTo>
                <a:lnTo>
                  <a:pt x="69004" y="129225"/>
                </a:lnTo>
                <a:lnTo>
                  <a:pt x="67832" y="900129"/>
                </a:lnTo>
                <a:lnTo>
                  <a:pt x="69004" y="915349"/>
                </a:lnTo>
                <a:lnTo>
                  <a:pt x="85674" y="955685"/>
                </a:lnTo>
                <a:lnTo>
                  <a:pt x="125163" y="976842"/>
                </a:lnTo>
                <a:lnTo>
                  <a:pt x="5440611" y="976842"/>
                </a:lnTo>
                <a:lnTo>
                  <a:pt x="5480099" y="955683"/>
                </a:lnTo>
                <a:lnTo>
                  <a:pt x="5487985" y="942975"/>
                </a:lnTo>
                <a:lnTo>
                  <a:pt x="127309" y="942975"/>
                </a:lnTo>
                <a:lnTo>
                  <a:pt x="122372" y="942346"/>
                </a:lnTo>
                <a:lnTo>
                  <a:pt x="101700" y="898828"/>
                </a:lnTo>
                <a:lnTo>
                  <a:pt x="101800" y="144445"/>
                </a:lnTo>
                <a:lnTo>
                  <a:pt x="116613" y="105479"/>
                </a:lnTo>
                <a:lnTo>
                  <a:pt x="5487985" y="101600"/>
                </a:lnTo>
                <a:lnTo>
                  <a:pt x="5487584" y="100636"/>
                </a:lnTo>
                <a:lnTo>
                  <a:pt x="5480099" y="88889"/>
                </a:lnTo>
                <a:lnTo>
                  <a:pt x="5471284" y="79589"/>
                </a:lnTo>
                <a:lnTo>
                  <a:pt x="5461750" y="73038"/>
                </a:lnTo>
                <a:lnTo>
                  <a:pt x="5451833" y="69161"/>
                </a:lnTo>
                <a:lnTo>
                  <a:pt x="5440611" y="67732"/>
                </a:lnTo>
                <a:close/>
              </a:path>
              <a:path w="5565775" h="1044575">
                <a:moveTo>
                  <a:pt x="5487985" y="101600"/>
                </a:moveTo>
                <a:lnTo>
                  <a:pt x="5438463" y="101600"/>
                </a:lnTo>
                <a:lnTo>
                  <a:pt x="5443408" y="102231"/>
                </a:lnTo>
                <a:lnTo>
                  <a:pt x="5445788" y="103162"/>
                </a:lnTo>
                <a:lnTo>
                  <a:pt x="5463972" y="144445"/>
                </a:lnTo>
                <a:lnTo>
                  <a:pt x="5464073" y="898828"/>
                </a:lnTo>
                <a:lnTo>
                  <a:pt x="5463204" y="910126"/>
                </a:lnTo>
                <a:lnTo>
                  <a:pt x="5438463" y="942975"/>
                </a:lnTo>
                <a:lnTo>
                  <a:pt x="5487985" y="942975"/>
                </a:lnTo>
                <a:lnTo>
                  <a:pt x="5493230" y="930338"/>
                </a:lnTo>
                <a:lnTo>
                  <a:pt x="5496769" y="915348"/>
                </a:lnTo>
                <a:lnTo>
                  <a:pt x="5497940" y="900129"/>
                </a:lnTo>
                <a:lnTo>
                  <a:pt x="5497838" y="143146"/>
                </a:lnTo>
                <a:lnTo>
                  <a:pt x="5496769" y="129225"/>
                </a:lnTo>
                <a:lnTo>
                  <a:pt x="5493230" y="114236"/>
                </a:lnTo>
                <a:lnTo>
                  <a:pt x="5487985" y="101600"/>
                </a:lnTo>
                <a:close/>
              </a:path>
            </a:pathLst>
          </a:custGeom>
          <a:solidFill>
            <a:srgbClr val="ED7D3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2113875" y="328676"/>
            <a:ext cx="8304530" cy="3613150"/>
          </a:xfrm>
          <a:prstGeom prst="rect">
            <a:avLst/>
          </a:prstGeom>
        </p:spPr>
        <p:txBody>
          <a:bodyPr vert="horz" wrap="square" lIns="0" tIns="63500" rIns="0" bIns="0" rtlCol="0">
            <a:spAutoFit/>
          </a:bodyPr>
          <a:lstStyle/>
          <a:p>
            <a:pPr marL="12700" marR="504825">
              <a:lnSpc>
                <a:spcPts val="2500"/>
              </a:lnSpc>
              <a:spcBef>
                <a:spcPts val="500"/>
              </a:spcBef>
            </a:pP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Para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ello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se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deben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generar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acciones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correctivas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teniendo </a:t>
            </a:r>
            <a:r>
              <a:rPr sz="2400" spc="-65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en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cuenta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las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siguientes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medidas.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40"/>
              </a:spcBef>
            </a:pPr>
            <a:endParaRPr sz="2550">
              <a:latin typeface="Arial MT"/>
              <a:cs typeface="Arial MT"/>
            </a:endParaRPr>
          </a:p>
          <a:p>
            <a:pPr marL="12700">
              <a:lnSpc>
                <a:spcPct val="100000"/>
              </a:lnSpc>
            </a:pP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Medidas</a:t>
            </a:r>
            <a:r>
              <a:rPr sz="2400" b="1" spc="-5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Preventivas</a:t>
            </a:r>
            <a:endParaRPr sz="2400">
              <a:latin typeface="Arial"/>
              <a:cs typeface="Arial"/>
            </a:endParaRPr>
          </a:p>
          <a:p>
            <a:pPr>
              <a:lnSpc>
                <a:spcPct val="100000"/>
              </a:lnSpc>
              <a:spcBef>
                <a:spcPts val="15"/>
              </a:spcBef>
            </a:pPr>
            <a:endParaRPr sz="2950">
              <a:latin typeface="Arial"/>
              <a:cs typeface="Arial"/>
            </a:endParaRPr>
          </a:p>
          <a:p>
            <a:pPr marL="12700" marR="318135">
              <a:lnSpc>
                <a:spcPts val="2520"/>
              </a:lnSpc>
              <a:spcBef>
                <a:spcPts val="5"/>
              </a:spcBef>
            </a:pP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Son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medidas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que deben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realizarse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en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forma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continua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a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los </a:t>
            </a:r>
            <a:r>
              <a:rPr sz="2400" spc="-65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fines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de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minimizar la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presencia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de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plagas.</a:t>
            </a:r>
            <a:endParaRPr sz="2400">
              <a:latin typeface="Arial MT"/>
              <a:cs typeface="Arial MT"/>
            </a:endParaRPr>
          </a:p>
          <a:p>
            <a:pPr>
              <a:lnSpc>
                <a:spcPct val="100000"/>
              </a:lnSpc>
              <a:spcBef>
                <a:spcPts val="5"/>
              </a:spcBef>
            </a:pPr>
            <a:endParaRPr sz="2950">
              <a:latin typeface="Arial MT"/>
              <a:cs typeface="Arial MT"/>
            </a:endParaRPr>
          </a:p>
          <a:p>
            <a:pPr marL="2932430" marR="5080">
              <a:lnSpc>
                <a:spcPts val="2590"/>
              </a:lnSpc>
            </a:pPr>
            <a:r>
              <a:rPr sz="2400" dirty="0">
                <a:latin typeface="Arial MT"/>
                <a:cs typeface="Arial MT"/>
              </a:rPr>
              <a:t>Limpiar </a:t>
            </a:r>
            <a:r>
              <a:rPr sz="2400" spc="-5" dirty="0">
                <a:latin typeface="Arial MT"/>
                <a:cs typeface="Arial MT"/>
              </a:rPr>
              <a:t>todos </a:t>
            </a:r>
            <a:r>
              <a:rPr sz="2400" dirty="0">
                <a:latin typeface="Arial MT"/>
                <a:cs typeface="Arial MT"/>
              </a:rPr>
              <a:t>los </a:t>
            </a:r>
            <a:r>
              <a:rPr sz="2400" spc="-5" dirty="0">
                <a:latin typeface="Arial MT"/>
                <a:cs typeface="Arial MT"/>
              </a:rPr>
              <a:t>restos </a:t>
            </a:r>
            <a:r>
              <a:rPr sz="2400" dirty="0">
                <a:latin typeface="Arial MT"/>
                <a:cs typeface="Arial MT"/>
              </a:rPr>
              <a:t>de comidas en </a:t>
            </a:r>
            <a:r>
              <a:rPr sz="2400" spc="-655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superficies </a:t>
            </a:r>
            <a:r>
              <a:rPr sz="2400" dirty="0">
                <a:latin typeface="Arial MT"/>
                <a:cs typeface="Arial MT"/>
              </a:rPr>
              <a:t>o</a:t>
            </a:r>
            <a:r>
              <a:rPr sz="2400" spc="-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áreas</a:t>
            </a:r>
            <a:r>
              <a:rPr sz="2400" spc="-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al </a:t>
            </a:r>
            <a:r>
              <a:rPr sz="2400" spc="-5" dirty="0">
                <a:latin typeface="Arial MT"/>
                <a:cs typeface="Arial MT"/>
              </a:rPr>
              <a:t>finalizar </a:t>
            </a:r>
            <a:r>
              <a:rPr sz="2400" dirty="0">
                <a:latin typeface="Arial MT"/>
                <a:cs typeface="Arial MT"/>
              </a:rPr>
              <a:t>cada</a:t>
            </a:r>
            <a:r>
              <a:rPr sz="2400" spc="-5" dirty="0">
                <a:latin typeface="Arial MT"/>
                <a:cs typeface="Arial MT"/>
              </a:rPr>
              <a:t> día.</a:t>
            </a:r>
            <a:endParaRPr sz="2400">
              <a:latin typeface="Arial MT"/>
              <a:cs typeface="Arial MT"/>
            </a:endParaRPr>
          </a:p>
        </p:txBody>
      </p:sp>
      <p:grpSp>
        <p:nvGrpSpPr>
          <p:cNvPr id="12" name="object 12"/>
          <p:cNvGrpSpPr/>
          <p:nvPr/>
        </p:nvGrpSpPr>
        <p:grpSpPr>
          <a:xfrm>
            <a:off x="5065712" y="4111626"/>
            <a:ext cx="5653405" cy="2536825"/>
            <a:chOff x="5065712" y="4111626"/>
            <a:chExt cx="5653405" cy="2536825"/>
          </a:xfrm>
        </p:grpSpPr>
        <p:sp>
          <p:nvSpPr>
            <p:cNvPr id="13" name="object 13"/>
            <p:cNvSpPr/>
            <p:nvPr/>
          </p:nvSpPr>
          <p:spPr>
            <a:xfrm>
              <a:off x="5065786" y="4111626"/>
              <a:ext cx="5402580" cy="809625"/>
            </a:xfrm>
            <a:custGeom>
              <a:avLst/>
              <a:gdLst/>
              <a:ahLst/>
              <a:cxnLst/>
              <a:rect l="l" t="t" r="r" b="b"/>
              <a:pathLst>
                <a:path w="5402580" h="809625">
                  <a:moveTo>
                    <a:pt x="5278913" y="0"/>
                  </a:moveTo>
                  <a:lnTo>
                    <a:pt x="123204" y="1"/>
                  </a:lnTo>
                  <a:lnTo>
                    <a:pt x="78300" y="8688"/>
                  </a:lnTo>
                  <a:lnTo>
                    <a:pt x="37550" y="34472"/>
                  </a:lnTo>
                  <a:lnTo>
                    <a:pt x="9641" y="74044"/>
                  </a:lnTo>
                  <a:lnTo>
                    <a:pt x="0" y="118244"/>
                  </a:lnTo>
                  <a:lnTo>
                    <a:pt x="0" y="691375"/>
                  </a:lnTo>
                  <a:lnTo>
                    <a:pt x="2202" y="712423"/>
                  </a:lnTo>
                  <a:lnTo>
                    <a:pt x="21573" y="756719"/>
                  </a:lnTo>
                  <a:lnTo>
                    <a:pt x="56781" y="790067"/>
                  </a:lnTo>
                  <a:lnTo>
                    <a:pt x="101437" y="807586"/>
                  </a:lnTo>
                  <a:lnTo>
                    <a:pt x="123201" y="809623"/>
                  </a:lnTo>
                  <a:lnTo>
                    <a:pt x="5278913" y="809623"/>
                  </a:lnTo>
                  <a:lnTo>
                    <a:pt x="5300679" y="807586"/>
                  </a:lnTo>
                  <a:lnTo>
                    <a:pt x="5323817" y="800934"/>
                  </a:lnTo>
                  <a:lnTo>
                    <a:pt x="5345335" y="790065"/>
                  </a:lnTo>
                  <a:lnTo>
                    <a:pt x="5363784" y="775756"/>
                  </a:lnTo>
                  <a:lnTo>
                    <a:pt x="124782" y="775756"/>
                  </a:lnTo>
                  <a:lnTo>
                    <a:pt x="107748" y="774162"/>
                  </a:lnTo>
                  <a:lnTo>
                    <a:pt x="60949" y="750440"/>
                  </a:lnTo>
                  <a:lnTo>
                    <a:pt x="35519" y="705406"/>
                  </a:lnTo>
                  <a:lnTo>
                    <a:pt x="33793" y="688905"/>
                  </a:lnTo>
                  <a:lnTo>
                    <a:pt x="33793" y="120718"/>
                  </a:lnTo>
                  <a:lnTo>
                    <a:pt x="49392" y="72514"/>
                  </a:lnTo>
                  <a:lnTo>
                    <a:pt x="90721" y="40355"/>
                  </a:lnTo>
                  <a:lnTo>
                    <a:pt x="5363783" y="33865"/>
                  </a:lnTo>
                  <a:lnTo>
                    <a:pt x="5345333" y="19556"/>
                  </a:lnTo>
                  <a:lnTo>
                    <a:pt x="5323817" y="8688"/>
                  </a:lnTo>
                  <a:lnTo>
                    <a:pt x="5300677" y="2037"/>
                  </a:lnTo>
                  <a:lnTo>
                    <a:pt x="5278913" y="0"/>
                  </a:lnTo>
                  <a:close/>
                </a:path>
                <a:path w="5402580" h="809625">
                  <a:moveTo>
                    <a:pt x="5363783" y="33865"/>
                  </a:moveTo>
                  <a:lnTo>
                    <a:pt x="5277332" y="33865"/>
                  </a:lnTo>
                  <a:lnTo>
                    <a:pt x="5294367" y="35460"/>
                  </a:lnTo>
                  <a:lnTo>
                    <a:pt x="5311395" y="40355"/>
                  </a:lnTo>
                  <a:lnTo>
                    <a:pt x="5352722" y="72515"/>
                  </a:lnTo>
                  <a:lnTo>
                    <a:pt x="5368320" y="120718"/>
                  </a:lnTo>
                  <a:lnTo>
                    <a:pt x="5368321" y="688905"/>
                  </a:lnTo>
                  <a:lnTo>
                    <a:pt x="5366595" y="705407"/>
                  </a:lnTo>
                  <a:lnTo>
                    <a:pt x="5341165" y="750440"/>
                  </a:lnTo>
                  <a:lnTo>
                    <a:pt x="5294367" y="774162"/>
                  </a:lnTo>
                  <a:lnTo>
                    <a:pt x="5277332" y="775756"/>
                  </a:lnTo>
                  <a:lnTo>
                    <a:pt x="5363784" y="775756"/>
                  </a:lnTo>
                  <a:lnTo>
                    <a:pt x="5392473" y="735580"/>
                  </a:lnTo>
                  <a:lnTo>
                    <a:pt x="5402115" y="691375"/>
                  </a:lnTo>
                  <a:lnTo>
                    <a:pt x="5402112" y="118244"/>
                  </a:lnTo>
                  <a:lnTo>
                    <a:pt x="5399911" y="97200"/>
                  </a:lnTo>
                  <a:lnTo>
                    <a:pt x="5392473" y="74042"/>
                  </a:lnTo>
                  <a:lnTo>
                    <a:pt x="5380541" y="52904"/>
                  </a:lnTo>
                  <a:lnTo>
                    <a:pt x="5364564" y="34471"/>
                  </a:lnTo>
                  <a:lnTo>
                    <a:pt x="5363783" y="33865"/>
                  </a:lnTo>
                  <a:close/>
                </a:path>
                <a:path w="5402580" h="809625">
                  <a:moveTo>
                    <a:pt x="5275750" y="67732"/>
                  </a:moveTo>
                  <a:lnTo>
                    <a:pt x="126363" y="67735"/>
                  </a:lnTo>
                  <a:lnTo>
                    <a:pt x="84349" y="83893"/>
                  </a:lnTo>
                  <a:lnTo>
                    <a:pt x="67660" y="122483"/>
                  </a:lnTo>
                  <a:lnTo>
                    <a:pt x="67660" y="687138"/>
                  </a:lnTo>
                  <a:lnTo>
                    <a:pt x="68836" y="698390"/>
                  </a:lnTo>
                  <a:lnTo>
                    <a:pt x="93138" y="732547"/>
                  </a:lnTo>
                  <a:lnTo>
                    <a:pt x="126365" y="741890"/>
                  </a:lnTo>
                  <a:lnTo>
                    <a:pt x="5275750" y="741890"/>
                  </a:lnTo>
                  <a:lnTo>
                    <a:pt x="5317765" y="725730"/>
                  </a:lnTo>
                  <a:lnTo>
                    <a:pt x="5330183" y="708023"/>
                  </a:lnTo>
                  <a:lnTo>
                    <a:pt x="127946" y="708023"/>
                  </a:lnTo>
                  <a:lnTo>
                    <a:pt x="120370" y="707315"/>
                  </a:lnTo>
                  <a:lnTo>
                    <a:pt x="101526" y="685372"/>
                  </a:lnTo>
                  <a:lnTo>
                    <a:pt x="101526" y="124249"/>
                  </a:lnTo>
                  <a:lnTo>
                    <a:pt x="5330183" y="101600"/>
                  </a:lnTo>
                  <a:lnTo>
                    <a:pt x="5330096" y="101328"/>
                  </a:lnTo>
                  <a:lnTo>
                    <a:pt x="5298973" y="72022"/>
                  </a:lnTo>
                  <a:lnTo>
                    <a:pt x="5288056" y="68884"/>
                  </a:lnTo>
                  <a:lnTo>
                    <a:pt x="5275750" y="67732"/>
                  </a:lnTo>
                  <a:close/>
                </a:path>
                <a:path w="5402580" h="809625">
                  <a:moveTo>
                    <a:pt x="5330183" y="101600"/>
                  </a:moveTo>
                  <a:lnTo>
                    <a:pt x="5274169" y="101600"/>
                  </a:lnTo>
                  <a:lnTo>
                    <a:pt x="5281749" y="102309"/>
                  </a:lnTo>
                  <a:lnTo>
                    <a:pt x="5286554" y="103691"/>
                  </a:lnTo>
                  <a:lnTo>
                    <a:pt x="5300588" y="685372"/>
                  </a:lnTo>
                  <a:lnTo>
                    <a:pt x="5299960" y="691375"/>
                  </a:lnTo>
                  <a:lnTo>
                    <a:pt x="5274169" y="708023"/>
                  </a:lnTo>
                  <a:lnTo>
                    <a:pt x="5330183" y="708023"/>
                  </a:lnTo>
                  <a:lnTo>
                    <a:pt x="5333278" y="698390"/>
                  </a:lnTo>
                  <a:lnTo>
                    <a:pt x="5334454" y="687138"/>
                  </a:lnTo>
                  <a:lnTo>
                    <a:pt x="5334453" y="122483"/>
                  </a:lnTo>
                  <a:lnTo>
                    <a:pt x="5333277" y="111231"/>
                  </a:lnTo>
                  <a:lnTo>
                    <a:pt x="5330183" y="101600"/>
                  </a:lnTo>
                  <a:close/>
                </a:path>
              </a:pathLst>
            </a:custGeom>
            <a:solidFill>
              <a:srgbClr val="A5A5A5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4" name="object 14"/>
            <p:cNvSpPr/>
            <p:nvPr/>
          </p:nvSpPr>
          <p:spPr>
            <a:xfrm>
              <a:off x="5065712" y="4897438"/>
              <a:ext cx="5653405" cy="1149350"/>
            </a:xfrm>
            <a:custGeom>
              <a:avLst/>
              <a:gdLst/>
              <a:ahLst/>
              <a:cxnLst/>
              <a:rect l="l" t="t" r="r" b="b"/>
              <a:pathLst>
                <a:path w="5653405" h="1149350">
                  <a:moveTo>
                    <a:pt x="5475651" y="0"/>
                  </a:moveTo>
                  <a:lnTo>
                    <a:pt x="177435" y="0"/>
                  </a:lnTo>
                  <a:lnTo>
                    <a:pt x="146062" y="2527"/>
                  </a:lnTo>
                  <a:lnTo>
                    <a:pt x="83663" y="23628"/>
                  </a:lnTo>
                  <a:lnTo>
                    <a:pt x="32852" y="65145"/>
                  </a:lnTo>
                  <a:lnTo>
                    <a:pt x="8670" y="107372"/>
                  </a:lnTo>
                  <a:lnTo>
                    <a:pt x="0" y="154031"/>
                  </a:lnTo>
                  <a:lnTo>
                    <a:pt x="0" y="995318"/>
                  </a:lnTo>
                  <a:lnTo>
                    <a:pt x="8684" y="1042023"/>
                  </a:lnTo>
                  <a:lnTo>
                    <a:pt x="32852" y="1084204"/>
                  </a:lnTo>
                  <a:lnTo>
                    <a:pt x="83663" y="1125721"/>
                  </a:lnTo>
                  <a:lnTo>
                    <a:pt x="146062" y="1146822"/>
                  </a:lnTo>
                  <a:lnTo>
                    <a:pt x="177435" y="1149350"/>
                  </a:lnTo>
                  <a:lnTo>
                    <a:pt x="5475651" y="1149350"/>
                  </a:lnTo>
                  <a:lnTo>
                    <a:pt x="5507024" y="1146822"/>
                  </a:lnTo>
                  <a:lnTo>
                    <a:pt x="5539193" y="1138863"/>
                  </a:lnTo>
                  <a:lnTo>
                    <a:pt x="5569423" y="1125721"/>
                  </a:lnTo>
                  <a:lnTo>
                    <a:pt x="5584759" y="1115482"/>
                  </a:lnTo>
                  <a:lnTo>
                    <a:pt x="178796" y="1115482"/>
                  </a:lnTo>
                  <a:lnTo>
                    <a:pt x="151526" y="1113287"/>
                  </a:lnTo>
                  <a:lnTo>
                    <a:pt x="99946" y="1095871"/>
                  </a:lnTo>
                  <a:lnTo>
                    <a:pt x="59230" y="1062671"/>
                  </a:lnTo>
                  <a:lnTo>
                    <a:pt x="36814" y="1018321"/>
                  </a:lnTo>
                  <a:lnTo>
                    <a:pt x="33929" y="995318"/>
                  </a:lnTo>
                  <a:lnTo>
                    <a:pt x="33929" y="154031"/>
                  </a:lnTo>
                  <a:lnTo>
                    <a:pt x="45691" y="107326"/>
                  </a:lnTo>
                  <a:lnTo>
                    <a:pt x="77721" y="68315"/>
                  </a:lnTo>
                  <a:lnTo>
                    <a:pt x="124788" y="42679"/>
                  </a:lnTo>
                  <a:lnTo>
                    <a:pt x="178796" y="33867"/>
                  </a:lnTo>
                  <a:lnTo>
                    <a:pt x="5584759" y="33867"/>
                  </a:lnTo>
                  <a:lnTo>
                    <a:pt x="5569423" y="23628"/>
                  </a:lnTo>
                  <a:lnTo>
                    <a:pt x="5539193" y="10486"/>
                  </a:lnTo>
                  <a:lnTo>
                    <a:pt x="5507024" y="2527"/>
                  </a:lnTo>
                  <a:lnTo>
                    <a:pt x="5475651" y="0"/>
                  </a:lnTo>
                  <a:close/>
                </a:path>
                <a:path w="5653405" h="1149350">
                  <a:moveTo>
                    <a:pt x="5584759" y="33867"/>
                  </a:moveTo>
                  <a:lnTo>
                    <a:pt x="5474290" y="33867"/>
                  </a:lnTo>
                  <a:lnTo>
                    <a:pt x="5501561" y="36064"/>
                  </a:lnTo>
                  <a:lnTo>
                    <a:pt x="5528299" y="42679"/>
                  </a:lnTo>
                  <a:lnTo>
                    <a:pt x="5575366" y="68315"/>
                  </a:lnTo>
                  <a:lnTo>
                    <a:pt x="5607424" y="107372"/>
                  </a:lnTo>
                  <a:lnTo>
                    <a:pt x="5619157" y="154031"/>
                  </a:lnTo>
                  <a:lnTo>
                    <a:pt x="5619157" y="995318"/>
                  </a:lnTo>
                  <a:lnTo>
                    <a:pt x="5618497" y="1006177"/>
                  </a:lnTo>
                  <a:lnTo>
                    <a:pt x="5593857" y="1062671"/>
                  </a:lnTo>
                  <a:lnTo>
                    <a:pt x="5553141" y="1095871"/>
                  </a:lnTo>
                  <a:lnTo>
                    <a:pt x="5501561" y="1113287"/>
                  </a:lnTo>
                  <a:lnTo>
                    <a:pt x="5474290" y="1115482"/>
                  </a:lnTo>
                  <a:lnTo>
                    <a:pt x="5584759" y="1115482"/>
                  </a:lnTo>
                  <a:lnTo>
                    <a:pt x="5620235" y="1084204"/>
                  </a:lnTo>
                  <a:lnTo>
                    <a:pt x="5644417" y="1041977"/>
                  </a:lnTo>
                  <a:lnTo>
                    <a:pt x="5653087" y="995318"/>
                  </a:lnTo>
                  <a:lnTo>
                    <a:pt x="5653087" y="154031"/>
                  </a:lnTo>
                  <a:lnTo>
                    <a:pt x="5644403" y="107326"/>
                  </a:lnTo>
                  <a:lnTo>
                    <a:pt x="5620235" y="65145"/>
                  </a:lnTo>
                  <a:lnTo>
                    <a:pt x="5596900" y="41972"/>
                  </a:lnTo>
                  <a:lnTo>
                    <a:pt x="5584759" y="33867"/>
                  </a:lnTo>
                  <a:close/>
                </a:path>
                <a:path w="5653405" h="1149350">
                  <a:moveTo>
                    <a:pt x="5472927" y="67732"/>
                  </a:moveTo>
                  <a:lnTo>
                    <a:pt x="180159" y="67732"/>
                  </a:lnTo>
                  <a:lnTo>
                    <a:pt x="156988" y="69599"/>
                  </a:lnTo>
                  <a:lnTo>
                    <a:pt x="116229" y="83328"/>
                  </a:lnTo>
                  <a:lnTo>
                    <a:pt x="85608" y="108212"/>
                  </a:lnTo>
                  <a:lnTo>
                    <a:pt x="68270" y="147266"/>
                  </a:lnTo>
                  <a:lnTo>
                    <a:pt x="67859" y="154031"/>
                  </a:lnTo>
                  <a:lnTo>
                    <a:pt x="67859" y="995318"/>
                  </a:lnTo>
                  <a:lnTo>
                    <a:pt x="85608" y="1041137"/>
                  </a:lnTo>
                  <a:lnTo>
                    <a:pt x="116229" y="1066021"/>
                  </a:lnTo>
                  <a:lnTo>
                    <a:pt x="156988" y="1079750"/>
                  </a:lnTo>
                  <a:lnTo>
                    <a:pt x="180159" y="1081617"/>
                  </a:lnTo>
                  <a:lnTo>
                    <a:pt x="5472927" y="1081617"/>
                  </a:lnTo>
                  <a:lnTo>
                    <a:pt x="5517405" y="1074478"/>
                  </a:lnTo>
                  <a:lnTo>
                    <a:pt x="5553830" y="1054690"/>
                  </a:lnTo>
                  <a:lnTo>
                    <a:pt x="5560819" y="1047750"/>
                  </a:lnTo>
                  <a:lnTo>
                    <a:pt x="181521" y="1047750"/>
                  </a:lnTo>
                  <a:lnTo>
                    <a:pt x="162450" y="1046213"/>
                  </a:lnTo>
                  <a:lnTo>
                    <a:pt x="120790" y="1028346"/>
                  </a:lnTo>
                  <a:lnTo>
                    <a:pt x="101662" y="993260"/>
                  </a:lnTo>
                  <a:lnTo>
                    <a:pt x="101787" y="154031"/>
                  </a:lnTo>
                  <a:lnTo>
                    <a:pt x="120790" y="121003"/>
                  </a:lnTo>
                  <a:lnTo>
                    <a:pt x="162450" y="103136"/>
                  </a:lnTo>
                  <a:lnTo>
                    <a:pt x="181521" y="101600"/>
                  </a:lnTo>
                  <a:lnTo>
                    <a:pt x="5560819" y="101600"/>
                  </a:lnTo>
                  <a:lnTo>
                    <a:pt x="5553830" y="94659"/>
                  </a:lnTo>
                  <a:lnTo>
                    <a:pt x="5536858" y="83328"/>
                  </a:lnTo>
                  <a:lnTo>
                    <a:pt x="5517405" y="74871"/>
                  </a:lnTo>
                  <a:lnTo>
                    <a:pt x="5496098" y="69599"/>
                  </a:lnTo>
                  <a:lnTo>
                    <a:pt x="5472927" y="67732"/>
                  </a:lnTo>
                  <a:close/>
                </a:path>
                <a:path w="5653405" h="1149350">
                  <a:moveTo>
                    <a:pt x="5560819" y="101600"/>
                  </a:moveTo>
                  <a:lnTo>
                    <a:pt x="5471566" y="101600"/>
                  </a:lnTo>
                  <a:lnTo>
                    <a:pt x="5490636" y="103136"/>
                  </a:lnTo>
                  <a:lnTo>
                    <a:pt x="5506510" y="107063"/>
                  </a:lnTo>
                  <a:lnTo>
                    <a:pt x="5541100" y="129747"/>
                  </a:lnTo>
                  <a:lnTo>
                    <a:pt x="5551424" y="993260"/>
                  </a:lnTo>
                  <a:lnTo>
                    <a:pt x="5551136" y="997988"/>
                  </a:lnTo>
                  <a:lnTo>
                    <a:pt x="5520575" y="1036171"/>
                  </a:lnTo>
                  <a:lnTo>
                    <a:pt x="5471566" y="1047750"/>
                  </a:lnTo>
                  <a:lnTo>
                    <a:pt x="5560819" y="1047750"/>
                  </a:lnTo>
                  <a:lnTo>
                    <a:pt x="5583316" y="1010273"/>
                  </a:lnTo>
                  <a:lnTo>
                    <a:pt x="5585228" y="995318"/>
                  </a:lnTo>
                  <a:lnTo>
                    <a:pt x="5585228" y="154031"/>
                  </a:lnTo>
                  <a:lnTo>
                    <a:pt x="5567479" y="108212"/>
                  </a:lnTo>
                  <a:lnTo>
                    <a:pt x="5560819" y="101600"/>
                  </a:lnTo>
                  <a:close/>
                </a:path>
              </a:pathLst>
            </a:custGeom>
            <a:solidFill>
              <a:srgbClr val="FFC000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  <p:sp>
          <p:nvSpPr>
            <p:cNvPr id="15" name="object 15"/>
            <p:cNvSpPr/>
            <p:nvPr/>
          </p:nvSpPr>
          <p:spPr>
            <a:xfrm>
              <a:off x="5065794" y="6154738"/>
              <a:ext cx="5402580" cy="494030"/>
            </a:xfrm>
            <a:custGeom>
              <a:avLst/>
              <a:gdLst/>
              <a:ahLst/>
              <a:cxnLst/>
              <a:rect l="l" t="t" r="r" b="b"/>
              <a:pathLst>
                <a:path w="5402580" h="494029">
                  <a:moveTo>
                    <a:pt x="5282524" y="0"/>
                  </a:moveTo>
                  <a:lnTo>
                    <a:pt x="119576" y="1"/>
                  </a:lnTo>
                  <a:lnTo>
                    <a:pt x="64089" y="9718"/>
                  </a:lnTo>
                  <a:lnTo>
                    <a:pt x="29514" y="29273"/>
                  </a:lnTo>
                  <a:lnTo>
                    <a:pt x="3506" y="65308"/>
                  </a:lnTo>
                  <a:lnTo>
                    <a:pt x="0" y="408628"/>
                  </a:lnTo>
                  <a:lnTo>
                    <a:pt x="3507" y="428407"/>
                  </a:lnTo>
                  <a:lnTo>
                    <a:pt x="29517" y="464440"/>
                  </a:lnTo>
                  <a:lnTo>
                    <a:pt x="64086" y="483994"/>
                  </a:lnTo>
                  <a:lnTo>
                    <a:pt x="101540" y="492715"/>
                  </a:lnTo>
                  <a:lnTo>
                    <a:pt x="119575" y="493712"/>
                  </a:lnTo>
                  <a:lnTo>
                    <a:pt x="5282524" y="493712"/>
                  </a:lnTo>
                  <a:lnTo>
                    <a:pt x="5338011" y="483994"/>
                  </a:lnTo>
                  <a:lnTo>
                    <a:pt x="5372583" y="464439"/>
                  </a:lnTo>
                  <a:lnTo>
                    <a:pt x="5376978" y="459845"/>
                  </a:lnTo>
                  <a:lnTo>
                    <a:pt x="120508" y="459845"/>
                  </a:lnTo>
                  <a:lnTo>
                    <a:pt x="105317" y="459005"/>
                  </a:lnTo>
                  <a:lnTo>
                    <a:pt x="62951" y="446229"/>
                  </a:lnTo>
                  <a:lnTo>
                    <a:pt x="35889" y="417060"/>
                  </a:lnTo>
                  <a:lnTo>
                    <a:pt x="33878" y="405712"/>
                  </a:lnTo>
                  <a:lnTo>
                    <a:pt x="33878" y="87998"/>
                  </a:lnTo>
                  <a:lnTo>
                    <a:pt x="62952" y="47482"/>
                  </a:lnTo>
                  <a:lnTo>
                    <a:pt x="105341" y="34705"/>
                  </a:lnTo>
                  <a:lnTo>
                    <a:pt x="5376978" y="33867"/>
                  </a:lnTo>
                  <a:lnTo>
                    <a:pt x="5372581" y="29272"/>
                  </a:lnTo>
                  <a:lnTo>
                    <a:pt x="5355841" y="17876"/>
                  </a:lnTo>
                  <a:lnTo>
                    <a:pt x="5338012" y="9718"/>
                  </a:lnTo>
                  <a:lnTo>
                    <a:pt x="5319553" y="4217"/>
                  </a:lnTo>
                  <a:lnTo>
                    <a:pt x="5300559" y="995"/>
                  </a:lnTo>
                  <a:lnTo>
                    <a:pt x="5282524" y="0"/>
                  </a:lnTo>
                  <a:close/>
                </a:path>
                <a:path w="5402580" h="494029">
                  <a:moveTo>
                    <a:pt x="5376978" y="33867"/>
                  </a:moveTo>
                  <a:lnTo>
                    <a:pt x="5281590" y="33867"/>
                  </a:lnTo>
                  <a:lnTo>
                    <a:pt x="5296789" y="34706"/>
                  </a:lnTo>
                  <a:lnTo>
                    <a:pt x="5311857" y="37263"/>
                  </a:lnTo>
                  <a:lnTo>
                    <a:pt x="5350578" y="55262"/>
                  </a:lnTo>
                  <a:lnTo>
                    <a:pt x="5368221" y="405712"/>
                  </a:lnTo>
                  <a:lnTo>
                    <a:pt x="5366209" y="417060"/>
                  </a:lnTo>
                  <a:lnTo>
                    <a:pt x="5339148" y="446229"/>
                  </a:lnTo>
                  <a:lnTo>
                    <a:pt x="5296781" y="459005"/>
                  </a:lnTo>
                  <a:lnTo>
                    <a:pt x="5281590" y="459845"/>
                  </a:lnTo>
                  <a:lnTo>
                    <a:pt x="5376978" y="459845"/>
                  </a:lnTo>
                  <a:lnTo>
                    <a:pt x="5387413" y="448938"/>
                  </a:lnTo>
                  <a:lnTo>
                    <a:pt x="5398593" y="428407"/>
                  </a:lnTo>
                  <a:lnTo>
                    <a:pt x="5402099" y="408628"/>
                  </a:lnTo>
                  <a:lnTo>
                    <a:pt x="5402096" y="85082"/>
                  </a:lnTo>
                  <a:lnTo>
                    <a:pt x="5398591" y="65304"/>
                  </a:lnTo>
                  <a:lnTo>
                    <a:pt x="5387412" y="44773"/>
                  </a:lnTo>
                  <a:lnTo>
                    <a:pt x="5376978" y="33867"/>
                  </a:lnTo>
                  <a:close/>
                </a:path>
                <a:path w="5402580" h="494029">
                  <a:moveTo>
                    <a:pt x="5280655" y="67732"/>
                  </a:moveTo>
                  <a:lnTo>
                    <a:pt x="121443" y="67734"/>
                  </a:lnTo>
                  <a:lnTo>
                    <a:pt x="79643" y="77087"/>
                  </a:lnTo>
                  <a:lnTo>
                    <a:pt x="67652" y="402211"/>
                  </a:lnTo>
                  <a:lnTo>
                    <a:pt x="68272" y="405712"/>
                  </a:lnTo>
                  <a:lnTo>
                    <a:pt x="109094" y="425296"/>
                  </a:lnTo>
                  <a:lnTo>
                    <a:pt x="121443" y="425978"/>
                  </a:lnTo>
                  <a:lnTo>
                    <a:pt x="5280655" y="425978"/>
                  </a:lnTo>
                  <a:lnTo>
                    <a:pt x="5322455" y="416623"/>
                  </a:lnTo>
                  <a:lnTo>
                    <a:pt x="5334446" y="402211"/>
                  </a:lnTo>
                  <a:lnTo>
                    <a:pt x="5334446" y="399233"/>
                  </a:lnTo>
                  <a:lnTo>
                    <a:pt x="5300580" y="399232"/>
                  </a:lnTo>
                  <a:lnTo>
                    <a:pt x="101518" y="399232"/>
                  </a:lnTo>
                  <a:lnTo>
                    <a:pt x="100656" y="394364"/>
                  </a:lnTo>
                  <a:lnTo>
                    <a:pt x="97448" y="388473"/>
                  </a:lnTo>
                  <a:lnTo>
                    <a:pt x="95531" y="386471"/>
                  </a:lnTo>
                  <a:lnTo>
                    <a:pt x="101518" y="386471"/>
                  </a:lnTo>
                  <a:lnTo>
                    <a:pt x="101518" y="107241"/>
                  </a:lnTo>
                  <a:lnTo>
                    <a:pt x="95530" y="107241"/>
                  </a:lnTo>
                  <a:lnTo>
                    <a:pt x="97448" y="105237"/>
                  </a:lnTo>
                  <a:lnTo>
                    <a:pt x="100656" y="99343"/>
                  </a:lnTo>
                  <a:lnTo>
                    <a:pt x="101518" y="94479"/>
                  </a:lnTo>
                  <a:lnTo>
                    <a:pt x="5300578" y="94479"/>
                  </a:lnTo>
                  <a:lnTo>
                    <a:pt x="5334445" y="94476"/>
                  </a:lnTo>
                  <a:lnTo>
                    <a:pt x="5334445" y="91499"/>
                  </a:lnTo>
                  <a:lnTo>
                    <a:pt x="5293005" y="68414"/>
                  </a:lnTo>
                  <a:lnTo>
                    <a:pt x="5280655" y="67732"/>
                  </a:lnTo>
                  <a:close/>
                </a:path>
                <a:path w="5402580" h="494029">
                  <a:moveTo>
                    <a:pt x="5306569" y="386471"/>
                  </a:moveTo>
                  <a:lnTo>
                    <a:pt x="5305763" y="387018"/>
                  </a:lnTo>
                  <a:lnTo>
                    <a:pt x="5302191" y="388653"/>
                  </a:lnTo>
                  <a:lnTo>
                    <a:pt x="5300580" y="389133"/>
                  </a:lnTo>
                  <a:lnTo>
                    <a:pt x="5300580" y="399233"/>
                  </a:lnTo>
                  <a:lnTo>
                    <a:pt x="5301443" y="394364"/>
                  </a:lnTo>
                  <a:lnTo>
                    <a:pt x="5304652" y="388473"/>
                  </a:lnTo>
                  <a:lnTo>
                    <a:pt x="5306569" y="386471"/>
                  </a:lnTo>
                  <a:close/>
                </a:path>
                <a:path w="5402580" h="494029">
                  <a:moveTo>
                    <a:pt x="5334446" y="386471"/>
                  </a:moveTo>
                  <a:lnTo>
                    <a:pt x="5306569" y="386471"/>
                  </a:lnTo>
                  <a:lnTo>
                    <a:pt x="5304652" y="388473"/>
                  </a:lnTo>
                  <a:lnTo>
                    <a:pt x="5301443" y="394365"/>
                  </a:lnTo>
                  <a:lnTo>
                    <a:pt x="5300580" y="399233"/>
                  </a:lnTo>
                  <a:lnTo>
                    <a:pt x="5334446" y="399233"/>
                  </a:lnTo>
                  <a:lnTo>
                    <a:pt x="5334446" y="386471"/>
                  </a:lnTo>
                  <a:close/>
                </a:path>
                <a:path w="5402580" h="494029">
                  <a:moveTo>
                    <a:pt x="95531" y="386471"/>
                  </a:moveTo>
                  <a:lnTo>
                    <a:pt x="97448" y="388473"/>
                  </a:lnTo>
                  <a:lnTo>
                    <a:pt x="100656" y="394365"/>
                  </a:lnTo>
                  <a:lnTo>
                    <a:pt x="101518" y="399232"/>
                  </a:lnTo>
                  <a:lnTo>
                    <a:pt x="101518" y="389133"/>
                  </a:lnTo>
                  <a:lnTo>
                    <a:pt x="99908" y="388653"/>
                  </a:lnTo>
                  <a:lnTo>
                    <a:pt x="96336" y="387018"/>
                  </a:lnTo>
                  <a:lnTo>
                    <a:pt x="95531" y="386471"/>
                  </a:lnTo>
                  <a:close/>
                </a:path>
                <a:path w="5402580" h="494029">
                  <a:moveTo>
                    <a:pt x="101518" y="389133"/>
                  </a:moveTo>
                  <a:lnTo>
                    <a:pt x="101518" y="399232"/>
                  </a:lnTo>
                  <a:lnTo>
                    <a:pt x="5300580" y="399232"/>
                  </a:lnTo>
                  <a:lnTo>
                    <a:pt x="5300580" y="392112"/>
                  </a:lnTo>
                  <a:lnTo>
                    <a:pt x="122378" y="392112"/>
                  </a:lnTo>
                  <a:lnTo>
                    <a:pt x="112872" y="391586"/>
                  </a:lnTo>
                  <a:lnTo>
                    <a:pt x="105633" y="390359"/>
                  </a:lnTo>
                  <a:lnTo>
                    <a:pt x="101518" y="389133"/>
                  </a:lnTo>
                  <a:close/>
                </a:path>
                <a:path w="5402580" h="494029">
                  <a:moveTo>
                    <a:pt x="5300580" y="389133"/>
                  </a:moveTo>
                  <a:lnTo>
                    <a:pt x="5296464" y="390359"/>
                  </a:lnTo>
                  <a:lnTo>
                    <a:pt x="5289227" y="391586"/>
                  </a:lnTo>
                  <a:lnTo>
                    <a:pt x="5279721" y="392112"/>
                  </a:lnTo>
                  <a:lnTo>
                    <a:pt x="5300580" y="392112"/>
                  </a:lnTo>
                  <a:lnTo>
                    <a:pt x="5300580" y="389133"/>
                  </a:lnTo>
                  <a:close/>
                </a:path>
                <a:path w="5402580" h="494029">
                  <a:moveTo>
                    <a:pt x="101518" y="386471"/>
                  </a:moveTo>
                  <a:lnTo>
                    <a:pt x="95531" y="386471"/>
                  </a:lnTo>
                  <a:lnTo>
                    <a:pt x="96336" y="387018"/>
                  </a:lnTo>
                  <a:lnTo>
                    <a:pt x="99908" y="388653"/>
                  </a:lnTo>
                  <a:lnTo>
                    <a:pt x="101518" y="389133"/>
                  </a:lnTo>
                  <a:lnTo>
                    <a:pt x="101518" y="386471"/>
                  </a:lnTo>
                  <a:close/>
                </a:path>
                <a:path w="5402580" h="494029">
                  <a:moveTo>
                    <a:pt x="5300578" y="104577"/>
                  </a:moveTo>
                  <a:lnTo>
                    <a:pt x="5300580" y="389133"/>
                  </a:lnTo>
                  <a:lnTo>
                    <a:pt x="5302191" y="388653"/>
                  </a:lnTo>
                  <a:lnTo>
                    <a:pt x="5305763" y="387018"/>
                  </a:lnTo>
                  <a:lnTo>
                    <a:pt x="5306569" y="386471"/>
                  </a:lnTo>
                  <a:lnTo>
                    <a:pt x="5334446" y="386471"/>
                  </a:lnTo>
                  <a:lnTo>
                    <a:pt x="5334445" y="107241"/>
                  </a:lnTo>
                  <a:lnTo>
                    <a:pt x="5306567" y="107241"/>
                  </a:lnTo>
                  <a:lnTo>
                    <a:pt x="5305762" y="106692"/>
                  </a:lnTo>
                  <a:lnTo>
                    <a:pt x="5302191" y="105058"/>
                  </a:lnTo>
                  <a:lnTo>
                    <a:pt x="5300578" y="104577"/>
                  </a:lnTo>
                  <a:close/>
                </a:path>
                <a:path w="5402580" h="494029">
                  <a:moveTo>
                    <a:pt x="101518" y="94479"/>
                  </a:moveTo>
                  <a:lnTo>
                    <a:pt x="100656" y="99347"/>
                  </a:lnTo>
                  <a:lnTo>
                    <a:pt x="97448" y="105237"/>
                  </a:lnTo>
                  <a:lnTo>
                    <a:pt x="95530" y="107241"/>
                  </a:lnTo>
                  <a:lnTo>
                    <a:pt x="96338" y="106692"/>
                  </a:lnTo>
                  <a:lnTo>
                    <a:pt x="99912" y="105058"/>
                  </a:lnTo>
                  <a:lnTo>
                    <a:pt x="101518" y="104579"/>
                  </a:lnTo>
                  <a:lnTo>
                    <a:pt x="101518" y="94479"/>
                  </a:lnTo>
                  <a:close/>
                </a:path>
                <a:path w="5402580" h="494029">
                  <a:moveTo>
                    <a:pt x="101518" y="104579"/>
                  </a:moveTo>
                  <a:lnTo>
                    <a:pt x="99908" y="105059"/>
                  </a:lnTo>
                  <a:lnTo>
                    <a:pt x="96335" y="106693"/>
                  </a:lnTo>
                  <a:lnTo>
                    <a:pt x="95530" y="107241"/>
                  </a:lnTo>
                  <a:lnTo>
                    <a:pt x="101518" y="107241"/>
                  </a:lnTo>
                  <a:lnTo>
                    <a:pt x="101518" y="104579"/>
                  </a:lnTo>
                  <a:close/>
                </a:path>
                <a:path w="5402580" h="494029">
                  <a:moveTo>
                    <a:pt x="5300578" y="94476"/>
                  </a:moveTo>
                  <a:lnTo>
                    <a:pt x="5300584" y="104579"/>
                  </a:lnTo>
                  <a:lnTo>
                    <a:pt x="5302194" y="105059"/>
                  </a:lnTo>
                  <a:lnTo>
                    <a:pt x="5305764" y="106693"/>
                  </a:lnTo>
                  <a:lnTo>
                    <a:pt x="5306567" y="107241"/>
                  </a:lnTo>
                  <a:lnTo>
                    <a:pt x="5304651" y="105237"/>
                  </a:lnTo>
                  <a:lnTo>
                    <a:pt x="5301440" y="99343"/>
                  </a:lnTo>
                  <a:lnTo>
                    <a:pt x="5300578" y="94476"/>
                  </a:lnTo>
                  <a:close/>
                </a:path>
                <a:path w="5402580" h="494029">
                  <a:moveTo>
                    <a:pt x="5334445" y="94476"/>
                  </a:moveTo>
                  <a:lnTo>
                    <a:pt x="5300578" y="94476"/>
                  </a:lnTo>
                  <a:lnTo>
                    <a:pt x="5301442" y="99347"/>
                  </a:lnTo>
                  <a:lnTo>
                    <a:pt x="5304651" y="105237"/>
                  </a:lnTo>
                  <a:lnTo>
                    <a:pt x="5306567" y="107241"/>
                  </a:lnTo>
                  <a:lnTo>
                    <a:pt x="5334445" y="107241"/>
                  </a:lnTo>
                  <a:lnTo>
                    <a:pt x="5334445" y="94476"/>
                  </a:lnTo>
                  <a:close/>
                </a:path>
                <a:path w="5402580" h="494029">
                  <a:moveTo>
                    <a:pt x="5300578" y="94479"/>
                  </a:moveTo>
                  <a:lnTo>
                    <a:pt x="101518" y="94479"/>
                  </a:lnTo>
                  <a:lnTo>
                    <a:pt x="101518" y="104579"/>
                  </a:lnTo>
                  <a:lnTo>
                    <a:pt x="105633" y="103352"/>
                  </a:lnTo>
                  <a:lnTo>
                    <a:pt x="112894" y="102124"/>
                  </a:lnTo>
                  <a:lnTo>
                    <a:pt x="122376" y="101601"/>
                  </a:lnTo>
                  <a:lnTo>
                    <a:pt x="5300578" y="101600"/>
                  </a:lnTo>
                  <a:lnTo>
                    <a:pt x="5300578" y="94479"/>
                  </a:lnTo>
                  <a:close/>
                </a:path>
                <a:path w="5402580" h="494029">
                  <a:moveTo>
                    <a:pt x="5300578" y="101600"/>
                  </a:moveTo>
                  <a:lnTo>
                    <a:pt x="5279721" y="101600"/>
                  </a:lnTo>
                  <a:lnTo>
                    <a:pt x="5289234" y="102125"/>
                  </a:lnTo>
                  <a:lnTo>
                    <a:pt x="5296466" y="103352"/>
                  </a:lnTo>
                  <a:lnTo>
                    <a:pt x="5300578" y="104577"/>
                  </a:lnTo>
                  <a:lnTo>
                    <a:pt x="5300578" y="101600"/>
                  </a:lnTo>
                  <a:close/>
                </a:path>
              </a:pathLst>
            </a:custGeom>
            <a:solidFill>
              <a:srgbClr val="70AD47"/>
            </a:solidFill>
          </p:spPr>
          <p:txBody>
            <a:bodyPr wrap="square" lIns="0" tIns="0" rIns="0" bIns="0" rtlCol="0"/>
            <a:lstStyle/>
            <a:p>
              <a:endParaRPr/>
            </a:p>
          </p:txBody>
        </p:sp>
      </p:grpSp>
      <p:sp>
        <p:nvSpPr>
          <p:cNvPr id="16" name="object 16"/>
          <p:cNvSpPr txBox="1"/>
          <p:nvPr/>
        </p:nvSpPr>
        <p:spPr>
          <a:xfrm>
            <a:off x="5176043" y="4123435"/>
            <a:ext cx="5256530" cy="2442845"/>
          </a:xfrm>
          <a:prstGeom prst="rect">
            <a:avLst/>
          </a:prstGeom>
        </p:spPr>
        <p:txBody>
          <a:bodyPr vert="horz" wrap="square" lIns="0" tIns="53975" rIns="0" bIns="0" rtlCol="0">
            <a:spAutoFit/>
          </a:bodyPr>
          <a:lstStyle/>
          <a:p>
            <a:pPr marL="12065" marR="79375" algn="ctr">
              <a:lnSpc>
                <a:spcPts val="2590"/>
              </a:lnSpc>
              <a:spcBef>
                <a:spcPts val="425"/>
              </a:spcBef>
            </a:pPr>
            <a:r>
              <a:rPr sz="2400" dirty="0">
                <a:latin typeface="Arial MT"/>
                <a:cs typeface="Arial MT"/>
              </a:rPr>
              <a:t>Limpiar</a:t>
            </a:r>
            <a:r>
              <a:rPr sz="2400" spc="-2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la</a:t>
            </a:r>
            <a:r>
              <a:rPr sz="2400" spc="-1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grasa</a:t>
            </a:r>
            <a:r>
              <a:rPr sz="2400" spc="-15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retenida</a:t>
            </a:r>
            <a:r>
              <a:rPr sz="2400" spc="-1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en</a:t>
            </a:r>
            <a:r>
              <a:rPr sz="2400" spc="-1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las</a:t>
            </a:r>
            <a:r>
              <a:rPr sz="2400" spc="-1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zonas </a:t>
            </a:r>
            <a:r>
              <a:rPr sz="2400" spc="-65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de</a:t>
            </a:r>
            <a:r>
              <a:rPr sz="2400" spc="-1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cocina.</a:t>
            </a:r>
            <a:endParaRPr sz="2400">
              <a:latin typeface="Arial MT"/>
              <a:cs typeface="Arial MT"/>
            </a:endParaRPr>
          </a:p>
          <a:p>
            <a:pPr marL="188595" marR="5080" algn="ctr">
              <a:lnSpc>
                <a:spcPts val="2590"/>
              </a:lnSpc>
              <a:spcBef>
                <a:spcPts val="1060"/>
              </a:spcBef>
            </a:pPr>
            <a:r>
              <a:rPr sz="2400" spc="-5" dirty="0">
                <a:latin typeface="Arial MT"/>
                <a:cs typeface="Arial MT"/>
              </a:rPr>
              <a:t>Barrer</a:t>
            </a:r>
            <a:r>
              <a:rPr sz="2400" spc="-2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los</a:t>
            </a:r>
            <a:r>
              <a:rPr sz="2400" spc="-2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suelos,</a:t>
            </a:r>
            <a:r>
              <a:rPr sz="2400" spc="-2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inclusive</a:t>
            </a:r>
            <a:r>
              <a:rPr sz="2400" spc="-2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debajo</a:t>
            </a:r>
            <a:r>
              <a:rPr sz="2400" spc="-2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de </a:t>
            </a:r>
            <a:r>
              <a:rPr sz="2400" spc="-65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las mesadas y las máquinas, </a:t>
            </a:r>
            <a:r>
              <a:rPr sz="2400" spc="5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especialmente</a:t>
            </a:r>
            <a:r>
              <a:rPr sz="2400" spc="-1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cerca</a:t>
            </a:r>
            <a:r>
              <a:rPr sz="2400" spc="-1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de</a:t>
            </a:r>
            <a:r>
              <a:rPr sz="2400" spc="-1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las</a:t>
            </a:r>
            <a:r>
              <a:rPr sz="2400" spc="-1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paredes.</a:t>
            </a:r>
            <a:endParaRPr sz="2400">
              <a:latin typeface="Arial MT"/>
              <a:cs typeface="Arial MT"/>
            </a:endParaRPr>
          </a:p>
          <a:p>
            <a:pPr marR="66040" algn="ctr">
              <a:lnSpc>
                <a:spcPct val="100000"/>
              </a:lnSpc>
              <a:spcBef>
                <a:spcPts val="1814"/>
              </a:spcBef>
            </a:pPr>
            <a:r>
              <a:rPr sz="2400" dirty="0">
                <a:latin typeface="Arial MT"/>
                <a:cs typeface="Arial MT"/>
              </a:rPr>
              <a:t>Limpiar</a:t>
            </a:r>
            <a:r>
              <a:rPr sz="2400" spc="-4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los</a:t>
            </a:r>
            <a:r>
              <a:rPr sz="2400" spc="-3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desagües.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4356024" y="3500386"/>
            <a:ext cx="732155" cy="2953385"/>
          </a:xfrm>
          <a:custGeom>
            <a:avLst/>
            <a:gdLst/>
            <a:ahLst/>
            <a:cxnLst/>
            <a:rect l="l" t="t" r="r" b="b"/>
            <a:pathLst>
              <a:path w="732154" h="2953385">
                <a:moveTo>
                  <a:pt x="519988" y="116941"/>
                </a:moveTo>
                <a:lnTo>
                  <a:pt x="516585" y="16167"/>
                </a:lnTo>
                <a:lnTo>
                  <a:pt x="516039" y="0"/>
                </a:lnTo>
                <a:lnTo>
                  <a:pt x="416191" y="60998"/>
                </a:lnTo>
                <a:lnTo>
                  <a:pt x="414299" y="68821"/>
                </a:lnTo>
                <a:lnTo>
                  <a:pt x="421614" y="80784"/>
                </a:lnTo>
                <a:lnTo>
                  <a:pt x="429437" y="82677"/>
                </a:lnTo>
                <a:lnTo>
                  <a:pt x="470611" y="57518"/>
                </a:lnTo>
                <a:lnTo>
                  <a:pt x="0" y="930656"/>
                </a:lnTo>
                <a:lnTo>
                  <a:pt x="22364" y="942708"/>
                </a:lnTo>
                <a:lnTo>
                  <a:pt x="492975" y="69570"/>
                </a:lnTo>
                <a:lnTo>
                  <a:pt x="494601" y="117792"/>
                </a:lnTo>
                <a:lnTo>
                  <a:pt x="500468" y="123291"/>
                </a:lnTo>
                <a:lnTo>
                  <a:pt x="514489" y="122821"/>
                </a:lnTo>
                <a:lnTo>
                  <a:pt x="519988" y="116941"/>
                </a:lnTo>
                <a:close/>
              </a:path>
              <a:path w="732154" h="2953385">
                <a:moveTo>
                  <a:pt x="587476" y="1944789"/>
                </a:moveTo>
                <a:lnTo>
                  <a:pt x="585749" y="1933041"/>
                </a:lnTo>
                <a:lnTo>
                  <a:pt x="581660" y="1905304"/>
                </a:lnTo>
                <a:lnTo>
                  <a:pt x="581660" y="1917179"/>
                </a:lnTo>
                <a:lnTo>
                  <a:pt x="561822" y="1933041"/>
                </a:lnTo>
                <a:lnTo>
                  <a:pt x="569417" y="1926958"/>
                </a:lnTo>
                <a:lnTo>
                  <a:pt x="581660" y="1917179"/>
                </a:lnTo>
                <a:lnTo>
                  <a:pt x="581660" y="1905304"/>
                </a:lnTo>
                <a:lnTo>
                  <a:pt x="570420" y="1829041"/>
                </a:lnTo>
                <a:lnTo>
                  <a:pt x="563956" y="1824240"/>
                </a:lnTo>
                <a:lnTo>
                  <a:pt x="550087" y="1826285"/>
                </a:lnTo>
                <a:lnTo>
                  <a:pt x="545287" y="1832749"/>
                </a:lnTo>
                <a:lnTo>
                  <a:pt x="552323" y="1880489"/>
                </a:lnTo>
                <a:lnTo>
                  <a:pt x="21107" y="1216088"/>
                </a:lnTo>
                <a:lnTo>
                  <a:pt x="1270" y="1231950"/>
                </a:lnTo>
                <a:lnTo>
                  <a:pt x="532485" y="1896351"/>
                </a:lnTo>
                <a:lnTo>
                  <a:pt x="487464" y="1878977"/>
                </a:lnTo>
                <a:lnTo>
                  <a:pt x="480110" y="1882228"/>
                </a:lnTo>
                <a:lnTo>
                  <a:pt x="475068" y="1895322"/>
                </a:lnTo>
                <a:lnTo>
                  <a:pt x="478320" y="1902675"/>
                </a:lnTo>
                <a:lnTo>
                  <a:pt x="587476" y="1944789"/>
                </a:lnTo>
                <a:close/>
              </a:path>
              <a:path w="732154" h="2953385">
                <a:moveTo>
                  <a:pt x="667918" y="2836202"/>
                </a:moveTo>
                <a:lnTo>
                  <a:pt x="662686" y="2830093"/>
                </a:lnTo>
                <a:lnTo>
                  <a:pt x="659358" y="2829839"/>
                </a:lnTo>
                <a:lnTo>
                  <a:pt x="659358" y="2924645"/>
                </a:lnTo>
                <a:lnTo>
                  <a:pt x="636498" y="2935719"/>
                </a:lnTo>
                <a:lnTo>
                  <a:pt x="649947" y="2929191"/>
                </a:lnTo>
                <a:lnTo>
                  <a:pt x="659358" y="2924645"/>
                </a:lnTo>
                <a:lnTo>
                  <a:pt x="659358" y="2829839"/>
                </a:lnTo>
                <a:lnTo>
                  <a:pt x="648703" y="2829014"/>
                </a:lnTo>
                <a:lnTo>
                  <a:pt x="642594" y="2834246"/>
                </a:lnTo>
                <a:lnTo>
                  <a:pt x="638873" y="2882366"/>
                </a:lnTo>
                <a:lnTo>
                  <a:pt x="82943" y="1734426"/>
                </a:lnTo>
                <a:lnTo>
                  <a:pt x="60083" y="1745488"/>
                </a:lnTo>
                <a:lnTo>
                  <a:pt x="616013" y="2893428"/>
                </a:lnTo>
                <a:lnTo>
                  <a:pt x="575970" y="2866517"/>
                </a:lnTo>
                <a:lnTo>
                  <a:pt x="568071" y="2868066"/>
                </a:lnTo>
                <a:lnTo>
                  <a:pt x="560247" y="2879712"/>
                </a:lnTo>
                <a:lnTo>
                  <a:pt x="561797" y="2887599"/>
                </a:lnTo>
                <a:lnTo>
                  <a:pt x="658914" y="2952864"/>
                </a:lnTo>
                <a:lnTo>
                  <a:pt x="660234" y="2935719"/>
                </a:lnTo>
                <a:lnTo>
                  <a:pt x="667918" y="2836202"/>
                </a:lnTo>
                <a:close/>
              </a:path>
              <a:path w="732154" h="2953385">
                <a:moveTo>
                  <a:pt x="731964" y="1081151"/>
                </a:moveTo>
                <a:lnTo>
                  <a:pt x="630897" y="1022184"/>
                </a:lnTo>
                <a:lnTo>
                  <a:pt x="623125" y="1024242"/>
                </a:lnTo>
                <a:lnTo>
                  <a:pt x="616064" y="1036358"/>
                </a:lnTo>
                <a:lnTo>
                  <a:pt x="618109" y="1044130"/>
                </a:lnTo>
                <a:lnTo>
                  <a:pt x="659790" y="1068451"/>
                </a:lnTo>
                <a:lnTo>
                  <a:pt x="11188" y="1068438"/>
                </a:lnTo>
                <a:lnTo>
                  <a:pt x="11188" y="1093838"/>
                </a:lnTo>
                <a:lnTo>
                  <a:pt x="659790" y="1093838"/>
                </a:lnTo>
                <a:lnTo>
                  <a:pt x="681558" y="1081151"/>
                </a:lnTo>
                <a:lnTo>
                  <a:pt x="659790" y="1093851"/>
                </a:lnTo>
                <a:lnTo>
                  <a:pt x="618109" y="1118158"/>
                </a:lnTo>
                <a:lnTo>
                  <a:pt x="616064" y="1125931"/>
                </a:lnTo>
                <a:lnTo>
                  <a:pt x="623125" y="1138047"/>
                </a:lnTo>
                <a:lnTo>
                  <a:pt x="630897" y="1140104"/>
                </a:lnTo>
                <a:lnTo>
                  <a:pt x="710196" y="1093851"/>
                </a:lnTo>
                <a:lnTo>
                  <a:pt x="706767" y="1093851"/>
                </a:lnTo>
                <a:lnTo>
                  <a:pt x="710196" y="1093838"/>
                </a:lnTo>
                <a:lnTo>
                  <a:pt x="731964" y="1081151"/>
                </a:lnTo>
                <a:close/>
              </a:path>
            </a:pathLst>
          </a:custGeom>
          <a:solidFill>
            <a:srgbClr val="4472C4"/>
          </a:solidFill>
        </p:spPr>
        <p:txBody>
          <a:bodyPr wrap="square" lIns="0" tIns="0" rIns="0" bIns="0" rtlCol="0"/>
          <a:lstStyle/>
          <a:p>
            <a:endParaRPr/>
          </a:p>
        </p:txBody>
      </p:sp>
    </p:spTree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399462" y="549275"/>
            <a:ext cx="1461702" cy="889000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8543925" y="3284537"/>
            <a:ext cx="1805150" cy="1092200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2063750" y="5552039"/>
            <a:ext cx="1715296" cy="948773"/>
          </a:xfrm>
          <a:prstGeom prst="rect">
            <a:avLst/>
          </a:prstGeom>
        </p:spPr>
      </p:pic>
      <p:sp>
        <p:nvSpPr>
          <p:cNvPr id="5" name="object 5"/>
          <p:cNvSpPr/>
          <p:nvPr/>
        </p:nvSpPr>
        <p:spPr>
          <a:xfrm>
            <a:off x="2000250" y="557529"/>
            <a:ext cx="6175375" cy="957580"/>
          </a:xfrm>
          <a:custGeom>
            <a:avLst/>
            <a:gdLst/>
            <a:ahLst/>
            <a:cxnLst/>
            <a:rect l="l" t="t" r="r" b="b"/>
            <a:pathLst>
              <a:path w="6175375" h="957580">
                <a:moveTo>
                  <a:pt x="6133033" y="84353"/>
                </a:moveTo>
                <a:lnTo>
                  <a:pt x="6090704" y="84353"/>
                </a:lnTo>
                <a:lnTo>
                  <a:pt x="6090704" y="872286"/>
                </a:lnTo>
                <a:lnTo>
                  <a:pt x="6133033" y="872286"/>
                </a:lnTo>
                <a:lnTo>
                  <a:pt x="6133033" y="84353"/>
                </a:lnTo>
                <a:close/>
              </a:path>
              <a:path w="6175375" h="957580">
                <a:moveTo>
                  <a:pt x="6133033" y="41910"/>
                </a:moveTo>
                <a:lnTo>
                  <a:pt x="42329" y="41910"/>
                </a:lnTo>
                <a:lnTo>
                  <a:pt x="42329" y="83820"/>
                </a:lnTo>
                <a:lnTo>
                  <a:pt x="42329" y="872490"/>
                </a:lnTo>
                <a:lnTo>
                  <a:pt x="42329" y="914400"/>
                </a:lnTo>
                <a:lnTo>
                  <a:pt x="6133033" y="914400"/>
                </a:lnTo>
                <a:lnTo>
                  <a:pt x="6133033" y="872490"/>
                </a:lnTo>
                <a:lnTo>
                  <a:pt x="84658" y="872490"/>
                </a:lnTo>
                <a:lnTo>
                  <a:pt x="84658" y="83820"/>
                </a:lnTo>
                <a:lnTo>
                  <a:pt x="6133033" y="83820"/>
                </a:lnTo>
                <a:lnTo>
                  <a:pt x="6133033" y="41910"/>
                </a:lnTo>
                <a:close/>
              </a:path>
              <a:path w="6175375" h="957580">
                <a:moveTo>
                  <a:pt x="6175375" y="20853"/>
                </a:moveTo>
                <a:lnTo>
                  <a:pt x="6154204" y="20853"/>
                </a:lnTo>
                <a:lnTo>
                  <a:pt x="6154204" y="935786"/>
                </a:lnTo>
                <a:lnTo>
                  <a:pt x="6175375" y="935786"/>
                </a:lnTo>
                <a:lnTo>
                  <a:pt x="6175375" y="20853"/>
                </a:lnTo>
                <a:close/>
              </a:path>
              <a:path w="6175375" h="957580">
                <a:moveTo>
                  <a:pt x="6175375" y="0"/>
                </a:moveTo>
                <a:lnTo>
                  <a:pt x="0" y="0"/>
                </a:lnTo>
                <a:lnTo>
                  <a:pt x="0" y="20320"/>
                </a:lnTo>
                <a:lnTo>
                  <a:pt x="0" y="935990"/>
                </a:lnTo>
                <a:lnTo>
                  <a:pt x="0" y="957580"/>
                </a:lnTo>
                <a:lnTo>
                  <a:pt x="6175375" y="957580"/>
                </a:lnTo>
                <a:lnTo>
                  <a:pt x="6175375" y="935990"/>
                </a:lnTo>
                <a:lnTo>
                  <a:pt x="21158" y="935990"/>
                </a:lnTo>
                <a:lnTo>
                  <a:pt x="21158" y="20320"/>
                </a:lnTo>
                <a:lnTo>
                  <a:pt x="6175375" y="20320"/>
                </a:lnTo>
                <a:lnTo>
                  <a:pt x="6175375" y="0"/>
                </a:lnTo>
                <a:close/>
              </a:path>
            </a:pathLst>
          </a:custGeom>
          <a:solidFill>
            <a:srgbClr val="4472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6" name="object 6"/>
          <p:cNvSpPr txBox="1"/>
          <p:nvPr/>
        </p:nvSpPr>
        <p:spPr>
          <a:xfrm>
            <a:off x="2116667" y="673734"/>
            <a:ext cx="5942965" cy="724535"/>
          </a:xfrm>
          <a:prstGeom prst="rect">
            <a:avLst/>
          </a:prstGeom>
          <a:ln w="21165">
            <a:solidFill>
              <a:srgbClr val="4472C4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2710"/>
              </a:lnSpc>
            </a:pPr>
            <a:r>
              <a:rPr sz="2400" dirty="0">
                <a:latin typeface="Arial MT"/>
                <a:cs typeface="Arial MT"/>
              </a:rPr>
              <a:t>Limpiar</a:t>
            </a:r>
            <a:r>
              <a:rPr sz="2400" spc="-15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toda</a:t>
            </a:r>
            <a:r>
              <a:rPr sz="2400" spc="-1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el</a:t>
            </a:r>
            <a:r>
              <a:rPr sz="2400" spc="-1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agua</a:t>
            </a:r>
            <a:r>
              <a:rPr sz="2400" spc="-10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estancada</a:t>
            </a:r>
            <a:r>
              <a:rPr sz="2400" spc="-1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y</a:t>
            </a:r>
            <a:endParaRPr sz="2400">
              <a:latin typeface="Arial MT"/>
              <a:cs typeface="Arial MT"/>
            </a:endParaRPr>
          </a:p>
          <a:p>
            <a:pPr marL="38100">
              <a:lnSpc>
                <a:spcPct val="100000"/>
              </a:lnSpc>
              <a:spcBef>
                <a:spcPts val="25"/>
              </a:spcBef>
            </a:pPr>
            <a:r>
              <a:rPr sz="2400" dirty="0">
                <a:latin typeface="Arial MT"/>
                <a:cs typeface="Arial MT"/>
              </a:rPr>
              <a:t>derrames</a:t>
            </a:r>
            <a:r>
              <a:rPr sz="2400" spc="-2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de</a:t>
            </a:r>
            <a:r>
              <a:rPr sz="2400" spc="-2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bebidas</a:t>
            </a:r>
            <a:r>
              <a:rPr sz="2400" spc="-2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cada</a:t>
            </a:r>
            <a:r>
              <a:rPr sz="2400" spc="-2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noche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7" name="object 7"/>
          <p:cNvSpPr/>
          <p:nvPr/>
        </p:nvSpPr>
        <p:spPr>
          <a:xfrm>
            <a:off x="4016375" y="1709419"/>
            <a:ext cx="6247130" cy="1327150"/>
          </a:xfrm>
          <a:custGeom>
            <a:avLst/>
            <a:gdLst/>
            <a:ahLst/>
            <a:cxnLst/>
            <a:rect l="l" t="t" r="r" b="b"/>
            <a:pathLst>
              <a:path w="6247130" h="1327150">
                <a:moveTo>
                  <a:pt x="6204470" y="43180"/>
                </a:moveTo>
                <a:lnTo>
                  <a:pt x="42329" y="43180"/>
                </a:lnTo>
                <a:lnTo>
                  <a:pt x="42329" y="85090"/>
                </a:lnTo>
                <a:lnTo>
                  <a:pt x="42329" y="1243330"/>
                </a:lnTo>
                <a:lnTo>
                  <a:pt x="42329" y="1285240"/>
                </a:lnTo>
                <a:lnTo>
                  <a:pt x="6204470" y="1285240"/>
                </a:lnTo>
                <a:lnTo>
                  <a:pt x="6204470" y="1243330"/>
                </a:lnTo>
                <a:lnTo>
                  <a:pt x="84658" y="1243330"/>
                </a:lnTo>
                <a:lnTo>
                  <a:pt x="84658" y="85090"/>
                </a:lnTo>
                <a:lnTo>
                  <a:pt x="6162141" y="85090"/>
                </a:lnTo>
                <a:lnTo>
                  <a:pt x="6162141" y="1242809"/>
                </a:lnTo>
                <a:lnTo>
                  <a:pt x="6204470" y="1242809"/>
                </a:lnTo>
                <a:lnTo>
                  <a:pt x="6204470" y="85090"/>
                </a:lnTo>
                <a:lnTo>
                  <a:pt x="6204470" y="43180"/>
                </a:lnTo>
                <a:close/>
              </a:path>
              <a:path w="6247130" h="1327150">
                <a:moveTo>
                  <a:pt x="6246812" y="0"/>
                </a:moveTo>
                <a:lnTo>
                  <a:pt x="0" y="0"/>
                </a:lnTo>
                <a:lnTo>
                  <a:pt x="0" y="21590"/>
                </a:lnTo>
                <a:lnTo>
                  <a:pt x="0" y="1306830"/>
                </a:lnTo>
                <a:lnTo>
                  <a:pt x="0" y="1327150"/>
                </a:lnTo>
                <a:lnTo>
                  <a:pt x="6246812" y="1327150"/>
                </a:lnTo>
                <a:lnTo>
                  <a:pt x="6246812" y="1306830"/>
                </a:lnTo>
                <a:lnTo>
                  <a:pt x="21158" y="1306830"/>
                </a:lnTo>
                <a:lnTo>
                  <a:pt x="21158" y="21590"/>
                </a:lnTo>
                <a:lnTo>
                  <a:pt x="6225641" y="21590"/>
                </a:lnTo>
                <a:lnTo>
                  <a:pt x="6225641" y="1306309"/>
                </a:lnTo>
                <a:lnTo>
                  <a:pt x="6246812" y="1306309"/>
                </a:lnTo>
                <a:lnTo>
                  <a:pt x="6246812" y="21590"/>
                </a:lnTo>
                <a:lnTo>
                  <a:pt x="6246812" y="0"/>
                </a:lnTo>
                <a:close/>
              </a:path>
            </a:pathLst>
          </a:custGeom>
          <a:solidFill>
            <a:srgbClr val="C55A1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8" name="object 8"/>
          <p:cNvSpPr txBox="1"/>
          <p:nvPr/>
        </p:nvSpPr>
        <p:spPr>
          <a:xfrm>
            <a:off x="4132792" y="1826260"/>
            <a:ext cx="6014085" cy="1094105"/>
          </a:xfrm>
          <a:prstGeom prst="rect">
            <a:avLst/>
          </a:prstGeom>
          <a:ln w="21167">
            <a:solidFill>
              <a:srgbClr val="C55A11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2730"/>
              </a:lnSpc>
            </a:pPr>
            <a:r>
              <a:rPr sz="2400" dirty="0">
                <a:latin typeface="Arial MT"/>
                <a:cs typeface="Arial MT"/>
              </a:rPr>
              <a:t>Recoger </a:t>
            </a:r>
            <a:r>
              <a:rPr sz="2400" spc="-5" dirty="0">
                <a:latin typeface="Arial MT"/>
                <a:cs typeface="Arial MT"/>
              </a:rPr>
              <a:t>trapos, delantales, servilletas</a:t>
            </a:r>
            <a:r>
              <a:rPr sz="2400" dirty="0">
                <a:latin typeface="Arial MT"/>
                <a:cs typeface="Arial MT"/>
              </a:rPr>
              <a:t> y</a:t>
            </a:r>
            <a:endParaRPr sz="2400">
              <a:latin typeface="Arial MT"/>
              <a:cs typeface="Arial MT"/>
            </a:endParaRPr>
          </a:p>
          <a:p>
            <a:pPr marL="38100">
              <a:lnSpc>
                <a:spcPct val="100000"/>
              </a:lnSpc>
            </a:pPr>
            <a:r>
              <a:rPr sz="2400" spc="-5" dirty="0">
                <a:latin typeface="Arial MT"/>
                <a:cs typeface="Arial MT"/>
              </a:rPr>
              <a:t>manteles</a:t>
            </a:r>
            <a:r>
              <a:rPr sz="2400" spc="-3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sucios.</a:t>
            </a:r>
            <a:endParaRPr sz="2400">
              <a:latin typeface="Arial MT"/>
              <a:cs typeface="Arial MT"/>
            </a:endParaRPr>
          </a:p>
          <a:p>
            <a:pPr marL="38100">
              <a:lnSpc>
                <a:spcPct val="100000"/>
              </a:lnSpc>
              <a:spcBef>
                <a:spcPts val="25"/>
              </a:spcBef>
            </a:pPr>
            <a:r>
              <a:rPr sz="2400" dirty="0">
                <a:latin typeface="Arial MT"/>
                <a:cs typeface="Arial MT"/>
              </a:rPr>
              <a:t>Lavar</a:t>
            </a:r>
            <a:r>
              <a:rPr sz="2400" spc="-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los</a:t>
            </a:r>
            <a:r>
              <a:rPr sz="2400" spc="-5" dirty="0">
                <a:latin typeface="Arial MT"/>
                <a:cs typeface="Arial MT"/>
              </a:rPr>
              <a:t> elementos </a:t>
            </a:r>
            <a:r>
              <a:rPr sz="2400" dirty="0">
                <a:latin typeface="Arial MT"/>
                <a:cs typeface="Arial MT"/>
              </a:rPr>
              <a:t>de</a:t>
            </a:r>
            <a:r>
              <a:rPr sz="2400" spc="-5" dirty="0">
                <a:latin typeface="Arial MT"/>
                <a:cs typeface="Arial MT"/>
              </a:rPr>
              <a:t> tela </a:t>
            </a:r>
            <a:r>
              <a:rPr sz="2400" dirty="0">
                <a:latin typeface="Arial MT"/>
                <a:cs typeface="Arial MT"/>
              </a:rPr>
              <a:t>con</a:t>
            </a:r>
            <a:r>
              <a:rPr sz="2400" spc="-5" dirty="0">
                <a:latin typeface="Arial MT"/>
                <a:cs typeface="Arial MT"/>
              </a:rPr>
              <a:t> frecuencia.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9" name="object 9"/>
          <p:cNvSpPr/>
          <p:nvPr/>
        </p:nvSpPr>
        <p:spPr>
          <a:xfrm>
            <a:off x="2071687" y="3365500"/>
            <a:ext cx="6175375" cy="1696720"/>
          </a:xfrm>
          <a:custGeom>
            <a:avLst/>
            <a:gdLst/>
            <a:ahLst/>
            <a:cxnLst/>
            <a:rect l="l" t="t" r="r" b="b"/>
            <a:pathLst>
              <a:path w="6175375" h="1696720">
                <a:moveTo>
                  <a:pt x="6133033" y="41910"/>
                </a:moveTo>
                <a:lnTo>
                  <a:pt x="42329" y="41910"/>
                </a:lnTo>
                <a:lnTo>
                  <a:pt x="42329" y="85090"/>
                </a:lnTo>
                <a:lnTo>
                  <a:pt x="42329" y="1612900"/>
                </a:lnTo>
                <a:lnTo>
                  <a:pt x="42329" y="1654810"/>
                </a:lnTo>
                <a:lnTo>
                  <a:pt x="6133033" y="1654810"/>
                </a:lnTo>
                <a:lnTo>
                  <a:pt x="6133033" y="1612900"/>
                </a:lnTo>
                <a:lnTo>
                  <a:pt x="84658" y="1612900"/>
                </a:lnTo>
                <a:lnTo>
                  <a:pt x="84658" y="85090"/>
                </a:lnTo>
                <a:lnTo>
                  <a:pt x="6090704" y="85090"/>
                </a:lnTo>
                <a:lnTo>
                  <a:pt x="6090704" y="1612379"/>
                </a:lnTo>
                <a:lnTo>
                  <a:pt x="6133033" y="1612379"/>
                </a:lnTo>
                <a:lnTo>
                  <a:pt x="6133033" y="85090"/>
                </a:lnTo>
                <a:lnTo>
                  <a:pt x="6133033" y="84670"/>
                </a:lnTo>
                <a:lnTo>
                  <a:pt x="6133033" y="41910"/>
                </a:lnTo>
                <a:close/>
              </a:path>
              <a:path w="6175375" h="1696720">
                <a:moveTo>
                  <a:pt x="6175375" y="0"/>
                </a:moveTo>
                <a:lnTo>
                  <a:pt x="0" y="0"/>
                </a:lnTo>
                <a:lnTo>
                  <a:pt x="0" y="21590"/>
                </a:lnTo>
                <a:lnTo>
                  <a:pt x="0" y="1676400"/>
                </a:lnTo>
                <a:lnTo>
                  <a:pt x="0" y="1696720"/>
                </a:lnTo>
                <a:lnTo>
                  <a:pt x="6175375" y="1696720"/>
                </a:lnTo>
                <a:lnTo>
                  <a:pt x="6175375" y="1676400"/>
                </a:lnTo>
                <a:lnTo>
                  <a:pt x="21158" y="1676400"/>
                </a:lnTo>
                <a:lnTo>
                  <a:pt x="21158" y="21590"/>
                </a:lnTo>
                <a:lnTo>
                  <a:pt x="6154204" y="21590"/>
                </a:lnTo>
                <a:lnTo>
                  <a:pt x="6154204" y="1675879"/>
                </a:lnTo>
                <a:lnTo>
                  <a:pt x="6175375" y="1675879"/>
                </a:lnTo>
                <a:lnTo>
                  <a:pt x="6175375" y="21590"/>
                </a:lnTo>
                <a:lnTo>
                  <a:pt x="6175375" y="21170"/>
                </a:lnTo>
                <a:lnTo>
                  <a:pt x="6175375" y="0"/>
                </a:lnTo>
                <a:close/>
              </a:path>
            </a:pathLst>
          </a:custGeom>
          <a:solidFill>
            <a:srgbClr val="BF9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0" name="object 10"/>
          <p:cNvSpPr txBox="1"/>
          <p:nvPr/>
        </p:nvSpPr>
        <p:spPr>
          <a:xfrm>
            <a:off x="2188105" y="3481704"/>
            <a:ext cx="5942965" cy="1464310"/>
          </a:xfrm>
          <a:prstGeom prst="rect">
            <a:avLst/>
          </a:prstGeom>
          <a:ln w="21165">
            <a:solidFill>
              <a:srgbClr val="BF9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2730"/>
              </a:lnSpc>
            </a:pPr>
            <a:r>
              <a:rPr sz="2400" dirty="0">
                <a:latin typeface="Arial MT"/>
                <a:cs typeface="Arial MT"/>
              </a:rPr>
              <a:t>No</a:t>
            </a:r>
            <a:r>
              <a:rPr sz="2400" spc="-1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guardar</a:t>
            </a:r>
            <a:r>
              <a:rPr sz="2400" spc="-1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cosas</a:t>
            </a:r>
            <a:r>
              <a:rPr sz="2400" spc="-1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en</a:t>
            </a:r>
            <a:r>
              <a:rPr sz="2400" spc="-1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cajas</a:t>
            </a:r>
            <a:r>
              <a:rPr sz="2400" spc="-1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de</a:t>
            </a:r>
            <a:r>
              <a:rPr sz="2400" spc="-10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cartón</a:t>
            </a:r>
            <a:r>
              <a:rPr sz="2400" spc="-1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y</a:t>
            </a:r>
            <a:r>
              <a:rPr sz="2400" spc="-1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en</a:t>
            </a:r>
            <a:endParaRPr sz="2400">
              <a:latin typeface="Arial MT"/>
              <a:cs typeface="Arial MT"/>
            </a:endParaRPr>
          </a:p>
          <a:p>
            <a:pPr marL="38100">
              <a:lnSpc>
                <a:spcPct val="100000"/>
              </a:lnSpc>
              <a:spcBef>
                <a:spcPts val="20"/>
              </a:spcBef>
            </a:pPr>
            <a:r>
              <a:rPr sz="2400" dirty="0">
                <a:latin typeface="Arial MT"/>
                <a:cs typeface="Arial MT"/>
              </a:rPr>
              <a:t>el</a:t>
            </a:r>
            <a:r>
              <a:rPr sz="2400" spc="-5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suelo.</a:t>
            </a:r>
            <a:endParaRPr sz="2400">
              <a:latin typeface="Arial MT"/>
              <a:cs typeface="Arial MT"/>
            </a:endParaRPr>
          </a:p>
          <a:p>
            <a:pPr marL="38100" marR="233679">
              <a:lnSpc>
                <a:spcPts val="2900"/>
              </a:lnSpc>
              <a:spcBef>
                <a:spcPts val="80"/>
              </a:spcBef>
            </a:pPr>
            <a:r>
              <a:rPr sz="2400" spc="-5" dirty="0">
                <a:latin typeface="Arial MT"/>
                <a:cs typeface="Arial MT"/>
              </a:rPr>
              <a:t>Guardar </a:t>
            </a:r>
            <a:r>
              <a:rPr sz="2400" dirty="0">
                <a:latin typeface="Arial MT"/>
                <a:cs typeface="Arial MT"/>
              </a:rPr>
              <a:t>las cajas en </a:t>
            </a:r>
            <a:r>
              <a:rPr sz="2400" spc="-5" dirty="0">
                <a:latin typeface="Arial MT"/>
                <a:cs typeface="Arial MT"/>
              </a:rPr>
              <a:t>estantes </a:t>
            </a:r>
            <a:r>
              <a:rPr sz="2400" dirty="0">
                <a:latin typeface="Arial MT"/>
                <a:cs typeface="Arial MT"/>
              </a:rPr>
              <a:t>de alambre </a:t>
            </a:r>
            <a:r>
              <a:rPr sz="2400" spc="-65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y</a:t>
            </a:r>
            <a:r>
              <a:rPr sz="2400" spc="-1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en</a:t>
            </a:r>
            <a:r>
              <a:rPr sz="2400" spc="-10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estantes </a:t>
            </a:r>
            <a:r>
              <a:rPr sz="2400" dirty="0">
                <a:latin typeface="Arial MT"/>
                <a:cs typeface="Arial MT"/>
              </a:rPr>
              <a:t>de</a:t>
            </a:r>
            <a:r>
              <a:rPr sz="2400" spc="-10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metal </a:t>
            </a:r>
            <a:r>
              <a:rPr sz="2400" dirty="0">
                <a:latin typeface="Arial MT"/>
                <a:cs typeface="Arial MT"/>
              </a:rPr>
              <a:t>si es</a:t>
            </a:r>
            <a:r>
              <a:rPr sz="2400" spc="-1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posible.</a:t>
            </a:r>
            <a:endParaRPr sz="2400">
              <a:latin typeface="Arial MT"/>
              <a:cs typeface="Arial MT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4303712" y="5309870"/>
            <a:ext cx="6104255" cy="957580"/>
          </a:xfrm>
          <a:custGeom>
            <a:avLst/>
            <a:gdLst/>
            <a:ahLst/>
            <a:cxnLst/>
            <a:rect l="l" t="t" r="r" b="b"/>
            <a:pathLst>
              <a:path w="6104255" h="957579">
                <a:moveTo>
                  <a:pt x="6061595" y="43180"/>
                </a:moveTo>
                <a:lnTo>
                  <a:pt x="6019266" y="43180"/>
                </a:lnTo>
                <a:lnTo>
                  <a:pt x="6019266" y="85090"/>
                </a:lnTo>
                <a:lnTo>
                  <a:pt x="6019266" y="872490"/>
                </a:lnTo>
                <a:lnTo>
                  <a:pt x="84658" y="872490"/>
                </a:lnTo>
                <a:lnTo>
                  <a:pt x="84658" y="85090"/>
                </a:lnTo>
                <a:lnTo>
                  <a:pt x="6019266" y="85090"/>
                </a:lnTo>
                <a:lnTo>
                  <a:pt x="6019266" y="43180"/>
                </a:lnTo>
                <a:lnTo>
                  <a:pt x="42329" y="43180"/>
                </a:lnTo>
                <a:lnTo>
                  <a:pt x="42329" y="85090"/>
                </a:lnTo>
                <a:lnTo>
                  <a:pt x="42329" y="872490"/>
                </a:lnTo>
                <a:lnTo>
                  <a:pt x="42329" y="915670"/>
                </a:lnTo>
                <a:lnTo>
                  <a:pt x="6061595" y="915670"/>
                </a:lnTo>
                <a:lnTo>
                  <a:pt x="6061595" y="872921"/>
                </a:lnTo>
                <a:lnTo>
                  <a:pt x="6061595" y="872490"/>
                </a:lnTo>
                <a:lnTo>
                  <a:pt x="6061595" y="85090"/>
                </a:lnTo>
                <a:lnTo>
                  <a:pt x="6061595" y="43180"/>
                </a:lnTo>
                <a:close/>
              </a:path>
              <a:path w="6104255" h="957579">
                <a:moveTo>
                  <a:pt x="6103937" y="0"/>
                </a:moveTo>
                <a:lnTo>
                  <a:pt x="6082766" y="0"/>
                </a:lnTo>
                <a:lnTo>
                  <a:pt x="6082766" y="21590"/>
                </a:lnTo>
                <a:lnTo>
                  <a:pt x="6082766" y="935990"/>
                </a:lnTo>
                <a:lnTo>
                  <a:pt x="21158" y="935990"/>
                </a:lnTo>
                <a:lnTo>
                  <a:pt x="21158" y="21590"/>
                </a:lnTo>
                <a:lnTo>
                  <a:pt x="6082766" y="21590"/>
                </a:lnTo>
                <a:lnTo>
                  <a:pt x="6082766" y="0"/>
                </a:lnTo>
                <a:lnTo>
                  <a:pt x="0" y="0"/>
                </a:lnTo>
                <a:lnTo>
                  <a:pt x="0" y="21590"/>
                </a:lnTo>
                <a:lnTo>
                  <a:pt x="0" y="935990"/>
                </a:lnTo>
                <a:lnTo>
                  <a:pt x="0" y="957580"/>
                </a:lnTo>
                <a:lnTo>
                  <a:pt x="6103937" y="957580"/>
                </a:lnTo>
                <a:lnTo>
                  <a:pt x="6103937" y="936421"/>
                </a:lnTo>
                <a:lnTo>
                  <a:pt x="6103937" y="935990"/>
                </a:lnTo>
                <a:lnTo>
                  <a:pt x="6103937" y="21590"/>
                </a:lnTo>
                <a:lnTo>
                  <a:pt x="6103937" y="0"/>
                </a:lnTo>
                <a:close/>
              </a:path>
            </a:pathLst>
          </a:custGeom>
          <a:solidFill>
            <a:srgbClr val="1F4E79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4420130" y="5426709"/>
            <a:ext cx="5871210" cy="724535"/>
          </a:xfrm>
          <a:prstGeom prst="rect">
            <a:avLst/>
          </a:prstGeom>
          <a:ln w="21165">
            <a:solidFill>
              <a:srgbClr val="1F4E79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2725"/>
              </a:lnSpc>
            </a:pPr>
            <a:r>
              <a:rPr sz="2400" dirty="0">
                <a:latin typeface="Arial MT"/>
                <a:cs typeface="Arial MT"/>
              </a:rPr>
              <a:t>No</a:t>
            </a:r>
            <a:r>
              <a:rPr sz="2400" spc="-10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depositar </a:t>
            </a:r>
            <a:r>
              <a:rPr sz="2400" dirty="0">
                <a:latin typeface="Arial MT"/>
                <a:cs typeface="Arial MT"/>
              </a:rPr>
              <a:t>la</a:t>
            </a:r>
            <a:r>
              <a:rPr sz="2400" spc="-1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basura</a:t>
            </a:r>
            <a:r>
              <a:rPr sz="2400" spc="-5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en</a:t>
            </a:r>
            <a:r>
              <a:rPr sz="2400" spc="-10" dirty="0">
                <a:latin typeface="Arial MT"/>
                <a:cs typeface="Arial MT"/>
              </a:rPr>
              <a:t> </a:t>
            </a:r>
            <a:r>
              <a:rPr sz="2400" spc="-5" dirty="0">
                <a:latin typeface="Arial MT"/>
                <a:cs typeface="Arial MT"/>
              </a:rPr>
              <a:t>cercanías </a:t>
            </a:r>
            <a:r>
              <a:rPr sz="2400" dirty="0">
                <a:latin typeface="Arial MT"/>
                <a:cs typeface="Arial MT"/>
              </a:rPr>
              <a:t>de</a:t>
            </a:r>
            <a:r>
              <a:rPr sz="2400" spc="-10" dirty="0">
                <a:latin typeface="Arial MT"/>
                <a:cs typeface="Arial MT"/>
              </a:rPr>
              <a:t> </a:t>
            </a:r>
            <a:r>
              <a:rPr sz="2400" dirty="0">
                <a:latin typeface="Arial MT"/>
                <a:cs typeface="Arial MT"/>
              </a:rPr>
              <a:t>la</a:t>
            </a:r>
            <a:endParaRPr sz="2400">
              <a:latin typeface="Arial MT"/>
              <a:cs typeface="Arial MT"/>
            </a:endParaRPr>
          </a:p>
          <a:p>
            <a:pPr marL="38100">
              <a:lnSpc>
                <a:spcPct val="100000"/>
              </a:lnSpc>
              <a:spcBef>
                <a:spcPts val="20"/>
              </a:spcBef>
            </a:pPr>
            <a:r>
              <a:rPr sz="2400" dirty="0">
                <a:latin typeface="Arial MT"/>
                <a:cs typeface="Arial MT"/>
              </a:rPr>
              <a:t>planta.</a:t>
            </a:r>
            <a:endParaRPr sz="24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object 2"/>
          <p:cNvGrpSpPr/>
          <p:nvPr/>
        </p:nvGrpSpPr>
        <p:grpSpPr>
          <a:xfrm>
            <a:off x="8328025" y="182879"/>
            <a:ext cx="2019935" cy="1264920"/>
            <a:chOff x="8328025" y="182879"/>
            <a:chExt cx="2019935" cy="1264920"/>
          </a:xfrm>
        </p:grpSpPr>
        <p:pic>
          <p:nvPicPr>
            <p:cNvPr id="3" name="object 3"/>
            <p:cNvPicPr/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8403335" y="182879"/>
              <a:ext cx="1944624" cy="1191768"/>
            </a:xfrm>
            <a:prstGeom prst="rect">
              <a:avLst/>
            </a:prstGeom>
          </p:spPr>
        </p:pic>
        <p:pic>
          <p:nvPicPr>
            <p:cNvPr id="4" name="object 4"/>
            <p:cNvPicPr/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8328025" y="260362"/>
              <a:ext cx="1927934" cy="1187437"/>
            </a:xfrm>
            <a:prstGeom prst="rect">
              <a:avLst/>
            </a:prstGeom>
          </p:spPr>
        </p:pic>
      </p:grpSp>
      <p:grpSp>
        <p:nvGrpSpPr>
          <p:cNvPr id="5" name="object 5"/>
          <p:cNvGrpSpPr/>
          <p:nvPr/>
        </p:nvGrpSpPr>
        <p:grpSpPr>
          <a:xfrm>
            <a:off x="1774825" y="1911095"/>
            <a:ext cx="1806575" cy="1134110"/>
            <a:chOff x="1774825" y="1911095"/>
            <a:chExt cx="1806575" cy="1134110"/>
          </a:xfrm>
        </p:grpSpPr>
        <p:pic>
          <p:nvPicPr>
            <p:cNvPr id="6" name="object 6"/>
            <p:cNvPicPr/>
            <p:nvPr/>
          </p:nvPicPr>
          <p:blipFill>
            <a:blip r:embed="rId4" cstate="print"/>
            <a:stretch>
              <a:fillRect/>
            </a:stretch>
          </p:blipFill>
          <p:spPr>
            <a:xfrm>
              <a:off x="1850135" y="1911095"/>
              <a:ext cx="1731264" cy="1057655"/>
            </a:xfrm>
            <a:prstGeom prst="rect">
              <a:avLst/>
            </a:prstGeom>
          </p:spPr>
        </p:pic>
        <p:pic>
          <p:nvPicPr>
            <p:cNvPr id="7" name="object 7"/>
            <p:cNvPicPr/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1774825" y="1989150"/>
              <a:ext cx="1728586" cy="1055675"/>
            </a:xfrm>
            <a:prstGeom prst="rect">
              <a:avLst/>
            </a:prstGeom>
          </p:spPr>
        </p:pic>
      </p:grpSp>
      <p:grpSp>
        <p:nvGrpSpPr>
          <p:cNvPr id="8" name="object 8"/>
          <p:cNvGrpSpPr/>
          <p:nvPr/>
        </p:nvGrpSpPr>
        <p:grpSpPr>
          <a:xfrm>
            <a:off x="8688387" y="4023359"/>
            <a:ext cx="1732914" cy="1428115"/>
            <a:chOff x="8688387" y="4023359"/>
            <a:chExt cx="1732914" cy="1428115"/>
          </a:xfrm>
        </p:grpSpPr>
        <p:pic>
          <p:nvPicPr>
            <p:cNvPr id="9" name="object 9"/>
            <p:cNvPicPr/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8763000" y="4023359"/>
              <a:ext cx="1658111" cy="1353311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8688387" y="4102116"/>
              <a:ext cx="1655762" cy="1349359"/>
            </a:xfrm>
            <a:prstGeom prst="rect">
              <a:avLst/>
            </a:prstGeom>
          </p:spPr>
        </p:pic>
      </p:grpSp>
      <p:sp>
        <p:nvSpPr>
          <p:cNvPr id="11" name="object 11"/>
          <p:cNvSpPr/>
          <p:nvPr/>
        </p:nvSpPr>
        <p:spPr>
          <a:xfrm>
            <a:off x="1711325" y="270509"/>
            <a:ext cx="6428105" cy="1449070"/>
          </a:xfrm>
          <a:custGeom>
            <a:avLst/>
            <a:gdLst/>
            <a:ahLst/>
            <a:cxnLst/>
            <a:rect l="l" t="t" r="r" b="b"/>
            <a:pathLst>
              <a:path w="6428105" h="1449070">
                <a:moveTo>
                  <a:pt x="6385446" y="41910"/>
                </a:moveTo>
                <a:lnTo>
                  <a:pt x="42329" y="41910"/>
                </a:lnTo>
                <a:lnTo>
                  <a:pt x="42329" y="83820"/>
                </a:lnTo>
                <a:lnTo>
                  <a:pt x="42329" y="1363980"/>
                </a:lnTo>
                <a:lnTo>
                  <a:pt x="42329" y="1405890"/>
                </a:lnTo>
                <a:lnTo>
                  <a:pt x="6385446" y="1405890"/>
                </a:lnTo>
                <a:lnTo>
                  <a:pt x="6385446" y="1364094"/>
                </a:lnTo>
                <a:lnTo>
                  <a:pt x="6385446" y="84035"/>
                </a:lnTo>
                <a:lnTo>
                  <a:pt x="6343116" y="84035"/>
                </a:lnTo>
                <a:lnTo>
                  <a:pt x="6343116" y="1363980"/>
                </a:lnTo>
                <a:lnTo>
                  <a:pt x="84658" y="1363980"/>
                </a:lnTo>
                <a:lnTo>
                  <a:pt x="84658" y="83820"/>
                </a:lnTo>
                <a:lnTo>
                  <a:pt x="6385446" y="83820"/>
                </a:lnTo>
                <a:lnTo>
                  <a:pt x="6385446" y="41910"/>
                </a:lnTo>
                <a:close/>
              </a:path>
              <a:path w="6428105" h="1449070">
                <a:moveTo>
                  <a:pt x="6427787" y="0"/>
                </a:moveTo>
                <a:lnTo>
                  <a:pt x="0" y="0"/>
                </a:lnTo>
                <a:lnTo>
                  <a:pt x="0" y="20320"/>
                </a:lnTo>
                <a:lnTo>
                  <a:pt x="0" y="1427480"/>
                </a:lnTo>
                <a:lnTo>
                  <a:pt x="0" y="1449070"/>
                </a:lnTo>
                <a:lnTo>
                  <a:pt x="6427787" y="1449070"/>
                </a:lnTo>
                <a:lnTo>
                  <a:pt x="6427787" y="1427594"/>
                </a:lnTo>
                <a:lnTo>
                  <a:pt x="6427787" y="20535"/>
                </a:lnTo>
                <a:lnTo>
                  <a:pt x="6406616" y="20535"/>
                </a:lnTo>
                <a:lnTo>
                  <a:pt x="6406616" y="1427480"/>
                </a:lnTo>
                <a:lnTo>
                  <a:pt x="21158" y="1427480"/>
                </a:lnTo>
                <a:lnTo>
                  <a:pt x="21158" y="20320"/>
                </a:lnTo>
                <a:lnTo>
                  <a:pt x="6427787" y="20320"/>
                </a:lnTo>
                <a:lnTo>
                  <a:pt x="6427787" y="0"/>
                </a:lnTo>
                <a:close/>
              </a:path>
            </a:pathLst>
          </a:custGeom>
          <a:solidFill>
            <a:srgbClr val="4472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1827741" y="386715"/>
            <a:ext cx="6195060" cy="1216025"/>
          </a:xfrm>
          <a:prstGeom prst="rect">
            <a:avLst/>
          </a:prstGeom>
          <a:ln w="21167">
            <a:solidFill>
              <a:srgbClr val="4472C4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2250"/>
              </a:lnSpc>
            </a:pPr>
            <a:r>
              <a:rPr sz="2000" spc="-5" dirty="0">
                <a:latin typeface="Arial MT"/>
                <a:cs typeface="Arial MT"/>
              </a:rPr>
              <a:t>Mantener cerradas </a:t>
            </a:r>
            <a:r>
              <a:rPr sz="2000" dirty="0">
                <a:latin typeface="Arial MT"/>
                <a:cs typeface="Arial MT"/>
              </a:rPr>
              <a:t>las</a:t>
            </a:r>
            <a:r>
              <a:rPr sz="2000" spc="-5" dirty="0">
                <a:latin typeface="Arial MT"/>
                <a:cs typeface="Arial MT"/>
              </a:rPr>
              <a:t> puertas exteriores.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Las</a:t>
            </a:r>
            <a:r>
              <a:rPr sz="2000" spc="-5" dirty="0">
                <a:latin typeface="Arial MT"/>
                <a:cs typeface="Arial MT"/>
              </a:rPr>
              <a:t> puertas</a:t>
            </a:r>
            <a:endParaRPr sz="2000">
              <a:latin typeface="Arial MT"/>
              <a:cs typeface="Arial MT"/>
            </a:endParaRPr>
          </a:p>
          <a:p>
            <a:pPr marL="38100" marR="492759">
              <a:lnSpc>
                <a:spcPct val="100000"/>
              </a:lnSpc>
            </a:pPr>
            <a:r>
              <a:rPr sz="2000" dirty="0">
                <a:latin typeface="Arial MT"/>
                <a:cs typeface="Arial MT"/>
              </a:rPr>
              <a:t>que quedan </a:t>
            </a:r>
            <a:r>
              <a:rPr sz="2000" spc="-5" dirty="0">
                <a:latin typeface="Arial MT"/>
                <a:cs typeface="Arial MT"/>
              </a:rPr>
              <a:t>abiertas para </a:t>
            </a:r>
            <a:r>
              <a:rPr sz="2000" dirty="0">
                <a:latin typeface="Arial MT"/>
                <a:cs typeface="Arial MT"/>
              </a:rPr>
              <a:t>la ventilación deben </a:t>
            </a:r>
            <a:r>
              <a:rPr sz="2000" spc="5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contener </a:t>
            </a:r>
            <a:r>
              <a:rPr sz="2000" dirty="0">
                <a:latin typeface="Arial MT"/>
                <a:cs typeface="Arial MT"/>
              </a:rPr>
              <a:t>un </a:t>
            </a:r>
            <a:r>
              <a:rPr sz="2000" spc="-5" dirty="0">
                <a:latin typeface="Arial MT"/>
                <a:cs typeface="Arial MT"/>
              </a:rPr>
              <a:t>alambrado </a:t>
            </a:r>
            <a:r>
              <a:rPr sz="2000" dirty="0">
                <a:latin typeface="Arial MT"/>
                <a:cs typeface="Arial MT"/>
              </a:rPr>
              <a:t>de tejido </a:t>
            </a:r>
            <a:r>
              <a:rPr sz="2000" spc="-5" dirty="0">
                <a:latin typeface="Arial MT"/>
                <a:cs typeface="Arial MT"/>
              </a:rPr>
              <a:t>fino para evitar </a:t>
            </a:r>
            <a:r>
              <a:rPr sz="2000" dirty="0">
                <a:latin typeface="Arial MT"/>
                <a:cs typeface="Arial MT"/>
              </a:rPr>
              <a:t>el </a:t>
            </a:r>
            <a:r>
              <a:rPr sz="2000" spc="-54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ingreso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insectos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voladores.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13" name="object 13"/>
          <p:cNvSpPr/>
          <p:nvPr/>
        </p:nvSpPr>
        <p:spPr>
          <a:xfrm>
            <a:off x="3944937" y="1852929"/>
            <a:ext cx="6786880" cy="1758950"/>
          </a:xfrm>
          <a:custGeom>
            <a:avLst/>
            <a:gdLst/>
            <a:ahLst/>
            <a:cxnLst/>
            <a:rect l="l" t="t" r="r" b="b"/>
            <a:pathLst>
              <a:path w="6786880" h="1758950">
                <a:moveTo>
                  <a:pt x="6744221" y="41910"/>
                </a:moveTo>
                <a:lnTo>
                  <a:pt x="42329" y="41910"/>
                </a:lnTo>
                <a:lnTo>
                  <a:pt x="42329" y="83820"/>
                </a:lnTo>
                <a:lnTo>
                  <a:pt x="42329" y="1673860"/>
                </a:lnTo>
                <a:lnTo>
                  <a:pt x="42329" y="1715770"/>
                </a:lnTo>
                <a:lnTo>
                  <a:pt x="6744221" y="1715770"/>
                </a:lnTo>
                <a:lnTo>
                  <a:pt x="6744221" y="1673974"/>
                </a:lnTo>
                <a:lnTo>
                  <a:pt x="6744221" y="84353"/>
                </a:lnTo>
                <a:lnTo>
                  <a:pt x="6701891" y="84353"/>
                </a:lnTo>
                <a:lnTo>
                  <a:pt x="6701891" y="1673860"/>
                </a:lnTo>
                <a:lnTo>
                  <a:pt x="84658" y="1673860"/>
                </a:lnTo>
                <a:lnTo>
                  <a:pt x="84658" y="83820"/>
                </a:lnTo>
                <a:lnTo>
                  <a:pt x="6744221" y="83820"/>
                </a:lnTo>
                <a:lnTo>
                  <a:pt x="6744221" y="41910"/>
                </a:lnTo>
                <a:close/>
              </a:path>
              <a:path w="6786880" h="1758950">
                <a:moveTo>
                  <a:pt x="6786562" y="0"/>
                </a:moveTo>
                <a:lnTo>
                  <a:pt x="0" y="0"/>
                </a:lnTo>
                <a:lnTo>
                  <a:pt x="0" y="20320"/>
                </a:lnTo>
                <a:lnTo>
                  <a:pt x="0" y="1737360"/>
                </a:lnTo>
                <a:lnTo>
                  <a:pt x="0" y="1758950"/>
                </a:lnTo>
                <a:lnTo>
                  <a:pt x="6786562" y="1758950"/>
                </a:lnTo>
                <a:lnTo>
                  <a:pt x="6786562" y="1737474"/>
                </a:lnTo>
                <a:lnTo>
                  <a:pt x="6786562" y="20853"/>
                </a:lnTo>
                <a:lnTo>
                  <a:pt x="6765391" y="20853"/>
                </a:lnTo>
                <a:lnTo>
                  <a:pt x="6765391" y="1737360"/>
                </a:lnTo>
                <a:lnTo>
                  <a:pt x="21158" y="1737360"/>
                </a:lnTo>
                <a:lnTo>
                  <a:pt x="21158" y="20320"/>
                </a:lnTo>
                <a:lnTo>
                  <a:pt x="6786562" y="20320"/>
                </a:lnTo>
                <a:lnTo>
                  <a:pt x="6786562" y="0"/>
                </a:lnTo>
                <a:close/>
              </a:path>
            </a:pathLst>
          </a:custGeom>
          <a:solidFill>
            <a:srgbClr val="7F6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4" name="object 14"/>
          <p:cNvSpPr txBox="1"/>
          <p:nvPr/>
        </p:nvSpPr>
        <p:spPr>
          <a:xfrm>
            <a:off x="4061354" y="1969135"/>
            <a:ext cx="6553834" cy="1525905"/>
          </a:xfrm>
          <a:prstGeom prst="rect">
            <a:avLst/>
          </a:prstGeom>
          <a:ln w="21165">
            <a:solidFill>
              <a:srgbClr val="7F6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2245"/>
              </a:lnSpc>
            </a:pPr>
            <a:r>
              <a:rPr sz="2000" spc="-5" dirty="0">
                <a:latin typeface="Calibri"/>
                <a:cs typeface="Calibri"/>
              </a:rPr>
              <a:t>Utilizar telas de alambres </a:t>
            </a:r>
            <a:r>
              <a:rPr sz="2000" spc="-15" dirty="0">
                <a:latin typeface="Calibri"/>
                <a:cs typeface="Calibri"/>
              </a:rPr>
              <a:t>para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las</a:t>
            </a:r>
            <a:r>
              <a:rPr sz="2000" spc="-5" dirty="0">
                <a:latin typeface="Calibri"/>
                <a:cs typeface="Calibri"/>
              </a:rPr>
              <a:t> aberturas que dan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al</a:t>
            </a:r>
            <a:endParaRPr sz="2000">
              <a:latin typeface="Calibri"/>
              <a:cs typeface="Calibri"/>
            </a:endParaRPr>
          </a:p>
          <a:p>
            <a:pPr marL="38100">
              <a:lnSpc>
                <a:spcPct val="100000"/>
              </a:lnSpc>
            </a:pPr>
            <a:r>
              <a:rPr sz="2000" spc="-30" dirty="0">
                <a:latin typeface="Calibri"/>
                <a:cs typeface="Calibri"/>
              </a:rPr>
              <a:t>exterior.</a:t>
            </a:r>
            <a:endParaRPr sz="2000">
              <a:latin typeface="Calibri"/>
              <a:cs typeface="Calibri"/>
            </a:endParaRPr>
          </a:p>
          <a:p>
            <a:pPr marL="38100" marR="184150">
              <a:lnSpc>
                <a:spcPct val="100000"/>
              </a:lnSpc>
            </a:pPr>
            <a:r>
              <a:rPr sz="2000" spc="-10" dirty="0">
                <a:latin typeface="Calibri"/>
                <a:cs typeface="Calibri"/>
              </a:rPr>
              <a:t>Reemplazar</a:t>
            </a:r>
            <a:r>
              <a:rPr sz="2000" dirty="0">
                <a:latin typeface="Calibri"/>
                <a:cs typeface="Calibri"/>
              </a:rPr>
              <a:t> las </a:t>
            </a:r>
            <a:r>
              <a:rPr sz="2000" spc="-5" dirty="0">
                <a:latin typeface="Calibri"/>
                <a:cs typeface="Calibri"/>
              </a:rPr>
              <a:t>luces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blancas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por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luces</a:t>
            </a:r>
            <a:r>
              <a:rPr sz="2000" dirty="0">
                <a:latin typeface="Calibri"/>
                <a:cs typeface="Calibri"/>
              </a:rPr>
              <a:t> amarillas </a:t>
            </a:r>
            <a:r>
              <a:rPr sz="2000" spc="-10" dirty="0">
                <a:latin typeface="Calibri"/>
                <a:cs typeface="Calibri"/>
              </a:rPr>
              <a:t>(atraen </a:t>
            </a:r>
            <a:r>
              <a:rPr sz="2000" spc="-5" dirty="0">
                <a:latin typeface="Calibri"/>
                <a:cs typeface="Calibri"/>
              </a:rPr>
              <a:t> menos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los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insectos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por</a:t>
            </a:r>
            <a:r>
              <a:rPr sz="2000" dirty="0">
                <a:latin typeface="Calibri"/>
                <a:cs typeface="Calibri"/>
              </a:rPr>
              <a:t> la </a:t>
            </a:r>
            <a:r>
              <a:rPr sz="2000" spc="-5" dirty="0">
                <a:latin typeface="Calibri"/>
                <a:cs typeface="Calibri"/>
              </a:rPr>
              <a:t>noche)</a:t>
            </a:r>
            <a:r>
              <a:rPr sz="2000" dirty="0">
                <a:latin typeface="Calibri"/>
                <a:cs typeface="Calibri"/>
              </a:rPr>
              <a:t> en</a:t>
            </a:r>
            <a:r>
              <a:rPr sz="2000" spc="-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las </a:t>
            </a:r>
            <a:r>
              <a:rPr sz="2000" spc="-10" dirty="0">
                <a:latin typeface="Calibri"/>
                <a:cs typeface="Calibri"/>
              </a:rPr>
              <a:t>entradas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de</a:t>
            </a:r>
            <a:r>
              <a:rPr sz="2000" dirty="0">
                <a:latin typeface="Calibri"/>
                <a:cs typeface="Calibri"/>
              </a:rPr>
              <a:t> servicio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y </a:t>
            </a:r>
            <a:r>
              <a:rPr sz="2000" spc="-434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de distribución.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5" name="object 15"/>
          <p:cNvSpPr/>
          <p:nvPr/>
        </p:nvSpPr>
        <p:spPr>
          <a:xfrm>
            <a:off x="1784350" y="3870959"/>
            <a:ext cx="6823075" cy="1449070"/>
          </a:xfrm>
          <a:custGeom>
            <a:avLst/>
            <a:gdLst/>
            <a:ahLst/>
            <a:cxnLst/>
            <a:rect l="l" t="t" r="r" b="b"/>
            <a:pathLst>
              <a:path w="6823075" h="1449070">
                <a:moveTo>
                  <a:pt x="6780733" y="41910"/>
                </a:moveTo>
                <a:lnTo>
                  <a:pt x="42329" y="41910"/>
                </a:lnTo>
                <a:lnTo>
                  <a:pt x="42329" y="83820"/>
                </a:lnTo>
                <a:lnTo>
                  <a:pt x="42329" y="1363980"/>
                </a:lnTo>
                <a:lnTo>
                  <a:pt x="42329" y="1405890"/>
                </a:lnTo>
                <a:lnTo>
                  <a:pt x="6780733" y="1405890"/>
                </a:lnTo>
                <a:lnTo>
                  <a:pt x="6780733" y="1364094"/>
                </a:lnTo>
                <a:lnTo>
                  <a:pt x="6780733" y="84035"/>
                </a:lnTo>
                <a:lnTo>
                  <a:pt x="6738404" y="84035"/>
                </a:lnTo>
                <a:lnTo>
                  <a:pt x="6738404" y="1363980"/>
                </a:lnTo>
                <a:lnTo>
                  <a:pt x="84658" y="1363980"/>
                </a:lnTo>
                <a:lnTo>
                  <a:pt x="84658" y="83820"/>
                </a:lnTo>
                <a:lnTo>
                  <a:pt x="6780733" y="83820"/>
                </a:lnTo>
                <a:lnTo>
                  <a:pt x="6780733" y="41910"/>
                </a:lnTo>
                <a:close/>
              </a:path>
              <a:path w="6823075" h="1449070">
                <a:moveTo>
                  <a:pt x="6823075" y="0"/>
                </a:moveTo>
                <a:lnTo>
                  <a:pt x="0" y="0"/>
                </a:lnTo>
                <a:lnTo>
                  <a:pt x="0" y="20320"/>
                </a:lnTo>
                <a:lnTo>
                  <a:pt x="0" y="1427480"/>
                </a:lnTo>
                <a:lnTo>
                  <a:pt x="0" y="1449070"/>
                </a:lnTo>
                <a:lnTo>
                  <a:pt x="6823075" y="1449070"/>
                </a:lnTo>
                <a:lnTo>
                  <a:pt x="6823075" y="1427594"/>
                </a:lnTo>
                <a:lnTo>
                  <a:pt x="6823075" y="20535"/>
                </a:lnTo>
                <a:lnTo>
                  <a:pt x="6801904" y="20535"/>
                </a:lnTo>
                <a:lnTo>
                  <a:pt x="6801904" y="1427480"/>
                </a:lnTo>
                <a:lnTo>
                  <a:pt x="21158" y="1427480"/>
                </a:lnTo>
                <a:lnTo>
                  <a:pt x="21158" y="20320"/>
                </a:lnTo>
                <a:lnTo>
                  <a:pt x="6823075" y="20320"/>
                </a:lnTo>
                <a:lnTo>
                  <a:pt x="6823075" y="0"/>
                </a:lnTo>
                <a:close/>
              </a:path>
            </a:pathLst>
          </a:custGeom>
          <a:solidFill>
            <a:srgbClr val="843C0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6" name="object 16"/>
          <p:cNvSpPr txBox="1"/>
          <p:nvPr/>
        </p:nvSpPr>
        <p:spPr>
          <a:xfrm>
            <a:off x="1900767" y="3987165"/>
            <a:ext cx="6590665" cy="1216025"/>
          </a:xfrm>
          <a:prstGeom prst="rect">
            <a:avLst/>
          </a:prstGeom>
          <a:ln w="21165">
            <a:solidFill>
              <a:srgbClr val="843C0C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2245"/>
              </a:lnSpc>
            </a:pPr>
            <a:r>
              <a:rPr sz="2000" spc="-5" dirty="0">
                <a:latin typeface="Calibri"/>
                <a:cs typeface="Calibri"/>
              </a:rPr>
              <a:t>No</a:t>
            </a:r>
            <a:r>
              <a:rPr sz="2000" spc="-10" dirty="0">
                <a:latin typeface="Calibri"/>
                <a:cs typeface="Calibri"/>
              </a:rPr>
              <a:t> mover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los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aparatos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de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lucha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contra</a:t>
            </a:r>
            <a:r>
              <a:rPr sz="2000" dirty="0">
                <a:latin typeface="Calibri"/>
                <a:cs typeface="Calibri"/>
              </a:rPr>
              <a:t> las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plagas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instalada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por</a:t>
            </a:r>
            <a:endParaRPr sz="2000">
              <a:latin typeface="Calibri"/>
              <a:cs typeface="Calibri"/>
            </a:endParaRPr>
          </a:p>
          <a:p>
            <a:pPr marL="38100" marR="342900">
              <a:lnSpc>
                <a:spcPct val="100000"/>
              </a:lnSpc>
            </a:pPr>
            <a:r>
              <a:rPr sz="2000" dirty="0">
                <a:latin typeface="Calibri"/>
                <a:cs typeface="Calibri"/>
              </a:rPr>
              <a:t>la </a:t>
            </a:r>
            <a:r>
              <a:rPr sz="2000" spc="-5" dirty="0">
                <a:latin typeface="Calibri"/>
                <a:cs typeface="Calibri"/>
              </a:rPr>
              <a:t>empresa</a:t>
            </a:r>
            <a:r>
              <a:rPr sz="2000" dirty="0">
                <a:latin typeface="Calibri"/>
                <a:cs typeface="Calibri"/>
              </a:rPr>
              <a:t> o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grupos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dedicados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dirty="0">
                <a:latin typeface="Calibri"/>
                <a:cs typeface="Calibri"/>
              </a:rPr>
              <a:t>al </a:t>
            </a:r>
            <a:r>
              <a:rPr sz="2000" spc="-5" dirty="0">
                <a:latin typeface="Calibri"/>
                <a:cs typeface="Calibri"/>
              </a:rPr>
              <a:t>manejo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15" dirty="0">
                <a:latin typeface="Calibri"/>
                <a:cs typeface="Calibri"/>
              </a:rPr>
              <a:t>integral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de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plagas. </a:t>
            </a:r>
            <a:r>
              <a:rPr sz="2000" spc="-434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Comunicar </a:t>
            </a:r>
            <a:r>
              <a:rPr sz="2000" dirty="0">
                <a:latin typeface="Calibri"/>
                <a:cs typeface="Calibri"/>
              </a:rPr>
              <a:t>la </a:t>
            </a:r>
            <a:r>
              <a:rPr sz="2000" spc="-5" dirty="0">
                <a:latin typeface="Calibri"/>
                <a:cs typeface="Calibri"/>
              </a:rPr>
              <a:t>presencia</a:t>
            </a:r>
            <a:r>
              <a:rPr sz="2000" dirty="0">
                <a:latin typeface="Calibri"/>
                <a:cs typeface="Calibri"/>
              </a:rPr>
              <a:t> y</a:t>
            </a:r>
            <a:r>
              <a:rPr sz="2000" spc="-1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ubicación de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los insectos</a:t>
            </a:r>
            <a:r>
              <a:rPr sz="2000" dirty="0">
                <a:latin typeface="Calibri"/>
                <a:cs typeface="Calibri"/>
              </a:rPr>
              <a:t> al 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responsable del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control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de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plagas.</a:t>
            </a:r>
            <a:endParaRPr sz="2000">
              <a:latin typeface="Calibri"/>
              <a:cs typeface="Calibri"/>
            </a:endParaRPr>
          </a:p>
        </p:txBody>
      </p:sp>
      <p:sp>
        <p:nvSpPr>
          <p:cNvPr id="17" name="object 17"/>
          <p:cNvSpPr/>
          <p:nvPr/>
        </p:nvSpPr>
        <p:spPr>
          <a:xfrm>
            <a:off x="1855787" y="5669279"/>
            <a:ext cx="8191500" cy="834390"/>
          </a:xfrm>
          <a:custGeom>
            <a:avLst/>
            <a:gdLst/>
            <a:ahLst/>
            <a:cxnLst/>
            <a:rect l="l" t="t" r="r" b="b"/>
            <a:pathLst>
              <a:path w="8191500" h="834390">
                <a:moveTo>
                  <a:pt x="8149158" y="84353"/>
                </a:moveTo>
                <a:lnTo>
                  <a:pt x="8106829" y="84353"/>
                </a:lnTo>
                <a:lnTo>
                  <a:pt x="8106829" y="750049"/>
                </a:lnTo>
                <a:lnTo>
                  <a:pt x="8149158" y="750049"/>
                </a:lnTo>
                <a:lnTo>
                  <a:pt x="8149158" y="84353"/>
                </a:lnTo>
                <a:close/>
              </a:path>
              <a:path w="8191500" h="834390">
                <a:moveTo>
                  <a:pt x="8149158" y="41910"/>
                </a:moveTo>
                <a:lnTo>
                  <a:pt x="42329" y="41910"/>
                </a:lnTo>
                <a:lnTo>
                  <a:pt x="42329" y="83820"/>
                </a:lnTo>
                <a:lnTo>
                  <a:pt x="42329" y="750570"/>
                </a:lnTo>
                <a:lnTo>
                  <a:pt x="42329" y="792480"/>
                </a:lnTo>
                <a:lnTo>
                  <a:pt x="8149158" y="792480"/>
                </a:lnTo>
                <a:lnTo>
                  <a:pt x="8149158" y="750570"/>
                </a:lnTo>
                <a:lnTo>
                  <a:pt x="84658" y="750570"/>
                </a:lnTo>
                <a:lnTo>
                  <a:pt x="84658" y="83820"/>
                </a:lnTo>
                <a:lnTo>
                  <a:pt x="8149158" y="83820"/>
                </a:lnTo>
                <a:lnTo>
                  <a:pt x="8149158" y="41910"/>
                </a:lnTo>
                <a:close/>
              </a:path>
              <a:path w="8191500" h="834390">
                <a:moveTo>
                  <a:pt x="8191500" y="20853"/>
                </a:moveTo>
                <a:lnTo>
                  <a:pt x="8170329" y="20853"/>
                </a:lnTo>
                <a:lnTo>
                  <a:pt x="8170329" y="813549"/>
                </a:lnTo>
                <a:lnTo>
                  <a:pt x="8191500" y="813549"/>
                </a:lnTo>
                <a:lnTo>
                  <a:pt x="8191500" y="20853"/>
                </a:lnTo>
                <a:close/>
              </a:path>
              <a:path w="8191500" h="834390">
                <a:moveTo>
                  <a:pt x="8191500" y="0"/>
                </a:moveTo>
                <a:lnTo>
                  <a:pt x="0" y="0"/>
                </a:lnTo>
                <a:lnTo>
                  <a:pt x="0" y="20320"/>
                </a:lnTo>
                <a:lnTo>
                  <a:pt x="0" y="814070"/>
                </a:lnTo>
                <a:lnTo>
                  <a:pt x="0" y="834390"/>
                </a:lnTo>
                <a:lnTo>
                  <a:pt x="8191500" y="834390"/>
                </a:lnTo>
                <a:lnTo>
                  <a:pt x="8191500" y="814070"/>
                </a:lnTo>
                <a:lnTo>
                  <a:pt x="21158" y="814070"/>
                </a:lnTo>
                <a:lnTo>
                  <a:pt x="21158" y="20320"/>
                </a:lnTo>
                <a:lnTo>
                  <a:pt x="8191500" y="20320"/>
                </a:lnTo>
                <a:lnTo>
                  <a:pt x="8191500" y="0"/>
                </a:lnTo>
                <a:close/>
              </a:path>
            </a:pathLst>
          </a:custGeom>
          <a:solidFill>
            <a:srgbClr val="52525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object 18"/>
          <p:cNvSpPr txBox="1"/>
          <p:nvPr/>
        </p:nvSpPr>
        <p:spPr>
          <a:xfrm>
            <a:off x="1972204" y="5785484"/>
            <a:ext cx="7959090" cy="601980"/>
          </a:xfrm>
          <a:prstGeom prst="rect">
            <a:avLst/>
          </a:prstGeom>
          <a:ln w="21167">
            <a:solidFill>
              <a:srgbClr val="525252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2245"/>
              </a:lnSpc>
            </a:pPr>
            <a:r>
              <a:rPr sz="2000" spc="-5" dirty="0">
                <a:latin typeface="Calibri"/>
                <a:cs typeface="Calibri"/>
              </a:rPr>
              <a:t>Con </a:t>
            </a:r>
            <a:r>
              <a:rPr sz="2000" dirty="0">
                <a:latin typeface="Calibri"/>
                <a:cs typeface="Calibri"/>
              </a:rPr>
              <a:t>la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aplicación de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estas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acciones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creamos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condiciones</a:t>
            </a:r>
            <a:r>
              <a:rPr sz="2000" spc="5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adversas</a:t>
            </a:r>
            <a:r>
              <a:rPr sz="2000" dirty="0">
                <a:latin typeface="Calibri"/>
                <a:cs typeface="Calibri"/>
              </a:rPr>
              <a:t> lo</a:t>
            </a:r>
            <a:r>
              <a:rPr sz="2000" spc="-5" dirty="0">
                <a:latin typeface="Calibri"/>
                <a:cs typeface="Calibri"/>
              </a:rPr>
              <a:t> cual</a:t>
            </a:r>
            <a:endParaRPr sz="2000">
              <a:latin typeface="Calibri"/>
              <a:cs typeface="Calibri"/>
            </a:endParaRPr>
          </a:p>
          <a:p>
            <a:pPr marL="38100">
              <a:lnSpc>
                <a:spcPct val="100000"/>
              </a:lnSpc>
            </a:pPr>
            <a:r>
              <a:rPr sz="2000" spc="-5" dirty="0">
                <a:latin typeface="Calibri"/>
                <a:cs typeface="Calibri"/>
              </a:rPr>
              <a:t>dificulta </a:t>
            </a:r>
            <a:r>
              <a:rPr sz="2000" dirty="0">
                <a:latin typeface="Calibri"/>
                <a:cs typeface="Calibri"/>
              </a:rPr>
              <a:t>el </a:t>
            </a:r>
            <a:r>
              <a:rPr sz="2000" spc="-5" dirty="0">
                <a:latin typeface="Calibri"/>
                <a:cs typeface="Calibri"/>
              </a:rPr>
              <a:t>desarrollo</a:t>
            </a:r>
            <a:r>
              <a:rPr sz="2000" spc="-10" dirty="0">
                <a:latin typeface="Calibri"/>
                <a:cs typeface="Calibri"/>
              </a:rPr>
              <a:t> </a:t>
            </a:r>
            <a:r>
              <a:rPr sz="2000" spc="-5" dirty="0">
                <a:latin typeface="Calibri"/>
                <a:cs typeface="Calibri"/>
              </a:rPr>
              <a:t>de </a:t>
            </a:r>
            <a:r>
              <a:rPr sz="2000" dirty="0">
                <a:latin typeface="Calibri"/>
                <a:cs typeface="Calibri"/>
              </a:rPr>
              <a:t>las </a:t>
            </a:r>
            <a:r>
              <a:rPr sz="2000" spc="-10" dirty="0">
                <a:latin typeface="Calibri"/>
                <a:cs typeface="Calibri"/>
              </a:rPr>
              <a:t>distintas</a:t>
            </a:r>
            <a:r>
              <a:rPr sz="2000" dirty="0">
                <a:latin typeface="Calibri"/>
                <a:cs typeface="Calibri"/>
              </a:rPr>
              <a:t> </a:t>
            </a:r>
            <a:r>
              <a:rPr sz="2000" spc="-10" dirty="0">
                <a:latin typeface="Calibri"/>
                <a:cs typeface="Calibri"/>
              </a:rPr>
              <a:t>plagas.</a:t>
            </a:r>
            <a:endParaRPr sz="2000">
              <a:latin typeface="Calibri"/>
              <a:cs typeface="Calibri"/>
            </a:endParaRPr>
          </a:p>
        </p:txBody>
      </p:sp>
    </p:spTree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361688" y="179831"/>
            <a:ext cx="2514600" cy="539496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xfrm>
            <a:off x="4623108" y="228091"/>
            <a:ext cx="1989455" cy="39116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b="1" spc="-5" dirty="0">
                <a:latin typeface="Arial"/>
                <a:cs typeface="Arial"/>
              </a:rPr>
              <a:t>Control</a:t>
            </a:r>
            <a:r>
              <a:rPr b="1" spc="-80" dirty="0">
                <a:latin typeface="Arial"/>
                <a:cs typeface="Arial"/>
              </a:rPr>
              <a:t> </a:t>
            </a:r>
            <a:r>
              <a:rPr b="1" dirty="0">
                <a:latin typeface="Arial"/>
                <a:cs typeface="Arial"/>
              </a:rPr>
              <a:t>físico</a:t>
            </a:r>
          </a:p>
        </p:txBody>
      </p:sp>
      <p:sp>
        <p:nvSpPr>
          <p:cNvPr id="4" name="object 4"/>
          <p:cNvSpPr/>
          <p:nvPr/>
        </p:nvSpPr>
        <p:spPr>
          <a:xfrm>
            <a:off x="4519612" y="918209"/>
            <a:ext cx="6212205" cy="1143000"/>
          </a:xfrm>
          <a:custGeom>
            <a:avLst/>
            <a:gdLst/>
            <a:ahLst/>
            <a:cxnLst/>
            <a:rect l="l" t="t" r="r" b="b"/>
            <a:pathLst>
              <a:path w="6212205" h="1143000">
                <a:moveTo>
                  <a:pt x="6169545" y="84035"/>
                </a:moveTo>
                <a:lnTo>
                  <a:pt x="6127216" y="84035"/>
                </a:lnTo>
                <a:lnTo>
                  <a:pt x="6127216" y="1057706"/>
                </a:lnTo>
                <a:lnTo>
                  <a:pt x="6169545" y="1057706"/>
                </a:lnTo>
                <a:lnTo>
                  <a:pt x="6169545" y="84035"/>
                </a:lnTo>
                <a:close/>
              </a:path>
              <a:path w="6212205" h="1143000">
                <a:moveTo>
                  <a:pt x="6169545" y="41910"/>
                </a:moveTo>
                <a:lnTo>
                  <a:pt x="42329" y="41910"/>
                </a:lnTo>
                <a:lnTo>
                  <a:pt x="42329" y="83820"/>
                </a:lnTo>
                <a:lnTo>
                  <a:pt x="42329" y="1057910"/>
                </a:lnTo>
                <a:lnTo>
                  <a:pt x="42329" y="1099820"/>
                </a:lnTo>
                <a:lnTo>
                  <a:pt x="6169545" y="1099820"/>
                </a:lnTo>
                <a:lnTo>
                  <a:pt x="6169545" y="1057910"/>
                </a:lnTo>
                <a:lnTo>
                  <a:pt x="84658" y="1057910"/>
                </a:lnTo>
                <a:lnTo>
                  <a:pt x="84658" y="83820"/>
                </a:lnTo>
                <a:lnTo>
                  <a:pt x="6169545" y="83820"/>
                </a:lnTo>
                <a:lnTo>
                  <a:pt x="6169545" y="41910"/>
                </a:lnTo>
                <a:close/>
              </a:path>
              <a:path w="6212205" h="1143000">
                <a:moveTo>
                  <a:pt x="6211887" y="20535"/>
                </a:moveTo>
                <a:lnTo>
                  <a:pt x="6190716" y="20535"/>
                </a:lnTo>
                <a:lnTo>
                  <a:pt x="6190716" y="1121206"/>
                </a:lnTo>
                <a:lnTo>
                  <a:pt x="6211887" y="1121206"/>
                </a:lnTo>
                <a:lnTo>
                  <a:pt x="6211887" y="20535"/>
                </a:lnTo>
                <a:close/>
              </a:path>
              <a:path w="6212205" h="1143000">
                <a:moveTo>
                  <a:pt x="6211887" y="0"/>
                </a:moveTo>
                <a:lnTo>
                  <a:pt x="0" y="0"/>
                </a:lnTo>
                <a:lnTo>
                  <a:pt x="0" y="20320"/>
                </a:lnTo>
                <a:lnTo>
                  <a:pt x="0" y="1121410"/>
                </a:lnTo>
                <a:lnTo>
                  <a:pt x="0" y="1143000"/>
                </a:lnTo>
                <a:lnTo>
                  <a:pt x="6211887" y="1143000"/>
                </a:lnTo>
                <a:lnTo>
                  <a:pt x="6211887" y="1121410"/>
                </a:lnTo>
                <a:lnTo>
                  <a:pt x="21158" y="1121410"/>
                </a:lnTo>
                <a:lnTo>
                  <a:pt x="21158" y="20320"/>
                </a:lnTo>
                <a:lnTo>
                  <a:pt x="6211887" y="20320"/>
                </a:lnTo>
                <a:lnTo>
                  <a:pt x="6211887" y="0"/>
                </a:lnTo>
                <a:close/>
              </a:path>
            </a:pathLst>
          </a:custGeom>
          <a:solidFill>
            <a:srgbClr val="4472C4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5" name="object 5"/>
          <p:cNvSpPr txBox="1"/>
          <p:nvPr/>
        </p:nvSpPr>
        <p:spPr>
          <a:xfrm>
            <a:off x="4636030" y="1034414"/>
            <a:ext cx="5979160" cy="909955"/>
          </a:xfrm>
          <a:prstGeom prst="rect">
            <a:avLst/>
          </a:prstGeom>
          <a:ln w="21165">
            <a:solidFill>
              <a:srgbClr val="4472C4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2240"/>
              </a:lnSpc>
            </a:pPr>
            <a:r>
              <a:rPr sz="2000" dirty="0">
                <a:latin typeface="Arial MT"/>
                <a:cs typeface="Arial MT"/>
              </a:rPr>
              <a:t>El</a:t>
            </a:r>
            <a:r>
              <a:rPr sz="2000" spc="-5" dirty="0">
                <a:latin typeface="Arial MT"/>
                <a:cs typeface="Arial MT"/>
              </a:rPr>
              <a:t> control</a:t>
            </a:r>
            <a:r>
              <a:rPr sz="200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físico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está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basado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en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el uso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criterios</a:t>
            </a:r>
            <a:endParaRPr sz="2000">
              <a:latin typeface="Arial MT"/>
              <a:cs typeface="Arial MT"/>
            </a:endParaRPr>
          </a:p>
          <a:p>
            <a:pPr marL="38100" marR="713105">
              <a:lnSpc>
                <a:spcPct val="100000"/>
              </a:lnSpc>
            </a:pPr>
            <a:r>
              <a:rPr sz="2000" dirty="0">
                <a:latin typeface="Arial MT"/>
                <a:cs typeface="Arial MT"/>
              </a:rPr>
              <a:t>que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permiten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generar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las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mejores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acciones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 </a:t>
            </a:r>
            <a:r>
              <a:rPr sz="2000" spc="-54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exclusión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las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plagas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en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la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planta.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1784350" y="2213609"/>
            <a:ext cx="6751955" cy="1450340"/>
          </a:xfrm>
          <a:custGeom>
            <a:avLst/>
            <a:gdLst/>
            <a:ahLst/>
            <a:cxnLst/>
            <a:rect l="l" t="t" r="r" b="b"/>
            <a:pathLst>
              <a:path w="6751955" h="1450339">
                <a:moveTo>
                  <a:pt x="6709296" y="41910"/>
                </a:moveTo>
                <a:lnTo>
                  <a:pt x="42329" y="41910"/>
                </a:lnTo>
                <a:lnTo>
                  <a:pt x="42329" y="83820"/>
                </a:lnTo>
                <a:lnTo>
                  <a:pt x="42329" y="1365250"/>
                </a:lnTo>
                <a:lnTo>
                  <a:pt x="42329" y="1408430"/>
                </a:lnTo>
                <a:lnTo>
                  <a:pt x="6709296" y="1408430"/>
                </a:lnTo>
                <a:lnTo>
                  <a:pt x="6709296" y="1365681"/>
                </a:lnTo>
                <a:lnTo>
                  <a:pt x="6709296" y="1365250"/>
                </a:lnTo>
                <a:lnTo>
                  <a:pt x="6709296" y="84035"/>
                </a:lnTo>
                <a:lnTo>
                  <a:pt x="6666966" y="84035"/>
                </a:lnTo>
                <a:lnTo>
                  <a:pt x="6666966" y="1365250"/>
                </a:lnTo>
                <a:lnTo>
                  <a:pt x="84658" y="1365250"/>
                </a:lnTo>
                <a:lnTo>
                  <a:pt x="84658" y="83820"/>
                </a:lnTo>
                <a:lnTo>
                  <a:pt x="6709296" y="83820"/>
                </a:lnTo>
                <a:lnTo>
                  <a:pt x="6709296" y="41910"/>
                </a:lnTo>
                <a:close/>
              </a:path>
              <a:path w="6751955" h="1450339">
                <a:moveTo>
                  <a:pt x="6751637" y="0"/>
                </a:moveTo>
                <a:lnTo>
                  <a:pt x="0" y="0"/>
                </a:lnTo>
                <a:lnTo>
                  <a:pt x="0" y="20320"/>
                </a:lnTo>
                <a:lnTo>
                  <a:pt x="0" y="1428750"/>
                </a:lnTo>
                <a:lnTo>
                  <a:pt x="0" y="1450340"/>
                </a:lnTo>
                <a:lnTo>
                  <a:pt x="6751637" y="1450340"/>
                </a:lnTo>
                <a:lnTo>
                  <a:pt x="6751637" y="1429181"/>
                </a:lnTo>
                <a:lnTo>
                  <a:pt x="6751637" y="1428750"/>
                </a:lnTo>
                <a:lnTo>
                  <a:pt x="6751637" y="20535"/>
                </a:lnTo>
                <a:lnTo>
                  <a:pt x="6730466" y="20535"/>
                </a:lnTo>
                <a:lnTo>
                  <a:pt x="6730466" y="1428750"/>
                </a:lnTo>
                <a:lnTo>
                  <a:pt x="21158" y="1428750"/>
                </a:lnTo>
                <a:lnTo>
                  <a:pt x="21158" y="20320"/>
                </a:lnTo>
                <a:lnTo>
                  <a:pt x="6751637" y="20320"/>
                </a:lnTo>
                <a:lnTo>
                  <a:pt x="6751637" y="0"/>
                </a:lnTo>
                <a:close/>
              </a:path>
            </a:pathLst>
          </a:custGeom>
          <a:solidFill>
            <a:srgbClr val="843C0C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1900766" y="2329814"/>
            <a:ext cx="6518909" cy="1217930"/>
          </a:xfrm>
          <a:prstGeom prst="rect">
            <a:avLst/>
          </a:prstGeom>
          <a:ln w="21167">
            <a:solidFill>
              <a:srgbClr val="843C0C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2240"/>
              </a:lnSpc>
            </a:pPr>
            <a:r>
              <a:rPr sz="2000" dirty="0">
                <a:latin typeface="Arial MT"/>
                <a:cs typeface="Arial MT"/>
              </a:rPr>
              <a:t>Por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lo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tanto,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el </a:t>
            </a:r>
            <a:r>
              <a:rPr sz="2000" spc="-5" dirty="0">
                <a:latin typeface="Arial MT"/>
                <a:cs typeface="Arial MT"/>
              </a:rPr>
              <a:t>personal</a:t>
            </a:r>
            <a:r>
              <a:rPr sz="2000" dirty="0">
                <a:latin typeface="Arial MT"/>
                <a:cs typeface="Arial MT"/>
              </a:rPr>
              <a:t> dedicado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al </a:t>
            </a:r>
            <a:r>
              <a:rPr sz="2000" spc="-5" dirty="0">
                <a:latin typeface="Arial MT"/>
                <a:cs typeface="Arial MT"/>
              </a:rPr>
              <a:t>control </a:t>
            </a:r>
            <a:r>
              <a:rPr sz="2000" dirty="0">
                <a:latin typeface="Arial MT"/>
                <a:cs typeface="Arial MT"/>
              </a:rPr>
              <a:t>de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plagas</a:t>
            </a:r>
            <a:endParaRPr sz="2000">
              <a:latin typeface="Arial MT"/>
              <a:cs typeface="Arial MT"/>
            </a:endParaRPr>
          </a:p>
          <a:p>
            <a:pPr marL="38100" marR="109855">
              <a:lnSpc>
                <a:spcPct val="100000"/>
              </a:lnSpc>
            </a:pPr>
            <a:r>
              <a:rPr sz="2000" spc="-5" dirty="0">
                <a:latin typeface="Arial MT"/>
                <a:cs typeface="Arial MT"/>
              </a:rPr>
              <a:t>deberá generar </a:t>
            </a:r>
            <a:r>
              <a:rPr sz="2000" dirty="0">
                <a:latin typeface="Arial MT"/>
                <a:cs typeface="Arial MT"/>
              </a:rPr>
              <a:t>los </a:t>
            </a:r>
            <a:r>
              <a:rPr sz="2000" spc="-5" dirty="0">
                <a:latin typeface="Arial MT"/>
                <a:cs typeface="Arial MT"/>
              </a:rPr>
              <a:t>informes </a:t>
            </a:r>
            <a:r>
              <a:rPr sz="2000" dirty="0">
                <a:latin typeface="Arial MT"/>
                <a:cs typeface="Arial MT"/>
              </a:rPr>
              <a:t>necesarios </a:t>
            </a:r>
            <a:r>
              <a:rPr sz="2000" spc="-5" dirty="0">
                <a:latin typeface="Arial MT"/>
                <a:cs typeface="Arial MT"/>
              </a:rPr>
              <a:t>para </a:t>
            </a:r>
            <a:r>
              <a:rPr sz="2000" dirty="0">
                <a:latin typeface="Arial MT"/>
                <a:cs typeface="Arial MT"/>
              </a:rPr>
              <a:t>indicar qué </a:t>
            </a:r>
            <a:r>
              <a:rPr sz="2000" spc="-545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tipo </a:t>
            </a:r>
            <a:r>
              <a:rPr sz="2000" dirty="0">
                <a:latin typeface="Arial MT"/>
                <a:cs typeface="Arial MT"/>
              </a:rPr>
              <a:t>de </a:t>
            </a:r>
            <a:r>
              <a:rPr sz="2000" spc="-5" dirty="0">
                <a:latin typeface="Arial MT"/>
                <a:cs typeface="Arial MT"/>
              </a:rPr>
              <a:t>mejoras </a:t>
            </a:r>
            <a:r>
              <a:rPr sz="2000" dirty="0">
                <a:latin typeface="Arial MT"/>
                <a:cs typeface="Arial MT"/>
              </a:rPr>
              <a:t>se </a:t>
            </a:r>
            <a:r>
              <a:rPr sz="2000" spc="-5" dirty="0">
                <a:latin typeface="Arial MT"/>
                <a:cs typeface="Arial MT"/>
              </a:rPr>
              <a:t>deberán </a:t>
            </a:r>
            <a:r>
              <a:rPr sz="2000" dirty="0">
                <a:latin typeface="Arial MT"/>
                <a:cs typeface="Arial MT"/>
              </a:rPr>
              <a:t>realizar en la </a:t>
            </a:r>
            <a:r>
              <a:rPr sz="2000" spc="-5" dirty="0">
                <a:latin typeface="Arial MT"/>
                <a:cs typeface="Arial MT"/>
              </a:rPr>
              <a:t>planta para </a:t>
            </a:r>
            <a:r>
              <a:rPr sz="2000" dirty="0">
                <a:latin typeface="Arial MT"/>
                <a:cs typeface="Arial MT"/>
              </a:rPr>
              <a:t> minimizar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las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presencia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plagas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en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el</a:t>
            </a:r>
            <a:r>
              <a:rPr sz="2000" spc="-5" dirty="0">
                <a:latin typeface="Arial MT"/>
                <a:cs typeface="Arial MT"/>
              </a:rPr>
              <a:t> </a:t>
            </a:r>
            <a:r>
              <a:rPr sz="2000" spc="-20" dirty="0">
                <a:latin typeface="Arial MT"/>
                <a:cs typeface="Arial MT"/>
              </a:rPr>
              <a:t>lugar.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8" name="object 8"/>
          <p:cNvSpPr/>
          <p:nvPr/>
        </p:nvSpPr>
        <p:spPr>
          <a:xfrm>
            <a:off x="2647950" y="3797300"/>
            <a:ext cx="7688580" cy="1451610"/>
          </a:xfrm>
          <a:custGeom>
            <a:avLst/>
            <a:gdLst/>
            <a:ahLst/>
            <a:cxnLst/>
            <a:rect l="l" t="t" r="r" b="b"/>
            <a:pathLst>
              <a:path w="7688580" h="1451610">
                <a:moveTo>
                  <a:pt x="7645921" y="41910"/>
                </a:moveTo>
                <a:lnTo>
                  <a:pt x="42329" y="41910"/>
                </a:lnTo>
                <a:lnTo>
                  <a:pt x="42329" y="85090"/>
                </a:lnTo>
                <a:lnTo>
                  <a:pt x="42329" y="1366520"/>
                </a:lnTo>
                <a:lnTo>
                  <a:pt x="42329" y="1408430"/>
                </a:lnTo>
                <a:lnTo>
                  <a:pt x="7645921" y="1408430"/>
                </a:lnTo>
                <a:lnTo>
                  <a:pt x="7645921" y="1366520"/>
                </a:lnTo>
                <a:lnTo>
                  <a:pt x="84658" y="1366520"/>
                </a:lnTo>
                <a:lnTo>
                  <a:pt x="84658" y="85090"/>
                </a:lnTo>
                <a:lnTo>
                  <a:pt x="7603591" y="85090"/>
                </a:lnTo>
                <a:lnTo>
                  <a:pt x="7603591" y="1366316"/>
                </a:lnTo>
                <a:lnTo>
                  <a:pt x="7645921" y="1366316"/>
                </a:lnTo>
                <a:lnTo>
                  <a:pt x="7645921" y="85090"/>
                </a:lnTo>
                <a:lnTo>
                  <a:pt x="7645921" y="84670"/>
                </a:lnTo>
                <a:lnTo>
                  <a:pt x="7645921" y="41910"/>
                </a:lnTo>
                <a:close/>
              </a:path>
              <a:path w="7688580" h="1451610">
                <a:moveTo>
                  <a:pt x="7688262" y="0"/>
                </a:moveTo>
                <a:lnTo>
                  <a:pt x="0" y="0"/>
                </a:lnTo>
                <a:lnTo>
                  <a:pt x="0" y="21590"/>
                </a:lnTo>
                <a:lnTo>
                  <a:pt x="0" y="1430020"/>
                </a:lnTo>
                <a:lnTo>
                  <a:pt x="0" y="1451610"/>
                </a:lnTo>
                <a:lnTo>
                  <a:pt x="7688262" y="1451610"/>
                </a:lnTo>
                <a:lnTo>
                  <a:pt x="7688262" y="1430020"/>
                </a:lnTo>
                <a:lnTo>
                  <a:pt x="21158" y="1430020"/>
                </a:lnTo>
                <a:lnTo>
                  <a:pt x="21158" y="21590"/>
                </a:lnTo>
                <a:lnTo>
                  <a:pt x="7667091" y="21590"/>
                </a:lnTo>
                <a:lnTo>
                  <a:pt x="7667091" y="1429816"/>
                </a:lnTo>
                <a:lnTo>
                  <a:pt x="7688262" y="1429816"/>
                </a:lnTo>
                <a:lnTo>
                  <a:pt x="7688262" y="21590"/>
                </a:lnTo>
                <a:lnTo>
                  <a:pt x="7688262" y="21170"/>
                </a:lnTo>
                <a:lnTo>
                  <a:pt x="7688262" y="0"/>
                </a:lnTo>
                <a:close/>
              </a:path>
            </a:pathLst>
          </a:custGeom>
          <a:solidFill>
            <a:srgbClr val="525252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9" name="object 9"/>
          <p:cNvSpPr txBox="1"/>
          <p:nvPr/>
        </p:nvSpPr>
        <p:spPr>
          <a:xfrm>
            <a:off x="2764367" y="3913504"/>
            <a:ext cx="7455534" cy="1218565"/>
          </a:xfrm>
          <a:prstGeom prst="rect">
            <a:avLst/>
          </a:prstGeom>
          <a:ln w="21167">
            <a:solidFill>
              <a:srgbClr val="525252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2250"/>
              </a:lnSpc>
            </a:pPr>
            <a:r>
              <a:rPr sz="2000" dirty="0">
                <a:latin typeface="Arial MT"/>
                <a:cs typeface="Arial MT"/>
              </a:rPr>
              <a:t>El uso</a:t>
            </a:r>
            <a:r>
              <a:rPr sz="2000" spc="-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</a:t>
            </a:r>
            <a:r>
              <a:rPr sz="2000" spc="-5" dirty="0">
                <a:latin typeface="Arial MT"/>
                <a:cs typeface="Arial MT"/>
              </a:rPr>
              <a:t> distintos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elementos </a:t>
            </a:r>
            <a:r>
              <a:rPr sz="2000" dirty="0">
                <a:latin typeface="Arial MT"/>
                <a:cs typeface="Arial MT"/>
              </a:rPr>
              <a:t>no</a:t>
            </a:r>
            <a:r>
              <a:rPr sz="2000" spc="-5" dirty="0">
                <a:latin typeface="Arial MT"/>
                <a:cs typeface="Arial MT"/>
              </a:rPr>
              <a:t> químicos para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la</a:t>
            </a:r>
            <a:r>
              <a:rPr sz="2000" spc="-5" dirty="0">
                <a:latin typeface="Arial MT"/>
                <a:cs typeface="Arial MT"/>
              </a:rPr>
              <a:t> captura </a:t>
            </a:r>
            <a:r>
              <a:rPr sz="2000" dirty="0">
                <a:latin typeface="Arial MT"/>
                <a:cs typeface="Arial MT"/>
              </a:rPr>
              <a:t>de</a:t>
            </a:r>
            <a:endParaRPr sz="2000">
              <a:latin typeface="Arial MT"/>
              <a:cs typeface="Arial MT"/>
            </a:endParaRPr>
          </a:p>
          <a:p>
            <a:pPr marL="38100" marR="47625">
              <a:lnSpc>
                <a:spcPct val="100000"/>
              </a:lnSpc>
            </a:pPr>
            <a:r>
              <a:rPr sz="2000" spc="-5" dirty="0">
                <a:latin typeface="Arial MT"/>
                <a:cs typeface="Arial MT"/>
              </a:rPr>
              <a:t>insectos, como </a:t>
            </a:r>
            <a:r>
              <a:rPr sz="2000" dirty="0">
                <a:latin typeface="Arial MT"/>
                <a:cs typeface="Arial MT"/>
              </a:rPr>
              <a:t>por ejemplo las </a:t>
            </a:r>
            <a:r>
              <a:rPr sz="2000" spc="-5" dirty="0">
                <a:latin typeface="Arial MT"/>
                <a:cs typeface="Arial MT"/>
              </a:rPr>
              <a:t>trampas </a:t>
            </a:r>
            <a:r>
              <a:rPr sz="2000" dirty="0">
                <a:latin typeface="Arial MT"/>
                <a:cs typeface="Arial MT"/>
              </a:rPr>
              <a:t>de luz UV </a:t>
            </a:r>
            <a:r>
              <a:rPr sz="2000" spc="-5" dirty="0">
                <a:latin typeface="Arial MT"/>
                <a:cs typeface="Arial MT"/>
              </a:rPr>
              <a:t>para insectos </a:t>
            </a:r>
            <a:r>
              <a:rPr sz="2000" dirty="0">
                <a:latin typeface="Arial MT"/>
                <a:cs typeface="Arial MT"/>
              </a:rPr>
              <a:t> voladores y las </a:t>
            </a:r>
            <a:r>
              <a:rPr sz="2000" spc="-5" dirty="0">
                <a:latin typeface="Arial MT"/>
                <a:cs typeface="Arial MT"/>
              </a:rPr>
              <a:t>trampas </a:t>
            </a:r>
            <a:r>
              <a:rPr sz="2000" dirty="0">
                <a:latin typeface="Arial MT"/>
                <a:cs typeface="Arial MT"/>
              </a:rPr>
              <a:t>de </a:t>
            </a:r>
            <a:r>
              <a:rPr sz="2000" spc="-5" dirty="0">
                <a:latin typeface="Arial MT"/>
                <a:cs typeface="Arial MT"/>
              </a:rPr>
              <a:t>pegamentos para insectos </a:t>
            </a:r>
            <a:r>
              <a:rPr sz="2000" dirty="0">
                <a:latin typeface="Arial MT"/>
                <a:cs typeface="Arial MT"/>
              </a:rPr>
              <a:t>o </a:t>
            </a:r>
            <a:r>
              <a:rPr sz="2000" spc="-5" dirty="0">
                <a:latin typeface="Arial MT"/>
                <a:cs typeface="Arial MT"/>
              </a:rPr>
              <a:t>roedores </a:t>
            </a:r>
            <a:r>
              <a:rPr sz="2000" spc="-545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también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son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consideradas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acciones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físicas.</a:t>
            </a:r>
            <a:endParaRPr sz="2000">
              <a:latin typeface="Arial MT"/>
              <a:cs typeface="Arial MT"/>
            </a:endParaRPr>
          </a:p>
        </p:txBody>
      </p:sp>
      <p:sp>
        <p:nvSpPr>
          <p:cNvPr id="10" name="object 10"/>
          <p:cNvSpPr/>
          <p:nvPr/>
        </p:nvSpPr>
        <p:spPr>
          <a:xfrm>
            <a:off x="1784350" y="5669279"/>
            <a:ext cx="6536055" cy="834390"/>
          </a:xfrm>
          <a:custGeom>
            <a:avLst/>
            <a:gdLst/>
            <a:ahLst/>
            <a:cxnLst/>
            <a:rect l="l" t="t" r="r" b="b"/>
            <a:pathLst>
              <a:path w="6536055" h="834390">
                <a:moveTo>
                  <a:pt x="6493396" y="84353"/>
                </a:moveTo>
                <a:lnTo>
                  <a:pt x="6451066" y="84353"/>
                </a:lnTo>
                <a:lnTo>
                  <a:pt x="6451066" y="750049"/>
                </a:lnTo>
                <a:lnTo>
                  <a:pt x="6493396" y="750049"/>
                </a:lnTo>
                <a:lnTo>
                  <a:pt x="6493396" y="84353"/>
                </a:lnTo>
                <a:close/>
              </a:path>
              <a:path w="6536055" h="834390">
                <a:moveTo>
                  <a:pt x="6493396" y="41910"/>
                </a:moveTo>
                <a:lnTo>
                  <a:pt x="42329" y="41910"/>
                </a:lnTo>
                <a:lnTo>
                  <a:pt x="42329" y="83820"/>
                </a:lnTo>
                <a:lnTo>
                  <a:pt x="42329" y="750570"/>
                </a:lnTo>
                <a:lnTo>
                  <a:pt x="42329" y="792480"/>
                </a:lnTo>
                <a:lnTo>
                  <a:pt x="6493396" y="792480"/>
                </a:lnTo>
                <a:lnTo>
                  <a:pt x="6493396" y="750570"/>
                </a:lnTo>
                <a:lnTo>
                  <a:pt x="84658" y="750570"/>
                </a:lnTo>
                <a:lnTo>
                  <a:pt x="84658" y="83820"/>
                </a:lnTo>
                <a:lnTo>
                  <a:pt x="6493396" y="83820"/>
                </a:lnTo>
                <a:lnTo>
                  <a:pt x="6493396" y="41910"/>
                </a:lnTo>
                <a:close/>
              </a:path>
              <a:path w="6536055" h="834390">
                <a:moveTo>
                  <a:pt x="6535737" y="20853"/>
                </a:moveTo>
                <a:lnTo>
                  <a:pt x="6514566" y="20853"/>
                </a:lnTo>
                <a:lnTo>
                  <a:pt x="6514566" y="813549"/>
                </a:lnTo>
                <a:lnTo>
                  <a:pt x="6535737" y="813549"/>
                </a:lnTo>
                <a:lnTo>
                  <a:pt x="6535737" y="20853"/>
                </a:lnTo>
                <a:close/>
              </a:path>
              <a:path w="6536055" h="834390">
                <a:moveTo>
                  <a:pt x="6535737" y="0"/>
                </a:moveTo>
                <a:lnTo>
                  <a:pt x="0" y="0"/>
                </a:lnTo>
                <a:lnTo>
                  <a:pt x="0" y="20320"/>
                </a:lnTo>
                <a:lnTo>
                  <a:pt x="0" y="814070"/>
                </a:lnTo>
                <a:lnTo>
                  <a:pt x="0" y="834390"/>
                </a:lnTo>
                <a:lnTo>
                  <a:pt x="6535737" y="834390"/>
                </a:lnTo>
                <a:lnTo>
                  <a:pt x="6535737" y="814070"/>
                </a:lnTo>
                <a:lnTo>
                  <a:pt x="21158" y="814070"/>
                </a:lnTo>
                <a:lnTo>
                  <a:pt x="21158" y="20320"/>
                </a:lnTo>
                <a:lnTo>
                  <a:pt x="6535737" y="20320"/>
                </a:lnTo>
                <a:lnTo>
                  <a:pt x="6535737" y="0"/>
                </a:lnTo>
                <a:close/>
              </a:path>
            </a:pathLst>
          </a:custGeom>
          <a:solidFill>
            <a:srgbClr val="7F6000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1" name="object 11"/>
          <p:cNvSpPr txBox="1"/>
          <p:nvPr/>
        </p:nvSpPr>
        <p:spPr>
          <a:xfrm>
            <a:off x="1900766" y="5785484"/>
            <a:ext cx="6303010" cy="601980"/>
          </a:xfrm>
          <a:prstGeom prst="rect">
            <a:avLst/>
          </a:prstGeom>
          <a:ln w="21167">
            <a:solidFill>
              <a:srgbClr val="7F6000"/>
            </a:solidFill>
          </a:ln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2245"/>
              </a:lnSpc>
            </a:pPr>
            <a:r>
              <a:rPr sz="2000" spc="-10" dirty="0">
                <a:latin typeface="Arial MT"/>
                <a:cs typeface="Arial MT"/>
              </a:rPr>
              <a:t>Otro</a:t>
            </a:r>
            <a:r>
              <a:rPr sz="2000" spc="-15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tipo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barreras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es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el </a:t>
            </a:r>
            <a:r>
              <a:rPr sz="2000" spc="-5" dirty="0">
                <a:latin typeface="Arial MT"/>
                <a:cs typeface="Arial MT"/>
              </a:rPr>
              <a:t>control</a:t>
            </a:r>
            <a:r>
              <a:rPr sz="2000" dirty="0">
                <a:latin typeface="Arial MT"/>
                <a:cs typeface="Arial MT"/>
              </a:rPr>
              <a:t> de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malezas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en</a:t>
            </a:r>
            <a:r>
              <a:rPr sz="2000" spc="-10" dirty="0">
                <a:latin typeface="Arial MT"/>
                <a:cs typeface="Arial MT"/>
              </a:rPr>
              <a:t> </a:t>
            </a:r>
            <a:r>
              <a:rPr sz="2000" spc="-5" dirty="0">
                <a:latin typeface="Arial MT"/>
                <a:cs typeface="Arial MT"/>
              </a:rPr>
              <a:t>áreas</a:t>
            </a:r>
            <a:endParaRPr sz="2000">
              <a:latin typeface="Arial MT"/>
              <a:cs typeface="Arial MT"/>
            </a:endParaRPr>
          </a:p>
          <a:p>
            <a:pPr marL="38100">
              <a:lnSpc>
                <a:spcPct val="100000"/>
              </a:lnSpc>
            </a:pPr>
            <a:r>
              <a:rPr sz="2000" spc="-45" dirty="0">
                <a:latin typeface="Arial MT"/>
                <a:cs typeface="Arial MT"/>
              </a:rPr>
              <a:t>periDdomiciliarias</a:t>
            </a:r>
            <a:r>
              <a:rPr sz="2000" spc="-25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o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caminos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de</a:t>
            </a:r>
            <a:r>
              <a:rPr sz="2000" spc="-20" dirty="0">
                <a:latin typeface="Arial MT"/>
                <a:cs typeface="Arial MT"/>
              </a:rPr>
              <a:t> </a:t>
            </a:r>
            <a:r>
              <a:rPr sz="2000" dirty="0">
                <a:latin typeface="Arial MT"/>
                <a:cs typeface="Arial MT"/>
              </a:rPr>
              <a:t>acceso.</a:t>
            </a:r>
            <a:endParaRPr sz="2000">
              <a:latin typeface="Arial MT"/>
              <a:cs typeface="Arial MT"/>
            </a:endParaRPr>
          </a:p>
        </p:txBody>
      </p:sp>
    </p:spTree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8040689" y="4941905"/>
            <a:ext cx="2027237" cy="1916094"/>
          </a:xfrm>
          <a:prstGeom prst="rect">
            <a:avLst/>
          </a:prstGeom>
        </p:spPr>
      </p:pic>
      <p:pic>
        <p:nvPicPr>
          <p:cNvPr id="3" name="object 3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351088" y="4930776"/>
            <a:ext cx="1800224" cy="1927223"/>
          </a:xfrm>
          <a:prstGeom prst="rect">
            <a:avLst/>
          </a:prstGeom>
        </p:spPr>
      </p:pic>
      <p:pic>
        <p:nvPicPr>
          <p:cNvPr id="4" name="object 4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1731264" y="685800"/>
            <a:ext cx="8942832" cy="1536191"/>
          </a:xfrm>
          <a:prstGeom prst="rect">
            <a:avLst/>
          </a:prstGeom>
        </p:spPr>
      </p:pic>
      <p:pic>
        <p:nvPicPr>
          <p:cNvPr id="5" name="object 5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1731264" y="2276855"/>
            <a:ext cx="8942832" cy="2743200"/>
          </a:xfrm>
          <a:prstGeom prst="rect">
            <a:avLst/>
          </a:prstGeom>
        </p:spPr>
      </p:pic>
      <p:sp>
        <p:nvSpPr>
          <p:cNvPr id="6" name="object 6"/>
          <p:cNvSpPr txBox="1"/>
          <p:nvPr/>
        </p:nvSpPr>
        <p:spPr>
          <a:xfrm>
            <a:off x="1881807" y="731011"/>
            <a:ext cx="8470265" cy="4241165"/>
          </a:xfrm>
          <a:prstGeom prst="rect">
            <a:avLst/>
          </a:prstGeom>
        </p:spPr>
        <p:txBody>
          <a:bodyPr vert="horz" wrap="square" lIns="0" tIns="48260" rIns="0" bIns="0" rtlCol="0">
            <a:spAutoFit/>
          </a:bodyPr>
          <a:lstStyle/>
          <a:p>
            <a:pPr marL="12700" marR="208279" algn="just">
              <a:lnSpc>
                <a:spcPct val="90300"/>
              </a:lnSpc>
              <a:spcBef>
                <a:spcPts val="380"/>
              </a:spcBef>
            </a:pP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Una vez conocido el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tipo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de plagas que hay que </a:t>
            </a:r>
            <a:r>
              <a:rPr sz="2400" spc="-15" dirty="0">
                <a:solidFill>
                  <a:srgbClr val="FFFFFF"/>
                </a:solidFill>
                <a:latin typeface="Arial MT"/>
                <a:cs typeface="Arial MT"/>
              </a:rPr>
              <a:t>controlar,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se </a:t>
            </a:r>
            <a:r>
              <a:rPr sz="2400" spc="-65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procede a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planificar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la aplicación de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productos.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La aplicación </a:t>
            </a:r>
            <a:r>
              <a:rPr sz="2400" spc="-65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debe ser realizada por personal idóneo y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capacitado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para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tal </a:t>
            </a:r>
            <a:r>
              <a:rPr sz="2400" spc="-65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fin.</a:t>
            </a:r>
            <a:endParaRPr sz="2400">
              <a:latin typeface="Arial MT"/>
              <a:cs typeface="Arial MT"/>
            </a:endParaRPr>
          </a:p>
          <a:p>
            <a:pPr marL="46355" marR="5080">
              <a:lnSpc>
                <a:spcPct val="90400"/>
              </a:lnSpc>
              <a:spcBef>
                <a:spcPts val="1689"/>
              </a:spcBef>
            </a:pP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Se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debe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contar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con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documentación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en la que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conste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el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listado </a:t>
            </a:r>
            <a:r>
              <a:rPr sz="2400" spc="-65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de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productos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a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utilizar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con su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correspondiente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memoria 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descriptiva,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la cual indicará el nombre comercial de cada uno 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de ellos,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el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 principio activo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, certificados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de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habilitación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ante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el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Ministerio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de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Salud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y la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dosificación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en que podrá ser </a:t>
            </a:r>
            <a:r>
              <a:rPr sz="2400" spc="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utilizada. Se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deberá</a:t>
            </a:r>
            <a:r>
              <a:rPr sz="24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adjuntar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también</a:t>
            </a:r>
            <a:r>
              <a:rPr sz="2400" b="1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la</a:t>
            </a:r>
            <a:r>
              <a:rPr sz="24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Hoja</a:t>
            </a:r>
            <a:r>
              <a:rPr sz="2400" b="1" spc="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de</a:t>
            </a:r>
            <a:r>
              <a:rPr sz="2400" b="1" spc="10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b="1" spc="-5" dirty="0">
                <a:solidFill>
                  <a:srgbClr val="FFFFFF"/>
                </a:solidFill>
                <a:latin typeface="Arial"/>
                <a:cs typeface="Arial"/>
              </a:rPr>
              <a:t>Seguridad </a:t>
            </a:r>
            <a:r>
              <a:rPr sz="2400" b="1" spc="-655" dirty="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de cada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producto,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los cuales serán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provistos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por el 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fabricante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 de</a:t>
            </a:r>
            <a:r>
              <a:rPr sz="2400" spc="-10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los</a:t>
            </a:r>
            <a:r>
              <a:rPr sz="2400" spc="-5" dirty="0">
                <a:solidFill>
                  <a:srgbClr val="FFFFFF"/>
                </a:solidFill>
                <a:latin typeface="Arial MT"/>
                <a:cs typeface="Arial MT"/>
              </a:rPr>
              <a:t> </a:t>
            </a:r>
            <a:r>
              <a:rPr sz="2400" dirty="0">
                <a:solidFill>
                  <a:srgbClr val="FFFFFF"/>
                </a:solidFill>
                <a:latin typeface="Arial MT"/>
                <a:cs typeface="Arial MT"/>
              </a:rPr>
              <a:t>mismos.</a:t>
            </a:r>
            <a:endParaRPr sz="2400">
              <a:latin typeface="Arial MT"/>
              <a:cs typeface="Arial MT"/>
            </a:endParaRPr>
          </a:p>
        </p:txBody>
      </p:sp>
      <p:pic>
        <p:nvPicPr>
          <p:cNvPr id="7" name="object 7"/>
          <p:cNvPicPr/>
          <p:nvPr/>
        </p:nvPicPr>
        <p:blipFill>
          <a:blip r:embed="rId6" cstate="print"/>
          <a:stretch>
            <a:fillRect/>
          </a:stretch>
        </p:blipFill>
        <p:spPr>
          <a:xfrm>
            <a:off x="5591176" y="5013326"/>
            <a:ext cx="1217612" cy="1844673"/>
          </a:xfrm>
          <a:prstGeom prst="rect">
            <a:avLst/>
          </a:prstGeom>
        </p:spPr>
      </p:pic>
      <p:grpSp>
        <p:nvGrpSpPr>
          <p:cNvPr id="8" name="object 8"/>
          <p:cNvGrpSpPr/>
          <p:nvPr/>
        </p:nvGrpSpPr>
        <p:grpSpPr>
          <a:xfrm>
            <a:off x="1932432" y="0"/>
            <a:ext cx="8327390" cy="698500"/>
            <a:chOff x="1932432" y="0"/>
            <a:chExt cx="8327390" cy="698500"/>
          </a:xfrm>
        </p:grpSpPr>
        <p:pic>
          <p:nvPicPr>
            <p:cNvPr id="9" name="object 9"/>
            <p:cNvPicPr/>
            <p:nvPr/>
          </p:nvPicPr>
          <p:blipFill>
            <a:blip r:embed="rId7" cstate="print"/>
            <a:stretch>
              <a:fillRect/>
            </a:stretch>
          </p:blipFill>
          <p:spPr>
            <a:xfrm>
              <a:off x="1932432" y="0"/>
              <a:ext cx="8327135" cy="697991"/>
            </a:xfrm>
            <a:prstGeom prst="rect">
              <a:avLst/>
            </a:prstGeom>
          </p:spPr>
        </p:pic>
        <p:pic>
          <p:nvPicPr>
            <p:cNvPr id="10" name="object 10"/>
            <p:cNvPicPr/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1991901" y="1"/>
              <a:ext cx="8207786" cy="620688"/>
            </a:xfrm>
            <a:prstGeom prst="rect">
              <a:avLst/>
            </a:prstGeom>
          </p:spPr>
        </p:pic>
      </p:grpSp>
      <p:sp>
        <p:nvSpPr>
          <p:cNvPr id="11" name="object 11"/>
          <p:cNvSpPr txBox="1">
            <a:spLocks noGrp="1"/>
          </p:cNvSpPr>
          <p:nvPr>
            <p:ph type="title"/>
          </p:nvPr>
        </p:nvSpPr>
        <p:spPr>
          <a:xfrm>
            <a:off x="1959927" y="260603"/>
            <a:ext cx="6276340" cy="33020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000" b="1" dirty="0">
                <a:latin typeface="Arial"/>
                <a:cs typeface="Arial"/>
              </a:rPr>
              <a:t>4</a:t>
            </a:r>
            <a:r>
              <a:rPr sz="2000" b="1" spc="-15" dirty="0">
                <a:latin typeface="Arial"/>
                <a:cs typeface="Arial"/>
              </a:rPr>
              <a:t> </a:t>
            </a:r>
            <a:r>
              <a:rPr sz="2000" b="1" dirty="0">
                <a:latin typeface="Arial"/>
                <a:cs typeface="Arial"/>
              </a:rPr>
              <a:t>–</a:t>
            </a:r>
            <a:r>
              <a:rPr sz="2000" b="1" spc="-80" dirty="0">
                <a:latin typeface="Arial"/>
                <a:cs typeface="Arial"/>
              </a:rPr>
              <a:t> </a:t>
            </a:r>
            <a:r>
              <a:rPr sz="2000" b="1" spc="-5" dirty="0">
                <a:latin typeface="Arial"/>
                <a:cs typeface="Arial"/>
              </a:rPr>
              <a:t>APLICACIÓN </a:t>
            </a:r>
            <a:r>
              <a:rPr sz="2000" b="1" dirty="0">
                <a:latin typeface="Arial"/>
                <a:cs typeface="Arial"/>
              </a:rPr>
              <a:t>DE</a:t>
            </a:r>
            <a:r>
              <a:rPr sz="2000" b="1" spc="-5" dirty="0">
                <a:latin typeface="Arial"/>
                <a:cs typeface="Arial"/>
              </a:rPr>
              <a:t> PRODUCTOS</a:t>
            </a:r>
            <a:r>
              <a:rPr sz="2000" b="1" spc="-10" dirty="0">
                <a:latin typeface="Arial"/>
                <a:cs typeface="Arial"/>
              </a:rPr>
              <a:t> </a:t>
            </a:r>
            <a:r>
              <a:rPr sz="2000" b="1" spc="-5" dirty="0">
                <a:latin typeface="Arial"/>
                <a:cs typeface="Arial"/>
              </a:rPr>
              <a:t>(control</a:t>
            </a:r>
            <a:r>
              <a:rPr sz="2000" b="1" spc="-15" dirty="0">
                <a:latin typeface="Arial"/>
                <a:cs typeface="Arial"/>
              </a:rPr>
              <a:t> </a:t>
            </a:r>
            <a:r>
              <a:rPr sz="2000" b="1" spc="-5" dirty="0">
                <a:latin typeface="Arial"/>
                <a:cs typeface="Arial"/>
              </a:rPr>
              <a:t>químico)</a:t>
            </a:r>
            <a:endParaRPr sz="2000">
              <a:latin typeface="Arial"/>
              <a:cs typeface="Arial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</TotalTime>
  <Words>2968</Words>
  <Application>Microsoft Office PowerPoint</Application>
  <PresentationFormat>Panorámica</PresentationFormat>
  <Paragraphs>230</Paragraphs>
  <Slides>36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4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36</vt:i4>
      </vt:variant>
    </vt:vector>
  </HeadingPairs>
  <TitlesOfParts>
    <vt:vector size="41" baseType="lpstr">
      <vt:lpstr>Arial</vt:lpstr>
      <vt:lpstr>Arial MT</vt:lpstr>
      <vt:lpstr>Calibri</vt:lpstr>
      <vt:lpstr>Wingdings</vt:lpstr>
      <vt:lpstr>Office Theme</vt:lpstr>
      <vt:lpstr>DESINSECTACIÓN Y  DESRATIZACIÓN</vt:lpstr>
      <vt:lpstr>¿Que es una Plaga?</vt:lpstr>
      <vt:lpstr>DESINSECTACIÓN Y DESRATIZACIÓN</vt:lpstr>
      <vt:lpstr>DAÑOS OCASIONADOS POR LAS PLAGAS</vt:lpstr>
      <vt:lpstr>1.# ROEDORES</vt:lpstr>
      <vt:lpstr>Tipos de Roedores:</vt:lpstr>
      <vt:lpstr>Hábitos de los Ratones</vt:lpstr>
      <vt:lpstr>Control</vt:lpstr>
      <vt:lpstr>2.# INSECTOS</vt:lpstr>
      <vt:lpstr>La mosca doméstica común (musca doméstica), es la de  mayor importancia sanitaria para el hombre y animales por  cuanto arrastra y transmite gérmenes de numerosas  enfermedades:</vt:lpstr>
      <vt:lpstr>Presentación de PowerPoint</vt:lpstr>
      <vt:lpstr>Hábitos</vt:lpstr>
      <vt:lpstr>Control</vt:lpstr>
      <vt:lpstr>Medidas de control mecánicas y  biológicas</vt:lpstr>
      <vt:lpstr>CUCARACHAS O BARATAS</vt:lpstr>
      <vt:lpstr>Características Generales:</vt:lpstr>
      <vt:lpstr>B./ POES: Control de Plagas</vt:lpstr>
      <vt:lpstr>El triángulo de las plagas</vt:lpstr>
      <vt:lpstr>MANEJO INTEGRADO DE PLAGAS (MIP)</vt:lpstr>
      <vt:lpstr>REQUERIMIENTOS BÁSICOS PARA  IMPLEMENTAR UN PROGRAMA DE MANEJO  INTEGRADO DE PLAGAS</vt:lpstr>
      <vt:lpstr>Las plagas más usuales</vt:lpstr>
      <vt:lpstr>MIP EN PLANTAS ELABORADORAS</vt:lpstr>
      <vt:lpstr>MIP EN PLANTAS ELABORADORAS</vt:lpstr>
      <vt:lpstr>Para lograr un adecuado plan de tareas y un  óptimo resultado del mismo, se deben seguir  los siguientes pasos:</vt:lpstr>
      <vt:lpstr>Presentación de PowerPoint</vt:lpstr>
      <vt:lpstr>Como potenciales lugares de anidamiento se observan:  grietas, cañerías exteriores, cajas de luz, estructuras colgantes,  desagües, piletas, espacios entre equipos y entre pallets, silos,  depósitos, vestuarios, etc.</vt:lpstr>
      <vt:lpstr>Presentación de PowerPoint</vt:lpstr>
      <vt:lpstr>MONITOREO</vt:lpstr>
      <vt:lpstr>La población de plagas y los posibles nidos se registran en  forma permanente en una planilla diseñada para tal fin.</vt:lpstr>
      <vt:lpstr>Con los registros del monitoreo y las inspecciones, se fijan  umbrales de presencia admisible de plagas dentro del  establecimiento, y para cada sector de riesgo en especial.</vt:lpstr>
      <vt:lpstr>3 – MANTENIMIENTO E HIGIENE (control no químico)</vt:lpstr>
      <vt:lpstr>Presentación de PowerPoint</vt:lpstr>
      <vt:lpstr>Presentación de PowerPoint</vt:lpstr>
      <vt:lpstr>Presentación de PowerPoint</vt:lpstr>
      <vt:lpstr>Control físico</vt:lpstr>
      <vt:lpstr>4 – APLICACIÓN DE PRODUCTOS (control químico)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DESINSECTACIÓN Y  DESRATIZACIÓN</dc:title>
  <cp:lastModifiedBy>Hilde Obermoller Canales</cp:lastModifiedBy>
  <cp:revision>3</cp:revision>
  <dcterms:created xsi:type="dcterms:W3CDTF">2021-03-18T23:22:15Z</dcterms:created>
  <dcterms:modified xsi:type="dcterms:W3CDTF">2021-04-30T14:48:09Z</dcterms:modified>
</cp:coreProperties>
</file>