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7" r:id="rId2"/>
    <p:sldId id="258" r:id="rId3"/>
    <p:sldId id="288" r:id="rId4"/>
    <p:sldId id="267" r:id="rId5"/>
    <p:sldId id="263" r:id="rId6"/>
    <p:sldId id="282" r:id="rId7"/>
    <p:sldId id="275" r:id="rId8"/>
    <p:sldId id="274" r:id="rId9"/>
    <p:sldId id="268" r:id="rId10"/>
    <p:sldId id="286" r:id="rId11"/>
    <p:sldId id="269" r:id="rId12"/>
    <p:sldId id="270" r:id="rId13"/>
    <p:sldId id="271" r:id="rId14"/>
    <p:sldId id="272" r:id="rId15"/>
    <p:sldId id="283" r:id="rId16"/>
    <p:sldId id="289" r:id="rId17"/>
    <p:sldId id="276" r:id="rId18"/>
    <p:sldId id="277" r:id="rId19"/>
    <p:sldId id="279" r:id="rId20"/>
    <p:sldId id="278" r:id="rId21"/>
    <p:sldId id="285" r:id="rId22"/>
    <p:sldId id="280" r:id="rId23"/>
    <p:sldId id="281" r:id="rId24"/>
    <p:sldId id="284" r:id="rId25"/>
    <p:sldId id="287" r:id="rId26"/>
  </p:sldIdLst>
  <p:sldSz cx="9144000" cy="6858000" type="screen4x3"/>
  <p:notesSz cx="6858000" cy="91440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02A54A6-2FBB-4BEF-B391-44727A612F9E}" v="10" dt="2025-04-04T14:35:54.26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7108"/>
    <p:restoredTop sz="92847"/>
  </p:normalViewPr>
  <p:slideViewPr>
    <p:cSldViewPr>
      <p:cViewPr varScale="1">
        <p:scale>
          <a:sx n="76" d="100"/>
          <a:sy n="76" d="100"/>
        </p:scale>
        <p:origin x="1114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tias Ignacio Garrido Pedreros" userId="d9a7a0c6dde71fab" providerId="LiveId" clId="{802A54A6-2FBB-4BEF-B391-44727A612F9E}"/>
    <pc:docChg chg="custSel addSld modSld">
      <pc:chgData name="Matias Ignacio Garrido Pedreros" userId="d9a7a0c6dde71fab" providerId="LiveId" clId="{802A54A6-2FBB-4BEF-B391-44727A612F9E}" dt="2025-04-09T21:41:18.918" v="134" actId="403"/>
      <pc:docMkLst>
        <pc:docMk/>
      </pc:docMkLst>
      <pc:sldChg chg="modSp mod">
        <pc:chgData name="Matias Ignacio Garrido Pedreros" userId="d9a7a0c6dde71fab" providerId="LiveId" clId="{802A54A6-2FBB-4BEF-B391-44727A612F9E}" dt="2025-04-04T14:35:54.266" v="114" actId="1036"/>
        <pc:sldMkLst>
          <pc:docMk/>
          <pc:sldMk cId="0" sldId="267"/>
        </pc:sldMkLst>
        <pc:spChg chg="mod">
          <ac:chgData name="Matias Ignacio Garrido Pedreros" userId="d9a7a0c6dde71fab" providerId="LiveId" clId="{802A54A6-2FBB-4BEF-B391-44727A612F9E}" dt="2025-04-04T14:35:54.266" v="114" actId="1036"/>
          <ac:spMkLst>
            <pc:docMk/>
            <pc:sldMk cId="0" sldId="267"/>
            <ac:spMk id="2" creationId="{DDC3DB6F-5E5C-664D-95EC-86C46AD0A415}"/>
          </ac:spMkLst>
        </pc:spChg>
        <pc:spChg chg="mod">
          <ac:chgData name="Matias Ignacio Garrido Pedreros" userId="d9a7a0c6dde71fab" providerId="LiveId" clId="{802A54A6-2FBB-4BEF-B391-44727A612F9E}" dt="2025-04-04T13:56:19.910" v="1" actId="1076"/>
          <ac:spMkLst>
            <pc:docMk/>
            <pc:sldMk cId="0" sldId="267"/>
            <ac:spMk id="4" creationId="{2663FD39-EAEF-B448-9302-7A981CD9D47B}"/>
          </ac:spMkLst>
        </pc:spChg>
        <pc:spChg chg="mod">
          <ac:chgData name="Matias Ignacio Garrido Pedreros" userId="d9a7a0c6dde71fab" providerId="LiveId" clId="{802A54A6-2FBB-4BEF-B391-44727A612F9E}" dt="2025-04-04T13:57:42.617" v="2" actId="113"/>
          <ac:spMkLst>
            <pc:docMk/>
            <pc:sldMk cId="0" sldId="267"/>
            <ac:spMk id="15" creationId="{1109963B-ED11-E543-B22A-3DC0F5009D61}"/>
          </ac:spMkLst>
        </pc:spChg>
      </pc:sldChg>
      <pc:sldChg chg="modSp mod">
        <pc:chgData name="Matias Ignacio Garrido Pedreros" userId="d9a7a0c6dde71fab" providerId="LiveId" clId="{802A54A6-2FBB-4BEF-B391-44727A612F9E}" dt="2025-03-31T13:00:55.590" v="0" actId="1076"/>
        <pc:sldMkLst>
          <pc:docMk/>
          <pc:sldMk cId="3476583281" sldId="276"/>
        </pc:sldMkLst>
        <pc:picChg chg="mod">
          <ac:chgData name="Matias Ignacio Garrido Pedreros" userId="d9a7a0c6dde71fab" providerId="LiveId" clId="{802A54A6-2FBB-4BEF-B391-44727A612F9E}" dt="2025-03-31T13:00:55.590" v="0" actId="1076"/>
          <ac:picMkLst>
            <pc:docMk/>
            <pc:sldMk cId="3476583281" sldId="276"/>
            <ac:picMk id="2" creationId="{C87EC88E-812E-E146-B85F-ED3ECAF58ABB}"/>
          </ac:picMkLst>
        </pc:picChg>
      </pc:sldChg>
      <pc:sldChg chg="addSp modSp new mod">
        <pc:chgData name="Matias Ignacio Garrido Pedreros" userId="d9a7a0c6dde71fab" providerId="LiveId" clId="{802A54A6-2FBB-4BEF-B391-44727A612F9E}" dt="2025-04-04T14:20:40.514" v="106" actId="20577"/>
        <pc:sldMkLst>
          <pc:docMk/>
          <pc:sldMk cId="672750608" sldId="288"/>
        </pc:sldMkLst>
        <pc:spChg chg="add mod">
          <ac:chgData name="Matias Ignacio Garrido Pedreros" userId="d9a7a0c6dde71fab" providerId="LiveId" clId="{802A54A6-2FBB-4BEF-B391-44727A612F9E}" dt="2025-04-04T14:20:40.514" v="106" actId="20577"/>
          <ac:spMkLst>
            <pc:docMk/>
            <pc:sldMk cId="672750608" sldId="288"/>
            <ac:spMk id="3" creationId="{AF2374E9-98FD-D298-F916-B4F030AC9F9D}"/>
          </ac:spMkLst>
        </pc:spChg>
        <pc:spChg chg="add mod">
          <ac:chgData name="Matias Ignacio Garrido Pedreros" userId="d9a7a0c6dde71fab" providerId="LiveId" clId="{802A54A6-2FBB-4BEF-B391-44727A612F9E}" dt="2025-04-04T14:20:37.778" v="105" actId="403"/>
          <ac:spMkLst>
            <pc:docMk/>
            <pc:sldMk cId="672750608" sldId="288"/>
            <ac:spMk id="4" creationId="{E4A3A9C2-AD2B-DB79-6689-96DB057B3F9B}"/>
          </ac:spMkLst>
        </pc:spChg>
      </pc:sldChg>
      <pc:sldChg chg="addSp modSp new mod">
        <pc:chgData name="Matias Ignacio Garrido Pedreros" userId="d9a7a0c6dde71fab" providerId="LiveId" clId="{802A54A6-2FBB-4BEF-B391-44727A612F9E}" dt="2025-04-09T21:41:18.918" v="134" actId="403"/>
        <pc:sldMkLst>
          <pc:docMk/>
          <pc:sldMk cId="1024937366" sldId="289"/>
        </pc:sldMkLst>
        <pc:spChg chg="add mod">
          <ac:chgData name="Matias Ignacio Garrido Pedreros" userId="d9a7a0c6dde71fab" providerId="LiveId" clId="{802A54A6-2FBB-4BEF-B391-44727A612F9E}" dt="2025-04-09T21:41:18.918" v="134" actId="403"/>
          <ac:spMkLst>
            <pc:docMk/>
            <pc:sldMk cId="1024937366" sldId="289"/>
            <ac:spMk id="3" creationId="{48758CBF-DD2F-B3E0-169F-36E42FC3346D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>
            <a:extLst>
              <a:ext uri="{FF2B5EF4-FFF2-40B4-BE49-F238E27FC236}">
                <a16:creationId xmlns:a16="http://schemas.microsoft.com/office/drawing/2014/main" id="{F94BC2CC-3E61-894A-B81E-AC57170CB6A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>
            <a:extLst>
              <a:ext uri="{FF2B5EF4-FFF2-40B4-BE49-F238E27FC236}">
                <a16:creationId xmlns:a16="http://schemas.microsoft.com/office/drawing/2014/main" id="{61FDDA0C-17B8-F847-8F82-DBC01C60FBA4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8D6913AE-892F-F149-987D-715B6815036F}" type="datetimeFigureOut">
              <a:rPr lang="es-CL"/>
              <a:pPr>
                <a:defRPr/>
              </a:pPr>
              <a:t>09-04-2025</a:t>
            </a:fld>
            <a:endParaRPr lang="es-CL"/>
          </a:p>
        </p:txBody>
      </p:sp>
      <p:sp>
        <p:nvSpPr>
          <p:cNvPr id="4" name="3 Marcador de imagen de diapositiva">
            <a:extLst>
              <a:ext uri="{FF2B5EF4-FFF2-40B4-BE49-F238E27FC236}">
                <a16:creationId xmlns:a16="http://schemas.microsoft.com/office/drawing/2014/main" id="{4962BBF6-1DE0-7A4B-A5B0-00BBF03F19B4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CL" noProof="0"/>
          </a:p>
        </p:txBody>
      </p:sp>
      <p:sp>
        <p:nvSpPr>
          <p:cNvPr id="5" name="4 Marcador de notas">
            <a:extLst>
              <a:ext uri="{FF2B5EF4-FFF2-40B4-BE49-F238E27FC236}">
                <a16:creationId xmlns:a16="http://schemas.microsoft.com/office/drawing/2014/main" id="{54B95513-F761-EA46-A2A2-4F223F1CE0C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es-CL" noProof="0"/>
          </a:p>
        </p:txBody>
      </p:sp>
      <p:sp>
        <p:nvSpPr>
          <p:cNvPr id="6" name="5 Marcador de pie de página">
            <a:extLst>
              <a:ext uri="{FF2B5EF4-FFF2-40B4-BE49-F238E27FC236}">
                <a16:creationId xmlns:a16="http://schemas.microsoft.com/office/drawing/2014/main" id="{2978FEBD-6B80-3141-85CB-59D29BF02B2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6 Marcador de número de diapositiva">
            <a:extLst>
              <a:ext uri="{FF2B5EF4-FFF2-40B4-BE49-F238E27FC236}">
                <a16:creationId xmlns:a16="http://schemas.microsoft.com/office/drawing/2014/main" id="{9CEE2753-8378-B944-A410-DD45D82CD4E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9D6E4C6A-A734-6A43-AD0D-11E94CB6B363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>
            <a:extLst>
              <a:ext uri="{FF2B5EF4-FFF2-40B4-BE49-F238E27FC236}">
                <a16:creationId xmlns:a16="http://schemas.microsoft.com/office/drawing/2014/main" id="{0344F53D-236C-4F46-8834-121A870C266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-14225588" y="-11796713"/>
            <a:ext cx="16651288" cy="12490451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Rectangle 2">
            <a:extLst>
              <a:ext uri="{FF2B5EF4-FFF2-40B4-BE49-F238E27FC236}">
                <a16:creationId xmlns:a16="http://schemas.microsoft.com/office/drawing/2014/main" id="{2680E67E-ACF8-824F-A2CA-2B0267F8B01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4343400"/>
            <a:ext cx="5483225" cy="41116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CL" altLang="es-CL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Marcador de imagen de diapositiva">
            <a:extLst>
              <a:ext uri="{FF2B5EF4-FFF2-40B4-BE49-F238E27FC236}">
                <a16:creationId xmlns:a16="http://schemas.microsoft.com/office/drawing/2014/main" id="{F977BAC5-2F0E-CD42-A7ED-AB64656355CA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14225588" y="-11796713"/>
            <a:ext cx="16649701" cy="12488863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2 Marcador de notas">
            <a:extLst>
              <a:ext uri="{FF2B5EF4-FFF2-40B4-BE49-F238E27FC236}">
                <a16:creationId xmlns:a16="http://schemas.microsoft.com/office/drawing/2014/main" id="{B5478D2E-46D6-9D4D-B444-63DDC284E853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4746714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_tradnl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D6E4C6A-A734-6A43-AD0D-11E94CB6B363}" type="slidenum">
              <a:rPr lang="es-CL" altLang="es-CL" smtClean="0"/>
              <a:pPr/>
              <a:t>22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2674033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6F11235C-F762-FC44-A4D1-8271CF1DBD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7BF95-1474-2647-BC43-4B12F716BDD0}" type="datetimeFigureOut">
              <a:rPr lang="es-CL"/>
              <a:pPr>
                <a:defRPr/>
              </a:pPr>
              <a:t>09-04-2025</a:t>
            </a:fld>
            <a:endParaRPr 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401F467A-26B2-DB44-B002-438E446401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060F8713-97FB-9E48-820A-2B3DE9FA4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6127EC-A856-E54D-A0CA-05AF82195BCA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320514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C008C6E0-38BA-ED45-98D6-E56ADA3D34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12299D-40DD-414C-B7B0-3615CC52DD01}" type="datetimeFigureOut">
              <a:rPr lang="es-CL"/>
              <a:pPr>
                <a:defRPr/>
              </a:pPr>
              <a:t>09-04-2025</a:t>
            </a:fld>
            <a:endParaRPr 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4868F0C5-8603-D345-ABAD-26D4228BF2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AEF91532-126D-0E4A-8340-BF05FC67F6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7C8B67-F521-E845-8F6E-303A023D2450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632549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ABF2E6DD-10ED-AB49-BBEE-0A7123E0FD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945AFA-D510-FF4F-9A67-5DB54D40EE67}" type="datetimeFigureOut">
              <a:rPr lang="es-CL"/>
              <a:pPr>
                <a:defRPr/>
              </a:pPr>
              <a:t>09-04-2025</a:t>
            </a:fld>
            <a:endParaRPr 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BE18FDD5-CA60-2A4B-AF01-07F10090A2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5ABB055E-42DB-5B47-A907-FD73740E18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5E8508-71ED-4249-BE86-6DB12A563C16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2447226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C894C7EA-19FB-7549-BC72-17932EE6FB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A37C6-1E1F-2649-8A9B-D7EA3928DA5F}" type="datetimeFigureOut">
              <a:rPr lang="es-CL"/>
              <a:pPr>
                <a:defRPr/>
              </a:pPr>
              <a:t>09-04-2025</a:t>
            </a:fld>
            <a:endParaRPr 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53C3EA5F-7677-404B-9677-A3AC2A6A8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204DE03A-8F05-6D49-9C9B-18232E6F4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182B0D-E381-104F-A020-58F02B109966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944928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3 Marcador de fecha">
            <a:extLst>
              <a:ext uri="{FF2B5EF4-FFF2-40B4-BE49-F238E27FC236}">
                <a16:creationId xmlns:a16="http://schemas.microsoft.com/office/drawing/2014/main" id="{DDD3020A-88BC-0549-B34D-A1D573F626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BABFA6-84DE-374F-A5AF-2A6F2CBCA509}" type="datetimeFigureOut">
              <a:rPr lang="es-CL"/>
              <a:pPr>
                <a:defRPr/>
              </a:pPr>
              <a:t>09-04-2025</a:t>
            </a:fld>
            <a:endParaRPr lang="es-CL"/>
          </a:p>
        </p:txBody>
      </p:sp>
      <p:sp>
        <p:nvSpPr>
          <p:cNvPr id="8" name="4 Marcador de pie de página">
            <a:extLst>
              <a:ext uri="{FF2B5EF4-FFF2-40B4-BE49-F238E27FC236}">
                <a16:creationId xmlns:a16="http://schemas.microsoft.com/office/drawing/2014/main" id="{0FEA7DC5-9AD1-A348-9307-E4368BCF4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>
            <a:extLst>
              <a:ext uri="{FF2B5EF4-FFF2-40B4-BE49-F238E27FC236}">
                <a16:creationId xmlns:a16="http://schemas.microsoft.com/office/drawing/2014/main" id="{8188E6C6-98E2-BC42-BEBD-0E3684219E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A7C3E4-0207-BA41-B31E-AACF26382A04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0727427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>
            <a:extLst>
              <a:ext uri="{FF2B5EF4-FFF2-40B4-BE49-F238E27FC236}">
                <a16:creationId xmlns:a16="http://schemas.microsoft.com/office/drawing/2014/main" id="{9A97A03A-6C10-D84B-968C-86AE63E258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20E530-919D-E645-8E17-F4515ACB7D67}" type="datetimeFigureOut">
              <a:rPr lang="es-CL"/>
              <a:pPr>
                <a:defRPr/>
              </a:pPr>
              <a:t>09-04-2025</a:t>
            </a:fld>
            <a:endParaRPr lang="es-CL"/>
          </a:p>
        </p:txBody>
      </p:sp>
      <p:sp>
        <p:nvSpPr>
          <p:cNvPr id="4" name="4 Marcador de pie de página">
            <a:extLst>
              <a:ext uri="{FF2B5EF4-FFF2-40B4-BE49-F238E27FC236}">
                <a16:creationId xmlns:a16="http://schemas.microsoft.com/office/drawing/2014/main" id="{918B0F00-B668-E24B-83F9-9ECCE3477C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>
            <a:extLst>
              <a:ext uri="{FF2B5EF4-FFF2-40B4-BE49-F238E27FC236}">
                <a16:creationId xmlns:a16="http://schemas.microsoft.com/office/drawing/2014/main" id="{2FBBE716-333A-5447-AC59-08A9EC836C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E5E533-57D4-D448-B392-6F8B1D4BBEBA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979343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>
            <a:extLst>
              <a:ext uri="{FF2B5EF4-FFF2-40B4-BE49-F238E27FC236}">
                <a16:creationId xmlns:a16="http://schemas.microsoft.com/office/drawing/2014/main" id="{DD890780-54D8-AF4C-B1B1-6A380576DF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D4352-D3AA-1D48-868D-BBB744127D7C}" type="datetimeFigureOut">
              <a:rPr lang="es-CL"/>
              <a:pPr>
                <a:defRPr/>
              </a:pPr>
              <a:t>09-04-2025</a:t>
            </a:fld>
            <a:endParaRPr lang="es-CL"/>
          </a:p>
        </p:txBody>
      </p:sp>
      <p:sp>
        <p:nvSpPr>
          <p:cNvPr id="3" name="4 Marcador de pie de página">
            <a:extLst>
              <a:ext uri="{FF2B5EF4-FFF2-40B4-BE49-F238E27FC236}">
                <a16:creationId xmlns:a16="http://schemas.microsoft.com/office/drawing/2014/main" id="{A9BD953A-55DC-684A-918B-9956421E64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>
            <a:extLst>
              <a:ext uri="{FF2B5EF4-FFF2-40B4-BE49-F238E27FC236}">
                <a16:creationId xmlns:a16="http://schemas.microsoft.com/office/drawing/2014/main" id="{D38B0DEE-E93F-EA40-A862-4FA9D0B0B8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2638FC-095F-6D49-94B8-6114510A0B40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471100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FC2C36F9-3502-664F-8E81-EA1E30CE73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B7BDC-F3D8-A84E-85D0-1E1215D934E5}" type="datetimeFigureOut">
              <a:rPr lang="es-CL"/>
              <a:pPr>
                <a:defRPr/>
              </a:pPr>
              <a:t>09-04-2025</a:t>
            </a:fld>
            <a:endParaRPr 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9A391726-B43C-F34D-B81C-281FD203F4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A8F089C6-9B26-2C46-BCE0-4A7D542406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BCAD2F-213D-4B4F-B24A-15FEB6260238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5973744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3 Marcador de fecha">
            <a:extLst>
              <a:ext uri="{FF2B5EF4-FFF2-40B4-BE49-F238E27FC236}">
                <a16:creationId xmlns:a16="http://schemas.microsoft.com/office/drawing/2014/main" id="{9FD42AB4-9846-5947-9BED-77C5AB8E3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8FA8B6-8335-744D-9672-372A51F71C39}" type="datetimeFigureOut">
              <a:rPr lang="es-CL"/>
              <a:pPr>
                <a:defRPr/>
              </a:pPr>
              <a:t>09-04-2025</a:t>
            </a:fld>
            <a:endParaRPr lang="es-CL"/>
          </a:p>
        </p:txBody>
      </p:sp>
      <p:sp>
        <p:nvSpPr>
          <p:cNvPr id="6" name="4 Marcador de pie de página">
            <a:extLst>
              <a:ext uri="{FF2B5EF4-FFF2-40B4-BE49-F238E27FC236}">
                <a16:creationId xmlns:a16="http://schemas.microsoft.com/office/drawing/2014/main" id="{FDB110A3-840E-D14F-B2F7-5BE93DDB4D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>
            <a:extLst>
              <a:ext uri="{FF2B5EF4-FFF2-40B4-BE49-F238E27FC236}">
                <a16:creationId xmlns:a16="http://schemas.microsoft.com/office/drawing/2014/main" id="{4223583B-1526-8048-AC97-EE5E818E1F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5D5799-1C59-7B4F-AFAE-C95BC36085D1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5196143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3BB833D3-651A-CC4B-98BB-F4008C3A84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F9286B-4EDF-A749-BD2D-D621F2EC24FA}" type="datetimeFigureOut">
              <a:rPr lang="es-CL"/>
              <a:pPr>
                <a:defRPr/>
              </a:pPr>
              <a:t>09-04-2025</a:t>
            </a:fld>
            <a:endParaRPr 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69B13B9B-E59C-8C4C-BDD1-40F3C56F8A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D93928C0-08FD-EB4F-906C-CAD593A6A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14B008-352D-8B4F-A00D-1388F8F25C04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19946413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3F20A2BD-E0AA-EB4C-B874-E2AB745EC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295A51-7473-0941-BC72-3E8ADC942E48}" type="datetimeFigureOut">
              <a:rPr lang="es-CL"/>
              <a:pPr>
                <a:defRPr/>
              </a:pPr>
              <a:t>09-04-2025</a:t>
            </a:fld>
            <a:endParaRPr 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E7321735-783D-1043-968A-B21B2BA939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97007A06-D536-FE43-B37A-6349252FA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5795B5-6E23-CC4F-8E3A-0E209C00B1E5}" type="slidenum">
              <a:rPr lang="es-CL" altLang="es-CL"/>
              <a:pPr/>
              <a:t>‹Nº›</a:t>
            </a:fld>
            <a:endParaRPr lang="es-CL" altLang="es-CL"/>
          </a:p>
        </p:txBody>
      </p:sp>
    </p:spTree>
    <p:extLst>
      <p:ext uri="{BB962C8B-B14F-4D97-AF65-F5344CB8AC3E}">
        <p14:creationId xmlns:p14="http://schemas.microsoft.com/office/powerpoint/2010/main" val="34171419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>
            <a:extLst>
              <a:ext uri="{FF2B5EF4-FFF2-40B4-BE49-F238E27FC236}">
                <a16:creationId xmlns:a16="http://schemas.microsoft.com/office/drawing/2014/main" id="{2F97BF65-554A-0646-A71E-7E341A6C5EF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título del patrón</a:t>
            </a:r>
            <a:endParaRPr lang="es-CL" altLang="es-CL"/>
          </a:p>
        </p:txBody>
      </p:sp>
      <p:sp>
        <p:nvSpPr>
          <p:cNvPr id="1027" name="2 Marcador de texto">
            <a:extLst>
              <a:ext uri="{FF2B5EF4-FFF2-40B4-BE49-F238E27FC236}">
                <a16:creationId xmlns:a16="http://schemas.microsoft.com/office/drawing/2014/main" id="{D2FF817D-2E95-7D42-8248-C279A4DC326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/>
              <a:t>Haga clic para modificar el estilo de texto del patrón</a:t>
            </a:r>
          </a:p>
          <a:p>
            <a:pPr lvl="1"/>
            <a:r>
              <a:rPr lang="es-ES" altLang="es-CL"/>
              <a:t>Segundo nivel</a:t>
            </a:r>
          </a:p>
          <a:p>
            <a:pPr lvl="2"/>
            <a:r>
              <a:rPr lang="es-ES" altLang="es-CL"/>
              <a:t>Tercer nivel</a:t>
            </a:r>
          </a:p>
          <a:p>
            <a:pPr lvl="3"/>
            <a:r>
              <a:rPr lang="es-ES" altLang="es-CL"/>
              <a:t>Cuarto nivel</a:t>
            </a:r>
          </a:p>
          <a:p>
            <a:pPr lvl="4"/>
            <a:r>
              <a:rPr lang="es-ES" altLang="es-CL"/>
              <a:t>Quinto nivel</a:t>
            </a:r>
            <a:endParaRPr lang="es-CL" altLang="es-CL"/>
          </a:p>
        </p:txBody>
      </p:sp>
      <p:sp>
        <p:nvSpPr>
          <p:cNvPr id="4" name="3 Marcador de fecha">
            <a:extLst>
              <a:ext uri="{FF2B5EF4-FFF2-40B4-BE49-F238E27FC236}">
                <a16:creationId xmlns:a16="http://schemas.microsoft.com/office/drawing/2014/main" id="{F86C267A-C773-0E42-B3DE-B3DF3ADCC0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BAA8462-F34E-7440-B6EE-3B12752DE0A4}" type="datetimeFigureOut">
              <a:rPr lang="es-CL"/>
              <a:pPr>
                <a:defRPr/>
              </a:pPr>
              <a:t>09-04-2025</a:t>
            </a:fld>
            <a:endParaRPr lang="es-CL"/>
          </a:p>
        </p:txBody>
      </p:sp>
      <p:sp>
        <p:nvSpPr>
          <p:cNvPr id="5" name="4 Marcador de pie de página">
            <a:extLst>
              <a:ext uri="{FF2B5EF4-FFF2-40B4-BE49-F238E27FC236}">
                <a16:creationId xmlns:a16="http://schemas.microsoft.com/office/drawing/2014/main" id="{D2194D34-77AF-274C-9E2B-C19817E7104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>
            <a:extLst>
              <a:ext uri="{FF2B5EF4-FFF2-40B4-BE49-F238E27FC236}">
                <a16:creationId xmlns:a16="http://schemas.microsoft.com/office/drawing/2014/main" id="{C5CFB447-3BD6-A64A-BA04-F382812DC54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44009F8E-7FDC-0247-BCAB-D070679C78FD}" type="slidenum">
              <a:rPr lang="es-CL" altLang="es-CL"/>
              <a:pPr/>
              <a:t>‹Nº›</a:t>
            </a:fld>
            <a:endParaRPr lang="es-CL" alt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tiff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5" Type="http://schemas.openxmlformats.org/officeDocument/2006/relationships/image" Target="../media/image29.pn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6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tif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49.tif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20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image" Target="../media/image65.png"/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12" Type="http://schemas.openxmlformats.org/officeDocument/2006/relationships/image" Target="../media/image64.png"/><Relationship Id="rId2" Type="http://schemas.openxmlformats.org/officeDocument/2006/relationships/image" Target="../media/image53.tif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png"/><Relationship Id="rId11" Type="http://schemas.openxmlformats.org/officeDocument/2006/relationships/image" Target="../media/image63.png"/><Relationship Id="rId5" Type="http://schemas.openxmlformats.org/officeDocument/2006/relationships/image" Target="../media/image57.png"/><Relationship Id="rId15" Type="http://schemas.openxmlformats.org/officeDocument/2006/relationships/image" Target="../media/image67.png"/><Relationship Id="rId10" Type="http://schemas.openxmlformats.org/officeDocument/2006/relationships/image" Target="../media/image62.png"/><Relationship Id="rId4" Type="http://schemas.openxmlformats.org/officeDocument/2006/relationships/image" Target="../media/image56.png"/><Relationship Id="rId9" Type="http://schemas.openxmlformats.org/officeDocument/2006/relationships/image" Target="../media/image61.png"/><Relationship Id="rId14" Type="http://schemas.openxmlformats.org/officeDocument/2006/relationships/image" Target="../media/image66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tif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tif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tiff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1">
            <a:extLst>
              <a:ext uri="{FF2B5EF4-FFF2-40B4-BE49-F238E27FC236}">
                <a16:creationId xmlns:a16="http://schemas.microsoft.com/office/drawing/2014/main" id="{B63AAED5-DEAA-1443-99C6-7F80CE4378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/>
            <a:r>
              <a:rPr lang="es-CL" altLang="es-CL" sz="4400" b="1" dirty="0">
                <a:solidFill>
                  <a:srgbClr val="254061"/>
                </a:solidFill>
                <a:ea typeface="Microsoft YaHei" panose="020B0503020204020204" pitchFamily="34" charset="-122"/>
              </a:rPr>
              <a:t>Física III</a:t>
            </a:r>
          </a:p>
        </p:txBody>
      </p:sp>
      <p:sp>
        <p:nvSpPr>
          <p:cNvPr id="2051" name="Text Box 2">
            <a:extLst>
              <a:ext uri="{FF2B5EF4-FFF2-40B4-BE49-F238E27FC236}">
                <a16:creationId xmlns:a16="http://schemas.microsoft.com/office/drawing/2014/main" id="{052A22F0-BE98-244A-A593-D490EBF7A1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19672" y="3284984"/>
            <a:ext cx="6400800" cy="118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ts val="800"/>
              </a:spcBef>
            </a:pPr>
            <a:r>
              <a:rPr lang="es-CL" altLang="es-CL" sz="3200" b="1" dirty="0">
                <a:solidFill>
                  <a:srgbClr val="254061"/>
                </a:solidFill>
                <a:ea typeface="Microsoft YaHei" panose="020B0503020204020204" pitchFamily="34" charset="-122"/>
              </a:rPr>
              <a:t>Escuela Naval “Arturo Prat”</a:t>
            </a:r>
          </a:p>
          <a:p>
            <a:pPr algn="ctr">
              <a:spcBef>
                <a:spcPts val="800"/>
              </a:spcBef>
            </a:pPr>
            <a:r>
              <a:rPr lang="es-CL" altLang="es-CL" sz="3200" b="1" dirty="0">
                <a:solidFill>
                  <a:srgbClr val="254061"/>
                </a:solidFill>
                <a:ea typeface="Microsoft YaHei" panose="020B0503020204020204" pitchFamily="34" charset="-122"/>
              </a:rPr>
              <a:t>1er </a:t>
            </a:r>
            <a:r>
              <a:rPr lang="es-CL" altLang="es-CL" sz="3200" b="1">
                <a:solidFill>
                  <a:srgbClr val="254061"/>
                </a:solidFill>
                <a:ea typeface="Microsoft YaHei" panose="020B0503020204020204" pitchFamily="34" charset="-122"/>
              </a:rPr>
              <a:t>semestre 2025</a:t>
            </a:r>
            <a:endParaRPr lang="es-CL" altLang="es-CL" sz="3200" b="1" dirty="0">
              <a:solidFill>
                <a:srgbClr val="254061"/>
              </a:solidFill>
              <a:ea typeface="Microsoft YaHei" panose="020B0503020204020204" pitchFamily="34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>
            <a:extLst>
              <a:ext uri="{FF2B5EF4-FFF2-40B4-BE49-F238E27FC236}">
                <a16:creationId xmlns:a16="http://schemas.microsoft.com/office/drawing/2014/main" id="{19EC707A-7C00-FE4A-B9FC-CFD8ED0768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07704" y="2492896"/>
            <a:ext cx="6121102" cy="13767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Aplicaciones de la ley de Gauss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AF2374E9-98FD-D298-F916-B4F030AC9F9D}"/>
              </a:ext>
            </a:extLst>
          </p:cNvPr>
          <p:cNvSpPr txBox="1"/>
          <p:nvPr/>
        </p:nvSpPr>
        <p:spPr>
          <a:xfrm>
            <a:off x="611560" y="1628800"/>
            <a:ext cx="6984776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buNone/>
            </a:pPr>
            <a:r>
              <a:rPr lang="es-ES" sz="24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Al final de esta sección, podrán:</a:t>
            </a:r>
          </a:p>
          <a:p>
            <a:pPr algn="l">
              <a:buNone/>
            </a:pPr>
            <a:endParaRPr lang="es-ES" sz="2400" b="0" i="0" dirty="0">
              <a:solidFill>
                <a:srgbClr val="000000"/>
              </a:solidFill>
              <a:effectLst/>
              <a:latin typeface="Tahoma" panose="020B060403050404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s-ES" sz="24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Explica qué </a:t>
            </a:r>
            <a:r>
              <a:rPr lang="es-ES" sz="2400" dirty="0">
                <a:solidFill>
                  <a:srgbClr val="000000"/>
                </a:solidFill>
                <a:latin typeface="Tahoma" panose="020B0604030504040204" pitchFamily="34" charset="0"/>
              </a:rPr>
              <a:t>es la simetría </a:t>
            </a:r>
            <a:r>
              <a:rPr lang="es-ES" sz="24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esférica, cilíndrico y simetría plana</a:t>
            </a:r>
          </a:p>
          <a:p>
            <a:pPr algn="l"/>
            <a:endParaRPr lang="es-ES" sz="2400" b="0" i="0" dirty="0">
              <a:solidFill>
                <a:srgbClr val="000000"/>
              </a:solidFill>
              <a:effectLst/>
              <a:latin typeface="Tahoma" panose="020B060403050404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s-ES" sz="24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Reconocer si un sistema dado posee o no una de estas simetrías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s-ES" sz="2400" b="0" i="0" dirty="0">
              <a:solidFill>
                <a:srgbClr val="000000"/>
              </a:solidFill>
              <a:effectLst/>
              <a:latin typeface="Tahoma" panose="020B060403050404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s-ES" sz="2400" b="0" i="0" dirty="0">
                <a:solidFill>
                  <a:srgbClr val="000000"/>
                </a:solidFill>
                <a:effectLst/>
                <a:latin typeface="Tahoma" panose="020B0604030504040204" pitchFamily="34" charset="0"/>
              </a:rPr>
              <a:t>Aplicar Gauss la ley de Gauss para determinar el campo eléctrico de un sistema con una de estas simetrías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E4A3A9C2-AD2B-DB79-6689-96DB057B3F9B}"/>
              </a:ext>
            </a:extLst>
          </p:cNvPr>
          <p:cNvSpPr txBox="1"/>
          <p:nvPr/>
        </p:nvSpPr>
        <p:spPr>
          <a:xfrm>
            <a:off x="611560" y="620688"/>
            <a:ext cx="510267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3200" b="1" dirty="0"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Objetivo de aprendizaje</a:t>
            </a:r>
          </a:p>
        </p:txBody>
      </p:sp>
    </p:spTree>
    <p:extLst>
      <p:ext uri="{BB962C8B-B14F-4D97-AF65-F5344CB8AC3E}">
        <p14:creationId xmlns:p14="http://schemas.microsoft.com/office/powerpoint/2010/main" val="6727506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DC3DB6F-5E5C-664D-95EC-86C46AD0A4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1788" y="167233"/>
            <a:ext cx="5680075" cy="52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Aplicaciones de la ley de Gauss </a:t>
            </a:r>
          </a:p>
        </p:txBody>
      </p:sp>
      <p:sp>
        <p:nvSpPr>
          <p:cNvPr id="3" name="2 Rectángulo">
            <a:extLst>
              <a:ext uri="{FF2B5EF4-FFF2-40B4-BE49-F238E27FC236}">
                <a16:creationId xmlns:a16="http://schemas.microsoft.com/office/drawing/2014/main" id="{F85735EE-ABE9-794F-9C89-4CBC30B42983}"/>
              </a:ext>
            </a:extLst>
          </p:cNvPr>
          <p:cNvSpPr/>
          <p:nvPr/>
        </p:nvSpPr>
        <p:spPr>
          <a:xfrm>
            <a:off x="331788" y="823913"/>
            <a:ext cx="5141912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Veremos el extraordinario poder de la ley de Gauss</a:t>
            </a:r>
            <a:endParaRPr lang="es-CL" sz="14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4" name="3 Rectángulo">
            <a:extLst>
              <a:ext uri="{FF2B5EF4-FFF2-40B4-BE49-F238E27FC236}">
                <a16:creationId xmlns:a16="http://schemas.microsoft.com/office/drawing/2014/main" id="{2663FD39-EAEF-B448-9302-7A981CD9D47B}"/>
              </a:ext>
            </a:extLst>
          </p:cNvPr>
          <p:cNvSpPr/>
          <p:nvPr/>
        </p:nvSpPr>
        <p:spPr>
          <a:xfrm>
            <a:off x="331788" y="1232288"/>
            <a:ext cx="6111875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La ley de Gauss es siempre cierta, pero no siempre es útil</a:t>
            </a:r>
            <a:endParaRPr lang="es-CL" sz="1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6" name="5 Rectángulo">
            <a:extLst>
              <a:ext uri="{FF2B5EF4-FFF2-40B4-BE49-F238E27FC236}">
                <a16:creationId xmlns:a16="http://schemas.microsoft.com/office/drawing/2014/main" id="{E69B0CD9-9715-2D4C-A8A8-34FDDF7365C1}"/>
              </a:ext>
            </a:extLst>
          </p:cNvPr>
          <p:cNvSpPr/>
          <p:nvPr/>
        </p:nvSpPr>
        <p:spPr>
          <a:xfrm>
            <a:off x="331788" y="1631950"/>
            <a:ext cx="6111875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La simetría es crucial a la hora de aplicar la ley de Gauss </a:t>
            </a:r>
            <a:endParaRPr lang="es-CL" sz="1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0E5394E9-E760-0D43-B20C-2236C4EDC8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7763" y="833438"/>
            <a:ext cx="26209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Simetría esférica</a:t>
            </a:r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19418A18-7234-7D4C-8B93-C22429D913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7763" y="1284288"/>
            <a:ext cx="26209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Simetría cilíndrica</a:t>
            </a:r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57F3498B-6910-E24A-AD33-3A8CCD7BC8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27763" y="1785938"/>
            <a:ext cx="2620962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Simetría plana</a:t>
            </a:r>
          </a:p>
        </p:txBody>
      </p:sp>
      <p:sp>
        <p:nvSpPr>
          <p:cNvPr id="10" name="9 Rectángulo">
            <a:extLst>
              <a:ext uri="{FF2B5EF4-FFF2-40B4-BE49-F238E27FC236}">
                <a16:creationId xmlns:a16="http://schemas.microsoft.com/office/drawing/2014/main" id="{6F3FFCFF-C3D0-0945-9B08-5C4358731FBA}"/>
              </a:ext>
            </a:extLst>
          </p:cNvPr>
          <p:cNvSpPr/>
          <p:nvPr/>
        </p:nvSpPr>
        <p:spPr>
          <a:xfrm>
            <a:off x="611188" y="3500438"/>
            <a:ext cx="7056437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Esgrimiendo argumentos de simetría, la magnitud del campo eléctrico debe ser constante sobre porciones de toda la superficie. </a:t>
            </a:r>
            <a:endParaRPr lang="es-CL" sz="1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11" name="10 Rectángulo">
            <a:extLst>
              <a:ext uri="{FF2B5EF4-FFF2-40B4-BE49-F238E27FC236}">
                <a16:creationId xmlns:a16="http://schemas.microsoft.com/office/drawing/2014/main" id="{09857464-AF44-6748-9BED-8776875E646B}"/>
              </a:ext>
            </a:extLst>
          </p:cNvPr>
          <p:cNvSpPr/>
          <p:nvPr/>
        </p:nvSpPr>
        <p:spPr>
          <a:xfrm>
            <a:off x="611188" y="4057253"/>
            <a:ext cx="7056437" cy="5238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El campo eléctrico debe ser paralelo, antiparalelo o perpendicular al vector área en cada porción de la superficie gaussiana considerada.</a:t>
            </a:r>
            <a:endParaRPr lang="es-CL" sz="1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14" name="13 Rectángulo">
            <a:extLst>
              <a:ext uri="{FF2B5EF4-FFF2-40B4-BE49-F238E27FC236}">
                <a16:creationId xmlns:a16="http://schemas.microsoft.com/office/drawing/2014/main" id="{0E643DF7-DB30-0D49-AF05-4D204C82DC3B}"/>
              </a:ext>
            </a:extLst>
          </p:cNvPr>
          <p:cNvSpPr/>
          <p:nvPr/>
        </p:nvSpPr>
        <p:spPr>
          <a:xfrm>
            <a:off x="612775" y="4694238"/>
            <a:ext cx="7056438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El campo eléctrico debe ser nulo en alguna porción de la superficie.</a:t>
            </a:r>
            <a:endParaRPr lang="es-CL" sz="14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15" name="14 Rectángulo">
            <a:extLst>
              <a:ext uri="{FF2B5EF4-FFF2-40B4-BE49-F238E27FC236}">
                <a16:creationId xmlns:a16="http://schemas.microsoft.com/office/drawing/2014/main" id="{1109963B-ED11-E543-B22A-3DC0F5009D61}"/>
              </a:ext>
            </a:extLst>
          </p:cNvPr>
          <p:cNvSpPr/>
          <p:nvPr/>
        </p:nvSpPr>
        <p:spPr>
          <a:xfrm>
            <a:off x="468313" y="2560638"/>
            <a:ext cx="7848600" cy="5842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6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Dependiendo de la simetría, la superficie gaussiana elegida debe cumplir una o más de las siguientes condiciones: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7" grpId="0"/>
      <p:bldP spid="8" grpId="0"/>
      <p:bldP spid="9" grpId="0"/>
      <p:bldP spid="10" grpId="0"/>
      <p:bldP spid="11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5C29DD4-90A1-D348-B03F-042A6D13E3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8288" y="309563"/>
            <a:ext cx="5383212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Flujo del campo eléctrico de una carga puntual</a:t>
            </a:r>
          </a:p>
        </p:txBody>
      </p:sp>
      <p:sp>
        <p:nvSpPr>
          <p:cNvPr id="65" name="64 Rectángulo">
            <a:extLst>
              <a:ext uri="{FF2B5EF4-FFF2-40B4-BE49-F238E27FC236}">
                <a16:creationId xmlns:a16="http://schemas.microsoft.com/office/drawing/2014/main" id="{28EA8B73-0AA8-1D4A-8596-67E0447220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8024" y="843181"/>
            <a:ext cx="3676650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400" b="1" dirty="0">
                <a:solidFill>
                  <a:srgbClr val="0070C0"/>
                </a:solidFill>
                <a:latin typeface="Comic Sans MS" panose="030F0902030302020204" pitchFamily="66" charset="0"/>
              </a:rPr>
              <a:t>Superficie gaussiana: Esfera de radio r</a:t>
            </a: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B8C6AF3-F41F-2048-99F1-8CC26F5B33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2223" y="843181"/>
            <a:ext cx="3316877" cy="323954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7D222A27-522B-CD43-BFED-2D51CC818518}"/>
                  </a:ext>
                </a:extLst>
              </p:cNvPr>
              <p:cNvSpPr txBox="1"/>
              <p:nvPr/>
            </p:nvSpPr>
            <p:spPr>
              <a:xfrm>
                <a:off x="4040887" y="1907302"/>
                <a:ext cx="1427890" cy="31245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_tradnl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∆</m:t>
                      </m:r>
                      <m:sSub>
                        <m:sSubPr>
                          <m:ctrlPr>
                            <a:rPr lang="es-ES_tradnl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</m:acc>
                      <m:r>
                        <a:rPr lang="es-ES_tradnl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ES_tradnl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acc>
                            <m:accPr>
                              <m:chr m:val="⃗"/>
                              <m:ctrlPr>
                                <a:rPr lang="es-ES_tradnl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</m:sub>
                      </m:sSub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7D222A27-522B-CD43-BFED-2D51CC8185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0887" y="1907302"/>
                <a:ext cx="1427890" cy="312458"/>
              </a:xfrm>
              <a:prstGeom prst="rect">
                <a:avLst/>
              </a:prstGeom>
              <a:blipFill>
                <a:blip r:embed="rId4"/>
                <a:stretch>
                  <a:fillRect l="-2632" t="-26923" b="-1153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068D807F-CE4C-1742-AC5D-764F2ABD90EB}"/>
                  </a:ext>
                </a:extLst>
              </p:cNvPr>
              <p:cNvSpPr txBox="1"/>
              <p:nvPr/>
            </p:nvSpPr>
            <p:spPr>
              <a:xfrm>
                <a:off x="6466098" y="1650568"/>
                <a:ext cx="1700787" cy="80804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l-G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𝑡𝑜𝑡𝑎𝑙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r>
                            <a:rPr lang="es-ES_tradnl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sSub>
                            <m:sSubPr>
                              <m:ctrlPr>
                                <a:rPr lang="es-ES_tradnl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l-GR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Φ</m:t>
                              </m:r>
                            </m:e>
                            <m:sub>
                              <m:r>
                                <a:rPr lang="es-E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60" name="CuadroTexto 59">
                <a:extLst>
                  <a:ext uri="{FF2B5EF4-FFF2-40B4-BE49-F238E27FC236}">
                    <a16:creationId xmlns:a16="http://schemas.microsoft.com/office/drawing/2014/main" id="{068D807F-CE4C-1742-AC5D-764F2ABD90E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66098" y="1650568"/>
                <a:ext cx="1700787" cy="808042"/>
              </a:xfrm>
              <a:prstGeom prst="rect">
                <a:avLst/>
              </a:prstGeom>
              <a:blipFill>
                <a:blip r:embed="rId5"/>
                <a:stretch>
                  <a:fillRect l="-2222" t="-106154" r="-5926" b="-16153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92523215-EE97-2644-87BF-A49BACA1119E}"/>
                  </a:ext>
                </a:extLst>
              </p:cNvPr>
              <p:cNvSpPr/>
              <p:nvPr/>
            </p:nvSpPr>
            <p:spPr>
              <a:xfrm>
                <a:off x="4915088" y="2557244"/>
                <a:ext cx="2171813" cy="8712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l-G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𝑡𝑜𝑡𝑎𝑙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ctrlP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acc>
                            <m:accPr>
                              <m:chr m:val="⃗"/>
                              <m:ctrlPr>
                                <a:rPr lang="es-E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𝐸</m:t>
                              </m:r>
                            </m:e>
                          </m:acc>
                          <m:r>
                            <a:rPr lang="es-ES_tradnl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es-ES_tradnl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acc>
                                <m:accPr>
                                  <m:chr m:val="⃗"/>
                                  <m:ctrlPr>
                                    <a:rPr lang="es-ES_tradnl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92523215-EE97-2644-87BF-A49BACA1119E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15088" y="2557244"/>
                <a:ext cx="2171813" cy="871264"/>
              </a:xfrm>
              <a:prstGeom prst="rect">
                <a:avLst/>
              </a:prstGeom>
              <a:blipFill>
                <a:blip r:embed="rId6"/>
                <a:stretch>
                  <a:fillRect t="-92857" b="-148571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Rectángulo 61">
                <a:extLst>
                  <a:ext uri="{FF2B5EF4-FFF2-40B4-BE49-F238E27FC236}">
                    <a16:creationId xmlns:a16="http://schemas.microsoft.com/office/drawing/2014/main" id="{A831A7EA-7E8A-4B41-A35C-37A70E5C4EF1}"/>
                  </a:ext>
                </a:extLst>
              </p:cNvPr>
              <p:cNvSpPr/>
              <p:nvPr/>
            </p:nvSpPr>
            <p:spPr>
              <a:xfrm>
                <a:off x="4956038" y="3726236"/>
                <a:ext cx="2041969" cy="8712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l-G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𝑡𝑜𝑡𝑎𝑙</m:t>
                          </m:r>
                        </m:sub>
                      </m:sSub>
                      <m:r>
                        <a:rPr lang="es-E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𝐸</m:t>
                      </m:r>
                      <m:nary>
                        <m:naryPr>
                          <m:chr m:val="∑"/>
                          <m:ctrlP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23"/>
                            </m:rP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</m:t>
                          </m:r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=1</m:t>
                          </m:r>
                        </m:sub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𝑁</m:t>
                          </m:r>
                        </m:sup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sSub>
                            <m:sSubPr>
                              <m:ctrlPr>
                                <a:rPr lang="es-E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s-ES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62" name="Rectángulo 61">
                <a:extLst>
                  <a:ext uri="{FF2B5EF4-FFF2-40B4-BE49-F238E27FC236}">
                    <a16:creationId xmlns:a16="http://schemas.microsoft.com/office/drawing/2014/main" id="{A831A7EA-7E8A-4B41-A35C-37A70E5C4EF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6038" y="3726236"/>
                <a:ext cx="2041969" cy="871264"/>
              </a:xfrm>
              <a:prstGeom prst="rect">
                <a:avLst/>
              </a:prstGeom>
              <a:blipFill>
                <a:blip r:embed="rId7"/>
                <a:stretch>
                  <a:fillRect t="-91429" r="-1852" b="-148571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Rectángulo 67">
                <a:extLst>
                  <a:ext uri="{FF2B5EF4-FFF2-40B4-BE49-F238E27FC236}">
                    <a16:creationId xmlns:a16="http://schemas.microsoft.com/office/drawing/2014/main" id="{EBB2A011-856B-7146-8B76-56D3C553148B}"/>
                  </a:ext>
                </a:extLst>
              </p:cNvPr>
              <p:cNvSpPr/>
              <p:nvPr/>
            </p:nvSpPr>
            <p:spPr>
              <a:xfrm>
                <a:off x="7620329" y="3717032"/>
                <a:ext cx="768095" cy="37555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𝟒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𝝅</m:t>
                      </m:r>
                      <m:sSup>
                        <m:sSupPr>
                          <m:ctrlP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e>
                        <m:sup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</m:oMath>
                  </m:oMathPara>
                </a14:m>
                <a:endParaRPr lang="es-ES_tradnl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68" name="Rectángulo 67">
                <a:extLst>
                  <a:ext uri="{FF2B5EF4-FFF2-40B4-BE49-F238E27FC236}">
                    <a16:creationId xmlns:a16="http://schemas.microsoft.com/office/drawing/2014/main" id="{EBB2A011-856B-7146-8B76-56D3C553148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0329" y="3717032"/>
                <a:ext cx="768095" cy="375552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Rectángulo 71">
                <a:extLst>
                  <a:ext uri="{FF2B5EF4-FFF2-40B4-BE49-F238E27FC236}">
                    <a16:creationId xmlns:a16="http://schemas.microsoft.com/office/drawing/2014/main" id="{F26EA22F-435F-4E42-BBC5-41382346E910}"/>
                  </a:ext>
                </a:extLst>
              </p:cNvPr>
              <p:cNvSpPr/>
              <p:nvPr/>
            </p:nvSpPr>
            <p:spPr>
              <a:xfrm>
                <a:off x="4285042" y="4597500"/>
                <a:ext cx="463525" cy="61734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ES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𝒒</m:t>
                          </m:r>
                        </m:num>
                        <m:den>
                          <m:sSub>
                            <m:sSubPr>
                              <m:ctrlP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𝝐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𝟎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s-ES_tradnl" b="1" dirty="0"/>
              </a:p>
            </p:txBody>
          </p:sp>
        </mc:Choice>
        <mc:Fallback xmlns="">
          <p:sp>
            <p:nvSpPr>
              <p:cNvPr id="72" name="Rectángulo 71">
                <a:extLst>
                  <a:ext uri="{FF2B5EF4-FFF2-40B4-BE49-F238E27FC236}">
                    <a16:creationId xmlns:a16="http://schemas.microsoft.com/office/drawing/2014/main" id="{F26EA22F-435F-4E42-BBC5-41382346E91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85042" y="4597500"/>
                <a:ext cx="463525" cy="617348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Elipse 10">
            <a:extLst>
              <a:ext uri="{FF2B5EF4-FFF2-40B4-BE49-F238E27FC236}">
                <a16:creationId xmlns:a16="http://schemas.microsoft.com/office/drawing/2014/main" id="{03C40678-0C90-0B42-930D-B47E04C4C6BF}"/>
              </a:ext>
            </a:extLst>
          </p:cNvPr>
          <p:cNvSpPr/>
          <p:nvPr/>
        </p:nvSpPr>
        <p:spPr>
          <a:xfrm>
            <a:off x="4864221" y="3726236"/>
            <a:ext cx="864096" cy="871264"/>
          </a:xfrm>
          <a:custGeom>
            <a:avLst/>
            <a:gdLst>
              <a:gd name="connsiteX0" fmla="*/ 0 w 864096"/>
              <a:gd name="connsiteY0" fmla="*/ 435632 h 871264"/>
              <a:gd name="connsiteX1" fmla="*/ 432048 w 864096"/>
              <a:gd name="connsiteY1" fmla="*/ 0 h 871264"/>
              <a:gd name="connsiteX2" fmla="*/ 864096 w 864096"/>
              <a:gd name="connsiteY2" fmla="*/ 435632 h 871264"/>
              <a:gd name="connsiteX3" fmla="*/ 432048 w 864096"/>
              <a:gd name="connsiteY3" fmla="*/ 871264 h 871264"/>
              <a:gd name="connsiteX4" fmla="*/ 0 w 864096"/>
              <a:gd name="connsiteY4" fmla="*/ 435632 h 871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4096" h="871264" extrusionOk="0">
                <a:moveTo>
                  <a:pt x="0" y="435632"/>
                </a:moveTo>
                <a:cubicBezTo>
                  <a:pt x="-43293" y="168335"/>
                  <a:pt x="136611" y="21327"/>
                  <a:pt x="432048" y="0"/>
                </a:cubicBezTo>
                <a:cubicBezTo>
                  <a:pt x="685074" y="3034"/>
                  <a:pt x="849669" y="195498"/>
                  <a:pt x="864096" y="435632"/>
                </a:cubicBezTo>
                <a:cubicBezTo>
                  <a:pt x="833278" y="706320"/>
                  <a:pt x="668478" y="883335"/>
                  <a:pt x="432048" y="871264"/>
                </a:cubicBezTo>
                <a:cubicBezTo>
                  <a:pt x="144106" y="844275"/>
                  <a:pt x="30828" y="690955"/>
                  <a:pt x="0" y="435632"/>
                </a:cubicBezTo>
                <a:close/>
              </a:path>
            </a:pathLst>
          </a:custGeom>
          <a:noFill/>
          <a:ln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ellips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3" name="Elipse 72">
            <a:extLst>
              <a:ext uri="{FF2B5EF4-FFF2-40B4-BE49-F238E27FC236}">
                <a16:creationId xmlns:a16="http://schemas.microsoft.com/office/drawing/2014/main" id="{D0FF94A6-F070-714F-8E80-5C83ABD7E791}"/>
              </a:ext>
            </a:extLst>
          </p:cNvPr>
          <p:cNvSpPr/>
          <p:nvPr/>
        </p:nvSpPr>
        <p:spPr>
          <a:xfrm>
            <a:off x="6151362" y="3799147"/>
            <a:ext cx="864096" cy="8712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cxnSp>
        <p:nvCxnSpPr>
          <p:cNvPr id="14" name="Conector recto de flecha 13">
            <a:extLst>
              <a:ext uri="{FF2B5EF4-FFF2-40B4-BE49-F238E27FC236}">
                <a16:creationId xmlns:a16="http://schemas.microsoft.com/office/drawing/2014/main" id="{EDDCA47F-A1D5-9146-9ED4-029D1A6B251F}"/>
              </a:ext>
            </a:extLst>
          </p:cNvPr>
          <p:cNvCxnSpPr/>
          <p:nvPr/>
        </p:nvCxnSpPr>
        <p:spPr>
          <a:xfrm flipH="1">
            <a:off x="4709202" y="4597500"/>
            <a:ext cx="246836" cy="238695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Conector recto de flecha 73">
            <a:extLst>
              <a:ext uri="{FF2B5EF4-FFF2-40B4-BE49-F238E27FC236}">
                <a16:creationId xmlns:a16="http://schemas.microsoft.com/office/drawing/2014/main" id="{A490E8FE-706B-6848-A5F0-8F356940BC8B}"/>
              </a:ext>
            </a:extLst>
          </p:cNvPr>
          <p:cNvCxnSpPr>
            <a:cxnSpLocks/>
          </p:cNvCxnSpPr>
          <p:nvPr/>
        </p:nvCxnSpPr>
        <p:spPr>
          <a:xfrm flipV="1">
            <a:off x="7187868" y="4086364"/>
            <a:ext cx="482128" cy="129744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Rectángulo 15">
                <a:extLst>
                  <a:ext uri="{FF2B5EF4-FFF2-40B4-BE49-F238E27FC236}">
                    <a16:creationId xmlns:a16="http://schemas.microsoft.com/office/drawing/2014/main" id="{C857156E-3B84-F44D-9DEA-3E5206229D07}"/>
                  </a:ext>
                </a:extLst>
              </p:cNvPr>
              <p:cNvSpPr/>
              <p:nvPr/>
            </p:nvSpPr>
            <p:spPr>
              <a:xfrm>
                <a:off x="5257051" y="5357640"/>
                <a:ext cx="1336456" cy="623825"/>
              </a:xfrm>
              <a:custGeom>
                <a:avLst/>
                <a:gdLst>
                  <a:gd name="connsiteX0" fmla="*/ 0 w 1336456"/>
                  <a:gd name="connsiteY0" fmla="*/ 0 h 623825"/>
                  <a:gd name="connsiteX1" fmla="*/ 432121 w 1336456"/>
                  <a:gd name="connsiteY1" fmla="*/ 0 h 623825"/>
                  <a:gd name="connsiteX2" fmla="*/ 877606 w 1336456"/>
                  <a:gd name="connsiteY2" fmla="*/ 0 h 623825"/>
                  <a:gd name="connsiteX3" fmla="*/ 1336456 w 1336456"/>
                  <a:gd name="connsiteY3" fmla="*/ 0 h 623825"/>
                  <a:gd name="connsiteX4" fmla="*/ 1336456 w 1336456"/>
                  <a:gd name="connsiteY4" fmla="*/ 311913 h 623825"/>
                  <a:gd name="connsiteX5" fmla="*/ 1336456 w 1336456"/>
                  <a:gd name="connsiteY5" fmla="*/ 623825 h 623825"/>
                  <a:gd name="connsiteX6" fmla="*/ 890971 w 1336456"/>
                  <a:gd name="connsiteY6" fmla="*/ 623825 h 623825"/>
                  <a:gd name="connsiteX7" fmla="*/ 472214 w 1336456"/>
                  <a:gd name="connsiteY7" fmla="*/ 623825 h 623825"/>
                  <a:gd name="connsiteX8" fmla="*/ 0 w 1336456"/>
                  <a:gd name="connsiteY8" fmla="*/ 623825 h 623825"/>
                  <a:gd name="connsiteX9" fmla="*/ 0 w 1336456"/>
                  <a:gd name="connsiteY9" fmla="*/ 318151 h 623825"/>
                  <a:gd name="connsiteX10" fmla="*/ 0 w 1336456"/>
                  <a:gd name="connsiteY10" fmla="*/ 0 h 623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336456" h="623825" fill="none" extrusionOk="0">
                    <a:moveTo>
                      <a:pt x="0" y="0"/>
                    </a:moveTo>
                    <a:cubicBezTo>
                      <a:pt x="173507" y="-38969"/>
                      <a:pt x="265198" y="7644"/>
                      <a:pt x="432121" y="0"/>
                    </a:cubicBezTo>
                    <a:cubicBezTo>
                      <a:pt x="599044" y="-7644"/>
                      <a:pt x="781134" y="8173"/>
                      <a:pt x="877606" y="0"/>
                    </a:cubicBezTo>
                    <a:cubicBezTo>
                      <a:pt x="974079" y="-8173"/>
                      <a:pt x="1221736" y="35443"/>
                      <a:pt x="1336456" y="0"/>
                    </a:cubicBezTo>
                    <a:cubicBezTo>
                      <a:pt x="1343852" y="133981"/>
                      <a:pt x="1313955" y="245101"/>
                      <a:pt x="1336456" y="311913"/>
                    </a:cubicBezTo>
                    <a:cubicBezTo>
                      <a:pt x="1358957" y="378725"/>
                      <a:pt x="1302471" y="504933"/>
                      <a:pt x="1336456" y="623825"/>
                    </a:cubicBezTo>
                    <a:cubicBezTo>
                      <a:pt x="1237884" y="631615"/>
                      <a:pt x="994307" y="585485"/>
                      <a:pt x="890971" y="623825"/>
                    </a:cubicBezTo>
                    <a:cubicBezTo>
                      <a:pt x="787635" y="662165"/>
                      <a:pt x="585500" y="576142"/>
                      <a:pt x="472214" y="623825"/>
                    </a:cubicBezTo>
                    <a:cubicBezTo>
                      <a:pt x="358928" y="671508"/>
                      <a:pt x="101632" y="609921"/>
                      <a:pt x="0" y="623825"/>
                    </a:cubicBezTo>
                    <a:cubicBezTo>
                      <a:pt x="-22420" y="506391"/>
                      <a:pt x="34296" y="391185"/>
                      <a:pt x="0" y="318151"/>
                    </a:cubicBezTo>
                    <a:cubicBezTo>
                      <a:pt x="-34296" y="245117"/>
                      <a:pt x="9437" y="89643"/>
                      <a:pt x="0" y="0"/>
                    </a:cubicBezTo>
                    <a:close/>
                  </a:path>
                  <a:path w="1336456" h="623825" stroke="0" extrusionOk="0">
                    <a:moveTo>
                      <a:pt x="0" y="0"/>
                    </a:moveTo>
                    <a:cubicBezTo>
                      <a:pt x="205694" y="-21723"/>
                      <a:pt x="299657" y="47398"/>
                      <a:pt x="432121" y="0"/>
                    </a:cubicBezTo>
                    <a:cubicBezTo>
                      <a:pt x="564585" y="-47398"/>
                      <a:pt x="747940" y="43989"/>
                      <a:pt x="837512" y="0"/>
                    </a:cubicBezTo>
                    <a:cubicBezTo>
                      <a:pt x="927084" y="-43989"/>
                      <a:pt x="1131755" y="25698"/>
                      <a:pt x="1336456" y="0"/>
                    </a:cubicBezTo>
                    <a:cubicBezTo>
                      <a:pt x="1357460" y="130540"/>
                      <a:pt x="1301359" y="229878"/>
                      <a:pt x="1336456" y="305674"/>
                    </a:cubicBezTo>
                    <a:cubicBezTo>
                      <a:pt x="1371553" y="381470"/>
                      <a:pt x="1302934" y="502676"/>
                      <a:pt x="1336456" y="623825"/>
                    </a:cubicBezTo>
                    <a:cubicBezTo>
                      <a:pt x="1183444" y="660985"/>
                      <a:pt x="1048261" y="588718"/>
                      <a:pt x="917700" y="623825"/>
                    </a:cubicBezTo>
                    <a:cubicBezTo>
                      <a:pt x="787139" y="658932"/>
                      <a:pt x="615920" y="588571"/>
                      <a:pt x="498944" y="623825"/>
                    </a:cubicBezTo>
                    <a:cubicBezTo>
                      <a:pt x="381968" y="659079"/>
                      <a:pt x="194359" y="585866"/>
                      <a:pt x="0" y="623825"/>
                    </a:cubicBezTo>
                    <a:cubicBezTo>
                      <a:pt x="-1932" y="551047"/>
                      <a:pt x="20115" y="465143"/>
                      <a:pt x="0" y="330627"/>
                    </a:cubicBezTo>
                    <a:cubicBezTo>
                      <a:pt x="-20115" y="196111"/>
                      <a:pt x="14819" y="141153"/>
                      <a:pt x="0" y="0"/>
                    </a:cubicBezTo>
                    <a:close/>
                  </a:path>
                </a:pathLst>
              </a:custGeom>
              <a:ln w="19050">
                <a:solidFill>
                  <a:schemeClr val="tx2">
                    <a:lumMod val="60000"/>
                    <a:lumOff val="40000"/>
                  </a:schemeClr>
                </a:solidFill>
                <a:extLst>
                  <a:ext uri="{C807C97D-BFC1-408E-A445-0C87EB9F89A2}">
                    <ask:lineSketchStyleProps xmlns:ask="http://schemas.microsoft.com/office/drawing/2018/sketchyshapes" sd="1219033472">
                      <a:prstGeom prst="rect">
                        <a:avLst/>
                      </a:prstGeom>
                      <ask:type>
                        <ask:lineSketchScribble/>
                      </ask:type>
                    </ask:lineSketchStyleProps>
                  </a:ext>
                </a:extLst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0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𝑬</m:t>
                      </m:r>
                      <m:r>
                        <a:rPr lang="es-ES" sz="20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𝒒</m:t>
                          </m:r>
                        </m:num>
                        <m:den>
                          <m:r>
                            <a:rPr lang="es-ES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𝟒</m:t>
                          </m:r>
                          <m:r>
                            <a:rPr lang="es-ES" sz="20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𝝅</m:t>
                          </m:r>
                          <m:sSup>
                            <m:sSupPr>
                              <m:ctrlPr>
                                <a:rPr lang="es-ES" sz="2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sz="2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𝒓</m:t>
                              </m:r>
                            </m:e>
                            <m:sup>
                              <m:r>
                                <a:rPr lang="es-ES" sz="2000" b="1" i="1" smtClean="0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s-ES_tradnl" sz="2000" b="1" dirty="0"/>
              </a:p>
            </p:txBody>
          </p:sp>
        </mc:Choice>
        <mc:Fallback xmlns="">
          <p:sp>
            <p:nvSpPr>
              <p:cNvPr id="16" name="Rectángulo 15">
                <a:extLst>
                  <a:ext uri="{FF2B5EF4-FFF2-40B4-BE49-F238E27FC236}">
                    <a16:creationId xmlns:a16="http://schemas.microsoft.com/office/drawing/2014/main" id="{C857156E-3B84-F44D-9DEA-3E5206229D0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7051" y="5357640"/>
                <a:ext cx="1336456" cy="623825"/>
              </a:xfrm>
              <a:prstGeom prst="rect">
                <a:avLst/>
              </a:prstGeom>
              <a:blipFill>
                <a:blip r:embed="rId10"/>
                <a:stretch>
                  <a:fillRect b="-1852"/>
                </a:stretch>
              </a:blipFill>
              <a:ln w="19050">
                <a:solidFill>
                  <a:schemeClr val="tx2">
                    <a:lumMod val="60000"/>
                    <a:lumOff val="40000"/>
                  </a:schemeClr>
                </a:solidFill>
                <a:extLst>
                  <a:ext uri="{C807C97D-BFC1-408E-A445-0C87EB9F89A2}">
                    <ask:lineSketchStyleProps xmlns:ask="http://schemas.microsoft.com/office/drawing/2018/sketchyshapes" sd="1219033472">
                      <a:custGeom>
                        <a:avLst/>
                        <a:gdLst>
                          <a:gd name="connsiteX0" fmla="*/ 0 w 1336456"/>
                          <a:gd name="connsiteY0" fmla="*/ 0 h 623825"/>
                          <a:gd name="connsiteX1" fmla="*/ 432121 w 1336456"/>
                          <a:gd name="connsiteY1" fmla="*/ 0 h 623825"/>
                          <a:gd name="connsiteX2" fmla="*/ 877606 w 1336456"/>
                          <a:gd name="connsiteY2" fmla="*/ 0 h 623825"/>
                          <a:gd name="connsiteX3" fmla="*/ 1336456 w 1336456"/>
                          <a:gd name="connsiteY3" fmla="*/ 0 h 623825"/>
                          <a:gd name="connsiteX4" fmla="*/ 1336456 w 1336456"/>
                          <a:gd name="connsiteY4" fmla="*/ 311913 h 623825"/>
                          <a:gd name="connsiteX5" fmla="*/ 1336456 w 1336456"/>
                          <a:gd name="connsiteY5" fmla="*/ 623825 h 623825"/>
                          <a:gd name="connsiteX6" fmla="*/ 890971 w 1336456"/>
                          <a:gd name="connsiteY6" fmla="*/ 623825 h 623825"/>
                          <a:gd name="connsiteX7" fmla="*/ 472214 w 1336456"/>
                          <a:gd name="connsiteY7" fmla="*/ 623825 h 623825"/>
                          <a:gd name="connsiteX8" fmla="*/ 0 w 1336456"/>
                          <a:gd name="connsiteY8" fmla="*/ 623825 h 623825"/>
                          <a:gd name="connsiteX9" fmla="*/ 0 w 1336456"/>
                          <a:gd name="connsiteY9" fmla="*/ 318151 h 623825"/>
                          <a:gd name="connsiteX10" fmla="*/ 0 w 1336456"/>
                          <a:gd name="connsiteY10" fmla="*/ 0 h 623825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</a:cxnLst>
                        <a:rect l="l" t="t" r="r" b="b"/>
                        <a:pathLst>
                          <a:path w="1336456" h="623825" fill="none" extrusionOk="0">
                            <a:moveTo>
                              <a:pt x="0" y="0"/>
                            </a:moveTo>
                            <a:cubicBezTo>
                              <a:pt x="173507" y="-38969"/>
                              <a:pt x="265198" y="7644"/>
                              <a:pt x="432121" y="0"/>
                            </a:cubicBezTo>
                            <a:cubicBezTo>
                              <a:pt x="599044" y="-7644"/>
                              <a:pt x="781134" y="8173"/>
                              <a:pt x="877606" y="0"/>
                            </a:cubicBezTo>
                            <a:cubicBezTo>
                              <a:pt x="974079" y="-8173"/>
                              <a:pt x="1221736" y="35443"/>
                              <a:pt x="1336456" y="0"/>
                            </a:cubicBezTo>
                            <a:cubicBezTo>
                              <a:pt x="1343852" y="133981"/>
                              <a:pt x="1313955" y="245101"/>
                              <a:pt x="1336456" y="311913"/>
                            </a:cubicBezTo>
                            <a:cubicBezTo>
                              <a:pt x="1358957" y="378725"/>
                              <a:pt x="1302471" y="504933"/>
                              <a:pt x="1336456" y="623825"/>
                            </a:cubicBezTo>
                            <a:cubicBezTo>
                              <a:pt x="1237884" y="631615"/>
                              <a:pt x="994307" y="585485"/>
                              <a:pt x="890971" y="623825"/>
                            </a:cubicBezTo>
                            <a:cubicBezTo>
                              <a:pt x="787635" y="662165"/>
                              <a:pt x="585500" y="576142"/>
                              <a:pt x="472214" y="623825"/>
                            </a:cubicBezTo>
                            <a:cubicBezTo>
                              <a:pt x="358928" y="671508"/>
                              <a:pt x="101632" y="609921"/>
                              <a:pt x="0" y="623825"/>
                            </a:cubicBezTo>
                            <a:cubicBezTo>
                              <a:pt x="-22420" y="506391"/>
                              <a:pt x="34296" y="391185"/>
                              <a:pt x="0" y="318151"/>
                            </a:cubicBezTo>
                            <a:cubicBezTo>
                              <a:pt x="-34296" y="245117"/>
                              <a:pt x="9437" y="89643"/>
                              <a:pt x="0" y="0"/>
                            </a:cubicBezTo>
                            <a:close/>
                          </a:path>
                          <a:path w="1336456" h="623825" stroke="0" extrusionOk="0">
                            <a:moveTo>
                              <a:pt x="0" y="0"/>
                            </a:moveTo>
                            <a:cubicBezTo>
                              <a:pt x="205694" y="-21723"/>
                              <a:pt x="299657" y="47398"/>
                              <a:pt x="432121" y="0"/>
                            </a:cubicBezTo>
                            <a:cubicBezTo>
                              <a:pt x="564585" y="-47398"/>
                              <a:pt x="747940" y="43989"/>
                              <a:pt x="837512" y="0"/>
                            </a:cubicBezTo>
                            <a:cubicBezTo>
                              <a:pt x="927084" y="-43989"/>
                              <a:pt x="1131755" y="25698"/>
                              <a:pt x="1336456" y="0"/>
                            </a:cubicBezTo>
                            <a:cubicBezTo>
                              <a:pt x="1357460" y="130540"/>
                              <a:pt x="1301359" y="229878"/>
                              <a:pt x="1336456" y="305674"/>
                            </a:cubicBezTo>
                            <a:cubicBezTo>
                              <a:pt x="1371553" y="381470"/>
                              <a:pt x="1302934" y="502676"/>
                              <a:pt x="1336456" y="623825"/>
                            </a:cubicBezTo>
                            <a:cubicBezTo>
                              <a:pt x="1183444" y="660985"/>
                              <a:pt x="1048261" y="588718"/>
                              <a:pt x="917700" y="623825"/>
                            </a:cubicBezTo>
                            <a:cubicBezTo>
                              <a:pt x="787139" y="658932"/>
                              <a:pt x="615920" y="588571"/>
                              <a:pt x="498944" y="623825"/>
                            </a:cubicBezTo>
                            <a:cubicBezTo>
                              <a:pt x="381968" y="659079"/>
                              <a:pt x="194359" y="585866"/>
                              <a:pt x="0" y="623825"/>
                            </a:cubicBezTo>
                            <a:cubicBezTo>
                              <a:pt x="-1932" y="551047"/>
                              <a:pt x="20115" y="465143"/>
                              <a:pt x="0" y="330627"/>
                            </a:cubicBezTo>
                            <a:cubicBezTo>
                              <a:pt x="-20115" y="196111"/>
                              <a:pt x="14819" y="141153"/>
                              <a:pt x="0" y="0"/>
                            </a:cubicBezTo>
                            <a:close/>
                          </a:path>
                        </a:pathLst>
                      </a:custGeom>
                      <ask:type>
                        <ask:lineSketchScribble/>
                      </ask:type>
                    </ask:lineSketchStyleProps>
                  </a:ext>
                </a:extLst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67062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/>
      <p:bldP spid="8" grpId="0"/>
      <p:bldP spid="60" grpId="0"/>
      <p:bldP spid="9" grpId="0"/>
      <p:bldP spid="62" grpId="0"/>
      <p:bldP spid="68" grpId="0"/>
      <p:bldP spid="72" grpId="0"/>
      <p:bldP spid="11" grpId="0" animBg="1"/>
      <p:bldP spid="73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9F46691-B1C9-9741-9083-906B711159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4248" y="489989"/>
            <a:ext cx="2921000" cy="29083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ángulo 18">
                <a:extLst>
                  <a:ext uri="{FF2B5EF4-FFF2-40B4-BE49-F238E27FC236}">
                    <a16:creationId xmlns:a16="http://schemas.microsoft.com/office/drawing/2014/main" id="{15274AA3-1651-1343-9615-0747A8CE63B3}"/>
                  </a:ext>
                </a:extLst>
              </p:cNvPr>
              <p:cNvSpPr/>
              <p:nvPr/>
            </p:nvSpPr>
            <p:spPr>
              <a:xfrm>
                <a:off x="899592" y="1700808"/>
                <a:ext cx="2674258" cy="87126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l-GR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𝑡𝑜𝑡𝑎𝑙</m:t>
                          </m:r>
                        </m:sub>
                      </m:sSub>
                      <m:r>
                        <a:rPr lang="es-ES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unc>
                        <m:funcPr>
                          <m:ctrlP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uncPr>
                        <m:fName>
                          <m:limLow>
                            <m:limLowPr>
                              <m:ctrl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limLowPr>
                            <m:e>
                              <m:r>
                                <m:rPr>
                                  <m:sty m:val="p"/>
                                </m:rPr>
                                <a:rPr lang="es-ES" b="0" i="0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lim</m:t>
                              </m:r>
                            </m:e>
                            <m:lim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𝑁</m:t>
                              </m:r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→ ∞</m:t>
                              </m:r>
                            </m:lim>
                          </m:limLow>
                        </m:fName>
                        <m:e>
                          <m:nary>
                            <m:naryPr>
                              <m:chr m:val="∑"/>
                              <m:ctrl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naryPr>
                            <m:sub>
                              <m:r>
                                <m:rPr>
                                  <m:brk m:alnAt="23"/>
                                </m:r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𝑖</m:t>
                              </m:r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=1</m:t>
                              </m:r>
                            </m:sub>
                            <m:sup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𝑁</m:t>
                              </m:r>
                            </m:sup>
                            <m:e>
                              <m:acc>
                                <m:accPr>
                                  <m:chr m:val="⃗"/>
                                  <m:ctrlPr>
                                    <a:rPr lang="es-ES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𝐸</m:t>
                                  </m:r>
                                </m:e>
                              </m:acc>
                              <m:r>
                                <a:rPr lang="es-ES_tradnl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∙</m:t>
                              </m:r>
                              <m:sSub>
                                <m:sSubPr>
                                  <m:ctrlPr>
                                    <a:rPr lang="es-ES_tradnl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_tradnl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∆</m:t>
                                  </m:r>
                                  <m:acc>
                                    <m:accPr>
                                      <m:chr m:val="⃗"/>
                                      <m:ctrlPr>
                                        <a:rPr lang="es-ES_tradnl" i="1" smtClean="0">
                                          <a:solidFill>
                                            <a:srgbClr val="0070C0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</m:ctrlPr>
                                    </m:accPr>
                                    <m:e>
                                      <m:r>
                                        <a:rPr lang="es-ES" b="0" i="1" smtClean="0">
                                          <a:solidFill>
                                            <a:srgbClr val="0070C0"/>
                                          </a:solidFill>
                                          <a:latin typeface="Cambria Math" panose="02040503050406030204" pitchFamily="18" charset="0"/>
                                          <a:ea typeface="Cambria Math" panose="02040503050406030204" pitchFamily="18" charset="0"/>
                                        </a:rPr>
                                        <m:t>𝐴</m:t>
                                      </m:r>
                                    </m:e>
                                  </m:acc>
                                </m:e>
                                <m:sub>
                                  <m:r>
                                    <a:rPr lang="es-ES" b="0" i="1" smtClean="0">
                                      <a:solidFill>
                                        <a:srgbClr val="0070C0"/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</m:e>
                          </m:nary>
                        </m:e>
                      </m:func>
                    </m:oMath>
                  </m:oMathPara>
                </a14:m>
                <a:endParaRPr lang="es-ES_tradn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9" name="Rectángulo 18">
                <a:extLst>
                  <a:ext uri="{FF2B5EF4-FFF2-40B4-BE49-F238E27FC236}">
                    <a16:creationId xmlns:a16="http://schemas.microsoft.com/office/drawing/2014/main" id="{15274AA3-1651-1343-9615-0747A8CE63B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9592" y="1700808"/>
                <a:ext cx="2674258" cy="871264"/>
              </a:xfrm>
              <a:prstGeom prst="rect">
                <a:avLst/>
              </a:prstGeom>
              <a:blipFill>
                <a:blip r:embed="rId3"/>
                <a:stretch>
                  <a:fillRect t="-92857" b="-147143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ángulo 19">
                <a:extLst>
                  <a:ext uri="{FF2B5EF4-FFF2-40B4-BE49-F238E27FC236}">
                    <a16:creationId xmlns:a16="http://schemas.microsoft.com/office/drawing/2014/main" id="{8E4CB4B6-FA1A-364F-A490-0BAE97A32E0B}"/>
                  </a:ext>
                </a:extLst>
              </p:cNvPr>
              <p:cNvSpPr/>
              <p:nvPr/>
            </p:nvSpPr>
            <p:spPr>
              <a:xfrm>
                <a:off x="899592" y="3119644"/>
                <a:ext cx="2711512" cy="115884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l-GR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𝑡𝑜𝑡𝑎𝑙</m:t>
                          </m:r>
                        </m:sub>
                      </m:sSub>
                      <m:r>
                        <a:rPr lang="es-ES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∮"/>
                          <m:limLoc m:val="undOvr"/>
                          <m:ctrlP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eqArr>
                            <m:eqArrPr>
                              <m:ctrl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eqArrPr>
                            <m:e>
                              <m:r>
                                <m:rPr>
                                  <m:brk m:alnAt="24"/>
                                </m:r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𝑇</m:t>
                              </m:r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𝑜𝑑𝑎</m:t>
                              </m:r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𝑙𝑎</m:t>
                              </m:r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</m:e>
                            <m:e>
                              <m:r>
                                <m:rPr>
                                  <m:brk m:alnAt="24"/>
                                </m:r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𝑠</m:t>
                              </m:r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𝑢𝑝𝑒𝑟𝑓𝑖𝑐𝑖𝑒</m:t>
                              </m:r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 </m:t>
                              </m:r>
                            </m:e>
                          </m:eqArr>
                        </m:sub>
                        <m:sup/>
                        <m:e>
                          <m:acc>
                            <m:accPr>
                              <m:chr m:val="⃗"/>
                              <m:ctrl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𝐸</m:t>
                              </m:r>
                            </m:e>
                          </m:acc>
                          <m:r>
                            <a:rPr lang="es-ES_tradnl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acc>
                            <m:accPr>
                              <m:chr m:val="⃗"/>
                              <m:ctrlP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</m:t>
                              </m:r>
                            </m:e>
                          </m:acc>
                        </m:e>
                      </m:nary>
                    </m:oMath>
                  </m:oMathPara>
                </a14:m>
                <a:endParaRPr lang="es-ES_tradn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0" name="Rectángulo 19">
                <a:extLst>
                  <a:ext uri="{FF2B5EF4-FFF2-40B4-BE49-F238E27FC236}">
                    <a16:creationId xmlns:a16="http://schemas.microsoft.com/office/drawing/2014/main" id="{8E4CB4B6-FA1A-364F-A490-0BAE97A32E0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9592" y="3119644"/>
                <a:ext cx="2711512" cy="1158843"/>
              </a:xfrm>
              <a:prstGeom prst="rect">
                <a:avLst/>
              </a:prstGeom>
              <a:blipFill>
                <a:blip r:embed="rId4"/>
                <a:stretch>
                  <a:fillRect t="-82609" b="-11521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Elipse 20">
            <a:extLst>
              <a:ext uri="{FF2B5EF4-FFF2-40B4-BE49-F238E27FC236}">
                <a16:creationId xmlns:a16="http://schemas.microsoft.com/office/drawing/2014/main" id="{DE145A5E-871F-B443-A741-BE4D1A606298}"/>
              </a:ext>
            </a:extLst>
          </p:cNvPr>
          <p:cNvSpPr/>
          <p:nvPr/>
        </p:nvSpPr>
        <p:spPr>
          <a:xfrm>
            <a:off x="3059832" y="1840222"/>
            <a:ext cx="436237" cy="580666"/>
          </a:xfrm>
          <a:custGeom>
            <a:avLst/>
            <a:gdLst>
              <a:gd name="connsiteX0" fmla="*/ 0 w 436237"/>
              <a:gd name="connsiteY0" fmla="*/ 290333 h 580666"/>
              <a:gd name="connsiteX1" fmla="*/ 218119 w 436237"/>
              <a:gd name="connsiteY1" fmla="*/ 0 h 580666"/>
              <a:gd name="connsiteX2" fmla="*/ 436238 w 436237"/>
              <a:gd name="connsiteY2" fmla="*/ 290333 h 580666"/>
              <a:gd name="connsiteX3" fmla="*/ 218119 w 436237"/>
              <a:gd name="connsiteY3" fmla="*/ 580666 h 580666"/>
              <a:gd name="connsiteX4" fmla="*/ 0 w 436237"/>
              <a:gd name="connsiteY4" fmla="*/ 290333 h 580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6237" h="580666" extrusionOk="0">
                <a:moveTo>
                  <a:pt x="0" y="290333"/>
                </a:moveTo>
                <a:cubicBezTo>
                  <a:pt x="-14755" y="120886"/>
                  <a:pt x="83862" y="5177"/>
                  <a:pt x="218119" y="0"/>
                </a:cubicBezTo>
                <a:cubicBezTo>
                  <a:pt x="369806" y="6573"/>
                  <a:pt x="400682" y="131118"/>
                  <a:pt x="436238" y="290333"/>
                </a:cubicBezTo>
                <a:cubicBezTo>
                  <a:pt x="421056" y="465505"/>
                  <a:pt x="336541" y="591954"/>
                  <a:pt x="218119" y="580666"/>
                </a:cubicBezTo>
                <a:cubicBezTo>
                  <a:pt x="83258" y="572789"/>
                  <a:pt x="37113" y="468412"/>
                  <a:pt x="0" y="290333"/>
                </a:cubicBezTo>
                <a:close/>
              </a:path>
            </a:pathLst>
          </a:custGeom>
          <a:noFill/>
          <a:ln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ellips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22" name="Elipse 21">
            <a:extLst>
              <a:ext uri="{FF2B5EF4-FFF2-40B4-BE49-F238E27FC236}">
                <a16:creationId xmlns:a16="http://schemas.microsoft.com/office/drawing/2014/main" id="{91A4A586-E486-8942-8AC2-9EA0E0935169}"/>
              </a:ext>
            </a:extLst>
          </p:cNvPr>
          <p:cNvSpPr/>
          <p:nvPr/>
        </p:nvSpPr>
        <p:spPr>
          <a:xfrm>
            <a:off x="3199659" y="3407038"/>
            <a:ext cx="411445" cy="454010"/>
          </a:xfrm>
          <a:custGeom>
            <a:avLst/>
            <a:gdLst>
              <a:gd name="connsiteX0" fmla="*/ 0 w 411445"/>
              <a:gd name="connsiteY0" fmla="*/ 227005 h 454010"/>
              <a:gd name="connsiteX1" fmla="*/ 205723 w 411445"/>
              <a:gd name="connsiteY1" fmla="*/ 0 h 454010"/>
              <a:gd name="connsiteX2" fmla="*/ 411446 w 411445"/>
              <a:gd name="connsiteY2" fmla="*/ 227005 h 454010"/>
              <a:gd name="connsiteX3" fmla="*/ 205723 w 411445"/>
              <a:gd name="connsiteY3" fmla="*/ 454010 h 454010"/>
              <a:gd name="connsiteX4" fmla="*/ 0 w 411445"/>
              <a:gd name="connsiteY4" fmla="*/ 227005 h 4540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1445" h="454010" extrusionOk="0">
                <a:moveTo>
                  <a:pt x="0" y="227005"/>
                </a:moveTo>
                <a:cubicBezTo>
                  <a:pt x="-13988" y="93006"/>
                  <a:pt x="74830" y="6484"/>
                  <a:pt x="205723" y="0"/>
                </a:cubicBezTo>
                <a:cubicBezTo>
                  <a:pt x="327885" y="1799"/>
                  <a:pt x="408796" y="101718"/>
                  <a:pt x="411446" y="227005"/>
                </a:cubicBezTo>
                <a:cubicBezTo>
                  <a:pt x="409563" y="354215"/>
                  <a:pt x="316918" y="467402"/>
                  <a:pt x="205723" y="454010"/>
                </a:cubicBezTo>
                <a:cubicBezTo>
                  <a:pt x="70595" y="442241"/>
                  <a:pt x="33878" y="368563"/>
                  <a:pt x="0" y="227005"/>
                </a:cubicBezTo>
                <a:close/>
              </a:path>
            </a:pathLst>
          </a:custGeom>
          <a:noFill/>
          <a:ln>
            <a:solidFill>
              <a:srgbClr val="FF0000"/>
            </a:solidFill>
            <a:extLst>
              <a:ext uri="{C807C97D-BFC1-408E-A445-0C87EB9F89A2}">
                <ask:lineSketchStyleProps xmlns:ask="http://schemas.microsoft.com/office/drawing/2018/sketchyshapes" sd="1219033472">
                  <a:prstGeom prst="ellips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cxnSp>
        <p:nvCxnSpPr>
          <p:cNvPr id="5" name="Conector recto de flecha 4">
            <a:extLst>
              <a:ext uri="{FF2B5EF4-FFF2-40B4-BE49-F238E27FC236}">
                <a16:creationId xmlns:a16="http://schemas.microsoft.com/office/drawing/2014/main" id="{ABF939FD-0B87-2841-8892-594C8F0D37D6}"/>
              </a:ext>
            </a:extLst>
          </p:cNvPr>
          <p:cNvCxnSpPr/>
          <p:nvPr/>
        </p:nvCxnSpPr>
        <p:spPr>
          <a:xfrm>
            <a:off x="3347864" y="2492896"/>
            <a:ext cx="0" cy="864096"/>
          </a:xfrm>
          <a:prstGeom prst="straightConnector1">
            <a:avLst/>
          </a:prstGeom>
          <a:ln w="25400">
            <a:solidFill>
              <a:srgbClr val="FFC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ectángulo 5">
            <a:extLst>
              <a:ext uri="{FF2B5EF4-FFF2-40B4-BE49-F238E27FC236}">
                <a16:creationId xmlns:a16="http://schemas.microsoft.com/office/drawing/2014/main" id="{8AE0E030-39F4-664E-840A-BD4469C4DD43}"/>
              </a:ext>
            </a:extLst>
          </p:cNvPr>
          <p:cNvSpPr/>
          <p:nvPr/>
        </p:nvSpPr>
        <p:spPr>
          <a:xfrm rot="154759">
            <a:off x="5590293" y="2057544"/>
            <a:ext cx="404321" cy="4615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id="{DE18541B-BBCA-F84A-8B73-4BF3A21C660A}"/>
              </a:ext>
            </a:extLst>
          </p:cNvPr>
          <p:cNvCxnSpPr>
            <a:cxnSpLocks/>
          </p:cNvCxnSpPr>
          <p:nvPr/>
        </p:nvCxnSpPr>
        <p:spPr>
          <a:xfrm flipH="1">
            <a:off x="5436096" y="2327341"/>
            <a:ext cx="312471" cy="225821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ángulo 10">
                <a:extLst>
                  <a:ext uri="{FF2B5EF4-FFF2-40B4-BE49-F238E27FC236}">
                    <a16:creationId xmlns:a16="http://schemas.microsoft.com/office/drawing/2014/main" id="{ECFAA82B-21A9-0B4D-930C-B7E0486C9522}"/>
                  </a:ext>
                </a:extLst>
              </p:cNvPr>
              <p:cNvSpPr/>
              <p:nvPr/>
            </p:nvSpPr>
            <p:spPr>
              <a:xfrm>
                <a:off x="5089118" y="2088105"/>
                <a:ext cx="577401" cy="43839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2000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𝒅</m:t>
                      </m:r>
                      <m:acc>
                        <m:accPr>
                          <m:chr m:val="⃗"/>
                          <m:ctrlPr>
                            <a:rPr lang="es-ES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sz="20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𝑨</m:t>
                          </m:r>
                        </m:e>
                      </m:acc>
                    </m:oMath>
                  </m:oMathPara>
                </a14:m>
                <a:endParaRPr lang="es-ES_tradnl" sz="2000" b="1" dirty="0"/>
              </a:p>
            </p:txBody>
          </p:sp>
        </mc:Choice>
        <mc:Fallback xmlns="">
          <p:sp>
            <p:nvSpPr>
              <p:cNvPr id="11" name="Rectángulo 10">
                <a:extLst>
                  <a:ext uri="{FF2B5EF4-FFF2-40B4-BE49-F238E27FC236}">
                    <a16:creationId xmlns:a16="http://schemas.microsoft.com/office/drawing/2014/main" id="{ECFAA82B-21A9-0B4D-930C-B7E0486C9522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9118" y="2088105"/>
                <a:ext cx="577401" cy="43839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660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 animBg="1"/>
      <p:bldP spid="22" grpId="0" animBg="1"/>
      <p:bldP spid="6" grpId="0" animBg="1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32CFBC84-DA64-1E4A-982F-1AED6D4F62FE}"/>
              </a:ext>
            </a:extLst>
          </p:cNvPr>
          <p:cNvSpPr/>
          <p:nvPr/>
        </p:nvSpPr>
        <p:spPr>
          <a:xfrm>
            <a:off x="408487" y="476672"/>
            <a:ext cx="32512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Densidad de carga eléctrica </a:t>
            </a:r>
          </a:p>
        </p:txBody>
      </p:sp>
      <p:pic>
        <p:nvPicPr>
          <p:cNvPr id="4" name="Imagen 3" descr="Imagen que contiene reloj&#10;&#10;Descripción generada automáticamente">
            <a:extLst>
              <a:ext uri="{FF2B5EF4-FFF2-40B4-BE49-F238E27FC236}">
                <a16:creationId xmlns:a16="http://schemas.microsoft.com/office/drawing/2014/main" id="{FE14ABF9-C626-CA46-BDEA-FB8D27FEBB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67" y="1092828"/>
            <a:ext cx="3195535" cy="1904124"/>
          </a:xfrm>
          <a:prstGeom prst="rect">
            <a:avLst/>
          </a:prstGeom>
        </p:spPr>
      </p:pic>
      <p:pic>
        <p:nvPicPr>
          <p:cNvPr id="6" name="Imagen 5" descr="Imagen que contiene viendo, agua, reloj, vuelo&#10;&#10;Descripción generada automáticamente">
            <a:extLst>
              <a:ext uri="{FF2B5EF4-FFF2-40B4-BE49-F238E27FC236}">
                <a16:creationId xmlns:a16="http://schemas.microsoft.com/office/drawing/2014/main" id="{6C8F8264-6EB7-2040-BFFD-4AF5521042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67" y="3512774"/>
            <a:ext cx="3826733" cy="1636486"/>
          </a:xfrm>
          <a:prstGeom prst="rect">
            <a:avLst/>
          </a:prstGeom>
        </p:spPr>
      </p:pic>
      <p:pic>
        <p:nvPicPr>
          <p:cNvPr id="8" name="Imagen 7" descr="Imagen que contiene reloj&#10;&#10;Descripción generada automáticamente">
            <a:extLst>
              <a:ext uri="{FF2B5EF4-FFF2-40B4-BE49-F238E27FC236}">
                <a16:creationId xmlns:a16="http://schemas.microsoft.com/office/drawing/2014/main" id="{CC7613B2-F8E4-9744-9250-8802545078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6008" y="2996952"/>
            <a:ext cx="3095550" cy="2152308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ACB8EA39-B77C-E84E-AF09-6AB74FD5B28B}"/>
                  </a:ext>
                </a:extLst>
              </p:cNvPr>
              <p:cNvSpPr/>
              <p:nvPr/>
            </p:nvSpPr>
            <p:spPr>
              <a:xfrm>
                <a:off x="4018434" y="1108575"/>
                <a:ext cx="2890312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r>
                  <a:rPr lang="es-CL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</a:rPr>
                  <a:t>Lineal</a:t>
                </a:r>
              </a:p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s-CL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𝚫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𝑸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𝝀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𝚫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𝑳</m:t>
                      </m:r>
                    </m:oMath>
                  </m:oMathPara>
                </a14:m>
                <a:endParaRPr lang="es-ES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  <a:ea typeface="Cambria Math" panose="02040503050406030204" pitchFamily="18" charset="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r>
                  <a:rPr lang="es-CL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</a:rPr>
                  <a:t>d</a:t>
                </a:r>
                <a14:m>
                  <m:oMath xmlns:m="http://schemas.openxmlformats.org/officeDocument/2006/math"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𝑸</m:t>
                    </m:r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𝝀</m:t>
                    </m:r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ES" b="1" i="1" smtClean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𝒅</m:t>
                    </m:r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𝑳</m:t>
                    </m:r>
                  </m:oMath>
                </a14:m>
                <a:r>
                  <a:rPr lang="es-ES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  <a:ea typeface="Cambria Math" panose="02040503050406030204" pitchFamily="18" charset="0"/>
                  </a:rPr>
                  <a:t> (infinitesimal)</a:t>
                </a:r>
              </a:p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endParaRPr lang="es-CL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</a:endParaRPr>
              </a:p>
            </p:txBody>
          </p:sp>
        </mc:Choice>
        <mc:Fallback xmlns="">
          <p:sp>
            <p:nvSpPr>
              <p:cNvPr id="9" name="Rectángulo 8">
                <a:extLst>
                  <a:ext uri="{FF2B5EF4-FFF2-40B4-BE49-F238E27FC236}">
                    <a16:creationId xmlns:a16="http://schemas.microsoft.com/office/drawing/2014/main" id="{ACB8EA39-B77C-E84E-AF09-6AB74FD5B28B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8434" y="1108575"/>
                <a:ext cx="2890312" cy="1200329"/>
              </a:xfrm>
              <a:prstGeom prst="rect">
                <a:avLst/>
              </a:prstGeom>
              <a:blipFill>
                <a:blip r:embed="rId5"/>
                <a:stretch>
                  <a:fillRect l="-1310" t="-2083" r="-43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5B22B0D8-FD2F-8645-B116-47B8228E2414}"/>
                  </a:ext>
                </a:extLst>
              </p:cNvPr>
              <p:cNvSpPr/>
              <p:nvPr/>
            </p:nvSpPr>
            <p:spPr>
              <a:xfrm>
                <a:off x="1111763" y="5149260"/>
                <a:ext cx="2890312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r>
                  <a:rPr lang="es-CL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</a:rPr>
                  <a:t>Superficial</a:t>
                </a:r>
              </a:p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s-CL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𝚫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𝑸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𝝈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𝚫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𝑨</m:t>
                      </m:r>
                    </m:oMath>
                  </m:oMathPara>
                </a14:m>
                <a:endParaRPr lang="es-ES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  <a:ea typeface="Cambria Math" panose="02040503050406030204" pitchFamily="18" charset="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r>
                  <a:rPr lang="es-CL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</a:rPr>
                  <a:t>d</a:t>
                </a:r>
                <a14:m>
                  <m:oMath xmlns:m="http://schemas.openxmlformats.org/officeDocument/2006/math"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𝑸</m:t>
                    </m:r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ES" b="1" i="1" smtClean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𝝈</m:t>
                    </m:r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ES" b="1" i="1" smtClean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𝒅𝑨</m:t>
                    </m:r>
                  </m:oMath>
                </a14:m>
                <a:r>
                  <a:rPr lang="es-ES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  <a:ea typeface="Cambria Math" panose="02040503050406030204" pitchFamily="18" charset="0"/>
                  </a:rPr>
                  <a:t> (infinitesimal)</a:t>
                </a:r>
              </a:p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endParaRPr lang="es-CL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</a:endParaRPr>
              </a:p>
            </p:txBody>
          </p:sp>
        </mc:Choice>
        <mc:Fallback xmlns="">
          <p:sp>
            <p:nvSpPr>
              <p:cNvPr id="10" name="Rectángulo 9">
                <a:extLst>
                  <a:ext uri="{FF2B5EF4-FFF2-40B4-BE49-F238E27FC236}">
                    <a16:creationId xmlns:a16="http://schemas.microsoft.com/office/drawing/2014/main" id="{5B22B0D8-FD2F-8645-B116-47B8228E2414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1763" y="5149260"/>
                <a:ext cx="2890312" cy="1200329"/>
              </a:xfrm>
              <a:prstGeom prst="rect">
                <a:avLst/>
              </a:prstGeom>
              <a:blipFill>
                <a:blip r:embed="rId6"/>
                <a:stretch>
                  <a:fillRect l="-1754" t="-2083" r="-1754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ángulo 10">
                <a:extLst>
                  <a:ext uri="{FF2B5EF4-FFF2-40B4-BE49-F238E27FC236}">
                    <a16:creationId xmlns:a16="http://schemas.microsoft.com/office/drawing/2014/main" id="{B798652B-F4B6-724E-87A3-1749197B4E20}"/>
                  </a:ext>
                </a:extLst>
              </p:cNvPr>
              <p:cNvSpPr/>
              <p:nvPr/>
            </p:nvSpPr>
            <p:spPr>
              <a:xfrm>
                <a:off x="5463590" y="5163765"/>
                <a:ext cx="2890312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r>
                  <a:rPr lang="es-CL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</a:rPr>
                  <a:t>Volumétrica</a:t>
                </a:r>
              </a:p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es-CL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𝚫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𝑸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𝝆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 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𝚫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𝑽</m:t>
                      </m:r>
                    </m:oMath>
                  </m:oMathPara>
                </a14:m>
                <a:endParaRPr lang="es-ES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  <a:ea typeface="Cambria Math" panose="02040503050406030204" pitchFamily="18" charset="0"/>
                </a:endParaRPr>
              </a:p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r>
                  <a:rPr lang="es-CL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</a:rPr>
                  <a:t>d</a:t>
                </a:r>
                <a14:m>
                  <m:oMath xmlns:m="http://schemas.openxmlformats.org/officeDocument/2006/math"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𝑸</m:t>
                    </m:r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s-ES" b="1" i="1" smtClean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𝝈</m:t>
                    </m:r>
                    <m:r>
                      <a:rPr lang="es-ES" b="1" i="1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es-ES" b="1" i="1" smtClean="0">
                        <a:solidFill>
                          <a:srgbClr val="00206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𝒅𝑽</m:t>
                    </m:r>
                  </m:oMath>
                </a14:m>
                <a:r>
                  <a:rPr lang="es-ES" b="1" dirty="0">
                    <a:solidFill>
                      <a:srgbClr val="002060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Comic Sans MS" pitchFamily="66" charset="0"/>
                    <a:ea typeface="Cambria Math" panose="02040503050406030204" pitchFamily="18" charset="0"/>
                  </a:rPr>
                  <a:t> (infinitesimal)</a:t>
                </a:r>
              </a:p>
              <a:p>
                <a:pPr algn="just" fontAlgn="auto">
                  <a:spcBef>
                    <a:spcPts val="0"/>
                  </a:spcBef>
                  <a:spcAft>
                    <a:spcPts val="0"/>
                  </a:spcAft>
                  <a:tabLst>
                    <a:tab pos="0" algn="l"/>
                    <a:tab pos="447675" algn="l"/>
                    <a:tab pos="896938" algn="l"/>
                    <a:tab pos="1346200" algn="l"/>
                    <a:tab pos="1795463" algn="l"/>
                    <a:tab pos="2244725" algn="l"/>
                    <a:tab pos="2693988" algn="l"/>
                    <a:tab pos="3143250" algn="l"/>
                    <a:tab pos="3592513" algn="l"/>
                    <a:tab pos="4041775" algn="l"/>
                    <a:tab pos="4491038" algn="l"/>
                    <a:tab pos="4940300" algn="l"/>
                    <a:tab pos="5389563" algn="l"/>
                    <a:tab pos="5838825" algn="l"/>
                    <a:tab pos="6288088" algn="l"/>
                    <a:tab pos="6737350" algn="l"/>
                    <a:tab pos="7186613" algn="l"/>
                    <a:tab pos="7635875" algn="l"/>
                    <a:tab pos="8085138" algn="l"/>
                    <a:tab pos="8534400" algn="l"/>
                    <a:tab pos="8983663" algn="l"/>
                  </a:tabLst>
                  <a:defRPr/>
                </a:pPr>
                <a:endParaRPr lang="es-CL" b="1" dirty="0">
                  <a:solidFill>
                    <a:srgbClr val="00206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Comic Sans MS" pitchFamily="66" charset="0"/>
                </a:endParaRPr>
              </a:p>
            </p:txBody>
          </p:sp>
        </mc:Choice>
        <mc:Fallback xmlns="">
          <p:sp>
            <p:nvSpPr>
              <p:cNvPr id="11" name="Rectángulo 10">
                <a:extLst>
                  <a:ext uri="{FF2B5EF4-FFF2-40B4-BE49-F238E27FC236}">
                    <a16:creationId xmlns:a16="http://schemas.microsoft.com/office/drawing/2014/main" id="{B798652B-F4B6-724E-87A3-1749197B4E2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63590" y="5163765"/>
                <a:ext cx="2890312" cy="1200329"/>
              </a:xfrm>
              <a:prstGeom prst="rect">
                <a:avLst/>
              </a:prstGeom>
              <a:blipFill>
                <a:blip r:embed="rId7"/>
                <a:stretch>
                  <a:fillRect l="-2193" t="-2083" r="-43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87970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C33A77A6-EEC4-CF49-A55F-0CE8CAED96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2170498"/>
            <a:ext cx="7524328" cy="2517004"/>
          </a:xfrm>
          <a:prstGeom prst="rect">
            <a:avLst/>
          </a:prstGeom>
        </p:spPr>
      </p:pic>
      <p:sp>
        <p:nvSpPr>
          <p:cNvPr id="3" name="Text Box 2">
            <a:extLst>
              <a:ext uri="{FF2B5EF4-FFF2-40B4-BE49-F238E27FC236}">
                <a16:creationId xmlns:a16="http://schemas.microsoft.com/office/drawing/2014/main" id="{F7F0E6B0-ED0D-8041-8F13-CF405B6338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12" y="260648"/>
            <a:ext cx="5583238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Simetría esférica</a:t>
            </a:r>
          </a:p>
        </p:txBody>
      </p:sp>
    </p:spTree>
    <p:extLst>
      <p:ext uri="{BB962C8B-B14F-4D97-AF65-F5344CB8AC3E}">
        <p14:creationId xmlns:p14="http://schemas.microsoft.com/office/powerpoint/2010/main" val="25424016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2D8DE5E-BF1B-C246-AABF-3372FBB392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8288" y="309563"/>
            <a:ext cx="5383212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Distribución de carga con simetría esférica</a:t>
            </a:r>
          </a:p>
        </p:txBody>
      </p:sp>
      <p:sp>
        <p:nvSpPr>
          <p:cNvPr id="3" name="2 Rectángulo">
            <a:extLst>
              <a:ext uri="{FF2B5EF4-FFF2-40B4-BE49-F238E27FC236}">
                <a16:creationId xmlns:a16="http://schemas.microsoft.com/office/drawing/2014/main" id="{7C95980C-B46F-9642-8FD6-40C0E12E6B1D}"/>
              </a:ext>
            </a:extLst>
          </p:cNvPr>
          <p:cNvSpPr/>
          <p:nvPr/>
        </p:nvSpPr>
        <p:spPr>
          <a:xfrm>
            <a:off x="107950" y="849313"/>
            <a:ext cx="8667750" cy="738187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Una esfera aislante de radio R posee una carga Q uniformemente distribuida (</a:t>
            </a:r>
            <a:r>
              <a:rPr lang="el-GR" sz="1400" b="1" dirty="0">
                <a:solidFill>
                  <a:srgbClr val="0070C0"/>
                </a:solidFill>
                <a:latin typeface="Comic Sans MS"/>
                <a:cs typeface="+mn-cs"/>
              </a:rPr>
              <a:t>ρ</a:t>
            </a:r>
            <a:r>
              <a:rPr lang="es-CL" sz="1400" b="1" dirty="0">
                <a:solidFill>
                  <a:srgbClr val="0070C0"/>
                </a:solidFill>
                <a:latin typeface="Comic Sans MS"/>
                <a:cs typeface="+mn-cs"/>
              </a:rPr>
              <a:t>=constante</a:t>
            </a:r>
            <a:r>
              <a:rPr lang="es-CL" sz="14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).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Tx/>
              <a:buAutoNum type="alphaLcParenR"/>
              <a:defRPr/>
            </a:pPr>
            <a:r>
              <a:rPr lang="es-CL" sz="14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Encuentre el campo eléctrico en un punto fuera de la esfera</a:t>
            </a:r>
          </a:p>
          <a:p>
            <a:pPr marL="342900" indent="-342900" algn="just" fontAlgn="auto">
              <a:spcBef>
                <a:spcPts val="0"/>
              </a:spcBef>
              <a:spcAft>
                <a:spcPts val="0"/>
              </a:spcAft>
              <a:buFontTx/>
              <a:buAutoNum type="alphaLcParenR"/>
              <a:defRPr/>
            </a:pPr>
            <a:r>
              <a:rPr lang="es-CL" sz="14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Encuentre el campo eléctrico en un punto en el interior de la esfera   </a:t>
            </a:r>
            <a:endParaRPr lang="es-CL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4" name="3 Conector">
            <a:extLst>
              <a:ext uri="{FF2B5EF4-FFF2-40B4-BE49-F238E27FC236}">
                <a16:creationId xmlns:a16="http://schemas.microsoft.com/office/drawing/2014/main" id="{456198CE-C649-1342-972C-8916AA7EDE6B}"/>
              </a:ext>
            </a:extLst>
          </p:cNvPr>
          <p:cNvSpPr/>
          <p:nvPr/>
        </p:nvSpPr>
        <p:spPr bwMode="auto">
          <a:xfrm>
            <a:off x="803275" y="2997200"/>
            <a:ext cx="1619250" cy="1619250"/>
          </a:xfrm>
          <a:prstGeom prst="flowChartConnector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  <a:alpha val="50000"/>
                </a:schemeClr>
              </a:gs>
              <a:gs pos="47000">
                <a:schemeClr val="accent1">
                  <a:tint val="44500"/>
                  <a:satMod val="160000"/>
                  <a:alpha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449263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es-CL">
              <a:solidFill>
                <a:schemeClr val="bg1"/>
              </a:solidFill>
              <a:latin typeface="Calibri" pitchFamily="32" charset="0"/>
              <a:ea typeface="Microsoft YaHei" pitchFamily="32" charset="-122"/>
              <a:cs typeface="+mn-cs"/>
            </a:endParaRPr>
          </a:p>
        </p:txBody>
      </p:sp>
      <p:cxnSp>
        <p:nvCxnSpPr>
          <p:cNvPr id="5" name="4 Conector recto de flecha">
            <a:extLst>
              <a:ext uri="{FF2B5EF4-FFF2-40B4-BE49-F238E27FC236}">
                <a16:creationId xmlns:a16="http://schemas.microsoft.com/office/drawing/2014/main" id="{1E7C6466-1226-E243-AE79-129794FFDAEB}"/>
              </a:ext>
            </a:extLst>
          </p:cNvPr>
          <p:cNvCxnSpPr>
            <a:cxnSpLocks noChangeShapeType="1"/>
            <a:endCxn id="4" idx="7"/>
          </p:cNvCxnSpPr>
          <p:nvPr/>
        </p:nvCxnSpPr>
        <p:spPr bwMode="auto">
          <a:xfrm flipV="1">
            <a:off x="1611313" y="3233738"/>
            <a:ext cx="574675" cy="603250"/>
          </a:xfrm>
          <a:prstGeom prst="straightConnector1">
            <a:avLst/>
          </a:prstGeom>
          <a:noFill/>
          <a:ln w="25400" algn="ctr">
            <a:solidFill>
              <a:srgbClr val="FFC000"/>
            </a:solidFill>
            <a:round/>
            <a:headEnd/>
            <a:tailEnd type="arrow" w="med" len="med"/>
          </a:ln>
        </p:spPr>
      </p:cxnSp>
      <p:sp>
        <p:nvSpPr>
          <p:cNvPr id="7" name="6 Conector">
            <a:extLst>
              <a:ext uri="{FF2B5EF4-FFF2-40B4-BE49-F238E27FC236}">
                <a16:creationId xmlns:a16="http://schemas.microsoft.com/office/drawing/2014/main" id="{FEF3EE68-5732-C34C-B473-D161420439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4013" y="2546350"/>
            <a:ext cx="2519362" cy="2520950"/>
          </a:xfrm>
          <a:prstGeom prst="flowChartConnector">
            <a:avLst/>
          </a:prstGeom>
          <a:noFill/>
          <a:ln w="19050" algn="ctr">
            <a:solidFill>
              <a:srgbClr val="00B0F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>
              <a:solidFill>
                <a:schemeClr val="bg1"/>
              </a:solidFill>
              <a:ea typeface="Microsoft YaHei" panose="020B0503020204020204" pitchFamily="34" charset="-122"/>
            </a:endParaRPr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AADB9F32-4FE2-AA44-BE94-891655C186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32588" y="1152525"/>
            <a:ext cx="26193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Simetría esférica</a:t>
            </a:r>
          </a:p>
        </p:txBody>
      </p:sp>
      <p:sp>
        <p:nvSpPr>
          <p:cNvPr id="9" name="8 Conector">
            <a:extLst>
              <a:ext uri="{FF2B5EF4-FFF2-40B4-BE49-F238E27FC236}">
                <a16:creationId xmlns:a16="http://schemas.microsoft.com/office/drawing/2014/main" id="{00462D40-B76A-0E40-8A9D-3DCBB0C3F8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14750" y="849313"/>
            <a:ext cx="4454525" cy="303212"/>
          </a:xfrm>
          <a:prstGeom prst="flowChartConnector">
            <a:avLst/>
          </a:prstGeom>
          <a:noFill/>
          <a:ln w="25400" algn="ctr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>
              <a:solidFill>
                <a:schemeClr val="bg1"/>
              </a:solidFill>
              <a:ea typeface="Microsoft YaHei" panose="020B0503020204020204" pitchFamily="34" charset="-122"/>
            </a:endParaRPr>
          </a:p>
        </p:txBody>
      </p:sp>
      <p:sp>
        <p:nvSpPr>
          <p:cNvPr id="10" name="9 Rectángulo">
            <a:extLst>
              <a:ext uri="{FF2B5EF4-FFF2-40B4-BE49-F238E27FC236}">
                <a16:creationId xmlns:a16="http://schemas.microsoft.com/office/drawing/2014/main" id="{C4ED4A8B-CBF8-0948-8767-F1EA0BF89F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" y="1746250"/>
            <a:ext cx="35877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Superficie gaussiana esférica, concéntrica a la esfera cargada</a:t>
            </a:r>
          </a:p>
        </p:txBody>
      </p:sp>
      <p:cxnSp>
        <p:nvCxnSpPr>
          <p:cNvPr id="11" name="10 Conector recto de flecha">
            <a:extLst>
              <a:ext uri="{FF2B5EF4-FFF2-40B4-BE49-F238E27FC236}">
                <a16:creationId xmlns:a16="http://schemas.microsoft.com/office/drawing/2014/main" id="{FA674EC0-981A-6841-A6E7-0F96F3E9445C}"/>
              </a:ext>
            </a:extLst>
          </p:cNvPr>
          <p:cNvCxnSpPr>
            <a:cxnSpLocks noChangeShapeType="1"/>
            <a:endCxn id="7" idx="0"/>
          </p:cNvCxnSpPr>
          <p:nvPr/>
        </p:nvCxnSpPr>
        <p:spPr bwMode="auto">
          <a:xfrm flipV="1">
            <a:off x="1612900" y="2546350"/>
            <a:ext cx="0" cy="1290638"/>
          </a:xfrm>
          <a:prstGeom prst="straightConnector1">
            <a:avLst/>
          </a:prstGeom>
          <a:noFill/>
          <a:ln w="25400" algn="ctr">
            <a:solidFill>
              <a:srgbClr val="FFC000"/>
            </a:solidFill>
            <a:round/>
            <a:headEnd/>
            <a:tailEnd type="arrow" w="med" len="med"/>
          </a:ln>
        </p:spPr>
      </p:cxnSp>
      <p:sp>
        <p:nvSpPr>
          <p:cNvPr id="14" name="13 Rectángulo">
            <a:extLst>
              <a:ext uri="{FF2B5EF4-FFF2-40B4-BE49-F238E27FC236}">
                <a16:creationId xmlns:a16="http://schemas.microsoft.com/office/drawing/2014/main" id="{118BA98D-69B3-614D-A11B-686EB35C89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58888" y="2659063"/>
            <a:ext cx="3524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</a:p>
        </p:txBody>
      </p:sp>
      <p:sp>
        <p:nvSpPr>
          <p:cNvPr id="15" name="14 Rectángulo">
            <a:extLst>
              <a:ext uri="{FF2B5EF4-FFF2-40B4-BE49-F238E27FC236}">
                <a16:creationId xmlns:a16="http://schemas.microsoft.com/office/drawing/2014/main" id="{7AA3227A-22F8-0847-8DB7-3A344E5203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98650" y="3513138"/>
            <a:ext cx="3524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6DD9A372-78EB-3141-89F8-42853E954E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8275" y="2274888"/>
            <a:ext cx="4248150" cy="73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Por simetría, en todos los puntos de la superficie gaussiana, el campo eléctrico es radial y de magnitud constante</a:t>
            </a:r>
          </a:p>
        </p:txBody>
      </p:sp>
      <p:cxnSp>
        <p:nvCxnSpPr>
          <p:cNvPr id="17" name="16 Conector recto de flecha">
            <a:extLst>
              <a:ext uri="{FF2B5EF4-FFF2-40B4-BE49-F238E27FC236}">
                <a16:creationId xmlns:a16="http://schemas.microsoft.com/office/drawing/2014/main" id="{41366D26-1C95-5A45-9725-0EBBE5C98EE8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2855913" y="3948113"/>
            <a:ext cx="708025" cy="4762"/>
          </a:xfrm>
          <a:prstGeom prst="straightConnector1">
            <a:avLst/>
          </a:prstGeom>
          <a:noFill/>
          <a:ln w="25400" algn="ctr">
            <a:solidFill>
              <a:srgbClr val="FFC000"/>
            </a:solidFill>
            <a:round/>
            <a:headEnd/>
            <a:tailEnd type="arrow" w="med" len="med"/>
          </a:ln>
        </p:spPr>
      </p:cxnSp>
      <p:cxnSp>
        <p:nvCxnSpPr>
          <p:cNvPr id="18" name="17 Conector recto de flecha">
            <a:extLst>
              <a:ext uri="{FF2B5EF4-FFF2-40B4-BE49-F238E27FC236}">
                <a16:creationId xmlns:a16="http://schemas.microsoft.com/office/drawing/2014/main" id="{CB2E3840-8FA2-1E42-B6C4-C026A4CD1FF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854325" y="3948113"/>
            <a:ext cx="252413" cy="4762"/>
          </a:xfrm>
          <a:prstGeom prst="straightConnector1">
            <a:avLst/>
          </a:prstGeom>
          <a:noFill/>
          <a:ln w="31750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19" name="18 Rectángulo">
            <a:extLst>
              <a:ext uri="{FF2B5EF4-FFF2-40B4-BE49-F238E27FC236}">
                <a16:creationId xmlns:a16="http://schemas.microsoft.com/office/drawing/2014/main" id="{7947F50E-6475-2940-BA99-952998222B41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797087" y="3535811"/>
            <a:ext cx="452368" cy="307777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0" name="19 Rectángulo">
            <a:extLst>
              <a:ext uri="{FF2B5EF4-FFF2-40B4-BE49-F238E27FC236}">
                <a16:creationId xmlns:a16="http://schemas.microsoft.com/office/drawing/2014/main" id="{931D5C08-94CE-FB4B-AE40-B61DD957E18D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326398" y="3466221"/>
            <a:ext cx="388248" cy="402931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1" name="30 Rectángulo">
            <a:extLst>
              <a:ext uri="{FF2B5EF4-FFF2-40B4-BE49-F238E27FC236}">
                <a16:creationId xmlns:a16="http://schemas.microsoft.com/office/drawing/2014/main" id="{6D33BAF5-3006-784F-80CB-CC63D12315E9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860076" y="3220926"/>
            <a:ext cx="1584088" cy="402931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2" name="31 Rectángulo">
            <a:extLst>
              <a:ext uri="{FF2B5EF4-FFF2-40B4-BE49-F238E27FC236}">
                <a16:creationId xmlns:a16="http://schemas.microsoft.com/office/drawing/2014/main" id="{057C0371-37BA-F94A-9589-654CCB56AF4A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860076" y="3689699"/>
            <a:ext cx="2877263" cy="739241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3" name="32 Rectángulo">
            <a:extLst>
              <a:ext uri="{FF2B5EF4-FFF2-40B4-BE49-F238E27FC236}">
                <a16:creationId xmlns:a16="http://schemas.microsoft.com/office/drawing/2014/main" id="{F3C11D42-F037-A445-807D-541F741EA9A3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860076" y="4431543"/>
            <a:ext cx="2197268" cy="739241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4" name="33 Rectángulo">
            <a:extLst>
              <a:ext uri="{FF2B5EF4-FFF2-40B4-BE49-F238E27FC236}">
                <a16:creationId xmlns:a16="http://schemas.microsoft.com/office/drawing/2014/main" id="{92E5BC48-1A29-0743-B274-52802BCA003D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860076" y="5913389"/>
            <a:ext cx="1446102" cy="659411"/>
          </a:xfrm>
          <a:prstGeom prst="rect">
            <a:avLst/>
          </a:prstGeom>
          <a:blipFill rotWithShape="1">
            <a:blip r:embed="rId7"/>
            <a:stretch>
              <a:fillRect/>
            </a:stretch>
          </a:blipFill>
          <a:ln w="25400">
            <a:solidFill>
              <a:srgbClr val="00B0F0"/>
            </a:solidFill>
            <a:prstDash val="dash"/>
          </a:ln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5" name="34 Rectángulo">
            <a:extLst>
              <a:ext uri="{FF2B5EF4-FFF2-40B4-BE49-F238E27FC236}">
                <a16:creationId xmlns:a16="http://schemas.microsoft.com/office/drawing/2014/main" id="{7F2CD796-ABFD-8346-82E2-295B8F5E959E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860076" y="5170784"/>
            <a:ext cx="1638461" cy="659411"/>
          </a:xfrm>
          <a:prstGeom prst="rect">
            <a:avLst/>
          </a:prstGeom>
          <a:blipFill rotWithShape="1">
            <a:blip r:embed="rId8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6" name="35 Rectángulo">
            <a:extLst>
              <a:ext uri="{FF2B5EF4-FFF2-40B4-BE49-F238E27FC236}">
                <a16:creationId xmlns:a16="http://schemas.microsoft.com/office/drawing/2014/main" id="{699E9C09-F1DA-AF48-ABC8-55ABB77EEF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99225" y="6073775"/>
            <a:ext cx="67945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r&gt;R</a:t>
            </a:r>
          </a:p>
        </p:txBody>
      </p:sp>
    </p:spTree>
    <p:extLst>
      <p:ext uri="{BB962C8B-B14F-4D97-AF65-F5344CB8AC3E}">
        <p14:creationId xmlns:p14="http://schemas.microsoft.com/office/powerpoint/2010/main" val="238972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7" grpId="0" animBg="1"/>
      <p:bldP spid="8" grpId="0"/>
      <p:bldP spid="9" grpId="0" animBg="1"/>
      <p:bldP spid="10" grpId="0"/>
      <p:bldP spid="14" grpId="0"/>
      <p:bldP spid="15" grpId="0"/>
      <p:bldP spid="16" grpId="0"/>
      <p:bldP spid="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lt">
            <a:extLst>
              <a:ext uri="{FF2B5EF4-FFF2-40B4-BE49-F238E27FC236}">
                <a16:creationId xmlns:a16="http://schemas.microsoft.com/office/drawing/2014/main" id="{A4202E29-1248-334A-B5EF-9566BB4DC1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0728"/>
            <a:ext cx="9144000" cy="3917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35583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onector">
            <a:extLst>
              <a:ext uri="{FF2B5EF4-FFF2-40B4-BE49-F238E27FC236}">
                <a16:creationId xmlns:a16="http://schemas.microsoft.com/office/drawing/2014/main" id="{2320D87C-2B01-E848-8C0F-EBC0139706A7}"/>
              </a:ext>
            </a:extLst>
          </p:cNvPr>
          <p:cNvSpPr/>
          <p:nvPr/>
        </p:nvSpPr>
        <p:spPr bwMode="auto">
          <a:xfrm>
            <a:off x="706438" y="1127125"/>
            <a:ext cx="1620837" cy="1620838"/>
          </a:xfrm>
          <a:prstGeom prst="flowChartConnector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  <a:alpha val="50000"/>
                </a:schemeClr>
              </a:gs>
              <a:gs pos="47000">
                <a:schemeClr val="accent1">
                  <a:tint val="44500"/>
                  <a:satMod val="160000"/>
                  <a:alpha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449263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es-CL">
              <a:solidFill>
                <a:schemeClr val="bg1"/>
              </a:solidFill>
              <a:latin typeface="Calibri" pitchFamily="32" charset="0"/>
              <a:ea typeface="Microsoft YaHei" pitchFamily="32" charset="-122"/>
              <a:cs typeface="+mn-cs"/>
            </a:endParaRPr>
          </a:p>
        </p:txBody>
      </p:sp>
      <p:cxnSp>
        <p:nvCxnSpPr>
          <p:cNvPr id="3" name="2 Conector recto de flecha">
            <a:extLst>
              <a:ext uri="{FF2B5EF4-FFF2-40B4-BE49-F238E27FC236}">
                <a16:creationId xmlns:a16="http://schemas.microsoft.com/office/drawing/2014/main" id="{845CEFB9-46ED-394F-B536-75EF65200B1C}"/>
              </a:ext>
            </a:extLst>
          </p:cNvPr>
          <p:cNvCxnSpPr>
            <a:cxnSpLocks noChangeShapeType="1"/>
            <a:endCxn id="2" idx="7"/>
          </p:cNvCxnSpPr>
          <p:nvPr/>
        </p:nvCxnSpPr>
        <p:spPr bwMode="auto">
          <a:xfrm flipV="1">
            <a:off x="1516063" y="1365250"/>
            <a:ext cx="573087" cy="603250"/>
          </a:xfrm>
          <a:prstGeom prst="straightConnector1">
            <a:avLst/>
          </a:prstGeom>
          <a:noFill/>
          <a:ln w="25400" algn="ctr">
            <a:solidFill>
              <a:srgbClr val="FFC000"/>
            </a:solidFill>
            <a:round/>
            <a:headEnd/>
            <a:tailEnd type="arrow" w="med" len="med"/>
          </a:ln>
        </p:spPr>
      </p:cxnSp>
      <p:sp>
        <p:nvSpPr>
          <p:cNvPr id="4" name="3 Conector">
            <a:extLst>
              <a:ext uri="{FF2B5EF4-FFF2-40B4-BE49-F238E27FC236}">
                <a16:creationId xmlns:a16="http://schemas.microsoft.com/office/drawing/2014/main" id="{326D076B-C0A8-DD40-AD95-CAD496A5A0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4725" y="1397000"/>
            <a:ext cx="1082675" cy="1082675"/>
          </a:xfrm>
          <a:prstGeom prst="flowChartConnector">
            <a:avLst/>
          </a:prstGeom>
          <a:noFill/>
          <a:ln w="19050" algn="ctr">
            <a:solidFill>
              <a:srgbClr val="00B0F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>
              <a:solidFill>
                <a:schemeClr val="bg1"/>
              </a:solidFill>
              <a:ea typeface="Microsoft YaHei" panose="020B0503020204020204" pitchFamily="34" charset="-122"/>
            </a:endParaRPr>
          </a:p>
        </p:txBody>
      </p:sp>
      <p:cxnSp>
        <p:nvCxnSpPr>
          <p:cNvPr id="6" name="5 Conector recto de flecha">
            <a:extLst>
              <a:ext uri="{FF2B5EF4-FFF2-40B4-BE49-F238E27FC236}">
                <a16:creationId xmlns:a16="http://schemas.microsoft.com/office/drawing/2014/main" id="{0F4EE243-A973-974A-A508-A8C7E89A7394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2066925" y="2000250"/>
            <a:ext cx="708025" cy="4763"/>
          </a:xfrm>
          <a:prstGeom prst="straightConnector1">
            <a:avLst/>
          </a:prstGeom>
          <a:noFill/>
          <a:ln w="25400" algn="ctr">
            <a:solidFill>
              <a:srgbClr val="FFC000"/>
            </a:solidFill>
            <a:round/>
            <a:headEnd/>
            <a:tailEnd type="arrow" w="med" len="med"/>
          </a:ln>
        </p:spPr>
      </p:cxnSp>
      <p:cxnSp>
        <p:nvCxnSpPr>
          <p:cNvPr id="7" name="6 Conector recto de flecha">
            <a:extLst>
              <a:ext uri="{FF2B5EF4-FFF2-40B4-BE49-F238E27FC236}">
                <a16:creationId xmlns:a16="http://schemas.microsoft.com/office/drawing/2014/main" id="{7B638109-33ED-6940-A702-957DFBFAB4C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057400" y="2005013"/>
            <a:ext cx="252413" cy="4762"/>
          </a:xfrm>
          <a:prstGeom prst="straightConnector1">
            <a:avLst/>
          </a:prstGeom>
          <a:noFill/>
          <a:ln w="31750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8" name="7 Rectángulo">
            <a:extLst>
              <a:ext uri="{FF2B5EF4-FFF2-40B4-BE49-F238E27FC236}">
                <a16:creationId xmlns:a16="http://schemas.microsoft.com/office/drawing/2014/main" id="{EF09EA6B-3304-1E4B-B071-C13BBFF9A534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029417" y="1660256"/>
            <a:ext cx="452368" cy="307777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9BA5AA82-B27C-6646-9A19-227456C74D83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580884" y="1554930"/>
            <a:ext cx="388248" cy="402931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cxnSp>
        <p:nvCxnSpPr>
          <p:cNvPr id="12" name="11 Conector recto de flecha">
            <a:extLst>
              <a:ext uri="{FF2B5EF4-FFF2-40B4-BE49-F238E27FC236}">
                <a16:creationId xmlns:a16="http://schemas.microsoft.com/office/drawing/2014/main" id="{F955BD1A-67D3-584B-8DF7-5D2F72C55859}"/>
              </a:ext>
            </a:extLst>
          </p:cNvPr>
          <p:cNvCxnSpPr>
            <a:cxnSpLocks noChangeShapeType="1"/>
            <a:endCxn id="4" idx="1"/>
          </p:cNvCxnSpPr>
          <p:nvPr/>
        </p:nvCxnSpPr>
        <p:spPr bwMode="auto">
          <a:xfrm flipH="1" flipV="1">
            <a:off x="1133475" y="1554163"/>
            <a:ext cx="384175" cy="419100"/>
          </a:xfrm>
          <a:prstGeom prst="straightConnector1">
            <a:avLst/>
          </a:prstGeom>
          <a:noFill/>
          <a:ln w="25400" algn="ctr">
            <a:solidFill>
              <a:srgbClr val="FFC000"/>
            </a:solidFill>
            <a:round/>
            <a:headEnd/>
            <a:tailEnd type="arrow" w="med" len="med"/>
          </a:ln>
        </p:spPr>
      </p:cxnSp>
      <p:sp>
        <p:nvSpPr>
          <p:cNvPr id="15" name="14 Forma libre">
            <a:extLst>
              <a:ext uri="{FF2B5EF4-FFF2-40B4-BE49-F238E27FC236}">
                <a16:creationId xmlns:a16="http://schemas.microsoft.com/office/drawing/2014/main" id="{DE9D941A-06AA-E344-B2A5-16F92CCD48A2}"/>
              </a:ext>
            </a:extLst>
          </p:cNvPr>
          <p:cNvSpPr>
            <a:spLocks/>
          </p:cNvSpPr>
          <p:nvPr/>
        </p:nvSpPr>
        <p:spPr bwMode="auto">
          <a:xfrm rot="6630470" flipV="1">
            <a:off x="1450975" y="815976"/>
            <a:ext cx="827087" cy="417512"/>
          </a:xfrm>
          <a:custGeom>
            <a:avLst/>
            <a:gdLst>
              <a:gd name="T0" fmla="*/ 0 w 1957052"/>
              <a:gd name="T1" fmla="*/ 417546 h 944653"/>
              <a:gd name="T2" fmla="*/ 568538 w 1957052"/>
              <a:gd name="T3" fmla="*/ 41440 h 944653"/>
              <a:gd name="T4" fmla="*/ 654355 w 1957052"/>
              <a:gd name="T5" fmla="*/ 13372 h 944653"/>
              <a:gd name="T6" fmla="*/ 691900 w 1957052"/>
              <a:gd name="T7" fmla="*/ 2145 h 944653"/>
              <a:gd name="T8" fmla="*/ 815262 w 1957052"/>
              <a:gd name="T9" fmla="*/ 13372 h 944653"/>
              <a:gd name="T10" fmla="*/ 820626 w 1957052"/>
              <a:gd name="T11" fmla="*/ 35826 h 94465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57052" h="944653">
                <a:moveTo>
                  <a:pt x="0" y="944653"/>
                </a:moveTo>
                <a:cubicBezTo>
                  <a:pt x="584698" y="499169"/>
                  <a:pt x="230160" y="753777"/>
                  <a:pt x="1346200" y="93753"/>
                </a:cubicBezTo>
                <a:cubicBezTo>
                  <a:pt x="1452435" y="30926"/>
                  <a:pt x="1433567" y="44732"/>
                  <a:pt x="1549400" y="30253"/>
                </a:cubicBezTo>
                <a:cubicBezTo>
                  <a:pt x="1579033" y="21786"/>
                  <a:pt x="1607502" y="5994"/>
                  <a:pt x="1638300" y="4853"/>
                </a:cubicBezTo>
                <a:cubicBezTo>
                  <a:pt x="1842838" y="-2722"/>
                  <a:pt x="1821800" y="-5947"/>
                  <a:pt x="1930400" y="30253"/>
                </a:cubicBezTo>
                <a:cubicBezTo>
                  <a:pt x="1959121" y="73334"/>
                  <a:pt x="1966593" y="57560"/>
                  <a:pt x="1943100" y="81053"/>
                </a:cubicBezTo>
              </a:path>
            </a:pathLst>
          </a:custGeom>
          <a:noFill/>
          <a:ln w="25400">
            <a:solidFill>
              <a:srgbClr val="FF0000"/>
            </a:solidFill>
            <a:prstDash val="dash"/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_tradnl"/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20AA0777-54F1-4B49-882A-33E367A88A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27275" y="390525"/>
            <a:ext cx="23891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400" b="1">
                <a:solidFill>
                  <a:srgbClr val="0070C0"/>
                </a:solidFill>
                <a:latin typeface="Comic Sans MS" panose="030F0902030302020204" pitchFamily="66" charset="0"/>
              </a:rPr>
              <a:t>Superficie gaussiana</a:t>
            </a:r>
          </a:p>
        </p:txBody>
      </p:sp>
      <p:sp>
        <p:nvSpPr>
          <p:cNvPr id="17" name="16 Rectángulo">
            <a:extLst>
              <a:ext uri="{FF2B5EF4-FFF2-40B4-BE49-F238E27FC236}">
                <a16:creationId xmlns:a16="http://schemas.microsoft.com/office/drawing/2014/main" id="{A3BC98B2-654A-A04F-BDDB-9FCD8FAB16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95375" y="1681163"/>
            <a:ext cx="3524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</a:p>
        </p:txBody>
      </p:sp>
      <p:sp>
        <p:nvSpPr>
          <p:cNvPr id="18" name="17 Rectángulo">
            <a:extLst>
              <a:ext uri="{FF2B5EF4-FFF2-40B4-BE49-F238E27FC236}">
                <a16:creationId xmlns:a16="http://schemas.microsoft.com/office/drawing/2014/main" id="{62F20C78-A562-4E4D-BE16-559722C9C7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11300" y="1460500"/>
            <a:ext cx="3524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</a:p>
        </p:txBody>
      </p:sp>
      <p:sp>
        <p:nvSpPr>
          <p:cNvPr id="19" name="18 Rectángulo">
            <a:extLst>
              <a:ext uri="{FF2B5EF4-FFF2-40B4-BE49-F238E27FC236}">
                <a16:creationId xmlns:a16="http://schemas.microsoft.com/office/drawing/2014/main" id="{BE9B6B1E-DBC5-3D4F-8515-5A76F3686E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72000" y="422275"/>
            <a:ext cx="4248150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Por simetría, en todos los puntos de la superficie gaussiana, el campo eléctrico es radial y de magnitud constante</a:t>
            </a:r>
          </a:p>
        </p:txBody>
      </p:sp>
      <p:sp>
        <p:nvSpPr>
          <p:cNvPr id="20" name="19 Forma libre">
            <a:extLst>
              <a:ext uri="{FF2B5EF4-FFF2-40B4-BE49-F238E27FC236}">
                <a16:creationId xmlns:a16="http://schemas.microsoft.com/office/drawing/2014/main" id="{FA27C6B9-54C7-AE48-94D0-077CA455154D}"/>
              </a:ext>
            </a:extLst>
          </p:cNvPr>
          <p:cNvSpPr>
            <a:spLocks/>
          </p:cNvSpPr>
          <p:nvPr/>
        </p:nvSpPr>
        <p:spPr bwMode="auto">
          <a:xfrm rot="-2808823">
            <a:off x="619919" y="2659857"/>
            <a:ext cx="1157287" cy="69850"/>
          </a:xfrm>
          <a:custGeom>
            <a:avLst/>
            <a:gdLst>
              <a:gd name="T0" fmla="*/ 0 w 1957052"/>
              <a:gd name="T1" fmla="*/ 69841 h 944653"/>
              <a:gd name="T2" fmla="*/ 795902 w 1957052"/>
              <a:gd name="T3" fmla="*/ 6931 h 944653"/>
              <a:gd name="T4" fmla="*/ 916038 w 1957052"/>
              <a:gd name="T5" fmla="*/ 2237 h 944653"/>
              <a:gd name="T6" fmla="*/ 968597 w 1957052"/>
              <a:gd name="T7" fmla="*/ 359 h 944653"/>
              <a:gd name="T8" fmla="*/ 1141293 w 1957052"/>
              <a:gd name="T9" fmla="*/ 2237 h 944653"/>
              <a:gd name="T10" fmla="*/ 1148801 w 1957052"/>
              <a:gd name="T11" fmla="*/ 5992 h 94465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57052" h="944653">
                <a:moveTo>
                  <a:pt x="0" y="944653"/>
                </a:moveTo>
                <a:cubicBezTo>
                  <a:pt x="584698" y="499169"/>
                  <a:pt x="230160" y="753777"/>
                  <a:pt x="1346200" y="93753"/>
                </a:cubicBezTo>
                <a:cubicBezTo>
                  <a:pt x="1452435" y="30926"/>
                  <a:pt x="1433567" y="44732"/>
                  <a:pt x="1549400" y="30253"/>
                </a:cubicBezTo>
                <a:cubicBezTo>
                  <a:pt x="1579033" y="21786"/>
                  <a:pt x="1607502" y="5994"/>
                  <a:pt x="1638300" y="4853"/>
                </a:cubicBezTo>
                <a:cubicBezTo>
                  <a:pt x="1842838" y="-2722"/>
                  <a:pt x="1821800" y="-5947"/>
                  <a:pt x="1930400" y="30253"/>
                </a:cubicBezTo>
                <a:cubicBezTo>
                  <a:pt x="1959121" y="73334"/>
                  <a:pt x="1966593" y="57560"/>
                  <a:pt x="1943100" y="81053"/>
                </a:cubicBezTo>
              </a:path>
            </a:pathLst>
          </a:custGeom>
          <a:noFill/>
          <a:ln w="25400">
            <a:solidFill>
              <a:srgbClr val="FF0000"/>
            </a:solidFill>
            <a:prstDash val="dash"/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_tradnl"/>
          </a:p>
        </p:txBody>
      </p:sp>
      <p:sp>
        <p:nvSpPr>
          <p:cNvPr id="21" name="20 Rectángulo">
            <a:extLst>
              <a:ext uri="{FF2B5EF4-FFF2-40B4-BE49-F238E27FC236}">
                <a16:creationId xmlns:a16="http://schemas.microsoft.com/office/drawing/2014/main" id="{BD54DBC3-E0E6-004E-B6B6-751B3643BC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46425"/>
            <a:ext cx="326866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400" b="1">
                <a:solidFill>
                  <a:srgbClr val="0070C0"/>
                </a:solidFill>
                <a:latin typeface="Comic Sans MS" panose="030F0902030302020204" pitchFamily="66" charset="0"/>
              </a:rPr>
              <a:t>La superficie gaussiana no encierra toda la carga de la esfera </a:t>
            </a:r>
          </a:p>
        </p:txBody>
      </p:sp>
      <p:sp>
        <p:nvSpPr>
          <p:cNvPr id="22" name="21 Rectángulo">
            <a:extLst>
              <a:ext uri="{FF2B5EF4-FFF2-40B4-BE49-F238E27FC236}">
                <a16:creationId xmlns:a16="http://schemas.microsoft.com/office/drawing/2014/main" id="{75387C17-B48E-E84E-ABA0-C0D9051F2FB9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39778" y="3789040"/>
            <a:ext cx="3596882" cy="307777"/>
          </a:xfrm>
          <a:prstGeom prst="rect">
            <a:avLst/>
          </a:prstGeom>
          <a:blipFill rotWithShape="1">
            <a:blip r:embed="rId4"/>
            <a:stretch>
              <a:fillRect b="-6000"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3" name="22 Rectángulo">
            <a:extLst>
              <a:ext uri="{FF2B5EF4-FFF2-40B4-BE49-F238E27FC236}">
                <a16:creationId xmlns:a16="http://schemas.microsoft.com/office/drawing/2014/main" id="{F3D6D72E-796E-EA4E-ACA7-B8BA209E3C3D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54729" y="4126106"/>
            <a:ext cx="1671740" cy="500843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4" name="23 Rectángulo">
            <a:extLst>
              <a:ext uri="{FF2B5EF4-FFF2-40B4-BE49-F238E27FC236}">
                <a16:creationId xmlns:a16="http://schemas.microsoft.com/office/drawing/2014/main" id="{2C3C7C9B-79E8-B94A-8ABA-E1C350A82D8B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894832" y="1306143"/>
            <a:ext cx="2325508" cy="739241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5" name="24 Rectángulo">
            <a:extLst>
              <a:ext uri="{FF2B5EF4-FFF2-40B4-BE49-F238E27FC236}">
                <a16:creationId xmlns:a16="http://schemas.microsoft.com/office/drawing/2014/main" id="{1A82EE20-2ABF-4640-B0F3-E6FED6D7F54A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938112" y="1931944"/>
            <a:ext cx="1710918" cy="739241"/>
          </a:xfrm>
          <a:prstGeom prst="rect">
            <a:avLst/>
          </a:prstGeom>
          <a:blipFill rotWithShape="1">
            <a:blip r:embed="rId7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6" name="25 Rectángulo">
            <a:extLst>
              <a:ext uri="{FF2B5EF4-FFF2-40B4-BE49-F238E27FC236}">
                <a16:creationId xmlns:a16="http://schemas.microsoft.com/office/drawing/2014/main" id="{43281A33-CC2B-6E49-953F-C7109753EA6C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894832" y="2564904"/>
            <a:ext cx="1776897" cy="659411"/>
          </a:xfrm>
          <a:prstGeom prst="rect">
            <a:avLst/>
          </a:prstGeom>
          <a:blipFill rotWithShape="1">
            <a:blip r:embed="rId8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7" name="26 Rectángulo">
            <a:extLst>
              <a:ext uri="{FF2B5EF4-FFF2-40B4-BE49-F238E27FC236}">
                <a16:creationId xmlns:a16="http://schemas.microsoft.com/office/drawing/2014/main" id="{82A51415-4F78-3043-B55E-929CC079CB07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47231" y="3381925"/>
            <a:ext cx="2403991" cy="846065"/>
          </a:xfrm>
          <a:prstGeom prst="rect">
            <a:avLst/>
          </a:prstGeom>
          <a:blipFill rotWithShape="1">
            <a:blip r:embed="rId9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9" name="28 Rectángulo">
            <a:extLst>
              <a:ext uri="{FF2B5EF4-FFF2-40B4-BE49-F238E27FC236}">
                <a16:creationId xmlns:a16="http://schemas.microsoft.com/office/drawing/2014/main" id="{62C6B598-B4B2-264F-9678-FEC1491DCEBE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047231" y="4252537"/>
            <a:ext cx="3148554" cy="1113831"/>
          </a:xfrm>
          <a:prstGeom prst="rect">
            <a:avLst/>
          </a:prstGeom>
          <a:blipFill rotWithShape="1">
            <a:blip r:embed="rId10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cxnSp>
        <p:nvCxnSpPr>
          <p:cNvPr id="30" name="29 Conector recto">
            <a:extLst>
              <a:ext uri="{FF2B5EF4-FFF2-40B4-BE49-F238E27FC236}">
                <a16:creationId xmlns:a16="http://schemas.microsoft.com/office/drawing/2014/main" id="{78504A70-B6F0-1846-B245-B819726A7684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5686425" y="4959350"/>
            <a:ext cx="282575" cy="90488"/>
          </a:xfrm>
          <a:prstGeom prst="line">
            <a:avLst/>
          </a:prstGeom>
          <a:noFill/>
          <a:ln w="31750" algn="ctr">
            <a:solidFill>
              <a:srgbClr val="FFC000"/>
            </a:solidFill>
            <a:round/>
            <a:headEnd/>
            <a:tailEnd/>
          </a:ln>
        </p:spPr>
      </p:cxnSp>
      <p:cxnSp>
        <p:nvCxnSpPr>
          <p:cNvPr id="32" name="31 Conector recto">
            <a:extLst>
              <a:ext uri="{FF2B5EF4-FFF2-40B4-BE49-F238E27FC236}">
                <a16:creationId xmlns:a16="http://schemas.microsoft.com/office/drawing/2014/main" id="{8EB33319-7925-1045-AC4C-D7D8BDA1DCDB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7812088" y="4397375"/>
            <a:ext cx="282575" cy="92075"/>
          </a:xfrm>
          <a:prstGeom prst="line">
            <a:avLst/>
          </a:prstGeom>
          <a:noFill/>
          <a:ln w="31750" algn="ctr">
            <a:solidFill>
              <a:srgbClr val="FFC000"/>
            </a:solidFill>
            <a:round/>
            <a:headEnd/>
            <a:tailEnd/>
          </a:ln>
        </p:spPr>
      </p:cxnSp>
      <p:cxnSp>
        <p:nvCxnSpPr>
          <p:cNvPr id="33" name="32 Conector recto">
            <a:extLst>
              <a:ext uri="{FF2B5EF4-FFF2-40B4-BE49-F238E27FC236}">
                <a16:creationId xmlns:a16="http://schemas.microsoft.com/office/drawing/2014/main" id="{D2F414E4-EE24-0D4E-A1AF-28DCA958A5A4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6440488" y="4684713"/>
            <a:ext cx="361950" cy="239712"/>
          </a:xfrm>
          <a:prstGeom prst="line">
            <a:avLst/>
          </a:prstGeom>
          <a:noFill/>
          <a:ln w="31750" algn="ctr">
            <a:solidFill>
              <a:srgbClr val="FFC000"/>
            </a:solidFill>
            <a:round/>
            <a:headEnd/>
            <a:tailEnd/>
          </a:ln>
        </p:spPr>
      </p:cxnSp>
      <p:cxnSp>
        <p:nvCxnSpPr>
          <p:cNvPr id="37" name="36 Conector recto">
            <a:extLst>
              <a:ext uri="{FF2B5EF4-FFF2-40B4-BE49-F238E27FC236}">
                <a16:creationId xmlns:a16="http://schemas.microsoft.com/office/drawing/2014/main" id="{7D99C853-0B3A-E54F-A3BD-5C8F30C67656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7350125" y="4437063"/>
            <a:ext cx="363538" cy="239712"/>
          </a:xfrm>
          <a:prstGeom prst="line">
            <a:avLst/>
          </a:prstGeom>
          <a:noFill/>
          <a:ln w="31750" algn="ctr">
            <a:solidFill>
              <a:srgbClr val="FFC000"/>
            </a:solidFill>
            <a:round/>
            <a:headEnd/>
            <a:tailEnd/>
          </a:ln>
        </p:spPr>
      </p:cxnSp>
      <p:sp>
        <p:nvSpPr>
          <p:cNvPr id="38" name="37 Rectángulo">
            <a:extLst>
              <a:ext uri="{FF2B5EF4-FFF2-40B4-BE49-F238E27FC236}">
                <a16:creationId xmlns:a16="http://schemas.microsoft.com/office/drawing/2014/main" id="{D799C82B-64C4-4541-9BD8-376C396025E6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235149" y="5733255"/>
            <a:ext cx="1644874" cy="659411"/>
          </a:xfrm>
          <a:prstGeom prst="rect">
            <a:avLst/>
          </a:prstGeom>
          <a:blipFill rotWithShape="1">
            <a:blip r:embed="rId11"/>
            <a:stretch>
              <a:fillRect/>
            </a:stretch>
          </a:blipFill>
          <a:ln w="28575">
            <a:solidFill>
              <a:srgbClr val="C4FF2F"/>
            </a:solidFill>
            <a:prstDash val="dash"/>
          </a:ln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9" name="38 Rectángulo">
            <a:extLst>
              <a:ext uri="{FF2B5EF4-FFF2-40B4-BE49-F238E27FC236}">
                <a16:creationId xmlns:a16="http://schemas.microsoft.com/office/drawing/2014/main" id="{277F9763-6334-0742-8BB5-55316DFA07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5338" y="5878513"/>
            <a:ext cx="5842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b="1">
                <a:solidFill>
                  <a:srgbClr val="FF0000"/>
                </a:solidFill>
                <a:latin typeface="Comic Sans MS" panose="030F0902030302020204" pitchFamily="66" charset="0"/>
              </a:rPr>
              <a:t>r&lt;R</a:t>
            </a:r>
          </a:p>
        </p:txBody>
      </p:sp>
    </p:spTree>
    <p:extLst>
      <p:ext uri="{BB962C8B-B14F-4D97-AF65-F5344CB8AC3E}">
        <p14:creationId xmlns:p14="http://schemas.microsoft.com/office/powerpoint/2010/main" val="1357524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 nodeType="clickPar">
                      <p:stCondLst>
                        <p:cond delay="indefinite"/>
                      </p:stCondLst>
                      <p:childTnLst>
                        <p:par>
                          <p:cTn id="6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 nodeType="clickPar">
                      <p:stCondLst>
                        <p:cond delay="indefinite"/>
                      </p:stCondLst>
                      <p:childTnLst>
                        <p:par>
                          <p:cTn id="7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16" grpId="0"/>
      <p:bldP spid="17" grpId="0"/>
      <p:bldP spid="18" grpId="0"/>
      <p:bldP spid="19" grpId="0"/>
      <p:bldP spid="21" grpId="0"/>
      <p:bldP spid="3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>
            <a:extLst>
              <a:ext uri="{FF2B5EF4-FFF2-40B4-BE49-F238E27FC236}">
                <a16:creationId xmlns:a16="http://schemas.microsoft.com/office/drawing/2014/main" id="{19DD5FD7-615C-7A4C-AD4B-A9B7531A6E8F}"/>
              </a:ext>
            </a:extLst>
          </p:cNvPr>
          <p:cNvSpPr/>
          <p:nvPr/>
        </p:nvSpPr>
        <p:spPr>
          <a:xfrm>
            <a:off x="179388" y="836613"/>
            <a:ext cx="8797925" cy="1354137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800" b="1" dirty="0">
                <a:solidFill>
                  <a:srgbClr val="00B050"/>
                </a:solidFill>
                <a:latin typeface="Comic Sans MS" pitchFamily="66" charset="0"/>
                <a:cs typeface="+mn-cs"/>
              </a:rPr>
              <a:t>¿Qué pasa si…?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dirty="0">
                <a:solidFill>
                  <a:srgbClr val="002060"/>
                </a:solidFill>
                <a:latin typeface="Comic Sans MS" pitchFamily="66" charset="0"/>
                <a:cs typeface="+mn-cs"/>
              </a:rPr>
              <a:t>Suponga que el radio de ambas (interior y exterior) superficies gaussianas  se aproxima a r = R  ¿Qué pasa con la magnitud del campo eléctrico en r = R en ambos casos?</a:t>
            </a:r>
            <a:endParaRPr lang="es-CL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pic>
        <p:nvPicPr>
          <p:cNvPr id="13314" name="Picture 2">
            <a:extLst>
              <a:ext uri="{FF2B5EF4-FFF2-40B4-BE49-F238E27FC236}">
                <a16:creationId xmlns:a16="http://schemas.microsoft.com/office/drawing/2014/main" id="{E9606169-2E65-9E48-A9BD-AEB8AC0D1B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338" y="3602038"/>
            <a:ext cx="3960812" cy="272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onector">
            <a:extLst>
              <a:ext uri="{FF2B5EF4-FFF2-40B4-BE49-F238E27FC236}">
                <a16:creationId xmlns:a16="http://schemas.microsoft.com/office/drawing/2014/main" id="{321E99C7-2081-F444-854A-C36C26C77FAB}"/>
              </a:ext>
            </a:extLst>
          </p:cNvPr>
          <p:cNvSpPr/>
          <p:nvPr/>
        </p:nvSpPr>
        <p:spPr bwMode="auto">
          <a:xfrm>
            <a:off x="2703513" y="2492375"/>
            <a:ext cx="1871662" cy="1873250"/>
          </a:xfrm>
          <a:prstGeom prst="flowChartConnector">
            <a:avLst/>
          </a:prstGeom>
          <a:gradFill flip="none" rotWithShape="1">
            <a:gsLst>
              <a:gs pos="95000">
                <a:schemeClr val="accent1">
                  <a:tint val="66000"/>
                  <a:satMod val="160000"/>
                  <a:alpha val="50000"/>
                </a:schemeClr>
              </a:gs>
              <a:gs pos="47000">
                <a:schemeClr val="accent1">
                  <a:tint val="44500"/>
                  <a:satMod val="160000"/>
                  <a:alpha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449263"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es-CL">
              <a:solidFill>
                <a:schemeClr val="bg1"/>
              </a:solidFill>
              <a:latin typeface="Calibri" pitchFamily="32" charset="0"/>
              <a:ea typeface="Microsoft YaHei" pitchFamily="32" charset="-122"/>
              <a:cs typeface="+mn-cs"/>
            </a:endParaRPr>
          </a:p>
        </p:txBody>
      </p:sp>
      <p:cxnSp>
        <p:nvCxnSpPr>
          <p:cNvPr id="4" name="3 Conector recto de flecha">
            <a:extLst>
              <a:ext uri="{FF2B5EF4-FFF2-40B4-BE49-F238E27FC236}">
                <a16:creationId xmlns:a16="http://schemas.microsoft.com/office/drawing/2014/main" id="{1AAF7749-E3A5-4846-B609-D9EBC8F4F1B7}"/>
              </a:ext>
            </a:extLst>
          </p:cNvPr>
          <p:cNvCxnSpPr>
            <a:cxnSpLocks noChangeShapeType="1"/>
            <a:endCxn id="3" idx="7"/>
          </p:cNvCxnSpPr>
          <p:nvPr/>
        </p:nvCxnSpPr>
        <p:spPr bwMode="auto">
          <a:xfrm flipV="1">
            <a:off x="3638550" y="2767013"/>
            <a:ext cx="661988" cy="806450"/>
          </a:xfrm>
          <a:prstGeom prst="straightConnector1">
            <a:avLst/>
          </a:prstGeom>
          <a:noFill/>
          <a:ln w="25400" algn="ctr">
            <a:solidFill>
              <a:srgbClr val="FFC000"/>
            </a:solidFill>
            <a:round/>
            <a:headEnd/>
            <a:tailEnd type="arrow" w="med" len="med"/>
          </a:ln>
        </p:spPr>
      </p:cxnSp>
      <p:sp>
        <p:nvSpPr>
          <p:cNvPr id="7" name="6 Rectángulo">
            <a:extLst>
              <a:ext uri="{FF2B5EF4-FFF2-40B4-BE49-F238E27FC236}">
                <a16:creationId xmlns:a16="http://schemas.microsoft.com/office/drawing/2014/main" id="{AF686659-17C1-384F-A749-D5E35D1153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38550" y="2832100"/>
            <a:ext cx="3524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</a:p>
        </p:txBody>
      </p:sp>
      <p:sp>
        <p:nvSpPr>
          <p:cNvPr id="8" name="7 Rectángulo">
            <a:extLst>
              <a:ext uri="{FF2B5EF4-FFF2-40B4-BE49-F238E27FC236}">
                <a16:creationId xmlns:a16="http://schemas.microsoft.com/office/drawing/2014/main" id="{7EB536FA-0A2E-9F4C-B611-12013F5845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78325" y="5984875"/>
            <a:ext cx="350838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</a:p>
        </p:txBody>
      </p:sp>
      <p:sp>
        <p:nvSpPr>
          <p:cNvPr id="9" name="8 Rectángulo">
            <a:extLst>
              <a:ext uri="{FF2B5EF4-FFF2-40B4-BE49-F238E27FC236}">
                <a16:creationId xmlns:a16="http://schemas.microsoft.com/office/drawing/2014/main" id="{04BB55E3-A76E-E34E-994A-F3A972353F88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857324" y="2524221"/>
            <a:ext cx="1832425" cy="659411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  <a:ln w="25400">
            <a:solidFill>
              <a:srgbClr val="00B0F0"/>
            </a:solidFill>
            <a:prstDash val="dash"/>
          </a:ln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6" name="5 Rectángulo">
            <a:extLst>
              <a:ext uri="{FF2B5EF4-FFF2-40B4-BE49-F238E27FC236}">
                <a16:creationId xmlns:a16="http://schemas.microsoft.com/office/drawing/2014/main" id="{3C38D151-5CB6-5641-80BF-011F7F01FB8B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032051" y="3569844"/>
            <a:ext cx="1482970" cy="659411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11" name="10 Rectángulo">
            <a:extLst>
              <a:ext uri="{FF2B5EF4-FFF2-40B4-BE49-F238E27FC236}">
                <a16:creationId xmlns:a16="http://schemas.microsoft.com/office/drawing/2014/main" id="{F7263D37-6643-5744-9853-FA8F1A5A95B2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95536" y="2510634"/>
            <a:ext cx="2031197" cy="659411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  <a:ln w="28575">
            <a:solidFill>
              <a:srgbClr val="C4FF2F"/>
            </a:solidFill>
            <a:prstDash val="dash"/>
          </a:ln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14" name="13 Rectángulo">
            <a:extLst>
              <a:ext uri="{FF2B5EF4-FFF2-40B4-BE49-F238E27FC236}">
                <a16:creationId xmlns:a16="http://schemas.microsoft.com/office/drawing/2014/main" id="{A32FB25A-20E9-3943-9989-29E19BDD74D4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69649" y="3685171"/>
            <a:ext cx="1482970" cy="659411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186032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>
            <a:extLst>
              <a:ext uri="{FF2B5EF4-FFF2-40B4-BE49-F238E27FC236}">
                <a16:creationId xmlns:a16="http://schemas.microsoft.com/office/drawing/2014/main" id="{D8261E26-FC75-A941-9E3F-A7C41503C028}"/>
              </a:ext>
            </a:extLst>
          </p:cNvPr>
          <p:cNvSpPr/>
          <p:nvPr/>
        </p:nvSpPr>
        <p:spPr>
          <a:xfrm>
            <a:off x="252760" y="636698"/>
            <a:ext cx="8669338" cy="307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14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Considere un cascarón esférico de radio </a:t>
            </a:r>
            <a:r>
              <a:rPr lang="es-CL" sz="1400" b="1" dirty="0">
                <a:solidFill>
                  <a:srgbClr val="002060"/>
                </a:solidFill>
                <a:latin typeface="Comic Sans MS" pitchFamily="66" charset="0"/>
                <a:cs typeface="+mn-cs"/>
              </a:rPr>
              <a:t>R</a:t>
            </a:r>
            <a:r>
              <a:rPr lang="es-CL" sz="14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 y carga </a:t>
            </a:r>
            <a:r>
              <a:rPr lang="es-CL" sz="1400" b="1" dirty="0">
                <a:solidFill>
                  <a:srgbClr val="002060"/>
                </a:solidFill>
                <a:latin typeface="Comic Sans MS" pitchFamily="66" charset="0"/>
                <a:cs typeface="+mn-cs"/>
              </a:rPr>
              <a:t>Q</a:t>
            </a:r>
            <a:r>
              <a:rPr lang="es-CL" sz="14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 uniformemente distribuida.</a:t>
            </a:r>
            <a:r>
              <a:rPr lang="es-CL" sz="1400" b="1" dirty="0">
                <a:solidFill>
                  <a:srgbClr val="002060"/>
                </a:solidFill>
                <a:latin typeface="Comic Sans MS"/>
                <a:cs typeface="+mn-cs"/>
              </a:rPr>
              <a:t> </a:t>
            </a:r>
            <a:r>
              <a:rPr lang="es-CL" sz="1400" b="1" dirty="0">
                <a:solidFill>
                  <a:srgbClr val="0070C0"/>
                </a:solidFill>
                <a:latin typeface="Comic Sans MS"/>
                <a:cs typeface="+mn-cs"/>
              </a:rPr>
              <a:t> </a:t>
            </a:r>
            <a:r>
              <a:rPr lang="es-CL" sz="1400" b="1" dirty="0">
                <a:solidFill>
                  <a:srgbClr val="0070C0"/>
                </a:solidFill>
                <a:latin typeface="Comic Sans MS" pitchFamily="66" charset="0"/>
                <a:cs typeface="+mn-cs"/>
              </a:rPr>
              <a:t>   </a:t>
            </a:r>
            <a:endParaRPr lang="es-CL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  <p:sp>
        <p:nvSpPr>
          <p:cNvPr id="4" name="3 Conector">
            <a:extLst>
              <a:ext uri="{FF2B5EF4-FFF2-40B4-BE49-F238E27FC236}">
                <a16:creationId xmlns:a16="http://schemas.microsoft.com/office/drawing/2014/main" id="{A3D858FB-850E-4549-9947-925B4C8BC0A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49763" y="2060575"/>
            <a:ext cx="3889375" cy="3889375"/>
          </a:xfrm>
          <a:prstGeom prst="flowChartConnector">
            <a:avLst/>
          </a:prstGeom>
          <a:noFill/>
          <a:ln w="31750" algn="ctr">
            <a:solidFill>
              <a:srgbClr val="1378B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>
              <a:solidFill>
                <a:schemeClr val="bg1"/>
              </a:solidFill>
              <a:ea typeface="Microsoft YaHei" panose="020B0503020204020204" pitchFamily="34" charset="-122"/>
            </a:endParaRPr>
          </a:p>
        </p:txBody>
      </p:sp>
      <p:sp>
        <p:nvSpPr>
          <p:cNvPr id="5" name="4 Conector">
            <a:extLst>
              <a:ext uri="{FF2B5EF4-FFF2-40B4-BE49-F238E27FC236}">
                <a16:creationId xmlns:a16="http://schemas.microsoft.com/office/drawing/2014/main" id="{6789EA9B-39A4-7D44-A8C6-6F50AAA18A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06950" y="2416175"/>
            <a:ext cx="3176588" cy="3176588"/>
          </a:xfrm>
          <a:prstGeom prst="flowChartConnector">
            <a:avLst/>
          </a:prstGeom>
          <a:noFill/>
          <a:ln w="19050" algn="ctr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>
              <a:solidFill>
                <a:schemeClr val="bg1"/>
              </a:solidFill>
              <a:ea typeface="Microsoft YaHei" panose="020B0503020204020204" pitchFamily="34" charset="-122"/>
            </a:endParaRPr>
          </a:p>
        </p:txBody>
      </p:sp>
      <p:sp>
        <p:nvSpPr>
          <p:cNvPr id="6" name="5 Conector">
            <a:extLst>
              <a:ext uri="{FF2B5EF4-FFF2-40B4-BE49-F238E27FC236}">
                <a16:creationId xmlns:a16="http://schemas.microsoft.com/office/drawing/2014/main" id="{E111B907-FA2C-4248-904A-B37528F6B3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40188" y="1651000"/>
            <a:ext cx="4708525" cy="4708525"/>
          </a:xfrm>
          <a:prstGeom prst="flowChartConnector">
            <a:avLst/>
          </a:prstGeom>
          <a:noFill/>
          <a:ln w="19050" algn="ctr">
            <a:solidFill>
              <a:srgbClr val="FF0000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49263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endParaRPr lang="es-CL" altLang="es-CL">
              <a:solidFill>
                <a:schemeClr val="bg1"/>
              </a:solidFill>
              <a:ea typeface="Microsoft YaHei" panose="020B0503020204020204" pitchFamily="34" charset="-122"/>
            </a:endParaRPr>
          </a:p>
        </p:txBody>
      </p:sp>
      <p:sp>
        <p:nvSpPr>
          <p:cNvPr id="7" name="6 Rectángulo">
            <a:extLst>
              <a:ext uri="{FF2B5EF4-FFF2-40B4-BE49-F238E27FC236}">
                <a16:creationId xmlns:a16="http://schemas.microsoft.com/office/drawing/2014/main" id="{F3827EC3-4E37-694A-94CD-50B279080A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2888" y="1462088"/>
            <a:ext cx="3311525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400" b="1">
                <a:solidFill>
                  <a:srgbClr val="002060"/>
                </a:solidFill>
                <a:latin typeface="Comic Sans MS" panose="030F0902030302020204" pitchFamily="66" charset="0"/>
              </a:rPr>
              <a:t>Por simetría, en todos los puntos de la superficie gaussiana, el campo eléctrico es radial y de magnitud constante</a:t>
            </a:r>
          </a:p>
        </p:txBody>
      </p:sp>
      <p:cxnSp>
        <p:nvCxnSpPr>
          <p:cNvPr id="8" name="7 Conector recto de flecha">
            <a:extLst>
              <a:ext uri="{FF2B5EF4-FFF2-40B4-BE49-F238E27FC236}">
                <a16:creationId xmlns:a16="http://schemas.microsoft.com/office/drawing/2014/main" id="{75217453-3AA9-9E42-82AF-3AF71249958C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4140200" y="1920875"/>
            <a:ext cx="496888" cy="506413"/>
          </a:xfrm>
          <a:prstGeom prst="straightConnector1">
            <a:avLst/>
          </a:prstGeom>
          <a:noFill/>
          <a:ln w="25400" algn="ctr">
            <a:solidFill>
              <a:srgbClr val="FFC000"/>
            </a:solidFill>
            <a:round/>
            <a:headEnd/>
            <a:tailEnd type="arrow" w="med" len="med"/>
          </a:ln>
        </p:spPr>
      </p:cxnSp>
      <p:cxnSp>
        <p:nvCxnSpPr>
          <p:cNvPr id="9" name="8 Conector recto de flecha">
            <a:extLst>
              <a:ext uri="{FF2B5EF4-FFF2-40B4-BE49-F238E27FC236}">
                <a16:creationId xmlns:a16="http://schemas.microsoft.com/office/drawing/2014/main" id="{8F62C2F4-75F8-3D4E-AA2A-7F1C6914326E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4387850" y="2173288"/>
            <a:ext cx="249238" cy="260350"/>
          </a:xfrm>
          <a:prstGeom prst="straightConnector1">
            <a:avLst/>
          </a:prstGeom>
          <a:noFill/>
          <a:ln w="31750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10" name="9 Rectángulo">
            <a:extLst>
              <a:ext uri="{FF2B5EF4-FFF2-40B4-BE49-F238E27FC236}">
                <a16:creationId xmlns:a16="http://schemas.microsoft.com/office/drawing/2014/main" id="{AE28F130-F5FA-4747-BE22-1CD262A3AFF1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432610" y="1945444"/>
            <a:ext cx="452368" cy="307777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11" name="10 Rectángulo">
            <a:extLst>
              <a:ext uri="{FF2B5EF4-FFF2-40B4-BE49-F238E27FC236}">
                <a16:creationId xmlns:a16="http://schemas.microsoft.com/office/drawing/2014/main" id="{0EFA5E0E-B379-DA48-BC20-761807FCEFAE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094258" y="1625242"/>
            <a:ext cx="388248" cy="402931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16" name="15 Rectángulo">
            <a:extLst>
              <a:ext uri="{FF2B5EF4-FFF2-40B4-BE49-F238E27FC236}">
                <a16:creationId xmlns:a16="http://schemas.microsoft.com/office/drawing/2014/main" id="{DCC3A672-C275-454A-8640-EE3BCBF3249C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43169" y="2708920"/>
            <a:ext cx="2479397" cy="739241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cxnSp>
        <p:nvCxnSpPr>
          <p:cNvPr id="17" name="16 Conector recto de flecha">
            <a:extLst>
              <a:ext uri="{FF2B5EF4-FFF2-40B4-BE49-F238E27FC236}">
                <a16:creationId xmlns:a16="http://schemas.microsoft.com/office/drawing/2014/main" id="{DF0B5E60-538A-1440-849B-AC1DF415010D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6321425" y="2041525"/>
            <a:ext cx="93663" cy="2030413"/>
          </a:xfrm>
          <a:prstGeom prst="straightConnector1">
            <a:avLst/>
          </a:prstGeom>
          <a:noFill/>
          <a:ln w="25400" algn="ctr">
            <a:solidFill>
              <a:srgbClr val="00B0F0"/>
            </a:solidFill>
            <a:round/>
            <a:headEnd/>
            <a:tailEnd type="arrow" w="med" len="med"/>
          </a:ln>
        </p:spPr>
      </p:cxnSp>
      <p:cxnSp>
        <p:nvCxnSpPr>
          <p:cNvPr id="20" name="19 Conector recto de flecha">
            <a:extLst>
              <a:ext uri="{FF2B5EF4-FFF2-40B4-BE49-F238E27FC236}">
                <a16:creationId xmlns:a16="http://schemas.microsoft.com/office/drawing/2014/main" id="{C8AEB394-C691-A146-9321-055E4DAFEF4C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4659313" y="2433638"/>
            <a:ext cx="1654175" cy="1638300"/>
          </a:xfrm>
          <a:prstGeom prst="straightConnector1">
            <a:avLst/>
          </a:prstGeom>
          <a:noFill/>
          <a:ln w="25400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22" name="21 Rectángulo">
            <a:extLst>
              <a:ext uri="{FF2B5EF4-FFF2-40B4-BE49-F238E27FC236}">
                <a16:creationId xmlns:a16="http://schemas.microsoft.com/office/drawing/2014/main" id="{D9821019-A037-4D4A-978A-528118F6CD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0738" y="2540000"/>
            <a:ext cx="350837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</a:p>
        </p:txBody>
      </p:sp>
      <p:sp>
        <p:nvSpPr>
          <p:cNvPr id="23" name="22 Rectángulo">
            <a:extLst>
              <a:ext uri="{FF2B5EF4-FFF2-40B4-BE49-F238E27FC236}">
                <a16:creationId xmlns:a16="http://schemas.microsoft.com/office/drawing/2014/main" id="{1CEC7C74-48CD-7042-B6B3-A6E7B0BE87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16688" y="2636838"/>
            <a:ext cx="3524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00B0F0"/>
                </a:solidFill>
                <a:latin typeface="Comic Sans MS" panose="030F0902030302020204" pitchFamily="66" charset="0"/>
              </a:rPr>
              <a:t>R</a:t>
            </a:r>
          </a:p>
        </p:txBody>
      </p:sp>
      <p:sp>
        <p:nvSpPr>
          <p:cNvPr id="24" name="23 Rectángulo">
            <a:extLst>
              <a:ext uri="{FF2B5EF4-FFF2-40B4-BE49-F238E27FC236}">
                <a16:creationId xmlns:a16="http://schemas.microsoft.com/office/drawing/2014/main" id="{36F49189-D764-984F-BA6A-780290DAF10F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22572" y="3573016"/>
            <a:ext cx="1638461" cy="659411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5" name="24 Rectángulo">
            <a:extLst>
              <a:ext uri="{FF2B5EF4-FFF2-40B4-BE49-F238E27FC236}">
                <a16:creationId xmlns:a16="http://schemas.microsoft.com/office/drawing/2014/main" id="{16FD68C1-DC92-1C40-A95C-ABDF94CBAF9B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08783" y="4365104"/>
            <a:ext cx="1446102" cy="659411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  <a:ln w="25400">
            <a:solidFill>
              <a:srgbClr val="00B0F0"/>
            </a:solidFill>
            <a:prstDash val="dash"/>
          </a:ln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26" name="25 Rectángulo">
            <a:extLst>
              <a:ext uri="{FF2B5EF4-FFF2-40B4-BE49-F238E27FC236}">
                <a16:creationId xmlns:a16="http://schemas.microsoft.com/office/drawing/2014/main" id="{44756876-91CD-B64E-B0FA-F2D253C9A5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9975" y="4525963"/>
            <a:ext cx="679450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r&gt;R</a:t>
            </a:r>
          </a:p>
        </p:txBody>
      </p:sp>
      <p:sp>
        <p:nvSpPr>
          <p:cNvPr id="27" name="26 Rectángulo">
            <a:extLst>
              <a:ext uri="{FF2B5EF4-FFF2-40B4-BE49-F238E27FC236}">
                <a16:creationId xmlns:a16="http://schemas.microsoft.com/office/drawing/2014/main" id="{0CC91DA1-88EE-B143-8224-EA3944EB68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1775" y="5227638"/>
            <a:ext cx="388937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400" b="1" dirty="0">
                <a:solidFill>
                  <a:srgbClr val="002060"/>
                </a:solidFill>
                <a:latin typeface="Comic Sans MS" panose="030F0902030302020204" pitchFamily="66" charset="0"/>
              </a:rPr>
              <a:t>El cascarón se comporta como una carga puntual de magnitud Q ubicada en el centro </a:t>
            </a:r>
          </a:p>
        </p:txBody>
      </p:sp>
      <p:cxnSp>
        <p:nvCxnSpPr>
          <p:cNvPr id="28" name="27 Conector recto de flecha">
            <a:extLst>
              <a:ext uri="{FF2B5EF4-FFF2-40B4-BE49-F238E27FC236}">
                <a16:creationId xmlns:a16="http://schemas.microsoft.com/office/drawing/2014/main" id="{6D71F3AC-55A7-E640-8373-862C4E6AF5AD}"/>
              </a:ext>
            </a:extLst>
          </p:cNvPr>
          <p:cNvCxnSpPr>
            <a:cxnSpLocks noChangeShapeType="1"/>
          </p:cNvCxnSpPr>
          <p:nvPr/>
        </p:nvCxnSpPr>
        <p:spPr bwMode="auto">
          <a:xfrm flipH="1" flipV="1">
            <a:off x="5219700" y="2974975"/>
            <a:ext cx="1093788" cy="1096963"/>
          </a:xfrm>
          <a:prstGeom prst="straightConnector1">
            <a:avLst/>
          </a:prstGeom>
          <a:noFill/>
          <a:ln w="25400" algn="ctr">
            <a:solidFill>
              <a:srgbClr val="FF0000"/>
            </a:solidFill>
            <a:round/>
            <a:headEnd/>
            <a:tailEnd type="arrow" w="med" len="med"/>
          </a:ln>
        </p:spPr>
      </p:cxnSp>
      <p:sp>
        <p:nvSpPr>
          <p:cNvPr id="32" name="31 Rectángulo">
            <a:extLst>
              <a:ext uri="{FF2B5EF4-FFF2-40B4-BE49-F238E27FC236}">
                <a16:creationId xmlns:a16="http://schemas.microsoft.com/office/drawing/2014/main" id="{F8AEB53F-7781-254C-BD02-2C69BB0C6ADE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500230" y="2975466"/>
            <a:ext cx="1312154" cy="659411"/>
          </a:xfrm>
          <a:prstGeom prst="rect">
            <a:avLst/>
          </a:prstGeom>
          <a:blipFill rotWithShape="1">
            <a:blip r:embed="rId7"/>
            <a:stretch>
              <a:fillRect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3" name="32 Rectángulo">
            <a:extLst>
              <a:ext uri="{FF2B5EF4-FFF2-40B4-BE49-F238E27FC236}">
                <a16:creationId xmlns:a16="http://schemas.microsoft.com/office/drawing/2014/main" id="{F7AE7A06-E5C6-AE42-B3E2-13AAE4B3B8F8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756410" y="3718055"/>
            <a:ext cx="1131977" cy="369332"/>
          </a:xfrm>
          <a:prstGeom prst="rect">
            <a:avLst/>
          </a:prstGeom>
          <a:blipFill rotWithShape="1">
            <a:blip r:embed="rId8"/>
            <a:stretch>
              <a:fillRect b="-8197"/>
            </a:stretch>
          </a:blipFill>
        </p:spPr>
        <p:txBody>
          <a:bodyPr/>
          <a:lstStyle/>
          <a:p>
            <a:r>
              <a:rPr lang="es-CL">
                <a:noFill/>
              </a:rPr>
              <a:t> </a:t>
            </a:r>
          </a:p>
        </p:txBody>
      </p:sp>
      <p:sp>
        <p:nvSpPr>
          <p:cNvPr id="34" name="33 Rectángulo">
            <a:extLst>
              <a:ext uri="{FF2B5EF4-FFF2-40B4-BE49-F238E27FC236}">
                <a16:creationId xmlns:a16="http://schemas.microsoft.com/office/drawing/2014/main" id="{73E96FEF-3F35-3E4D-82BD-647770914E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154613" y="4233863"/>
            <a:ext cx="20637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r>
              <a:rPr lang="es-CL" altLang="es-CL" b="1">
                <a:solidFill>
                  <a:srgbClr val="002060"/>
                </a:solidFill>
                <a:latin typeface="Comic Sans MS" panose="030F0902030302020204" pitchFamily="66" charset="0"/>
              </a:rPr>
              <a:t>Por simetría E=0</a:t>
            </a:r>
            <a:endParaRPr lang="es-CL" altLang="es-CL"/>
          </a:p>
        </p:txBody>
      </p:sp>
      <p:sp>
        <p:nvSpPr>
          <p:cNvPr id="37" name="36 Rectángulo">
            <a:extLst>
              <a:ext uri="{FF2B5EF4-FFF2-40B4-BE49-F238E27FC236}">
                <a16:creationId xmlns:a16="http://schemas.microsoft.com/office/drawing/2014/main" id="{156D168D-E03D-5F45-B1DB-757857ACAA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86400" y="2974975"/>
            <a:ext cx="3524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/>
            <a:r>
              <a:rPr lang="es-CL" altLang="es-CL" sz="1600" b="1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</a:p>
        </p:txBody>
      </p:sp>
    </p:spTree>
    <p:extLst>
      <p:ext uri="{BB962C8B-B14F-4D97-AF65-F5344CB8AC3E}">
        <p14:creationId xmlns:p14="http://schemas.microsoft.com/office/powerpoint/2010/main" val="3068433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 nodeType="clickPar">
                      <p:stCondLst>
                        <p:cond delay="indefinite"/>
                      </p:stCondLst>
                      <p:childTnLst>
                        <p:par>
                          <p:cTn id="9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  <p:bldP spid="6" grpId="0" animBg="1"/>
      <p:bldP spid="6" grpId="1" animBg="1"/>
      <p:bldP spid="7" grpId="0"/>
      <p:bldP spid="22" grpId="0"/>
      <p:bldP spid="22" grpId="1"/>
      <p:bldP spid="23" grpId="0"/>
      <p:bldP spid="26" grpId="0"/>
      <p:bldP spid="27" grpId="0"/>
      <p:bldP spid="34" grpId="0"/>
      <p:bldP spid="3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>
            <a:extLst>
              <a:ext uri="{FF2B5EF4-FFF2-40B4-BE49-F238E27FC236}">
                <a16:creationId xmlns:a16="http://schemas.microsoft.com/office/drawing/2014/main" id="{03DB8C95-36F8-E44A-A8D9-E44272CEC3E2}"/>
              </a:ext>
            </a:extLst>
          </p:cNvPr>
          <p:cNvSpPr/>
          <p:nvPr/>
        </p:nvSpPr>
        <p:spPr>
          <a:xfrm>
            <a:off x="179388" y="836613"/>
            <a:ext cx="8797925" cy="107791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2800" b="1" dirty="0">
                <a:solidFill>
                  <a:srgbClr val="00B050"/>
                </a:solidFill>
                <a:latin typeface="Comic Sans MS" pitchFamily="66" charset="0"/>
                <a:cs typeface="+mn-cs"/>
              </a:rPr>
              <a:t>¿Qué pasa si…?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dirty="0">
                <a:solidFill>
                  <a:srgbClr val="002060"/>
                </a:solidFill>
                <a:latin typeface="Comic Sans MS" pitchFamily="66" charset="0"/>
                <a:cs typeface="+mn-cs"/>
              </a:rPr>
              <a:t>Suponga que la carga no está distribuida uniformemente en el cascarón esférico, ¿Son válidos los argumentos de simetría? ¿Es válida la ley de Gauss?</a:t>
            </a:r>
            <a:endParaRPr lang="es-CL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7761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BCB5947C-930A-1143-806B-6015D83CC531}"/>
              </a:ext>
            </a:extLst>
          </p:cNvPr>
          <p:cNvSpPr/>
          <p:nvPr/>
        </p:nvSpPr>
        <p:spPr>
          <a:xfrm>
            <a:off x="107504" y="836712"/>
            <a:ext cx="87849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Una esfera no conductora s</a:t>
            </a:r>
            <a:r>
              <a:rPr lang="es-ES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ó</a:t>
            </a:r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lida de radio a y carga uniforme Q está ubicada en el centro de una esfera conductora hueca descargada, de radio interior b y exterior c. Halle el valor del campo el</a:t>
            </a:r>
            <a:r>
              <a:rPr lang="es-ES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é</a:t>
            </a:r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ctrico en las regiones siguientes:</a:t>
            </a:r>
            <a:br>
              <a:rPr lang="es-CL" sz="1600" dirty="0"/>
            </a:br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a) Dentro de la esfera no conductora.</a:t>
            </a:r>
            <a:br>
              <a:rPr lang="es-CL" sz="1600" dirty="0"/>
            </a:br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b) Entre la esfera no conductora y la conductora.</a:t>
            </a:r>
            <a:br>
              <a:rPr lang="es-CL" sz="1600" dirty="0"/>
            </a:br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c) Dentro de la esfera conductora. </a:t>
            </a:r>
          </a:p>
          <a:p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d) Fuera de las esferas.</a:t>
            </a:r>
            <a:br>
              <a:rPr lang="es-CL" sz="1600" dirty="0"/>
            </a:br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e) ¿Cuáles son las densidades de cargas inducidas en las superficies interna y externa de </a:t>
            </a:r>
          </a:p>
          <a:p>
            <a:r>
              <a:rPr lang="es-CL" sz="1600" b="0" i="0" dirty="0">
                <a:solidFill>
                  <a:srgbClr val="000000"/>
                </a:solidFill>
                <a:effectLst/>
                <a:latin typeface="Comic Sans MS" panose="030F0902030302020204" pitchFamily="66" charset="0"/>
              </a:rPr>
              <a:t>la esfera no conductora?</a:t>
            </a:r>
            <a:endParaRPr lang="es-CL" sz="1600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2E8F55F6-853B-524B-A4FF-6EB4488A68C7}"/>
              </a:ext>
            </a:extLst>
          </p:cNvPr>
          <p:cNvSpPr/>
          <p:nvPr/>
        </p:nvSpPr>
        <p:spPr>
          <a:xfrm>
            <a:off x="395536" y="260648"/>
            <a:ext cx="11769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b="1" dirty="0">
                <a:solidFill>
                  <a:srgbClr val="00B050"/>
                </a:solidFill>
                <a:latin typeface="Comic Sans MS" pitchFamily="66" charset="0"/>
              </a:rPr>
              <a:t>Problema</a:t>
            </a:r>
          </a:p>
        </p:txBody>
      </p:sp>
    </p:spTree>
    <p:extLst>
      <p:ext uri="{BB962C8B-B14F-4D97-AF65-F5344CB8AC3E}">
        <p14:creationId xmlns:p14="http://schemas.microsoft.com/office/powerpoint/2010/main" val="67611568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>
            <a:extLst>
              <a:ext uri="{FF2B5EF4-FFF2-40B4-BE49-F238E27FC236}">
                <a16:creationId xmlns:a16="http://schemas.microsoft.com/office/drawing/2014/main" id="{48758CBF-DD2F-B3E0-169F-36E42FC3346D}"/>
              </a:ext>
            </a:extLst>
          </p:cNvPr>
          <p:cNvSpPr txBox="1"/>
          <p:nvPr/>
        </p:nvSpPr>
        <p:spPr>
          <a:xfrm>
            <a:off x="899592" y="476672"/>
            <a:ext cx="6912768" cy="60016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s-ES" sz="3200" dirty="0"/>
              <a:t>Divide el objeto cargado en trozos pequeños. Haz un diagrama y dibuja el campo eléctrico ∆E aportado por uno de los trozos. Elige un origen y unos ejes. </a:t>
            </a:r>
          </a:p>
          <a:p>
            <a:pPr marL="514350" indent="-514350">
              <a:buFont typeface="+mj-lt"/>
              <a:buAutoNum type="arabicPeriod"/>
            </a:pPr>
            <a:r>
              <a:rPr lang="es-ES" sz="3200" dirty="0"/>
              <a:t>Escribe una expresión algebraica para el campo eléctrico ∆E debido a una pieza. </a:t>
            </a:r>
          </a:p>
          <a:p>
            <a:pPr marL="514350" indent="-514350">
              <a:buFont typeface="+mj-lt"/>
              <a:buAutoNum type="arabicPeriod"/>
            </a:pPr>
            <a:r>
              <a:rPr lang="es-ES" sz="3200" dirty="0"/>
              <a:t>Suma las contribuciones de todas las piezas, numérica o simbólicamente.  </a:t>
            </a:r>
          </a:p>
          <a:p>
            <a:pPr marL="514350" indent="-514350">
              <a:buFont typeface="+mj-lt"/>
              <a:buAutoNum type="arabicPeriod"/>
            </a:pPr>
            <a:r>
              <a:rPr lang="es-ES" sz="3200" dirty="0"/>
              <a:t>Comprueba que el resultado es físicamente correcto</a:t>
            </a:r>
            <a:endParaRPr lang="es-CL" sz="3200" dirty="0"/>
          </a:p>
        </p:txBody>
      </p:sp>
    </p:spTree>
    <p:extLst>
      <p:ext uri="{BB962C8B-B14F-4D97-AF65-F5344CB8AC3E}">
        <p14:creationId xmlns:p14="http://schemas.microsoft.com/office/powerpoint/2010/main" val="10249373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C87EC88E-812E-E146-B85F-ED3ECAF58A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204" y="865081"/>
            <a:ext cx="6749256" cy="3432479"/>
          </a:xfrm>
          <a:prstGeom prst="rect">
            <a:avLst/>
          </a:prstGeom>
        </p:spPr>
      </p:pic>
      <p:sp>
        <p:nvSpPr>
          <p:cNvPr id="3" name="Text Box 2">
            <a:extLst>
              <a:ext uri="{FF2B5EF4-FFF2-40B4-BE49-F238E27FC236}">
                <a16:creationId xmlns:a16="http://schemas.microsoft.com/office/drawing/2014/main" id="{A027689A-6E56-3C4A-A1FC-EB4320438C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23" y="188640"/>
            <a:ext cx="5583238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Simetría cilíndrica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87D1F6E9-E5A6-F541-BE5F-ECE719C5095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2552" y="5219944"/>
            <a:ext cx="8047880" cy="738664"/>
          </a:xfrm>
          <a:prstGeom prst="rect">
            <a:avLst/>
          </a:prstGeom>
          <a:solidFill>
            <a:srgbClr val="F8F9F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CL" altLang="es-CL" sz="1600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</a:rPr>
              <a:t>Una distribución de carga eléctrica tiene simetría cilíndrica si la densidad de carga depende sólo de la distancia r desde el eje de un cilindro y no varía a lo largo del eje o  alrededor del eje. </a:t>
            </a:r>
          </a:p>
        </p:txBody>
      </p:sp>
    </p:spTree>
    <p:extLst>
      <p:ext uri="{BB962C8B-B14F-4D97-AF65-F5344CB8AC3E}">
        <p14:creationId xmlns:p14="http://schemas.microsoft.com/office/powerpoint/2010/main" val="34765832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7ADB3E30-5B87-0F49-9A4F-446A654176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248299"/>
            <a:ext cx="2520280" cy="227701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44296280-8879-3247-AC7C-C3CE6CBFA322}"/>
                  </a:ext>
                </a:extLst>
              </p:cNvPr>
              <p:cNvSpPr txBox="1"/>
              <p:nvPr/>
            </p:nvSpPr>
            <p:spPr>
              <a:xfrm>
                <a:off x="3268491" y="1269175"/>
                <a:ext cx="1094850" cy="3105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⃗"/>
                          <m:ctrlPr>
                            <a:rPr lang="es-ES_tradnl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𝑬</m:t>
                          </m:r>
                        </m:e>
                      </m:acc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𝑬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𝒓</m:t>
                      </m:r>
                      <m:r>
                        <a:rPr lang="es-ES" b="1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</a:rPr>
                        <m:t>)</m:t>
                      </m:r>
                      <m:acc>
                        <m:accPr>
                          <m:chr m:val="̂"/>
                          <m:ctrlP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𝒓</m:t>
                          </m:r>
                        </m:e>
                      </m:acc>
                    </m:oMath>
                  </m:oMathPara>
                </a14:m>
                <a:endParaRPr lang="es-ES_tradnl" b="1" dirty="0"/>
              </a:p>
            </p:txBody>
          </p:sp>
        </mc:Choice>
        <mc:Fallback xmlns="">
          <p:sp>
            <p:nvSpPr>
              <p:cNvPr id="5" name="CuadroTexto 4">
                <a:extLst>
                  <a:ext uri="{FF2B5EF4-FFF2-40B4-BE49-F238E27FC236}">
                    <a16:creationId xmlns:a16="http://schemas.microsoft.com/office/drawing/2014/main" id="{44296280-8879-3247-AC7C-C3CE6CBFA3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68491" y="1269175"/>
                <a:ext cx="1094850" cy="310598"/>
              </a:xfrm>
              <a:prstGeom prst="rect">
                <a:avLst/>
              </a:prstGeom>
              <a:blipFill>
                <a:blip r:embed="rId3"/>
                <a:stretch>
                  <a:fillRect l="-4598" r="-2299" b="-3076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id="{D0E3B490-5459-FF42-A78C-DA570380A65C}"/>
              </a:ext>
            </a:extLst>
          </p:cNvPr>
          <p:cNvCxnSpPr>
            <a:cxnSpLocks/>
          </p:cNvCxnSpPr>
          <p:nvPr/>
        </p:nvCxnSpPr>
        <p:spPr>
          <a:xfrm>
            <a:off x="2303748" y="1424474"/>
            <a:ext cx="1512168" cy="266853"/>
          </a:xfrm>
          <a:prstGeom prst="straightConnector1">
            <a:avLst/>
          </a:prstGeom>
          <a:ln w="57150">
            <a:solidFill>
              <a:srgbClr val="C0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ángulo 10">
            <a:extLst>
              <a:ext uri="{FF2B5EF4-FFF2-40B4-BE49-F238E27FC236}">
                <a16:creationId xmlns:a16="http://schemas.microsoft.com/office/drawing/2014/main" id="{B2B71E9E-2E5D-7641-8A98-1A7041B36233}"/>
              </a:ext>
            </a:extLst>
          </p:cNvPr>
          <p:cNvSpPr/>
          <p:nvPr/>
        </p:nvSpPr>
        <p:spPr>
          <a:xfrm>
            <a:off x="1097062" y="2822874"/>
            <a:ext cx="653255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es-CL" altLang="es-CL" sz="1800" i="0" u="none" strike="noStrike" cap="none" normalizeH="0" baseline="0" dirty="0">
                <a:ln>
                  <a:noFill/>
                </a:ln>
                <a:solidFill>
                  <a:srgbClr val="0070C0"/>
                </a:solidFill>
                <a:effectLst/>
                <a:latin typeface="Arial" panose="020B0604020202020204" pitchFamily="34" charset="0"/>
              </a:rPr>
              <a:t>Campo eléctrico radial y magnitud constante para r constante </a:t>
            </a:r>
            <a:endParaRPr lang="es-ES_tradnl" dirty="0"/>
          </a:p>
        </p:txBody>
      </p:sp>
      <p:pic>
        <p:nvPicPr>
          <p:cNvPr id="2050" name="Picture 2" descr="Solved: (Figure 1) Shows A Cylindrical Gaussian Surface En... | Chegg.com">
            <a:extLst>
              <a:ext uri="{FF2B5EF4-FFF2-40B4-BE49-F238E27FC236}">
                <a16:creationId xmlns:a16="http://schemas.microsoft.com/office/drawing/2014/main" id="{5CCC9239-FA55-C34B-A202-95A25BC001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307701"/>
            <a:ext cx="4064000" cy="330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9797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621D5AF1-BACC-F043-8A3C-A347B5EEF9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12" y="476672"/>
            <a:ext cx="7200800" cy="208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Campo eléctrico de un alambre muy extenso y cargado uniformemente.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89D3F84F-D7F0-7F40-8C93-4E380BEE7974}"/>
              </a:ext>
            </a:extLst>
          </p:cNvPr>
          <p:cNvCxnSpPr/>
          <p:nvPr/>
        </p:nvCxnSpPr>
        <p:spPr>
          <a:xfrm flipV="1">
            <a:off x="2161840" y="2708920"/>
            <a:ext cx="0" cy="3672408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48AD0C8-C71F-7C4C-946A-F9FB331D2F9D}"/>
                  </a:ext>
                </a:extLst>
              </p:cNvPr>
              <p:cNvSpPr txBox="1"/>
              <p:nvPr/>
            </p:nvSpPr>
            <p:spPr>
              <a:xfrm>
                <a:off x="1551530" y="3645024"/>
                <a:ext cx="253274" cy="300660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s-ES" sz="2000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𝝀</m:t>
                    </m:r>
                    <m:r>
                      <a:rPr lang="es-ES" sz="20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s-ES_tradnl" b="1" dirty="0"/>
                  <a:t> </a:t>
                </a:r>
              </a:p>
            </p:txBody>
          </p:sp>
        </mc:Choice>
        <mc:Fallback xmlns="">
          <p:sp>
            <p:nvSpPr>
              <p:cNvPr id="6" name="CuadroTexto 5">
                <a:extLst>
                  <a:ext uri="{FF2B5EF4-FFF2-40B4-BE49-F238E27FC236}">
                    <a16:creationId xmlns:a16="http://schemas.microsoft.com/office/drawing/2014/main" id="{848AD0C8-C71F-7C4C-946A-F9FB331D2F9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51530" y="3645024"/>
                <a:ext cx="253274" cy="300660"/>
              </a:xfrm>
              <a:prstGeom prst="rect">
                <a:avLst/>
              </a:prstGeom>
              <a:blipFill>
                <a:blip r:embed="rId2"/>
                <a:stretch>
                  <a:fillRect l="-33333" t="-4000" r="-23810" b="-360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Imagen 7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B6917364-1A2A-B14B-958D-74596AF489A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906" y="2708919"/>
            <a:ext cx="3711554" cy="37269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436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A45835AD-BE6B-E74E-AC47-2F211757C7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60" y="476672"/>
            <a:ext cx="3810000" cy="42545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30740F64-258F-E94B-9352-CD2A38BC0341}"/>
                  </a:ext>
                </a:extLst>
              </p:cNvPr>
              <p:cNvSpPr txBox="1"/>
              <p:nvPr/>
            </p:nvSpPr>
            <p:spPr>
              <a:xfrm>
                <a:off x="4139952" y="620688"/>
                <a:ext cx="3624262" cy="34022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𝑡𝑎𝑝𝑎</m:t>
                          </m:r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𝑠𝑢𝑝𝑒𝑟𝑖𝑜𝑟</m:t>
                          </m:r>
                        </m:sub>
                      </m:sSub>
                      <m:r>
                        <a:rPr lang="es-ES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</m:acc>
                      <m:r>
                        <a:rPr lang="es-ES_tradnl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ES_tradnl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acc>
                            <m:accPr>
                              <m:chr m:val="⃗"/>
                              <m:ctrlPr>
                                <a:rPr lang="es-ES_tradnl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solidFill>
                                    <a:srgbClr val="0070C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𝑡𝑎𝑝𝑎</m:t>
                          </m:r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𝑠𝑢𝑝𝑒𝑟𝑖𝑜𝑟</m:t>
                          </m:r>
                        </m:sub>
                      </m:sSub>
                    </m:oMath>
                  </m:oMathPara>
                </a14:m>
                <a:endParaRPr lang="es-ES_tradn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30740F64-258F-E94B-9352-CD2A38BC034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9952" y="620688"/>
                <a:ext cx="3624262" cy="340221"/>
              </a:xfrm>
              <a:prstGeom prst="rect">
                <a:avLst/>
              </a:prstGeom>
              <a:blipFill>
                <a:blip r:embed="rId3"/>
                <a:stretch>
                  <a:fillRect t="-25000" b="-21429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Conector recto de flecha 6">
            <a:extLst>
              <a:ext uri="{FF2B5EF4-FFF2-40B4-BE49-F238E27FC236}">
                <a16:creationId xmlns:a16="http://schemas.microsoft.com/office/drawing/2014/main" id="{574A0EAB-CAB7-9149-BFCC-5E2944E4C5DB}"/>
              </a:ext>
            </a:extLst>
          </p:cNvPr>
          <p:cNvCxnSpPr/>
          <p:nvPr/>
        </p:nvCxnSpPr>
        <p:spPr>
          <a:xfrm flipH="1">
            <a:off x="3059832" y="1052736"/>
            <a:ext cx="936104" cy="360040"/>
          </a:xfrm>
          <a:prstGeom prst="straightConnector1">
            <a:avLst/>
          </a:prstGeom>
          <a:ln w="412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D4D5EB46-D7A0-F84C-9228-1C2AE8975DF4}"/>
                  </a:ext>
                </a:extLst>
              </p:cNvPr>
              <p:cNvSpPr txBox="1"/>
              <p:nvPr/>
            </p:nvSpPr>
            <p:spPr>
              <a:xfrm>
                <a:off x="620020" y="5085184"/>
                <a:ext cx="3607270" cy="34105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𝑡𝑎𝑝𝑎</m:t>
                          </m:r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𝑖𝑛𝑓𝑒𝑟𝑖𝑜𝑟</m:t>
                          </m:r>
                        </m:sub>
                      </m:sSub>
                      <m:r>
                        <a:rPr lang="es-ES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acc>
                        <m:accPr>
                          <m:chr m:val="⃗"/>
                          <m:ctrlP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</m:acc>
                      <m:r>
                        <a:rPr lang="es-ES_tradnl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ES_tradnl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acc>
                            <m:accPr>
                              <m:chr m:val="⃗"/>
                              <m:ctrlPr>
                                <a:rPr lang="es-ES_tradnl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solidFill>
                                    <a:srgbClr val="7030A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𝑡𝑎𝑝𝑎</m:t>
                          </m:r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𝑖𝑛𝑓𝑒𝑟𝑖𝑜𝑟</m:t>
                          </m:r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sub>
                      </m:sSub>
                    </m:oMath>
                  </m:oMathPara>
                </a14:m>
                <a:endParaRPr lang="es-ES_tradnl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8" name="CuadroTexto 7">
                <a:extLst>
                  <a:ext uri="{FF2B5EF4-FFF2-40B4-BE49-F238E27FC236}">
                    <a16:creationId xmlns:a16="http://schemas.microsoft.com/office/drawing/2014/main" id="{D4D5EB46-D7A0-F84C-9228-1C2AE8975DF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0020" y="5085184"/>
                <a:ext cx="3607270" cy="341055"/>
              </a:xfrm>
              <a:prstGeom prst="rect">
                <a:avLst/>
              </a:prstGeom>
              <a:blipFill>
                <a:blip r:embed="rId4"/>
                <a:stretch>
                  <a:fillRect t="-25000" b="-21429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Conector recto de flecha 8">
            <a:extLst>
              <a:ext uri="{FF2B5EF4-FFF2-40B4-BE49-F238E27FC236}">
                <a16:creationId xmlns:a16="http://schemas.microsoft.com/office/drawing/2014/main" id="{120C3447-8DD4-FB41-9438-00CD5C428323}"/>
              </a:ext>
            </a:extLst>
          </p:cNvPr>
          <p:cNvCxnSpPr>
            <a:cxnSpLocks/>
          </p:cNvCxnSpPr>
          <p:nvPr/>
        </p:nvCxnSpPr>
        <p:spPr>
          <a:xfrm flipV="1">
            <a:off x="1163487" y="4427948"/>
            <a:ext cx="756084" cy="565724"/>
          </a:xfrm>
          <a:prstGeom prst="straightConnector1">
            <a:avLst/>
          </a:prstGeom>
          <a:ln w="41275">
            <a:solidFill>
              <a:schemeClr val="accent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71670D0E-C456-C84F-BCA4-1C5EB9B814EF}"/>
                  </a:ext>
                </a:extLst>
              </p:cNvPr>
              <p:cNvSpPr txBox="1"/>
              <p:nvPr/>
            </p:nvSpPr>
            <p:spPr>
              <a:xfrm>
                <a:off x="609070" y="5471266"/>
                <a:ext cx="1809534" cy="29924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𝑡𝑎𝑝𝑎</m:t>
                          </m:r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ES" b="0" i="1" smtClean="0">
                              <a:solidFill>
                                <a:srgbClr val="7030A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𝑖𝑛𝑓𝑒𝑟𝑖𝑜𝑟</m:t>
                          </m:r>
                        </m:sub>
                      </m:sSub>
                      <m:r>
                        <a:rPr lang="es-ES" b="0" i="1" smtClean="0">
                          <a:solidFill>
                            <a:srgbClr val="7030A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s-ES_tradnl" dirty="0">
                  <a:solidFill>
                    <a:srgbClr val="7030A0"/>
                  </a:solidFill>
                </a:endParaRPr>
              </a:p>
            </p:txBody>
          </p:sp>
        </mc:Choice>
        <mc:Fallback xmlns="">
          <p:sp>
            <p:nvSpPr>
              <p:cNvPr id="11" name="CuadroTexto 10">
                <a:extLst>
                  <a:ext uri="{FF2B5EF4-FFF2-40B4-BE49-F238E27FC236}">
                    <a16:creationId xmlns:a16="http://schemas.microsoft.com/office/drawing/2014/main" id="{71670D0E-C456-C84F-BCA4-1C5EB9B814E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070" y="5471266"/>
                <a:ext cx="1809534" cy="299249"/>
              </a:xfrm>
              <a:prstGeom prst="rect">
                <a:avLst/>
              </a:prstGeom>
              <a:blipFill>
                <a:blip r:embed="rId5"/>
                <a:stretch>
                  <a:fillRect l="-2817" r="-2113" b="-29167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AA876714-ACF7-3F48-BB25-0BE7EFE26AF0}"/>
                  </a:ext>
                </a:extLst>
              </p:cNvPr>
              <p:cNvSpPr txBox="1"/>
              <p:nvPr/>
            </p:nvSpPr>
            <p:spPr>
              <a:xfrm>
                <a:off x="4139952" y="990734"/>
                <a:ext cx="1836785" cy="29841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𝑡𝑎𝑝𝑎</m:t>
                          </m:r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  <m:r>
                            <a:rPr lang="es-ES" b="0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𝑠𝑢𝑝𝑒𝑟𝑖𝑜𝑟</m:t>
                          </m:r>
                        </m:sub>
                      </m:sSub>
                      <m:r>
                        <a:rPr lang="es-ES" b="0" i="1" smtClean="0">
                          <a:solidFill>
                            <a:srgbClr val="0070C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=0</m:t>
                      </m:r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12" name="CuadroTexto 11">
                <a:extLst>
                  <a:ext uri="{FF2B5EF4-FFF2-40B4-BE49-F238E27FC236}">
                    <a16:creationId xmlns:a16="http://schemas.microsoft.com/office/drawing/2014/main" id="{AA876714-ACF7-3F48-BB25-0BE7EFE26AF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39952" y="990734"/>
                <a:ext cx="1836785" cy="298415"/>
              </a:xfrm>
              <a:prstGeom prst="rect">
                <a:avLst/>
              </a:prstGeom>
              <a:blipFill>
                <a:blip r:embed="rId6"/>
                <a:stretch>
                  <a:fillRect l="-2055" r="-2055" b="-24000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CuadroTexto 12">
                <a:extLst>
                  <a:ext uri="{FF2B5EF4-FFF2-40B4-BE49-F238E27FC236}">
                    <a16:creationId xmlns:a16="http://schemas.microsoft.com/office/drawing/2014/main" id="{40B4EDBB-7721-344C-8CB9-051FDB5760E0}"/>
                  </a:ext>
                </a:extLst>
              </p:cNvPr>
              <p:cNvSpPr txBox="1"/>
              <p:nvPr/>
            </p:nvSpPr>
            <p:spPr>
              <a:xfrm>
                <a:off x="5148064" y="1694832"/>
                <a:ext cx="2432141" cy="31245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𝑚𝑎𝑛𝑡𝑜</m:t>
                          </m:r>
                        </m:sub>
                      </m:sSub>
                      <m:r>
                        <a:rPr lang="es-ES" b="0" i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𝐸</m:t>
                              </m:r>
                            </m:e>
                          </m:acc>
                        </m:e>
                        <m:sub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𝑃</m:t>
                          </m:r>
                        </m:sub>
                      </m:sSub>
                      <m:r>
                        <a:rPr lang="es-ES_tradnl" i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es-ES_tradnl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_tradnl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acc>
                            <m:accPr>
                              <m:chr m:val="⃗"/>
                              <m:ctrlPr>
                                <a:rPr lang="es-ES_tradnl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</m:t>
                              </m:r>
                            </m:e>
                          </m:acc>
                        </m:e>
                        <m:sub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𝑚𝑎𝑛𝑡𝑜</m:t>
                          </m:r>
                        </m:sub>
                      </m:sSub>
                    </m:oMath>
                  </m:oMathPara>
                </a14:m>
                <a:endParaRPr lang="es-ES_tradn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3" name="CuadroTexto 12">
                <a:extLst>
                  <a:ext uri="{FF2B5EF4-FFF2-40B4-BE49-F238E27FC236}">
                    <a16:creationId xmlns:a16="http://schemas.microsoft.com/office/drawing/2014/main" id="{40B4EDBB-7721-344C-8CB9-051FDB5760E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8064" y="1694832"/>
                <a:ext cx="2432141" cy="312458"/>
              </a:xfrm>
              <a:prstGeom prst="rect">
                <a:avLst/>
              </a:prstGeom>
              <a:blipFill>
                <a:blip r:embed="rId7"/>
                <a:stretch>
                  <a:fillRect l="-1036" t="-26923" b="-1153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8CE07023-04EC-E348-9837-704EB2BCCC87}"/>
                  </a:ext>
                </a:extLst>
              </p:cNvPr>
              <p:cNvSpPr txBox="1"/>
              <p:nvPr/>
            </p:nvSpPr>
            <p:spPr>
              <a:xfrm>
                <a:off x="5209184" y="2107851"/>
                <a:ext cx="2431215" cy="67217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𝑚𝑎𝑛𝑡𝑜</m:t>
                          </m:r>
                        </m:sub>
                      </m:sSub>
                      <m:r>
                        <a:rPr lang="es-ES" b="0" i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supHide m:val="on"/>
                          <m:ctrlP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𝑙𝑙</m:t>
                          </m:r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sub>
                        <m:sup/>
                        <m:e>
                          <m:sSub>
                            <m:sSubPr>
                              <m:ctrlPr>
                                <a:rPr lang="es-ES_tradnl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r>
                                <m:rPr>
                                  <m:sty m:val="p"/>
                                </m:rPr>
                                <a:rPr lang="el-GR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Φ</m:t>
                              </m:r>
                            </m:e>
                            <m:sub>
                              <m: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𝑚𝑎𝑛𝑡𝑜</m:t>
                              </m:r>
                            </m:sub>
                          </m:sSub>
                          <m:r>
                            <m:rPr>
                              <m:nor/>
                            </m:rPr>
                            <a:rPr lang="es-ES_tradnl" dirty="0">
                              <a:solidFill>
                                <a:srgbClr val="0070C0"/>
                              </a:solidFill>
                            </a:rPr>
                            <m:t> </m:t>
                          </m:r>
                        </m:e>
                      </m:nary>
                    </m:oMath>
                  </m:oMathPara>
                </a14:m>
                <a:endParaRPr lang="es-ES_tradn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4" name="CuadroTexto 13">
                <a:extLst>
                  <a:ext uri="{FF2B5EF4-FFF2-40B4-BE49-F238E27FC236}">
                    <a16:creationId xmlns:a16="http://schemas.microsoft.com/office/drawing/2014/main" id="{8CE07023-04EC-E348-9837-704EB2BCCC8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09184" y="2107851"/>
                <a:ext cx="2431215" cy="672172"/>
              </a:xfrm>
              <a:prstGeom prst="rect">
                <a:avLst/>
              </a:prstGeom>
              <a:blipFill>
                <a:blip r:embed="rId8"/>
                <a:stretch>
                  <a:fillRect t="-144444" r="-1554" b="-19814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9A90224F-8FBE-5644-87C4-0273590EF70C}"/>
                  </a:ext>
                </a:extLst>
              </p:cNvPr>
              <p:cNvSpPr txBox="1"/>
              <p:nvPr/>
            </p:nvSpPr>
            <p:spPr>
              <a:xfrm>
                <a:off x="5148064" y="2880584"/>
                <a:ext cx="2816330" cy="67217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𝑚𝑎𝑛𝑡𝑜</m:t>
                          </m:r>
                        </m:sub>
                      </m:sSub>
                      <m:r>
                        <a:rPr lang="es-ES" b="0" i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chr m:val="∑"/>
                          <m:supHide m:val="on"/>
                          <m:ctrlP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𝑙𝑙</m:t>
                          </m:r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sub>
                        <m:sup/>
                        <m:e>
                          <m:sSub>
                            <m:sSubPr>
                              <m:ctrlP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acc>
                                <m:accPr>
                                  <m:chr m:val="⃗"/>
                                  <m:ctrlPr>
                                    <a:rPr lang="es-ES" b="0" i="1" smtClean="0">
                                      <a:solidFill>
                                        <a:schemeClr val="accent3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b="0" i="1" smtClean="0">
                                      <a:solidFill>
                                        <a:schemeClr val="accent3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𝐸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𝑃</m:t>
                              </m:r>
                            </m:sub>
                          </m:sSub>
                          <m:r>
                            <a:rPr lang="es-ES_tradnl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es-ES_tradnl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_tradnl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∆</m:t>
                              </m:r>
                              <m:acc>
                                <m:accPr>
                                  <m:chr m:val="⃗"/>
                                  <m:ctrlPr>
                                    <a:rPr lang="es-ES_tradnl" i="1" smtClean="0">
                                      <a:solidFill>
                                        <a:schemeClr val="accent3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</m:ctrlPr>
                                </m:accPr>
                                <m:e>
                                  <m:r>
                                    <a:rPr lang="es-ES" b="0" i="1" smtClean="0">
                                      <a:solidFill>
                                        <a:schemeClr val="accent3">
                                          <a:lumMod val="50000"/>
                                        </a:schemeClr>
                                      </a:solidFill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𝐴</m:t>
                                  </m:r>
                                </m:e>
                              </m:acc>
                            </m:e>
                            <m:sub>
                              <m: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𝑚𝑎𝑛𝑡𝑜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s-ES_tradn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5" name="CuadroTexto 14">
                <a:extLst>
                  <a:ext uri="{FF2B5EF4-FFF2-40B4-BE49-F238E27FC236}">
                    <a16:creationId xmlns:a16="http://schemas.microsoft.com/office/drawing/2014/main" id="{9A90224F-8FBE-5644-87C4-0273590EF7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48064" y="2880584"/>
                <a:ext cx="2816330" cy="672172"/>
              </a:xfrm>
              <a:prstGeom prst="rect">
                <a:avLst/>
              </a:prstGeom>
              <a:blipFill>
                <a:blip r:embed="rId9"/>
                <a:stretch>
                  <a:fillRect t="-144444" b="-196296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48A871A5-52A0-4B48-AB23-7B65CA4BED60}"/>
                  </a:ext>
                </a:extLst>
              </p:cNvPr>
              <p:cNvSpPr txBox="1"/>
              <p:nvPr/>
            </p:nvSpPr>
            <p:spPr>
              <a:xfrm>
                <a:off x="5058344" y="3753878"/>
                <a:ext cx="2816330" cy="672172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_tradnl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l-GR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Φ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𝑚𝑎𝑛𝑡𝑜</m:t>
                          </m:r>
                        </m:sub>
                      </m:sSub>
                      <m:r>
                        <a:rPr lang="es-ES" b="0" i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𝑃</m:t>
                          </m:r>
                        </m:sub>
                      </m:sSub>
                      <m:nary>
                        <m:naryPr>
                          <m:chr m:val="∑"/>
                          <m:supHide m:val="on"/>
                          <m:ctrlP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m:rPr>
                              <m:brk m:alnAt="7"/>
                            </m:rP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𝑎</m:t>
                          </m:r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𝑙𝑙</m:t>
                          </m:r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</m:t>
                          </m:r>
                        </m:sub>
                        <m:sup/>
                        <m:e>
                          <m:r>
                            <a:rPr lang="es-ES" b="0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∆</m:t>
                          </m:r>
                          <m:sSub>
                            <m:sSubPr>
                              <m:ctrlP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s-ES" b="0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𝑚𝑎𝑛𝑡𝑜</m:t>
                              </m:r>
                            </m:sub>
                          </m:sSub>
                        </m:e>
                      </m:nary>
                    </m:oMath>
                  </m:oMathPara>
                </a14:m>
                <a:endParaRPr lang="es-ES_tradn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16" name="CuadroTexto 15">
                <a:extLst>
                  <a:ext uri="{FF2B5EF4-FFF2-40B4-BE49-F238E27FC236}">
                    <a16:creationId xmlns:a16="http://schemas.microsoft.com/office/drawing/2014/main" id="{48A871A5-52A0-4B48-AB23-7B65CA4BED6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58344" y="3753878"/>
                <a:ext cx="2816330" cy="672172"/>
              </a:xfrm>
              <a:prstGeom prst="rect">
                <a:avLst/>
              </a:prstGeom>
              <a:blipFill>
                <a:blip r:embed="rId10"/>
                <a:stretch>
                  <a:fillRect t="-144444" b="-19814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Elipse 16">
            <a:extLst>
              <a:ext uri="{FF2B5EF4-FFF2-40B4-BE49-F238E27FC236}">
                <a16:creationId xmlns:a16="http://schemas.microsoft.com/office/drawing/2014/main" id="{2096E18B-E5DD-D643-9D46-F66646DC009B}"/>
              </a:ext>
            </a:extLst>
          </p:cNvPr>
          <p:cNvSpPr/>
          <p:nvPr/>
        </p:nvSpPr>
        <p:spPr>
          <a:xfrm>
            <a:off x="5148064" y="3655002"/>
            <a:ext cx="864096" cy="871264"/>
          </a:xfrm>
          <a:custGeom>
            <a:avLst/>
            <a:gdLst>
              <a:gd name="connsiteX0" fmla="*/ 0 w 864096"/>
              <a:gd name="connsiteY0" fmla="*/ 435632 h 871264"/>
              <a:gd name="connsiteX1" fmla="*/ 432048 w 864096"/>
              <a:gd name="connsiteY1" fmla="*/ 0 h 871264"/>
              <a:gd name="connsiteX2" fmla="*/ 864096 w 864096"/>
              <a:gd name="connsiteY2" fmla="*/ 435632 h 871264"/>
              <a:gd name="connsiteX3" fmla="*/ 432048 w 864096"/>
              <a:gd name="connsiteY3" fmla="*/ 871264 h 871264"/>
              <a:gd name="connsiteX4" fmla="*/ 0 w 864096"/>
              <a:gd name="connsiteY4" fmla="*/ 435632 h 871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64096" h="871264" extrusionOk="0">
                <a:moveTo>
                  <a:pt x="0" y="435632"/>
                </a:moveTo>
                <a:cubicBezTo>
                  <a:pt x="-43293" y="168335"/>
                  <a:pt x="136611" y="21327"/>
                  <a:pt x="432048" y="0"/>
                </a:cubicBezTo>
                <a:cubicBezTo>
                  <a:pt x="685074" y="3034"/>
                  <a:pt x="849669" y="195498"/>
                  <a:pt x="864096" y="435632"/>
                </a:cubicBezTo>
                <a:cubicBezTo>
                  <a:pt x="833278" y="706320"/>
                  <a:pt x="668478" y="883335"/>
                  <a:pt x="432048" y="871264"/>
                </a:cubicBezTo>
                <a:cubicBezTo>
                  <a:pt x="144106" y="844275"/>
                  <a:pt x="30828" y="690955"/>
                  <a:pt x="0" y="435632"/>
                </a:cubicBezTo>
                <a:close/>
              </a:path>
            </a:pathLst>
          </a:custGeom>
          <a:noFill/>
          <a:ln w="34925">
            <a:solidFill>
              <a:srgbClr val="FF0000"/>
            </a:solidFill>
            <a:prstDash val="dash"/>
            <a:extLst>
              <a:ext uri="{C807C97D-BFC1-408E-A445-0C87EB9F89A2}">
                <ask:lineSketchStyleProps xmlns:ask="http://schemas.microsoft.com/office/drawing/2018/sketchyshapes" sd="1219033472">
                  <a:prstGeom prst="ellips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8" name="Elipse 17">
            <a:extLst>
              <a:ext uri="{FF2B5EF4-FFF2-40B4-BE49-F238E27FC236}">
                <a16:creationId xmlns:a16="http://schemas.microsoft.com/office/drawing/2014/main" id="{06F6867C-7FC2-2246-BDDE-BA790BDA723C}"/>
              </a:ext>
            </a:extLst>
          </p:cNvPr>
          <p:cNvSpPr/>
          <p:nvPr/>
        </p:nvSpPr>
        <p:spPr>
          <a:xfrm>
            <a:off x="6490099" y="3655002"/>
            <a:ext cx="1252845" cy="871264"/>
          </a:xfrm>
          <a:custGeom>
            <a:avLst/>
            <a:gdLst>
              <a:gd name="connsiteX0" fmla="*/ 0 w 1252845"/>
              <a:gd name="connsiteY0" fmla="*/ 435632 h 871264"/>
              <a:gd name="connsiteX1" fmla="*/ 626423 w 1252845"/>
              <a:gd name="connsiteY1" fmla="*/ 0 h 871264"/>
              <a:gd name="connsiteX2" fmla="*/ 1252846 w 1252845"/>
              <a:gd name="connsiteY2" fmla="*/ 435632 h 871264"/>
              <a:gd name="connsiteX3" fmla="*/ 626423 w 1252845"/>
              <a:gd name="connsiteY3" fmla="*/ 871264 h 871264"/>
              <a:gd name="connsiteX4" fmla="*/ 0 w 1252845"/>
              <a:gd name="connsiteY4" fmla="*/ 435632 h 871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52845" h="871264" extrusionOk="0">
                <a:moveTo>
                  <a:pt x="0" y="435632"/>
                </a:moveTo>
                <a:cubicBezTo>
                  <a:pt x="-10607" y="188497"/>
                  <a:pt x="239176" y="15494"/>
                  <a:pt x="626423" y="0"/>
                </a:cubicBezTo>
                <a:cubicBezTo>
                  <a:pt x="986799" y="3034"/>
                  <a:pt x="1238419" y="195498"/>
                  <a:pt x="1252846" y="435632"/>
                </a:cubicBezTo>
                <a:cubicBezTo>
                  <a:pt x="1190279" y="737325"/>
                  <a:pt x="968808" y="891044"/>
                  <a:pt x="626423" y="871264"/>
                </a:cubicBezTo>
                <a:cubicBezTo>
                  <a:pt x="231131" y="844275"/>
                  <a:pt x="30828" y="690955"/>
                  <a:pt x="0" y="435632"/>
                </a:cubicBezTo>
                <a:close/>
              </a:path>
            </a:pathLst>
          </a:custGeom>
          <a:noFill/>
          <a:ln w="31750">
            <a:solidFill>
              <a:srgbClr val="FF0000"/>
            </a:solidFill>
            <a:prstDash val="dash"/>
            <a:extLst>
              <a:ext uri="{C807C97D-BFC1-408E-A445-0C87EB9F89A2}">
                <ask:lineSketchStyleProps xmlns:ask="http://schemas.microsoft.com/office/drawing/2018/sketchyshapes" sd="1219033472">
                  <a:prstGeom prst="ellipse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Rectángulo 18">
                <a:extLst>
                  <a:ext uri="{FF2B5EF4-FFF2-40B4-BE49-F238E27FC236}">
                    <a16:creationId xmlns:a16="http://schemas.microsoft.com/office/drawing/2014/main" id="{3C3310A6-8B72-B74E-B2BE-B63DE8A7D1F1}"/>
                  </a:ext>
                </a:extLst>
              </p:cNvPr>
              <p:cNvSpPr/>
              <p:nvPr/>
            </p:nvSpPr>
            <p:spPr>
              <a:xfrm>
                <a:off x="4511280" y="3781290"/>
                <a:ext cx="673518" cy="61734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ES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𝒒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𝒆𝒏𝒄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𝝐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𝟎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s-ES_tradnl" b="1" dirty="0"/>
              </a:p>
            </p:txBody>
          </p:sp>
        </mc:Choice>
        <mc:Fallback xmlns="">
          <p:sp>
            <p:nvSpPr>
              <p:cNvPr id="19" name="Rectángulo 18">
                <a:extLst>
                  <a:ext uri="{FF2B5EF4-FFF2-40B4-BE49-F238E27FC236}">
                    <a16:creationId xmlns:a16="http://schemas.microsoft.com/office/drawing/2014/main" id="{3C3310A6-8B72-B74E-B2BE-B63DE8A7D1F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1280" y="3781290"/>
                <a:ext cx="673518" cy="617348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ángulo 19">
                <a:extLst>
                  <a:ext uri="{FF2B5EF4-FFF2-40B4-BE49-F238E27FC236}">
                    <a16:creationId xmlns:a16="http://schemas.microsoft.com/office/drawing/2014/main" id="{8A98F044-E4C6-D947-AE6F-42E2CCC5C391}"/>
                  </a:ext>
                </a:extLst>
              </p:cNvPr>
              <p:cNvSpPr/>
              <p:nvPr/>
            </p:nvSpPr>
            <p:spPr>
              <a:xfrm>
                <a:off x="7861053" y="3506413"/>
                <a:ext cx="71365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s-ES" b="1" dirty="0">
                    <a:solidFill>
                      <a:srgbClr val="002060"/>
                    </a:solidFill>
                    <a:ea typeface="Cambria Math" panose="02040503050406030204" pitchFamily="18" charset="0"/>
                  </a:rPr>
                  <a:t>2</a:t>
                </a:r>
                <a14:m>
                  <m:oMath xmlns:m="http://schemas.openxmlformats.org/officeDocument/2006/math">
                    <m:r>
                      <a:rPr lang="es-ES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𝝅</m:t>
                    </m:r>
                    <m:r>
                      <a:rPr lang="es-ES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𝒓𝑳</m:t>
                    </m:r>
                  </m:oMath>
                </a14:m>
                <a:endParaRPr lang="es-ES_tradnl" b="1" dirty="0">
                  <a:solidFill>
                    <a:srgbClr val="002060"/>
                  </a:solidFill>
                </a:endParaRPr>
              </a:p>
            </p:txBody>
          </p:sp>
        </mc:Choice>
        <mc:Fallback xmlns="">
          <p:sp>
            <p:nvSpPr>
              <p:cNvPr id="20" name="Rectángulo 19">
                <a:extLst>
                  <a:ext uri="{FF2B5EF4-FFF2-40B4-BE49-F238E27FC236}">
                    <a16:creationId xmlns:a16="http://schemas.microsoft.com/office/drawing/2014/main" id="{8A98F044-E4C6-D947-AE6F-42E2CCC5C391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61053" y="3506413"/>
                <a:ext cx="713657" cy="369332"/>
              </a:xfrm>
              <a:prstGeom prst="rect">
                <a:avLst/>
              </a:prstGeom>
              <a:blipFill>
                <a:blip r:embed="rId12"/>
                <a:stretch>
                  <a:fillRect l="-7018" t="-6897" b="-24138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CuadroTexto 20">
                <a:extLst>
                  <a:ext uri="{FF2B5EF4-FFF2-40B4-BE49-F238E27FC236}">
                    <a16:creationId xmlns:a16="http://schemas.microsoft.com/office/drawing/2014/main" id="{BDBA207C-9BA0-E048-8DE5-494D1EF259A6}"/>
                  </a:ext>
                </a:extLst>
              </p:cNvPr>
              <p:cNvSpPr txBox="1"/>
              <p:nvPr/>
            </p:nvSpPr>
            <p:spPr>
              <a:xfrm>
                <a:off x="5016626" y="4871157"/>
                <a:ext cx="2816330" cy="802014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ES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𝒒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𝒆𝒏𝒄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𝝐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rgbClr val="00B05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𝟎</m:t>
                              </m:r>
                            </m:sub>
                          </m:sSub>
                        </m:den>
                      </m:f>
                      <m:r>
                        <a:rPr lang="es-ES" b="0" i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𝑬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𝑷</m:t>
                          </m:r>
                        </m:sub>
                      </m:sSub>
                      <m:r>
                        <m:rPr>
                          <m:nor/>
                        </m:rPr>
                        <a:rPr lang="es-ES" b="1" dirty="0" smtClean="0">
                          <a:solidFill>
                            <a:srgbClr val="002060"/>
                          </a:solidFill>
                          <a:ea typeface="Cambria Math" panose="02040503050406030204" pitchFamily="18" charset="0"/>
                        </a:rPr>
                        <m:t>2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𝝅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𝒓𝑳</m:t>
                      </m:r>
                    </m:oMath>
                  </m:oMathPara>
                </a14:m>
                <a:endParaRPr lang="es-ES_tradnl" b="1" dirty="0">
                  <a:solidFill>
                    <a:srgbClr val="002060"/>
                  </a:solidFill>
                </a:endParaRPr>
              </a:p>
              <a:p>
                <a:endParaRPr lang="es-ES_tradnl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1" name="CuadroTexto 20">
                <a:extLst>
                  <a:ext uri="{FF2B5EF4-FFF2-40B4-BE49-F238E27FC236}">
                    <a16:creationId xmlns:a16="http://schemas.microsoft.com/office/drawing/2014/main" id="{BDBA207C-9BA0-E048-8DE5-494D1EF259A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6626" y="4871157"/>
                <a:ext cx="2816330" cy="802014"/>
              </a:xfrm>
              <a:prstGeom prst="rect">
                <a:avLst/>
              </a:prstGeom>
              <a:blipFill>
                <a:blip r:embed="rId13"/>
                <a:stretch>
                  <a:fillRect t="-3175"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Rectángulo 21">
                <a:extLst>
                  <a:ext uri="{FF2B5EF4-FFF2-40B4-BE49-F238E27FC236}">
                    <a16:creationId xmlns:a16="http://schemas.microsoft.com/office/drawing/2014/main" id="{C909BC9B-D089-1A4B-A509-626472F51240}"/>
                  </a:ext>
                </a:extLst>
              </p:cNvPr>
              <p:cNvSpPr/>
              <p:nvPr/>
            </p:nvSpPr>
            <p:spPr>
              <a:xfrm>
                <a:off x="5671323" y="5312216"/>
                <a:ext cx="1590372" cy="61734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𝑬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𝑷</m:t>
                          </m:r>
                        </m:sub>
                      </m:sSub>
                      <m:r>
                        <a:rPr lang="es-ES" b="1" i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𝒒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𝒆𝒏𝒄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𝝐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𝟎</m:t>
                              </m:r>
                            </m:sub>
                          </m:sSub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𝝅</m:t>
                          </m:r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𝒓𝑳</m:t>
                          </m:r>
                        </m:den>
                      </m:f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22" name="Rectángulo 21">
                <a:extLst>
                  <a:ext uri="{FF2B5EF4-FFF2-40B4-BE49-F238E27FC236}">
                    <a16:creationId xmlns:a16="http://schemas.microsoft.com/office/drawing/2014/main" id="{C909BC9B-D089-1A4B-A509-626472F5124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671323" y="5312216"/>
                <a:ext cx="1590372" cy="617348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Rectángulo 22">
                <a:extLst>
                  <a:ext uri="{FF2B5EF4-FFF2-40B4-BE49-F238E27FC236}">
                    <a16:creationId xmlns:a16="http://schemas.microsoft.com/office/drawing/2014/main" id="{789DA782-0E9B-994B-805E-BE93F5CE99E8}"/>
                  </a:ext>
                </a:extLst>
              </p:cNvPr>
              <p:cNvSpPr/>
              <p:nvPr/>
            </p:nvSpPr>
            <p:spPr>
              <a:xfrm>
                <a:off x="5736245" y="6008704"/>
                <a:ext cx="1460528" cy="665823"/>
              </a:xfrm>
              <a:custGeom>
                <a:avLst/>
                <a:gdLst>
                  <a:gd name="connsiteX0" fmla="*/ 0 w 1460528"/>
                  <a:gd name="connsiteY0" fmla="*/ 0 h 665823"/>
                  <a:gd name="connsiteX1" fmla="*/ 472237 w 1460528"/>
                  <a:gd name="connsiteY1" fmla="*/ 0 h 665823"/>
                  <a:gd name="connsiteX2" fmla="*/ 959080 w 1460528"/>
                  <a:gd name="connsiteY2" fmla="*/ 0 h 665823"/>
                  <a:gd name="connsiteX3" fmla="*/ 1460528 w 1460528"/>
                  <a:gd name="connsiteY3" fmla="*/ 0 h 665823"/>
                  <a:gd name="connsiteX4" fmla="*/ 1460528 w 1460528"/>
                  <a:gd name="connsiteY4" fmla="*/ 332912 h 665823"/>
                  <a:gd name="connsiteX5" fmla="*/ 1460528 w 1460528"/>
                  <a:gd name="connsiteY5" fmla="*/ 665823 h 665823"/>
                  <a:gd name="connsiteX6" fmla="*/ 973685 w 1460528"/>
                  <a:gd name="connsiteY6" fmla="*/ 665823 h 665823"/>
                  <a:gd name="connsiteX7" fmla="*/ 516053 w 1460528"/>
                  <a:gd name="connsiteY7" fmla="*/ 665823 h 665823"/>
                  <a:gd name="connsiteX8" fmla="*/ 0 w 1460528"/>
                  <a:gd name="connsiteY8" fmla="*/ 665823 h 665823"/>
                  <a:gd name="connsiteX9" fmla="*/ 0 w 1460528"/>
                  <a:gd name="connsiteY9" fmla="*/ 339570 h 665823"/>
                  <a:gd name="connsiteX10" fmla="*/ 0 w 1460528"/>
                  <a:gd name="connsiteY10" fmla="*/ 0 h 66582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460528" h="665823" fill="none" extrusionOk="0">
                    <a:moveTo>
                      <a:pt x="0" y="0"/>
                    </a:moveTo>
                    <a:cubicBezTo>
                      <a:pt x="128072" y="-13068"/>
                      <a:pt x="277212" y="53739"/>
                      <a:pt x="472237" y="0"/>
                    </a:cubicBezTo>
                    <a:cubicBezTo>
                      <a:pt x="667262" y="-53739"/>
                      <a:pt x="781789" y="53245"/>
                      <a:pt x="959080" y="0"/>
                    </a:cubicBezTo>
                    <a:cubicBezTo>
                      <a:pt x="1136371" y="-53245"/>
                      <a:pt x="1215893" y="34914"/>
                      <a:pt x="1460528" y="0"/>
                    </a:cubicBezTo>
                    <a:cubicBezTo>
                      <a:pt x="1471223" y="92130"/>
                      <a:pt x="1436176" y="218454"/>
                      <a:pt x="1460528" y="332912"/>
                    </a:cubicBezTo>
                    <a:cubicBezTo>
                      <a:pt x="1484880" y="447370"/>
                      <a:pt x="1442393" y="548602"/>
                      <a:pt x="1460528" y="665823"/>
                    </a:cubicBezTo>
                    <a:cubicBezTo>
                      <a:pt x="1260421" y="666470"/>
                      <a:pt x="1073429" y="642741"/>
                      <a:pt x="973685" y="665823"/>
                    </a:cubicBezTo>
                    <a:cubicBezTo>
                      <a:pt x="873941" y="688905"/>
                      <a:pt x="673047" y="654129"/>
                      <a:pt x="516053" y="665823"/>
                    </a:cubicBezTo>
                    <a:cubicBezTo>
                      <a:pt x="359059" y="677517"/>
                      <a:pt x="192905" y="634648"/>
                      <a:pt x="0" y="665823"/>
                    </a:cubicBezTo>
                    <a:cubicBezTo>
                      <a:pt x="-27994" y="509436"/>
                      <a:pt x="15774" y="433101"/>
                      <a:pt x="0" y="339570"/>
                    </a:cubicBezTo>
                    <a:cubicBezTo>
                      <a:pt x="-15774" y="246039"/>
                      <a:pt x="36656" y="69216"/>
                      <a:pt x="0" y="0"/>
                    </a:cubicBezTo>
                    <a:close/>
                  </a:path>
                  <a:path w="1460528" h="665823" stroke="0" extrusionOk="0">
                    <a:moveTo>
                      <a:pt x="0" y="0"/>
                    </a:moveTo>
                    <a:cubicBezTo>
                      <a:pt x="136908" y="-7092"/>
                      <a:pt x="261732" y="52"/>
                      <a:pt x="472237" y="0"/>
                    </a:cubicBezTo>
                    <a:cubicBezTo>
                      <a:pt x="682742" y="-52"/>
                      <a:pt x="707438" y="2861"/>
                      <a:pt x="915264" y="0"/>
                    </a:cubicBezTo>
                    <a:cubicBezTo>
                      <a:pt x="1123090" y="-2861"/>
                      <a:pt x="1283365" y="37704"/>
                      <a:pt x="1460528" y="0"/>
                    </a:cubicBezTo>
                    <a:cubicBezTo>
                      <a:pt x="1497914" y="89882"/>
                      <a:pt x="1437600" y="170941"/>
                      <a:pt x="1460528" y="326253"/>
                    </a:cubicBezTo>
                    <a:cubicBezTo>
                      <a:pt x="1483456" y="481565"/>
                      <a:pt x="1427940" y="566297"/>
                      <a:pt x="1460528" y="665823"/>
                    </a:cubicBezTo>
                    <a:cubicBezTo>
                      <a:pt x="1317186" y="687872"/>
                      <a:pt x="1194643" y="656346"/>
                      <a:pt x="1002896" y="665823"/>
                    </a:cubicBezTo>
                    <a:cubicBezTo>
                      <a:pt x="811149" y="675300"/>
                      <a:pt x="701602" y="619353"/>
                      <a:pt x="545264" y="665823"/>
                    </a:cubicBezTo>
                    <a:cubicBezTo>
                      <a:pt x="388926" y="712293"/>
                      <a:pt x="253566" y="646139"/>
                      <a:pt x="0" y="665823"/>
                    </a:cubicBezTo>
                    <a:cubicBezTo>
                      <a:pt x="-5284" y="599334"/>
                      <a:pt x="15570" y="474161"/>
                      <a:pt x="0" y="352886"/>
                    </a:cubicBezTo>
                    <a:cubicBezTo>
                      <a:pt x="-15570" y="231611"/>
                      <a:pt x="9088" y="119351"/>
                      <a:pt x="0" y="0"/>
                    </a:cubicBezTo>
                    <a:close/>
                  </a:path>
                </a:pathLst>
              </a:custGeom>
              <a:ln w="19050">
                <a:solidFill>
                  <a:schemeClr val="accent1">
                    <a:shade val="95000"/>
                    <a:satMod val="105000"/>
                  </a:schemeClr>
                </a:solidFill>
                <a:extLst>
                  <a:ext uri="{C807C97D-BFC1-408E-A445-0C87EB9F89A2}">
                    <ask:lineSketchStyleProps xmlns:ask="http://schemas.microsoft.com/office/drawing/2018/sketchyshapes" sd="1219033472">
                      <a:prstGeom prst="rect">
                        <a:avLst/>
                      </a:prstGeom>
                      <ask:type>
                        <ask:lineSketchScribble/>
                      </ask:type>
                    </ask:lineSketchStyleProps>
                  </a:ext>
                </a:extLst>
              </a:ln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𝑬</m:t>
                          </m:r>
                        </m:e>
                        <m:sub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𝑷</m:t>
                          </m:r>
                        </m:sub>
                      </m:sSub>
                      <m:r>
                        <a:rPr lang="es-ES" b="1" i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𝝀</m:t>
                          </m:r>
                        </m:num>
                        <m:den>
                          <m:sSub>
                            <m:sSubPr>
                              <m:ctrlP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𝝐</m:t>
                              </m:r>
                            </m:e>
                            <m:sub>
                              <m:r>
                                <a:rPr lang="es-ES" b="1" i="1" smtClean="0">
                                  <a:solidFill>
                                    <a:schemeClr val="accent3">
                                      <a:lumMod val="50000"/>
                                    </a:schemeClr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𝟎</m:t>
                              </m:r>
                            </m:sub>
                          </m:sSub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𝝅</m:t>
                          </m:r>
                          <m:r>
                            <a:rPr lang="es-ES" b="1" i="1" smtClean="0">
                              <a:solidFill>
                                <a:schemeClr val="accent3">
                                  <a:lumMod val="50000"/>
                                </a:schemeClr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𝒓</m:t>
                          </m:r>
                        </m:den>
                      </m:f>
                    </m:oMath>
                  </m:oMathPara>
                </a14:m>
                <a:endParaRPr lang="es-ES_tradnl" dirty="0"/>
              </a:p>
            </p:txBody>
          </p:sp>
        </mc:Choice>
        <mc:Fallback xmlns="">
          <p:sp>
            <p:nvSpPr>
              <p:cNvPr id="23" name="Rectángulo 22">
                <a:extLst>
                  <a:ext uri="{FF2B5EF4-FFF2-40B4-BE49-F238E27FC236}">
                    <a16:creationId xmlns:a16="http://schemas.microsoft.com/office/drawing/2014/main" id="{789DA782-0E9B-994B-805E-BE93F5CE99E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6245" y="6008704"/>
                <a:ext cx="1460528" cy="665823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  <a:ln w="19050">
                <a:solidFill>
                  <a:schemeClr val="accent1">
                    <a:shade val="95000"/>
                    <a:satMod val="105000"/>
                  </a:schemeClr>
                </a:solidFill>
                <a:extLst>
                  <a:ext uri="{C807C97D-BFC1-408E-A445-0C87EB9F89A2}">
                    <ask:lineSketchStyleProps xmlns:ask="http://schemas.microsoft.com/office/drawing/2018/sketchyshapes" sd="1219033472">
                      <a:custGeom>
                        <a:avLst/>
                        <a:gdLst>
                          <a:gd name="connsiteX0" fmla="*/ 0 w 1460528"/>
                          <a:gd name="connsiteY0" fmla="*/ 0 h 665823"/>
                          <a:gd name="connsiteX1" fmla="*/ 472237 w 1460528"/>
                          <a:gd name="connsiteY1" fmla="*/ 0 h 665823"/>
                          <a:gd name="connsiteX2" fmla="*/ 959080 w 1460528"/>
                          <a:gd name="connsiteY2" fmla="*/ 0 h 665823"/>
                          <a:gd name="connsiteX3" fmla="*/ 1460528 w 1460528"/>
                          <a:gd name="connsiteY3" fmla="*/ 0 h 665823"/>
                          <a:gd name="connsiteX4" fmla="*/ 1460528 w 1460528"/>
                          <a:gd name="connsiteY4" fmla="*/ 332912 h 665823"/>
                          <a:gd name="connsiteX5" fmla="*/ 1460528 w 1460528"/>
                          <a:gd name="connsiteY5" fmla="*/ 665823 h 665823"/>
                          <a:gd name="connsiteX6" fmla="*/ 973685 w 1460528"/>
                          <a:gd name="connsiteY6" fmla="*/ 665823 h 665823"/>
                          <a:gd name="connsiteX7" fmla="*/ 516053 w 1460528"/>
                          <a:gd name="connsiteY7" fmla="*/ 665823 h 665823"/>
                          <a:gd name="connsiteX8" fmla="*/ 0 w 1460528"/>
                          <a:gd name="connsiteY8" fmla="*/ 665823 h 665823"/>
                          <a:gd name="connsiteX9" fmla="*/ 0 w 1460528"/>
                          <a:gd name="connsiteY9" fmla="*/ 339570 h 665823"/>
                          <a:gd name="connsiteX10" fmla="*/ 0 w 1460528"/>
                          <a:gd name="connsiteY10" fmla="*/ 0 h 665823"/>
                        </a:gdLst>
                        <a:ahLst/>
                        <a:cxnLst>
                          <a:cxn ang="0">
                            <a:pos x="connsiteX0" y="connsiteY0"/>
                          </a:cxn>
                          <a:cxn ang="0">
                            <a:pos x="connsiteX1" y="connsiteY1"/>
                          </a:cxn>
                          <a:cxn ang="0">
                            <a:pos x="connsiteX2" y="connsiteY2"/>
                          </a:cxn>
                          <a:cxn ang="0">
                            <a:pos x="connsiteX3" y="connsiteY3"/>
                          </a:cxn>
                          <a:cxn ang="0">
                            <a:pos x="connsiteX4" y="connsiteY4"/>
                          </a:cxn>
                          <a:cxn ang="0">
                            <a:pos x="connsiteX5" y="connsiteY5"/>
                          </a:cxn>
                          <a:cxn ang="0">
                            <a:pos x="connsiteX6" y="connsiteY6"/>
                          </a:cxn>
                          <a:cxn ang="0">
                            <a:pos x="connsiteX7" y="connsiteY7"/>
                          </a:cxn>
                          <a:cxn ang="0">
                            <a:pos x="connsiteX8" y="connsiteY8"/>
                          </a:cxn>
                          <a:cxn ang="0">
                            <a:pos x="connsiteX9" y="connsiteY9"/>
                          </a:cxn>
                          <a:cxn ang="0">
                            <a:pos x="connsiteX10" y="connsiteY10"/>
                          </a:cxn>
                        </a:cxnLst>
                        <a:rect l="l" t="t" r="r" b="b"/>
                        <a:pathLst>
                          <a:path w="1460528" h="665823" fill="none" extrusionOk="0">
                            <a:moveTo>
                              <a:pt x="0" y="0"/>
                            </a:moveTo>
                            <a:cubicBezTo>
                              <a:pt x="128072" y="-13068"/>
                              <a:pt x="277212" y="53739"/>
                              <a:pt x="472237" y="0"/>
                            </a:cubicBezTo>
                            <a:cubicBezTo>
                              <a:pt x="667262" y="-53739"/>
                              <a:pt x="781789" y="53245"/>
                              <a:pt x="959080" y="0"/>
                            </a:cubicBezTo>
                            <a:cubicBezTo>
                              <a:pt x="1136371" y="-53245"/>
                              <a:pt x="1215893" y="34914"/>
                              <a:pt x="1460528" y="0"/>
                            </a:cubicBezTo>
                            <a:cubicBezTo>
                              <a:pt x="1471223" y="92130"/>
                              <a:pt x="1436176" y="218454"/>
                              <a:pt x="1460528" y="332912"/>
                            </a:cubicBezTo>
                            <a:cubicBezTo>
                              <a:pt x="1484880" y="447370"/>
                              <a:pt x="1442393" y="548602"/>
                              <a:pt x="1460528" y="665823"/>
                            </a:cubicBezTo>
                            <a:cubicBezTo>
                              <a:pt x="1260421" y="666470"/>
                              <a:pt x="1073429" y="642741"/>
                              <a:pt x="973685" y="665823"/>
                            </a:cubicBezTo>
                            <a:cubicBezTo>
                              <a:pt x="873941" y="688905"/>
                              <a:pt x="673047" y="654129"/>
                              <a:pt x="516053" y="665823"/>
                            </a:cubicBezTo>
                            <a:cubicBezTo>
                              <a:pt x="359059" y="677517"/>
                              <a:pt x="192905" y="634648"/>
                              <a:pt x="0" y="665823"/>
                            </a:cubicBezTo>
                            <a:cubicBezTo>
                              <a:pt x="-27994" y="509436"/>
                              <a:pt x="15774" y="433101"/>
                              <a:pt x="0" y="339570"/>
                            </a:cubicBezTo>
                            <a:cubicBezTo>
                              <a:pt x="-15774" y="246039"/>
                              <a:pt x="36656" y="69216"/>
                              <a:pt x="0" y="0"/>
                            </a:cubicBezTo>
                            <a:close/>
                          </a:path>
                          <a:path w="1460528" h="665823" stroke="0" extrusionOk="0">
                            <a:moveTo>
                              <a:pt x="0" y="0"/>
                            </a:moveTo>
                            <a:cubicBezTo>
                              <a:pt x="136908" y="-7092"/>
                              <a:pt x="261732" y="52"/>
                              <a:pt x="472237" y="0"/>
                            </a:cubicBezTo>
                            <a:cubicBezTo>
                              <a:pt x="682742" y="-52"/>
                              <a:pt x="707438" y="2861"/>
                              <a:pt x="915264" y="0"/>
                            </a:cubicBezTo>
                            <a:cubicBezTo>
                              <a:pt x="1123090" y="-2861"/>
                              <a:pt x="1283365" y="37704"/>
                              <a:pt x="1460528" y="0"/>
                            </a:cubicBezTo>
                            <a:cubicBezTo>
                              <a:pt x="1497914" y="89882"/>
                              <a:pt x="1437600" y="170941"/>
                              <a:pt x="1460528" y="326253"/>
                            </a:cubicBezTo>
                            <a:cubicBezTo>
                              <a:pt x="1483456" y="481565"/>
                              <a:pt x="1427940" y="566297"/>
                              <a:pt x="1460528" y="665823"/>
                            </a:cubicBezTo>
                            <a:cubicBezTo>
                              <a:pt x="1317186" y="687872"/>
                              <a:pt x="1194643" y="656346"/>
                              <a:pt x="1002896" y="665823"/>
                            </a:cubicBezTo>
                            <a:cubicBezTo>
                              <a:pt x="811149" y="675300"/>
                              <a:pt x="701602" y="619353"/>
                              <a:pt x="545264" y="665823"/>
                            </a:cubicBezTo>
                            <a:cubicBezTo>
                              <a:pt x="388926" y="712293"/>
                              <a:pt x="253566" y="646139"/>
                              <a:pt x="0" y="665823"/>
                            </a:cubicBezTo>
                            <a:cubicBezTo>
                              <a:pt x="-5284" y="599334"/>
                              <a:pt x="15570" y="474161"/>
                              <a:pt x="0" y="352886"/>
                            </a:cubicBezTo>
                            <a:cubicBezTo>
                              <a:pt x="-15570" y="231611"/>
                              <a:pt x="9088" y="119351"/>
                              <a:pt x="0" y="0"/>
                            </a:cubicBezTo>
                            <a:close/>
                          </a:path>
                        </a:pathLst>
                      </a:custGeom>
                      <ask:type>
                        <ask:lineSketchScribble/>
                      </ask:type>
                    </ask:lineSketchStyleProps>
                  </a:ext>
                </a:extLst>
              </a:ln>
            </p:spPr>
            <p:txBody>
              <a:bodyPr/>
              <a:lstStyle/>
              <a:p>
                <a:r>
                  <a:rPr lang="es-ES_tradn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89423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11" grpId="0"/>
      <p:bldP spid="12" grpId="0"/>
      <p:bldP spid="13" grpId="0"/>
      <p:bldP spid="14" grpId="0"/>
      <p:bldP spid="15" grpId="0"/>
      <p:bldP spid="16" grpId="0"/>
      <p:bldP spid="17" grpId="0" animBg="1"/>
      <p:bldP spid="18" grpId="0" animBg="1"/>
      <p:bldP spid="19" grpId="0"/>
      <p:bldP spid="20" grpId="0"/>
      <p:bldP spid="21" grpId="0"/>
      <p:bldP spid="22" grpId="0"/>
      <p:bldP spid="2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344A2A57-E3E7-7843-BA2A-B020FE88A9ED}"/>
              </a:ext>
            </a:extLst>
          </p:cNvPr>
          <p:cNvSpPr/>
          <p:nvPr/>
        </p:nvSpPr>
        <p:spPr>
          <a:xfrm>
            <a:off x="683568" y="1196752"/>
            <a:ext cx="75608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dirty="0"/>
              <a:t>Un cascarón cilíndrico no conductor muy largo de radio R tiene una densidad de carga superficial uniforme 𝜎. Encuentre el campo eléctrico (a) en un punto fuera del cascarón y (b) en un punto dentro del cascarón.</a:t>
            </a:r>
            <a:endParaRPr lang="es-ES_tradnl" dirty="0"/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93FF595F-D82D-3F4F-BFEF-DCF47EB566FD}"/>
              </a:ext>
            </a:extLst>
          </p:cNvPr>
          <p:cNvSpPr/>
          <p:nvPr/>
        </p:nvSpPr>
        <p:spPr>
          <a:xfrm>
            <a:off x="827584" y="548680"/>
            <a:ext cx="11769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b="1" dirty="0">
                <a:solidFill>
                  <a:srgbClr val="00B050"/>
                </a:solidFill>
                <a:latin typeface="Comic Sans MS" pitchFamily="66" charset="0"/>
              </a:rPr>
              <a:t>Problema</a:t>
            </a:r>
          </a:p>
        </p:txBody>
      </p:sp>
    </p:spTree>
    <p:extLst>
      <p:ext uri="{BB962C8B-B14F-4D97-AF65-F5344CB8AC3E}">
        <p14:creationId xmlns:p14="http://schemas.microsoft.com/office/powerpoint/2010/main" val="28561061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EB883567-40CD-5B49-8DE0-A86FBCD18BE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223" y="188640"/>
            <a:ext cx="5583238" cy="765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  <a:cs typeface="+mn-cs"/>
              </a:rPr>
              <a:t>Simetría plana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2BFBF560-977E-D94F-BDD3-E66BECA14E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5776" y="4513707"/>
            <a:ext cx="3816424" cy="2023721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ED4755D4-07A8-BA4C-A6A4-9FFAD3830F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0032" y="1250209"/>
            <a:ext cx="3952819" cy="2773406"/>
          </a:xfrm>
          <a:prstGeom prst="rect">
            <a:avLst/>
          </a:prstGeom>
        </p:spPr>
      </p:pic>
      <p:pic>
        <p:nvPicPr>
          <p:cNvPr id="8" name="Imagen 7" descr="Imagen que contiene cerca&#10;&#10;Descripción generada automáticamente">
            <a:extLst>
              <a:ext uri="{FF2B5EF4-FFF2-40B4-BE49-F238E27FC236}">
                <a16:creationId xmlns:a16="http://schemas.microsoft.com/office/drawing/2014/main" id="{B843AD79-A816-274B-B41D-4E208E229AD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352915"/>
            <a:ext cx="3901695" cy="2773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4106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0E2284D2-1183-CD4A-AE9C-E3FC282ED0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9712" y="1196752"/>
            <a:ext cx="4457700" cy="414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16456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5294FC36-42B1-7640-BDC4-0F3D21DEF54D}"/>
              </a:ext>
            </a:extLst>
          </p:cNvPr>
          <p:cNvSpPr/>
          <p:nvPr/>
        </p:nvSpPr>
        <p:spPr>
          <a:xfrm>
            <a:off x="395536" y="260648"/>
            <a:ext cx="117692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CL" b="1" dirty="0">
                <a:solidFill>
                  <a:srgbClr val="00B050"/>
                </a:solidFill>
                <a:latin typeface="Comic Sans MS" pitchFamily="66" charset="0"/>
              </a:rPr>
              <a:t>Problema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ángulo 2">
                <a:extLst>
                  <a:ext uri="{FF2B5EF4-FFF2-40B4-BE49-F238E27FC236}">
                    <a16:creationId xmlns:a16="http://schemas.microsoft.com/office/drawing/2014/main" id="{A36E47CC-C7F5-1044-A0FA-53018901B58C}"/>
                  </a:ext>
                </a:extLst>
              </p:cNvPr>
              <p:cNvSpPr/>
              <p:nvPr/>
            </p:nvSpPr>
            <p:spPr>
              <a:xfrm>
                <a:off x="539552" y="908720"/>
                <a:ext cx="7920880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s-CL" dirty="0">
                    <a:solidFill>
                      <a:srgbClr val="000000"/>
                    </a:solidFill>
                    <a:latin typeface="Comic Sans MS" panose="030F0902030302020204" pitchFamily="66" charset="0"/>
                  </a:rPr>
                  <a:t>Dos láminas de metal muy delgadas y planas son puestas una frente a la otra a una distancia d. Una de las láminas posee una densidad superficial de carga eléctrica </a:t>
                </a:r>
                <a14:m>
                  <m:oMath xmlns:m="http://schemas.openxmlformats.org/officeDocument/2006/math">
                    <m:r>
                      <a:rPr lang="es-ES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r>
                      <a:rPr lang="es-CL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𝜎</m:t>
                    </m:r>
                  </m:oMath>
                </a14:m>
                <a:r>
                  <a:rPr lang="es-CL" dirty="0">
                    <a:solidFill>
                      <a:srgbClr val="000000"/>
                    </a:solidFill>
                    <a:latin typeface="Comic Sans MS" panose="030F0902030302020204" pitchFamily="66" charset="0"/>
                  </a:rPr>
                  <a:t> mientras que la otra posee una densidad </a:t>
                </a:r>
                <a14:m>
                  <m:oMath xmlns:m="http://schemas.openxmlformats.org/officeDocument/2006/math">
                    <m:r>
                      <a:rPr lang="es-ES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  <m:r>
                      <a:rPr lang="es-CL" i="1">
                        <a:solidFill>
                          <a:srgbClr val="000000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𝜎</m:t>
                    </m:r>
                  </m:oMath>
                </a14:m>
                <a:r>
                  <a:rPr lang="es-CL" dirty="0">
                    <a:solidFill>
                      <a:srgbClr val="000000"/>
                    </a:solidFill>
                    <a:latin typeface="Comic Sans MS" panose="030F0902030302020204" pitchFamily="66" charset="0"/>
                  </a:rPr>
                  <a:t>. Determine el campo el</a:t>
                </a:r>
                <a:r>
                  <a:rPr lang="es-ES" dirty="0">
                    <a:solidFill>
                      <a:srgbClr val="000000"/>
                    </a:solidFill>
                    <a:latin typeface="Comic Sans MS" panose="030F0902030302020204" pitchFamily="66" charset="0"/>
                  </a:rPr>
                  <a:t>é</a:t>
                </a:r>
                <a:r>
                  <a:rPr lang="es-CL">
                    <a:solidFill>
                      <a:srgbClr val="000000"/>
                    </a:solidFill>
                    <a:latin typeface="Comic Sans MS" panose="030F0902030302020204" pitchFamily="66" charset="0"/>
                  </a:rPr>
                  <a:t>ctrico </a:t>
                </a:r>
                <a:r>
                  <a:rPr lang="es-CL" dirty="0">
                    <a:solidFill>
                      <a:srgbClr val="000000"/>
                    </a:solidFill>
                    <a:latin typeface="Comic Sans MS" panose="030F0902030302020204" pitchFamily="66" charset="0"/>
                  </a:rPr>
                  <a:t>alrededor de las láminas y entre ellas.</a:t>
                </a:r>
                <a:endParaRPr lang="es-ES_tradnl" dirty="0"/>
              </a:p>
            </p:txBody>
          </p:sp>
        </mc:Choice>
        <mc:Fallback xmlns="">
          <p:sp>
            <p:nvSpPr>
              <p:cNvPr id="3" name="Rectángulo 2">
                <a:extLst>
                  <a:ext uri="{FF2B5EF4-FFF2-40B4-BE49-F238E27FC236}">
                    <a16:creationId xmlns:a16="http://schemas.microsoft.com/office/drawing/2014/main" id="{A36E47CC-C7F5-1044-A0FA-53018901B58C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908720"/>
                <a:ext cx="7920880" cy="1200329"/>
              </a:xfrm>
              <a:prstGeom prst="rect">
                <a:avLst/>
              </a:prstGeom>
              <a:blipFill>
                <a:blip r:embed="rId2"/>
                <a:stretch>
                  <a:fillRect l="-640" t="-2083" r="-640" b="-729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Imagen 3">
            <a:extLst>
              <a:ext uri="{FF2B5EF4-FFF2-40B4-BE49-F238E27FC236}">
                <a16:creationId xmlns:a16="http://schemas.microsoft.com/office/drawing/2014/main" id="{83FCEFDA-BBF1-9F46-AAFC-1915B4A44D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742" y="2569582"/>
            <a:ext cx="6070600" cy="24638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9B6C5991-98E4-9541-B02A-2ACF85F71BD9}"/>
              </a:ext>
            </a:extLst>
          </p:cNvPr>
          <p:cNvSpPr/>
          <p:nvPr/>
        </p:nvSpPr>
        <p:spPr>
          <a:xfrm>
            <a:off x="2367643" y="2569582"/>
            <a:ext cx="4049486" cy="8236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4CB3FC3-6F66-C14B-92C8-2BD5F0081AA1}"/>
              </a:ext>
            </a:extLst>
          </p:cNvPr>
          <p:cNvSpPr/>
          <p:nvPr/>
        </p:nvSpPr>
        <p:spPr>
          <a:xfrm>
            <a:off x="2367643" y="4621539"/>
            <a:ext cx="4049486" cy="82368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13C77D6-67BA-C14D-A5C5-773F257C653B}"/>
              </a:ext>
            </a:extLst>
          </p:cNvPr>
          <p:cNvSpPr/>
          <p:nvPr/>
        </p:nvSpPr>
        <p:spPr>
          <a:xfrm>
            <a:off x="2367643" y="3595561"/>
            <a:ext cx="3526971" cy="793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80560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3460875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1683</TotalTime>
  <Words>965</Words>
  <Application>Microsoft Office PowerPoint</Application>
  <PresentationFormat>Presentación en pantalla (4:3)</PresentationFormat>
  <Paragraphs>137</Paragraphs>
  <Slides>25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25</vt:i4>
      </vt:variant>
    </vt:vector>
  </HeadingPairs>
  <TitlesOfParts>
    <vt:vector size="33" baseType="lpstr">
      <vt:lpstr>Microsoft YaHei</vt:lpstr>
      <vt:lpstr>Arial</vt:lpstr>
      <vt:lpstr>Calibri</vt:lpstr>
      <vt:lpstr>Cambria Math</vt:lpstr>
      <vt:lpstr>Comic Sans MS</vt:lpstr>
      <vt:lpstr>Tahoma</vt:lpstr>
      <vt:lpstr>Times New Roman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carlos</dc:creator>
  <cp:lastModifiedBy>Matias Ignacio Garrido Pedreros</cp:lastModifiedBy>
  <cp:revision>30</cp:revision>
  <dcterms:created xsi:type="dcterms:W3CDTF">2012-03-15T07:32:46Z</dcterms:created>
  <dcterms:modified xsi:type="dcterms:W3CDTF">2025-04-09T21:41:28Z</dcterms:modified>
</cp:coreProperties>
</file>