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86626" r:id="rId3"/>
    <p:sldMasterId id="2147490235" r:id="rId4"/>
    <p:sldMasterId id="2147493726" r:id="rId5"/>
  </p:sldMasterIdLst>
  <p:notesMasterIdLst>
    <p:notesMasterId r:id="rId55"/>
  </p:notesMasterIdLst>
  <p:handoutMasterIdLst>
    <p:handoutMasterId r:id="rId56"/>
  </p:handoutMasterIdLst>
  <p:sldIdLst>
    <p:sldId id="577" r:id="rId6"/>
    <p:sldId id="551" r:id="rId7"/>
    <p:sldId id="521" r:id="rId8"/>
    <p:sldId id="636" r:id="rId9"/>
    <p:sldId id="637" r:id="rId10"/>
    <p:sldId id="583" r:id="rId11"/>
    <p:sldId id="632" r:id="rId12"/>
    <p:sldId id="592" r:id="rId13"/>
    <p:sldId id="639" r:id="rId14"/>
    <p:sldId id="608" r:id="rId15"/>
    <p:sldId id="638" r:id="rId16"/>
    <p:sldId id="630" r:id="rId17"/>
    <p:sldId id="622" r:id="rId18"/>
    <p:sldId id="589" r:id="rId19"/>
    <p:sldId id="596" r:id="rId20"/>
    <p:sldId id="594" r:id="rId21"/>
    <p:sldId id="623" r:id="rId22"/>
    <p:sldId id="601" r:id="rId23"/>
    <p:sldId id="602" r:id="rId24"/>
    <p:sldId id="603" r:id="rId25"/>
    <p:sldId id="640" r:id="rId26"/>
    <p:sldId id="641" r:id="rId27"/>
    <p:sldId id="642" r:id="rId28"/>
    <p:sldId id="624" r:id="rId29"/>
    <p:sldId id="616" r:id="rId30"/>
    <p:sldId id="617" r:id="rId31"/>
    <p:sldId id="619" r:id="rId32"/>
    <p:sldId id="620" r:id="rId33"/>
    <p:sldId id="618" r:id="rId34"/>
    <p:sldId id="643" r:id="rId35"/>
    <p:sldId id="645" r:id="rId36"/>
    <p:sldId id="644" r:id="rId37"/>
    <p:sldId id="625" r:id="rId38"/>
    <p:sldId id="605" r:id="rId39"/>
    <p:sldId id="628" r:id="rId40"/>
    <p:sldId id="607" r:id="rId41"/>
    <p:sldId id="629" r:id="rId42"/>
    <p:sldId id="614" r:id="rId43"/>
    <p:sldId id="626" r:id="rId44"/>
    <p:sldId id="609" r:id="rId45"/>
    <p:sldId id="610" r:id="rId46"/>
    <p:sldId id="611" r:id="rId47"/>
    <p:sldId id="627" r:id="rId48"/>
    <p:sldId id="598" r:id="rId49"/>
    <p:sldId id="599" r:id="rId50"/>
    <p:sldId id="600" r:id="rId51"/>
    <p:sldId id="646" r:id="rId52"/>
    <p:sldId id="647" r:id="rId53"/>
    <p:sldId id="591" r:id="rId54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9933"/>
    <a:srgbClr val="FFCC00"/>
    <a:srgbClr val="FF6600"/>
    <a:srgbClr val="003399"/>
    <a:srgbClr val="FF0000"/>
    <a:srgbClr val="CC3300"/>
    <a:srgbClr val="5F5F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44" autoAdjust="0"/>
    <p:restoredTop sz="95520" autoAdjust="0"/>
  </p:normalViewPr>
  <p:slideViewPr>
    <p:cSldViewPr>
      <p:cViewPr>
        <p:scale>
          <a:sx n="70" d="100"/>
          <a:sy n="70" d="100"/>
        </p:scale>
        <p:origin x="-2730" y="-900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14-12-2021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smtClean="0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3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4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5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8091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02C8B-891A-4776-8D80-C3182E846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5097-43F6-43CB-9903-DF8254BB3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68C7-9049-4289-9E51-AB49F0DD4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DF9B-5BD5-42D4-9768-B69C53CDCB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BE1DC-448B-4ED5-86AC-4C9F076922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B5E0-5EBE-4062-8947-E37666E6AF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795D-D625-42B0-A3BE-692DDAE58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04A0-0069-49E0-9940-483E73DA0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12D6-B6C7-4315-9BDC-1E7F5B0BE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13065-C0E7-4EF4-B1B3-0FFC17B3A4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47FCE-80D1-49FB-B81B-FC305D0E46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4296C-4716-480E-B864-7D2DEC2D92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EDA50-E1DF-4CED-A339-146BD1E641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D250-1DB6-447E-8312-527AEE0F5B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166CE-FDE6-48CB-8A69-19106DE11B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3B530-9649-4FC3-B06A-A4B500DAC7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6333C-D2BD-47F3-8B7E-64E0C7BA58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57906-9BFD-44DC-934F-D3392E4F0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527EA-EF1B-4E46-8437-A15CC9AF7C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6C846-3CC7-4048-AEF4-05E2578812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52FDD-29A5-464C-AADF-F23A609E5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AAD91-B91E-4C70-9295-7CF2008505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A607C-DAED-402C-82A5-776A0E115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63000-BE9C-4B35-85EA-A24C5DDAAF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8A74-0A1C-4981-8E95-B1DBF300A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2F25-D27D-48E4-A700-76B33384E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4E7-1B8E-48E5-82FB-E6B0857DB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23AEC-8359-4926-A4A6-9FB9E58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BB35A-4BB3-4F21-B2FA-69849CC341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70A1-0780-4F21-A804-4D7E17474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30137-1756-4E74-8964-F2B6A3FF8C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93C42-A304-4FDD-827B-8427731593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4932-2C23-4054-B9FA-D95774793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890A-3A49-4AAC-95B0-A9495312F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C49CA-3AE0-44A2-832F-8DA1F4F88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A31-BA45-486A-84F5-48347259D8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  <p:sldLayoutId id="2147493947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F5D363FD-8184-40CD-9686-CAAB5C834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90" r:id="rId1"/>
    <p:sldLayoutId id="2147493891" r:id="rId2"/>
    <p:sldLayoutId id="2147493892" r:id="rId3"/>
    <p:sldLayoutId id="2147493893" r:id="rId4"/>
    <p:sldLayoutId id="2147493894" r:id="rId5"/>
    <p:sldLayoutId id="2147493895" r:id="rId6"/>
    <p:sldLayoutId id="2147493896" r:id="rId7"/>
    <p:sldLayoutId id="2147493897" r:id="rId8"/>
    <p:sldLayoutId id="2147493898" r:id="rId9"/>
    <p:sldLayoutId id="2147493899" r:id="rId10"/>
    <p:sldLayoutId id="2147493900" r:id="rId11"/>
  </p:sldLayoutIdLst>
  <p:transition>
    <p:split orient="vert" dir="in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5FF48BA-C3C1-4FD2-AFED-316DE35BF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42" r:id="rId1"/>
    <p:sldLayoutId id="2147493843" r:id="rId2"/>
    <p:sldLayoutId id="2147493844" r:id="rId3"/>
    <p:sldLayoutId id="2147493845" r:id="rId4"/>
    <p:sldLayoutId id="2147493846" r:id="rId5"/>
    <p:sldLayoutId id="2147493847" r:id="rId6"/>
    <p:sldLayoutId id="2147493848" r:id="rId7"/>
    <p:sldLayoutId id="2147493849" r:id="rId8"/>
    <p:sldLayoutId id="2147493850" r:id="rId9"/>
    <p:sldLayoutId id="2147493851" r:id="rId10"/>
    <p:sldLayoutId id="2147493852" r:id="rId11"/>
    <p:sldLayoutId id="2147493853" r:id="rId12"/>
    <p:sldLayoutId id="2147493854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FFC8ACF-5D17-4117-A419-268FE64DF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35" r:id="rId1"/>
    <p:sldLayoutId id="2147493936" r:id="rId2"/>
    <p:sldLayoutId id="2147493937" r:id="rId3"/>
    <p:sldLayoutId id="2147493938" r:id="rId4"/>
    <p:sldLayoutId id="2147493939" r:id="rId5"/>
    <p:sldLayoutId id="2147493940" r:id="rId6"/>
    <p:sldLayoutId id="2147493941" r:id="rId7"/>
    <p:sldLayoutId id="2147493942" r:id="rId8"/>
    <p:sldLayoutId id="2147493943" r:id="rId9"/>
    <p:sldLayoutId id="2147493944" r:id="rId10"/>
    <p:sldLayoutId id="2147493945" r:id="rId11"/>
    <p:sldLayoutId id="2147493946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5500702"/>
            <a:ext cx="2359719" cy="10537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PRESENTACIÓN DEPTO. EDUCACIÓN  </a:t>
            </a:r>
          </a:p>
          <a:p>
            <a:pPr>
              <a:defRPr/>
            </a:pPr>
            <a:endParaRPr lang="es-CL" altLang="es-CL" sz="3200" b="1" dirty="0" smtClean="0">
              <a:solidFill>
                <a:srgbClr val="FFCC00"/>
              </a:solidFill>
            </a:endParaRPr>
          </a:p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DIC 2021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468313" y="1989138"/>
            <a:ext cx="5183187" cy="404812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7" name="Rectangle 2"/>
          <p:cNvSpPr>
            <a:spLocks noChangeArrowheads="1"/>
          </p:cNvSpPr>
          <p:nvPr/>
        </p:nvSpPr>
        <p:spPr bwMode="auto">
          <a:xfrm>
            <a:off x="468313" y="2447925"/>
            <a:ext cx="7532711" cy="33813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8" name="Rectangle 2"/>
          <p:cNvSpPr>
            <a:spLocks noChangeArrowheads="1"/>
          </p:cNvSpPr>
          <p:nvPr/>
        </p:nvSpPr>
        <p:spPr bwMode="auto">
          <a:xfrm>
            <a:off x="468313" y="2895601"/>
            <a:ext cx="7532711" cy="319086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9" name="Rectangle 2"/>
          <p:cNvSpPr>
            <a:spLocks noChangeArrowheads="1"/>
          </p:cNvSpPr>
          <p:nvPr/>
        </p:nvSpPr>
        <p:spPr bwMode="auto">
          <a:xfrm>
            <a:off x="468313" y="3357563"/>
            <a:ext cx="7532711" cy="357189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0" name="Rectangle 2"/>
          <p:cNvSpPr>
            <a:spLocks noChangeArrowheads="1"/>
          </p:cNvSpPr>
          <p:nvPr/>
        </p:nvSpPr>
        <p:spPr bwMode="auto">
          <a:xfrm>
            <a:off x="468313" y="3816351"/>
            <a:ext cx="7532711" cy="32703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1" name="Rectangle 2"/>
          <p:cNvSpPr>
            <a:spLocks noChangeArrowheads="1"/>
          </p:cNvSpPr>
          <p:nvPr/>
        </p:nvSpPr>
        <p:spPr bwMode="auto">
          <a:xfrm>
            <a:off x="468313" y="4292601"/>
            <a:ext cx="7532711" cy="350845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2" name="Rectangle 2"/>
          <p:cNvSpPr>
            <a:spLocks noChangeArrowheads="1"/>
          </p:cNvSpPr>
          <p:nvPr/>
        </p:nvSpPr>
        <p:spPr bwMode="auto">
          <a:xfrm>
            <a:off x="468313" y="4752975"/>
            <a:ext cx="7532711" cy="40481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US" altLang="es-CL" sz="1800" dirty="0" smtClean="0">
                <a:solidFill>
                  <a:srgbClr val="000000"/>
                </a:solidFill>
                <a:ea typeface="ＭＳ Ｐゴシック" pitchFamily="34" charset="-128"/>
              </a:rPr>
              <a:t>66</a:t>
            </a:r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3" name="Rectangle 2"/>
          <p:cNvSpPr>
            <a:spLocks noChangeArrowheads="1"/>
          </p:cNvSpPr>
          <p:nvPr/>
        </p:nvSpPr>
        <p:spPr bwMode="auto">
          <a:xfrm>
            <a:off x="468313" y="5229225"/>
            <a:ext cx="5183187" cy="40481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57224" y="2357430"/>
            <a:ext cx="7715304" cy="28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PLAN EDUCACIONAL OF. MARINA.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ESTRUCTURA 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ORGÁNICA ACT. ACADÉMICAS – ACT. FÍSICAS. 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OBJETIVOS DEL DEPARTAMENTO.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MODELOS DE FORMACIÓN</a:t>
            </a: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NOVEDADES DEL PERSONAL.</a:t>
            </a:r>
            <a:endParaRPr lang="es-CL" altLang="es-CL" sz="2200" b="1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108555" name="Rectangle 2"/>
          <p:cNvSpPr>
            <a:spLocks noChangeArrowheads="1"/>
          </p:cNvSpPr>
          <p:nvPr/>
        </p:nvSpPr>
        <p:spPr bwMode="auto">
          <a:xfrm>
            <a:off x="457200" y="1784350"/>
            <a:ext cx="5183188" cy="166688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6" name="Rectangle 2"/>
          <p:cNvSpPr>
            <a:spLocks noChangeArrowheads="1"/>
          </p:cNvSpPr>
          <p:nvPr/>
        </p:nvSpPr>
        <p:spPr bwMode="auto">
          <a:xfrm>
            <a:off x="468313" y="5688013"/>
            <a:ext cx="5183187" cy="1169987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5DF01-01F4-454D-BC8F-57141C2DB817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143240" y="2357430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398838" y="260350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110595" name="AutoShape 3"/>
          <p:cNvSpPr>
            <a:spLocks noChangeArrowheads="1"/>
          </p:cNvSpPr>
          <p:nvPr/>
        </p:nvSpPr>
        <p:spPr bwMode="auto">
          <a:xfrm>
            <a:off x="3219450" y="5048250"/>
            <a:ext cx="1200150" cy="900113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6" name="AutoShape 4"/>
          <p:cNvSpPr>
            <a:spLocks noChangeArrowheads="1"/>
          </p:cNvSpPr>
          <p:nvPr/>
        </p:nvSpPr>
        <p:spPr bwMode="auto">
          <a:xfrm>
            <a:off x="1628775" y="5332413"/>
            <a:ext cx="1358900" cy="831850"/>
          </a:xfrm>
          <a:prstGeom prst="flowChartAlternateProcess">
            <a:avLst/>
          </a:prstGeom>
          <a:gradFill rotWithShape="1">
            <a:gsLst>
              <a:gs pos="0">
                <a:srgbClr val="765E00"/>
              </a:gs>
              <a:gs pos="50000">
                <a:srgbClr val="FFCC00"/>
              </a:gs>
              <a:gs pos="100000">
                <a:srgbClr val="765E00"/>
              </a:gs>
            </a:gsLst>
            <a:lin ang="5400000" scaled="1"/>
          </a:gra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597" name="AutoShape 5"/>
          <p:cNvSpPr>
            <a:spLocks noChangeArrowheads="1"/>
          </p:cNvSpPr>
          <p:nvPr/>
        </p:nvSpPr>
        <p:spPr bwMode="auto">
          <a:xfrm>
            <a:off x="539750" y="5048250"/>
            <a:ext cx="1008063" cy="757238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1000">
              <a:solidFill>
                <a:srgbClr val="000000"/>
              </a:solidFill>
            </a:endParaRPr>
          </a:p>
        </p:txBody>
      </p:sp>
      <p:sp>
        <p:nvSpPr>
          <p:cNvPr id="110598" name="Line 6"/>
          <p:cNvSpPr>
            <a:spLocks noChangeShapeType="1"/>
          </p:cNvSpPr>
          <p:nvPr/>
        </p:nvSpPr>
        <p:spPr bwMode="auto">
          <a:xfrm flipV="1">
            <a:off x="1228725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599" name="Line 7"/>
          <p:cNvSpPr>
            <a:spLocks noChangeShapeType="1"/>
          </p:cNvSpPr>
          <p:nvPr/>
        </p:nvSpPr>
        <p:spPr bwMode="auto">
          <a:xfrm flipH="1" flipV="1">
            <a:off x="2028825" y="4984750"/>
            <a:ext cx="1588" cy="347663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00" name="Line 8"/>
          <p:cNvSpPr>
            <a:spLocks noChangeShapeType="1"/>
          </p:cNvSpPr>
          <p:nvPr/>
        </p:nvSpPr>
        <p:spPr bwMode="auto">
          <a:xfrm flipH="1" flipV="1">
            <a:off x="3586163" y="2514600"/>
            <a:ext cx="0" cy="253365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53" name="Text Box 9"/>
          <p:cNvSpPr txBox="1">
            <a:spLocks noChangeArrowheads="1"/>
          </p:cNvSpPr>
          <p:nvPr/>
        </p:nvSpPr>
        <p:spPr bwMode="auto">
          <a:xfrm>
            <a:off x="1384300" y="2092325"/>
            <a:ext cx="6556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CC00"/>
                </a:solidFill>
              </a:rPr>
              <a:t>4 AÑOS</a:t>
            </a:r>
          </a:p>
        </p:txBody>
      </p:sp>
      <p:sp>
        <p:nvSpPr>
          <p:cNvPr id="185354" name="Text Box 10"/>
          <p:cNvSpPr txBox="1">
            <a:spLocks noChangeArrowheads="1"/>
          </p:cNvSpPr>
          <p:nvPr/>
        </p:nvSpPr>
        <p:spPr bwMode="auto">
          <a:xfrm>
            <a:off x="828675" y="1611313"/>
            <a:ext cx="16970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ESCUELA NAVAL</a:t>
            </a:r>
          </a:p>
          <a:p>
            <a:pPr algn="l">
              <a:defRPr/>
            </a:pPr>
            <a:r>
              <a:rPr lang="es-ES" altLang="es-CL" sz="1400" b="1">
                <a:solidFill>
                  <a:srgbClr val="FFFFFF"/>
                </a:solidFill>
              </a:rPr>
              <a:t>“ARTURO PRAT”</a:t>
            </a:r>
          </a:p>
        </p:txBody>
      </p:sp>
      <p:sp>
        <p:nvSpPr>
          <p:cNvPr id="110603" name="AutoShape 11"/>
          <p:cNvSpPr>
            <a:spLocks noChangeArrowheads="1"/>
          </p:cNvSpPr>
          <p:nvPr/>
        </p:nvSpPr>
        <p:spPr bwMode="auto">
          <a:xfrm>
            <a:off x="107950" y="2514600"/>
            <a:ext cx="1041400" cy="2185988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r>
              <a:rPr lang="es-ES" altLang="es-CL" sz="1000">
                <a:solidFill>
                  <a:srgbClr val="FFFFFF"/>
                </a:solidFill>
              </a:rPr>
              <a:t>PLAN COMUN </a:t>
            </a:r>
            <a:br>
              <a:rPr lang="es-ES" altLang="es-CL" sz="1000">
                <a:solidFill>
                  <a:srgbClr val="FFFFFF"/>
                </a:solidFill>
              </a:rPr>
            </a:br>
            <a:endParaRPr lang="es-ES" altLang="es-CL" sz="1000">
              <a:solidFill>
                <a:srgbClr val="FFFFFF"/>
              </a:solidFill>
            </a:endParaRPr>
          </a:p>
          <a:p>
            <a:r>
              <a:rPr lang="es-ES" altLang="es-CL" sz="1000">
                <a:solidFill>
                  <a:srgbClr val="FFFFFF"/>
                </a:solidFill>
              </a:rPr>
              <a:t>CURSO DE </a:t>
            </a:r>
            <a:br>
              <a:rPr lang="es-ES" altLang="es-CL" sz="1000">
                <a:solidFill>
                  <a:srgbClr val="FFFFFF"/>
                </a:solidFill>
              </a:rPr>
            </a:br>
            <a:r>
              <a:rPr lang="es-ES" altLang="es-CL" sz="1000">
                <a:solidFill>
                  <a:srgbClr val="FFFFFF"/>
                </a:solidFill>
              </a:rPr>
              <a:t>1° AÑO</a:t>
            </a:r>
          </a:p>
          <a:p>
            <a:endParaRPr lang="es-ES" altLang="es-CL" sz="1000">
              <a:solidFill>
                <a:srgbClr val="FFFFFF"/>
              </a:solidFill>
            </a:endParaRPr>
          </a:p>
        </p:txBody>
      </p:sp>
      <p:sp>
        <p:nvSpPr>
          <p:cNvPr id="110604" name="AutoShape 12"/>
          <p:cNvSpPr>
            <a:spLocks noChangeArrowheads="1"/>
          </p:cNvSpPr>
          <p:nvPr/>
        </p:nvSpPr>
        <p:spPr bwMode="auto">
          <a:xfrm>
            <a:off x="1331913" y="2492375"/>
            <a:ext cx="1966912" cy="2354263"/>
          </a:xfrm>
          <a:prstGeom prst="flowChartAlternateProcess">
            <a:avLst/>
          </a:prstGeom>
          <a:solidFill>
            <a:srgbClr val="333399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05" name="Text Box 13"/>
          <p:cNvSpPr txBox="1">
            <a:spLocks noChangeArrowheads="1"/>
          </p:cNvSpPr>
          <p:nvPr/>
        </p:nvSpPr>
        <p:spPr bwMode="auto">
          <a:xfrm>
            <a:off x="1363663" y="2997200"/>
            <a:ext cx="183991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400" b="1" dirty="0">
                <a:solidFill>
                  <a:srgbClr val="FFFFFF"/>
                </a:solidFill>
              </a:rPr>
              <a:t>CADETES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EJECUTIVOS E </a:t>
            </a:r>
            <a:br>
              <a:rPr lang="es-ES" altLang="es-CL" sz="1200" dirty="0">
                <a:solidFill>
                  <a:srgbClr val="FFFFFF"/>
                </a:solidFill>
              </a:rPr>
            </a:br>
            <a:r>
              <a:rPr lang="es-ES" altLang="es-CL" sz="1200" dirty="0">
                <a:solidFill>
                  <a:srgbClr val="FFFFFF"/>
                </a:solidFill>
              </a:rPr>
              <a:t>ING. NAVALES</a:t>
            </a:r>
            <a:br>
              <a:rPr lang="es-ES" altLang="es-CL" sz="1200" dirty="0">
                <a:solidFill>
                  <a:srgbClr val="FFFFFF"/>
                </a:solidFill>
              </a:rPr>
            </a:br>
            <a:endParaRPr lang="es-ES" altLang="es-CL" sz="1200" dirty="0">
              <a:solidFill>
                <a:srgbClr val="FFFFFF"/>
              </a:solidFill>
            </a:endParaRPr>
          </a:p>
          <a:p>
            <a:r>
              <a:rPr lang="es-ES" altLang="es-CL" sz="1200" dirty="0">
                <a:solidFill>
                  <a:srgbClr val="FFFFFF"/>
                </a:solidFill>
              </a:rPr>
              <a:t>INFANTES DE MARINA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ABASTECIMIENTO</a:t>
            </a:r>
          </a:p>
          <a:p>
            <a:r>
              <a:rPr lang="es-ES" altLang="es-CL" sz="1200" dirty="0">
                <a:solidFill>
                  <a:srgbClr val="FFFFFF"/>
                </a:solidFill>
              </a:rPr>
              <a:t>LITORAL</a:t>
            </a: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539750" y="5137150"/>
            <a:ext cx="10096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>
                <a:solidFill>
                  <a:srgbClr val="000000"/>
                </a:solidFill>
              </a:rPr>
              <a:t>ELECCION</a:t>
            </a:r>
          </a:p>
          <a:p>
            <a:r>
              <a:rPr lang="es-ES" altLang="es-CL" sz="1000" b="1">
                <a:solidFill>
                  <a:srgbClr val="000000"/>
                </a:solidFill>
              </a:rPr>
              <a:t> DE</a:t>
            </a:r>
          </a:p>
          <a:p>
            <a:r>
              <a:rPr lang="es-ES" altLang="es-CL" sz="1000" b="1">
                <a:solidFill>
                  <a:srgbClr val="000000"/>
                </a:solidFill>
              </a:rPr>
              <a:t> ESCALAFON</a:t>
            </a:r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auto">
          <a:xfrm>
            <a:off x="1619250" y="5373688"/>
            <a:ext cx="1366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200" b="1">
                <a:solidFill>
                  <a:srgbClr val="000000"/>
                </a:solidFill>
              </a:rPr>
              <a:t>FINALIZANDO 2° AÑO OBTIENEN BACHILLER</a:t>
            </a:r>
          </a:p>
          <a:p>
            <a:endParaRPr lang="es-ES" altLang="es-CL" sz="1200" b="1">
              <a:solidFill>
                <a:srgbClr val="000000"/>
              </a:solidFill>
            </a:endParaRPr>
          </a:p>
        </p:txBody>
      </p:sp>
      <p:sp>
        <p:nvSpPr>
          <p:cNvPr id="110608" name="Text Box 16"/>
          <p:cNvSpPr txBox="1">
            <a:spLocks noChangeArrowheads="1"/>
          </p:cNvSpPr>
          <p:nvPr/>
        </p:nvSpPr>
        <p:spPr bwMode="auto">
          <a:xfrm>
            <a:off x="3132138" y="5167313"/>
            <a:ext cx="136842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1000" b="1" dirty="0" smtClean="0">
                <a:solidFill>
                  <a:srgbClr val="000000"/>
                </a:solidFill>
              </a:rPr>
              <a:t>LICENCIATURA / TITULO OF.MARINA</a:t>
            </a:r>
            <a:endParaRPr lang="es-ES" altLang="es-CL" sz="1000" b="1" dirty="0">
              <a:solidFill>
                <a:srgbClr val="000000"/>
              </a:solidFill>
            </a:endParaRPr>
          </a:p>
          <a:p>
            <a:endParaRPr lang="es-ES" altLang="es-CL" sz="1000" b="1" dirty="0">
              <a:solidFill>
                <a:srgbClr val="000000"/>
              </a:solidFill>
            </a:endParaRPr>
          </a:p>
        </p:txBody>
      </p:sp>
      <p:sp>
        <p:nvSpPr>
          <p:cNvPr id="110609" name="Line 17"/>
          <p:cNvSpPr>
            <a:spLocks noChangeShapeType="1"/>
          </p:cNvSpPr>
          <p:nvPr/>
        </p:nvSpPr>
        <p:spPr bwMode="auto">
          <a:xfrm>
            <a:off x="188913" y="2332038"/>
            <a:ext cx="2881312" cy="0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10" name="AutoShape 19"/>
          <p:cNvSpPr>
            <a:spLocks noChangeArrowheads="1"/>
          </p:cNvSpPr>
          <p:nvPr/>
        </p:nvSpPr>
        <p:spPr bwMode="auto">
          <a:xfrm>
            <a:off x="6757988" y="4640263"/>
            <a:ext cx="895350" cy="471487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1" name="AutoShape 20"/>
          <p:cNvSpPr>
            <a:spLocks noChangeArrowheads="1"/>
          </p:cNvSpPr>
          <p:nvPr/>
        </p:nvSpPr>
        <p:spPr bwMode="auto">
          <a:xfrm>
            <a:off x="8188325" y="2751138"/>
            <a:ext cx="776288" cy="1630362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2" name="AutoShape 21"/>
          <p:cNvSpPr>
            <a:spLocks noChangeArrowheads="1"/>
          </p:cNvSpPr>
          <p:nvPr/>
        </p:nvSpPr>
        <p:spPr bwMode="auto">
          <a:xfrm>
            <a:off x="7292975" y="2751138"/>
            <a:ext cx="776288" cy="1630362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3" name="AutoShape 22"/>
          <p:cNvSpPr>
            <a:spLocks noChangeArrowheads="1"/>
          </p:cNvSpPr>
          <p:nvPr/>
        </p:nvSpPr>
        <p:spPr bwMode="auto">
          <a:xfrm>
            <a:off x="6696075" y="3963988"/>
            <a:ext cx="358775" cy="404812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4" name="AutoShape 23"/>
          <p:cNvSpPr>
            <a:spLocks noChangeArrowheads="1"/>
          </p:cNvSpPr>
          <p:nvPr/>
        </p:nvSpPr>
        <p:spPr bwMode="auto">
          <a:xfrm>
            <a:off x="5940425" y="3289300"/>
            <a:ext cx="696913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5" name="AutoShape 24"/>
          <p:cNvSpPr>
            <a:spLocks noChangeArrowheads="1"/>
          </p:cNvSpPr>
          <p:nvPr/>
        </p:nvSpPr>
        <p:spPr bwMode="auto">
          <a:xfrm>
            <a:off x="6696075" y="3289300"/>
            <a:ext cx="358775" cy="609600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6" name="AutoShape 25"/>
          <p:cNvSpPr>
            <a:spLocks noChangeArrowheads="1"/>
          </p:cNvSpPr>
          <p:nvPr/>
        </p:nvSpPr>
        <p:spPr bwMode="auto">
          <a:xfrm>
            <a:off x="5940425" y="3965575"/>
            <a:ext cx="696913" cy="403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7" name="AutoShape 26"/>
          <p:cNvSpPr>
            <a:spLocks noChangeArrowheads="1"/>
          </p:cNvSpPr>
          <p:nvPr/>
        </p:nvSpPr>
        <p:spPr bwMode="auto">
          <a:xfrm>
            <a:off x="3708400" y="2708275"/>
            <a:ext cx="954088" cy="1846263"/>
          </a:xfrm>
          <a:prstGeom prst="flowChartAlternateProcess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18" name="Text Box 27"/>
          <p:cNvSpPr txBox="1">
            <a:spLocks noChangeArrowheads="1"/>
          </p:cNvSpPr>
          <p:nvPr/>
        </p:nvSpPr>
        <p:spPr bwMode="auto">
          <a:xfrm rot="10800000">
            <a:off x="6011863" y="3357563"/>
            <a:ext cx="5635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pPr algn="l"/>
            <a:r>
              <a:rPr lang="es-ES" altLang="es-CL" sz="600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10619" name="Text Box 28"/>
          <p:cNvSpPr txBox="1">
            <a:spLocks noChangeArrowheads="1"/>
          </p:cNvSpPr>
          <p:nvPr/>
        </p:nvSpPr>
        <p:spPr bwMode="auto">
          <a:xfrm>
            <a:off x="6684963" y="4016375"/>
            <a:ext cx="392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IM.   AB.  LT.</a:t>
            </a:r>
          </a:p>
        </p:txBody>
      </p:sp>
      <p:sp>
        <p:nvSpPr>
          <p:cNvPr id="110620" name="Line 29"/>
          <p:cNvSpPr>
            <a:spLocks noChangeShapeType="1"/>
          </p:cNvSpPr>
          <p:nvPr/>
        </p:nvSpPr>
        <p:spPr bwMode="auto">
          <a:xfrm flipV="1">
            <a:off x="7173913" y="2751138"/>
            <a:ext cx="0" cy="18891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73" name="Text Box 30"/>
          <p:cNvSpPr txBox="1">
            <a:spLocks noChangeArrowheads="1"/>
          </p:cNvSpPr>
          <p:nvPr/>
        </p:nvSpPr>
        <p:spPr bwMode="auto">
          <a:xfrm>
            <a:off x="4787900" y="2276475"/>
            <a:ext cx="56832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</a:t>
            </a:r>
          </a:p>
        </p:txBody>
      </p:sp>
      <p:sp>
        <p:nvSpPr>
          <p:cNvPr id="185374" name="Text Box 31"/>
          <p:cNvSpPr txBox="1">
            <a:spLocks noChangeArrowheads="1"/>
          </p:cNvSpPr>
          <p:nvPr/>
        </p:nvSpPr>
        <p:spPr bwMode="auto">
          <a:xfrm>
            <a:off x="5940425" y="2276475"/>
            <a:ext cx="647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2 AÑOS</a:t>
            </a:r>
          </a:p>
        </p:txBody>
      </p:sp>
      <p:sp>
        <p:nvSpPr>
          <p:cNvPr id="185375" name="Text Box 34"/>
          <p:cNvSpPr txBox="1">
            <a:spLocks noChangeArrowheads="1"/>
          </p:cNvSpPr>
          <p:nvPr/>
        </p:nvSpPr>
        <p:spPr bwMode="auto">
          <a:xfrm>
            <a:off x="4764088" y="1700213"/>
            <a:ext cx="1109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PRÁCTICA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4" name="Text Box 36"/>
          <p:cNvSpPr txBox="1">
            <a:spLocks noChangeArrowheads="1"/>
          </p:cNvSpPr>
          <p:nvPr/>
        </p:nvSpPr>
        <p:spPr bwMode="auto">
          <a:xfrm rot="10800000">
            <a:off x="6667500" y="3289300"/>
            <a:ext cx="179388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/>
          <a:lstStyle/>
          <a:p>
            <a:r>
              <a:rPr lang="es-ES" altLang="es-CL" sz="600">
                <a:solidFill>
                  <a:srgbClr val="FFFFFF"/>
                </a:solidFill>
              </a:rPr>
              <a:t>INGENIEROS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EN SISTEMAS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  <a:p>
            <a:pPr algn="l"/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10625" name="Text Box 37"/>
          <p:cNvSpPr txBox="1">
            <a:spLocks noChangeArrowheads="1"/>
          </p:cNvSpPr>
          <p:nvPr/>
        </p:nvSpPr>
        <p:spPr bwMode="auto">
          <a:xfrm>
            <a:off x="3779838" y="3357563"/>
            <a:ext cx="94932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800">
                <a:solidFill>
                  <a:srgbClr val="FFFFFF"/>
                </a:solidFill>
              </a:rPr>
              <a:t>FORMACIÓN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 PROFESIONAL </a:t>
            </a:r>
          </a:p>
          <a:p>
            <a:r>
              <a:rPr lang="es-ES" altLang="es-CL" sz="800">
                <a:solidFill>
                  <a:srgbClr val="FFFFFF"/>
                </a:solidFill>
              </a:rPr>
              <a:t>APLICADA</a:t>
            </a:r>
          </a:p>
        </p:txBody>
      </p:sp>
      <p:sp>
        <p:nvSpPr>
          <p:cNvPr id="110626" name="Text Box 40"/>
          <p:cNvSpPr txBox="1">
            <a:spLocks noChangeArrowheads="1"/>
          </p:cNvSpPr>
          <p:nvPr/>
        </p:nvSpPr>
        <p:spPr bwMode="auto">
          <a:xfrm>
            <a:off x="5921375" y="3965575"/>
            <a:ext cx="6556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500">
                <a:solidFill>
                  <a:srgbClr val="FFFFFF"/>
                </a:solidFill>
              </a:rPr>
              <a:t>EMBARCO Y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SERVICIO AREA</a:t>
            </a:r>
          </a:p>
          <a:p>
            <a:r>
              <a:rPr lang="es-ES" altLang="es-CL" sz="500">
                <a:solidFill>
                  <a:srgbClr val="FFFFFF"/>
                </a:solidFill>
              </a:rPr>
              <a:t>PROFESIONAL</a:t>
            </a:r>
          </a:p>
        </p:txBody>
      </p:sp>
      <p:sp>
        <p:nvSpPr>
          <p:cNvPr id="110627" name="AutoShape 41"/>
          <p:cNvSpPr>
            <a:spLocks noChangeArrowheads="1"/>
          </p:cNvSpPr>
          <p:nvPr/>
        </p:nvSpPr>
        <p:spPr bwMode="auto">
          <a:xfrm>
            <a:off x="5940425" y="2751138"/>
            <a:ext cx="1114425" cy="471487"/>
          </a:xfrm>
          <a:prstGeom prst="flowChartAlternateProcess">
            <a:avLst/>
          </a:prstGeom>
          <a:solidFill>
            <a:srgbClr val="3333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 altLang="es-CL" sz="600">
              <a:solidFill>
                <a:srgbClr val="000000"/>
              </a:solidFill>
            </a:endParaRPr>
          </a:p>
        </p:txBody>
      </p:sp>
      <p:sp>
        <p:nvSpPr>
          <p:cNvPr id="110628" name="Text Box 42"/>
          <p:cNvSpPr txBox="1">
            <a:spLocks noChangeArrowheads="1"/>
          </p:cNvSpPr>
          <p:nvPr/>
        </p:nvSpPr>
        <p:spPr bwMode="auto">
          <a:xfrm>
            <a:off x="6156325" y="2852738"/>
            <a:ext cx="661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INGENIEROS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NAVALES</a:t>
            </a:r>
          </a:p>
        </p:txBody>
      </p:sp>
      <p:sp>
        <p:nvSpPr>
          <p:cNvPr id="110629" name="Text Box 43"/>
          <p:cNvSpPr txBox="1">
            <a:spLocks noChangeArrowheads="1"/>
          </p:cNvSpPr>
          <p:nvPr/>
        </p:nvSpPr>
        <p:spPr bwMode="auto">
          <a:xfrm>
            <a:off x="7308850" y="3355975"/>
            <a:ext cx="7921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EMBARCO Y SERVICIO </a:t>
            </a:r>
          </a:p>
          <a:p>
            <a:r>
              <a:rPr lang="es-ES" altLang="es-CL" sz="600">
                <a:solidFill>
                  <a:srgbClr val="FFFFFF"/>
                </a:solidFill>
              </a:rPr>
              <a:t>AREA PROFESIONAL</a:t>
            </a:r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0" name="Text Box 44"/>
          <p:cNvSpPr txBox="1">
            <a:spLocks noChangeArrowheads="1"/>
          </p:cNvSpPr>
          <p:nvPr/>
        </p:nvSpPr>
        <p:spPr bwMode="auto">
          <a:xfrm>
            <a:off x="8221663" y="3436938"/>
            <a:ext cx="746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FFFFFF"/>
                </a:solidFill>
              </a:rPr>
              <a:t>POST-GRADOS</a:t>
            </a:r>
          </a:p>
        </p:txBody>
      </p:sp>
      <p:sp>
        <p:nvSpPr>
          <p:cNvPr id="110631" name="Text Box 45"/>
          <p:cNvSpPr txBox="1">
            <a:spLocks noChangeArrowheads="1"/>
          </p:cNvSpPr>
          <p:nvPr/>
        </p:nvSpPr>
        <p:spPr bwMode="auto">
          <a:xfrm>
            <a:off x="6823075" y="4652963"/>
            <a:ext cx="808038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CL" sz="600">
                <a:solidFill>
                  <a:srgbClr val="000000"/>
                </a:solidFill>
              </a:rPr>
              <a:t>CURSO DE </a:t>
            </a:r>
            <a:br>
              <a:rPr lang="es-ES" altLang="es-CL" sz="600">
                <a:solidFill>
                  <a:srgbClr val="000000"/>
                </a:solidFill>
              </a:rPr>
            </a:br>
            <a:r>
              <a:rPr lang="es-ES" altLang="es-CL" sz="600">
                <a:solidFill>
                  <a:srgbClr val="000000"/>
                </a:solidFill>
              </a:rPr>
              <a:t>ESPECIALIDAD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OBTIENE TITULO</a:t>
            </a:r>
          </a:p>
          <a:p>
            <a:r>
              <a:rPr lang="es-ES" altLang="es-CL" sz="600">
                <a:solidFill>
                  <a:srgbClr val="000000"/>
                </a:solidFill>
              </a:rPr>
              <a:t>PROFESIONAL</a:t>
            </a:r>
          </a:p>
          <a:p>
            <a:endParaRPr lang="es-ES" altLang="es-CL" sz="600">
              <a:solidFill>
                <a:srgbClr val="000000"/>
              </a:solidFill>
            </a:endParaRPr>
          </a:p>
        </p:txBody>
      </p:sp>
      <p:sp>
        <p:nvSpPr>
          <p:cNvPr id="110632" name="Line 47"/>
          <p:cNvSpPr>
            <a:spLocks noChangeShapeType="1"/>
          </p:cNvSpPr>
          <p:nvPr/>
        </p:nvSpPr>
        <p:spPr bwMode="auto">
          <a:xfrm flipV="1">
            <a:off x="5435600" y="2636838"/>
            <a:ext cx="151288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85385" name="Text Box 50"/>
          <p:cNvSpPr txBox="1">
            <a:spLocks noChangeArrowheads="1"/>
          </p:cNvSpPr>
          <p:nvPr/>
        </p:nvSpPr>
        <p:spPr bwMode="auto">
          <a:xfrm>
            <a:off x="3348038" y="1700213"/>
            <a:ext cx="1319212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BUQUE ESCUELA </a:t>
            </a:r>
          </a:p>
          <a:p>
            <a:pPr algn="l"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“ESMERALDA”</a:t>
            </a:r>
          </a:p>
        </p:txBody>
      </p:sp>
      <p:sp>
        <p:nvSpPr>
          <p:cNvPr id="53" name="52 Flecha a la derecha con bandas"/>
          <p:cNvSpPr/>
          <p:nvPr/>
        </p:nvSpPr>
        <p:spPr>
          <a:xfrm>
            <a:off x="385763" y="6148388"/>
            <a:ext cx="8491537" cy="809625"/>
          </a:xfrm>
          <a:prstGeom prst="stripedRightArrow">
            <a:avLst/>
          </a:prstGeom>
          <a:solidFill>
            <a:schemeClr val="bg1">
              <a:lumMod val="9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/>
          </a:p>
        </p:txBody>
      </p:sp>
      <p:sp>
        <p:nvSpPr>
          <p:cNvPr id="54" name="53 CuadroTexto"/>
          <p:cNvSpPr txBox="1"/>
          <p:nvPr/>
        </p:nvSpPr>
        <p:spPr>
          <a:xfrm>
            <a:off x="1782763" y="6362700"/>
            <a:ext cx="58039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2000" b="1" dirty="0">
                <a:solidFill>
                  <a:schemeClr val="bg1">
                    <a:lumMod val="50000"/>
                  </a:schemeClr>
                </a:solidFill>
              </a:rPr>
              <a:t>MATRIZ                                 ESPECIALIZACIÓN</a:t>
            </a:r>
          </a:p>
        </p:txBody>
      </p:sp>
      <p:sp>
        <p:nvSpPr>
          <p:cNvPr id="185388" name="Text Box 30"/>
          <p:cNvSpPr txBox="1">
            <a:spLocks noChangeArrowheads="1"/>
          </p:cNvSpPr>
          <p:nvPr/>
        </p:nvSpPr>
        <p:spPr bwMode="auto">
          <a:xfrm>
            <a:off x="3851275" y="2276475"/>
            <a:ext cx="5635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es-ES" altLang="es-CL" sz="1000">
                <a:solidFill>
                  <a:srgbClr val="FFCC00"/>
                </a:solidFill>
              </a:rPr>
              <a:t>1 AÑO</a:t>
            </a:r>
          </a:p>
        </p:txBody>
      </p:sp>
      <p:sp>
        <p:nvSpPr>
          <p:cNvPr id="110637" name="AutoShape 38"/>
          <p:cNvSpPr>
            <a:spLocks noChangeArrowheads="1"/>
          </p:cNvSpPr>
          <p:nvPr/>
        </p:nvSpPr>
        <p:spPr bwMode="auto">
          <a:xfrm>
            <a:off x="4787900" y="2708275"/>
            <a:ext cx="863600" cy="1800225"/>
          </a:xfrm>
          <a:prstGeom prst="flowChartAlternateProcess">
            <a:avLst/>
          </a:prstGeom>
          <a:solidFill>
            <a:srgbClr val="595C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 altLang="es-CL" sz="600">
              <a:solidFill>
                <a:srgbClr val="000000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  <a:p>
            <a:endParaRPr lang="es-ES" altLang="es-CL" sz="600">
              <a:solidFill>
                <a:srgbClr val="FFFFFF"/>
              </a:solidFill>
            </a:endParaRPr>
          </a:p>
        </p:txBody>
      </p:sp>
      <p:sp>
        <p:nvSpPr>
          <p:cNvPr id="185390" name="Text Box 18"/>
          <p:cNvSpPr txBox="1">
            <a:spLocks noChangeArrowheads="1"/>
          </p:cNvSpPr>
          <p:nvPr/>
        </p:nvSpPr>
        <p:spPr bwMode="auto">
          <a:xfrm>
            <a:off x="4716463" y="3573463"/>
            <a:ext cx="930275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altLang="es-CL" sz="800" b="1">
                <a:solidFill>
                  <a:srgbClr val="FFFFFF"/>
                </a:solidFill>
              </a:rPr>
              <a:t>EMBARCO</a:t>
            </a:r>
          </a:p>
        </p:txBody>
      </p:sp>
      <p:sp>
        <p:nvSpPr>
          <p:cNvPr id="185391" name="Text Box 34"/>
          <p:cNvSpPr txBox="1">
            <a:spLocks noChangeArrowheads="1"/>
          </p:cNvSpPr>
          <p:nvPr/>
        </p:nvSpPr>
        <p:spPr bwMode="auto">
          <a:xfrm>
            <a:off x="5743575" y="1731963"/>
            <a:ext cx="178117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ACADEMIA POLITÉCNICA</a:t>
            </a:r>
          </a:p>
          <a:p>
            <a:pPr>
              <a:defRPr/>
            </a:pPr>
            <a:r>
              <a:rPr lang="es-ES" altLang="es-CL" sz="1000" b="1">
                <a:solidFill>
                  <a:srgbClr val="FFFFFF"/>
                </a:solidFill>
              </a:rPr>
              <a:t>NAVAL</a:t>
            </a:r>
          </a:p>
        </p:txBody>
      </p:sp>
      <p:sp>
        <p:nvSpPr>
          <p:cNvPr id="110640" name="Line 47"/>
          <p:cNvSpPr>
            <a:spLocks noChangeShapeType="1"/>
          </p:cNvSpPr>
          <p:nvPr/>
        </p:nvSpPr>
        <p:spPr bwMode="auto">
          <a:xfrm flipV="1">
            <a:off x="4643438" y="2636838"/>
            <a:ext cx="1081087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110641" name="Line 47"/>
          <p:cNvSpPr>
            <a:spLocks noChangeShapeType="1"/>
          </p:cNvSpPr>
          <p:nvPr/>
        </p:nvSpPr>
        <p:spPr bwMode="auto">
          <a:xfrm flipV="1">
            <a:off x="3708400" y="2636838"/>
            <a:ext cx="935038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143644"/>
            <a:ext cx="2133600" cy="476250"/>
          </a:xfrm>
        </p:spPr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1655639" y="2357430"/>
            <a:ext cx="698037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ESTRUCTURA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 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2277453" y="0"/>
            <a:ext cx="686656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ESTRUCTURA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DEPARTAMENTO DE EDUCACIÓN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6" name="5 Imagen"/>
          <p:cNvPicPr/>
          <p:nvPr/>
        </p:nvPicPr>
        <p:blipFill>
          <a:blip r:embed="rId2"/>
          <a:srcRect l="16495" t="14667" r="18381" b="37333"/>
          <a:stretch>
            <a:fillRect/>
          </a:stretch>
        </p:blipFill>
        <p:spPr bwMode="auto">
          <a:xfrm>
            <a:off x="652436" y="2071678"/>
            <a:ext cx="820584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2786058"/>
            <a:ext cx="82867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dirty="0" smtClean="0">
                <a:solidFill>
                  <a:srgbClr val="FFCC00"/>
                </a:solidFill>
              </a:rPr>
              <a:t>ORGÁNICA ACTIVIDADES </a:t>
            </a:r>
          </a:p>
          <a:p>
            <a:pPr marL="342900" indent="-342900" algn="r">
              <a:defRPr/>
            </a:pPr>
            <a:r>
              <a:rPr lang="es-CL" altLang="es-CL" b="1" dirty="0" smtClean="0">
                <a:solidFill>
                  <a:srgbClr val="FFCC00"/>
                </a:solidFill>
              </a:rPr>
              <a:t>ACADÉMICAS  Y FÍSICO DEPORTIVAS</a:t>
            </a:r>
            <a:endParaRPr lang="es-ES" altLang="es-CL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295165" y="0"/>
            <a:ext cx="58488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ORGÁNICA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ACTIVIDADES ACADÉMICAS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25000" t="25000" r="23437" b="9721"/>
          <a:stretch>
            <a:fillRect/>
          </a:stretch>
        </p:blipFill>
        <p:spPr bwMode="auto">
          <a:xfrm>
            <a:off x="1000100" y="1357298"/>
            <a:ext cx="7429552" cy="5290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grpSp>
        <p:nvGrpSpPr>
          <p:cNvPr id="3" name="2 Grupo"/>
          <p:cNvGrpSpPr/>
          <p:nvPr/>
        </p:nvGrpSpPr>
        <p:grpSpPr>
          <a:xfrm>
            <a:off x="323528" y="1259803"/>
            <a:ext cx="8534752" cy="5598196"/>
            <a:chOff x="323528" y="908720"/>
            <a:chExt cx="8011177" cy="3631102"/>
          </a:xfrm>
        </p:grpSpPr>
        <p:cxnSp>
          <p:nvCxnSpPr>
            <p:cNvPr id="4" name="79 Conector recto"/>
            <p:cNvCxnSpPr/>
            <p:nvPr/>
          </p:nvCxnSpPr>
          <p:spPr>
            <a:xfrm flipH="1" flipV="1">
              <a:off x="2843840" y="4437112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79 Conector recto"/>
            <p:cNvCxnSpPr/>
            <p:nvPr/>
          </p:nvCxnSpPr>
          <p:spPr>
            <a:xfrm flipH="1" flipV="1">
              <a:off x="2843840" y="422108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71 Rectángulo redondeado"/>
            <p:cNvSpPr/>
            <p:nvPr/>
          </p:nvSpPr>
          <p:spPr>
            <a:xfrm>
              <a:off x="3131840" y="43778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TAEKWONDO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" name="71 Rectángulo redondeado"/>
            <p:cNvSpPr/>
            <p:nvPr/>
          </p:nvSpPr>
          <p:spPr>
            <a:xfrm>
              <a:off x="3135355" y="415579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" name="7 Rectángulo redondeado"/>
            <p:cNvSpPr/>
            <p:nvPr/>
          </p:nvSpPr>
          <p:spPr>
            <a:xfrm>
              <a:off x="4475989" y="908721"/>
              <a:ext cx="1440160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r>
                <a:rPr lang="es-CL" sz="800" dirty="0" smtClean="0">
                  <a:solidFill>
                    <a:schemeClr val="tx1"/>
                  </a:solidFill>
                </a:rPr>
                <a:t>JEFE ACTIVIDADES FÍSICAS </a:t>
              </a:r>
              <a:r>
                <a:rPr lang="es-CL" sz="800" dirty="0" smtClean="0">
                  <a:solidFill>
                    <a:schemeClr val="tx1"/>
                  </a:solidFill>
                </a:rPr>
                <a:t>(CC IM GONZALEZ)</a:t>
              </a:r>
              <a:endParaRPr lang="es-CL" sz="800" dirty="0">
                <a:solidFill>
                  <a:schemeClr val="tx1"/>
                </a:solidFill>
              </a:endParaRPr>
            </a:p>
          </p:txBody>
        </p:sp>
        <p:sp>
          <p:nvSpPr>
            <p:cNvPr id="9" name="8 Rectángulo redondeado"/>
            <p:cNvSpPr/>
            <p:nvPr/>
          </p:nvSpPr>
          <p:spPr>
            <a:xfrm>
              <a:off x="4572000" y="1772816"/>
              <a:ext cx="1248139" cy="27003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FACULTAD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 (M. GONZÁLEZ)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0" name="9 Rectángulo redondeado"/>
            <p:cNvSpPr/>
            <p:nvPr/>
          </p:nvSpPr>
          <p:spPr>
            <a:xfrm>
              <a:off x="1163621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BÁSICAS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(M. GUZMAN)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1" name="10 Rectángulo redondeado"/>
            <p:cNvSpPr/>
            <p:nvPr/>
          </p:nvSpPr>
          <p:spPr>
            <a:xfrm>
              <a:off x="3121680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(W. WEISS)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2" name="11 Rectángulo redondeado"/>
            <p:cNvSpPr/>
            <p:nvPr/>
          </p:nvSpPr>
          <p:spPr>
            <a:xfrm>
              <a:off x="5113013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PROFESIONALES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(O. GARCÍA)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3" name="12 Rectángulo redondeado"/>
            <p:cNvSpPr/>
            <p:nvPr/>
          </p:nvSpPr>
          <p:spPr>
            <a:xfrm>
              <a:off x="7110569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(B. PINTO)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4" name="13 Rectángulo redondeado"/>
            <p:cNvSpPr/>
            <p:nvPr/>
          </p:nvSpPr>
          <p:spPr>
            <a:xfrm>
              <a:off x="1185459" y="908720"/>
              <a:ext cx="1128125" cy="34203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UNIDAD DE COORDINACIÓN DE EDUCACIÓN FÍSICA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(U C E F)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5" name="14 Rectángulo redondeado"/>
            <p:cNvSpPr/>
            <p:nvPr/>
          </p:nvSpPr>
          <p:spPr>
            <a:xfrm>
              <a:off x="323528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 FORMATIVA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(D. CHAGAY)</a:t>
              </a:r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130763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DEPORTIVA 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(A. HUERTA)</a:t>
              </a:r>
            </a:p>
          </p:txBody>
        </p:sp>
        <p:sp>
          <p:nvSpPr>
            <p:cNvPr id="17" name="16 Rectángulo redondeado"/>
            <p:cNvSpPr/>
            <p:nvPr/>
          </p:nvSpPr>
          <p:spPr>
            <a:xfrm>
              <a:off x="229314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ACTIVIDADES FÍSICAS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(N. AGUAD)</a:t>
              </a:r>
            </a:p>
          </p:txBody>
        </p:sp>
        <p:cxnSp>
          <p:nvCxnSpPr>
            <p:cNvPr id="18" name="17 Conector recto"/>
            <p:cNvCxnSpPr>
              <a:stCxn id="14" idx="3"/>
              <a:endCxn id="8" idx="1"/>
            </p:cNvCxnSpPr>
            <p:nvPr/>
          </p:nvCxnSpPr>
          <p:spPr>
            <a:xfrm>
              <a:off x="2313584" y="1079739"/>
              <a:ext cx="2162405" cy="98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/>
            <p:nvPr/>
          </p:nvCxnSpPr>
          <p:spPr>
            <a:xfrm>
              <a:off x="1748824" y="1250757"/>
              <a:ext cx="0" cy="345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flipV="1">
              <a:off x="731573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flipV="1">
              <a:off x="1749592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 flipV="1">
              <a:off x="2735099" y="1588539"/>
              <a:ext cx="0" cy="18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>
              <a:off x="731193" y="1589365"/>
              <a:ext cx="2001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>
              <a:stCxn id="8" idx="2"/>
              <a:endCxn id="9" idx="0"/>
            </p:cNvCxnSpPr>
            <p:nvPr/>
          </p:nvCxnSpPr>
          <p:spPr>
            <a:xfrm>
              <a:off x="5196069" y="1270418"/>
              <a:ext cx="0" cy="5023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Conector recto"/>
            <p:cNvCxnSpPr/>
            <p:nvPr/>
          </p:nvCxnSpPr>
          <p:spPr>
            <a:xfrm>
              <a:off x="1771387" y="2253155"/>
              <a:ext cx="5875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"/>
            <p:cNvCxnSpPr>
              <a:stCxn id="10" idx="0"/>
            </p:cNvCxnSpPr>
            <p:nvPr/>
          </p:nvCxnSpPr>
          <p:spPr>
            <a:xfrm flipV="1">
              <a:off x="1775689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/>
            <p:nvPr/>
          </p:nvCxnSpPr>
          <p:spPr>
            <a:xfrm flipV="1">
              <a:off x="372822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recto"/>
            <p:cNvCxnSpPr/>
            <p:nvPr/>
          </p:nvCxnSpPr>
          <p:spPr>
            <a:xfrm flipV="1">
              <a:off x="568738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 flipV="1">
              <a:off x="7644341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>
              <a:stCxn id="9" idx="2"/>
            </p:cNvCxnSpPr>
            <p:nvPr/>
          </p:nvCxnSpPr>
          <p:spPr>
            <a:xfrm>
              <a:off x="5196069" y="2042846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30 Rectángulo redondeado"/>
            <p:cNvSpPr/>
            <p:nvPr/>
          </p:nvSpPr>
          <p:spPr>
            <a:xfrm>
              <a:off x="1211627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2" name="31 Rectángulo redondeado"/>
            <p:cNvSpPr/>
            <p:nvPr/>
          </p:nvSpPr>
          <p:spPr>
            <a:xfrm>
              <a:off x="1211627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GIMNASIA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1211627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1211627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C. MONITORES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5" name="34 Rectángulo redondeado"/>
            <p:cNvSpPr/>
            <p:nvPr/>
          </p:nvSpPr>
          <p:spPr>
            <a:xfrm>
              <a:off x="1211627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F.F. DE BASE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1211627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GRAL.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7" name="36 Rectángulo redondeado"/>
            <p:cNvSpPr/>
            <p:nvPr/>
          </p:nvSpPr>
          <p:spPr>
            <a:xfrm>
              <a:off x="1211627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DEF. PERSONAL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1211627" y="43651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NIV.  FÍSICA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38 Conector recto"/>
            <p:cNvCxnSpPr/>
            <p:nvPr/>
          </p:nvCxnSpPr>
          <p:spPr>
            <a:xfrm flipH="1" flipV="1">
              <a:off x="923627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39 Conector recto"/>
            <p:cNvCxnSpPr/>
            <p:nvPr/>
          </p:nvCxnSpPr>
          <p:spPr>
            <a:xfrm flipH="1" flipV="1">
              <a:off x="923595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"/>
            <p:cNvCxnSpPr/>
            <p:nvPr/>
          </p:nvCxnSpPr>
          <p:spPr>
            <a:xfrm flipH="1" flipV="1">
              <a:off x="923627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recto"/>
            <p:cNvCxnSpPr/>
            <p:nvPr/>
          </p:nvCxnSpPr>
          <p:spPr>
            <a:xfrm flipH="1" flipV="1">
              <a:off x="923595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"/>
            <p:cNvCxnSpPr/>
            <p:nvPr/>
          </p:nvCxnSpPr>
          <p:spPr>
            <a:xfrm flipH="1" flipV="1">
              <a:off x="923627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recto"/>
            <p:cNvCxnSpPr/>
            <p:nvPr/>
          </p:nvCxnSpPr>
          <p:spPr>
            <a:xfrm flipH="1" flipV="1">
              <a:off x="923627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recto"/>
            <p:cNvCxnSpPr/>
            <p:nvPr/>
          </p:nvCxnSpPr>
          <p:spPr>
            <a:xfrm flipH="1" flipV="1">
              <a:off x="923627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recto"/>
            <p:cNvCxnSpPr/>
            <p:nvPr/>
          </p:nvCxnSpPr>
          <p:spPr>
            <a:xfrm flipH="1" flipV="1">
              <a:off x="923627" y="4441970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recto"/>
            <p:cNvCxnSpPr/>
            <p:nvPr/>
          </p:nvCxnSpPr>
          <p:spPr>
            <a:xfrm>
              <a:off x="923595" y="2934913"/>
              <a:ext cx="0" cy="15121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recto"/>
            <p:cNvCxnSpPr/>
            <p:nvPr/>
          </p:nvCxnSpPr>
          <p:spPr>
            <a:xfrm flipH="1" flipV="1">
              <a:off x="683627" y="2528900"/>
              <a:ext cx="48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recto"/>
            <p:cNvCxnSpPr/>
            <p:nvPr/>
          </p:nvCxnSpPr>
          <p:spPr>
            <a:xfrm>
              <a:off x="680773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recto"/>
            <p:cNvCxnSpPr/>
            <p:nvPr/>
          </p:nvCxnSpPr>
          <p:spPr>
            <a:xfrm>
              <a:off x="683595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50 Rectángulo redondeado"/>
            <p:cNvSpPr/>
            <p:nvPr/>
          </p:nvSpPr>
          <p:spPr>
            <a:xfrm>
              <a:off x="3131840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2" name="51 Rectángulo redondeado"/>
            <p:cNvSpPr/>
            <p:nvPr/>
          </p:nvSpPr>
          <p:spPr>
            <a:xfrm>
              <a:off x="3131840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3" name="52 Rectángulo redondeado"/>
            <p:cNvSpPr/>
            <p:nvPr/>
          </p:nvSpPr>
          <p:spPr>
            <a:xfrm>
              <a:off x="3131840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4" name="53 Rectángulo redondeado"/>
            <p:cNvSpPr/>
            <p:nvPr/>
          </p:nvSpPr>
          <p:spPr>
            <a:xfrm>
              <a:off x="3131840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5" name="54 Rectángulo redondeado"/>
            <p:cNvSpPr/>
            <p:nvPr/>
          </p:nvSpPr>
          <p:spPr>
            <a:xfrm>
              <a:off x="3131840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6" name="55 Rectángulo redondeado"/>
            <p:cNvSpPr/>
            <p:nvPr/>
          </p:nvSpPr>
          <p:spPr>
            <a:xfrm>
              <a:off x="3131840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FÍSICO DEP.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57" name="56 Conector recto"/>
            <p:cNvCxnSpPr/>
            <p:nvPr/>
          </p:nvCxnSpPr>
          <p:spPr>
            <a:xfrm flipH="1" flipV="1">
              <a:off x="2843840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57 Conector recto"/>
            <p:cNvCxnSpPr/>
            <p:nvPr/>
          </p:nvCxnSpPr>
          <p:spPr>
            <a:xfrm flipH="1" flipV="1">
              <a:off x="2843808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recto"/>
            <p:cNvCxnSpPr/>
            <p:nvPr/>
          </p:nvCxnSpPr>
          <p:spPr>
            <a:xfrm flipH="1" flipV="1">
              <a:off x="2843840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59 Conector recto"/>
            <p:cNvCxnSpPr/>
            <p:nvPr/>
          </p:nvCxnSpPr>
          <p:spPr>
            <a:xfrm flipH="1" flipV="1">
              <a:off x="2843808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60 Conector recto"/>
            <p:cNvCxnSpPr/>
            <p:nvPr/>
          </p:nvCxnSpPr>
          <p:spPr>
            <a:xfrm flipH="1" flipV="1">
              <a:off x="2843840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61 Conector recto"/>
            <p:cNvCxnSpPr/>
            <p:nvPr/>
          </p:nvCxnSpPr>
          <p:spPr>
            <a:xfrm flipH="1" flipV="1">
              <a:off x="2843840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62 Conector recto"/>
            <p:cNvCxnSpPr/>
            <p:nvPr/>
          </p:nvCxnSpPr>
          <p:spPr>
            <a:xfrm>
              <a:off x="2843808" y="2938088"/>
              <a:ext cx="0" cy="1499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63 Conector recto"/>
            <p:cNvCxnSpPr/>
            <p:nvPr/>
          </p:nvCxnSpPr>
          <p:spPr>
            <a:xfrm>
              <a:off x="2613333" y="3447002"/>
              <a:ext cx="23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64 Rectángulo redondeado"/>
            <p:cNvSpPr/>
            <p:nvPr/>
          </p:nvSpPr>
          <p:spPr>
            <a:xfrm>
              <a:off x="5148064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REMO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6" name="65 Rectángulo redondeado"/>
            <p:cNvSpPr/>
            <p:nvPr/>
          </p:nvSpPr>
          <p:spPr>
            <a:xfrm>
              <a:off x="5148064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ORIENT. TERRES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7" name="66 Rectángulo redondeado"/>
            <p:cNvSpPr/>
            <p:nvPr/>
          </p:nvSpPr>
          <p:spPr>
            <a:xfrm>
              <a:off x="5148064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ESGRIMA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8" name="67 Rectángulo redondeado"/>
            <p:cNvSpPr/>
            <p:nvPr/>
          </p:nvSpPr>
          <p:spPr>
            <a:xfrm>
              <a:off x="5148064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9" name="68 Rectángulo redondeado"/>
            <p:cNvSpPr/>
            <p:nvPr/>
          </p:nvSpPr>
          <p:spPr>
            <a:xfrm>
              <a:off x="5148064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PENT. MILITAR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0" name="69 Rectángulo redondeado"/>
            <p:cNvSpPr/>
            <p:nvPr/>
          </p:nvSpPr>
          <p:spPr>
            <a:xfrm>
              <a:off x="5148064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TIRO 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1" name="70 Rectángulo redondeado"/>
            <p:cNvSpPr/>
            <p:nvPr/>
          </p:nvSpPr>
          <p:spPr>
            <a:xfrm>
              <a:off x="5148064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VELA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71 Conector recto"/>
            <p:cNvCxnSpPr/>
            <p:nvPr/>
          </p:nvCxnSpPr>
          <p:spPr>
            <a:xfrm flipH="1" flipV="1">
              <a:off x="4860064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72 Conector recto"/>
            <p:cNvCxnSpPr/>
            <p:nvPr/>
          </p:nvCxnSpPr>
          <p:spPr>
            <a:xfrm flipH="1" flipV="1">
              <a:off x="4860032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73 Conector recto"/>
            <p:cNvCxnSpPr/>
            <p:nvPr/>
          </p:nvCxnSpPr>
          <p:spPr>
            <a:xfrm flipH="1" flipV="1">
              <a:off x="4860064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 flipH="1" flipV="1">
              <a:off x="4860032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 flipH="1" flipV="1">
              <a:off x="4860064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 flipH="1" flipV="1">
              <a:off x="4860064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77 Conector recto"/>
            <p:cNvCxnSpPr/>
            <p:nvPr/>
          </p:nvCxnSpPr>
          <p:spPr>
            <a:xfrm flipH="1" flipV="1">
              <a:off x="4860064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78 Conector recto"/>
            <p:cNvCxnSpPr/>
            <p:nvPr/>
          </p:nvCxnSpPr>
          <p:spPr>
            <a:xfrm>
              <a:off x="4860032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79 Conector recto"/>
            <p:cNvCxnSpPr/>
            <p:nvPr/>
          </p:nvCxnSpPr>
          <p:spPr>
            <a:xfrm>
              <a:off x="4620032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80 Rectángulo redondeado"/>
            <p:cNvSpPr/>
            <p:nvPr/>
          </p:nvSpPr>
          <p:spPr>
            <a:xfrm>
              <a:off x="7164288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2" name="81 Rectángulo redondeado"/>
            <p:cNvSpPr/>
            <p:nvPr/>
          </p:nvSpPr>
          <p:spPr>
            <a:xfrm>
              <a:off x="7164288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3" name="82 Rectángulo redondeado"/>
            <p:cNvSpPr/>
            <p:nvPr/>
          </p:nvSpPr>
          <p:spPr>
            <a:xfrm>
              <a:off x="7164288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4" name="83 Rectángulo redondeado"/>
            <p:cNvSpPr/>
            <p:nvPr/>
          </p:nvSpPr>
          <p:spPr>
            <a:xfrm>
              <a:off x="7164288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5" name="84 Rectángulo redondeado"/>
            <p:cNvSpPr/>
            <p:nvPr/>
          </p:nvSpPr>
          <p:spPr>
            <a:xfrm>
              <a:off x="7164288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RUGBY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6" name="85 Rectángulo redondeado"/>
            <p:cNvSpPr/>
            <p:nvPr/>
          </p:nvSpPr>
          <p:spPr>
            <a:xfrm>
              <a:off x="7164288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TENIS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7" name="86 Rectángulo redondeado"/>
            <p:cNvSpPr/>
            <p:nvPr/>
          </p:nvSpPr>
          <p:spPr>
            <a:xfrm>
              <a:off x="7164288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88" name="87 Conector recto"/>
            <p:cNvCxnSpPr/>
            <p:nvPr/>
          </p:nvCxnSpPr>
          <p:spPr>
            <a:xfrm flipH="1" flipV="1">
              <a:off x="6876288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88 Conector recto"/>
            <p:cNvCxnSpPr/>
            <p:nvPr/>
          </p:nvCxnSpPr>
          <p:spPr>
            <a:xfrm flipH="1" flipV="1">
              <a:off x="6876256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89 Conector recto"/>
            <p:cNvCxnSpPr/>
            <p:nvPr/>
          </p:nvCxnSpPr>
          <p:spPr>
            <a:xfrm flipH="1" flipV="1">
              <a:off x="6876288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90 Conector recto"/>
            <p:cNvCxnSpPr/>
            <p:nvPr/>
          </p:nvCxnSpPr>
          <p:spPr>
            <a:xfrm flipH="1" flipV="1">
              <a:off x="6876256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91 Conector recto"/>
            <p:cNvCxnSpPr/>
            <p:nvPr/>
          </p:nvCxnSpPr>
          <p:spPr>
            <a:xfrm flipH="1" flipV="1">
              <a:off x="6876288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92 Conector recto"/>
            <p:cNvCxnSpPr/>
            <p:nvPr/>
          </p:nvCxnSpPr>
          <p:spPr>
            <a:xfrm flipH="1" flipV="1">
              <a:off x="6876288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93 Conector recto"/>
            <p:cNvCxnSpPr/>
            <p:nvPr/>
          </p:nvCxnSpPr>
          <p:spPr>
            <a:xfrm flipH="1" flipV="1">
              <a:off x="6876288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94 Conector recto"/>
            <p:cNvCxnSpPr/>
            <p:nvPr/>
          </p:nvCxnSpPr>
          <p:spPr>
            <a:xfrm>
              <a:off x="6876256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95 Conector recto"/>
            <p:cNvCxnSpPr/>
            <p:nvPr/>
          </p:nvCxnSpPr>
          <p:spPr>
            <a:xfrm>
              <a:off x="6648956" y="3663026"/>
              <a:ext cx="23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96 Conector recto"/>
            <p:cNvCxnSpPr/>
            <p:nvPr/>
          </p:nvCxnSpPr>
          <p:spPr>
            <a:xfrm>
              <a:off x="2614533" y="2529002"/>
              <a:ext cx="0" cy="918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97 Conector recto"/>
            <p:cNvCxnSpPr/>
            <p:nvPr/>
          </p:nvCxnSpPr>
          <p:spPr>
            <a:xfrm flipH="1" flipV="1">
              <a:off x="2614587" y="2528900"/>
              <a:ext cx="5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 flipH="1" flipV="1">
              <a:off x="4620053" y="2528900"/>
              <a:ext cx="478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99 Conector recto"/>
            <p:cNvCxnSpPr/>
            <p:nvPr/>
          </p:nvCxnSpPr>
          <p:spPr>
            <a:xfrm>
              <a:off x="461750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665036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101 Conector recto"/>
            <p:cNvCxnSpPr/>
            <p:nvPr/>
          </p:nvCxnSpPr>
          <p:spPr>
            <a:xfrm flipH="1" flipV="1">
              <a:off x="6648967" y="2528900"/>
              <a:ext cx="460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102 Rectángulo redondeado"/>
            <p:cNvSpPr/>
            <p:nvPr/>
          </p:nvSpPr>
          <p:spPr>
            <a:xfrm>
              <a:off x="7105485" y="1004240"/>
              <a:ext cx="936104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DECANO   (N. AGUAD)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104" name="103 Conector recto"/>
            <p:cNvCxnSpPr>
              <a:endCxn id="103" idx="1"/>
            </p:cNvCxnSpPr>
            <p:nvPr/>
          </p:nvCxnSpPr>
          <p:spPr>
            <a:xfrm flipV="1">
              <a:off x="5916149" y="1085249"/>
              <a:ext cx="1189336" cy="52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Text Box 18"/>
          <p:cNvSpPr txBox="1">
            <a:spLocks noChangeArrowheads="1"/>
          </p:cNvSpPr>
          <p:nvPr/>
        </p:nvSpPr>
        <p:spPr bwMode="auto">
          <a:xfrm>
            <a:off x="2042468" y="0"/>
            <a:ext cx="710155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ORGÁNICA </a:t>
            </a:r>
          </a:p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ACTIVIDADES  FÍSICA DEPORTIVA 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928934"/>
            <a:ext cx="61820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DEPARTAMENTO EDUCACIÓN</a:t>
            </a: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961936" y="0"/>
            <a:ext cx="61820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DEPARTAMENTO EDUCACIÓN</a:t>
            </a: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928662" y="2000240"/>
            <a:ext cx="7632848" cy="2543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ES" sz="2400" dirty="0" smtClean="0"/>
              <a:t>Velar que los cadetes reciban una sólida formación integral, mediante la planificación y programación de las actividades contempladas en el Plan Anual de Actividades, siguiendo los seis modelos de formación.</a:t>
            </a:r>
            <a:endParaRPr lang="es-CL" altLang="es-CL" sz="2200" b="1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990600" lvl="1" indent="-533400" algn="l">
              <a:lnSpc>
                <a:spcPct val="135000"/>
              </a:lnSpc>
              <a:tabLst>
                <a:tab pos="0" algn="l"/>
              </a:tabLst>
              <a:defRPr/>
            </a:pPr>
            <a:endParaRPr lang="es-CL" altLang="es-CL" sz="2200" b="1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857224" y="2285992"/>
            <a:ext cx="7812909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</a:t>
            </a:r>
            <a:r>
              <a:rPr lang="es-CL" altLang="es-CL" sz="4000" b="1" cap="all" dirty="0" smtClean="0">
                <a:solidFill>
                  <a:srgbClr val="FFCC00"/>
                </a:solidFill>
              </a:rPr>
              <a:t>Los seis</a:t>
            </a:r>
          </a:p>
          <a:p>
            <a:pPr marL="342900" indent="-342900" algn="r">
              <a:defRPr/>
            </a:pPr>
            <a:r>
              <a:rPr lang="es-CL" altLang="es-CL" sz="4000" b="1" cap="all" dirty="0" err="1" smtClean="0">
                <a:solidFill>
                  <a:srgbClr val="FFCC00"/>
                </a:solidFill>
              </a:rPr>
              <a:t>MODELOs</a:t>
            </a:r>
            <a:r>
              <a:rPr lang="es-CL" altLang="es-CL" sz="4000" b="1" cap="all" dirty="0" smtClean="0">
                <a:solidFill>
                  <a:srgbClr val="FFCC00"/>
                </a:solidFill>
              </a:rPr>
              <a:t> de formación</a:t>
            </a:r>
          </a:p>
          <a:p>
            <a:pPr marL="342900" indent="-342900" algn="r">
              <a:defRPr/>
            </a:pPr>
            <a:r>
              <a:rPr lang="es-CL" altLang="es-CL" sz="4000" b="1" cap="all" dirty="0" smtClean="0">
                <a:solidFill>
                  <a:srgbClr val="FFCC00"/>
                </a:solidFill>
              </a:rPr>
              <a:t>De la escuela naval “a. p.”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1785926"/>
            <a:ext cx="52974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b="14484"/>
          <a:stretch>
            <a:fillRect/>
          </a:stretch>
        </p:blipFill>
        <p:spPr bwMode="auto">
          <a:xfrm>
            <a:off x="4143372" y="3143248"/>
            <a:ext cx="4357718" cy="246989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F0795D-D625-42B0-A3BE-692DDAE5853F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47996" y="0"/>
            <a:ext cx="579601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Elaboración del Plan Anual Actividades </a:t>
            </a: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ESNAVAL </a:t>
            </a: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y del Cronograma actividades semestral.  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Determinación de la asignación docente.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Confección de los Exámenes de Admisión.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Aplicación prueba habilidades matemáticas con </a:t>
            </a: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DIREDUCARM.</a:t>
            </a: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Coordinación de los intercambios de alumnos (</a:t>
            </a: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Annapolis/ Guardia costera USGC).</a:t>
            </a: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Aplicación encuestas: evaluación docente y gestión educativa.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06848" y="214290"/>
            <a:ext cx="5750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- dificultades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928630" y="1714488"/>
            <a:ext cx="8215370" cy="374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Asignación presupuesto anual.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PAC DEA: cantidad de cursos.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Nombramiento de profesores (incentivo docente 3x1 – 6x1).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Recorte de presupuesto: baja de horas profesores.</a:t>
            </a:r>
          </a:p>
          <a:p>
            <a:pPr marL="533400" indent="-533400" algn="l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Relevo profesores </a:t>
            </a: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CAPREDENA.</a:t>
            </a:r>
            <a:endParaRPr lang="es-CL" altLang="es-CL" sz="22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533400" indent="-533400" algn="just">
              <a:lnSpc>
                <a:spcPct val="135000"/>
              </a:lnSpc>
              <a:buFont typeface="+mj-lt"/>
              <a:buAutoNum type="alphaLcParenR"/>
              <a:tabLst>
                <a:tab pos="0" algn="l"/>
              </a:tabLst>
              <a:defRPr/>
            </a:pP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Pandemia </a:t>
            </a: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Covid-19</a:t>
            </a:r>
            <a:r>
              <a:rPr lang="es-CL" altLang="es-CL" sz="2200" dirty="0" smtClean="0">
                <a:solidFill>
                  <a:srgbClr val="FFFFFF"/>
                </a:solidFill>
                <a:ea typeface="ＭＳ Ｐゴシック" pitchFamily="34" charset="-128"/>
              </a:rPr>
              <a:t>.</a:t>
            </a:r>
            <a:endParaRPr lang="es-CL" altLang="es-CL" sz="22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533400" indent="-533400" algn="l">
              <a:lnSpc>
                <a:spcPct val="135000"/>
              </a:lnSpc>
              <a:tabLst>
                <a:tab pos="0" algn="l"/>
              </a:tabLst>
              <a:defRPr/>
            </a:pPr>
            <a:endParaRPr lang="es-CL" altLang="es-CL" sz="2200" b="1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990600" lvl="1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endParaRPr lang="es-CL" altLang="es-CL" sz="2200" b="1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29984" y="214290"/>
            <a:ext cx="58140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Fechas claves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1ER SEMESTRE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16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25781" t="31944" r="32812" b="10416"/>
          <a:stretch>
            <a:fillRect/>
          </a:stretch>
        </p:blipFill>
        <p:spPr bwMode="auto">
          <a:xfrm>
            <a:off x="1214414" y="1285860"/>
            <a:ext cx="6842556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285992"/>
            <a:ext cx="601645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MILITAR - NAVAL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Picture 11" descr="CAN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786190"/>
            <a:ext cx="3888137" cy="2500330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Entregar al Cadete la preparación militar necesaria para su desempeño como futuro Oficial de Marina en el servicio.</a:t>
            </a:r>
            <a:endParaRPr lang="es-ES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006525" y="142852"/>
            <a:ext cx="47934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643050"/>
            <a:ext cx="64294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800" b="1" dirty="0" smtClean="0"/>
              <a:t>CEREMONIAS:</a:t>
            </a:r>
          </a:p>
          <a:p>
            <a:pPr algn="just"/>
            <a:endParaRPr lang="es-ES" sz="1800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Ingreso reclutas </a:t>
            </a:r>
            <a:r>
              <a:rPr lang="es-ES" sz="1800" dirty="0" smtClean="0"/>
              <a:t>ESNAVAL, ENE 25. 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Revista general de </a:t>
            </a:r>
            <a:r>
              <a:rPr lang="es-ES" sz="1800" dirty="0" smtClean="0"/>
              <a:t>reclutas, MAR 10. 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Ingreso COS.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Natalicio Arturo </a:t>
            </a:r>
            <a:r>
              <a:rPr lang="es-ES" sz="1800" dirty="0" smtClean="0"/>
              <a:t>Prat, ABR 03 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CL" sz="1800" dirty="0" smtClean="0"/>
              <a:t>Desfile 21 de mayo Gloria Navales.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Cuenta pública </a:t>
            </a:r>
            <a:r>
              <a:rPr lang="es-ES" sz="1800" dirty="0" smtClean="0"/>
              <a:t>presidencial, JUN 01 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Graduación COS.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Premiación interna. - premiación </a:t>
            </a:r>
            <a:r>
              <a:rPr lang="es-ES" sz="1800" dirty="0" smtClean="0"/>
              <a:t>general (NOV-DIC)</a:t>
            </a:r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Graduación de </a:t>
            </a:r>
            <a:r>
              <a:rPr lang="es-ES" sz="1800" dirty="0" smtClean="0"/>
              <a:t>Guardiamarinas (DIC). </a:t>
            </a:r>
            <a:endParaRPr lang="es-ES" sz="1800" dirty="0" smtClean="0"/>
          </a:p>
          <a:p>
            <a:pPr algn="just"/>
            <a:r>
              <a:rPr lang="es-ES" sz="1800" dirty="0" smtClean="0"/>
              <a:t> </a:t>
            </a:r>
          </a:p>
          <a:p>
            <a:pPr algn="just"/>
            <a:endParaRPr lang="es-ES" sz="1800" b="1" dirty="0" smtClean="0"/>
          </a:p>
          <a:p>
            <a:pPr algn="just"/>
            <a:r>
              <a:rPr lang="es-ES" sz="1800" b="1" dirty="0" smtClean="0"/>
              <a:t>DESFILES</a:t>
            </a:r>
            <a:r>
              <a:rPr lang="es-ES" sz="1800" dirty="0" smtClean="0"/>
              <a:t>:</a:t>
            </a:r>
          </a:p>
          <a:p>
            <a:pPr algn="just"/>
            <a:endParaRPr lang="es-ES" sz="18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Primera Junta de Gobierno (Valparaíso) 18 sep.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800" dirty="0" smtClean="0"/>
              <a:t>Conmemoración Glorias del Ejercito (Santiago ) 19 sep.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P</a:t>
            </a:r>
            <a:r>
              <a:rPr lang="es-ES" dirty="0" smtClean="0"/>
              <a:t>revio </a:t>
            </a:r>
            <a:r>
              <a:rPr lang="es-ES" dirty="0" smtClean="0"/>
              <a:t>a cada presentación militar se elabora un Plan de Prácticas especial para asegurar un óptimo desempeño por parte del Regimiento de Presentación. </a:t>
            </a:r>
          </a:p>
          <a:p>
            <a:r>
              <a:rPr lang="es-ES" dirty="0" smtClean="0"/>
              <a:t> </a:t>
            </a:r>
          </a:p>
          <a:p>
            <a:pPr lvl="0" algn="just"/>
            <a:r>
              <a:rPr lang="es-ES" dirty="0" smtClean="0"/>
              <a:t>Se debe </a:t>
            </a:r>
            <a:r>
              <a:rPr lang="es-ES" dirty="0" smtClean="0"/>
              <a:t>coordinar bien la realización de las prácticas profesionales de final de año de los cadetes, ya que durante las prácticas hay cadetes en actividades disminuyendo la efectiva del regimiento. </a:t>
            </a:r>
          </a:p>
          <a:p>
            <a:r>
              <a:rPr lang="es-ES" b="1" dirty="0" smtClean="0"/>
              <a:t> </a:t>
            </a:r>
            <a:endParaRPr lang="es-ES" dirty="0" smtClean="0"/>
          </a:p>
          <a:p>
            <a:pPr algn="just"/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 NAVAL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ES" dirty="0" smtClean="0"/>
              <a:t>Actividades </a:t>
            </a:r>
            <a:r>
              <a:rPr lang="es-ES" dirty="0" smtClean="0"/>
              <a:t>físico – militares debe generar un programa de Infanterías en coordinación con el Subdirector y el departamento Ejecutivo, el cual debe quedar plasmado en la correspondiente O.E.A. </a:t>
            </a:r>
            <a:endParaRPr lang="es-ES" dirty="0" smtClean="0"/>
          </a:p>
          <a:p>
            <a:pPr lvl="0"/>
            <a:endParaRPr lang="es-ES" dirty="0" smtClean="0"/>
          </a:p>
          <a:p>
            <a:pPr lvl="0" algn="just"/>
            <a:r>
              <a:rPr lang="es-ES" dirty="0" smtClean="0"/>
              <a:t>Para </a:t>
            </a:r>
            <a:r>
              <a:rPr lang="es-ES" dirty="0" smtClean="0"/>
              <a:t>solicitar la banda instrumental se envía un mensaje naval </a:t>
            </a:r>
            <a:r>
              <a:rPr lang="es-ES" dirty="0" smtClean="0"/>
              <a:t>(mensualmente).</a:t>
            </a:r>
            <a:endParaRPr lang="es-ES" dirty="0" smtClean="0"/>
          </a:p>
          <a:p>
            <a:pPr algn="just"/>
            <a:r>
              <a:rPr lang="es-ES" dirty="0" smtClean="0"/>
              <a:t> </a:t>
            </a:r>
          </a:p>
          <a:p>
            <a:r>
              <a:rPr lang="es-ES" b="1" dirty="0" smtClean="0"/>
              <a:t> </a:t>
            </a:r>
            <a:endParaRPr lang="es-ES" dirty="0" smtClean="0"/>
          </a:p>
          <a:p>
            <a:pPr algn="just"/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 NAVAL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Durante </a:t>
            </a:r>
            <a:r>
              <a:rPr lang="es-ES" dirty="0" smtClean="0"/>
              <a:t>el segundo semestre 2021 se </a:t>
            </a:r>
            <a:r>
              <a:rPr lang="es-ES" dirty="0" smtClean="0"/>
              <a:t>“reactivaron” </a:t>
            </a:r>
            <a:r>
              <a:rPr lang="es-ES" dirty="0" smtClean="0"/>
              <a:t>las ceremonias militares externas, destacando las siguientes: Desfile en Chillán por el Aniversario del Natalicio del General Libertador Bernardo O´Higgins, desfile en Rancagua por el Aniversario de la Batalla de Rancagua y se realizó la ceremonia del 201° Aniversario de la Escuela </a:t>
            </a:r>
            <a:r>
              <a:rPr lang="es-ES" dirty="0" smtClean="0"/>
              <a:t>Naval.</a:t>
            </a:r>
            <a:endParaRPr lang="es-ES" dirty="0" smtClean="0"/>
          </a:p>
          <a:p>
            <a:r>
              <a:rPr lang="es-ES" dirty="0" smtClean="0"/>
              <a:t> </a:t>
            </a:r>
          </a:p>
          <a:p>
            <a:r>
              <a:rPr lang="es-ES" b="1" dirty="0" smtClean="0"/>
              <a:t> </a:t>
            </a:r>
            <a:endParaRPr lang="es-ES" dirty="0" smtClean="0"/>
          </a:p>
          <a:p>
            <a:pPr algn="just"/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 NAVAL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4348" y="1428736"/>
            <a:ext cx="778674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Además</a:t>
            </a:r>
            <a:r>
              <a:rPr lang="es-ES" dirty="0" smtClean="0"/>
              <a:t>, se participó en la Gran Parada Militar 2021 con 3 compañías, la cual consistió solamente en desfile en la elipse del Parque O´Higgins</a:t>
            </a:r>
            <a:r>
              <a:rPr lang="es-ES" dirty="0" smtClean="0"/>
              <a:t>.</a:t>
            </a:r>
            <a:endParaRPr lang="es-ES" dirty="0" smtClean="0"/>
          </a:p>
          <a:p>
            <a:pPr algn="just"/>
            <a:r>
              <a:rPr lang="es-ES" dirty="0" smtClean="0"/>
              <a:t>Finalmente se </a:t>
            </a:r>
            <a:r>
              <a:rPr lang="es-ES" dirty="0" smtClean="0"/>
              <a:t>realizaron las ceremonias de despedida de Oficiales Jefes con más de 20 años de servicio, </a:t>
            </a:r>
            <a:r>
              <a:rPr lang="es-ES" dirty="0" smtClean="0"/>
              <a:t>Superiores </a:t>
            </a:r>
            <a:r>
              <a:rPr lang="es-ES" dirty="0" smtClean="0"/>
              <a:t>y Generales (en todas participó el regimiento de presentación), además de las ceremonias de término de año como la premiación general y la ceremonia de investidura de Guardiamarinas generación 2022.</a:t>
            </a:r>
          </a:p>
          <a:p>
            <a:pPr algn="just"/>
            <a:r>
              <a:rPr lang="es-ES" dirty="0" smtClean="0"/>
              <a:t> </a:t>
            </a:r>
          </a:p>
          <a:p>
            <a:pPr algn="just"/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 NAVAL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2500306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l="2" r="1775"/>
          <a:stretch>
            <a:fillRect/>
          </a:stretch>
        </p:blipFill>
        <p:spPr bwMode="auto">
          <a:xfrm>
            <a:off x="4143372" y="3643314"/>
            <a:ext cx="3527452" cy="239301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6438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Egresar al Servicio Naval, Guardiamarinas con una formación profesional consecuente con las necesidades de la Institución y poseedores de conceptos que sólidamente comprendidos y competentemente diestros, conduzcan las tareas en forma segura y eficaz.</a:t>
            </a:r>
            <a:endParaRPr lang="es-ES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348096" y="142852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642910" y="1714488"/>
          <a:ext cx="8215369" cy="4415536"/>
        </p:xfrm>
        <a:graphic>
          <a:graphicData uri="http://schemas.openxmlformats.org/drawingml/2006/table">
            <a:tbl>
              <a:tblPr/>
              <a:tblGrid>
                <a:gridCol w="1357322"/>
                <a:gridCol w="1000132"/>
                <a:gridCol w="2643206"/>
                <a:gridCol w="1214446"/>
                <a:gridCol w="2000263"/>
              </a:tblGrid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EJECUTIVOS</a:t>
                      </a:r>
                      <a:endParaRPr lang="es-ES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(Diciembre – Febrero)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4°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PRACTICA DESEMPEÑO A BORDO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, SEZONA, TERZONA Y 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PRÁCTICIA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PILOTAJE EN LSG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3° EJ  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RAID DE NAVEGACIÓN COSTERA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. EN YATES.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DE DESEMPEÑO A BORDO.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EN 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 Y TERZONA)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02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CONOCIMIENTO Y PRÁCTICA DE DESEMPEÑO A BORDO DE LST.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1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1° AÑO A – POL.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CAMPAÑA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NÁUTICA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(SEZONA)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EMBARCO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FAMILIARIZACIÓN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EN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AP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– LST –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LSHD.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(TON)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26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785786" y="1357298"/>
          <a:ext cx="7715303" cy="2661832"/>
        </p:xfrm>
        <a:graphic>
          <a:graphicData uri="http://schemas.openxmlformats.org/drawingml/2006/table">
            <a:tbl>
              <a:tblPr/>
              <a:tblGrid>
                <a:gridCol w="1523828"/>
                <a:gridCol w="1086207"/>
                <a:gridCol w="1854189"/>
                <a:gridCol w="1153967"/>
                <a:gridCol w="2097112"/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  <a:endParaRPr lang="es-ES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(Enero – Febrero)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72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TIEMPO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075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DESÉRTICO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(CUARZONA)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FRIO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(TERZONA)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715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COMANDANTE DE ESCUADRA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(BATMILLER)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INSTRUCCION COMANDANTE DE PELOTÓN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16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8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BÁSICO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ANFIBIO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INSTRUCCIÓN DE TIRO AVANZADO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785786" y="4286256"/>
          <a:ext cx="7715303" cy="2128292"/>
        </p:xfrm>
        <a:graphic>
          <a:graphicData uri="http://schemas.openxmlformats.org/drawingml/2006/table">
            <a:tbl>
              <a:tblPr/>
              <a:tblGrid>
                <a:gridCol w="1581158"/>
                <a:gridCol w="967458"/>
                <a:gridCol w="1945713"/>
                <a:gridCol w="1143281"/>
                <a:gridCol w="2077693"/>
              </a:tblGrid>
              <a:tr h="6429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1ra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</a:t>
                      </a: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Mayo)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2da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de Septiembre)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49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494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CARACTERÍSTICO 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CARACTERISTICO IM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(PICHICUY)</a:t>
                      </a:r>
                      <a:endParaRPr lang="es-CL" sz="1200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7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1514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857224" y="1357298"/>
          <a:ext cx="7715303" cy="2140168"/>
        </p:xfrm>
        <a:graphic>
          <a:graphicData uri="http://schemas.openxmlformats.org/drawingml/2006/table">
            <a:tbl>
              <a:tblPr/>
              <a:tblGrid>
                <a:gridCol w="1911130"/>
                <a:gridCol w="849391"/>
                <a:gridCol w="1911130"/>
                <a:gridCol w="964583"/>
                <a:gridCol w="2079069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298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6476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PRACTICA EN CENTROS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ALIMENTACIÓN Y FONDOS INTERNOS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170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AB  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EMBARCO EN UNIDADES A FLOTE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(ESCUADRA)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ADQUISICIONES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55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TALCABAS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857223" y="3714752"/>
          <a:ext cx="7715304" cy="2938557"/>
        </p:xfrm>
        <a:graphic>
          <a:graphicData uri="http://schemas.openxmlformats.org/drawingml/2006/table">
            <a:tbl>
              <a:tblPr/>
              <a:tblGrid>
                <a:gridCol w="1875740"/>
                <a:gridCol w="778608"/>
                <a:gridCol w="1981912"/>
                <a:gridCol w="1000519"/>
                <a:gridCol w="2078525"/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LITORAL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(Diciembre - 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445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644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LSG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(QUINZONA)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INSTRUCCIÓN DE CONTROL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MUCHEDUMBRE.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(ESNAVAL)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GOBERNACIÓN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MARÍTIMA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</a:t>
                      </a:r>
                      <a:r>
                        <a:rPr lang="es-ES" sz="900" baseline="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Y SEZONA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35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SEZONA</a:t>
                      </a: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1800" b="1" dirty="0" smtClean="0"/>
              <a:t>Actividades de verano </a:t>
            </a:r>
            <a:r>
              <a:rPr lang="es-CL" sz="1800" b="1" dirty="0" smtClean="0"/>
              <a:t>2020/2021.</a:t>
            </a:r>
            <a:endParaRPr lang="es-CL" sz="1800" b="1" dirty="0" smtClean="0"/>
          </a:p>
          <a:p>
            <a:pPr marL="531813" lvl="2" indent="-176213" algn="just">
              <a:buFont typeface="Arial" pitchFamily="34" charset="0"/>
              <a:buChar char="•"/>
            </a:pPr>
            <a:r>
              <a:rPr lang="es-CL" sz="1800" dirty="0" smtClean="0"/>
              <a:t>2021 No </a:t>
            </a:r>
            <a:r>
              <a:rPr lang="es-CL" sz="1800" dirty="0" smtClean="0"/>
              <a:t>se realizó campaña náutica para 1er año. </a:t>
            </a:r>
          </a:p>
          <a:p>
            <a:pPr marL="531813" lvl="2" indent="-176213" algn="just">
              <a:buFont typeface="Arial" pitchFamily="34" charset="0"/>
              <a:buChar char="•"/>
              <a:tabLst>
                <a:tab pos="531813" algn="l"/>
              </a:tabLst>
            </a:pPr>
            <a:r>
              <a:rPr lang="es-CL" sz="1800" dirty="0" smtClean="0"/>
              <a:t>Curso fusileros navales se realizó en la </a:t>
            </a:r>
            <a:r>
              <a:rPr lang="es-CL" sz="1800" dirty="0" smtClean="0"/>
              <a:t>APOLINAV.</a:t>
            </a:r>
            <a:endParaRPr lang="es-CL" sz="1800" dirty="0" smtClean="0"/>
          </a:p>
          <a:p>
            <a:pPr marL="531813" lvl="2" indent="-176213" algn="just">
              <a:buFont typeface="Arial" pitchFamily="34" charset="0"/>
              <a:buChar char="•"/>
              <a:tabLst>
                <a:tab pos="531813" algn="l"/>
              </a:tabLst>
            </a:pPr>
            <a:r>
              <a:rPr lang="es-CL" sz="1800" dirty="0" smtClean="0"/>
              <a:t>Raid costero </a:t>
            </a:r>
            <a:r>
              <a:rPr lang="es-CL" sz="1800" dirty="0" smtClean="0"/>
              <a:t>se realizó en Valparaíso para completar curso deportivo de bahía.</a:t>
            </a:r>
          </a:p>
          <a:p>
            <a:pPr marL="531813" lvl="2" indent="-176213" algn="just">
              <a:buFont typeface="Arial" pitchFamily="34" charset="0"/>
              <a:buChar char="•"/>
              <a:tabLst>
                <a:tab pos="531813" algn="l"/>
              </a:tabLst>
            </a:pPr>
            <a:r>
              <a:rPr lang="es-ES" sz="1800" dirty="0" smtClean="0"/>
              <a:t>No se desarrolló embarco en unidades independientes para 3er año (se realizó entrenamiento de pilotaje de precisión y maniobras de buque en área de Valparaíso).</a:t>
            </a:r>
          </a:p>
          <a:p>
            <a:pPr marL="531813" lvl="2" indent="-176213" algn="just">
              <a:buFont typeface="Arial" pitchFamily="34" charset="0"/>
              <a:buChar char="•"/>
              <a:tabLst>
                <a:tab pos="531813" algn="l"/>
              </a:tabLst>
            </a:pPr>
            <a:r>
              <a:rPr lang="es-ES" sz="1800" dirty="0" smtClean="0"/>
              <a:t>No se efectuaron las instrucciones para IM (desarrollaron una campaña).</a:t>
            </a:r>
          </a:p>
          <a:p>
            <a:pPr marL="531813" lvl="2" indent="-176213" algn="just">
              <a:buFont typeface="Arial" pitchFamily="34" charset="0"/>
              <a:buChar char="•"/>
              <a:tabLst>
                <a:tab pos="531813" algn="l"/>
              </a:tabLst>
            </a:pPr>
            <a:r>
              <a:rPr lang="es-ES" sz="1800" dirty="0" smtClean="0"/>
              <a:t>No se realizaron prácticas en capitanías de puerto y embarco para LT (se realizó instrucción anti disturbios).</a:t>
            </a:r>
            <a:endParaRPr lang="es-CL" sz="1800" dirty="0" smtClean="0"/>
          </a:p>
          <a:p>
            <a:pPr lvl="1" algn="just">
              <a:buNone/>
            </a:pPr>
            <a:endParaRPr lang="es-CL" sz="1800" dirty="0" smtClean="0"/>
          </a:p>
          <a:p>
            <a:pPr marL="355600" lvl="1" indent="-355600" algn="just"/>
            <a:r>
              <a:rPr lang="es-CL" sz="1800" b="1" dirty="0" smtClean="0"/>
              <a:t>b)	Actividades de invierno </a:t>
            </a:r>
            <a:r>
              <a:rPr lang="es-CL" sz="1800" b="1" dirty="0" smtClean="0"/>
              <a:t>2021.</a:t>
            </a:r>
            <a:endParaRPr lang="es-CL" sz="1800" b="1" dirty="0" smtClean="0"/>
          </a:p>
          <a:p>
            <a:pPr marL="531813" lvl="2" indent="-176213" algn="just">
              <a:buFont typeface="Arial" pitchFamily="34" charset="0"/>
              <a:buChar char="•"/>
            </a:pPr>
            <a:r>
              <a:rPr lang="es-ES" sz="1800" dirty="0" smtClean="0"/>
              <a:t>Embarco LSHD Aldea de primer año en área QUINZONA.</a:t>
            </a:r>
          </a:p>
          <a:p>
            <a:pPr marL="531813" lvl="2" indent="-176213" algn="just">
              <a:buFont typeface="Arial" pitchFamily="34" charset="0"/>
              <a:buChar char="•"/>
            </a:pPr>
            <a:r>
              <a:rPr lang="es-ES" sz="1800" dirty="0" smtClean="0"/>
              <a:t>Embarco en LST Chacabuco de 2° año en área QUINZONA.</a:t>
            </a:r>
          </a:p>
          <a:p>
            <a:pPr marL="531813" lvl="2" indent="-176213" algn="just">
              <a:buFont typeface="Arial" pitchFamily="34" charset="0"/>
              <a:buChar char="•"/>
            </a:pPr>
            <a:r>
              <a:rPr lang="es-ES" sz="1800" dirty="0" smtClean="0"/>
              <a:t>Embarco en TERZONA y QUINZONA para 3er año.</a:t>
            </a:r>
          </a:p>
          <a:p>
            <a:pPr marL="531813" lvl="2" indent="-176213" algn="just">
              <a:buFont typeface="Arial" pitchFamily="34" charset="0"/>
              <a:buChar char="•"/>
            </a:pPr>
            <a:r>
              <a:rPr lang="es-ES" sz="1800" dirty="0" smtClean="0"/>
              <a:t>Curso de Brigadieres se embarca en B.E. Esmeralda por 2 semanas.</a:t>
            </a:r>
            <a:endParaRPr lang="es-ES" sz="1800" b="1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1800" b="1" dirty="0" smtClean="0"/>
              <a:t>Actividades de verano </a:t>
            </a:r>
            <a:r>
              <a:rPr lang="es-CL" sz="1800" b="1" dirty="0" smtClean="0"/>
              <a:t>2021/2022.</a:t>
            </a:r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30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4219" t="25694" r="25781" b="18055"/>
          <a:stretch>
            <a:fillRect/>
          </a:stretch>
        </p:blipFill>
        <p:spPr bwMode="auto">
          <a:xfrm>
            <a:off x="785786" y="1785926"/>
            <a:ext cx="7450719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1800" b="1" dirty="0" smtClean="0"/>
              <a:t>Actividades de verano </a:t>
            </a:r>
            <a:r>
              <a:rPr lang="es-CL" sz="1800" b="1" dirty="0" smtClean="0"/>
              <a:t>2021/2022.</a:t>
            </a:r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31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4219" t="23611" r="25781" b="14583"/>
          <a:stretch>
            <a:fillRect/>
          </a:stretch>
        </p:blipFill>
        <p:spPr bwMode="auto">
          <a:xfrm>
            <a:off x="785786" y="1769741"/>
            <a:ext cx="7215238" cy="5016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428736"/>
            <a:ext cx="81439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1" indent="-355600" algn="just">
              <a:buFont typeface="+mj-lt"/>
              <a:buAutoNum type="alphaLcParenR"/>
            </a:pPr>
            <a:r>
              <a:rPr lang="es-CL" sz="1800" b="1" dirty="0" smtClean="0"/>
              <a:t>Actividades de verano </a:t>
            </a:r>
            <a:r>
              <a:rPr lang="es-CL" sz="1800" b="1" dirty="0" smtClean="0"/>
              <a:t>2021/2022.</a:t>
            </a:r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  <a:p>
            <a:pPr marL="355600" lvl="1" indent="-355600" algn="just">
              <a:buFont typeface="+mj-lt"/>
              <a:buAutoNum type="alphaLcParenR"/>
            </a:pPr>
            <a:endParaRPr lang="es-CL" sz="1800" b="1" dirty="0" smtClean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32</a:t>
            </a:fld>
            <a:endParaRPr lang="es-ES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4219" t="34028" r="25781" b="25694"/>
          <a:stretch>
            <a:fillRect/>
          </a:stretch>
        </p:blipFill>
        <p:spPr bwMode="auto">
          <a:xfrm>
            <a:off x="714348" y="1928802"/>
            <a:ext cx="8143932" cy="369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000364" y="2500306"/>
            <a:ext cx="548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t="16405" b="28790"/>
          <a:stretch>
            <a:fillRect/>
          </a:stretch>
        </p:blipFill>
        <p:spPr bwMode="auto">
          <a:xfrm>
            <a:off x="3357554" y="3429000"/>
            <a:ext cx="5084794" cy="185738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33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8581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dirty="0" smtClean="0"/>
              <a:t>Contribuir</a:t>
            </a:r>
            <a:r>
              <a:rPr lang="es-ES" dirty="0" smtClean="0"/>
              <a:t> a la formación y desarrollo integral del futuro Oficial de Marina, con el propósito que pueda mantener un estado físico compatible con las exigencias profesionales y actividades en el servicio.</a:t>
            </a:r>
            <a:endParaRPr lang="es-ES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312562" y="142852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34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5286380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4857752" y="1928802"/>
            <a:ext cx="2665413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</a:t>
            </a:r>
          </a:p>
        </p:txBody>
      </p:sp>
      <p:sp>
        <p:nvSpPr>
          <p:cNvPr id="70725" name="Text Box 69"/>
          <p:cNvSpPr txBox="1">
            <a:spLocks noChangeArrowheads="1"/>
          </p:cNvSpPr>
          <p:nvPr/>
        </p:nvSpPr>
        <p:spPr bwMode="auto">
          <a:xfrm>
            <a:off x="3143240" y="2500306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INTERNAS</a:t>
            </a:r>
          </a:p>
        </p:txBody>
      </p:sp>
      <p:sp>
        <p:nvSpPr>
          <p:cNvPr id="70726" name="Text Box 70"/>
          <p:cNvSpPr txBox="1">
            <a:spLocks noChangeArrowheads="1"/>
          </p:cNvSpPr>
          <p:nvPr/>
        </p:nvSpPr>
        <p:spPr bwMode="auto">
          <a:xfrm>
            <a:off x="6286512" y="2500306"/>
            <a:ext cx="2665413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EXTERNAS</a:t>
            </a:r>
          </a:p>
        </p:txBody>
      </p:sp>
      <p:sp>
        <p:nvSpPr>
          <p:cNvPr id="70727" name="Text Box 71"/>
          <p:cNvSpPr txBox="1">
            <a:spLocks noChangeArrowheads="1"/>
          </p:cNvSpPr>
          <p:nvPr/>
        </p:nvSpPr>
        <p:spPr bwMode="auto">
          <a:xfrm>
            <a:off x="2976572" y="2995613"/>
            <a:ext cx="3024188" cy="3647152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LAUTARO (RECLUTAS)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CAUPOLICAN (GENERACIONES ESCUELA)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GLORIAS NAVALES (ATLETISMO)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(BASQUETBOL)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FÚTBOL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(JUDO)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FESTIVAL 50 MTS. (NATACIÓN)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VÓLEIBOL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70728" name="Text Box 72"/>
          <p:cNvSpPr txBox="1">
            <a:spLocks noChangeArrowheads="1"/>
          </p:cNvSpPr>
          <p:nvPr/>
        </p:nvSpPr>
        <p:spPr bwMode="auto">
          <a:xfrm>
            <a:off x="6335745" y="3068638"/>
            <a:ext cx="2665411" cy="2893100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INTERESCUELAS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LIGAS DEPORTIVAS DE EDUCACIÓN SUPERIOR (LDES)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JUEGOS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DEPORTIVOS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UNIVERSITARIOS NAVALES (JUN).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ES" sz="1400" b="1" dirty="0" smtClean="0">
                <a:solidFill>
                  <a:srgbClr val="FFFFFF"/>
                </a:solidFill>
                <a:latin typeface="Tahoma" pitchFamily="34" charset="0"/>
              </a:rPr>
              <a:t>ASOCIACIONES REGIONALES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CAMPEONATOS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INVITACIÓN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cxnSp>
        <p:nvCxnSpPr>
          <p:cNvPr id="70729" name="AutoShape 73"/>
          <p:cNvCxnSpPr>
            <a:cxnSpLocks noChangeShapeType="1"/>
            <a:endCxn id="70725" idx="0"/>
          </p:cNvCxnSpPr>
          <p:nvPr/>
        </p:nvCxnSpPr>
        <p:spPr bwMode="auto">
          <a:xfrm rot="5400000">
            <a:off x="5557033" y="1277138"/>
            <a:ext cx="142875" cy="2303462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cxnSp>
        <p:nvCxnSpPr>
          <p:cNvPr id="70730" name="AutoShape 74"/>
          <p:cNvCxnSpPr>
            <a:cxnSpLocks noChangeShapeType="1"/>
            <a:endCxn id="70726" idx="0"/>
          </p:cNvCxnSpPr>
          <p:nvPr/>
        </p:nvCxnSpPr>
        <p:spPr bwMode="auto">
          <a:xfrm rot="16200000" flipH="1">
            <a:off x="6503999" y="1384294"/>
            <a:ext cx="142875" cy="2089150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sp>
        <p:nvSpPr>
          <p:cNvPr id="11" name="Text Box 69"/>
          <p:cNvSpPr txBox="1">
            <a:spLocks noChangeArrowheads="1"/>
          </p:cNvSpPr>
          <p:nvPr/>
        </p:nvSpPr>
        <p:spPr bwMode="auto">
          <a:xfrm>
            <a:off x="285720" y="2493320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EVALUACIONES</a:t>
            </a: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2" name="Text Box 71"/>
          <p:cNvSpPr txBox="1">
            <a:spLocks noChangeArrowheads="1"/>
          </p:cNvSpPr>
          <p:nvPr/>
        </p:nvSpPr>
        <p:spPr bwMode="auto">
          <a:xfrm>
            <a:off x="500034" y="3000372"/>
            <a:ext cx="2143140" cy="1061829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FICHA</a:t>
            </a:r>
            <a:r>
              <a:rPr kumimoji="0" lang="es-ES" sz="14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DE CAPACIDAD FÍSICA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CL" sz="1400" b="1" baseline="0" dirty="0" smtClean="0">
                <a:solidFill>
                  <a:srgbClr val="FFFFFF"/>
                </a:solidFill>
                <a:latin typeface="Tahoma" pitchFamily="34" charset="0"/>
              </a:rPr>
              <a:t>TEST DE COOPER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85786" y="1214422"/>
            <a:ext cx="1944687" cy="646331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</a:t>
            </a: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FORMATIVA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286116" y="142852"/>
            <a:ext cx="56812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870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</a:t>
            </a:r>
            <a:br>
              <a:rPr lang="es-CL" altLang="es-CL" b="1" cap="all" dirty="0" smtClean="0">
                <a:solidFill>
                  <a:srgbClr val="FFCC00"/>
                </a:solidFill>
              </a:rPr>
            </a:b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4282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graphicFrame>
        <p:nvGraphicFramePr>
          <p:cNvPr id="5" name="Group 173"/>
          <p:cNvGraphicFramePr>
            <a:graphicFrameLocks/>
          </p:cNvGraphicFramePr>
          <p:nvPr>
            <p:extLst/>
          </p:nvPr>
        </p:nvGraphicFramePr>
        <p:xfrm>
          <a:off x="1544640" y="3068637"/>
          <a:ext cx="6923087" cy="2148720"/>
        </p:xfrm>
        <a:graphic>
          <a:graphicData uri="http://schemas.openxmlformats.org/drawingml/2006/table">
            <a:tbl>
              <a:tblPr/>
              <a:tblGrid>
                <a:gridCol w="55086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415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048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43205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ATLETISMO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PENTATLÓN MILITAR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BÁSQUETBOL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9.-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ESGRIMA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10.-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RUGBY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FÚTBOL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TENIS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JUDO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TIRO AL BLANCO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NATACIÓN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VELA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7.-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ORIENT. TERR.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VOLEIBOL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6" name="Text Box 170"/>
          <p:cNvSpPr txBox="1">
            <a:spLocks noChangeArrowheads="1"/>
          </p:cNvSpPr>
          <p:nvPr/>
        </p:nvSpPr>
        <p:spPr bwMode="auto">
          <a:xfrm>
            <a:off x="714348" y="5441949"/>
            <a:ext cx="7815292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CATEGORÍA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CADETES OLÍMPICOS: REPRESENTATIVOS Y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AFICIONADOS</a:t>
            </a:r>
          </a:p>
        </p:txBody>
      </p:sp>
      <p:sp>
        <p:nvSpPr>
          <p:cNvPr id="7" name="Text Box 171"/>
          <p:cNvSpPr txBox="1">
            <a:spLocks noChangeArrowheads="1"/>
          </p:cNvSpPr>
          <p:nvPr/>
        </p:nvSpPr>
        <p:spPr bwMode="auto">
          <a:xfrm>
            <a:off x="1142976" y="5929330"/>
            <a:ext cx="6985000" cy="650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Semestralmente los Oficiales de seleccionado a propuesta de los profesores, designaran los Cadetes Olímpicos.</a:t>
            </a:r>
          </a:p>
        </p:txBody>
      </p:sp>
      <p:sp>
        <p:nvSpPr>
          <p:cNvPr id="8" name="Text Box 172"/>
          <p:cNvSpPr txBox="1">
            <a:spLocks noChangeArrowheads="1"/>
          </p:cNvSpPr>
          <p:nvPr/>
        </p:nvSpPr>
        <p:spPr bwMode="auto">
          <a:xfrm>
            <a:off x="785786" y="2285992"/>
            <a:ext cx="7929618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Los Seleccionados se realizan con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el propósito que el cadete practique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satisfacción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personal y perfeccionamiento de sus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aptitudes  y, represente a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Escuela.</a:t>
            </a:r>
          </a:p>
        </p:txBody>
      </p:sp>
      <p:sp>
        <p:nvSpPr>
          <p:cNvPr id="9" name="Text Box 175"/>
          <p:cNvSpPr txBox="1">
            <a:spLocks noChangeArrowheads="1"/>
          </p:cNvSpPr>
          <p:nvPr/>
        </p:nvSpPr>
        <p:spPr bwMode="auto">
          <a:xfrm>
            <a:off x="2214546" y="1285860"/>
            <a:ext cx="6715140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práctica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deportiva será electiva,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obligatoria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, sistemática y continua, durante toda la permanencia del Cadete en la Escuela.</a:t>
            </a: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36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071538" y="1285860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2500298" y="2071678"/>
            <a:ext cx="4680917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  INTERESCUELAS </a:t>
            </a: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2022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06679688"/>
              </p:ext>
            </p:extLst>
          </p:nvPr>
        </p:nvGraphicFramePr>
        <p:xfrm>
          <a:off x="1142976" y="2571744"/>
          <a:ext cx="7429552" cy="3980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3338">
                  <a:extLst>
                    <a:ext uri="{9D8B030D-6E8A-4147-A177-3AD203B41FA5}">
                      <a16:colId xmlns:a16="http://schemas.microsoft.com/office/drawing/2014/main" xmlns="" val="252793503"/>
                    </a:ext>
                  </a:extLst>
                </a:gridCol>
                <a:gridCol w="3786214">
                  <a:extLst>
                    <a:ext uri="{9D8B030D-6E8A-4147-A177-3AD203B41FA5}">
                      <a16:colId xmlns:a16="http://schemas.microsoft.com/office/drawing/2014/main" xmlns="" val="3982369317"/>
                    </a:ext>
                  </a:extLst>
                </a:gridCol>
              </a:tblGrid>
              <a:tr h="289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DEPORTE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ORGANIZA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591201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Tenis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660677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Fútbol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7246685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Básquetbol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Aviación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757706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Vóleibol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6433073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Judo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de Investigaciones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117702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>
                          <a:solidFill>
                            <a:schemeClr val="bg1"/>
                          </a:solidFill>
                          <a:effectLst/>
                        </a:rPr>
                        <a:t>Orientación Terrestre (v y d)</a:t>
                      </a:r>
                      <a:endParaRPr lang="es-CL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Carabineros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00365522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>
                          <a:solidFill>
                            <a:schemeClr val="bg1"/>
                          </a:solidFill>
                          <a:effectLst/>
                        </a:rPr>
                        <a:t>Tiro al Blanco (v y d)</a:t>
                      </a:r>
                      <a:endParaRPr lang="es-CL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Militar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75827363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Esgrima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de Investigaciones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238188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Pentatlón Militar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>
                          <a:solidFill>
                            <a:schemeClr val="bg1"/>
                          </a:solidFill>
                          <a:effectLst/>
                        </a:rPr>
                        <a:t>Escuela Militar</a:t>
                      </a:r>
                      <a:endParaRPr lang="es-CL" sz="20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4420067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Atletismo (v y d)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FFFF00"/>
                          </a:solidFill>
                          <a:effectLst/>
                        </a:rPr>
                        <a:t>Naval (7,8</a:t>
                      </a:r>
                      <a:r>
                        <a:rPr lang="es-CL" sz="1800" b="1" baseline="0" dirty="0" smtClean="0">
                          <a:solidFill>
                            <a:srgbClr val="FFFF00"/>
                          </a:solidFill>
                          <a:effectLst/>
                        </a:rPr>
                        <a:t> y 9 de Oct.)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4135240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Natación (v y d)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Escuela </a:t>
                      </a:r>
                      <a:r>
                        <a:rPr lang="es-CL" sz="1800" b="1" dirty="0" smtClean="0">
                          <a:solidFill>
                            <a:srgbClr val="FFFF00"/>
                          </a:solidFill>
                          <a:effectLst/>
                        </a:rPr>
                        <a:t>Naval (27 Ago.)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1792545"/>
                  </a:ext>
                </a:extLst>
              </a:tr>
            </a:tbl>
          </a:graphicData>
        </a:graphic>
      </p:graphicFrame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3357554" y="0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381750"/>
            <a:ext cx="2133600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857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00034" y="1857364"/>
            <a:ext cx="821537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lvl="1" indent="-628650" algn="just">
              <a:buFont typeface="+mj-lt"/>
              <a:buAutoNum type="alphaLcParenR"/>
              <a:tabLst>
                <a:tab pos="531813" algn="l"/>
              </a:tabLst>
            </a:pPr>
            <a:r>
              <a:rPr lang="es-CL" dirty="0" smtClean="0"/>
              <a:t>Disminuir la cantidad de horas interferidas por infanterías, conferencias y ceremonias; la pérdida es de 7 semanas de las 18 programadas aproximadamente.</a:t>
            </a:r>
          </a:p>
          <a:p>
            <a:pPr marL="723900" lvl="1" indent="-628650" algn="just">
              <a:buFont typeface="+mj-lt"/>
              <a:buAutoNum type="alphaLcParenR"/>
            </a:pPr>
            <a:endParaRPr lang="es-CL" dirty="0" smtClean="0"/>
          </a:p>
          <a:p>
            <a:pPr marL="723900" lvl="1" indent="-628650" algn="just">
              <a:buFont typeface="+mj-lt"/>
              <a:buAutoNum type="alphaLcParenR"/>
            </a:pPr>
            <a:r>
              <a:rPr lang="es-CL" dirty="0" smtClean="0"/>
              <a:t>Es importante considerar que las horas perdidas de educación física no se pueden recuperar ya que no existen bloques horarios donde poder recuperar estas horas.</a:t>
            </a:r>
          </a:p>
          <a:p>
            <a:pPr marL="355600" indent="-355600" algn="just"/>
            <a:endParaRPr lang="es-CL" sz="2000" dirty="0" smtClean="0"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DEPORTIVO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38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28599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1 Imagen"/>
          <p:cNvPicPr>
            <a:picLocks noChangeAspect="1"/>
          </p:cNvPicPr>
          <p:nvPr/>
        </p:nvPicPr>
        <p:blipFill>
          <a:blip r:embed="rId2" cstate="print"/>
          <a:srcRect t="16953"/>
          <a:stretch>
            <a:fillRect/>
          </a:stretch>
        </p:blipFill>
        <p:spPr bwMode="auto">
          <a:xfrm>
            <a:off x="4572000" y="3500438"/>
            <a:ext cx="3742323" cy="207170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39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2285992"/>
            <a:ext cx="80010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366713" algn="just"/>
            <a:r>
              <a:rPr lang="es-CL" sz="2400" dirty="0" smtClean="0">
                <a:cs typeface="Arial" pitchFamily="34" charset="0"/>
              </a:rPr>
              <a:t>	Entregar al Cadete Naval los conocimientos y habilidades de Cultura General y Social, Naval y Marítima, que le permitan alcanzar un nivel de desarrollo cultural que asegure su mejor desempeño como Oficial de la Armada de Chile.</a:t>
            </a:r>
          </a:p>
          <a:p>
            <a:pPr marL="722313" indent="-366713" algn="just"/>
            <a:endParaRPr lang="es-CL" sz="2400" dirty="0" smtClean="0">
              <a:cs typeface="Arial" pitchFamily="34" charset="0"/>
            </a:endParaRPr>
          </a:p>
          <a:p>
            <a:pPr marL="719138" indent="-363538" algn="just"/>
            <a:endParaRPr lang="es-CL" sz="2400" dirty="0" smtClean="0">
              <a:cs typeface="Arial" pitchFamily="34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09551" y="14285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40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2071678"/>
            <a:ext cx="792961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indent="-450850" algn="just">
              <a:buFont typeface="+mj-lt"/>
              <a:buAutoNum type="arabicPeriod"/>
            </a:pPr>
            <a:r>
              <a:rPr lang="es-CL" sz="2400" dirty="0" smtClean="0">
                <a:cs typeface="Arial" pitchFamily="34" charset="0"/>
              </a:rPr>
              <a:t>Academias y eventos culturales.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400" dirty="0" smtClean="0">
                <a:cs typeface="Arial" pitchFamily="34" charset="0"/>
              </a:rPr>
              <a:t>Círculos Culturales (9 Círculos).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400" dirty="0" smtClean="0">
                <a:cs typeface="Arial" pitchFamily="34" charset="0"/>
              </a:rPr>
              <a:t>Asistencia a temporadas culturales, visitas a exposiciones, museos, etc. (durante un año lectivo normal).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400" dirty="0" smtClean="0">
                <a:cs typeface="Arial" pitchFamily="34" charset="0"/>
              </a:rPr>
              <a:t>Exposiciones, seminarios y/o  conferencias.</a:t>
            </a:r>
          </a:p>
          <a:p>
            <a:pPr marL="723900" indent="-450850" algn="just">
              <a:buFont typeface="+mj-lt"/>
              <a:buAutoNum type="arabicPeriod"/>
            </a:pPr>
            <a:r>
              <a:rPr lang="es-CL" sz="2400" dirty="0" smtClean="0">
                <a:cs typeface="Arial" pitchFamily="34" charset="0"/>
              </a:rPr>
              <a:t>Concursos de investigación (pintura, historia, fotografía).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41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910" y="1357298"/>
            <a:ext cx="821537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lphaLcParenR"/>
            </a:pPr>
            <a:r>
              <a:rPr lang="es-CL" sz="1900" dirty="0" smtClean="0">
                <a:cs typeface="Arial" pitchFamily="34" charset="0"/>
              </a:rPr>
              <a:t>Retomar la Academia Cultural del mes de mayo; en un nuevo formato, con dos presentaciones: una conferencia histórica/</a:t>
            </a:r>
            <a:r>
              <a:rPr lang="es-CL" sz="1900" dirty="0" err="1" smtClean="0">
                <a:cs typeface="Arial" pitchFamily="34" charset="0"/>
              </a:rPr>
              <a:t>valórica</a:t>
            </a:r>
            <a:r>
              <a:rPr lang="es-CL" sz="1900" dirty="0" smtClean="0">
                <a:cs typeface="Arial" pitchFamily="34" charset="0"/>
              </a:rPr>
              <a:t> y una actividad musical.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19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CL" sz="1900" dirty="0" smtClean="0">
                <a:cs typeface="Arial" pitchFamily="34" charset="0"/>
              </a:rPr>
              <a:t>Mantener la Academia Cultural del mes de octubre, como cierre de las actividades culturales del año. 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1900" dirty="0" smtClean="0">
              <a:cs typeface="Arial" pitchFamily="34" charset="0"/>
            </a:endParaRPr>
          </a:p>
          <a:p>
            <a:pPr marL="457200" indent="-457200" algn="just">
              <a:buFont typeface="+mj-lt"/>
              <a:buAutoNum type="alphaLcParenR"/>
            </a:pPr>
            <a:r>
              <a:rPr lang="es-ES_tradnl" sz="1900" dirty="0" smtClean="0"/>
              <a:t>Retomar las actividades culturales fuera de la Escuela (ballet, concierto, ópera, etc.) para contribuir a la formación en este ámbito.</a:t>
            </a:r>
          </a:p>
          <a:p>
            <a:pPr marL="457200" indent="-457200" algn="just">
              <a:buFont typeface="+mj-lt"/>
              <a:buAutoNum type="alphaLcParenR"/>
            </a:pPr>
            <a:endParaRPr lang="es-ES_tradnl" sz="1900" dirty="0" smtClean="0"/>
          </a:p>
          <a:p>
            <a:pPr marL="457200" indent="-457200" algn="just">
              <a:buFont typeface="+mj-lt"/>
              <a:buAutoNum type="alphaLcParenR"/>
            </a:pPr>
            <a:r>
              <a:rPr lang="es-ES_tradnl" sz="1900" dirty="0" smtClean="0"/>
              <a:t>Exigir un mayor compromiso y control de los Oficiales de Círculo con las actividades en ellos planificadas.  </a:t>
            </a:r>
          </a:p>
          <a:p>
            <a:pPr marL="457200" indent="-457200" algn="just">
              <a:buFont typeface="+mj-lt"/>
              <a:buAutoNum type="alphaLcParenR"/>
            </a:pPr>
            <a:endParaRPr lang="es-ES_tradnl" sz="1900" dirty="0" smtClean="0"/>
          </a:p>
          <a:p>
            <a:pPr marL="457200" indent="-457200" algn="just">
              <a:buFont typeface="+mj-lt"/>
              <a:buAutoNum type="alphaLcParenR"/>
            </a:pPr>
            <a:r>
              <a:rPr lang="es-ES_tradnl" sz="1900" dirty="0" smtClean="0"/>
              <a:t>Respetar las horas planificadas para el buen desarrollo de los Círculos.</a:t>
            </a:r>
          </a:p>
          <a:p>
            <a:pPr marL="457200" indent="-457200" algn="just">
              <a:buFont typeface="+mj-lt"/>
              <a:buAutoNum type="alphaLcParenR"/>
            </a:pPr>
            <a:endParaRPr lang="es-CL" sz="1900" dirty="0" smtClean="0"/>
          </a:p>
          <a:p>
            <a:pPr marL="457200" indent="-457200" algn="just">
              <a:buFont typeface="+mj-lt"/>
              <a:buAutoNum type="alphaLcParenR"/>
            </a:pPr>
            <a:r>
              <a:rPr lang="es-ES_tradnl" sz="1900" dirty="0" smtClean="0"/>
              <a:t>Proponer la creación del “Círculo del Patrimonio Histórico de la Escuela”.</a:t>
            </a:r>
            <a:endParaRPr lang="es-CL" sz="2000" dirty="0" smtClean="0"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858016" y="6381750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643182"/>
            <a:ext cx="3727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7170" name="Picture 2" descr="https://escuelanaval.cl/wp-content/uploads/2019/12/slide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000504"/>
            <a:ext cx="3600411" cy="1500171"/>
          </a:xfrm>
          <a:prstGeom prst="rect">
            <a:avLst/>
          </a:prstGeom>
          <a:noFill/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Contribuir a formar oficiales con los valores institucionales definidos en el perfil de egreso y en las normas institucionales.</a:t>
            </a:r>
            <a:endParaRPr lang="es-ES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72066" y="142852"/>
            <a:ext cx="372787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85786" y="1643050"/>
            <a:ext cx="807249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" dirty="0" smtClean="0"/>
              <a:t>Gestionar la aprobación por parte de la DEA, la malla  curricular del Modelo </a:t>
            </a:r>
            <a:r>
              <a:rPr lang="es-ES" dirty="0" err="1" smtClean="0"/>
              <a:t>Valórico</a:t>
            </a:r>
            <a:r>
              <a:rPr lang="es-ES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s-ES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dirty="0" smtClean="0"/>
              <a:t>Creación </a:t>
            </a:r>
            <a:r>
              <a:rPr lang="es-ES" dirty="0" smtClean="0"/>
              <a:t>método de evaluación para medir los logros de este modelo.</a:t>
            </a:r>
          </a:p>
          <a:p>
            <a:pPr marL="514350" indent="-514350" algn="just">
              <a:buFont typeface="+mj-lt"/>
              <a:buAutoNum type="arabicPeriod"/>
            </a:pPr>
            <a:endParaRPr lang="es-ES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dirty="0" smtClean="0"/>
              <a:t>Actividades </a:t>
            </a:r>
            <a:r>
              <a:rPr lang="es-ES" dirty="0" err="1" smtClean="0"/>
              <a:t>valóricas</a:t>
            </a:r>
            <a:r>
              <a:rPr lang="es-ES" dirty="0" smtClean="0"/>
              <a:t> </a:t>
            </a:r>
            <a:r>
              <a:rPr lang="es-ES" dirty="0" smtClean="0"/>
              <a:t>ejecutadas 2021: conferencias a cadetes primer año (</a:t>
            </a:r>
            <a:r>
              <a:rPr lang="es-ES" dirty="0" smtClean="0"/>
              <a:t>L</a:t>
            </a:r>
            <a:r>
              <a:rPr lang="es-ES" dirty="0" smtClean="0"/>
              <a:t>a familia) y tercer año (comportamiento y uso de mesas), actividades de pastoral cuerpo cadetes.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786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 smtClean="0"/>
              <a:t>Elaborar el resumen de la evaluación piloto implementado este año, con el propósito de </a:t>
            </a:r>
            <a:r>
              <a:rPr lang="es-ES" dirty="0" smtClean="0"/>
              <a:t>realizar las modificaciones necesarias.</a:t>
            </a:r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COMENTARIOS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46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009026" y="2643182"/>
            <a:ext cx="536230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NOVEDADES DEL PERSONAL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48</a:t>
            </a:fld>
            <a:endParaRPr lang="es-ES">
              <a:solidFill>
                <a:schemeClr val="bg1"/>
              </a:solidFill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72148396"/>
              </p:ext>
            </p:extLst>
          </p:nvPr>
        </p:nvGraphicFramePr>
        <p:xfrm>
          <a:off x="1043608" y="1772816"/>
          <a:ext cx="7386045" cy="4442267"/>
        </p:xfrm>
        <a:graphic>
          <a:graphicData uri="http://schemas.openxmlformats.org/drawingml/2006/table">
            <a:tbl>
              <a:tblPr/>
              <a:tblGrid>
                <a:gridCol w="3866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927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043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285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086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9592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54650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2270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242407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es-CL" sz="1400" b="1" i="0" u="sng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DEPARTAMENTO </a:t>
                      </a:r>
                      <a:r>
                        <a:rPr lang="es-CL" sz="1400" b="1" i="0" u="sng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EDUCACIÓN AÑO 2021</a:t>
                      </a: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2453">
                <a:tc>
                  <a:txBody>
                    <a:bodyPr/>
                    <a:lstStyle/>
                    <a:p>
                      <a:pPr algn="ctr" fontAlgn="b"/>
                      <a:endParaRPr lang="es-CL" sz="7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7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7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2583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N° 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GDO.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APELLIDO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N° 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GDO.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APELLIDO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CF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G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PEDREROS A.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>
                          <a:solidFill>
                            <a:srgbClr val="C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rgbClr val="C00000"/>
                          </a:solidFill>
                          <a:latin typeface="Arial"/>
                        </a:rPr>
                        <a:t>  V</a:t>
                      </a:r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. ZANELLI S.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s-CL" sz="105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  <a:endParaRPr lang="es-CL" sz="105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C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CC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rgbClr val="C00000"/>
                          </a:solidFill>
                          <a:latin typeface="Arial"/>
                        </a:rPr>
                        <a:t>  A</a:t>
                      </a:r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. GUTIÉRREZ Y.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E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DELGADO P. 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C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CC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rgbClr val="C00000"/>
                          </a:solidFill>
                          <a:latin typeface="Arial"/>
                        </a:rPr>
                        <a:t>  J</a:t>
                      </a:r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. BLANCO S.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R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DONOSO F.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0518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S1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P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TORO N.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F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BRAVO N.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C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S1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rgbClr val="C00000"/>
                          </a:solidFill>
                          <a:latin typeface="Arial"/>
                        </a:rPr>
                        <a:t>  H</a:t>
                      </a:r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. MENESES M.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A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GUZMAN J.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endParaRPr lang="es-CL" sz="105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S1 IM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M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SAQUEL V.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S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TORRES A.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5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C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S2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rgbClr val="C00000"/>
                          </a:solidFill>
                          <a:latin typeface="Arial"/>
                        </a:rPr>
                        <a:t>  D</a:t>
                      </a:r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. VALDES R.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fontAlgn="ctr" latinLnBrk="0" hangingPunct="1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  <a:endParaRPr kumimoji="0" lang="es-CL" sz="1200" b="1" i="0" u="none" strike="noStrike" kern="1200" dirty="0">
                        <a:solidFill>
                          <a:schemeClr val="tx1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PAC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  V</a:t>
                      </a:r>
                      <a:r>
                        <a:rPr lang="es-CL" sz="1200" b="1" i="0" u="none" strike="noStrike" dirty="0">
                          <a:solidFill>
                            <a:schemeClr val="bg1"/>
                          </a:solidFill>
                          <a:latin typeface="Arial"/>
                        </a:rPr>
                        <a:t>. MUÑOZ </a:t>
                      </a:r>
                      <a:r>
                        <a:rPr lang="es-CL" sz="1200" b="1" i="0" u="none" strike="noStrike" dirty="0" smtClean="0">
                          <a:solidFill>
                            <a:schemeClr val="bg1"/>
                          </a:solidFill>
                          <a:latin typeface="Arial"/>
                        </a:rPr>
                        <a:t>C.</a:t>
                      </a:r>
                      <a:endParaRPr lang="es-CL" sz="1200" b="1" i="0" u="none" strike="noStrike" dirty="0">
                        <a:solidFill>
                          <a:schemeClr val="bg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C2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D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BARRAZA H.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kumimoji="0" lang="es-CL" sz="1200" b="1" i="0" u="none" strike="noStrike" kern="1200">
                          <a:solidFill>
                            <a:schemeClr val="tx1"/>
                          </a:solidFill>
                          <a:latin typeface="Arial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HONO.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P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VILLEGAS V.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rgbClr val="C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M1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rgbClr val="C00000"/>
                          </a:solidFill>
                          <a:latin typeface="Arial"/>
                        </a:rPr>
                        <a:t>  S</a:t>
                      </a:r>
                      <a:r>
                        <a:rPr lang="es-CL" sz="1200" b="1" i="0" u="none" strike="noStrike" dirty="0">
                          <a:solidFill>
                            <a:srgbClr val="C00000"/>
                          </a:solidFill>
                          <a:latin typeface="Arial"/>
                        </a:rPr>
                        <a:t>. HUERTA C.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OO.TT.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J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POBLETE S.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EC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G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CARVAJAL F.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OO.TT.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D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RAMOS C.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0912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EC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K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VALLADARES G.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7600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EC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  S</a:t>
                      </a:r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. ÁLVAREZ J.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4451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CL" sz="1200" b="1" i="0" u="none" strike="noStrike" dirty="0">
                          <a:solidFill>
                            <a:schemeClr val="tx1"/>
                          </a:solidFill>
                          <a:latin typeface="Arial"/>
                        </a:rPr>
                        <a:t>FUERZA EFECTIVA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2600" b="1" i="0" u="none" strike="noStrike" dirty="0" smtClean="0">
                          <a:solidFill>
                            <a:schemeClr val="tx1"/>
                          </a:solidFill>
                          <a:latin typeface="Arial"/>
                        </a:rPr>
                        <a:t>22</a:t>
                      </a:r>
                      <a:endParaRPr lang="es-CL" sz="26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endParaRPr lang="es-CL" sz="10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0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8135" marR="8135" marT="81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75856" y="3284984"/>
            <a:ext cx="26773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CONSULTAS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49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2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4_Diseño predeterminado">
  <a:themeElements>
    <a:clrScheme name="4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26341</TotalTime>
  <Words>2593</Words>
  <Application>Microsoft Office PowerPoint</Application>
  <PresentationFormat>Presentación en pantalla (4:3)</PresentationFormat>
  <Paragraphs>705</Paragraphs>
  <Slides>49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Diseño predeterminado</vt:lpstr>
      <vt:lpstr>21_Diseño predeterminado</vt:lpstr>
      <vt:lpstr>22_Diseño predeterminado</vt:lpstr>
      <vt:lpstr>24_Diseño predeterminado</vt:lpstr>
      <vt:lpstr>19_Diseño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13634709-8</cp:lastModifiedBy>
  <cp:revision>650</cp:revision>
  <cp:lastPrinted>2017-01-23T18:41:00Z</cp:lastPrinted>
  <dcterms:created xsi:type="dcterms:W3CDTF">2007-01-23T15:47:52Z</dcterms:created>
  <dcterms:modified xsi:type="dcterms:W3CDTF">2021-12-14T20:07:56Z</dcterms:modified>
</cp:coreProperties>
</file>