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1" r:id="rId4"/>
    <p:sldId id="266" r:id="rId5"/>
    <p:sldId id="284" r:id="rId6"/>
    <p:sldId id="285" r:id="rId7"/>
    <p:sldId id="286" r:id="rId8"/>
    <p:sldId id="287" r:id="rId9"/>
    <p:sldId id="288" r:id="rId10"/>
    <p:sldId id="260" r:id="rId11"/>
    <p:sldId id="289" r:id="rId12"/>
    <p:sldId id="290" r:id="rId13"/>
    <p:sldId id="291" r:id="rId14"/>
    <p:sldId id="292" r:id="rId15"/>
    <p:sldId id="293" r:id="rId16"/>
    <p:sldId id="282" r:id="rId17"/>
    <p:sldId id="283" r:id="rId1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9" d="100"/>
          <a:sy n="79" d="100"/>
        </p:scale>
        <p:origin x="730" y="43"/>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17-08-2023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1897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17-08-2023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872715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C45E9EA-234C-4083-BF83-A4B7C2A13BAF}" type="datetimeFigureOut">
              <a:rPr lang="es-CL" smtClean="0"/>
              <a:t>17-08-2023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925574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5C45E9EA-234C-4083-BF83-A4B7C2A13BAF}" type="datetimeFigureOut">
              <a:rPr lang="es-CL" smtClean="0"/>
              <a:t>17-08-2023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2205158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5C45E9EA-234C-4083-BF83-A4B7C2A13BAF}" type="datetimeFigureOut">
              <a:rPr lang="es-CL" smtClean="0"/>
              <a:t>17-08-2023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2002148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5C45E9EA-234C-4083-BF83-A4B7C2A13BAF}" type="datetimeFigureOut">
              <a:rPr lang="es-CL" smtClean="0"/>
              <a:t>17-08-2023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186625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C45E9EA-234C-4083-BF83-A4B7C2A13BAF}" type="datetimeFigureOut">
              <a:rPr lang="es-CL" smtClean="0"/>
              <a:t>17-08-2023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62915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C45E9EA-234C-4083-BF83-A4B7C2A13BAF}" type="datetimeFigureOut">
              <a:rPr lang="es-CL" smtClean="0"/>
              <a:t>17-08-2023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9692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C45E9EA-234C-4083-BF83-A4B7C2A13BAF}" type="datetimeFigureOut">
              <a:rPr lang="es-CL" smtClean="0"/>
              <a:t>17-08-2023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2667924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17-08-2023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1197469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5C45E9EA-234C-4083-BF83-A4B7C2A13BAF}" type="datetimeFigureOut">
              <a:rPr lang="es-CL" smtClean="0"/>
              <a:t>17-08-2023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5F0EF68-1168-4319-A5D8-EB9DABB4F650}" type="slidenum">
              <a:rPr lang="es-CL" smtClean="0"/>
              <a:t>‹Nº›</a:t>
            </a:fld>
            <a:endParaRPr lang="es-CL"/>
          </a:p>
        </p:txBody>
      </p:sp>
    </p:spTree>
    <p:extLst>
      <p:ext uri="{BB962C8B-B14F-4D97-AF65-F5344CB8AC3E}">
        <p14:creationId xmlns:p14="http://schemas.microsoft.com/office/powerpoint/2010/main" val="3741233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45E9EA-234C-4083-BF83-A4B7C2A13BAF}" type="datetimeFigureOut">
              <a:rPr lang="es-CL" smtClean="0"/>
              <a:t>17-08-2023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F0EF68-1168-4319-A5D8-EB9DABB4F650}" type="slidenum">
              <a:rPr lang="es-CL" smtClean="0"/>
              <a:t>‹Nº›</a:t>
            </a:fld>
            <a:endParaRPr lang="es-CL"/>
          </a:p>
        </p:txBody>
      </p:sp>
    </p:spTree>
    <p:extLst>
      <p:ext uri="{BB962C8B-B14F-4D97-AF65-F5344CB8AC3E}">
        <p14:creationId xmlns:p14="http://schemas.microsoft.com/office/powerpoint/2010/main" val="1882201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jpeg"/><Relationship Id="rId5" Type="http://schemas.microsoft.com/office/2007/relationships/hdphoto" Target="../media/hdphoto1.wdp"/><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jpeg"/><Relationship Id="rId5" Type="http://schemas.microsoft.com/office/2007/relationships/hdphoto" Target="../media/hdphoto1.wdp"/><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1.jpeg"/><Relationship Id="rId5" Type="http://schemas.microsoft.com/office/2007/relationships/hdphoto" Target="../media/hdphoto1.wdp"/><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8 Rectángulo"/>
          <p:cNvSpPr/>
          <p:nvPr/>
        </p:nvSpPr>
        <p:spPr>
          <a:xfrm>
            <a:off x="1219201" y="3161788"/>
            <a:ext cx="4781550" cy="1057277"/>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r"/>
            <a:endParaRPr lang="es-CL" sz="2800" b="1" dirty="0">
              <a:solidFill>
                <a:schemeClr val="bg1"/>
              </a:solidFill>
              <a:latin typeface="High Tower Text" panose="02040502050506030303" pitchFamily="18" charset="0"/>
            </a:endParaRPr>
          </a:p>
          <a:p>
            <a:pPr algn="ctr"/>
            <a:r>
              <a:rPr lang="es-CL" sz="2800" b="1" dirty="0">
                <a:solidFill>
                  <a:schemeClr val="bg1"/>
                </a:solidFill>
                <a:latin typeface="High Tower Text" panose="02040502050506030303" pitchFamily="18" charset="0"/>
              </a:rPr>
              <a:t>SISTEMAS DE ARMAS</a:t>
            </a:r>
          </a:p>
          <a:p>
            <a:pPr algn="ctr"/>
            <a:r>
              <a:rPr lang="es-ES" sz="2000" b="1" dirty="0">
                <a:solidFill>
                  <a:schemeClr val="bg1"/>
                </a:solidFill>
                <a:latin typeface="High Tower Text" panose="02040502050506030303" pitchFamily="18" charset="0"/>
              </a:rPr>
              <a:t>  Unidad temática “Sensores”</a:t>
            </a:r>
            <a:endParaRPr lang="es-CL" sz="2000" b="1" dirty="0">
              <a:solidFill>
                <a:schemeClr val="bg1"/>
              </a:solidFill>
              <a:latin typeface="High Tower Text" panose="02040502050506030303" pitchFamily="18" charset="0"/>
            </a:endParaRPr>
          </a:p>
          <a:p>
            <a:endParaRPr lang="es-CL" dirty="0">
              <a:solidFill>
                <a:schemeClr val="bg1"/>
              </a:solidFill>
            </a:endParaRPr>
          </a:p>
        </p:txBody>
      </p:sp>
      <p:sp>
        <p:nvSpPr>
          <p:cNvPr id="7" name="8 Rectángulo"/>
          <p:cNvSpPr/>
          <p:nvPr/>
        </p:nvSpPr>
        <p:spPr>
          <a:xfrm>
            <a:off x="6148065" y="3161787"/>
            <a:ext cx="5183658" cy="1057278"/>
          </a:xfrm>
          <a:prstGeom prst="rect">
            <a:avLst/>
          </a:prstGeom>
          <a:solidFill>
            <a:schemeClr val="accent4">
              <a:lumMod val="50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600" b="1" dirty="0">
                <a:solidFill>
                  <a:schemeClr val="bg1"/>
                </a:solidFill>
                <a:latin typeface="High Tower Text" panose="02040502050506030303" pitchFamily="18" charset="0"/>
              </a:rPr>
              <a:t>“Fundamentos del Laser”</a:t>
            </a:r>
          </a:p>
        </p:txBody>
      </p:sp>
      <p:pic>
        <p:nvPicPr>
          <p:cNvPr id="9" name="Imagen 8"/>
          <p:cNvPicPr>
            <a:picLocks noChangeAspect="1"/>
          </p:cNvPicPr>
          <p:nvPr/>
        </p:nvPicPr>
        <p:blipFill rotWithShape="1">
          <a:blip r:embed="rId2"/>
          <a:srcRect b="23348"/>
          <a:stretch/>
        </p:blipFill>
        <p:spPr>
          <a:xfrm>
            <a:off x="4873843" y="1217338"/>
            <a:ext cx="2444314" cy="962129"/>
          </a:xfrm>
          <a:prstGeom prst="rect">
            <a:avLst/>
          </a:prstGeom>
        </p:spPr>
      </p:pic>
      <p:pic>
        <p:nvPicPr>
          <p:cNvPr id="8" name="Imagen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449" y="5055141"/>
            <a:ext cx="1390604" cy="1390604"/>
          </a:xfrm>
          <a:prstGeom prst="rect">
            <a:avLst/>
          </a:prstGeom>
        </p:spPr>
      </p:pic>
    </p:spTree>
    <p:extLst>
      <p:ext uri="{BB962C8B-B14F-4D97-AF65-F5344CB8AC3E}">
        <p14:creationId xmlns:p14="http://schemas.microsoft.com/office/powerpoint/2010/main" val="409978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Rectangle 3">
            <a:extLst>
              <a:ext uri="{FF2B5EF4-FFF2-40B4-BE49-F238E27FC236}">
                <a16:creationId xmlns:a16="http://schemas.microsoft.com/office/drawing/2014/main" id="{673714BC-1D6D-47E8-BDBC-A4EE1D7C9B24}"/>
              </a:ext>
            </a:extLst>
          </p:cNvPr>
          <p:cNvSpPr/>
          <p:nvPr/>
        </p:nvSpPr>
        <p:spPr>
          <a:xfrm>
            <a:off x="973842" y="1729500"/>
            <a:ext cx="2525772" cy="615553"/>
          </a:xfrm>
          <a:prstGeom prst="rect">
            <a:avLst/>
          </a:prstGeom>
        </p:spPr>
        <p:txBody>
          <a:bodyPr wrap="square" lIns="0" tIns="0" rIns="0" bIns="0">
            <a:spAutoFit/>
          </a:bodyPr>
          <a:lstStyle/>
          <a:p>
            <a:r>
              <a:rPr lang="en-US" sz="4000" b="1" dirty="0">
                <a:solidFill>
                  <a:schemeClr val="bg1"/>
                </a:solidFill>
                <a:latin typeface="Britannic Bold" panose="020B0903060703020204" pitchFamily="34" charset="0"/>
                <a:ea typeface="Open Sans" panose="020B0606030504020204" pitchFamily="34" charset="0"/>
                <a:cs typeface="Segoe UI" panose="020B0502040204020203" pitchFamily="34" charset="0"/>
              </a:rPr>
              <a:t>OBJETIVOS</a:t>
            </a:r>
          </a:p>
        </p:txBody>
      </p:sp>
      <p:sp>
        <p:nvSpPr>
          <p:cNvPr id="7" name="Rectangle 3">
            <a:extLst>
              <a:ext uri="{FF2B5EF4-FFF2-40B4-BE49-F238E27FC236}">
                <a16:creationId xmlns:a16="http://schemas.microsoft.com/office/drawing/2014/main" id="{673714BC-1D6D-47E8-BDBC-A4EE1D7C9B24}"/>
              </a:ext>
            </a:extLst>
          </p:cNvPr>
          <p:cNvSpPr/>
          <p:nvPr/>
        </p:nvSpPr>
        <p:spPr>
          <a:xfrm>
            <a:off x="4180972" y="2786857"/>
            <a:ext cx="7069197" cy="401648"/>
          </a:xfrm>
          <a:prstGeom prst="rect">
            <a:avLst/>
          </a:prstGeom>
        </p:spPr>
        <p:txBody>
          <a:bodyPr wrap="square" lIns="0" tIns="0" rIns="0" bIns="0">
            <a:spAutoFit/>
          </a:bodyPr>
          <a:lstStyle/>
          <a:p>
            <a:pPr marL="457200" indent="-457200">
              <a:lnSpc>
                <a:spcPct val="90000"/>
              </a:lnSpc>
              <a:buFont typeface="Arial" panose="020B0604020202020204" pitchFamily="34" charset="0"/>
              <a:buChar char="•"/>
            </a:pPr>
            <a:r>
              <a:rPr lang="es-ES_tradnl" sz="2900" dirty="0">
                <a:solidFill>
                  <a:schemeClr val="bg1"/>
                </a:solidFill>
                <a:latin typeface="Segoe UI" panose="020B0502040204020203" pitchFamily="34" charset="0"/>
                <a:cs typeface="Segoe UI" panose="020B0502040204020203" pitchFamily="34" charset="0"/>
              </a:rPr>
              <a:t>Definiciones…..</a:t>
            </a:r>
          </a:p>
        </p:txBody>
      </p:sp>
      <p:sp>
        <p:nvSpPr>
          <p:cNvPr id="8" name="Rectangle 3">
            <a:extLst>
              <a:ext uri="{FF2B5EF4-FFF2-40B4-BE49-F238E27FC236}">
                <a16:creationId xmlns:a16="http://schemas.microsoft.com/office/drawing/2014/main" id="{673714BC-1D6D-47E8-BDBC-A4EE1D7C9B24}"/>
              </a:ext>
            </a:extLst>
          </p:cNvPr>
          <p:cNvSpPr/>
          <p:nvPr/>
        </p:nvSpPr>
        <p:spPr>
          <a:xfrm>
            <a:off x="4180972" y="4116446"/>
            <a:ext cx="7431147" cy="401648"/>
          </a:xfrm>
          <a:prstGeom prst="rect">
            <a:avLst/>
          </a:prstGeom>
        </p:spPr>
        <p:txBody>
          <a:bodyPr wrap="square" lIns="0" tIns="0" rIns="0" bIns="0">
            <a:spAutoFit/>
          </a:bodyPr>
          <a:lstStyle/>
          <a:p>
            <a:pPr marL="457200" indent="-457200">
              <a:lnSpc>
                <a:spcPct val="90000"/>
              </a:lnSpc>
              <a:buFont typeface="Arial" panose="020B0604020202020204" pitchFamily="34" charset="0"/>
              <a:buChar char="•"/>
            </a:pPr>
            <a:r>
              <a:rPr lang="es-ES_tradnl" sz="2900" dirty="0">
                <a:solidFill>
                  <a:schemeClr val="bg1"/>
                </a:solidFill>
                <a:latin typeface="Segoe UI" panose="020B0502040204020203" pitchFamily="34" charset="0"/>
                <a:cs typeface="Segoe UI" panose="020B0502040204020203" pitchFamily="34" charset="0"/>
              </a:rPr>
              <a:t>…</a:t>
            </a:r>
          </a:p>
        </p:txBody>
      </p:sp>
      <p:sp>
        <p:nvSpPr>
          <p:cNvPr id="9" name="Rectangle 3">
            <a:extLst>
              <a:ext uri="{FF2B5EF4-FFF2-40B4-BE49-F238E27FC236}">
                <a16:creationId xmlns:a16="http://schemas.microsoft.com/office/drawing/2014/main" id="{673714BC-1D6D-47E8-BDBC-A4EE1D7C9B24}"/>
              </a:ext>
            </a:extLst>
          </p:cNvPr>
          <p:cNvSpPr/>
          <p:nvPr/>
        </p:nvSpPr>
        <p:spPr>
          <a:xfrm>
            <a:off x="4180971" y="5287601"/>
            <a:ext cx="7069197" cy="401648"/>
          </a:xfrm>
          <a:prstGeom prst="rect">
            <a:avLst/>
          </a:prstGeom>
        </p:spPr>
        <p:txBody>
          <a:bodyPr wrap="square" lIns="0" tIns="0" rIns="0" bIns="0">
            <a:spAutoFit/>
          </a:bodyPr>
          <a:lstStyle/>
          <a:p>
            <a:pPr marL="457200" indent="-457200">
              <a:lnSpc>
                <a:spcPct val="90000"/>
              </a:lnSpc>
              <a:buFont typeface="Arial" panose="020B0604020202020204" pitchFamily="34" charset="0"/>
              <a:buChar char="•"/>
            </a:pPr>
            <a:r>
              <a:rPr lang="es-ES_tradnl" sz="2900" dirty="0" err="1">
                <a:solidFill>
                  <a:schemeClr val="bg1"/>
                </a:solidFill>
                <a:latin typeface="Segoe UI" panose="020B0502040204020203" pitchFamily="34" charset="0"/>
                <a:cs typeface="Segoe UI" panose="020B0502040204020203" pitchFamily="34" charset="0"/>
              </a:rPr>
              <a:t>Xxx</a:t>
            </a:r>
            <a:r>
              <a:rPr lang="es-ES_tradnl" sz="2900" dirty="0">
                <a:solidFill>
                  <a:schemeClr val="bg1"/>
                </a:solidFill>
                <a:latin typeface="Segoe UI" panose="020B0502040204020203" pitchFamily="34" charset="0"/>
                <a:cs typeface="Segoe UI" panose="020B0502040204020203" pitchFamily="34" charset="0"/>
              </a:rPr>
              <a:t>…..</a:t>
            </a:r>
          </a:p>
        </p:txBody>
      </p:sp>
      <p:pic>
        <p:nvPicPr>
          <p:cNvPr id="2" name="Imagen 1"/>
          <p:cNvPicPr>
            <a:picLocks noChangeAspect="1"/>
          </p:cNvPicPr>
          <p:nvPr/>
        </p:nvPicPr>
        <p:blipFill>
          <a:blip r:embed="rId2"/>
          <a:stretch>
            <a:fillRect/>
          </a:stretch>
        </p:blipFill>
        <p:spPr>
          <a:xfrm>
            <a:off x="1055495" y="3230104"/>
            <a:ext cx="2183644" cy="21272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4805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2"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Rectangle 121">
            <a:extLst>
              <a:ext uri="{FF2B5EF4-FFF2-40B4-BE49-F238E27FC236}">
                <a16:creationId xmlns:a16="http://schemas.microsoft.com/office/drawing/2014/main" id="{26519E81-C48F-4DC1-8447-5AA3137BE5EE}"/>
              </a:ext>
            </a:extLst>
          </p:cNvPr>
          <p:cNvSpPr/>
          <p:nvPr/>
        </p:nvSpPr>
        <p:spPr>
          <a:xfrm>
            <a:off x="6553200" y="0"/>
            <a:ext cx="5638800" cy="6850560"/>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uadroTexto 1"/>
          <p:cNvSpPr txBox="1"/>
          <p:nvPr/>
        </p:nvSpPr>
        <p:spPr>
          <a:xfrm>
            <a:off x="807224" y="1406911"/>
            <a:ext cx="4543424" cy="646331"/>
          </a:xfrm>
          <a:prstGeom prst="rect">
            <a:avLst/>
          </a:prstGeom>
          <a:noFill/>
        </p:spPr>
        <p:txBody>
          <a:bodyPr wrap="square" rtlCol="0">
            <a:spAutoFit/>
          </a:bodyPr>
          <a:lstStyle/>
          <a:p>
            <a:pPr algn="ctr"/>
            <a:r>
              <a:rPr lang="en-US" sz="3600" b="1" u="sng" dirty="0">
                <a:solidFill>
                  <a:schemeClr val="bg1"/>
                </a:solidFill>
                <a:latin typeface="High Tower Text" panose="02040502050506030303" pitchFamily="18" charset="0"/>
              </a:rPr>
              <a:t>LASER</a:t>
            </a:r>
            <a:endParaRPr lang="es-CL" sz="3600" b="1" u="sng" dirty="0">
              <a:solidFill>
                <a:schemeClr val="bg1"/>
              </a:solidFill>
              <a:latin typeface="High Tower Text" panose="02040502050506030303" pitchFamily="18" charset="0"/>
            </a:endParaRPr>
          </a:p>
        </p:txBody>
      </p:sp>
      <p:sp>
        <p:nvSpPr>
          <p:cNvPr id="16" name="Rectangle 24">
            <a:extLst>
              <a:ext uri="{FF2B5EF4-FFF2-40B4-BE49-F238E27FC236}">
                <a16:creationId xmlns:a16="http://schemas.microsoft.com/office/drawing/2014/main" id="{814E8360-63F3-4F18-817E-6FBC4551EF0D}"/>
              </a:ext>
            </a:extLst>
          </p:cNvPr>
          <p:cNvSpPr/>
          <p:nvPr/>
        </p:nvSpPr>
        <p:spPr>
          <a:xfrm>
            <a:off x="7138724" y="1161029"/>
            <a:ext cx="4641347" cy="369332"/>
          </a:xfrm>
          <a:prstGeom prst="rect">
            <a:avLst/>
          </a:prstGeom>
        </p:spPr>
        <p:txBody>
          <a:bodyPr wrap="square" lIns="0" tIns="0" rIns="0" bIns="0">
            <a:spAutoFit/>
          </a:bodyPr>
          <a:lstStyle/>
          <a:p>
            <a:r>
              <a:rPr lang="en-US" sz="24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Emisión Estimulada de Radiación</a:t>
            </a:r>
          </a:p>
        </p:txBody>
      </p:sp>
      <p:sp>
        <p:nvSpPr>
          <p:cNvPr id="25" name="Rectángulo 24">
            <a:extLst>
              <a:ext uri="{FF2B5EF4-FFF2-40B4-BE49-F238E27FC236}">
                <a16:creationId xmlns:a16="http://schemas.microsoft.com/office/drawing/2014/main" id="{1E8F2BA8-2B7C-435B-A23A-4D36E312ED29}"/>
              </a:ext>
            </a:extLst>
          </p:cNvPr>
          <p:cNvSpPr/>
          <p:nvPr/>
        </p:nvSpPr>
        <p:spPr>
          <a:xfrm>
            <a:off x="6922340" y="1977469"/>
            <a:ext cx="4981508" cy="3323987"/>
          </a:xfrm>
          <a:prstGeom prst="rect">
            <a:avLst/>
          </a:prstGeom>
        </p:spPr>
        <p:txBody>
          <a:bodyPr wrap="square">
            <a:spAutoFit/>
          </a:bodyPr>
          <a:lstStyle/>
          <a:p>
            <a:pPr algn="just">
              <a:spcBef>
                <a:spcPct val="50000"/>
              </a:spcBef>
            </a:pPr>
            <a:r>
              <a:rPr lang="es-ES_tradnl" sz="1400" dirty="0">
                <a:solidFill>
                  <a:srgbClr val="083D65"/>
                </a:solidFill>
                <a:latin typeface="Segoe UI" panose="020B0502040204020203" pitchFamily="34" charset="0"/>
                <a:cs typeface="Segoe UI" panose="020B0502040204020203" pitchFamily="34" charset="0"/>
              </a:rPr>
              <a:t>Un átomo que absorba energía, la convierte en energía interna y pasa a un estado de excitación. Con ello los electrones suben del nivel Base  o normal de energía a uno más alto, esto es inestable y los electrones tienden a volver al estado base, al hacerlo, el átomo radiará ese exceso de energía en forma de Fotón.</a:t>
            </a:r>
          </a:p>
          <a:p>
            <a:pPr algn="just">
              <a:spcBef>
                <a:spcPct val="50000"/>
              </a:spcBef>
            </a:pPr>
            <a:r>
              <a:rPr lang="es-ES_tradnl" sz="1400" dirty="0">
                <a:solidFill>
                  <a:srgbClr val="083D65"/>
                </a:solidFill>
                <a:latin typeface="Segoe UI" panose="020B0502040204020203" pitchFamily="34" charset="0"/>
                <a:cs typeface="Segoe UI" panose="020B0502040204020203" pitchFamily="34" charset="0"/>
              </a:rPr>
              <a:t>Hay átomos que se mantienen en estado de excitación por mucho más tiempo. Si es golpeado por un Fotón de energía, hace una inmediata transición hacia su estado base y cede o emite Fotones.</a:t>
            </a:r>
          </a:p>
          <a:p>
            <a:pPr algn="just">
              <a:spcBef>
                <a:spcPct val="50000"/>
              </a:spcBef>
            </a:pPr>
            <a:r>
              <a:rPr lang="es-ES_tradnl" sz="1400" dirty="0">
                <a:solidFill>
                  <a:srgbClr val="083D65"/>
                </a:solidFill>
                <a:latin typeface="Segoe UI" panose="020B0502040204020203" pitchFamily="34" charset="0"/>
                <a:cs typeface="Segoe UI" panose="020B0502040204020203" pitchFamily="34" charset="0"/>
              </a:rPr>
              <a:t>El Fotón de impacto debe ser parte de una onda electromagnética con una frecuencia exacta dependiendo del material que conforman los átomos, esta es la frecuencia de estimulación</a:t>
            </a:r>
          </a:p>
        </p:txBody>
      </p:sp>
      <p:grpSp>
        <p:nvGrpSpPr>
          <p:cNvPr id="6" name="Grupo 5"/>
          <p:cNvGrpSpPr/>
          <p:nvPr/>
        </p:nvGrpSpPr>
        <p:grpSpPr>
          <a:xfrm>
            <a:off x="7169801" y="5616455"/>
            <a:ext cx="4610270" cy="528485"/>
            <a:chOff x="7358533" y="6000075"/>
            <a:chExt cx="4610270" cy="528485"/>
          </a:xfrm>
        </p:grpSpPr>
        <p:grpSp>
          <p:nvGrpSpPr>
            <p:cNvPr id="19" name="Group 26">
              <a:extLst>
                <a:ext uri="{FF2B5EF4-FFF2-40B4-BE49-F238E27FC236}">
                  <a16:creationId xmlns:a16="http://schemas.microsoft.com/office/drawing/2014/main" id="{F417E1F4-A232-49F3-8D75-29D392F4B5CA}"/>
                </a:ext>
              </a:extLst>
            </p:cNvPr>
            <p:cNvGrpSpPr/>
            <p:nvPr/>
          </p:nvGrpSpPr>
          <p:grpSpPr>
            <a:xfrm>
              <a:off x="7559570" y="6000075"/>
              <a:ext cx="4409233" cy="528485"/>
              <a:chOff x="8351167" y="4822388"/>
              <a:chExt cx="3138425" cy="528485"/>
            </a:xfrm>
          </p:grpSpPr>
          <p:cxnSp>
            <p:nvCxnSpPr>
              <p:cNvPr id="20" name="Straight Connector 27">
                <a:extLst>
                  <a:ext uri="{FF2B5EF4-FFF2-40B4-BE49-F238E27FC236}">
                    <a16:creationId xmlns:a16="http://schemas.microsoft.com/office/drawing/2014/main" id="{CF0C9FB3-8AB5-4314-8C56-3138A419CB4C}"/>
                  </a:ext>
                </a:extLst>
              </p:cNvPr>
              <p:cNvCxnSpPr/>
              <p:nvPr/>
            </p:nvCxnSpPr>
            <p:spPr>
              <a:xfrm>
                <a:off x="8384617" y="4822388"/>
                <a:ext cx="284813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3" name="Rectangle 30">
                <a:extLst>
                  <a:ext uri="{FF2B5EF4-FFF2-40B4-BE49-F238E27FC236}">
                    <a16:creationId xmlns:a16="http://schemas.microsoft.com/office/drawing/2014/main" id="{50678A90-A15E-4937-8E36-A661B38B3FB5}"/>
                  </a:ext>
                </a:extLst>
              </p:cNvPr>
              <p:cNvSpPr/>
              <p:nvPr/>
            </p:nvSpPr>
            <p:spPr>
              <a:xfrm>
                <a:off x="10014513" y="4963244"/>
                <a:ext cx="1475079" cy="276999"/>
              </a:xfrm>
              <a:prstGeom prst="rect">
                <a:avLst/>
              </a:prstGeom>
            </p:spPr>
            <p:txBody>
              <a:bodyPr wrap="square" lIns="0" tIns="0" rIns="0" bIns="0">
                <a:spAutoFit/>
              </a:bodyPr>
              <a:lstStyle/>
              <a:p>
                <a:r>
                  <a:rPr lang="fr-FR" b="1" dirty="0">
                    <a:solidFill>
                      <a:srgbClr val="083D65"/>
                    </a:solidFill>
                  </a:rPr>
                  <a:t>Emisión Estimulada</a:t>
                </a:r>
                <a:endParaRPr lang="en-US" dirty="0">
                  <a:solidFill>
                    <a:srgbClr val="083D65"/>
                  </a:solidFill>
                </a:endParaRPr>
              </a:p>
            </p:txBody>
          </p:sp>
          <p:cxnSp>
            <p:nvCxnSpPr>
              <p:cNvPr id="22" name="Straight Connector 29">
                <a:extLst>
                  <a:ext uri="{FF2B5EF4-FFF2-40B4-BE49-F238E27FC236}">
                    <a16:creationId xmlns:a16="http://schemas.microsoft.com/office/drawing/2014/main" id="{42386D1C-5E5D-4F97-B385-3C4D8B710E1A}"/>
                  </a:ext>
                </a:extLst>
              </p:cNvPr>
              <p:cNvCxnSpPr>
                <a:cxnSpLocks/>
              </p:cNvCxnSpPr>
              <p:nvPr/>
            </p:nvCxnSpPr>
            <p:spPr>
              <a:xfrm>
                <a:off x="8351167" y="5350873"/>
                <a:ext cx="28481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7" name="Rectangle 30">
              <a:extLst>
                <a:ext uri="{FF2B5EF4-FFF2-40B4-BE49-F238E27FC236}">
                  <a16:creationId xmlns:a16="http://schemas.microsoft.com/office/drawing/2014/main" id="{50678A90-A15E-4937-8E36-A661B38B3FB5}"/>
                </a:ext>
              </a:extLst>
            </p:cNvPr>
            <p:cNvSpPr/>
            <p:nvPr/>
          </p:nvSpPr>
          <p:spPr>
            <a:xfrm>
              <a:off x="7358533" y="6161460"/>
              <a:ext cx="2537057" cy="246221"/>
            </a:xfrm>
            <a:prstGeom prst="rect">
              <a:avLst/>
            </a:prstGeom>
          </p:spPr>
          <p:txBody>
            <a:bodyPr wrap="square" lIns="0" tIns="0" rIns="0" bIns="0">
              <a:spAutoFit/>
            </a:bodyPr>
            <a:lstStyle/>
            <a:p>
              <a:r>
                <a:rPr lang="fr-FR" sz="1600" b="1" dirty="0">
                  <a:solidFill>
                    <a:srgbClr val="083D65"/>
                  </a:solidFill>
                </a:rPr>
                <a:t>A este proceso se denomina : </a:t>
              </a:r>
              <a:endParaRPr lang="en-US" sz="2400" dirty="0">
                <a:solidFill>
                  <a:srgbClr val="083D65"/>
                </a:solidFill>
              </a:endParaRPr>
            </a:p>
          </p:txBody>
        </p:sp>
      </p:grpSp>
      <p:sp>
        <p:nvSpPr>
          <p:cNvPr id="21" name="Rectangle 3">
            <a:extLst>
              <a:ext uri="{FF2B5EF4-FFF2-40B4-BE49-F238E27FC236}">
                <a16:creationId xmlns:a16="http://schemas.microsoft.com/office/drawing/2014/main" id="{673714BC-1D6D-47E8-BDBC-A4EE1D7C9B24}"/>
              </a:ext>
            </a:extLst>
          </p:cNvPr>
          <p:cNvSpPr/>
          <p:nvPr/>
        </p:nvSpPr>
        <p:spPr>
          <a:xfrm>
            <a:off x="529175" y="2885176"/>
            <a:ext cx="5390079" cy="2585323"/>
          </a:xfrm>
          <a:prstGeom prst="rect">
            <a:avLst/>
          </a:prstGeom>
        </p:spPr>
        <p:txBody>
          <a:bodyPr wrap="square" lIns="0" tIns="0" rIns="0" bIns="0">
            <a:spAutoFit/>
          </a:bodyPr>
          <a:lstStyle/>
          <a:p>
            <a:pPr algn="just">
              <a:spcBef>
                <a:spcPct val="50000"/>
              </a:spcBef>
            </a:pPr>
            <a:r>
              <a:rPr lang="es-ES_tradnl" sz="2000" dirty="0">
                <a:solidFill>
                  <a:schemeClr val="bg1"/>
                </a:solidFill>
                <a:latin typeface="Segoe UI" panose="020B0502040204020203" pitchFamily="34" charset="0"/>
                <a:cs typeface="Segoe UI" panose="020B0502040204020203" pitchFamily="34" charset="0"/>
              </a:rPr>
              <a:t>Un oscilador como el Magnetrón no puede generar ondas electromagnéticas  con longitudes de onda menores a 1 mm.</a:t>
            </a:r>
          </a:p>
          <a:p>
            <a:pPr algn="just">
              <a:spcBef>
                <a:spcPct val="50000"/>
              </a:spcBef>
            </a:pPr>
            <a:r>
              <a:rPr lang="es-ES_tradnl" sz="2000" dirty="0">
                <a:solidFill>
                  <a:schemeClr val="bg1"/>
                </a:solidFill>
                <a:latin typeface="Segoe UI" panose="020B0502040204020203" pitchFamily="34" charset="0"/>
                <a:cs typeface="Segoe UI" panose="020B0502040204020203" pitchFamily="34" charset="0"/>
              </a:rPr>
              <a:t>Para generar ondas ópticas (LASER) se requieren frecuencias 1000 veces más altas. Ello solo es posible mediante la </a:t>
            </a:r>
            <a:r>
              <a:rPr lang="es-ES_tradnl" b="1" dirty="0">
                <a:solidFill>
                  <a:srgbClr val="FFFF00"/>
                </a:solidFill>
                <a:latin typeface="Britannic Bold" panose="020B0903060703020204" pitchFamily="34" charset="0"/>
                <a:ea typeface="Open Sans" panose="020B0606030504020204" pitchFamily="34" charset="0"/>
                <a:cs typeface="Segoe UI" panose="020B0502040204020203" pitchFamily="34" charset="0"/>
              </a:rPr>
              <a:t>Emisión Estimulada de Radiación.</a:t>
            </a:r>
            <a:endParaRPr lang="es-MX" b="1" dirty="0">
              <a:solidFill>
                <a:srgbClr val="FFFF00"/>
              </a:solidFill>
              <a:latin typeface="Britannic Bold" panose="020B0903060703020204" pitchFamily="34" charset="0"/>
              <a:ea typeface="Open Sans" panose="020B0606030504020204" pitchFamily="34" charset="0"/>
              <a:cs typeface="Segoe UI" panose="020B0502040204020203" pitchFamily="34" charset="0"/>
            </a:endParaRPr>
          </a:p>
          <a:p>
            <a:pPr marL="457200" indent="-457200">
              <a:lnSpc>
                <a:spcPct val="90000"/>
              </a:lnSpc>
              <a:buFont typeface="Arial" panose="020B0604020202020204" pitchFamily="34" charset="0"/>
              <a:buChar char="•"/>
            </a:pPr>
            <a:endParaRPr lang="es-ES_tradnl" sz="2000" dirty="0">
              <a:solidFill>
                <a:schemeClr val="bg1"/>
              </a:solidFill>
              <a:latin typeface="Segoe UI" panose="020B0502040204020203" pitchFamily="34" charset="0"/>
              <a:cs typeface="Segoe UI" panose="020B0502040204020203" pitchFamily="34" charset="0"/>
            </a:endParaRPr>
          </a:p>
        </p:txBody>
      </p:sp>
      <p:pic>
        <p:nvPicPr>
          <p:cNvPr id="28" name="Imagen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29" name="Imagen 28"/>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331751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336998"/>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963308" y="899066"/>
            <a:ext cx="3991086" cy="1077218"/>
          </a:xfrm>
          <a:prstGeom prst="rect">
            <a:avLst/>
          </a:prstGeom>
          <a:noFill/>
        </p:spPr>
        <p:txBody>
          <a:bodyPr wrap="square" rtlCol="0">
            <a:spAutoFit/>
          </a:bodyPr>
          <a:lstStyle/>
          <a:p>
            <a:r>
              <a:rPr lang="es-ES_tradnl" sz="3200" b="1" dirty="0">
                <a:solidFill>
                  <a:srgbClr val="FFFF00"/>
                </a:solidFill>
                <a:latin typeface="Britannic Bold" panose="020B0903060703020204" pitchFamily="34" charset="0"/>
                <a:ea typeface="Segoe UI Black" panose="020B0A02040204020203" pitchFamily="34" charset="0"/>
              </a:rPr>
              <a:t>ESQUEMA </a:t>
            </a:r>
            <a:r>
              <a:rPr lang="es-ES_tradnl" dirty="0">
                <a:solidFill>
                  <a:schemeClr val="bg1"/>
                </a:solidFill>
                <a:latin typeface="Britannic Bold" panose="020B0903060703020204" pitchFamily="34" charset="0"/>
                <a:ea typeface="Segoe UI Black" panose="020B0A02040204020203" pitchFamily="34" charset="0"/>
              </a:rPr>
              <a:t>DE RADIACIÓN </a:t>
            </a:r>
          </a:p>
          <a:p>
            <a:pPr algn="ctr"/>
            <a:r>
              <a:rPr lang="es-ES_tradnl" sz="3200" b="1" dirty="0">
                <a:solidFill>
                  <a:schemeClr val="bg1"/>
                </a:solidFill>
                <a:latin typeface="Britannic Bold" panose="020B0903060703020204" pitchFamily="34" charset="0"/>
                <a:ea typeface="Segoe UI Black" panose="020B0A02040204020203" pitchFamily="34" charset="0"/>
              </a:rPr>
              <a:t>ESTIMULADA</a:t>
            </a:r>
            <a:endParaRPr lang="es-ES_tradnl" dirty="0">
              <a:solidFill>
                <a:schemeClr val="bg1"/>
              </a:solidFill>
            </a:endParaRPr>
          </a:p>
        </p:txBody>
      </p:sp>
      <p:pic>
        <p:nvPicPr>
          <p:cNvPr id="9" name="Imagen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grpSp>
        <p:nvGrpSpPr>
          <p:cNvPr id="14" name="150 Grupo"/>
          <p:cNvGrpSpPr/>
          <p:nvPr/>
        </p:nvGrpSpPr>
        <p:grpSpPr>
          <a:xfrm>
            <a:off x="2295578" y="1978489"/>
            <a:ext cx="515667" cy="499000"/>
            <a:chOff x="3310481" y="3574157"/>
            <a:chExt cx="450166" cy="478301"/>
          </a:xfrm>
        </p:grpSpPr>
        <p:sp>
          <p:nvSpPr>
            <p:cNvPr id="16" name="148 Elipse"/>
            <p:cNvSpPr/>
            <p:nvPr/>
          </p:nvSpPr>
          <p:spPr>
            <a:xfrm>
              <a:off x="3310481" y="3574157"/>
              <a:ext cx="450166" cy="478301"/>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149 CuadroTexto"/>
            <p:cNvSpPr txBox="1"/>
            <p:nvPr/>
          </p:nvSpPr>
          <p:spPr>
            <a:xfrm>
              <a:off x="3384092" y="3598431"/>
              <a:ext cx="351692" cy="338990"/>
            </a:xfrm>
            <a:prstGeom prst="rect">
              <a:avLst/>
            </a:prstGeom>
            <a:noFill/>
            <a:ln>
              <a:noFill/>
            </a:ln>
          </p:spPr>
          <p:txBody>
            <a:bodyPr wrap="square" rtlCol="0">
              <a:spAutoFit/>
            </a:bodyPr>
            <a:lstStyle/>
            <a:p>
              <a:r>
                <a:rPr lang="es-CL" sz="2400" b="1" dirty="0">
                  <a:solidFill>
                    <a:srgbClr val="002060"/>
                  </a:solidFill>
                </a:rPr>
                <a:t>1</a:t>
              </a:r>
            </a:p>
          </p:txBody>
        </p:sp>
      </p:grpSp>
      <p:sp>
        <p:nvSpPr>
          <p:cNvPr id="19" name="Rectángulo 18"/>
          <p:cNvSpPr/>
          <p:nvPr/>
        </p:nvSpPr>
        <p:spPr>
          <a:xfrm>
            <a:off x="705989" y="2763602"/>
            <a:ext cx="1695450" cy="84483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20" name="CuadroTexto 19"/>
          <p:cNvSpPr txBox="1"/>
          <p:nvPr/>
        </p:nvSpPr>
        <p:spPr>
          <a:xfrm>
            <a:off x="677508" y="2995176"/>
            <a:ext cx="1695451"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ABSORCIÓN </a:t>
            </a:r>
            <a:endParaRPr lang="es-CL" b="1" dirty="0">
              <a:solidFill>
                <a:schemeClr val="bg1"/>
              </a:solidFill>
              <a:latin typeface="High Tower Text" panose="02040502050506030303" pitchFamily="18" charset="0"/>
            </a:endParaRPr>
          </a:p>
        </p:txBody>
      </p:sp>
      <p:sp>
        <p:nvSpPr>
          <p:cNvPr id="21" name="Rectángulo 20"/>
          <p:cNvSpPr/>
          <p:nvPr/>
        </p:nvSpPr>
        <p:spPr>
          <a:xfrm>
            <a:off x="2782765" y="2763602"/>
            <a:ext cx="1695450" cy="8333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22" name="CuadroTexto 21"/>
          <p:cNvSpPr txBox="1"/>
          <p:nvPr/>
        </p:nvSpPr>
        <p:spPr>
          <a:xfrm>
            <a:off x="2782764" y="2995176"/>
            <a:ext cx="1695451"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ENERGÍA</a:t>
            </a:r>
            <a:endParaRPr lang="es-CL" b="1" dirty="0">
              <a:solidFill>
                <a:schemeClr val="bg1"/>
              </a:solidFill>
              <a:latin typeface="High Tower Text" panose="02040502050506030303" pitchFamily="18" charset="0"/>
            </a:endParaRPr>
          </a:p>
        </p:txBody>
      </p:sp>
      <p:sp>
        <p:nvSpPr>
          <p:cNvPr id="23" name="CuadroTexto 22"/>
          <p:cNvSpPr txBox="1"/>
          <p:nvPr/>
        </p:nvSpPr>
        <p:spPr>
          <a:xfrm>
            <a:off x="2329575" y="2995176"/>
            <a:ext cx="525054"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DE</a:t>
            </a:r>
            <a:endParaRPr lang="es-CL" b="1" dirty="0">
              <a:solidFill>
                <a:schemeClr val="bg1"/>
              </a:solidFill>
              <a:latin typeface="High Tower Text" panose="02040502050506030303" pitchFamily="18" charset="0"/>
            </a:endParaRPr>
          </a:p>
        </p:txBody>
      </p:sp>
      <p:pic>
        <p:nvPicPr>
          <p:cNvPr id="24" name="Imagen 23"/>
          <p:cNvPicPr>
            <a:picLocks noChangeAspect="1"/>
          </p:cNvPicPr>
          <p:nvPr/>
        </p:nvPicPr>
        <p:blipFill rotWithShape="1">
          <a:blip r:embed="rId3"/>
          <a:srcRect b="23348"/>
          <a:stretch/>
        </p:blipFill>
        <p:spPr>
          <a:xfrm>
            <a:off x="10786787" y="190972"/>
            <a:ext cx="1146890" cy="451438"/>
          </a:xfrm>
          <a:prstGeom prst="rect">
            <a:avLst/>
          </a:prstGeom>
        </p:spPr>
      </p:pic>
      <p:grpSp>
        <p:nvGrpSpPr>
          <p:cNvPr id="25" name="Group 28"/>
          <p:cNvGrpSpPr>
            <a:grpSpLocks/>
          </p:cNvGrpSpPr>
          <p:nvPr/>
        </p:nvGrpSpPr>
        <p:grpSpPr bwMode="auto">
          <a:xfrm>
            <a:off x="3323430" y="4089501"/>
            <a:ext cx="3240088" cy="1223962"/>
            <a:chOff x="113" y="935"/>
            <a:chExt cx="2041" cy="771"/>
          </a:xfrm>
        </p:grpSpPr>
        <p:grpSp>
          <p:nvGrpSpPr>
            <p:cNvPr id="26" name="Group 21"/>
            <p:cNvGrpSpPr>
              <a:grpSpLocks/>
            </p:cNvGrpSpPr>
            <p:nvPr/>
          </p:nvGrpSpPr>
          <p:grpSpPr bwMode="auto">
            <a:xfrm>
              <a:off x="113" y="935"/>
              <a:ext cx="2041" cy="771"/>
              <a:chOff x="113" y="935"/>
              <a:chExt cx="2041" cy="771"/>
            </a:xfrm>
          </p:grpSpPr>
          <p:sp>
            <p:nvSpPr>
              <p:cNvPr id="28" name="Line 5"/>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solidFill>
                    <a:schemeClr val="bg1"/>
                  </a:solidFill>
                </a:endParaRPr>
              </a:p>
            </p:txBody>
          </p:sp>
          <p:sp>
            <p:nvSpPr>
              <p:cNvPr id="29" name="Line 6"/>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solidFill>
                    <a:schemeClr val="bg1"/>
                  </a:solidFill>
                </a:endParaRPr>
              </a:p>
            </p:txBody>
          </p:sp>
          <p:sp>
            <p:nvSpPr>
              <p:cNvPr id="30" name="Text Box 8"/>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32" name="Text Box 11"/>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DE EXCITACIÓN</a:t>
                </a:r>
                <a:endParaRPr lang="es-MX" sz="1400" b="1">
                  <a:solidFill>
                    <a:schemeClr val="bg1"/>
                  </a:solidFill>
                </a:endParaRPr>
              </a:p>
            </p:txBody>
          </p:sp>
        </p:grpSp>
        <p:sp>
          <p:nvSpPr>
            <p:cNvPr id="27" name="AutoShape 7"/>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solidFill>
                  <a:schemeClr val="bg1"/>
                </a:solidFill>
              </a:endParaRPr>
            </a:p>
          </p:txBody>
        </p:sp>
      </p:grpSp>
      <p:grpSp>
        <p:nvGrpSpPr>
          <p:cNvPr id="33" name="Group 37"/>
          <p:cNvGrpSpPr>
            <a:grpSpLocks/>
          </p:cNvGrpSpPr>
          <p:nvPr/>
        </p:nvGrpSpPr>
        <p:grpSpPr bwMode="auto">
          <a:xfrm>
            <a:off x="7138193" y="4052194"/>
            <a:ext cx="3240087" cy="1223963"/>
            <a:chOff x="3197" y="890"/>
            <a:chExt cx="2041" cy="771"/>
          </a:xfrm>
        </p:grpSpPr>
        <p:grpSp>
          <p:nvGrpSpPr>
            <p:cNvPr id="34" name="Group 22"/>
            <p:cNvGrpSpPr>
              <a:grpSpLocks/>
            </p:cNvGrpSpPr>
            <p:nvPr/>
          </p:nvGrpSpPr>
          <p:grpSpPr bwMode="auto">
            <a:xfrm>
              <a:off x="3197" y="890"/>
              <a:ext cx="2041" cy="771"/>
              <a:chOff x="113" y="935"/>
              <a:chExt cx="2041" cy="771"/>
            </a:xfrm>
          </p:grpSpPr>
          <p:sp>
            <p:nvSpPr>
              <p:cNvPr id="36" name="Line 23"/>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solidFill>
                    <a:schemeClr val="bg1"/>
                  </a:solidFill>
                </a:endParaRPr>
              </a:p>
            </p:txBody>
          </p:sp>
          <p:sp>
            <p:nvSpPr>
              <p:cNvPr id="37" name="Line 24"/>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solidFill>
                    <a:schemeClr val="bg1"/>
                  </a:solidFill>
                </a:endParaRPr>
              </a:p>
            </p:txBody>
          </p:sp>
          <p:sp>
            <p:nvSpPr>
              <p:cNvPr id="38" name="Text Box 2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40" name="Text Box 27"/>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DE EXCITACIÓN</a:t>
                </a:r>
                <a:endParaRPr lang="es-MX" sz="1400" b="1">
                  <a:solidFill>
                    <a:schemeClr val="bg1"/>
                  </a:solidFill>
                </a:endParaRPr>
              </a:p>
            </p:txBody>
          </p:sp>
        </p:grpSp>
        <p:sp>
          <p:nvSpPr>
            <p:cNvPr id="35" name="AutoShape 20"/>
            <p:cNvSpPr>
              <a:spLocks noChangeArrowheads="1"/>
            </p:cNvSpPr>
            <p:nvPr/>
          </p:nvSpPr>
          <p:spPr bwMode="auto">
            <a:xfrm>
              <a:off x="4488" y="915"/>
              <a:ext cx="136" cy="136"/>
            </a:xfrm>
            <a:prstGeom prst="flowChartConnector">
              <a:avLst/>
            </a:prstGeom>
            <a:solidFill>
              <a:schemeClr val="accent1"/>
            </a:solidFill>
            <a:ln w="9525">
              <a:solidFill>
                <a:schemeClr val="tx1"/>
              </a:solidFill>
              <a:round/>
              <a:headEnd/>
              <a:tailEnd/>
            </a:ln>
          </p:spPr>
          <p:txBody>
            <a:bodyPr wrap="none" anchor="ctr"/>
            <a:lstStyle/>
            <a:p>
              <a:endParaRPr lang="es-CL">
                <a:solidFill>
                  <a:schemeClr val="bg1"/>
                </a:solidFill>
              </a:endParaRPr>
            </a:p>
          </p:txBody>
        </p:sp>
      </p:grpSp>
      <p:grpSp>
        <p:nvGrpSpPr>
          <p:cNvPr id="41" name="Group 36"/>
          <p:cNvGrpSpPr>
            <a:grpSpLocks/>
          </p:cNvGrpSpPr>
          <p:nvPr/>
        </p:nvGrpSpPr>
        <p:grpSpPr bwMode="auto">
          <a:xfrm>
            <a:off x="1224208" y="4605039"/>
            <a:ext cx="4302125" cy="415925"/>
            <a:chOff x="-611" y="1264"/>
            <a:chExt cx="2710" cy="262"/>
          </a:xfrm>
        </p:grpSpPr>
        <p:grpSp>
          <p:nvGrpSpPr>
            <p:cNvPr id="42" name="Group 19"/>
            <p:cNvGrpSpPr>
              <a:grpSpLocks/>
            </p:cNvGrpSpPr>
            <p:nvPr/>
          </p:nvGrpSpPr>
          <p:grpSpPr bwMode="auto">
            <a:xfrm>
              <a:off x="-611" y="1264"/>
              <a:ext cx="2266" cy="262"/>
              <a:chOff x="-611" y="2216"/>
              <a:chExt cx="2266" cy="262"/>
            </a:xfrm>
          </p:grpSpPr>
          <p:grpSp>
            <p:nvGrpSpPr>
              <p:cNvPr id="45" name="Group 14"/>
              <p:cNvGrpSpPr>
                <a:grpSpLocks/>
              </p:cNvGrpSpPr>
              <p:nvPr/>
            </p:nvGrpSpPr>
            <p:grpSpPr bwMode="auto">
              <a:xfrm>
                <a:off x="58" y="2216"/>
                <a:ext cx="1597" cy="262"/>
                <a:chOff x="375" y="2346"/>
                <a:chExt cx="1597" cy="262"/>
              </a:xfrm>
            </p:grpSpPr>
            <p:sp>
              <p:nvSpPr>
                <p:cNvPr id="47" name="Freeform 1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solidFill>
                      <a:schemeClr val="bg1"/>
                    </a:solidFill>
                  </a:endParaRPr>
                </a:p>
              </p:txBody>
            </p:sp>
            <p:sp>
              <p:nvSpPr>
                <p:cNvPr id="48" name="Line 13"/>
                <p:cNvSpPr>
                  <a:spLocks noChangeShapeType="1"/>
                </p:cNvSpPr>
                <p:nvPr/>
              </p:nvSpPr>
              <p:spPr bwMode="auto">
                <a:xfrm>
                  <a:off x="1791" y="2432"/>
                  <a:ext cx="181" cy="0"/>
                </a:xfrm>
                <a:prstGeom prst="line">
                  <a:avLst/>
                </a:prstGeom>
                <a:noFill/>
                <a:ln w="38100">
                  <a:solidFill>
                    <a:srgbClr val="FF0000"/>
                  </a:solidFill>
                  <a:round/>
                  <a:headEnd/>
                  <a:tailEnd type="triangle" w="med" len="med"/>
                </a:ln>
              </p:spPr>
              <p:txBody>
                <a:bodyPr/>
                <a:lstStyle/>
                <a:p>
                  <a:endParaRPr lang="es-CL">
                    <a:solidFill>
                      <a:schemeClr val="bg1"/>
                    </a:solidFill>
                  </a:endParaRPr>
                </a:p>
              </p:txBody>
            </p:sp>
          </p:grpSp>
          <p:sp>
            <p:nvSpPr>
              <p:cNvPr id="46" name="Text Box 15"/>
              <p:cNvSpPr txBox="1">
                <a:spLocks noChangeArrowheads="1"/>
              </p:cNvSpPr>
              <p:nvPr/>
            </p:nvSpPr>
            <p:spPr bwMode="auto">
              <a:xfrm>
                <a:off x="-611" y="2251"/>
                <a:ext cx="590" cy="174"/>
              </a:xfrm>
              <a:prstGeom prst="rect">
                <a:avLst/>
              </a:prstGeom>
              <a:solidFill>
                <a:schemeClr val="accent2">
                  <a:lumMod val="40000"/>
                  <a:lumOff val="60000"/>
                </a:schemeClr>
              </a:solidFill>
              <a:ln w="25400">
                <a:solidFill>
                  <a:schemeClr val="tx1"/>
                </a:solidFill>
                <a:miter lim="800000"/>
                <a:headEnd/>
                <a:tailEnd/>
              </a:ln>
            </p:spPr>
            <p:txBody>
              <a:bodyPr>
                <a:spAutoFit/>
              </a:bodyPr>
              <a:lstStyle/>
              <a:p>
                <a:pPr algn="ctr">
                  <a:spcBef>
                    <a:spcPct val="50000"/>
                  </a:spcBef>
                </a:pPr>
                <a:r>
                  <a:rPr lang="es-ES_tradnl" sz="1200" b="1" dirty="0"/>
                  <a:t>ENERGIA</a:t>
                </a:r>
                <a:endParaRPr lang="es-MX" sz="1200" b="1" dirty="0"/>
              </a:p>
            </p:txBody>
          </p:sp>
        </p:grpSp>
        <p:sp>
          <p:nvSpPr>
            <p:cNvPr id="43" name="Line 34"/>
            <p:cNvSpPr>
              <a:spLocks noChangeShapeType="1"/>
            </p:cNvSpPr>
            <p:nvPr/>
          </p:nvSpPr>
          <p:spPr bwMode="auto">
            <a:xfrm>
              <a:off x="1474" y="1525"/>
              <a:ext cx="0" cy="0"/>
            </a:xfrm>
            <a:prstGeom prst="line">
              <a:avLst/>
            </a:prstGeom>
            <a:noFill/>
            <a:ln w="9525">
              <a:solidFill>
                <a:srgbClr val="FF0000"/>
              </a:solidFill>
              <a:round/>
              <a:headEnd/>
              <a:tailEnd type="triangle" w="med" len="med"/>
            </a:ln>
          </p:spPr>
          <p:txBody>
            <a:bodyPr/>
            <a:lstStyle/>
            <a:p>
              <a:endParaRPr lang="es-CL">
                <a:solidFill>
                  <a:schemeClr val="bg1"/>
                </a:solidFill>
              </a:endParaRPr>
            </a:p>
          </p:txBody>
        </p:sp>
        <p:sp>
          <p:nvSpPr>
            <p:cNvPr id="44" name="Line 35"/>
            <p:cNvSpPr>
              <a:spLocks noChangeShapeType="1"/>
            </p:cNvSpPr>
            <p:nvPr/>
          </p:nvSpPr>
          <p:spPr bwMode="auto">
            <a:xfrm flipV="1">
              <a:off x="2099" y="1299"/>
              <a:ext cx="0" cy="226"/>
            </a:xfrm>
            <a:prstGeom prst="line">
              <a:avLst/>
            </a:prstGeom>
            <a:noFill/>
            <a:ln w="25400">
              <a:solidFill>
                <a:srgbClr val="FF0000"/>
              </a:solidFill>
              <a:round/>
              <a:headEnd/>
              <a:tailEnd type="triangle" w="med" len="med"/>
            </a:ln>
          </p:spPr>
          <p:txBody>
            <a:bodyPr/>
            <a:lstStyle/>
            <a:p>
              <a:endParaRPr lang="es-CL">
                <a:solidFill>
                  <a:schemeClr val="bg1"/>
                </a:solidFill>
              </a:endParaRPr>
            </a:p>
          </p:txBody>
        </p:sp>
      </p:grpSp>
      <p:sp>
        <p:nvSpPr>
          <p:cNvPr id="49" name="CuadroTexto 48"/>
          <p:cNvSpPr txBox="1"/>
          <p:nvPr/>
        </p:nvSpPr>
        <p:spPr>
          <a:xfrm>
            <a:off x="1806224" y="6006756"/>
            <a:ext cx="8920392"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sz="2000" b="1" dirty="0">
                <a:solidFill>
                  <a:schemeClr val="bg1"/>
                </a:solidFill>
                <a:latin typeface="High Tower Text" panose="02040502050506030303" pitchFamily="18" charset="0"/>
              </a:rPr>
              <a:t>Al absorber energía, los electrones suben desde el nivel base al nivel de excitación</a:t>
            </a:r>
          </a:p>
        </p:txBody>
      </p:sp>
    </p:spTree>
    <p:extLst>
      <p:ext uri="{BB962C8B-B14F-4D97-AF65-F5344CB8AC3E}">
        <p14:creationId xmlns:p14="http://schemas.microsoft.com/office/powerpoint/2010/main" val="742193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345748"/>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963308" y="899066"/>
            <a:ext cx="3991086" cy="1077218"/>
          </a:xfrm>
          <a:prstGeom prst="rect">
            <a:avLst/>
          </a:prstGeom>
          <a:noFill/>
        </p:spPr>
        <p:txBody>
          <a:bodyPr wrap="square" rtlCol="0">
            <a:spAutoFit/>
          </a:bodyPr>
          <a:lstStyle/>
          <a:p>
            <a:r>
              <a:rPr lang="es-ES_tradnl" sz="3200" b="1" dirty="0">
                <a:solidFill>
                  <a:srgbClr val="FFFF00"/>
                </a:solidFill>
                <a:latin typeface="Britannic Bold" panose="020B0903060703020204" pitchFamily="34" charset="0"/>
                <a:ea typeface="Segoe UI Black" panose="020B0A02040204020203" pitchFamily="34" charset="0"/>
              </a:rPr>
              <a:t>ESQUEMA </a:t>
            </a:r>
            <a:r>
              <a:rPr lang="es-ES_tradnl" dirty="0">
                <a:solidFill>
                  <a:schemeClr val="bg1"/>
                </a:solidFill>
                <a:latin typeface="Britannic Bold" panose="020B0903060703020204" pitchFamily="34" charset="0"/>
                <a:ea typeface="Segoe UI Black" panose="020B0A02040204020203" pitchFamily="34" charset="0"/>
              </a:rPr>
              <a:t>DE RADIACIÓN </a:t>
            </a:r>
          </a:p>
          <a:p>
            <a:pPr algn="ctr"/>
            <a:r>
              <a:rPr lang="es-ES_tradnl" sz="3200" b="1" dirty="0">
                <a:solidFill>
                  <a:schemeClr val="bg1"/>
                </a:solidFill>
                <a:latin typeface="Britannic Bold" panose="020B0903060703020204" pitchFamily="34" charset="0"/>
                <a:ea typeface="Segoe UI Black" panose="020B0A02040204020203" pitchFamily="34" charset="0"/>
              </a:rPr>
              <a:t>ESTIMULADA</a:t>
            </a:r>
            <a:endParaRPr lang="es-ES_tradnl" dirty="0">
              <a:solidFill>
                <a:schemeClr val="bg1"/>
              </a:solidFill>
            </a:endParaRPr>
          </a:p>
        </p:txBody>
      </p:sp>
      <p:sp>
        <p:nvSpPr>
          <p:cNvPr id="23" name="CuadroTexto 22"/>
          <p:cNvSpPr txBox="1"/>
          <p:nvPr/>
        </p:nvSpPr>
        <p:spPr>
          <a:xfrm>
            <a:off x="2329575" y="2995176"/>
            <a:ext cx="525054"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Ó</a:t>
            </a:r>
            <a:endParaRPr lang="es-CL" b="1" dirty="0">
              <a:solidFill>
                <a:schemeClr val="bg1"/>
              </a:solidFill>
              <a:latin typeface="High Tower Text" panose="02040502050506030303" pitchFamily="18" charset="0"/>
            </a:endParaRPr>
          </a:p>
        </p:txBody>
      </p:sp>
      <p:sp>
        <p:nvSpPr>
          <p:cNvPr id="49" name="CuadroTexto 48"/>
          <p:cNvSpPr txBox="1"/>
          <p:nvPr/>
        </p:nvSpPr>
        <p:spPr>
          <a:xfrm>
            <a:off x="232761" y="5979160"/>
            <a:ext cx="11639372"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ES_tradnl" sz="2000" b="1" dirty="0">
                <a:solidFill>
                  <a:schemeClr val="bg1"/>
                </a:solidFill>
                <a:latin typeface="High Tower Text" panose="02040502050506030303" pitchFamily="18" charset="0"/>
              </a:rPr>
              <a:t>Los electrones vuelven al nivel base desde el nivel de excitación, liberando energía en forma de </a:t>
            </a:r>
            <a:r>
              <a:rPr lang="es-ES_tradnl" sz="2000" b="1" i="1" dirty="0">
                <a:solidFill>
                  <a:srgbClr val="FFFF00"/>
                </a:solidFill>
                <a:latin typeface="High Tower Text" panose="02040502050506030303" pitchFamily="18" charset="0"/>
              </a:rPr>
              <a:t>FOTONES</a:t>
            </a:r>
            <a:endParaRPr lang="es-CL" sz="2000" b="1" i="1" dirty="0">
              <a:solidFill>
                <a:srgbClr val="FFFF00"/>
              </a:solidFill>
              <a:latin typeface="High Tower Text" panose="02040502050506030303" pitchFamily="18" charset="0"/>
            </a:endParaRPr>
          </a:p>
        </p:txBody>
      </p:sp>
      <p:grpSp>
        <p:nvGrpSpPr>
          <p:cNvPr id="39" name="150 Grupo"/>
          <p:cNvGrpSpPr/>
          <p:nvPr/>
        </p:nvGrpSpPr>
        <p:grpSpPr>
          <a:xfrm>
            <a:off x="2372959" y="1859408"/>
            <a:ext cx="475172" cy="487547"/>
            <a:chOff x="3310481" y="3574157"/>
            <a:chExt cx="450166" cy="478301"/>
          </a:xfrm>
        </p:grpSpPr>
        <p:sp>
          <p:nvSpPr>
            <p:cNvPr id="50" name="148 Elipse"/>
            <p:cNvSpPr/>
            <p:nvPr/>
          </p:nvSpPr>
          <p:spPr>
            <a:xfrm>
              <a:off x="3310481" y="3574157"/>
              <a:ext cx="450166" cy="478301"/>
            </a:xfrm>
            <a:prstGeom prst="ellipse">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1" name="149 CuadroTexto"/>
            <p:cNvSpPr txBox="1"/>
            <p:nvPr/>
          </p:nvSpPr>
          <p:spPr>
            <a:xfrm>
              <a:off x="3376570" y="3588336"/>
              <a:ext cx="351692" cy="452909"/>
            </a:xfrm>
            <a:prstGeom prst="rect">
              <a:avLst/>
            </a:prstGeom>
            <a:noFill/>
            <a:ln>
              <a:noFill/>
            </a:ln>
          </p:spPr>
          <p:txBody>
            <a:bodyPr wrap="square" rtlCol="0">
              <a:spAutoFit/>
            </a:bodyPr>
            <a:lstStyle/>
            <a:p>
              <a:r>
                <a:rPr lang="es-CL" sz="2400" b="1" dirty="0">
                  <a:solidFill>
                    <a:schemeClr val="accent6">
                      <a:lumMod val="75000"/>
                    </a:schemeClr>
                  </a:solidFill>
                </a:rPr>
                <a:t>2</a:t>
              </a:r>
            </a:p>
          </p:txBody>
        </p:sp>
      </p:grpSp>
      <p:sp>
        <p:nvSpPr>
          <p:cNvPr id="52" name="Rectángulo 51"/>
          <p:cNvSpPr/>
          <p:nvPr/>
        </p:nvSpPr>
        <p:spPr>
          <a:xfrm>
            <a:off x="308293" y="2768785"/>
            <a:ext cx="2037818" cy="84283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3" name="CuadroTexto 52"/>
          <p:cNvSpPr txBox="1"/>
          <p:nvPr/>
        </p:nvSpPr>
        <p:spPr>
          <a:xfrm>
            <a:off x="292790" y="2977291"/>
            <a:ext cx="2080169"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FLUORECENCIA</a:t>
            </a:r>
            <a:endParaRPr lang="es-CL" b="1" dirty="0">
              <a:solidFill>
                <a:schemeClr val="bg1"/>
              </a:solidFill>
              <a:latin typeface="High Tower Text" panose="02040502050506030303" pitchFamily="18" charset="0"/>
            </a:endParaRPr>
          </a:p>
        </p:txBody>
      </p:sp>
      <p:sp>
        <p:nvSpPr>
          <p:cNvPr id="54" name="Rectángulo 53"/>
          <p:cNvSpPr/>
          <p:nvPr/>
        </p:nvSpPr>
        <p:spPr>
          <a:xfrm>
            <a:off x="2873850" y="2762469"/>
            <a:ext cx="2028362" cy="85546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5" name="CuadroTexto 54"/>
          <p:cNvSpPr txBox="1"/>
          <p:nvPr/>
        </p:nvSpPr>
        <p:spPr>
          <a:xfrm>
            <a:off x="2824467" y="2854555"/>
            <a:ext cx="2051444" cy="707886"/>
          </a:xfrm>
          <a:prstGeom prst="rect">
            <a:avLst/>
          </a:prstGeom>
          <a:noFill/>
        </p:spPr>
        <p:txBody>
          <a:bodyPr wrap="square" rtlCol="0">
            <a:spAutoFit/>
          </a:bodyPr>
          <a:lstStyle/>
          <a:p>
            <a:pPr algn="ctr"/>
            <a:r>
              <a:rPr lang="es-ES" sz="2000" b="1" dirty="0">
                <a:latin typeface="High Tower Text" panose="02040502050506030303" pitchFamily="18" charset="0"/>
              </a:rPr>
              <a:t> EMISIÓN ESPONTANEA</a:t>
            </a:r>
            <a:endParaRPr lang="es-CL" sz="2000" b="1" dirty="0">
              <a:latin typeface="High Tower Text" panose="02040502050506030303" pitchFamily="18" charset="0"/>
            </a:endParaRPr>
          </a:p>
        </p:txBody>
      </p:sp>
      <p:grpSp>
        <p:nvGrpSpPr>
          <p:cNvPr id="56" name="Group 11"/>
          <p:cNvGrpSpPr>
            <a:grpSpLocks/>
          </p:cNvGrpSpPr>
          <p:nvPr/>
        </p:nvGrpSpPr>
        <p:grpSpPr bwMode="auto">
          <a:xfrm>
            <a:off x="1225011" y="4045466"/>
            <a:ext cx="3240088" cy="1223962"/>
            <a:chOff x="3197" y="890"/>
            <a:chExt cx="2041" cy="771"/>
          </a:xfrm>
        </p:grpSpPr>
        <p:grpSp>
          <p:nvGrpSpPr>
            <p:cNvPr id="57" name="Group 12"/>
            <p:cNvGrpSpPr>
              <a:grpSpLocks/>
            </p:cNvGrpSpPr>
            <p:nvPr/>
          </p:nvGrpSpPr>
          <p:grpSpPr bwMode="auto">
            <a:xfrm>
              <a:off x="3197" y="890"/>
              <a:ext cx="2041" cy="771"/>
              <a:chOff x="113" y="935"/>
              <a:chExt cx="2041" cy="771"/>
            </a:xfrm>
          </p:grpSpPr>
          <p:sp>
            <p:nvSpPr>
              <p:cNvPr id="59" name="Line 13"/>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60" name="Line 14"/>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61" name="Text Box 1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63" name="Text Box 17"/>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58" name="AutoShape 18"/>
            <p:cNvSpPr>
              <a:spLocks noChangeArrowheads="1"/>
            </p:cNvSpPr>
            <p:nvPr/>
          </p:nvSpPr>
          <p:spPr bwMode="auto">
            <a:xfrm>
              <a:off x="4508" y="90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64" name="Group 37"/>
          <p:cNvGrpSpPr>
            <a:grpSpLocks/>
          </p:cNvGrpSpPr>
          <p:nvPr/>
        </p:nvGrpSpPr>
        <p:grpSpPr bwMode="auto">
          <a:xfrm>
            <a:off x="5230821" y="4044975"/>
            <a:ext cx="4681537" cy="1223963"/>
            <a:chOff x="2743" y="1842"/>
            <a:chExt cx="2949" cy="771"/>
          </a:xfrm>
        </p:grpSpPr>
        <p:grpSp>
          <p:nvGrpSpPr>
            <p:cNvPr id="65" name="Group 3"/>
            <p:cNvGrpSpPr>
              <a:grpSpLocks/>
            </p:cNvGrpSpPr>
            <p:nvPr/>
          </p:nvGrpSpPr>
          <p:grpSpPr bwMode="auto">
            <a:xfrm>
              <a:off x="2743" y="1842"/>
              <a:ext cx="2041" cy="771"/>
              <a:chOff x="113" y="935"/>
              <a:chExt cx="2041" cy="771"/>
            </a:xfrm>
          </p:grpSpPr>
          <p:grpSp>
            <p:nvGrpSpPr>
              <p:cNvPr id="71" name="Group 4"/>
              <p:cNvGrpSpPr>
                <a:grpSpLocks/>
              </p:cNvGrpSpPr>
              <p:nvPr/>
            </p:nvGrpSpPr>
            <p:grpSpPr bwMode="auto">
              <a:xfrm>
                <a:off x="113" y="935"/>
                <a:ext cx="2041" cy="771"/>
                <a:chOff x="113" y="935"/>
                <a:chExt cx="2041" cy="771"/>
              </a:xfrm>
            </p:grpSpPr>
            <p:sp>
              <p:nvSpPr>
                <p:cNvPr id="73" name="Line 5"/>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74" name="Line 6"/>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75" name="Text Box 7"/>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77" name="Text Box 9"/>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72" name="AutoShape 10"/>
              <p:cNvSpPr>
                <a:spLocks noChangeArrowheads="1"/>
              </p:cNvSpPr>
              <p:nvPr/>
            </p:nvSpPr>
            <p:spPr bwMode="auto">
              <a:xfrm>
                <a:off x="1454" y="154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67" name="Group 21"/>
            <p:cNvGrpSpPr>
              <a:grpSpLocks/>
            </p:cNvGrpSpPr>
            <p:nvPr/>
          </p:nvGrpSpPr>
          <p:grpSpPr bwMode="auto">
            <a:xfrm>
              <a:off x="4095" y="2126"/>
              <a:ext cx="1597" cy="262"/>
              <a:chOff x="375" y="2346"/>
              <a:chExt cx="1597" cy="262"/>
            </a:xfrm>
          </p:grpSpPr>
          <p:sp>
            <p:nvSpPr>
              <p:cNvPr id="69" name="Freeform 2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70" name="Line 23"/>
              <p:cNvSpPr>
                <a:spLocks noChangeShapeType="1"/>
              </p:cNvSpPr>
              <p:nvPr/>
            </p:nvSpPr>
            <p:spPr bwMode="auto">
              <a:xfrm>
                <a:off x="1791" y="2432"/>
                <a:ext cx="181" cy="0"/>
              </a:xfrm>
              <a:prstGeom prst="line">
                <a:avLst/>
              </a:prstGeom>
              <a:noFill/>
              <a:ln w="38100">
                <a:solidFill>
                  <a:srgbClr val="FF0000"/>
                </a:solidFill>
                <a:round/>
                <a:headEnd/>
                <a:tailEnd type="triangle" w="med" len="med"/>
              </a:ln>
            </p:spPr>
            <p:txBody>
              <a:bodyPr/>
              <a:lstStyle/>
              <a:p>
                <a:endParaRPr lang="es-CL"/>
              </a:p>
            </p:txBody>
          </p:sp>
        </p:grpSp>
      </p:grpSp>
      <p:sp>
        <p:nvSpPr>
          <p:cNvPr id="78" name="Line 29"/>
          <p:cNvSpPr>
            <a:spLocks noChangeShapeType="1"/>
          </p:cNvSpPr>
          <p:nvPr/>
        </p:nvSpPr>
        <p:spPr bwMode="auto">
          <a:xfrm>
            <a:off x="3412841" y="4288101"/>
            <a:ext cx="0" cy="358775"/>
          </a:xfrm>
          <a:prstGeom prst="line">
            <a:avLst/>
          </a:prstGeom>
          <a:noFill/>
          <a:ln w="38100">
            <a:solidFill>
              <a:schemeClr val="bg1"/>
            </a:solidFill>
            <a:round/>
            <a:headEnd/>
            <a:tailEnd type="triangle" w="med" len="med"/>
          </a:ln>
        </p:spPr>
        <p:txBody>
          <a:bodyPr/>
          <a:lstStyle/>
          <a:p>
            <a:endParaRPr lang="es-CL"/>
          </a:p>
        </p:txBody>
      </p:sp>
      <p:sp>
        <p:nvSpPr>
          <p:cNvPr id="79" name="Text Box 15"/>
          <p:cNvSpPr txBox="1">
            <a:spLocks noChangeArrowheads="1"/>
          </p:cNvSpPr>
          <p:nvPr/>
        </p:nvSpPr>
        <p:spPr bwMode="auto">
          <a:xfrm>
            <a:off x="10037770" y="4492276"/>
            <a:ext cx="936625" cy="276225"/>
          </a:xfrm>
          <a:prstGeom prst="rect">
            <a:avLst/>
          </a:prstGeom>
          <a:solidFill>
            <a:schemeClr val="accent2">
              <a:lumMod val="40000"/>
              <a:lumOff val="60000"/>
            </a:schemeClr>
          </a:solidFill>
          <a:ln w="25400">
            <a:solidFill>
              <a:schemeClr val="tx1"/>
            </a:solidFill>
            <a:miter lim="800000"/>
            <a:headEnd/>
            <a:tailEnd/>
          </a:ln>
        </p:spPr>
        <p:txBody>
          <a:bodyPr>
            <a:spAutoFit/>
          </a:bodyPr>
          <a:lstStyle/>
          <a:p>
            <a:pPr algn="ctr">
              <a:spcBef>
                <a:spcPct val="50000"/>
              </a:spcBef>
            </a:pPr>
            <a:r>
              <a:rPr lang="es-ES_tradnl" sz="1200" b="1" dirty="0"/>
              <a:t>ENERGIA</a:t>
            </a:r>
            <a:endParaRPr lang="es-MX" sz="1200" b="1" dirty="0"/>
          </a:p>
        </p:txBody>
      </p:sp>
      <p:pic>
        <p:nvPicPr>
          <p:cNvPr id="80" name="Imagen 7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81" name="Imagen 80"/>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924347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345748"/>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963308" y="899066"/>
            <a:ext cx="3991086" cy="1077218"/>
          </a:xfrm>
          <a:prstGeom prst="rect">
            <a:avLst/>
          </a:prstGeom>
          <a:noFill/>
        </p:spPr>
        <p:txBody>
          <a:bodyPr wrap="square" rtlCol="0">
            <a:spAutoFit/>
          </a:bodyPr>
          <a:lstStyle/>
          <a:p>
            <a:r>
              <a:rPr lang="es-ES_tradnl" sz="3200" b="1" dirty="0">
                <a:solidFill>
                  <a:srgbClr val="FFFF00"/>
                </a:solidFill>
                <a:latin typeface="Britannic Bold" panose="020B0903060703020204" pitchFamily="34" charset="0"/>
                <a:ea typeface="Segoe UI Black" panose="020B0A02040204020203" pitchFamily="34" charset="0"/>
              </a:rPr>
              <a:t>ESQUEMA </a:t>
            </a:r>
            <a:r>
              <a:rPr lang="es-ES_tradnl" dirty="0">
                <a:solidFill>
                  <a:schemeClr val="bg1"/>
                </a:solidFill>
                <a:latin typeface="Britannic Bold" panose="020B0903060703020204" pitchFamily="34" charset="0"/>
                <a:ea typeface="Segoe UI Black" panose="020B0A02040204020203" pitchFamily="34" charset="0"/>
              </a:rPr>
              <a:t>DE RADIACIÓN </a:t>
            </a:r>
          </a:p>
          <a:p>
            <a:pPr algn="ctr"/>
            <a:r>
              <a:rPr lang="es-ES_tradnl" sz="3200" b="1" dirty="0">
                <a:solidFill>
                  <a:schemeClr val="bg1"/>
                </a:solidFill>
                <a:latin typeface="Britannic Bold" panose="020B0903060703020204" pitchFamily="34" charset="0"/>
                <a:ea typeface="Segoe UI Black" panose="020B0A02040204020203" pitchFamily="34" charset="0"/>
              </a:rPr>
              <a:t>ESTIMULADA</a:t>
            </a:r>
            <a:endParaRPr lang="es-ES_tradnl" dirty="0">
              <a:solidFill>
                <a:schemeClr val="bg1"/>
              </a:solidFill>
            </a:endParaRPr>
          </a:p>
        </p:txBody>
      </p:sp>
      <p:sp>
        <p:nvSpPr>
          <p:cNvPr id="49" name="CuadroTexto 48"/>
          <p:cNvSpPr txBox="1"/>
          <p:nvPr/>
        </p:nvSpPr>
        <p:spPr>
          <a:xfrm>
            <a:off x="232761" y="5979160"/>
            <a:ext cx="11639372" cy="707886"/>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ES_tradnl" sz="2000" b="1" dirty="0">
                <a:solidFill>
                  <a:schemeClr val="bg1"/>
                </a:solidFill>
                <a:latin typeface="High Tower Text" panose="02040502050506030303" pitchFamily="18" charset="0"/>
              </a:rPr>
              <a:t>Al impactar con un </a:t>
            </a:r>
            <a:r>
              <a:rPr lang="es-ES_tradnl" sz="2000" b="1" i="1" dirty="0">
                <a:solidFill>
                  <a:srgbClr val="FFFF00"/>
                </a:solidFill>
                <a:latin typeface="High Tower Text" panose="02040502050506030303" pitchFamily="18" charset="0"/>
              </a:rPr>
              <a:t>FOTON</a:t>
            </a:r>
            <a:r>
              <a:rPr lang="es-ES_tradnl" sz="2000" b="1" dirty="0">
                <a:solidFill>
                  <a:schemeClr val="bg1"/>
                </a:solidFill>
                <a:latin typeface="High Tower Text" panose="02040502050506030303" pitchFamily="18" charset="0"/>
              </a:rPr>
              <a:t> a un átomo excitado, los electrones vuelven a su estado base, liberándose otros FOTONES, lo que genera una especie de multiplicación de fotones.</a:t>
            </a:r>
            <a:endParaRPr lang="es-CL" sz="2000" b="1" i="1" dirty="0">
              <a:solidFill>
                <a:srgbClr val="FFFF00"/>
              </a:solidFill>
              <a:latin typeface="High Tower Text" panose="02040502050506030303" pitchFamily="18" charset="0"/>
            </a:endParaRPr>
          </a:p>
        </p:txBody>
      </p:sp>
      <p:sp>
        <p:nvSpPr>
          <p:cNvPr id="79" name="Text Box 15"/>
          <p:cNvSpPr txBox="1">
            <a:spLocks noChangeArrowheads="1"/>
          </p:cNvSpPr>
          <p:nvPr/>
        </p:nvSpPr>
        <p:spPr bwMode="auto">
          <a:xfrm>
            <a:off x="938915" y="4628040"/>
            <a:ext cx="936625" cy="276225"/>
          </a:xfrm>
          <a:prstGeom prst="rect">
            <a:avLst/>
          </a:prstGeom>
          <a:solidFill>
            <a:schemeClr val="accent2">
              <a:lumMod val="40000"/>
              <a:lumOff val="60000"/>
            </a:schemeClr>
          </a:solidFill>
          <a:ln w="25400">
            <a:solidFill>
              <a:schemeClr val="tx1"/>
            </a:solidFill>
            <a:miter lim="800000"/>
            <a:headEnd/>
            <a:tailEnd/>
          </a:ln>
        </p:spPr>
        <p:txBody>
          <a:bodyPr>
            <a:spAutoFit/>
          </a:bodyPr>
          <a:lstStyle/>
          <a:p>
            <a:pPr algn="ctr">
              <a:spcBef>
                <a:spcPct val="50000"/>
              </a:spcBef>
            </a:pPr>
            <a:r>
              <a:rPr lang="es-ES_tradnl" sz="1200" b="1" dirty="0"/>
              <a:t>ENERGIA</a:t>
            </a:r>
            <a:endParaRPr lang="es-MX" sz="1200" b="1" dirty="0"/>
          </a:p>
        </p:txBody>
      </p:sp>
      <p:sp>
        <p:nvSpPr>
          <p:cNvPr id="36" name="Rectángulo 35"/>
          <p:cNvSpPr/>
          <p:nvPr/>
        </p:nvSpPr>
        <p:spPr>
          <a:xfrm>
            <a:off x="556121" y="2753926"/>
            <a:ext cx="2034493" cy="88771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37" name="CuadroTexto 36"/>
          <p:cNvSpPr txBox="1"/>
          <p:nvPr/>
        </p:nvSpPr>
        <p:spPr>
          <a:xfrm>
            <a:off x="775115" y="2996185"/>
            <a:ext cx="1695451" cy="369332"/>
          </a:xfrm>
          <a:prstGeom prst="rect">
            <a:avLst/>
          </a:prstGeom>
          <a:noFill/>
        </p:spPr>
        <p:txBody>
          <a:bodyPr wrap="square" rtlCol="0">
            <a:spAutoFit/>
          </a:bodyPr>
          <a:lstStyle/>
          <a:p>
            <a:pPr algn="ctr"/>
            <a:r>
              <a:rPr lang="es-ES" b="1" dirty="0">
                <a:solidFill>
                  <a:schemeClr val="bg1"/>
                </a:solidFill>
                <a:latin typeface="High Tower Text" panose="02040502050506030303" pitchFamily="18" charset="0"/>
              </a:rPr>
              <a:t>EMISIÓN </a:t>
            </a:r>
            <a:endParaRPr lang="es-CL" b="1" dirty="0">
              <a:solidFill>
                <a:schemeClr val="bg1"/>
              </a:solidFill>
              <a:latin typeface="High Tower Text" panose="02040502050506030303" pitchFamily="18" charset="0"/>
            </a:endParaRPr>
          </a:p>
        </p:txBody>
      </p:sp>
      <p:sp>
        <p:nvSpPr>
          <p:cNvPr id="38" name="Rectángulo 37"/>
          <p:cNvSpPr/>
          <p:nvPr/>
        </p:nvSpPr>
        <p:spPr>
          <a:xfrm>
            <a:off x="2689560" y="2766064"/>
            <a:ext cx="2037636" cy="8687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grpSp>
        <p:nvGrpSpPr>
          <p:cNvPr id="41" name="150 Grupo"/>
          <p:cNvGrpSpPr/>
          <p:nvPr/>
        </p:nvGrpSpPr>
        <p:grpSpPr>
          <a:xfrm>
            <a:off x="2388221" y="1899900"/>
            <a:ext cx="515667" cy="499000"/>
            <a:chOff x="3310481" y="3574157"/>
            <a:chExt cx="450166" cy="478301"/>
          </a:xfrm>
        </p:grpSpPr>
        <p:sp>
          <p:nvSpPr>
            <p:cNvPr id="42" name="148 Elipse"/>
            <p:cNvSpPr/>
            <p:nvPr/>
          </p:nvSpPr>
          <p:spPr>
            <a:xfrm>
              <a:off x="3310481" y="3574157"/>
              <a:ext cx="450166" cy="478301"/>
            </a:xfrm>
            <a:prstGeom prst="ellipse">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3" name="149 CuadroTexto"/>
            <p:cNvSpPr txBox="1"/>
            <p:nvPr/>
          </p:nvSpPr>
          <p:spPr>
            <a:xfrm>
              <a:off x="3384092" y="3598431"/>
              <a:ext cx="351692" cy="442515"/>
            </a:xfrm>
            <a:prstGeom prst="rect">
              <a:avLst/>
            </a:prstGeom>
            <a:noFill/>
            <a:ln>
              <a:noFill/>
            </a:ln>
          </p:spPr>
          <p:txBody>
            <a:bodyPr wrap="square" rtlCol="0">
              <a:spAutoFit/>
            </a:bodyPr>
            <a:lstStyle/>
            <a:p>
              <a:r>
                <a:rPr lang="es-CL" sz="2400" b="1" dirty="0">
                  <a:solidFill>
                    <a:srgbClr val="7030A0"/>
                  </a:solidFill>
                </a:rPr>
                <a:t>3</a:t>
              </a:r>
            </a:p>
          </p:txBody>
        </p:sp>
      </p:grpSp>
      <p:sp>
        <p:nvSpPr>
          <p:cNvPr id="55" name="CuadroTexto 54"/>
          <p:cNvSpPr txBox="1"/>
          <p:nvPr/>
        </p:nvSpPr>
        <p:spPr>
          <a:xfrm>
            <a:off x="2689558" y="3002659"/>
            <a:ext cx="2037637" cy="400110"/>
          </a:xfrm>
          <a:prstGeom prst="rect">
            <a:avLst/>
          </a:prstGeom>
          <a:noFill/>
        </p:spPr>
        <p:txBody>
          <a:bodyPr wrap="square" rtlCol="0">
            <a:spAutoFit/>
          </a:bodyPr>
          <a:lstStyle/>
          <a:p>
            <a:pPr algn="ctr"/>
            <a:r>
              <a:rPr lang="es-ES" sz="2000" b="1" dirty="0">
                <a:latin typeface="High Tower Text" panose="02040502050506030303" pitchFamily="18" charset="0"/>
              </a:rPr>
              <a:t> </a:t>
            </a:r>
            <a:r>
              <a:rPr lang="es-ES" b="1" dirty="0">
                <a:latin typeface="High Tower Text" panose="02040502050506030303" pitchFamily="18" charset="0"/>
              </a:rPr>
              <a:t>ESTIMULADA</a:t>
            </a:r>
            <a:endParaRPr lang="es-CL" b="1" dirty="0">
              <a:latin typeface="High Tower Text" panose="02040502050506030303" pitchFamily="18" charset="0"/>
            </a:endParaRPr>
          </a:p>
        </p:txBody>
      </p:sp>
      <p:grpSp>
        <p:nvGrpSpPr>
          <p:cNvPr id="44" name="Group 11"/>
          <p:cNvGrpSpPr>
            <a:grpSpLocks/>
          </p:cNvGrpSpPr>
          <p:nvPr/>
        </p:nvGrpSpPr>
        <p:grpSpPr bwMode="auto">
          <a:xfrm>
            <a:off x="2826453" y="4102578"/>
            <a:ext cx="3240088" cy="1223962"/>
            <a:chOff x="3197" y="890"/>
            <a:chExt cx="2041" cy="771"/>
          </a:xfrm>
        </p:grpSpPr>
        <p:grpSp>
          <p:nvGrpSpPr>
            <p:cNvPr id="45" name="Group 12"/>
            <p:cNvGrpSpPr>
              <a:grpSpLocks/>
            </p:cNvGrpSpPr>
            <p:nvPr/>
          </p:nvGrpSpPr>
          <p:grpSpPr bwMode="auto">
            <a:xfrm>
              <a:off x="3197" y="890"/>
              <a:ext cx="2041" cy="771"/>
              <a:chOff x="113" y="935"/>
              <a:chExt cx="2041" cy="771"/>
            </a:xfrm>
          </p:grpSpPr>
          <p:sp>
            <p:nvSpPr>
              <p:cNvPr id="47" name="Line 13"/>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48" name="Line 14"/>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62" name="Text Box 15"/>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68" name="Text Box 17"/>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46" name="AutoShape 18"/>
            <p:cNvSpPr>
              <a:spLocks noChangeArrowheads="1"/>
            </p:cNvSpPr>
            <p:nvPr/>
          </p:nvSpPr>
          <p:spPr bwMode="auto">
            <a:xfrm>
              <a:off x="4422" y="890"/>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76" name="Group 40"/>
          <p:cNvGrpSpPr>
            <a:grpSpLocks/>
          </p:cNvGrpSpPr>
          <p:nvPr/>
        </p:nvGrpSpPr>
        <p:grpSpPr bwMode="auto">
          <a:xfrm>
            <a:off x="1922857" y="4353214"/>
            <a:ext cx="2967038" cy="666751"/>
            <a:chOff x="58" y="1968"/>
            <a:chExt cx="1869" cy="420"/>
          </a:xfrm>
        </p:grpSpPr>
        <p:grpSp>
          <p:nvGrpSpPr>
            <p:cNvPr id="82" name="Group 21"/>
            <p:cNvGrpSpPr>
              <a:grpSpLocks/>
            </p:cNvGrpSpPr>
            <p:nvPr/>
          </p:nvGrpSpPr>
          <p:grpSpPr bwMode="auto">
            <a:xfrm>
              <a:off x="58" y="2126"/>
              <a:ext cx="1597" cy="262"/>
              <a:chOff x="375" y="2346"/>
              <a:chExt cx="1597" cy="262"/>
            </a:xfrm>
          </p:grpSpPr>
          <p:sp>
            <p:nvSpPr>
              <p:cNvPr id="84" name="Freeform 22"/>
              <p:cNvSpPr>
                <a:spLocks/>
              </p:cNvSpPr>
              <p:nvPr/>
            </p:nvSpPr>
            <p:spPr bwMode="auto">
              <a:xfrm>
                <a:off x="375" y="2346"/>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85" name="Line 23"/>
              <p:cNvSpPr>
                <a:spLocks noChangeShapeType="1"/>
              </p:cNvSpPr>
              <p:nvPr/>
            </p:nvSpPr>
            <p:spPr bwMode="auto">
              <a:xfrm>
                <a:off x="1791" y="2432"/>
                <a:ext cx="181" cy="0"/>
              </a:xfrm>
              <a:prstGeom prst="line">
                <a:avLst/>
              </a:prstGeom>
              <a:noFill/>
              <a:ln w="38100">
                <a:solidFill>
                  <a:srgbClr val="FF0000"/>
                </a:solidFill>
                <a:round/>
                <a:headEnd/>
                <a:tailEnd type="triangle" w="med" len="med"/>
              </a:ln>
            </p:spPr>
            <p:txBody>
              <a:bodyPr/>
              <a:lstStyle/>
              <a:p>
                <a:endParaRPr lang="es-CL"/>
              </a:p>
            </p:txBody>
          </p:sp>
        </p:grpSp>
        <p:sp>
          <p:nvSpPr>
            <p:cNvPr id="81" name="Line 36"/>
            <p:cNvSpPr>
              <a:spLocks noChangeShapeType="1"/>
            </p:cNvSpPr>
            <p:nvPr/>
          </p:nvSpPr>
          <p:spPr bwMode="auto">
            <a:xfrm>
              <a:off x="1927" y="1968"/>
              <a:ext cx="0" cy="273"/>
            </a:xfrm>
            <a:prstGeom prst="line">
              <a:avLst/>
            </a:prstGeom>
            <a:noFill/>
            <a:ln w="38100">
              <a:solidFill>
                <a:srgbClr val="FF0000"/>
              </a:solidFill>
              <a:round/>
              <a:headEnd/>
              <a:tailEnd type="triangle" w="med" len="med"/>
            </a:ln>
          </p:spPr>
          <p:txBody>
            <a:bodyPr/>
            <a:lstStyle/>
            <a:p>
              <a:endParaRPr lang="es-CL"/>
            </a:p>
          </p:txBody>
        </p:sp>
      </p:grpSp>
      <p:grpSp>
        <p:nvGrpSpPr>
          <p:cNvPr id="86" name="Group 41"/>
          <p:cNvGrpSpPr>
            <a:grpSpLocks/>
          </p:cNvGrpSpPr>
          <p:nvPr/>
        </p:nvGrpSpPr>
        <p:grpSpPr bwMode="auto">
          <a:xfrm>
            <a:off x="6527004" y="4154170"/>
            <a:ext cx="4178300" cy="1223963"/>
            <a:chOff x="2925" y="1888"/>
            <a:chExt cx="2632" cy="771"/>
          </a:xfrm>
        </p:grpSpPr>
        <p:grpSp>
          <p:nvGrpSpPr>
            <p:cNvPr id="87" name="Group 3"/>
            <p:cNvGrpSpPr>
              <a:grpSpLocks/>
            </p:cNvGrpSpPr>
            <p:nvPr/>
          </p:nvGrpSpPr>
          <p:grpSpPr bwMode="auto">
            <a:xfrm>
              <a:off x="2925" y="1888"/>
              <a:ext cx="2041" cy="771"/>
              <a:chOff x="113" y="935"/>
              <a:chExt cx="2041" cy="771"/>
            </a:xfrm>
          </p:grpSpPr>
          <p:grpSp>
            <p:nvGrpSpPr>
              <p:cNvPr id="94" name="Group 4"/>
              <p:cNvGrpSpPr>
                <a:grpSpLocks/>
              </p:cNvGrpSpPr>
              <p:nvPr/>
            </p:nvGrpSpPr>
            <p:grpSpPr bwMode="auto">
              <a:xfrm>
                <a:off x="113" y="935"/>
                <a:ext cx="2041" cy="771"/>
                <a:chOff x="113" y="935"/>
                <a:chExt cx="2041" cy="771"/>
              </a:xfrm>
            </p:grpSpPr>
            <p:sp>
              <p:nvSpPr>
                <p:cNvPr id="96" name="Line 5"/>
                <p:cNvSpPr>
                  <a:spLocks noChangeShapeType="1"/>
                </p:cNvSpPr>
                <p:nvPr/>
              </p:nvSpPr>
              <p:spPr bwMode="auto">
                <a:xfrm>
                  <a:off x="884" y="1026"/>
                  <a:ext cx="1270" cy="0"/>
                </a:xfrm>
                <a:prstGeom prst="line">
                  <a:avLst/>
                </a:prstGeom>
                <a:noFill/>
                <a:ln w="9525">
                  <a:solidFill>
                    <a:schemeClr val="bg1"/>
                  </a:solidFill>
                  <a:round/>
                  <a:headEnd/>
                  <a:tailEnd/>
                </a:ln>
              </p:spPr>
              <p:txBody>
                <a:bodyPr/>
                <a:lstStyle/>
                <a:p>
                  <a:endParaRPr lang="es-CL"/>
                </a:p>
              </p:txBody>
            </p:sp>
            <p:sp>
              <p:nvSpPr>
                <p:cNvPr id="97" name="Line 6"/>
                <p:cNvSpPr>
                  <a:spLocks noChangeShapeType="1"/>
                </p:cNvSpPr>
                <p:nvPr/>
              </p:nvSpPr>
              <p:spPr bwMode="auto">
                <a:xfrm>
                  <a:off x="930" y="1616"/>
                  <a:ext cx="1224" cy="0"/>
                </a:xfrm>
                <a:prstGeom prst="line">
                  <a:avLst/>
                </a:prstGeom>
                <a:noFill/>
                <a:ln w="9525">
                  <a:solidFill>
                    <a:schemeClr val="bg1"/>
                  </a:solidFill>
                  <a:round/>
                  <a:headEnd/>
                  <a:tailEnd/>
                </a:ln>
              </p:spPr>
              <p:txBody>
                <a:bodyPr/>
                <a:lstStyle/>
                <a:p>
                  <a:endParaRPr lang="es-CL"/>
                </a:p>
              </p:txBody>
            </p:sp>
            <p:sp>
              <p:nvSpPr>
                <p:cNvPr id="98" name="Text Box 7"/>
                <p:cNvSpPr txBox="1">
                  <a:spLocks noChangeArrowheads="1"/>
                </p:cNvSpPr>
                <p:nvPr/>
              </p:nvSpPr>
              <p:spPr bwMode="auto">
                <a:xfrm>
                  <a:off x="113" y="1514"/>
                  <a:ext cx="816" cy="192"/>
                </a:xfrm>
                <a:prstGeom prst="rect">
                  <a:avLst/>
                </a:prstGeom>
                <a:noFill/>
                <a:ln w="9525">
                  <a:noFill/>
                  <a:miter lim="800000"/>
                  <a:headEnd/>
                  <a:tailEnd/>
                </a:ln>
              </p:spPr>
              <p:txBody>
                <a:bodyPr>
                  <a:spAutoFit/>
                </a:bodyPr>
                <a:lstStyle/>
                <a:p>
                  <a:pPr>
                    <a:spcBef>
                      <a:spcPct val="50000"/>
                    </a:spcBef>
                  </a:pPr>
                  <a:r>
                    <a:rPr lang="es-ES_tradnl" sz="1400" b="1">
                      <a:solidFill>
                        <a:schemeClr val="bg1"/>
                      </a:solidFill>
                    </a:rPr>
                    <a:t>NIVEL BASE</a:t>
                  </a:r>
                  <a:endParaRPr lang="es-MX" sz="1400" b="1">
                    <a:solidFill>
                      <a:schemeClr val="bg1"/>
                    </a:solidFill>
                  </a:endParaRPr>
                </a:p>
              </p:txBody>
            </p:sp>
            <p:sp>
              <p:nvSpPr>
                <p:cNvPr id="100" name="Text Box 9"/>
                <p:cNvSpPr txBox="1">
                  <a:spLocks noChangeArrowheads="1"/>
                </p:cNvSpPr>
                <p:nvPr/>
              </p:nvSpPr>
              <p:spPr bwMode="auto">
                <a:xfrm>
                  <a:off x="113" y="935"/>
                  <a:ext cx="816" cy="330"/>
                </a:xfrm>
                <a:prstGeom prst="rect">
                  <a:avLst/>
                </a:prstGeom>
                <a:noFill/>
                <a:ln w="9525">
                  <a:noFill/>
                  <a:miter lim="800000"/>
                  <a:headEnd/>
                  <a:tailEnd/>
                </a:ln>
              </p:spPr>
              <p:txBody>
                <a:bodyPr>
                  <a:spAutoFit/>
                </a:bodyPr>
                <a:lstStyle/>
                <a:p>
                  <a:pPr>
                    <a:spcBef>
                      <a:spcPct val="50000"/>
                    </a:spcBef>
                  </a:pPr>
                  <a:r>
                    <a:rPr lang="es-ES_tradnl" sz="1400" b="1" dirty="0">
                      <a:solidFill>
                        <a:schemeClr val="bg1"/>
                      </a:solidFill>
                    </a:rPr>
                    <a:t>NIVEL DE EXCITACIÓN</a:t>
                  </a:r>
                  <a:endParaRPr lang="es-MX" sz="1400" b="1" dirty="0">
                    <a:solidFill>
                      <a:schemeClr val="bg1"/>
                    </a:solidFill>
                  </a:endParaRPr>
                </a:p>
              </p:txBody>
            </p:sp>
          </p:grpSp>
          <p:sp>
            <p:nvSpPr>
              <p:cNvPr id="95" name="AutoShape 10"/>
              <p:cNvSpPr>
                <a:spLocks noChangeArrowheads="1"/>
              </p:cNvSpPr>
              <p:nvPr/>
            </p:nvSpPr>
            <p:spPr bwMode="auto">
              <a:xfrm>
                <a:off x="1429" y="1525"/>
                <a:ext cx="136" cy="136"/>
              </a:xfrm>
              <a:prstGeom prst="flowChartConnector">
                <a:avLst/>
              </a:prstGeom>
              <a:solidFill>
                <a:schemeClr val="accent1"/>
              </a:solidFill>
              <a:ln w="9525">
                <a:solidFill>
                  <a:schemeClr val="tx1"/>
                </a:solidFill>
                <a:round/>
                <a:headEnd/>
                <a:tailEnd/>
              </a:ln>
            </p:spPr>
            <p:txBody>
              <a:bodyPr wrap="none" anchor="ctr"/>
              <a:lstStyle/>
              <a:p>
                <a:endParaRPr lang="es-CL"/>
              </a:p>
            </p:txBody>
          </p:sp>
        </p:grpSp>
        <p:grpSp>
          <p:nvGrpSpPr>
            <p:cNvPr id="88" name="Group 29"/>
            <p:cNvGrpSpPr>
              <a:grpSpLocks/>
            </p:cNvGrpSpPr>
            <p:nvPr/>
          </p:nvGrpSpPr>
          <p:grpSpPr bwMode="auto">
            <a:xfrm>
              <a:off x="4603" y="2024"/>
              <a:ext cx="953" cy="217"/>
              <a:chOff x="375" y="2388"/>
              <a:chExt cx="1597" cy="262"/>
            </a:xfrm>
          </p:grpSpPr>
          <p:sp>
            <p:nvSpPr>
              <p:cNvPr id="92" name="Freeform 30"/>
              <p:cNvSpPr>
                <a:spLocks/>
              </p:cNvSpPr>
              <p:nvPr/>
            </p:nvSpPr>
            <p:spPr bwMode="auto">
              <a:xfrm>
                <a:off x="375" y="2388"/>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93" name="Line 31"/>
              <p:cNvSpPr>
                <a:spLocks noChangeShapeType="1"/>
              </p:cNvSpPr>
              <p:nvPr/>
            </p:nvSpPr>
            <p:spPr bwMode="auto">
              <a:xfrm>
                <a:off x="1791" y="2474"/>
                <a:ext cx="181" cy="0"/>
              </a:xfrm>
              <a:prstGeom prst="line">
                <a:avLst/>
              </a:prstGeom>
              <a:noFill/>
              <a:ln w="38100">
                <a:solidFill>
                  <a:srgbClr val="FF0000"/>
                </a:solidFill>
                <a:round/>
                <a:headEnd/>
                <a:tailEnd type="triangle" w="med" len="med"/>
              </a:ln>
            </p:spPr>
            <p:txBody>
              <a:bodyPr/>
              <a:lstStyle/>
              <a:p>
                <a:endParaRPr lang="es-CL"/>
              </a:p>
            </p:txBody>
          </p:sp>
        </p:grpSp>
        <p:grpSp>
          <p:nvGrpSpPr>
            <p:cNvPr id="89" name="Group 37"/>
            <p:cNvGrpSpPr>
              <a:grpSpLocks/>
            </p:cNvGrpSpPr>
            <p:nvPr/>
          </p:nvGrpSpPr>
          <p:grpSpPr bwMode="auto">
            <a:xfrm>
              <a:off x="4604" y="2296"/>
              <a:ext cx="953" cy="217"/>
              <a:chOff x="375" y="2388"/>
              <a:chExt cx="1597" cy="262"/>
            </a:xfrm>
          </p:grpSpPr>
          <p:sp>
            <p:nvSpPr>
              <p:cNvPr id="90" name="Freeform 38"/>
              <p:cNvSpPr>
                <a:spLocks/>
              </p:cNvSpPr>
              <p:nvPr/>
            </p:nvSpPr>
            <p:spPr bwMode="auto">
              <a:xfrm>
                <a:off x="375" y="2388"/>
                <a:ext cx="1435" cy="262"/>
              </a:xfrm>
              <a:custGeom>
                <a:avLst/>
                <a:gdLst>
                  <a:gd name="T0" fmla="*/ 0 w 1435"/>
                  <a:gd name="T1" fmla="*/ 123 h 262"/>
                  <a:gd name="T2" fmla="*/ 91 w 1435"/>
                  <a:gd name="T3" fmla="*/ 22 h 262"/>
                  <a:gd name="T4" fmla="*/ 174 w 1435"/>
                  <a:gd name="T5" fmla="*/ 113 h 262"/>
                  <a:gd name="T6" fmla="*/ 228 w 1435"/>
                  <a:gd name="T7" fmla="*/ 232 h 262"/>
                  <a:gd name="T8" fmla="*/ 302 w 1435"/>
                  <a:gd name="T9" fmla="*/ 123 h 262"/>
                  <a:gd name="T10" fmla="*/ 375 w 1435"/>
                  <a:gd name="T11" fmla="*/ 13 h 262"/>
                  <a:gd name="T12" fmla="*/ 457 w 1435"/>
                  <a:gd name="T13" fmla="*/ 123 h 262"/>
                  <a:gd name="T14" fmla="*/ 521 w 1435"/>
                  <a:gd name="T15" fmla="*/ 241 h 262"/>
                  <a:gd name="T16" fmla="*/ 603 w 1435"/>
                  <a:gd name="T17" fmla="*/ 141 h 262"/>
                  <a:gd name="T18" fmla="*/ 676 w 1435"/>
                  <a:gd name="T19" fmla="*/ 22 h 262"/>
                  <a:gd name="T20" fmla="*/ 750 w 1435"/>
                  <a:gd name="T21" fmla="*/ 141 h 262"/>
                  <a:gd name="T22" fmla="*/ 832 w 1435"/>
                  <a:gd name="T23" fmla="*/ 232 h 262"/>
                  <a:gd name="T24" fmla="*/ 914 w 1435"/>
                  <a:gd name="T25" fmla="*/ 123 h 262"/>
                  <a:gd name="T26" fmla="*/ 996 w 1435"/>
                  <a:gd name="T27" fmla="*/ 4 h 262"/>
                  <a:gd name="T28" fmla="*/ 1088 w 1435"/>
                  <a:gd name="T29" fmla="*/ 150 h 262"/>
                  <a:gd name="T30" fmla="*/ 1170 w 1435"/>
                  <a:gd name="T31" fmla="*/ 251 h 262"/>
                  <a:gd name="T32" fmla="*/ 1234 w 1435"/>
                  <a:gd name="T33" fmla="*/ 86 h 262"/>
                  <a:gd name="T34" fmla="*/ 1435 w 1435"/>
                  <a:gd name="T35" fmla="*/ 77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35"/>
                  <a:gd name="T55" fmla="*/ 0 h 262"/>
                  <a:gd name="T56" fmla="*/ 1435 w 1435"/>
                  <a:gd name="T57" fmla="*/ 262 h 2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35" h="262">
                    <a:moveTo>
                      <a:pt x="0" y="123"/>
                    </a:moveTo>
                    <a:cubicBezTo>
                      <a:pt x="15" y="106"/>
                      <a:pt x="62" y="24"/>
                      <a:pt x="91" y="22"/>
                    </a:cubicBezTo>
                    <a:cubicBezTo>
                      <a:pt x="120" y="20"/>
                      <a:pt x="151" y="78"/>
                      <a:pt x="174" y="113"/>
                    </a:cubicBezTo>
                    <a:cubicBezTo>
                      <a:pt x="197" y="148"/>
                      <a:pt x="207" y="230"/>
                      <a:pt x="228" y="232"/>
                    </a:cubicBezTo>
                    <a:cubicBezTo>
                      <a:pt x="249" y="234"/>
                      <a:pt x="278" y="159"/>
                      <a:pt x="302" y="123"/>
                    </a:cubicBezTo>
                    <a:cubicBezTo>
                      <a:pt x="326" y="87"/>
                      <a:pt x="349" y="13"/>
                      <a:pt x="375" y="13"/>
                    </a:cubicBezTo>
                    <a:cubicBezTo>
                      <a:pt x="401" y="13"/>
                      <a:pt x="433" y="85"/>
                      <a:pt x="457" y="123"/>
                    </a:cubicBezTo>
                    <a:cubicBezTo>
                      <a:pt x="481" y="161"/>
                      <a:pt x="497" y="238"/>
                      <a:pt x="521" y="241"/>
                    </a:cubicBezTo>
                    <a:cubicBezTo>
                      <a:pt x="545" y="244"/>
                      <a:pt x="577" y="178"/>
                      <a:pt x="603" y="141"/>
                    </a:cubicBezTo>
                    <a:cubicBezTo>
                      <a:pt x="629" y="104"/>
                      <a:pt x="652" y="22"/>
                      <a:pt x="676" y="22"/>
                    </a:cubicBezTo>
                    <a:cubicBezTo>
                      <a:pt x="700" y="22"/>
                      <a:pt x="724" y="106"/>
                      <a:pt x="750" y="141"/>
                    </a:cubicBezTo>
                    <a:cubicBezTo>
                      <a:pt x="776" y="176"/>
                      <a:pt x="805" y="235"/>
                      <a:pt x="832" y="232"/>
                    </a:cubicBezTo>
                    <a:cubicBezTo>
                      <a:pt x="859" y="229"/>
                      <a:pt x="887" y="161"/>
                      <a:pt x="914" y="123"/>
                    </a:cubicBezTo>
                    <a:cubicBezTo>
                      <a:pt x="941" y="85"/>
                      <a:pt x="967" y="0"/>
                      <a:pt x="996" y="4"/>
                    </a:cubicBezTo>
                    <a:cubicBezTo>
                      <a:pt x="1025" y="8"/>
                      <a:pt x="1059" y="109"/>
                      <a:pt x="1088" y="150"/>
                    </a:cubicBezTo>
                    <a:cubicBezTo>
                      <a:pt x="1117" y="191"/>
                      <a:pt x="1146" y="262"/>
                      <a:pt x="1170" y="251"/>
                    </a:cubicBezTo>
                    <a:cubicBezTo>
                      <a:pt x="1194" y="240"/>
                      <a:pt x="1190" y="115"/>
                      <a:pt x="1234" y="86"/>
                    </a:cubicBezTo>
                    <a:cubicBezTo>
                      <a:pt x="1278" y="57"/>
                      <a:pt x="1393" y="79"/>
                      <a:pt x="1435" y="77"/>
                    </a:cubicBezTo>
                  </a:path>
                </a:pathLst>
              </a:custGeom>
              <a:noFill/>
              <a:ln w="28575">
                <a:solidFill>
                  <a:srgbClr val="FF0000"/>
                </a:solidFill>
                <a:round/>
                <a:headEnd/>
                <a:tailEnd/>
              </a:ln>
            </p:spPr>
            <p:txBody>
              <a:bodyPr/>
              <a:lstStyle/>
              <a:p>
                <a:endParaRPr lang="es-CL"/>
              </a:p>
            </p:txBody>
          </p:sp>
          <p:sp>
            <p:nvSpPr>
              <p:cNvPr id="91" name="Line 39"/>
              <p:cNvSpPr>
                <a:spLocks noChangeShapeType="1"/>
              </p:cNvSpPr>
              <p:nvPr/>
            </p:nvSpPr>
            <p:spPr bwMode="auto">
              <a:xfrm>
                <a:off x="1791" y="2474"/>
                <a:ext cx="181" cy="0"/>
              </a:xfrm>
              <a:prstGeom prst="line">
                <a:avLst/>
              </a:prstGeom>
              <a:noFill/>
              <a:ln w="38100">
                <a:solidFill>
                  <a:srgbClr val="FF0000"/>
                </a:solidFill>
                <a:round/>
                <a:headEnd/>
                <a:tailEnd type="triangle" w="med" len="med"/>
              </a:ln>
            </p:spPr>
            <p:txBody>
              <a:bodyPr/>
              <a:lstStyle/>
              <a:p>
                <a:endParaRPr lang="es-CL"/>
              </a:p>
            </p:txBody>
          </p:sp>
        </p:grpSp>
      </p:grpSp>
      <p:pic>
        <p:nvPicPr>
          <p:cNvPr id="101" name="Imagen 10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02" name="Imagen 101"/>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1558355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2300288"/>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1999" cy="2014175"/>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3948156" y="886572"/>
            <a:ext cx="3930665" cy="584775"/>
          </a:xfrm>
          <a:prstGeom prst="rect">
            <a:avLst/>
          </a:prstGeom>
          <a:noFill/>
        </p:spPr>
        <p:txBody>
          <a:bodyPr wrap="square" rtlCol="0">
            <a:spAutoFit/>
          </a:bodyPr>
          <a:lstStyle/>
          <a:p>
            <a:pPr algn="r"/>
            <a:r>
              <a:rPr lang="es-ES_tradnl" sz="3200" dirty="0">
                <a:solidFill>
                  <a:schemeClr val="bg1"/>
                </a:solidFill>
                <a:latin typeface="Britannic Bold" panose="020B0903060703020204" pitchFamily="34" charset="0"/>
                <a:ea typeface="Segoe UI Black" panose="020B0A02040204020203" pitchFamily="34" charset="0"/>
              </a:rPr>
              <a:t>G</a:t>
            </a:r>
            <a:r>
              <a:rPr lang="es-ES_tradnl" sz="2000" dirty="0">
                <a:solidFill>
                  <a:schemeClr val="bg1"/>
                </a:solidFill>
                <a:latin typeface="Britannic Bold" panose="020B0903060703020204" pitchFamily="34" charset="0"/>
                <a:ea typeface="Segoe UI Black" panose="020B0A02040204020203" pitchFamily="34" charset="0"/>
              </a:rPr>
              <a:t>ENERACION DE UN </a:t>
            </a:r>
            <a:r>
              <a:rPr lang="es-ES_tradnl" sz="3200" b="1" dirty="0">
                <a:solidFill>
                  <a:srgbClr val="00B0F0"/>
                </a:solidFill>
                <a:latin typeface="Britannic Bold" panose="020B0903060703020204" pitchFamily="34" charset="0"/>
                <a:ea typeface="Segoe UI Black" panose="020B0A02040204020203" pitchFamily="34" charset="0"/>
              </a:rPr>
              <a:t>LASER</a:t>
            </a:r>
          </a:p>
        </p:txBody>
      </p:sp>
      <p:grpSp>
        <p:nvGrpSpPr>
          <p:cNvPr id="49" name="Grupo 48"/>
          <p:cNvGrpSpPr/>
          <p:nvPr/>
        </p:nvGrpSpPr>
        <p:grpSpPr>
          <a:xfrm>
            <a:off x="0" y="2300289"/>
            <a:ext cx="12191999" cy="4575063"/>
            <a:chOff x="648445" y="5287312"/>
            <a:chExt cx="2899685" cy="1145685"/>
          </a:xfrm>
        </p:grpSpPr>
        <p:grpSp>
          <p:nvGrpSpPr>
            <p:cNvPr id="50" name="Grupo 49"/>
            <p:cNvGrpSpPr/>
            <p:nvPr/>
          </p:nvGrpSpPr>
          <p:grpSpPr>
            <a:xfrm>
              <a:off x="648445" y="5287312"/>
              <a:ext cx="2899685" cy="1145685"/>
              <a:chOff x="89209" y="885836"/>
              <a:chExt cx="4787590" cy="5648166"/>
            </a:xfrm>
          </p:grpSpPr>
          <p:pic>
            <p:nvPicPr>
              <p:cNvPr id="52" name="Picture 2"/>
              <p:cNvPicPr>
                <a:picLocks noChangeAspect="1" noChangeArrowheads="1"/>
              </p:cNvPicPr>
              <p:nvPr/>
            </p:nvPicPr>
            <p:blipFill>
              <a:blip r:embed="rId2" cstate="print">
                <a:lum contrast="-31000"/>
                <a:extLst>
                  <a:ext uri="{BEBA8EAE-BF5A-486C-A8C5-ECC9F3942E4B}">
                    <a14:imgProps xmlns:a14="http://schemas.microsoft.com/office/drawing/2010/main">
                      <a14:imgLayer r:embed="rId3">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53" name="Rectangle 1"/>
              <p:cNvSpPr/>
              <p:nvPr/>
            </p:nvSpPr>
            <p:spPr>
              <a:xfrm>
                <a:off x="89210" y="885836"/>
                <a:ext cx="4787589" cy="5648166"/>
              </a:xfrm>
              <a:prstGeom prst="rect">
                <a:avLst/>
              </a:prstGeom>
              <a:solidFill>
                <a:srgbClr val="0BD2D7">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 name="CuadroTexto 50"/>
            <p:cNvSpPr txBox="1"/>
            <p:nvPr/>
          </p:nvSpPr>
          <p:spPr>
            <a:xfrm>
              <a:off x="683462" y="5341831"/>
              <a:ext cx="2829651" cy="949928"/>
            </a:xfrm>
            <a:prstGeom prst="rect">
              <a:avLst/>
            </a:prstGeom>
            <a:noFill/>
          </p:spPr>
          <p:txBody>
            <a:bodyPr wrap="square" rtlCol="0">
              <a:spAutoFit/>
            </a:bodyPr>
            <a:lstStyle/>
            <a:p>
              <a:pPr marL="285750" indent="-285750" algn="just">
                <a:spcBef>
                  <a:spcPct val="50000"/>
                </a:spcBef>
                <a:buFont typeface="Arial" panose="020B0604020202020204" pitchFamily="34" charset="0"/>
                <a:buChar char="•"/>
              </a:pPr>
              <a:r>
                <a:rPr lang="es-ES_tradnl" dirty="0">
                  <a:solidFill>
                    <a:schemeClr val="bg1"/>
                  </a:solidFill>
                  <a:latin typeface="Segoe UI" panose="020B0502040204020203" pitchFamily="34" charset="0"/>
                  <a:cs typeface="Segoe UI" panose="020B0502040204020203" pitchFamily="34" charset="0"/>
                </a:rPr>
                <a:t>Para generar un haz LASER, se requiere un material cuyos átomos puedan ser llevados con facilidad al estado o nivel de excitación. A este material se le conoce como el </a:t>
              </a:r>
              <a:r>
                <a:rPr lang="es-ES_tradnl" sz="2800" b="1" dirty="0">
                  <a:solidFill>
                    <a:srgbClr val="002060"/>
                  </a:solidFill>
                  <a:latin typeface="Britannic Bold" panose="020B0903060703020204" pitchFamily="34" charset="0"/>
                  <a:ea typeface="Segoe UI Black" panose="020B0A02040204020203" pitchFamily="34" charset="0"/>
                </a:rPr>
                <a:t>“Medio Activo” </a:t>
              </a:r>
              <a:r>
                <a:rPr lang="es-ES_tradnl" dirty="0">
                  <a:solidFill>
                    <a:schemeClr val="bg1"/>
                  </a:solidFill>
                  <a:latin typeface="Segoe UI" panose="020B0502040204020203" pitchFamily="34" charset="0"/>
                  <a:cs typeface="Segoe UI" panose="020B0502040204020203" pitchFamily="34" charset="0"/>
                </a:rPr>
                <a:t>(Ej.: Rubi).</a:t>
              </a:r>
              <a:endParaRPr lang="es-MX" dirty="0">
                <a:solidFill>
                  <a:schemeClr val="bg1"/>
                </a:solidFill>
                <a:latin typeface="Segoe UI" panose="020B0502040204020203" pitchFamily="34" charset="0"/>
                <a:cs typeface="Segoe UI" panose="020B0502040204020203" pitchFamily="34" charset="0"/>
              </a:endParaRPr>
            </a:p>
            <a:p>
              <a:pPr marL="285750" indent="-285750" algn="just">
                <a:spcBef>
                  <a:spcPct val="50000"/>
                </a:spcBef>
                <a:buFont typeface="Arial" panose="020B0604020202020204" pitchFamily="34" charset="0"/>
                <a:buChar char="•"/>
              </a:pPr>
              <a:endParaRPr lang="es-ES_tradnl" sz="800" dirty="0">
                <a:solidFill>
                  <a:schemeClr val="bg1"/>
                </a:solidFill>
                <a:latin typeface="Segoe UI" panose="020B0502040204020203" pitchFamily="34" charset="0"/>
                <a:cs typeface="Segoe UI" panose="020B0502040204020203" pitchFamily="34" charset="0"/>
              </a:endParaRPr>
            </a:p>
            <a:p>
              <a:pPr algn="ctr">
                <a:spcBef>
                  <a:spcPct val="50000"/>
                </a:spcBef>
              </a:pPr>
              <a:r>
                <a:rPr lang="es-ES_tradnl" sz="2800" b="1" u="sng" dirty="0">
                  <a:solidFill>
                    <a:srgbClr val="FFFF00"/>
                  </a:solidFill>
                  <a:latin typeface="Britannic Bold" panose="020B0903060703020204" pitchFamily="34" charset="0"/>
                  <a:ea typeface="Segoe UI Black" panose="020B0A02040204020203" pitchFamily="34" charset="0"/>
                </a:rPr>
                <a:t>EFECTO DE BOMBEO</a:t>
              </a:r>
            </a:p>
            <a:p>
              <a:pPr marL="265113">
                <a:spcBef>
                  <a:spcPct val="50000"/>
                </a:spcBef>
              </a:pPr>
              <a:r>
                <a:rPr lang="es-ES_tradnl" dirty="0">
                  <a:solidFill>
                    <a:schemeClr val="bg1"/>
                  </a:solidFill>
                  <a:latin typeface="Segoe UI" panose="020B0502040204020203" pitchFamily="34" charset="0"/>
                  <a:cs typeface="Segoe UI" panose="020B0502040204020203" pitchFamily="34" charset="0"/>
                </a:rPr>
                <a:t>La excitación de los átomos del medio activo se logra inyectando a éste una onda electromagnética (Fotones) de una frecuencia distinta a la de </a:t>
              </a:r>
              <a:r>
                <a:rPr lang="es-ES_tradnl" sz="2000" b="1" u="sng" dirty="0">
                  <a:solidFill>
                    <a:srgbClr val="002060"/>
                  </a:solidFill>
                  <a:latin typeface="Britannic Bold" panose="020B0903060703020204" pitchFamily="34" charset="0"/>
                  <a:ea typeface="Segoe UI Black" panose="020B0A02040204020203" pitchFamily="34" charset="0"/>
                </a:rPr>
                <a:t>estimulación</a:t>
              </a:r>
              <a:r>
                <a:rPr lang="es-ES_tradnl" dirty="0">
                  <a:solidFill>
                    <a:schemeClr val="bg1"/>
                  </a:solidFill>
                  <a:latin typeface="Segoe UI" panose="020B0502040204020203" pitchFamily="34" charset="0"/>
                  <a:cs typeface="Segoe UI" panose="020B0502040204020203" pitchFamily="34" charset="0"/>
                </a:rPr>
                <a:t>. A este procedimiento se le denomina “Bombeo”.</a:t>
              </a:r>
            </a:p>
            <a:p>
              <a:pPr marL="285750" indent="-285750" algn="just">
                <a:spcBef>
                  <a:spcPct val="50000"/>
                </a:spcBef>
                <a:buFont typeface="Arial" panose="020B0604020202020204" pitchFamily="34" charset="0"/>
                <a:buChar char="•"/>
              </a:pPr>
              <a:endParaRPr lang="es-ES_tradnl" dirty="0">
                <a:solidFill>
                  <a:schemeClr val="bg1"/>
                </a:solidFill>
                <a:latin typeface="Segoe UI" panose="020B0502040204020203" pitchFamily="34" charset="0"/>
                <a:cs typeface="Segoe UI" panose="020B0502040204020203" pitchFamily="34" charset="0"/>
              </a:endParaRPr>
            </a:p>
            <a:p>
              <a:pPr marL="285750" indent="-285750" algn="just">
                <a:spcBef>
                  <a:spcPct val="50000"/>
                </a:spcBef>
                <a:buFont typeface="Arial" panose="020B0604020202020204" pitchFamily="34" charset="0"/>
                <a:buChar char="•"/>
              </a:pPr>
              <a:endParaRPr lang="es-ES_tradnl" sz="1200" dirty="0">
                <a:solidFill>
                  <a:schemeClr val="bg1"/>
                </a:solidFill>
                <a:latin typeface="Segoe UI" panose="020B0502040204020203" pitchFamily="34" charset="0"/>
                <a:cs typeface="Segoe UI" panose="020B0502040204020203" pitchFamily="34" charset="0"/>
              </a:endParaRPr>
            </a:p>
            <a:p>
              <a:pPr marL="285750" indent="-285750" algn="just">
                <a:spcBef>
                  <a:spcPct val="50000"/>
                </a:spcBef>
                <a:buFont typeface="Arial" panose="020B0604020202020204" pitchFamily="34" charset="0"/>
                <a:buChar char="•"/>
              </a:pPr>
              <a:r>
                <a:rPr lang="es-ES_tradnl" dirty="0">
                  <a:solidFill>
                    <a:schemeClr val="bg1"/>
                  </a:solidFill>
                  <a:latin typeface="Segoe UI" panose="020B0502040204020203" pitchFamily="34" charset="0"/>
                  <a:cs typeface="Segoe UI" panose="020B0502040204020203" pitchFamily="34" charset="0"/>
                </a:rPr>
                <a:t>El Medio Activo en estado de excitación, es sometido al impacto de una onda electromagnética cuyos fotones se desplazan a la frecuencia de estimulación, como efecto de esto, se generará una </a:t>
              </a:r>
              <a:r>
                <a:rPr lang="es-ES_tradnl" sz="2000" b="1" dirty="0">
                  <a:solidFill>
                    <a:srgbClr val="002060"/>
                  </a:solidFill>
                  <a:latin typeface="Britannic Bold" panose="020B0903060703020204" pitchFamily="34" charset="0"/>
                  <a:ea typeface="Segoe UI Black" panose="020B0A02040204020203" pitchFamily="34" charset="0"/>
                </a:rPr>
                <a:t>Cascada de Fotones.</a:t>
              </a:r>
              <a:endParaRPr lang="es-ES_tradnl" dirty="0">
                <a:solidFill>
                  <a:schemeClr val="bg1"/>
                </a:solidFill>
                <a:latin typeface="Segoe UI" panose="020B0502040204020203" pitchFamily="34" charset="0"/>
                <a:cs typeface="Segoe UI" panose="020B0502040204020203" pitchFamily="34" charset="0"/>
              </a:endParaRPr>
            </a:p>
          </p:txBody>
        </p:sp>
      </p:grpSp>
      <p:sp>
        <p:nvSpPr>
          <p:cNvPr id="2" name="Rectángulo 1"/>
          <p:cNvSpPr/>
          <p:nvPr/>
        </p:nvSpPr>
        <p:spPr>
          <a:xfrm>
            <a:off x="308293" y="3674692"/>
            <a:ext cx="11736473" cy="1563880"/>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4" name="Imagen 13"/>
          <p:cNvPicPr>
            <a:picLocks noChangeAspect="1"/>
          </p:cNvPicPr>
          <p:nvPr/>
        </p:nvPicPr>
        <p:blipFill rotWithShape="1">
          <a:blip r:embed="rId5"/>
          <a:srcRect b="23348"/>
          <a:stretch/>
        </p:blipFill>
        <p:spPr>
          <a:xfrm>
            <a:off x="10786787" y="190972"/>
            <a:ext cx="1146890" cy="451438"/>
          </a:xfrm>
          <a:prstGeom prst="rect">
            <a:avLst/>
          </a:prstGeom>
        </p:spPr>
      </p:pic>
    </p:spTree>
    <p:extLst>
      <p:ext uri="{BB962C8B-B14F-4D97-AF65-F5344CB8AC3E}">
        <p14:creationId xmlns:p14="http://schemas.microsoft.com/office/powerpoint/2010/main" val="1180879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0" y="286113"/>
            <a:ext cx="12191999" cy="2014175"/>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0" name="Group 81">
            <a:extLst>
              <a:ext uri="{FF2B5EF4-FFF2-40B4-BE49-F238E27FC236}">
                <a16:creationId xmlns:a16="http://schemas.microsoft.com/office/drawing/2014/main" id="{714A87C3-3EFB-4722-BF0D-17138DEB6B2B}"/>
              </a:ext>
            </a:extLst>
          </p:cNvPr>
          <p:cNvGrpSpPr/>
          <p:nvPr/>
        </p:nvGrpSpPr>
        <p:grpSpPr>
          <a:xfrm>
            <a:off x="-609600" y="4948862"/>
            <a:ext cx="12801600" cy="1909138"/>
            <a:chOff x="-609600" y="4948862"/>
            <a:chExt cx="12801600" cy="1909138"/>
          </a:xfrm>
        </p:grpSpPr>
        <p:sp>
          <p:nvSpPr>
            <p:cNvPr id="11" name="Freeform: Shape 82">
              <a:extLst>
                <a:ext uri="{FF2B5EF4-FFF2-40B4-BE49-F238E27FC236}">
                  <a16:creationId xmlns:a16="http://schemas.microsoft.com/office/drawing/2014/main" id="{EC99197A-1F6B-4498-BD1A-1E735D7E4EB6}"/>
                </a:ext>
              </a:extLst>
            </p:cNvPr>
            <p:cNvSpPr/>
            <p:nvPr/>
          </p:nvSpPr>
          <p:spPr>
            <a:xfrm>
              <a:off x="0" y="4948862"/>
              <a:ext cx="12192000" cy="1909138"/>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E8F1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sp>
          <p:nvSpPr>
            <p:cNvPr id="12" name="Freeform: Shape 83">
              <a:extLst>
                <a:ext uri="{FF2B5EF4-FFF2-40B4-BE49-F238E27FC236}">
                  <a16:creationId xmlns:a16="http://schemas.microsoft.com/office/drawing/2014/main" id="{F9C80C8E-5A49-482B-8FB1-2FEACFCA5ACA}"/>
                </a:ext>
              </a:extLst>
            </p:cNvPr>
            <p:cNvSpPr/>
            <p:nvPr/>
          </p:nvSpPr>
          <p:spPr>
            <a:xfrm>
              <a:off x="-609600" y="5563853"/>
              <a:ext cx="12192000" cy="1294147"/>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7AC2F9">
                <a:alpha val="11000"/>
              </a:srgbClr>
            </a:solidFill>
            <a:ln>
              <a:noFill/>
            </a:ln>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grpSp>
      <p:pic>
        <p:nvPicPr>
          <p:cNvPr id="15" name="Picture 8"/>
          <p:cNvPicPr>
            <a:picLocks noChangeAspect="1" noChangeArrowheads="1"/>
          </p:cNvPicPr>
          <p:nvPr/>
        </p:nvPicPr>
        <p:blipFill>
          <a:blip r:embed="rId2" cstate="print"/>
          <a:srcRect/>
          <a:stretch>
            <a:fillRect/>
          </a:stretch>
        </p:blipFill>
        <p:spPr bwMode="auto">
          <a:xfrm>
            <a:off x="1326990" y="1188368"/>
            <a:ext cx="9538018" cy="54517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Rectángulo 15"/>
          <p:cNvSpPr/>
          <p:nvPr/>
        </p:nvSpPr>
        <p:spPr>
          <a:xfrm>
            <a:off x="3201836" y="268122"/>
            <a:ext cx="3592545" cy="67331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b="1" u="sng">
                <a:solidFill>
                  <a:srgbClr val="002060"/>
                </a:solidFill>
                <a:latin typeface="Britannic Bold" panose="020B0903060703020204" pitchFamily="34" charset="0"/>
                <a:ea typeface="Segoe UI Black" panose="020B0A02040204020203" pitchFamily="34" charset="0"/>
              </a:rPr>
              <a:t>Generación de un</a:t>
            </a:r>
            <a:endParaRPr lang="es-CL">
              <a:solidFill>
                <a:srgbClr val="002060"/>
              </a:solidFill>
            </a:endParaRPr>
          </a:p>
        </p:txBody>
      </p:sp>
      <p:sp>
        <p:nvSpPr>
          <p:cNvPr id="22" name="CuadroTexto 21"/>
          <p:cNvSpPr txBox="1"/>
          <p:nvPr/>
        </p:nvSpPr>
        <p:spPr>
          <a:xfrm>
            <a:off x="3324787" y="286536"/>
            <a:ext cx="3418318" cy="584775"/>
          </a:xfrm>
          <a:prstGeom prst="rect">
            <a:avLst/>
          </a:prstGeom>
          <a:noFill/>
        </p:spPr>
        <p:txBody>
          <a:bodyPr wrap="square" rtlCol="0">
            <a:spAutoFit/>
          </a:bodyPr>
          <a:lstStyle/>
          <a:p>
            <a:pPr algn="ctr"/>
            <a:r>
              <a:rPr lang="es-ES_tradnl" sz="3200" b="1" dirty="0">
                <a:solidFill>
                  <a:schemeClr val="bg1"/>
                </a:solidFill>
                <a:latin typeface="Britannic Bold" panose="020B0903060703020204" pitchFamily="34" charset="0"/>
                <a:ea typeface="Segoe UI Black" panose="020B0A02040204020203" pitchFamily="34" charset="0"/>
              </a:rPr>
              <a:t>Generación de un</a:t>
            </a:r>
            <a:endParaRPr lang="es-ES_tradnl" sz="3200" b="1" u="sng" dirty="0">
              <a:solidFill>
                <a:schemeClr val="bg1"/>
              </a:solidFill>
              <a:latin typeface="Britannic Bold" panose="020B0903060703020204" pitchFamily="34" charset="0"/>
              <a:ea typeface="Segoe UI Black" panose="020B0A02040204020203" pitchFamily="34" charset="0"/>
            </a:endParaRPr>
          </a:p>
        </p:txBody>
      </p:sp>
      <p:sp>
        <p:nvSpPr>
          <p:cNvPr id="17" name="CuadroTexto 16"/>
          <p:cNvSpPr txBox="1"/>
          <p:nvPr/>
        </p:nvSpPr>
        <p:spPr>
          <a:xfrm>
            <a:off x="6794381" y="165042"/>
            <a:ext cx="2011112" cy="830997"/>
          </a:xfrm>
          <a:prstGeom prst="rect">
            <a:avLst/>
          </a:prstGeom>
          <a:noFill/>
        </p:spPr>
        <p:txBody>
          <a:bodyPr wrap="square" rtlCol="0">
            <a:spAutoFit/>
          </a:bodyPr>
          <a:lstStyle/>
          <a:p>
            <a:pPr algn="r"/>
            <a:r>
              <a:rPr lang="es-ES_tradnl" sz="4800" b="1" u="sng" dirty="0">
                <a:solidFill>
                  <a:srgbClr val="002060"/>
                </a:solidFill>
                <a:latin typeface="Britannic Bold" panose="020B0903060703020204" pitchFamily="34" charset="0"/>
                <a:ea typeface="Segoe UI Black" panose="020B0A02040204020203" pitchFamily="34" charset="0"/>
              </a:rPr>
              <a:t>LASER</a:t>
            </a:r>
          </a:p>
        </p:txBody>
      </p:sp>
      <p:grpSp>
        <p:nvGrpSpPr>
          <p:cNvPr id="18" name="Group 18"/>
          <p:cNvGrpSpPr>
            <a:grpSpLocks/>
          </p:cNvGrpSpPr>
          <p:nvPr/>
        </p:nvGrpSpPr>
        <p:grpSpPr bwMode="auto">
          <a:xfrm>
            <a:off x="1813075" y="1551211"/>
            <a:ext cx="3527425" cy="2736850"/>
            <a:chOff x="340" y="845"/>
            <a:chExt cx="2222" cy="1724"/>
          </a:xfrm>
        </p:grpSpPr>
        <p:grpSp>
          <p:nvGrpSpPr>
            <p:cNvPr id="19" name="Group 13"/>
            <p:cNvGrpSpPr>
              <a:grpSpLocks/>
            </p:cNvGrpSpPr>
            <p:nvPr/>
          </p:nvGrpSpPr>
          <p:grpSpPr bwMode="auto">
            <a:xfrm>
              <a:off x="566" y="890"/>
              <a:ext cx="1996" cy="1678"/>
              <a:chOff x="476" y="391"/>
              <a:chExt cx="1996" cy="1678"/>
            </a:xfrm>
          </p:grpSpPr>
          <p:sp>
            <p:nvSpPr>
              <p:cNvPr id="23" name="Line 4"/>
              <p:cNvSpPr>
                <a:spLocks noChangeShapeType="1"/>
              </p:cNvSpPr>
              <p:nvPr/>
            </p:nvSpPr>
            <p:spPr bwMode="auto">
              <a:xfrm>
                <a:off x="476" y="391"/>
                <a:ext cx="0" cy="1678"/>
              </a:xfrm>
              <a:prstGeom prst="line">
                <a:avLst/>
              </a:prstGeom>
              <a:noFill/>
              <a:ln w="25400">
                <a:solidFill>
                  <a:schemeClr val="tx1"/>
                </a:solidFill>
                <a:round/>
                <a:headEnd/>
                <a:tailEnd/>
              </a:ln>
            </p:spPr>
            <p:txBody>
              <a:bodyPr/>
              <a:lstStyle/>
              <a:p>
                <a:endParaRPr lang="es-CL"/>
              </a:p>
            </p:txBody>
          </p:sp>
          <p:sp>
            <p:nvSpPr>
              <p:cNvPr id="24" name="Line 5"/>
              <p:cNvSpPr>
                <a:spLocks noChangeShapeType="1"/>
              </p:cNvSpPr>
              <p:nvPr/>
            </p:nvSpPr>
            <p:spPr bwMode="auto">
              <a:xfrm rot="5400000">
                <a:off x="1474" y="1071"/>
                <a:ext cx="0" cy="1996"/>
              </a:xfrm>
              <a:prstGeom prst="line">
                <a:avLst/>
              </a:prstGeom>
              <a:noFill/>
              <a:ln w="25400">
                <a:solidFill>
                  <a:schemeClr val="tx1"/>
                </a:solidFill>
                <a:round/>
                <a:headEnd/>
                <a:tailEnd/>
              </a:ln>
            </p:spPr>
            <p:txBody>
              <a:bodyPr/>
              <a:lstStyle/>
              <a:p>
                <a:endParaRPr lang="es-CL"/>
              </a:p>
            </p:txBody>
          </p:sp>
          <p:sp>
            <p:nvSpPr>
              <p:cNvPr id="25" name="Freeform 10"/>
              <p:cNvSpPr>
                <a:spLocks/>
              </p:cNvSpPr>
              <p:nvPr/>
            </p:nvSpPr>
            <p:spPr bwMode="auto">
              <a:xfrm>
                <a:off x="494" y="845"/>
                <a:ext cx="1719" cy="1203"/>
              </a:xfrm>
              <a:custGeom>
                <a:avLst/>
                <a:gdLst>
                  <a:gd name="T0" fmla="*/ 0 w 1719"/>
                  <a:gd name="T1" fmla="*/ 722 h 969"/>
                  <a:gd name="T2" fmla="*/ 36 w 1719"/>
                  <a:gd name="T3" fmla="*/ 713 h 969"/>
                  <a:gd name="T4" fmla="*/ 91 w 1719"/>
                  <a:gd name="T5" fmla="*/ 704 h 969"/>
                  <a:gd name="T6" fmla="*/ 183 w 1719"/>
                  <a:gd name="T7" fmla="*/ 695 h 969"/>
                  <a:gd name="T8" fmla="*/ 201 w 1719"/>
                  <a:gd name="T9" fmla="*/ 676 h 969"/>
                  <a:gd name="T10" fmla="*/ 292 w 1719"/>
                  <a:gd name="T11" fmla="*/ 704 h 969"/>
                  <a:gd name="T12" fmla="*/ 311 w 1719"/>
                  <a:gd name="T13" fmla="*/ 686 h 969"/>
                  <a:gd name="T14" fmla="*/ 338 w 1719"/>
                  <a:gd name="T15" fmla="*/ 676 h 969"/>
                  <a:gd name="T16" fmla="*/ 384 w 1719"/>
                  <a:gd name="T17" fmla="*/ 603 h 969"/>
                  <a:gd name="T18" fmla="*/ 448 w 1719"/>
                  <a:gd name="T19" fmla="*/ 475 h 969"/>
                  <a:gd name="T20" fmla="*/ 457 w 1719"/>
                  <a:gd name="T21" fmla="*/ 448 h 969"/>
                  <a:gd name="T22" fmla="*/ 475 w 1719"/>
                  <a:gd name="T23" fmla="*/ 420 h 969"/>
                  <a:gd name="T24" fmla="*/ 493 w 1719"/>
                  <a:gd name="T25" fmla="*/ 338 h 969"/>
                  <a:gd name="T26" fmla="*/ 484 w 1719"/>
                  <a:gd name="T27" fmla="*/ 265 h 969"/>
                  <a:gd name="T28" fmla="*/ 475 w 1719"/>
                  <a:gd name="T29" fmla="*/ 238 h 969"/>
                  <a:gd name="T30" fmla="*/ 512 w 1719"/>
                  <a:gd name="T31" fmla="*/ 201 h 969"/>
                  <a:gd name="T32" fmla="*/ 548 w 1719"/>
                  <a:gd name="T33" fmla="*/ 55 h 969"/>
                  <a:gd name="T34" fmla="*/ 557 w 1719"/>
                  <a:gd name="T35" fmla="*/ 82 h 969"/>
                  <a:gd name="T36" fmla="*/ 567 w 1719"/>
                  <a:gd name="T37" fmla="*/ 55 h 969"/>
                  <a:gd name="T38" fmla="*/ 585 w 1719"/>
                  <a:gd name="T39" fmla="*/ 0 h 969"/>
                  <a:gd name="T40" fmla="*/ 658 w 1719"/>
                  <a:gd name="T41" fmla="*/ 36 h 969"/>
                  <a:gd name="T42" fmla="*/ 695 w 1719"/>
                  <a:gd name="T43" fmla="*/ 82 h 969"/>
                  <a:gd name="T44" fmla="*/ 713 w 1719"/>
                  <a:gd name="T45" fmla="*/ 146 h 969"/>
                  <a:gd name="T46" fmla="*/ 740 w 1719"/>
                  <a:gd name="T47" fmla="*/ 164 h 969"/>
                  <a:gd name="T48" fmla="*/ 759 w 1719"/>
                  <a:gd name="T49" fmla="*/ 219 h 969"/>
                  <a:gd name="T50" fmla="*/ 768 w 1719"/>
                  <a:gd name="T51" fmla="*/ 283 h 969"/>
                  <a:gd name="T52" fmla="*/ 804 w 1719"/>
                  <a:gd name="T53" fmla="*/ 329 h 969"/>
                  <a:gd name="T54" fmla="*/ 813 w 1719"/>
                  <a:gd name="T55" fmla="*/ 420 h 969"/>
                  <a:gd name="T56" fmla="*/ 841 w 1719"/>
                  <a:gd name="T57" fmla="*/ 430 h 969"/>
                  <a:gd name="T58" fmla="*/ 887 w 1719"/>
                  <a:gd name="T59" fmla="*/ 503 h 969"/>
                  <a:gd name="T60" fmla="*/ 978 w 1719"/>
                  <a:gd name="T61" fmla="*/ 612 h 969"/>
                  <a:gd name="T62" fmla="*/ 1015 w 1719"/>
                  <a:gd name="T63" fmla="*/ 567 h 969"/>
                  <a:gd name="T64" fmla="*/ 1033 w 1719"/>
                  <a:gd name="T65" fmla="*/ 594 h 969"/>
                  <a:gd name="T66" fmla="*/ 1060 w 1719"/>
                  <a:gd name="T67" fmla="*/ 603 h 969"/>
                  <a:gd name="T68" fmla="*/ 1079 w 1719"/>
                  <a:gd name="T69" fmla="*/ 658 h 969"/>
                  <a:gd name="T70" fmla="*/ 1133 w 1719"/>
                  <a:gd name="T71" fmla="*/ 676 h 969"/>
                  <a:gd name="T72" fmla="*/ 1161 w 1719"/>
                  <a:gd name="T73" fmla="*/ 686 h 969"/>
                  <a:gd name="T74" fmla="*/ 1271 w 1719"/>
                  <a:gd name="T75" fmla="*/ 731 h 969"/>
                  <a:gd name="T76" fmla="*/ 1289 w 1719"/>
                  <a:gd name="T77" fmla="*/ 750 h 969"/>
                  <a:gd name="T78" fmla="*/ 1344 w 1719"/>
                  <a:gd name="T79" fmla="*/ 768 h 969"/>
                  <a:gd name="T80" fmla="*/ 1417 w 1719"/>
                  <a:gd name="T81" fmla="*/ 759 h 969"/>
                  <a:gd name="T82" fmla="*/ 1444 w 1719"/>
                  <a:gd name="T83" fmla="*/ 768 h 969"/>
                  <a:gd name="T84" fmla="*/ 1517 w 1719"/>
                  <a:gd name="T85" fmla="*/ 814 h 969"/>
                  <a:gd name="T86" fmla="*/ 1527 w 1719"/>
                  <a:gd name="T87" fmla="*/ 786 h 969"/>
                  <a:gd name="T88" fmla="*/ 1581 w 1719"/>
                  <a:gd name="T89" fmla="*/ 804 h 969"/>
                  <a:gd name="T90" fmla="*/ 1627 w 1719"/>
                  <a:gd name="T91" fmla="*/ 868 h 969"/>
                  <a:gd name="T92" fmla="*/ 1682 w 1719"/>
                  <a:gd name="T93" fmla="*/ 896 h 969"/>
                  <a:gd name="T94" fmla="*/ 1709 w 1719"/>
                  <a:gd name="T95" fmla="*/ 914 h 969"/>
                  <a:gd name="T96" fmla="*/ 1719 w 1719"/>
                  <a:gd name="T97" fmla="*/ 969 h 96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719"/>
                  <a:gd name="T148" fmla="*/ 0 h 969"/>
                  <a:gd name="T149" fmla="*/ 1719 w 1719"/>
                  <a:gd name="T150" fmla="*/ 969 h 96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719" h="969">
                    <a:moveTo>
                      <a:pt x="0" y="722"/>
                    </a:moveTo>
                    <a:cubicBezTo>
                      <a:pt x="12" y="719"/>
                      <a:pt x="24" y="713"/>
                      <a:pt x="36" y="713"/>
                    </a:cubicBezTo>
                    <a:cubicBezTo>
                      <a:pt x="93" y="713"/>
                      <a:pt x="35" y="741"/>
                      <a:pt x="91" y="704"/>
                    </a:cubicBezTo>
                    <a:cubicBezTo>
                      <a:pt x="127" y="716"/>
                      <a:pt x="148" y="706"/>
                      <a:pt x="183" y="695"/>
                    </a:cubicBezTo>
                    <a:cubicBezTo>
                      <a:pt x="189" y="689"/>
                      <a:pt x="192" y="678"/>
                      <a:pt x="201" y="676"/>
                    </a:cubicBezTo>
                    <a:cubicBezTo>
                      <a:pt x="202" y="676"/>
                      <a:pt x="287" y="703"/>
                      <a:pt x="292" y="704"/>
                    </a:cubicBezTo>
                    <a:cubicBezTo>
                      <a:pt x="298" y="698"/>
                      <a:pt x="304" y="691"/>
                      <a:pt x="311" y="686"/>
                    </a:cubicBezTo>
                    <a:cubicBezTo>
                      <a:pt x="319" y="681"/>
                      <a:pt x="331" y="682"/>
                      <a:pt x="338" y="676"/>
                    </a:cubicBezTo>
                    <a:cubicBezTo>
                      <a:pt x="361" y="657"/>
                      <a:pt x="362" y="625"/>
                      <a:pt x="384" y="603"/>
                    </a:cubicBezTo>
                    <a:cubicBezTo>
                      <a:pt x="402" y="549"/>
                      <a:pt x="408" y="515"/>
                      <a:pt x="448" y="475"/>
                    </a:cubicBezTo>
                    <a:cubicBezTo>
                      <a:pt x="451" y="466"/>
                      <a:pt x="453" y="457"/>
                      <a:pt x="457" y="448"/>
                    </a:cubicBezTo>
                    <a:cubicBezTo>
                      <a:pt x="462" y="438"/>
                      <a:pt x="471" y="430"/>
                      <a:pt x="475" y="420"/>
                    </a:cubicBezTo>
                    <a:cubicBezTo>
                      <a:pt x="485" y="394"/>
                      <a:pt x="486" y="365"/>
                      <a:pt x="493" y="338"/>
                    </a:cubicBezTo>
                    <a:cubicBezTo>
                      <a:pt x="490" y="314"/>
                      <a:pt x="488" y="289"/>
                      <a:pt x="484" y="265"/>
                    </a:cubicBezTo>
                    <a:cubicBezTo>
                      <a:pt x="482" y="256"/>
                      <a:pt x="473" y="247"/>
                      <a:pt x="475" y="238"/>
                    </a:cubicBezTo>
                    <a:cubicBezTo>
                      <a:pt x="476" y="235"/>
                      <a:pt x="510" y="203"/>
                      <a:pt x="512" y="201"/>
                    </a:cubicBezTo>
                    <a:cubicBezTo>
                      <a:pt x="528" y="153"/>
                      <a:pt x="532" y="103"/>
                      <a:pt x="548" y="55"/>
                    </a:cubicBezTo>
                    <a:cubicBezTo>
                      <a:pt x="551" y="64"/>
                      <a:pt x="548" y="82"/>
                      <a:pt x="557" y="82"/>
                    </a:cubicBezTo>
                    <a:cubicBezTo>
                      <a:pt x="567" y="82"/>
                      <a:pt x="564" y="64"/>
                      <a:pt x="567" y="55"/>
                    </a:cubicBezTo>
                    <a:cubicBezTo>
                      <a:pt x="573" y="37"/>
                      <a:pt x="585" y="0"/>
                      <a:pt x="585" y="0"/>
                    </a:cubicBezTo>
                    <a:cubicBezTo>
                      <a:pt x="614" y="10"/>
                      <a:pt x="629" y="26"/>
                      <a:pt x="658" y="36"/>
                    </a:cubicBezTo>
                    <a:cubicBezTo>
                      <a:pt x="681" y="107"/>
                      <a:pt x="647" y="22"/>
                      <a:pt x="695" y="82"/>
                    </a:cubicBezTo>
                    <a:cubicBezTo>
                      <a:pt x="703" y="91"/>
                      <a:pt x="708" y="139"/>
                      <a:pt x="713" y="146"/>
                    </a:cubicBezTo>
                    <a:cubicBezTo>
                      <a:pt x="719" y="155"/>
                      <a:pt x="731" y="158"/>
                      <a:pt x="740" y="164"/>
                    </a:cubicBezTo>
                    <a:cubicBezTo>
                      <a:pt x="746" y="182"/>
                      <a:pt x="755" y="200"/>
                      <a:pt x="759" y="219"/>
                    </a:cubicBezTo>
                    <a:cubicBezTo>
                      <a:pt x="763" y="240"/>
                      <a:pt x="761" y="263"/>
                      <a:pt x="768" y="283"/>
                    </a:cubicBezTo>
                    <a:cubicBezTo>
                      <a:pt x="774" y="302"/>
                      <a:pt x="793" y="313"/>
                      <a:pt x="804" y="329"/>
                    </a:cubicBezTo>
                    <a:cubicBezTo>
                      <a:pt x="807" y="359"/>
                      <a:pt x="803" y="391"/>
                      <a:pt x="813" y="420"/>
                    </a:cubicBezTo>
                    <a:cubicBezTo>
                      <a:pt x="816" y="429"/>
                      <a:pt x="833" y="424"/>
                      <a:pt x="841" y="430"/>
                    </a:cubicBezTo>
                    <a:cubicBezTo>
                      <a:pt x="864" y="449"/>
                      <a:pt x="865" y="481"/>
                      <a:pt x="887" y="503"/>
                    </a:cubicBezTo>
                    <a:cubicBezTo>
                      <a:pt x="901" y="546"/>
                      <a:pt x="951" y="572"/>
                      <a:pt x="978" y="612"/>
                    </a:cubicBezTo>
                    <a:cubicBezTo>
                      <a:pt x="978" y="612"/>
                      <a:pt x="1006" y="565"/>
                      <a:pt x="1015" y="567"/>
                    </a:cubicBezTo>
                    <a:cubicBezTo>
                      <a:pt x="1026" y="570"/>
                      <a:pt x="1025" y="587"/>
                      <a:pt x="1033" y="594"/>
                    </a:cubicBezTo>
                    <a:cubicBezTo>
                      <a:pt x="1040" y="600"/>
                      <a:pt x="1051" y="600"/>
                      <a:pt x="1060" y="603"/>
                    </a:cubicBezTo>
                    <a:cubicBezTo>
                      <a:pt x="1061" y="605"/>
                      <a:pt x="1077" y="656"/>
                      <a:pt x="1079" y="658"/>
                    </a:cubicBezTo>
                    <a:cubicBezTo>
                      <a:pt x="1095" y="669"/>
                      <a:pt x="1115" y="670"/>
                      <a:pt x="1133" y="676"/>
                    </a:cubicBezTo>
                    <a:cubicBezTo>
                      <a:pt x="1142" y="679"/>
                      <a:pt x="1161" y="686"/>
                      <a:pt x="1161" y="686"/>
                    </a:cubicBezTo>
                    <a:cubicBezTo>
                      <a:pt x="1189" y="728"/>
                      <a:pt x="1222" y="723"/>
                      <a:pt x="1271" y="731"/>
                    </a:cubicBezTo>
                    <a:cubicBezTo>
                      <a:pt x="1277" y="737"/>
                      <a:pt x="1281" y="746"/>
                      <a:pt x="1289" y="750"/>
                    </a:cubicBezTo>
                    <a:cubicBezTo>
                      <a:pt x="1306" y="759"/>
                      <a:pt x="1344" y="768"/>
                      <a:pt x="1344" y="768"/>
                    </a:cubicBezTo>
                    <a:cubicBezTo>
                      <a:pt x="1363" y="825"/>
                      <a:pt x="1339" y="782"/>
                      <a:pt x="1417" y="759"/>
                    </a:cubicBezTo>
                    <a:cubicBezTo>
                      <a:pt x="1426" y="756"/>
                      <a:pt x="1435" y="765"/>
                      <a:pt x="1444" y="768"/>
                    </a:cubicBezTo>
                    <a:cubicBezTo>
                      <a:pt x="1467" y="790"/>
                      <a:pt x="1487" y="803"/>
                      <a:pt x="1517" y="814"/>
                    </a:cubicBezTo>
                    <a:cubicBezTo>
                      <a:pt x="1520" y="805"/>
                      <a:pt x="1517" y="788"/>
                      <a:pt x="1527" y="786"/>
                    </a:cubicBezTo>
                    <a:cubicBezTo>
                      <a:pt x="1546" y="783"/>
                      <a:pt x="1581" y="804"/>
                      <a:pt x="1581" y="804"/>
                    </a:cubicBezTo>
                    <a:cubicBezTo>
                      <a:pt x="1603" y="868"/>
                      <a:pt x="1582" y="853"/>
                      <a:pt x="1627" y="868"/>
                    </a:cubicBezTo>
                    <a:cubicBezTo>
                      <a:pt x="1641" y="912"/>
                      <a:pt x="1639" y="925"/>
                      <a:pt x="1682" y="896"/>
                    </a:cubicBezTo>
                    <a:cubicBezTo>
                      <a:pt x="1691" y="902"/>
                      <a:pt x="1704" y="904"/>
                      <a:pt x="1709" y="914"/>
                    </a:cubicBezTo>
                    <a:cubicBezTo>
                      <a:pt x="1717" y="931"/>
                      <a:pt x="1719" y="969"/>
                      <a:pt x="1719" y="969"/>
                    </a:cubicBezTo>
                  </a:path>
                </a:pathLst>
              </a:custGeom>
              <a:noFill/>
              <a:ln w="38100">
                <a:solidFill>
                  <a:schemeClr val="tx1"/>
                </a:solidFill>
                <a:round/>
                <a:headEnd/>
                <a:tailEnd/>
              </a:ln>
            </p:spPr>
            <p:txBody>
              <a:bodyPr/>
              <a:lstStyle/>
              <a:p>
                <a:endParaRPr lang="es-CL"/>
              </a:p>
            </p:txBody>
          </p:sp>
        </p:grpSp>
        <p:sp>
          <p:nvSpPr>
            <p:cNvPr id="20" name="WordArt 14"/>
            <p:cNvSpPr>
              <a:spLocks noChangeArrowheads="1" noChangeShapeType="1" noTextEdit="1"/>
            </p:cNvSpPr>
            <p:nvPr/>
          </p:nvSpPr>
          <p:spPr bwMode="auto">
            <a:xfrm rot="5400000">
              <a:off x="-444" y="1629"/>
              <a:ext cx="1724" cy="156"/>
            </a:xfrm>
            <a:prstGeom prst="rect">
              <a:avLst/>
            </a:prstGeom>
          </p:spPr>
          <p:txBody>
            <a:bodyPr vert="wordArtVert" wrap="none" fromWordArt="1">
              <a:prstTxWarp prst="textPlain">
                <a:avLst>
                  <a:gd name="adj" fmla="val 50000"/>
                </a:avLst>
              </a:prstTxWarp>
            </a:bodyPr>
            <a:lstStyle/>
            <a:p>
              <a:pPr algn="ctr" fontAlgn="auto"/>
              <a:r>
                <a:rPr lang="es-CL" sz="400" b="1" dirty="0">
                  <a:latin typeface="High Tower Text" panose="02040502050506030303" pitchFamily="18" charset="0"/>
                </a:rPr>
                <a:t>INTENSIDAD</a:t>
              </a:r>
            </a:p>
          </p:txBody>
        </p:sp>
      </p:grpSp>
      <p:grpSp>
        <p:nvGrpSpPr>
          <p:cNvPr id="26" name="Group 24"/>
          <p:cNvGrpSpPr>
            <a:grpSpLocks/>
          </p:cNvGrpSpPr>
          <p:nvPr/>
        </p:nvGrpSpPr>
        <p:grpSpPr bwMode="auto">
          <a:xfrm>
            <a:off x="6173938" y="1341056"/>
            <a:ext cx="3805237" cy="2951163"/>
            <a:chOff x="3087" y="309"/>
            <a:chExt cx="2397" cy="1859"/>
          </a:xfrm>
        </p:grpSpPr>
        <p:grpSp>
          <p:nvGrpSpPr>
            <p:cNvPr id="27" name="Group 19"/>
            <p:cNvGrpSpPr>
              <a:grpSpLocks/>
            </p:cNvGrpSpPr>
            <p:nvPr/>
          </p:nvGrpSpPr>
          <p:grpSpPr bwMode="auto">
            <a:xfrm>
              <a:off x="3087" y="309"/>
              <a:ext cx="2333" cy="1859"/>
              <a:chOff x="3042" y="664"/>
              <a:chExt cx="2333" cy="1859"/>
            </a:xfrm>
          </p:grpSpPr>
          <p:grpSp>
            <p:nvGrpSpPr>
              <p:cNvPr id="29" name="Group 12"/>
              <p:cNvGrpSpPr>
                <a:grpSpLocks/>
              </p:cNvGrpSpPr>
              <p:nvPr/>
            </p:nvGrpSpPr>
            <p:grpSpPr bwMode="auto">
              <a:xfrm>
                <a:off x="3243" y="664"/>
                <a:ext cx="2132" cy="1859"/>
                <a:chOff x="3061" y="165"/>
                <a:chExt cx="2132" cy="1859"/>
              </a:xfrm>
            </p:grpSpPr>
            <p:sp>
              <p:nvSpPr>
                <p:cNvPr id="32" name="Line 6"/>
                <p:cNvSpPr>
                  <a:spLocks noChangeShapeType="1"/>
                </p:cNvSpPr>
                <p:nvPr/>
              </p:nvSpPr>
              <p:spPr bwMode="auto">
                <a:xfrm>
                  <a:off x="3061" y="346"/>
                  <a:ext cx="0" cy="1678"/>
                </a:xfrm>
                <a:prstGeom prst="line">
                  <a:avLst/>
                </a:prstGeom>
                <a:noFill/>
                <a:ln w="25400">
                  <a:solidFill>
                    <a:schemeClr val="tx1"/>
                  </a:solidFill>
                  <a:round/>
                  <a:headEnd/>
                  <a:tailEnd/>
                </a:ln>
              </p:spPr>
              <p:txBody>
                <a:bodyPr/>
                <a:lstStyle/>
                <a:p>
                  <a:endParaRPr lang="es-CL"/>
                </a:p>
              </p:txBody>
            </p:sp>
            <p:sp>
              <p:nvSpPr>
                <p:cNvPr id="33" name="Line 7"/>
                <p:cNvSpPr>
                  <a:spLocks noChangeShapeType="1"/>
                </p:cNvSpPr>
                <p:nvPr/>
              </p:nvSpPr>
              <p:spPr bwMode="auto">
                <a:xfrm rot="5400000">
                  <a:off x="4128" y="958"/>
                  <a:ext cx="0" cy="2131"/>
                </a:xfrm>
                <a:prstGeom prst="line">
                  <a:avLst/>
                </a:prstGeom>
                <a:noFill/>
                <a:ln w="25400">
                  <a:solidFill>
                    <a:schemeClr val="tx1"/>
                  </a:solidFill>
                  <a:round/>
                  <a:headEnd/>
                  <a:tailEnd/>
                </a:ln>
              </p:spPr>
              <p:txBody>
                <a:bodyPr/>
                <a:lstStyle/>
                <a:p>
                  <a:endParaRPr lang="es-CL"/>
                </a:p>
              </p:txBody>
            </p:sp>
            <p:sp>
              <p:nvSpPr>
                <p:cNvPr id="34" name="Freeform 11"/>
                <p:cNvSpPr>
                  <a:spLocks/>
                </p:cNvSpPr>
                <p:nvPr/>
              </p:nvSpPr>
              <p:spPr bwMode="auto">
                <a:xfrm>
                  <a:off x="3063" y="165"/>
                  <a:ext cx="1865" cy="1856"/>
                </a:xfrm>
                <a:custGeom>
                  <a:avLst/>
                  <a:gdLst>
                    <a:gd name="T0" fmla="*/ 0 w 1865"/>
                    <a:gd name="T1" fmla="*/ 1728 h 1856"/>
                    <a:gd name="T2" fmla="*/ 110 w 1865"/>
                    <a:gd name="T3" fmla="*/ 1709 h 1856"/>
                    <a:gd name="T4" fmla="*/ 128 w 1865"/>
                    <a:gd name="T5" fmla="*/ 1728 h 1856"/>
                    <a:gd name="T6" fmla="*/ 155 w 1865"/>
                    <a:gd name="T7" fmla="*/ 1718 h 1856"/>
                    <a:gd name="T8" fmla="*/ 192 w 1865"/>
                    <a:gd name="T9" fmla="*/ 1709 h 1856"/>
                    <a:gd name="T10" fmla="*/ 219 w 1865"/>
                    <a:gd name="T11" fmla="*/ 1700 h 1856"/>
                    <a:gd name="T12" fmla="*/ 228 w 1865"/>
                    <a:gd name="T13" fmla="*/ 1728 h 1856"/>
                    <a:gd name="T14" fmla="*/ 265 w 1865"/>
                    <a:gd name="T15" fmla="*/ 1718 h 1856"/>
                    <a:gd name="T16" fmla="*/ 329 w 1865"/>
                    <a:gd name="T17" fmla="*/ 1709 h 1856"/>
                    <a:gd name="T18" fmla="*/ 420 w 1865"/>
                    <a:gd name="T19" fmla="*/ 1691 h 1856"/>
                    <a:gd name="T20" fmla="*/ 430 w 1865"/>
                    <a:gd name="T21" fmla="*/ 1554 h 1856"/>
                    <a:gd name="T22" fmla="*/ 466 w 1865"/>
                    <a:gd name="T23" fmla="*/ 1435 h 1856"/>
                    <a:gd name="T24" fmla="*/ 439 w 1865"/>
                    <a:gd name="T25" fmla="*/ 1270 h 1856"/>
                    <a:gd name="T26" fmla="*/ 466 w 1865"/>
                    <a:gd name="T27" fmla="*/ 630 h 1856"/>
                    <a:gd name="T28" fmla="*/ 457 w 1865"/>
                    <a:gd name="T29" fmla="*/ 0 h 1856"/>
                    <a:gd name="T30" fmla="*/ 503 w 1865"/>
                    <a:gd name="T31" fmla="*/ 210 h 1856"/>
                    <a:gd name="T32" fmla="*/ 521 w 1865"/>
                    <a:gd name="T33" fmla="*/ 265 h 1856"/>
                    <a:gd name="T34" fmla="*/ 530 w 1865"/>
                    <a:gd name="T35" fmla="*/ 292 h 1856"/>
                    <a:gd name="T36" fmla="*/ 512 w 1865"/>
                    <a:gd name="T37" fmla="*/ 365 h 1856"/>
                    <a:gd name="T38" fmla="*/ 539 w 1865"/>
                    <a:gd name="T39" fmla="*/ 521 h 1856"/>
                    <a:gd name="T40" fmla="*/ 585 w 1865"/>
                    <a:gd name="T41" fmla="*/ 1142 h 1856"/>
                    <a:gd name="T42" fmla="*/ 558 w 1865"/>
                    <a:gd name="T43" fmla="*/ 1472 h 1856"/>
                    <a:gd name="T44" fmla="*/ 612 w 1865"/>
                    <a:gd name="T45" fmla="*/ 1673 h 1856"/>
                    <a:gd name="T46" fmla="*/ 640 w 1865"/>
                    <a:gd name="T47" fmla="*/ 1682 h 1856"/>
                    <a:gd name="T48" fmla="*/ 713 w 1865"/>
                    <a:gd name="T49" fmla="*/ 1664 h 1856"/>
                    <a:gd name="T50" fmla="*/ 768 w 1865"/>
                    <a:gd name="T51" fmla="*/ 1728 h 1856"/>
                    <a:gd name="T52" fmla="*/ 841 w 1865"/>
                    <a:gd name="T53" fmla="*/ 1682 h 1856"/>
                    <a:gd name="T54" fmla="*/ 942 w 1865"/>
                    <a:gd name="T55" fmla="*/ 1718 h 1856"/>
                    <a:gd name="T56" fmla="*/ 978 w 1865"/>
                    <a:gd name="T57" fmla="*/ 1709 h 1856"/>
                    <a:gd name="T58" fmla="*/ 1006 w 1865"/>
                    <a:gd name="T59" fmla="*/ 1691 h 1856"/>
                    <a:gd name="T60" fmla="*/ 1088 w 1865"/>
                    <a:gd name="T61" fmla="*/ 1700 h 1856"/>
                    <a:gd name="T62" fmla="*/ 1106 w 1865"/>
                    <a:gd name="T63" fmla="*/ 1755 h 1856"/>
                    <a:gd name="T64" fmla="*/ 1143 w 1865"/>
                    <a:gd name="T65" fmla="*/ 1746 h 1856"/>
                    <a:gd name="T66" fmla="*/ 1152 w 1865"/>
                    <a:gd name="T67" fmla="*/ 1718 h 1856"/>
                    <a:gd name="T68" fmla="*/ 1207 w 1865"/>
                    <a:gd name="T69" fmla="*/ 1691 h 1856"/>
                    <a:gd name="T70" fmla="*/ 1289 w 1865"/>
                    <a:gd name="T71" fmla="*/ 1700 h 1856"/>
                    <a:gd name="T72" fmla="*/ 1353 w 1865"/>
                    <a:gd name="T73" fmla="*/ 1709 h 1856"/>
                    <a:gd name="T74" fmla="*/ 1371 w 1865"/>
                    <a:gd name="T75" fmla="*/ 1728 h 1856"/>
                    <a:gd name="T76" fmla="*/ 1399 w 1865"/>
                    <a:gd name="T77" fmla="*/ 1737 h 1856"/>
                    <a:gd name="T78" fmla="*/ 1454 w 1865"/>
                    <a:gd name="T79" fmla="*/ 1728 h 1856"/>
                    <a:gd name="T80" fmla="*/ 1508 w 1865"/>
                    <a:gd name="T81" fmla="*/ 1718 h 1856"/>
                    <a:gd name="T82" fmla="*/ 1527 w 1865"/>
                    <a:gd name="T83" fmla="*/ 1746 h 1856"/>
                    <a:gd name="T84" fmla="*/ 1554 w 1865"/>
                    <a:gd name="T85" fmla="*/ 1728 h 1856"/>
                    <a:gd name="T86" fmla="*/ 1582 w 1865"/>
                    <a:gd name="T87" fmla="*/ 1718 h 1856"/>
                    <a:gd name="T88" fmla="*/ 1609 w 1865"/>
                    <a:gd name="T89" fmla="*/ 1728 h 1856"/>
                    <a:gd name="T90" fmla="*/ 1627 w 1865"/>
                    <a:gd name="T91" fmla="*/ 1709 h 1856"/>
                    <a:gd name="T92" fmla="*/ 1646 w 1865"/>
                    <a:gd name="T93" fmla="*/ 1728 h 1856"/>
                    <a:gd name="T94" fmla="*/ 1710 w 1865"/>
                    <a:gd name="T95" fmla="*/ 1737 h 1856"/>
                    <a:gd name="T96" fmla="*/ 1792 w 1865"/>
                    <a:gd name="T97" fmla="*/ 1764 h 1856"/>
                    <a:gd name="T98" fmla="*/ 1865 w 1865"/>
                    <a:gd name="T99" fmla="*/ 1856 h 185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865"/>
                    <a:gd name="T151" fmla="*/ 0 h 1856"/>
                    <a:gd name="T152" fmla="*/ 1865 w 1865"/>
                    <a:gd name="T153" fmla="*/ 1856 h 185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865" h="1856">
                      <a:moveTo>
                        <a:pt x="0" y="1728"/>
                      </a:moveTo>
                      <a:cubicBezTo>
                        <a:pt x="41" y="1742"/>
                        <a:pt x="71" y="1722"/>
                        <a:pt x="110" y="1709"/>
                      </a:cubicBezTo>
                      <a:cubicBezTo>
                        <a:pt x="116" y="1715"/>
                        <a:pt x="119" y="1726"/>
                        <a:pt x="128" y="1728"/>
                      </a:cubicBezTo>
                      <a:cubicBezTo>
                        <a:pt x="137" y="1730"/>
                        <a:pt x="146" y="1721"/>
                        <a:pt x="155" y="1718"/>
                      </a:cubicBezTo>
                      <a:cubicBezTo>
                        <a:pt x="167" y="1714"/>
                        <a:pt x="180" y="1712"/>
                        <a:pt x="192" y="1709"/>
                      </a:cubicBezTo>
                      <a:cubicBezTo>
                        <a:pt x="201" y="1706"/>
                        <a:pt x="210" y="1703"/>
                        <a:pt x="219" y="1700"/>
                      </a:cubicBezTo>
                      <a:cubicBezTo>
                        <a:pt x="222" y="1709"/>
                        <a:pt x="219" y="1724"/>
                        <a:pt x="228" y="1728"/>
                      </a:cubicBezTo>
                      <a:cubicBezTo>
                        <a:pt x="240" y="1733"/>
                        <a:pt x="252" y="1720"/>
                        <a:pt x="265" y="1718"/>
                      </a:cubicBezTo>
                      <a:cubicBezTo>
                        <a:pt x="286" y="1714"/>
                        <a:pt x="308" y="1712"/>
                        <a:pt x="329" y="1709"/>
                      </a:cubicBezTo>
                      <a:cubicBezTo>
                        <a:pt x="358" y="1699"/>
                        <a:pt x="406" y="1719"/>
                        <a:pt x="420" y="1691"/>
                      </a:cubicBezTo>
                      <a:cubicBezTo>
                        <a:pt x="441" y="1650"/>
                        <a:pt x="423" y="1599"/>
                        <a:pt x="430" y="1554"/>
                      </a:cubicBezTo>
                      <a:cubicBezTo>
                        <a:pt x="435" y="1520"/>
                        <a:pt x="455" y="1469"/>
                        <a:pt x="466" y="1435"/>
                      </a:cubicBezTo>
                      <a:cubicBezTo>
                        <a:pt x="460" y="1376"/>
                        <a:pt x="448" y="1328"/>
                        <a:pt x="439" y="1270"/>
                      </a:cubicBezTo>
                      <a:cubicBezTo>
                        <a:pt x="451" y="1057"/>
                        <a:pt x="443" y="842"/>
                        <a:pt x="466" y="630"/>
                      </a:cubicBezTo>
                      <a:cubicBezTo>
                        <a:pt x="456" y="419"/>
                        <a:pt x="445" y="211"/>
                        <a:pt x="457" y="0"/>
                      </a:cubicBezTo>
                      <a:cubicBezTo>
                        <a:pt x="500" y="64"/>
                        <a:pt x="485" y="137"/>
                        <a:pt x="503" y="210"/>
                      </a:cubicBezTo>
                      <a:cubicBezTo>
                        <a:pt x="508" y="229"/>
                        <a:pt x="515" y="247"/>
                        <a:pt x="521" y="265"/>
                      </a:cubicBezTo>
                      <a:cubicBezTo>
                        <a:pt x="524" y="274"/>
                        <a:pt x="530" y="292"/>
                        <a:pt x="530" y="292"/>
                      </a:cubicBezTo>
                      <a:cubicBezTo>
                        <a:pt x="525" y="317"/>
                        <a:pt x="512" y="340"/>
                        <a:pt x="512" y="365"/>
                      </a:cubicBezTo>
                      <a:cubicBezTo>
                        <a:pt x="512" y="417"/>
                        <a:pt x="531" y="470"/>
                        <a:pt x="539" y="521"/>
                      </a:cubicBezTo>
                      <a:cubicBezTo>
                        <a:pt x="552" y="726"/>
                        <a:pt x="545" y="941"/>
                        <a:pt x="585" y="1142"/>
                      </a:cubicBezTo>
                      <a:cubicBezTo>
                        <a:pt x="579" y="1293"/>
                        <a:pt x="572" y="1345"/>
                        <a:pt x="558" y="1472"/>
                      </a:cubicBezTo>
                      <a:cubicBezTo>
                        <a:pt x="572" y="1542"/>
                        <a:pt x="590" y="1605"/>
                        <a:pt x="612" y="1673"/>
                      </a:cubicBezTo>
                      <a:cubicBezTo>
                        <a:pt x="615" y="1682"/>
                        <a:pt x="631" y="1679"/>
                        <a:pt x="640" y="1682"/>
                      </a:cubicBezTo>
                      <a:cubicBezTo>
                        <a:pt x="683" y="1668"/>
                        <a:pt x="669" y="1648"/>
                        <a:pt x="713" y="1664"/>
                      </a:cubicBezTo>
                      <a:cubicBezTo>
                        <a:pt x="726" y="1702"/>
                        <a:pt x="742" y="1700"/>
                        <a:pt x="768" y="1728"/>
                      </a:cubicBezTo>
                      <a:cubicBezTo>
                        <a:pt x="811" y="1716"/>
                        <a:pt x="827" y="1725"/>
                        <a:pt x="841" y="1682"/>
                      </a:cubicBezTo>
                      <a:cubicBezTo>
                        <a:pt x="882" y="1690"/>
                        <a:pt x="904" y="1706"/>
                        <a:pt x="942" y="1718"/>
                      </a:cubicBezTo>
                      <a:cubicBezTo>
                        <a:pt x="961" y="1660"/>
                        <a:pt x="935" y="1709"/>
                        <a:pt x="978" y="1709"/>
                      </a:cubicBezTo>
                      <a:cubicBezTo>
                        <a:pt x="989" y="1709"/>
                        <a:pt x="997" y="1697"/>
                        <a:pt x="1006" y="1691"/>
                      </a:cubicBezTo>
                      <a:cubicBezTo>
                        <a:pt x="1033" y="1694"/>
                        <a:pt x="1065" y="1685"/>
                        <a:pt x="1088" y="1700"/>
                      </a:cubicBezTo>
                      <a:cubicBezTo>
                        <a:pt x="1104" y="1710"/>
                        <a:pt x="1106" y="1755"/>
                        <a:pt x="1106" y="1755"/>
                      </a:cubicBezTo>
                      <a:cubicBezTo>
                        <a:pt x="1118" y="1752"/>
                        <a:pt x="1133" y="1754"/>
                        <a:pt x="1143" y="1746"/>
                      </a:cubicBezTo>
                      <a:cubicBezTo>
                        <a:pt x="1151" y="1740"/>
                        <a:pt x="1146" y="1726"/>
                        <a:pt x="1152" y="1718"/>
                      </a:cubicBezTo>
                      <a:cubicBezTo>
                        <a:pt x="1165" y="1702"/>
                        <a:pt x="1189" y="1697"/>
                        <a:pt x="1207" y="1691"/>
                      </a:cubicBezTo>
                      <a:cubicBezTo>
                        <a:pt x="1271" y="1712"/>
                        <a:pt x="1244" y="1715"/>
                        <a:pt x="1289" y="1700"/>
                      </a:cubicBezTo>
                      <a:cubicBezTo>
                        <a:pt x="1310" y="1703"/>
                        <a:pt x="1333" y="1702"/>
                        <a:pt x="1353" y="1709"/>
                      </a:cubicBezTo>
                      <a:cubicBezTo>
                        <a:pt x="1361" y="1712"/>
                        <a:pt x="1364" y="1723"/>
                        <a:pt x="1371" y="1728"/>
                      </a:cubicBezTo>
                      <a:cubicBezTo>
                        <a:pt x="1379" y="1733"/>
                        <a:pt x="1390" y="1734"/>
                        <a:pt x="1399" y="1737"/>
                      </a:cubicBezTo>
                      <a:cubicBezTo>
                        <a:pt x="1417" y="1734"/>
                        <a:pt x="1436" y="1734"/>
                        <a:pt x="1454" y="1728"/>
                      </a:cubicBezTo>
                      <a:cubicBezTo>
                        <a:pt x="1507" y="1710"/>
                        <a:pt x="1454" y="1700"/>
                        <a:pt x="1508" y="1718"/>
                      </a:cubicBezTo>
                      <a:cubicBezTo>
                        <a:pt x="1514" y="1727"/>
                        <a:pt x="1516" y="1744"/>
                        <a:pt x="1527" y="1746"/>
                      </a:cubicBezTo>
                      <a:cubicBezTo>
                        <a:pt x="1538" y="1748"/>
                        <a:pt x="1544" y="1733"/>
                        <a:pt x="1554" y="1728"/>
                      </a:cubicBezTo>
                      <a:cubicBezTo>
                        <a:pt x="1563" y="1724"/>
                        <a:pt x="1573" y="1721"/>
                        <a:pt x="1582" y="1718"/>
                      </a:cubicBezTo>
                      <a:cubicBezTo>
                        <a:pt x="1591" y="1721"/>
                        <a:pt x="1600" y="1730"/>
                        <a:pt x="1609" y="1728"/>
                      </a:cubicBezTo>
                      <a:cubicBezTo>
                        <a:pt x="1618" y="1726"/>
                        <a:pt x="1618" y="1709"/>
                        <a:pt x="1627" y="1709"/>
                      </a:cubicBezTo>
                      <a:cubicBezTo>
                        <a:pt x="1636" y="1709"/>
                        <a:pt x="1638" y="1725"/>
                        <a:pt x="1646" y="1728"/>
                      </a:cubicBezTo>
                      <a:cubicBezTo>
                        <a:pt x="1666" y="1735"/>
                        <a:pt x="1689" y="1734"/>
                        <a:pt x="1710" y="1737"/>
                      </a:cubicBezTo>
                      <a:cubicBezTo>
                        <a:pt x="1772" y="1778"/>
                        <a:pt x="1743" y="1780"/>
                        <a:pt x="1792" y="1764"/>
                      </a:cubicBezTo>
                      <a:cubicBezTo>
                        <a:pt x="1861" y="1777"/>
                        <a:pt x="1865" y="1787"/>
                        <a:pt x="1865" y="1856"/>
                      </a:cubicBezTo>
                    </a:path>
                  </a:pathLst>
                </a:custGeom>
                <a:noFill/>
                <a:ln w="38100">
                  <a:solidFill>
                    <a:schemeClr val="tx1"/>
                  </a:solidFill>
                  <a:round/>
                  <a:headEnd/>
                  <a:tailEnd/>
                </a:ln>
              </p:spPr>
              <p:txBody>
                <a:bodyPr/>
                <a:lstStyle/>
                <a:p>
                  <a:endParaRPr lang="es-CL"/>
                </a:p>
              </p:txBody>
            </p:sp>
          </p:grpSp>
          <p:sp>
            <p:nvSpPr>
              <p:cNvPr id="30" name="WordArt 15"/>
              <p:cNvSpPr>
                <a:spLocks noChangeArrowheads="1" noChangeShapeType="1" noTextEdit="1"/>
              </p:cNvSpPr>
              <p:nvPr/>
            </p:nvSpPr>
            <p:spPr bwMode="auto">
              <a:xfrm rot="5400000">
                <a:off x="2258" y="1538"/>
                <a:ext cx="1724" cy="156"/>
              </a:xfrm>
              <a:prstGeom prst="rect">
                <a:avLst/>
              </a:prstGeom>
            </p:spPr>
            <p:txBody>
              <a:bodyPr vert="wordArtVert" wrap="none" numCol="1" fromWordArt="1">
                <a:prstTxWarp prst="textPlain">
                  <a:avLst>
                    <a:gd name="adj" fmla="val 50000"/>
                  </a:avLst>
                </a:prstTxWarp>
              </a:bodyPr>
              <a:lstStyle/>
              <a:p>
                <a:pPr algn="ctr"/>
                <a:r>
                  <a:rPr lang="es-CL" sz="400" b="1" dirty="0">
                    <a:latin typeface="High Tower Text" panose="02040502050506030303" pitchFamily="18" charset="0"/>
                  </a:rPr>
                  <a:t>INTENSIDAD</a:t>
                </a:r>
              </a:p>
            </p:txBody>
          </p:sp>
        </p:grpSp>
        <p:sp>
          <p:nvSpPr>
            <p:cNvPr id="28" name="Text Box 22"/>
            <p:cNvSpPr txBox="1">
              <a:spLocks noChangeArrowheads="1"/>
            </p:cNvSpPr>
            <p:nvPr/>
          </p:nvSpPr>
          <p:spPr bwMode="auto">
            <a:xfrm>
              <a:off x="4006" y="399"/>
              <a:ext cx="1478" cy="252"/>
            </a:xfrm>
            <a:prstGeom prst="rect">
              <a:avLst/>
            </a:prstGeom>
            <a:noFill/>
            <a:ln w="9525">
              <a:noFill/>
              <a:miter lim="800000"/>
              <a:headEnd/>
              <a:tailEnd/>
            </a:ln>
            <a:effectLst/>
          </p:spPr>
          <p:txBody>
            <a:bodyPr wrap="square">
              <a:spAutoFit/>
            </a:bodyPr>
            <a:lstStyle/>
            <a:p>
              <a:pPr algn="ctr">
                <a:spcBef>
                  <a:spcPct val="50000"/>
                </a:spcBef>
                <a:defRPr/>
              </a:pPr>
              <a:r>
                <a:rPr lang="es-ES_tradnl" sz="2000" b="1" dirty="0">
                  <a:solidFill>
                    <a:srgbClr val="7030A0"/>
                  </a:solidFill>
                  <a:latin typeface="Britannic Bold" panose="020B0903060703020204" pitchFamily="34" charset="0"/>
                  <a:ea typeface="Segoe UI Black" panose="020B0A02040204020203" pitchFamily="34" charset="0"/>
                </a:rPr>
                <a:t>SOBRE EL UMBRAL</a:t>
              </a:r>
              <a:endParaRPr lang="es-MX" sz="2000" b="1" dirty="0">
                <a:solidFill>
                  <a:srgbClr val="7030A0"/>
                </a:solidFill>
                <a:latin typeface="Britannic Bold" panose="020B0903060703020204" pitchFamily="34" charset="0"/>
                <a:ea typeface="Segoe UI Black" panose="020B0A02040204020203" pitchFamily="34" charset="0"/>
              </a:endParaRPr>
            </a:p>
          </p:txBody>
        </p:sp>
      </p:grpSp>
      <p:sp>
        <p:nvSpPr>
          <p:cNvPr id="35" name="Text Box 22"/>
          <p:cNvSpPr txBox="1">
            <a:spLocks noChangeArrowheads="1"/>
          </p:cNvSpPr>
          <p:nvPr/>
        </p:nvSpPr>
        <p:spPr bwMode="auto">
          <a:xfrm>
            <a:off x="2687622" y="1423169"/>
            <a:ext cx="2346324" cy="400110"/>
          </a:xfrm>
          <a:prstGeom prst="rect">
            <a:avLst/>
          </a:prstGeom>
          <a:noFill/>
          <a:ln w="9525">
            <a:noFill/>
            <a:miter lim="800000"/>
            <a:headEnd/>
            <a:tailEnd/>
          </a:ln>
          <a:effectLst/>
        </p:spPr>
        <p:txBody>
          <a:bodyPr wrap="square">
            <a:spAutoFit/>
          </a:bodyPr>
          <a:lstStyle/>
          <a:p>
            <a:pPr algn="ctr">
              <a:spcBef>
                <a:spcPct val="50000"/>
              </a:spcBef>
              <a:defRPr/>
            </a:pPr>
            <a:r>
              <a:rPr lang="es-ES_tradnl" sz="2000" b="1" dirty="0">
                <a:solidFill>
                  <a:srgbClr val="7030A0"/>
                </a:solidFill>
                <a:latin typeface="Britannic Bold" panose="020B0903060703020204" pitchFamily="34" charset="0"/>
                <a:ea typeface="Segoe UI Black" panose="020B0A02040204020203" pitchFamily="34" charset="0"/>
              </a:rPr>
              <a:t>BAJO EL UMBRAL</a:t>
            </a:r>
            <a:endParaRPr lang="es-MX" sz="2000" b="1" dirty="0">
              <a:solidFill>
                <a:srgbClr val="7030A0"/>
              </a:solidFill>
              <a:latin typeface="Britannic Bold" panose="020B0903060703020204" pitchFamily="34" charset="0"/>
              <a:ea typeface="Segoe UI Black" panose="020B0A02040204020203" pitchFamily="34" charset="0"/>
            </a:endParaRPr>
          </a:p>
        </p:txBody>
      </p:sp>
      <p:sp>
        <p:nvSpPr>
          <p:cNvPr id="2" name="Rectángulo 1"/>
          <p:cNvSpPr/>
          <p:nvPr/>
        </p:nvSpPr>
        <p:spPr>
          <a:xfrm>
            <a:off x="2595053" y="4268027"/>
            <a:ext cx="2531462" cy="461665"/>
          </a:xfrm>
          <a:prstGeom prst="rect">
            <a:avLst/>
          </a:prstGeom>
        </p:spPr>
        <p:txBody>
          <a:bodyPr wrap="none">
            <a:spAutoFit/>
          </a:bodyPr>
          <a:lstStyle/>
          <a:p>
            <a:pPr algn="ctr"/>
            <a:r>
              <a:rPr lang="es-CL" sz="2400" b="1" dirty="0">
                <a:solidFill>
                  <a:srgbClr val="FFFF00"/>
                </a:solidFill>
                <a:latin typeface="High Tower Text" panose="02040502050506030303" pitchFamily="18" charset="0"/>
              </a:rPr>
              <a:t>Longitud de Onda</a:t>
            </a:r>
          </a:p>
        </p:txBody>
      </p:sp>
      <p:sp>
        <p:nvSpPr>
          <p:cNvPr id="36" name="Rectángulo 35"/>
          <p:cNvSpPr/>
          <p:nvPr/>
        </p:nvSpPr>
        <p:spPr>
          <a:xfrm>
            <a:off x="7216904" y="4279131"/>
            <a:ext cx="2531462" cy="461665"/>
          </a:xfrm>
          <a:prstGeom prst="rect">
            <a:avLst/>
          </a:prstGeom>
        </p:spPr>
        <p:txBody>
          <a:bodyPr wrap="none">
            <a:spAutoFit/>
          </a:bodyPr>
          <a:lstStyle/>
          <a:p>
            <a:pPr algn="ctr"/>
            <a:r>
              <a:rPr lang="es-CL" sz="2400" b="1" dirty="0">
                <a:solidFill>
                  <a:srgbClr val="FFFF00"/>
                </a:solidFill>
                <a:latin typeface="High Tower Text" panose="02040502050506030303" pitchFamily="18" charset="0"/>
              </a:rPr>
              <a:t>Longitud de Onda</a:t>
            </a:r>
          </a:p>
        </p:txBody>
      </p:sp>
      <p:sp>
        <p:nvSpPr>
          <p:cNvPr id="38" name="CuadroTexto 37"/>
          <p:cNvSpPr txBox="1"/>
          <p:nvPr/>
        </p:nvSpPr>
        <p:spPr>
          <a:xfrm>
            <a:off x="1435693" y="5110201"/>
            <a:ext cx="9280733" cy="646331"/>
          </a:xfrm>
          <a:prstGeom prst="rect">
            <a:avLst/>
          </a:prstGeom>
          <a:solidFill>
            <a:schemeClr val="accent2">
              <a:lumMod val="50000"/>
            </a:schemeClr>
          </a:solidFill>
          <a:ln w="28575">
            <a:solidFill>
              <a:schemeClr val="bg1"/>
            </a:solidFill>
          </a:ln>
        </p:spPr>
        <p:txBody>
          <a:bodyPr wrap="square" rtlCol="0">
            <a:spAutoFit/>
          </a:bodyPr>
          <a:lstStyle/>
          <a:p>
            <a:pPr algn="just" defTabSz="1009650">
              <a:tabLst>
                <a:tab pos="1435100" algn="l"/>
                <a:tab pos="2690813" algn="l"/>
                <a:tab pos="4125913" algn="l"/>
                <a:tab pos="5292725" algn="l"/>
              </a:tabLst>
            </a:pPr>
            <a:r>
              <a:rPr lang="es-ES_tradnl" b="1" dirty="0">
                <a:solidFill>
                  <a:schemeClr val="bg1"/>
                </a:solidFill>
                <a:latin typeface="High Tower Text" panose="02040502050506030303" pitchFamily="18" charset="0"/>
              </a:rPr>
              <a:t>Con bajos niveles de bombeo, se genera una emisión tipo Fluorescente, con tendencia a una frecuencia determinada.(Bombeo bajo el umbral)</a:t>
            </a:r>
            <a:r>
              <a:rPr lang="es-MX" b="1" dirty="0">
                <a:solidFill>
                  <a:schemeClr val="bg1"/>
                </a:solidFill>
                <a:latin typeface="High Tower Text" panose="02040502050506030303" pitchFamily="18" charset="0"/>
              </a:rPr>
              <a:t> </a:t>
            </a:r>
            <a:r>
              <a:rPr lang="es-ES_tradnl" b="1" dirty="0">
                <a:solidFill>
                  <a:schemeClr val="bg1"/>
                </a:solidFill>
                <a:latin typeface="High Tower Text" panose="02040502050506030303" pitchFamily="18" charset="0"/>
              </a:rPr>
              <a:t>fotones.</a:t>
            </a:r>
            <a:endParaRPr lang="es-CL" b="1" i="1" dirty="0">
              <a:solidFill>
                <a:srgbClr val="FFFF00"/>
              </a:solidFill>
              <a:latin typeface="High Tower Text" panose="02040502050506030303" pitchFamily="18" charset="0"/>
            </a:endParaRPr>
          </a:p>
        </p:txBody>
      </p:sp>
      <p:sp>
        <p:nvSpPr>
          <p:cNvPr id="39" name="CuadroTexto 38"/>
          <p:cNvSpPr txBox="1"/>
          <p:nvPr/>
        </p:nvSpPr>
        <p:spPr>
          <a:xfrm>
            <a:off x="1435693" y="5895167"/>
            <a:ext cx="9280733" cy="646331"/>
          </a:xfrm>
          <a:prstGeom prst="rect">
            <a:avLst/>
          </a:prstGeom>
          <a:solidFill>
            <a:schemeClr val="accent2">
              <a:lumMod val="50000"/>
            </a:schemeClr>
          </a:solidFill>
          <a:ln w="28575">
            <a:solidFill>
              <a:schemeClr val="bg1"/>
            </a:solidFill>
          </a:ln>
        </p:spPr>
        <p:txBody>
          <a:bodyPr wrap="square" rtlCol="0">
            <a:spAutoFit/>
          </a:bodyPr>
          <a:lstStyle/>
          <a:p>
            <a:pPr algn="just" defTabSz="1009650">
              <a:tabLst>
                <a:tab pos="1435100" algn="l"/>
                <a:tab pos="2690813" algn="l"/>
                <a:tab pos="4125913" algn="l"/>
                <a:tab pos="5292725" algn="l"/>
              </a:tabLst>
            </a:pPr>
            <a:r>
              <a:rPr lang="es-ES_tradnl" b="1" dirty="0">
                <a:solidFill>
                  <a:schemeClr val="bg1"/>
                </a:solidFill>
                <a:latin typeface="High Tower Text" panose="02040502050506030303" pitchFamily="18" charset="0"/>
              </a:rPr>
              <a:t>Con alto nivel de bombeo, se genera una emisión centrada en una frecuencia y con una muy alta intensidad (Bombeo sobre el umbral)</a:t>
            </a:r>
            <a:endParaRPr lang="es-CL" b="1" i="1" dirty="0">
              <a:solidFill>
                <a:srgbClr val="FFFF00"/>
              </a:solidFill>
              <a:latin typeface="High Tower Text" panose="02040502050506030303" pitchFamily="18" charset="0"/>
            </a:endParaRPr>
          </a:p>
        </p:txBody>
      </p:sp>
      <p:pic>
        <p:nvPicPr>
          <p:cNvPr id="40" name="Imagen 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41" name="Imagen 40"/>
          <p:cNvPicPr>
            <a:picLocks noChangeAspect="1"/>
          </p:cNvPicPr>
          <p:nvPr/>
        </p:nvPicPr>
        <p:blipFill rotWithShape="1">
          <a:blip r:embed="rId4"/>
          <a:srcRect b="23348"/>
          <a:stretch/>
        </p:blipFill>
        <p:spPr>
          <a:xfrm>
            <a:off x="10786787" y="190972"/>
            <a:ext cx="1146890" cy="451438"/>
          </a:xfrm>
          <a:prstGeom prst="rect">
            <a:avLst/>
          </a:prstGeom>
        </p:spPr>
      </p:pic>
    </p:spTree>
    <p:extLst>
      <p:ext uri="{BB962C8B-B14F-4D97-AF65-F5344CB8AC3E}">
        <p14:creationId xmlns:p14="http://schemas.microsoft.com/office/powerpoint/2010/main" val="89719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1000"/>
                                        <p:tgtEl>
                                          <p:spTgt spid="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1000"/>
                                        <p:tgtEl>
                                          <p:spTgt spid="3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barn(inVertical)">
                                      <p:cBhvr>
                                        <p:cTn id="16" dur="500"/>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1000"/>
                                        <p:tgtEl>
                                          <p:spTgt spid="26"/>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barn(inVertical)">
                                      <p:cBhvr>
                                        <p:cTn id="24" dur="1000"/>
                                        <p:tgtEl>
                                          <p:spTgt spid="36"/>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barn(inVertical)">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2" grpId="0"/>
      <p:bldP spid="36" grpId="0"/>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1"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1" y="267276"/>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221992" y="2665156"/>
            <a:ext cx="3991086" cy="584775"/>
          </a:xfrm>
          <a:prstGeom prst="rect">
            <a:avLst/>
          </a:prstGeom>
          <a:noFill/>
        </p:spPr>
        <p:txBody>
          <a:bodyPr wrap="square" rtlCol="0">
            <a:spAutoFit/>
          </a:bodyPr>
          <a:lstStyle/>
          <a:p>
            <a:pPr algn="ctr"/>
            <a:r>
              <a:rPr lang="es-ES_tradnl" sz="3200" b="1" dirty="0">
                <a:solidFill>
                  <a:srgbClr val="FFFF00"/>
                </a:solidFill>
                <a:latin typeface="Britannic Bold" panose="020B0903060703020204" pitchFamily="34" charset="0"/>
                <a:ea typeface="Segoe UI Black" panose="020B0A02040204020203" pitchFamily="34" charset="0"/>
              </a:rPr>
              <a:t>RESONANCIA</a:t>
            </a:r>
            <a:endParaRPr lang="es-ES_tradnl" dirty="0">
              <a:solidFill>
                <a:schemeClr val="bg1"/>
              </a:solidFill>
            </a:endParaRPr>
          </a:p>
        </p:txBody>
      </p:sp>
      <p:sp>
        <p:nvSpPr>
          <p:cNvPr id="6" name="Rectángulo 5"/>
          <p:cNvSpPr/>
          <p:nvPr/>
        </p:nvSpPr>
        <p:spPr>
          <a:xfrm>
            <a:off x="351022" y="3805016"/>
            <a:ext cx="3862056" cy="2031325"/>
          </a:xfrm>
          <a:prstGeom prst="rect">
            <a:avLst/>
          </a:prstGeom>
        </p:spPr>
        <p:txBody>
          <a:bodyPr wrap="square">
            <a:spAutoFit/>
          </a:bodyPr>
          <a:lstStyle/>
          <a:p>
            <a:pPr algn="just">
              <a:spcBef>
                <a:spcPct val="50000"/>
              </a:spcBef>
            </a:pPr>
            <a:r>
              <a:rPr lang="es-ES_tradnl" dirty="0">
                <a:solidFill>
                  <a:schemeClr val="bg1"/>
                </a:solidFill>
                <a:latin typeface="Segoe UI" panose="020B0502040204020203" pitchFamily="34" charset="0"/>
                <a:cs typeface="Segoe UI" panose="020B0502040204020203" pitchFamily="34" charset="0"/>
              </a:rPr>
              <a:t>Es la sumatoria de ondas del mismo tipo, con igual o distintas frecuencias  y cuya resultante es una onda de gran amplitud. los fotones emitidos </a:t>
            </a:r>
            <a:r>
              <a:rPr lang="es-ES_tradnl" b="1" dirty="0">
                <a:solidFill>
                  <a:srgbClr val="00B0F0"/>
                </a:solidFill>
                <a:latin typeface="Britannic Bold" panose="020B0903060703020204" pitchFamily="34" charset="0"/>
                <a:ea typeface="Segoe UI Black" panose="020B0A02040204020203" pitchFamily="34" charset="0"/>
              </a:rPr>
              <a:t>son amplificados por resonancia</a:t>
            </a:r>
            <a:r>
              <a:rPr lang="es-ES_tradnl" dirty="0">
                <a:solidFill>
                  <a:schemeClr val="bg1"/>
                </a:solidFill>
                <a:latin typeface="Segoe UI" panose="020B0502040204020203" pitchFamily="34" charset="0"/>
                <a:cs typeface="Segoe UI" panose="020B0502040204020203" pitchFamily="34" charset="0"/>
              </a:rPr>
              <a:t> en tubos especiales antes de salir a la atmósfera.</a:t>
            </a:r>
            <a:endParaRPr lang="es-MX" dirty="0">
              <a:solidFill>
                <a:schemeClr val="bg1"/>
              </a:solidFill>
              <a:latin typeface="Segoe UI" panose="020B0502040204020203" pitchFamily="34" charset="0"/>
              <a:cs typeface="Segoe UI" panose="020B0502040204020203" pitchFamily="34" charset="0"/>
            </a:endParaRPr>
          </a:p>
        </p:txBody>
      </p:sp>
      <p:grpSp>
        <p:nvGrpSpPr>
          <p:cNvPr id="17" name="Group 18"/>
          <p:cNvGrpSpPr>
            <a:grpSpLocks/>
          </p:cNvGrpSpPr>
          <p:nvPr/>
        </p:nvGrpSpPr>
        <p:grpSpPr bwMode="auto">
          <a:xfrm>
            <a:off x="5211504" y="2132567"/>
            <a:ext cx="6840537" cy="657225"/>
            <a:chOff x="521" y="2196"/>
            <a:chExt cx="4309" cy="414"/>
          </a:xfrm>
        </p:grpSpPr>
        <p:sp>
          <p:nvSpPr>
            <p:cNvPr id="21" name="Line 8"/>
            <p:cNvSpPr>
              <a:spLocks noChangeShapeType="1"/>
            </p:cNvSpPr>
            <p:nvPr/>
          </p:nvSpPr>
          <p:spPr bwMode="auto">
            <a:xfrm>
              <a:off x="521" y="2421"/>
              <a:ext cx="4309" cy="0"/>
            </a:xfrm>
            <a:prstGeom prst="line">
              <a:avLst/>
            </a:prstGeom>
            <a:noFill/>
            <a:ln w="9525">
              <a:solidFill>
                <a:schemeClr val="tx1"/>
              </a:solidFill>
              <a:round/>
              <a:headEnd/>
              <a:tailEnd/>
            </a:ln>
          </p:spPr>
          <p:txBody>
            <a:bodyPr/>
            <a:lstStyle/>
            <a:p>
              <a:endParaRPr lang="es-CL"/>
            </a:p>
          </p:txBody>
        </p:sp>
        <p:grpSp>
          <p:nvGrpSpPr>
            <p:cNvPr id="22" name="Group 17"/>
            <p:cNvGrpSpPr>
              <a:grpSpLocks/>
            </p:cNvGrpSpPr>
            <p:nvPr/>
          </p:nvGrpSpPr>
          <p:grpSpPr bwMode="auto">
            <a:xfrm>
              <a:off x="657" y="2196"/>
              <a:ext cx="3992" cy="414"/>
              <a:chOff x="657" y="1854"/>
              <a:chExt cx="3992" cy="835"/>
            </a:xfrm>
          </p:grpSpPr>
          <p:sp>
            <p:nvSpPr>
              <p:cNvPr id="23" name="Freeform 6"/>
              <p:cNvSpPr>
                <a:spLocks/>
              </p:cNvSpPr>
              <p:nvPr/>
            </p:nvSpPr>
            <p:spPr bwMode="auto">
              <a:xfrm>
                <a:off x="657" y="1854"/>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chemeClr val="bg1"/>
                </a:solidFill>
                <a:round/>
                <a:headEnd/>
                <a:tailEnd/>
              </a:ln>
            </p:spPr>
            <p:txBody>
              <a:bodyPr/>
              <a:lstStyle/>
              <a:p>
                <a:endParaRPr lang="es-CL"/>
              </a:p>
            </p:txBody>
          </p:sp>
          <p:sp>
            <p:nvSpPr>
              <p:cNvPr id="24" name="Freeform 16"/>
              <p:cNvSpPr>
                <a:spLocks/>
              </p:cNvSpPr>
              <p:nvPr/>
            </p:nvSpPr>
            <p:spPr bwMode="auto">
              <a:xfrm>
                <a:off x="2655" y="1867"/>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chemeClr val="bg1"/>
                </a:solidFill>
                <a:round/>
                <a:headEnd/>
                <a:tailEnd/>
              </a:ln>
            </p:spPr>
            <p:txBody>
              <a:bodyPr/>
              <a:lstStyle/>
              <a:p>
                <a:endParaRPr lang="es-CL"/>
              </a:p>
            </p:txBody>
          </p:sp>
        </p:grpSp>
      </p:grpSp>
      <p:grpSp>
        <p:nvGrpSpPr>
          <p:cNvPr id="25" name="Group 24"/>
          <p:cNvGrpSpPr>
            <a:grpSpLocks/>
          </p:cNvGrpSpPr>
          <p:nvPr/>
        </p:nvGrpSpPr>
        <p:grpSpPr bwMode="auto">
          <a:xfrm>
            <a:off x="5140066" y="4987708"/>
            <a:ext cx="6985000" cy="1808921"/>
            <a:chOff x="521" y="2477"/>
            <a:chExt cx="4309" cy="416"/>
          </a:xfrm>
        </p:grpSpPr>
        <p:sp>
          <p:nvSpPr>
            <p:cNvPr id="26" name="Line 25"/>
            <p:cNvSpPr>
              <a:spLocks noChangeShapeType="1"/>
            </p:cNvSpPr>
            <p:nvPr/>
          </p:nvSpPr>
          <p:spPr bwMode="auto">
            <a:xfrm>
              <a:off x="521" y="2676"/>
              <a:ext cx="4309" cy="0"/>
            </a:xfrm>
            <a:prstGeom prst="line">
              <a:avLst/>
            </a:prstGeom>
            <a:noFill/>
            <a:ln w="9525">
              <a:solidFill>
                <a:srgbClr val="FFFF00"/>
              </a:solidFill>
              <a:round/>
              <a:headEnd/>
              <a:tailEnd/>
            </a:ln>
          </p:spPr>
          <p:txBody>
            <a:bodyPr/>
            <a:lstStyle/>
            <a:p>
              <a:endParaRPr lang="es-CL"/>
            </a:p>
          </p:txBody>
        </p:sp>
        <p:grpSp>
          <p:nvGrpSpPr>
            <p:cNvPr id="27" name="Group 26"/>
            <p:cNvGrpSpPr>
              <a:grpSpLocks/>
            </p:cNvGrpSpPr>
            <p:nvPr/>
          </p:nvGrpSpPr>
          <p:grpSpPr bwMode="auto">
            <a:xfrm>
              <a:off x="657" y="2477"/>
              <a:ext cx="3992" cy="416"/>
              <a:chOff x="657" y="2415"/>
              <a:chExt cx="3992" cy="838"/>
            </a:xfrm>
          </p:grpSpPr>
          <p:sp>
            <p:nvSpPr>
              <p:cNvPr id="28" name="Freeform 27"/>
              <p:cNvSpPr>
                <a:spLocks/>
              </p:cNvSpPr>
              <p:nvPr/>
            </p:nvSpPr>
            <p:spPr bwMode="auto">
              <a:xfrm>
                <a:off x="657" y="2415"/>
                <a:ext cx="1994" cy="821"/>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FFFF00"/>
                </a:solidFill>
                <a:round/>
                <a:headEnd/>
                <a:tailEnd/>
              </a:ln>
            </p:spPr>
            <p:txBody>
              <a:bodyPr/>
              <a:lstStyle/>
              <a:p>
                <a:endParaRPr lang="es-CL"/>
              </a:p>
            </p:txBody>
          </p:sp>
          <p:sp>
            <p:nvSpPr>
              <p:cNvPr id="29" name="Freeform 28"/>
              <p:cNvSpPr>
                <a:spLocks/>
              </p:cNvSpPr>
              <p:nvPr/>
            </p:nvSpPr>
            <p:spPr bwMode="auto">
              <a:xfrm>
                <a:off x="2655" y="243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FFFF00"/>
                </a:solidFill>
                <a:round/>
                <a:headEnd/>
                <a:tailEnd/>
              </a:ln>
            </p:spPr>
            <p:txBody>
              <a:bodyPr/>
              <a:lstStyle/>
              <a:p>
                <a:endParaRPr lang="es-CL"/>
              </a:p>
            </p:txBody>
          </p:sp>
        </p:grpSp>
      </p:grpSp>
      <p:grpSp>
        <p:nvGrpSpPr>
          <p:cNvPr id="30" name="Group 34"/>
          <p:cNvGrpSpPr>
            <a:grpSpLocks/>
          </p:cNvGrpSpPr>
          <p:nvPr/>
        </p:nvGrpSpPr>
        <p:grpSpPr bwMode="auto">
          <a:xfrm>
            <a:off x="8021379" y="3037046"/>
            <a:ext cx="431800" cy="431800"/>
            <a:chOff x="2880" y="1797"/>
            <a:chExt cx="272" cy="272"/>
          </a:xfrm>
        </p:grpSpPr>
        <p:sp>
          <p:nvSpPr>
            <p:cNvPr id="31" name="Line 29"/>
            <p:cNvSpPr>
              <a:spLocks noChangeShapeType="1"/>
            </p:cNvSpPr>
            <p:nvPr/>
          </p:nvSpPr>
          <p:spPr bwMode="auto">
            <a:xfrm>
              <a:off x="3016" y="1797"/>
              <a:ext cx="0" cy="272"/>
            </a:xfrm>
            <a:prstGeom prst="line">
              <a:avLst/>
            </a:prstGeom>
            <a:noFill/>
            <a:ln w="76200">
              <a:solidFill>
                <a:schemeClr val="bg1"/>
              </a:solidFill>
              <a:round/>
              <a:headEnd/>
              <a:tailEnd/>
            </a:ln>
          </p:spPr>
          <p:txBody>
            <a:bodyPr/>
            <a:lstStyle/>
            <a:p>
              <a:endParaRPr lang="es-CL"/>
            </a:p>
          </p:txBody>
        </p:sp>
        <p:sp>
          <p:nvSpPr>
            <p:cNvPr id="32" name="Line 30"/>
            <p:cNvSpPr>
              <a:spLocks noChangeShapeType="1"/>
            </p:cNvSpPr>
            <p:nvPr/>
          </p:nvSpPr>
          <p:spPr bwMode="auto">
            <a:xfrm>
              <a:off x="2880" y="1933"/>
              <a:ext cx="272" cy="0"/>
            </a:xfrm>
            <a:prstGeom prst="line">
              <a:avLst/>
            </a:prstGeom>
            <a:noFill/>
            <a:ln w="57150">
              <a:solidFill>
                <a:schemeClr val="bg1"/>
              </a:solidFill>
              <a:round/>
              <a:headEnd/>
              <a:tailEnd/>
            </a:ln>
          </p:spPr>
          <p:txBody>
            <a:bodyPr/>
            <a:lstStyle/>
            <a:p>
              <a:endParaRPr lang="es-CL"/>
            </a:p>
          </p:txBody>
        </p:sp>
      </p:grpSp>
      <p:grpSp>
        <p:nvGrpSpPr>
          <p:cNvPr id="33" name="Group 35"/>
          <p:cNvGrpSpPr>
            <a:grpSpLocks/>
          </p:cNvGrpSpPr>
          <p:nvPr/>
        </p:nvGrpSpPr>
        <p:grpSpPr bwMode="auto">
          <a:xfrm>
            <a:off x="5211504" y="3659761"/>
            <a:ext cx="6840537" cy="1176346"/>
            <a:chOff x="793" y="2160"/>
            <a:chExt cx="4309" cy="741"/>
          </a:xfrm>
        </p:grpSpPr>
        <p:grpSp>
          <p:nvGrpSpPr>
            <p:cNvPr id="34" name="Group 19"/>
            <p:cNvGrpSpPr>
              <a:grpSpLocks/>
            </p:cNvGrpSpPr>
            <p:nvPr/>
          </p:nvGrpSpPr>
          <p:grpSpPr bwMode="auto">
            <a:xfrm>
              <a:off x="793" y="2160"/>
              <a:ext cx="4309" cy="414"/>
              <a:chOff x="521" y="2387"/>
              <a:chExt cx="4309" cy="414"/>
            </a:xfrm>
          </p:grpSpPr>
          <p:sp>
            <p:nvSpPr>
              <p:cNvPr id="37" name="Line 20"/>
              <p:cNvSpPr>
                <a:spLocks noChangeShapeType="1"/>
              </p:cNvSpPr>
              <p:nvPr/>
            </p:nvSpPr>
            <p:spPr bwMode="auto">
              <a:xfrm>
                <a:off x="521" y="2614"/>
                <a:ext cx="4309" cy="0"/>
              </a:xfrm>
              <a:prstGeom prst="line">
                <a:avLst/>
              </a:prstGeom>
              <a:noFill/>
              <a:ln w="9525">
                <a:solidFill>
                  <a:srgbClr val="99FF33"/>
                </a:solidFill>
                <a:round/>
                <a:headEnd/>
                <a:tailEnd/>
              </a:ln>
            </p:spPr>
            <p:txBody>
              <a:bodyPr/>
              <a:lstStyle/>
              <a:p>
                <a:endParaRPr lang="es-CL"/>
              </a:p>
            </p:txBody>
          </p:sp>
          <p:grpSp>
            <p:nvGrpSpPr>
              <p:cNvPr id="38" name="Group 21"/>
              <p:cNvGrpSpPr>
                <a:grpSpLocks/>
              </p:cNvGrpSpPr>
              <p:nvPr/>
            </p:nvGrpSpPr>
            <p:grpSpPr bwMode="auto">
              <a:xfrm>
                <a:off x="657" y="2387"/>
                <a:ext cx="3992" cy="414"/>
                <a:chOff x="657" y="2238"/>
                <a:chExt cx="3992" cy="835"/>
              </a:xfrm>
            </p:grpSpPr>
            <p:sp>
              <p:nvSpPr>
                <p:cNvPr id="39" name="Freeform 22"/>
                <p:cNvSpPr>
                  <a:spLocks/>
                </p:cNvSpPr>
                <p:nvPr/>
              </p:nvSpPr>
              <p:spPr bwMode="auto">
                <a:xfrm>
                  <a:off x="657" y="2238"/>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99FF33"/>
                  </a:solidFill>
                  <a:round/>
                  <a:headEnd/>
                  <a:tailEnd/>
                </a:ln>
              </p:spPr>
              <p:txBody>
                <a:bodyPr/>
                <a:lstStyle/>
                <a:p>
                  <a:endParaRPr lang="es-CL"/>
                </a:p>
              </p:txBody>
            </p:sp>
            <p:sp>
              <p:nvSpPr>
                <p:cNvPr id="40" name="Freeform 23"/>
                <p:cNvSpPr>
                  <a:spLocks/>
                </p:cNvSpPr>
                <p:nvPr/>
              </p:nvSpPr>
              <p:spPr bwMode="auto">
                <a:xfrm>
                  <a:off x="2655" y="2251"/>
                  <a:ext cx="1994" cy="822"/>
                </a:xfrm>
                <a:custGeom>
                  <a:avLst/>
                  <a:gdLst>
                    <a:gd name="T0" fmla="*/ 0 w 1994"/>
                    <a:gd name="T1" fmla="*/ 421 h 822"/>
                    <a:gd name="T2" fmla="*/ 29 w 1994"/>
                    <a:gd name="T3" fmla="*/ 267 h 822"/>
                    <a:gd name="T4" fmla="*/ 74 w 1994"/>
                    <a:gd name="T5" fmla="*/ 112 h 822"/>
                    <a:gd name="T6" fmla="*/ 166 w 1994"/>
                    <a:gd name="T7" fmla="*/ 29 h 822"/>
                    <a:gd name="T8" fmla="*/ 266 w 1994"/>
                    <a:gd name="T9" fmla="*/ 2 h 822"/>
                    <a:gd name="T10" fmla="*/ 358 w 1994"/>
                    <a:gd name="T11" fmla="*/ 39 h 822"/>
                    <a:gd name="T12" fmla="*/ 422 w 1994"/>
                    <a:gd name="T13" fmla="*/ 148 h 822"/>
                    <a:gd name="T14" fmla="*/ 468 w 1994"/>
                    <a:gd name="T15" fmla="*/ 267 h 822"/>
                    <a:gd name="T16" fmla="*/ 499 w 1994"/>
                    <a:gd name="T17" fmla="*/ 421 h 822"/>
                    <a:gd name="T18" fmla="*/ 532 w 1994"/>
                    <a:gd name="T19" fmla="*/ 605 h 822"/>
                    <a:gd name="T20" fmla="*/ 632 w 1994"/>
                    <a:gd name="T21" fmla="*/ 752 h 822"/>
                    <a:gd name="T22" fmla="*/ 769 w 1994"/>
                    <a:gd name="T23" fmla="*/ 816 h 822"/>
                    <a:gd name="T24" fmla="*/ 879 w 1994"/>
                    <a:gd name="T25" fmla="*/ 715 h 822"/>
                    <a:gd name="T26" fmla="*/ 952 w 1994"/>
                    <a:gd name="T27" fmla="*/ 569 h 822"/>
                    <a:gd name="T28" fmla="*/ 998 w 1994"/>
                    <a:gd name="T29" fmla="*/ 421 h 822"/>
                    <a:gd name="T30" fmla="*/ 1016 w 1994"/>
                    <a:gd name="T31" fmla="*/ 285 h 822"/>
                    <a:gd name="T32" fmla="*/ 1089 w 1994"/>
                    <a:gd name="T33" fmla="*/ 112 h 822"/>
                    <a:gd name="T34" fmla="*/ 1217 w 1994"/>
                    <a:gd name="T35" fmla="*/ 11 h 822"/>
                    <a:gd name="T36" fmla="*/ 1373 w 1994"/>
                    <a:gd name="T37" fmla="*/ 121 h 822"/>
                    <a:gd name="T38" fmla="*/ 1428 w 1994"/>
                    <a:gd name="T39" fmla="*/ 249 h 822"/>
                    <a:gd name="T40" fmla="*/ 1492 w 1994"/>
                    <a:gd name="T41" fmla="*/ 423 h 822"/>
                    <a:gd name="T42" fmla="*/ 1528 w 1994"/>
                    <a:gd name="T43" fmla="*/ 605 h 822"/>
                    <a:gd name="T44" fmla="*/ 1592 w 1994"/>
                    <a:gd name="T45" fmla="*/ 761 h 822"/>
                    <a:gd name="T46" fmla="*/ 1729 w 1994"/>
                    <a:gd name="T47" fmla="*/ 816 h 822"/>
                    <a:gd name="T48" fmla="*/ 1830 w 1994"/>
                    <a:gd name="T49" fmla="*/ 752 h 822"/>
                    <a:gd name="T50" fmla="*/ 1940 w 1994"/>
                    <a:gd name="T51" fmla="*/ 605 h 822"/>
                    <a:gd name="T52" fmla="*/ 1994 w 1994"/>
                    <a:gd name="T53" fmla="*/ 423 h 82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994"/>
                    <a:gd name="T82" fmla="*/ 0 h 822"/>
                    <a:gd name="T83" fmla="*/ 1994 w 1994"/>
                    <a:gd name="T84" fmla="*/ 822 h 82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994" h="822">
                      <a:moveTo>
                        <a:pt x="0" y="421"/>
                      </a:moveTo>
                      <a:cubicBezTo>
                        <a:pt x="5" y="395"/>
                        <a:pt x="17" y="318"/>
                        <a:pt x="29" y="267"/>
                      </a:cubicBezTo>
                      <a:cubicBezTo>
                        <a:pt x="41" y="216"/>
                        <a:pt x="51" y="152"/>
                        <a:pt x="74" y="112"/>
                      </a:cubicBezTo>
                      <a:cubicBezTo>
                        <a:pt x="97" y="72"/>
                        <a:pt x="134" y="47"/>
                        <a:pt x="166" y="29"/>
                      </a:cubicBezTo>
                      <a:cubicBezTo>
                        <a:pt x="198" y="11"/>
                        <a:pt x="234" y="0"/>
                        <a:pt x="266" y="2"/>
                      </a:cubicBezTo>
                      <a:cubicBezTo>
                        <a:pt x="298" y="4"/>
                        <a:pt x="332" y="15"/>
                        <a:pt x="358" y="39"/>
                      </a:cubicBezTo>
                      <a:cubicBezTo>
                        <a:pt x="384" y="63"/>
                        <a:pt x="404" y="110"/>
                        <a:pt x="422" y="148"/>
                      </a:cubicBezTo>
                      <a:cubicBezTo>
                        <a:pt x="440" y="186"/>
                        <a:pt x="455" y="222"/>
                        <a:pt x="468" y="267"/>
                      </a:cubicBezTo>
                      <a:cubicBezTo>
                        <a:pt x="481" y="312"/>
                        <a:pt x="488" y="365"/>
                        <a:pt x="499" y="421"/>
                      </a:cubicBezTo>
                      <a:cubicBezTo>
                        <a:pt x="510" y="477"/>
                        <a:pt x="510" y="550"/>
                        <a:pt x="532" y="605"/>
                      </a:cubicBezTo>
                      <a:cubicBezTo>
                        <a:pt x="554" y="660"/>
                        <a:pt x="593" y="717"/>
                        <a:pt x="632" y="752"/>
                      </a:cubicBezTo>
                      <a:cubicBezTo>
                        <a:pt x="671" y="787"/>
                        <a:pt x="728" y="822"/>
                        <a:pt x="769" y="816"/>
                      </a:cubicBezTo>
                      <a:cubicBezTo>
                        <a:pt x="810" y="810"/>
                        <a:pt x="849" y="756"/>
                        <a:pt x="879" y="715"/>
                      </a:cubicBezTo>
                      <a:cubicBezTo>
                        <a:pt x="909" y="674"/>
                        <a:pt x="932" y="618"/>
                        <a:pt x="952" y="569"/>
                      </a:cubicBezTo>
                      <a:cubicBezTo>
                        <a:pt x="972" y="520"/>
                        <a:pt x="987" y="468"/>
                        <a:pt x="998" y="421"/>
                      </a:cubicBezTo>
                      <a:cubicBezTo>
                        <a:pt x="1009" y="374"/>
                        <a:pt x="1001" y="336"/>
                        <a:pt x="1016" y="285"/>
                      </a:cubicBezTo>
                      <a:cubicBezTo>
                        <a:pt x="1031" y="234"/>
                        <a:pt x="1056" y="158"/>
                        <a:pt x="1089" y="112"/>
                      </a:cubicBezTo>
                      <a:cubicBezTo>
                        <a:pt x="1122" y="66"/>
                        <a:pt x="1170" y="10"/>
                        <a:pt x="1217" y="11"/>
                      </a:cubicBezTo>
                      <a:cubicBezTo>
                        <a:pt x="1264" y="12"/>
                        <a:pt x="1338" y="81"/>
                        <a:pt x="1373" y="121"/>
                      </a:cubicBezTo>
                      <a:cubicBezTo>
                        <a:pt x="1408" y="161"/>
                        <a:pt x="1408" y="199"/>
                        <a:pt x="1428" y="249"/>
                      </a:cubicBezTo>
                      <a:cubicBezTo>
                        <a:pt x="1448" y="299"/>
                        <a:pt x="1475" y="364"/>
                        <a:pt x="1492" y="423"/>
                      </a:cubicBezTo>
                      <a:cubicBezTo>
                        <a:pt x="1509" y="482"/>
                        <a:pt x="1511" y="549"/>
                        <a:pt x="1528" y="605"/>
                      </a:cubicBezTo>
                      <a:cubicBezTo>
                        <a:pt x="1545" y="661"/>
                        <a:pt x="1559" y="726"/>
                        <a:pt x="1592" y="761"/>
                      </a:cubicBezTo>
                      <a:cubicBezTo>
                        <a:pt x="1625" y="796"/>
                        <a:pt x="1689" y="818"/>
                        <a:pt x="1729" y="816"/>
                      </a:cubicBezTo>
                      <a:cubicBezTo>
                        <a:pt x="1769" y="814"/>
                        <a:pt x="1795" y="787"/>
                        <a:pt x="1830" y="752"/>
                      </a:cubicBezTo>
                      <a:cubicBezTo>
                        <a:pt x="1865" y="717"/>
                        <a:pt x="1913" y="660"/>
                        <a:pt x="1940" y="605"/>
                      </a:cubicBezTo>
                      <a:cubicBezTo>
                        <a:pt x="1967" y="550"/>
                        <a:pt x="1983" y="461"/>
                        <a:pt x="1994" y="423"/>
                      </a:cubicBezTo>
                    </a:path>
                  </a:pathLst>
                </a:custGeom>
                <a:noFill/>
                <a:ln w="38100" cmpd="sng">
                  <a:solidFill>
                    <a:srgbClr val="99FF33"/>
                  </a:solidFill>
                  <a:round/>
                  <a:headEnd/>
                  <a:tailEnd/>
                </a:ln>
              </p:spPr>
              <p:txBody>
                <a:bodyPr/>
                <a:lstStyle/>
                <a:p>
                  <a:endParaRPr lang="es-CL"/>
                </a:p>
              </p:txBody>
            </p:sp>
          </p:grpSp>
        </p:grpSp>
        <p:sp>
          <p:nvSpPr>
            <p:cNvPr id="35" name="Line 31"/>
            <p:cNvSpPr>
              <a:spLocks noChangeShapeType="1"/>
            </p:cNvSpPr>
            <p:nvPr/>
          </p:nvSpPr>
          <p:spPr bwMode="auto">
            <a:xfrm>
              <a:off x="2614" y="2810"/>
              <a:ext cx="272" cy="0"/>
            </a:xfrm>
            <a:prstGeom prst="line">
              <a:avLst/>
            </a:prstGeom>
            <a:noFill/>
            <a:ln w="57150">
              <a:solidFill>
                <a:schemeClr val="bg1"/>
              </a:solidFill>
              <a:round/>
              <a:headEnd/>
              <a:tailEnd/>
            </a:ln>
          </p:spPr>
          <p:txBody>
            <a:bodyPr/>
            <a:lstStyle/>
            <a:p>
              <a:endParaRPr lang="es-CL"/>
            </a:p>
          </p:txBody>
        </p:sp>
        <p:sp>
          <p:nvSpPr>
            <p:cNvPr id="36" name="Line 32"/>
            <p:cNvSpPr>
              <a:spLocks noChangeShapeType="1"/>
            </p:cNvSpPr>
            <p:nvPr/>
          </p:nvSpPr>
          <p:spPr bwMode="auto">
            <a:xfrm>
              <a:off x="2614" y="2901"/>
              <a:ext cx="272" cy="0"/>
            </a:xfrm>
            <a:prstGeom prst="line">
              <a:avLst/>
            </a:prstGeom>
            <a:noFill/>
            <a:ln w="57150">
              <a:solidFill>
                <a:schemeClr val="bg1"/>
              </a:solidFill>
              <a:round/>
              <a:headEnd/>
              <a:tailEnd/>
            </a:ln>
          </p:spPr>
          <p:txBody>
            <a:bodyPr/>
            <a:lstStyle/>
            <a:p>
              <a:endParaRPr lang="es-CL"/>
            </a:p>
          </p:txBody>
        </p:sp>
      </p:grpSp>
      <p:pic>
        <p:nvPicPr>
          <p:cNvPr id="41" name="Imagen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42" name="Imagen 41"/>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2568269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81">
            <a:extLst>
              <a:ext uri="{FF2B5EF4-FFF2-40B4-BE49-F238E27FC236}">
                <a16:creationId xmlns:a16="http://schemas.microsoft.com/office/drawing/2014/main" id="{714A87C3-3EFB-4722-BF0D-17138DEB6B2B}"/>
              </a:ext>
            </a:extLst>
          </p:cNvPr>
          <p:cNvGrpSpPr/>
          <p:nvPr/>
        </p:nvGrpSpPr>
        <p:grpSpPr>
          <a:xfrm>
            <a:off x="-609600" y="4948862"/>
            <a:ext cx="12801600" cy="1909138"/>
            <a:chOff x="-609600" y="4948862"/>
            <a:chExt cx="12801600" cy="1909138"/>
          </a:xfrm>
        </p:grpSpPr>
        <p:sp>
          <p:nvSpPr>
            <p:cNvPr id="7" name="Freeform: Shape 82">
              <a:extLst>
                <a:ext uri="{FF2B5EF4-FFF2-40B4-BE49-F238E27FC236}">
                  <a16:creationId xmlns:a16="http://schemas.microsoft.com/office/drawing/2014/main" id="{EC99197A-1F6B-4498-BD1A-1E735D7E4EB6}"/>
                </a:ext>
              </a:extLst>
            </p:cNvPr>
            <p:cNvSpPr/>
            <p:nvPr/>
          </p:nvSpPr>
          <p:spPr>
            <a:xfrm>
              <a:off x="0" y="4948862"/>
              <a:ext cx="12192000" cy="1909138"/>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E8F1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sp>
          <p:nvSpPr>
            <p:cNvPr id="8" name="Freeform: Shape 83">
              <a:extLst>
                <a:ext uri="{FF2B5EF4-FFF2-40B4-BE49-F238E27FC236}">
                  <a16:creationId xmlns:a16="http://schemas.microsoft.com/office/drawing/2014/main" id="{F9C80C8E-5A49-482B-8FB1-2FEACFCA5ACA}"/>
                </a:ext>
              </a:extLst>
            </p:cNvPr>
            <p:cNvSpPr/>
            <p:nvPr/>
          </p:nvSpPr>
          <p:spPr>
            <a:xfrm>
              <a:off x="-609600" y="5563853"/>
              <a:ext cx="12192000" cy="1294147"/>
            </a:xfrm>
            <a:custGeom>
              <a:avLst/>
              <a:gdLst>
                <a:gd name="connsiteX0" fmla="*/ 0 w 12192000"/>
                <a:gd name="connsiteY0" fmla="*/ 0 h 1909138"/>
                <a:gd name="connsiteX1" fmla="*/ 227719 w 12192000"/>
                <a:gd name="connsiteY1" fmla="*/ 142350 h 1909138"/>
                <a:gd name="connsiteX2" fmla="*/ 6096001 w 12192000"/>
                <a:gd name="connsiteY2" fmla="*/ 1628919 h 1909138"/>
                <a:gd name="connsiteX3" fmla="*/ 11964283 w 12192000"/>
                <a:gd name="connsiteY3" fmla="*/ 142350 h 1909138"/>
                <a:gd name="connsiteX4" fmla="*/ 12192000 w 12192000"/>
                <a:gd name="connsiteY4" fmla="*/ 1 h 1909138"/>
                <a:gd name="connsiteX5" fmla="*/ 12192000 w 12192000"/>
                <a:gd name="connsiteY5" fmla="*/ 1909138 h 1909138"/>
                <a:gd name="connsiteX6" fmla="*/ 0 w 12192000"/>
                <a:gd name="connsiteY6" fmla="*/ 1909138 h 1909138"/>
                <a:gd name="connsiteX7" fmla="*/ 0 w 12192000"/>
                <a:gd name="connsiteY7" fmla="*/ 0 h 1909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909138">
                  <a:moveTo>
                    <a:pt x="0" y="0"/>
                  </a:moveTo>
                  <a:lnTo>
                    <a:pt x="227719" y="142350"/>
                  </a:lnTo>
                  <a:cubicBezTo>
                    <a:pt x="1777640" y="1065981"/>
                    <a:pt x="3836554" y="1628919"/>
                    <a:pt x="6096001" y="1628919"/>
                  </a:cubicBezTo>
                  <a:cubicBezTo>
                    <a:pt x="8355448" y="1628919"/>
                    <a:pt x="10414362" y="1065981"/>
                    <a:pt x="11964283" y="142350"/>
                  </a:cubicBezTo>
                  <a:lnTo>
                    <a:pt x="12192000" y="1"/>
                  </a:lnTo>
                  <a:lnTo>
                    <a:pt x="12192000" y="1909138"/>
                  </a:lnTo>
                  <a:lnTo>
                    <a:pt x="0" y="1909138"/>
                  </a:lnTo>
                  <a:lnTo>
                    <a:pt x="0" y="0"/>
                  </a:lnTo>
                  <a:close/>
                </a:path>
              </a:pathLst>
            </a:custGeom>
            <a:solidFill>
              <a:srgbClr val="7AC2F9">
                <a:alpha val="11000"/>
              </a:srgbClr>
            </a:solidFill>
            <a:ln>
              <a:noFill/>
            </a:ln>
          </p:spPr>
          <p:txBody>
            <a:bodyPr vert="horz" wrap="square" lIns="91440" tIns="45720" rIns="91440" bIns="45720" numCol="1" anchor="t" anchorCtr="0" compatLnSpc="1">
              <a:prstTxWarp prst="textNoShape">
                <a:avLst/>
              </a:prstTxWarp>
            </a:bodyPr>
            <a:lstStyle/>
            <a:p>
              <a:endParaRPr lang="en-US" sz="1600">
                <a:solidFill>
                  <a:schemeClr val="tx1"/>
                </a:solidFill>
              </a:endParaRPr>
            </a:p>
          </p:txBody>
        </p:sp>
      </p:grpSp>
      <p:sp>
        <p:nvSpPr>
          <p:cNvPr id="10" name="8 Rectángulo"/>
          <p:cNvSpPr/>
          <p:nvPr/>
        </p:nvSpPr>
        <p:spPr>
          <a:xfrm>
            <a:off x="2887761" y="626664"/>
            <a:ext cx="6124219" cy="1057278"/>
          </a:xfrm>
          <a:prstGeom prst="rect">
            <a:avLst/>
          </a:prstGeom>
          <a:solidFill>
            <a:srgbClr val="002060">
              <a:alpha val="72000"/>
            </a:srgb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600" b="1" dirty="0">
                <a:solidFill>
                  <a:schemeClr val="bg1"/>
                </a:solidFill>
                <a:latin typeface="High Tower Text" panose="02040502050506030303" pitchFamily="18" charset="0"/>
              </a:rPr>
              <a:t>Características del </a:t>
            </a:r>
            <a:r>
              <a:rPr lang="es-CL" sz="3600" b="1" u="sng" dirty="0">
                <a:solidFill>
                  <a:schemeClr val="bg1"/>
                </a:solidFill>
                <a:latin typeface="High Tower Text" panose="02040502050506030303" pitchFamily="18" charset="0"/>
              </a:rPr>
              <a:t>LASER</a:t>
            </a:r>
            <a:endParaRPr lang="es-CL" b="1" u="sng" dirty="0">
              <a:solidFill>
                <a:srgbClr val="FFFF00"/>
              </a:solidFill>
              <a:latin typeface="High Tower Text" panose="02040502050506030303" pitchFamily="18" charset="0"/>
            </a:endParaRPr>
          </a:p>
        </p:txBody>
      </p:sp>
      <p:grpSp>
        <p:nvGrpSpPr>
          <p:cNvPr id="9" name="Grupo 8"/>
          <p:cNvGrpSpPr/>
          <p:nvPr/>
        </p:nvGrpSpPr>
        <p:grpSpPr>
          <a:xfrm>
            <a:off x="948583" y="2043337"/>
            <a:ext cx="10066945" cy="4554016"/>
            <a:chOff x="648445" y="5285304"/>
            <a:chExt cx="2899685" cy="1145685"/>
          </a:xfrm>
        </p:grpSpPr>
        <p:grpSp>
          <p:nvGrpSpPr>
            <p:cNvPr id="13" name="Grupo 12"/>
            <p:cNvGrpSpPr/>
            <p:nvPr/>
          </p:nvGrpSpPr>
          <p:grpSpPr>
            <a:xfrm>
              <a:off x="648445" y="5285304"/>
              <a:ext cx="2899685" cy="1145685"/>
              <a:chOff x="89209" y="875937"/>
              <a:chExt cx="4787590" cy="5648166"/>
            </a:xfrm>
          </p:grpSpPr>
          <p:pic>
            <p:nvPicPr>
              <p:cNvPr id="15" name="Picture 2"/>
              <p:cNvPicPr>
                <a:picLocks noChangeAspect="1" noChangeArrowheads="1"/>
              </p:cNvPicPr>
              <p:nvPr/>
            </p:nvPicPr>
            <p:blipFill>
              <a:blip r:embed="rId2" cstate="print">
                <a:lum contrast="-31000"/>
                <a:extLst>
                  <a:ext uri="{BEBA8EAE-BF5A-486C-A8C5-ECC9F3942E4B}">
                    <a14:imgProps xmlns:a14="http://schemas.microsoft.com/office/drawing/2010/main">
                      <a14:imgLayer r:embed="rId3">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10" y="875937"/>
                <a:ext cx="4787589" cy="5648166"/>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CuadroTexto 13"/>
            <p:cNvSpPr txBox="1"/>
            <p:nvPr/>
          </p:nvSpPr>
          <p:spPr>
            <a:xfrm>
              <a:off x="684057" y="5486762"/>
              <a:ext cx="2824689" cy="174644"/>
            </a:xfrm>
            <a:prstGeom prst="rect">
              <a:avLst/>
            </a:prstGeom>
            <a:noFill/>
          </p:spPr>
          <p:txBody>
            <a:bodyPr wrap="square" rtlCol="0">
              <a:spAutoFit/>
            </a:bodyPr>
            <a:lstStyle/>
            <a:p>
              <a:pPr marL="85725" lvl="3">
                <a:spcBef>
                  <a:spcPct val="50000"/>
                </a:spcBef>
              </a:pPr>
              <a:r>
                <a:rPr lang="es-ES_tradnl" dirty="0">
                  <a:solidFill>
                    <a:schemeClr val="bg1"/>
                  </a:solidFill>
                  <a:latin typeface="Segoe UI" panose="020B0502040204020203" pitchFamily="34" charset="0"/>
                  <a:cs typeface="Segoe UI" panose="020B0502040204020203" pitchFamily="34" charset="0"/>
                </a:rPr>
                <a:t>La luz emitida posee una sola longitud de onda, la que depende de la energía emitida por el emisor laser (Una sola frecuencia)</a:t>
              </a:r>
              <a:endParaRPr lang="es-ES_tradnl" sz="1400" dirty="0">
                <a:solidFill>
                  <a:schemeClr val="bg1"/>
                </a:solidFill>
                <a:latin typeface="Segoe UI" panose="020B0502040204020203" pitchFamily="34" charset="0"/>
                <a:cs typeface="Segoe UI" panose="020B0502040204020203" pitchFamily="34" charset="0"/>
              </a:endParaRPr>
            </a:p>
          </p:txBody>
        </p:sp>
      </p:grpSp>
      <p:sp>
        <p:nvSpPr>
          <p:cNvPr id="17" name="CuadroTexto 16"/>
          <p:cNvSpPr txBox="1"/>
          <p:nvPr/>
        </p:nvSpPr>
        <p:spPr>
          <a:xfrm>
            <a:off x="1062472" y="2313132"/>
            <a:ext cx="2648202" cy="461665"/>
          </a:xfrm>
          <a:prstGeom prst="rect">
            <a:avLst/>
          </a:prstGeom>
          <a:noFill/>
        </p:spPr>
        <p:txBody>
          <a:bodyPr wrap="square" rtlCol="0">
            <a:spAutoFit/>
          </a:bodyPr>
          <a:lstStyle/>
          <a:p>
            <a:pPr algn="ctr"/>
            <a:r>
              <a:rPr lang="es-ES_tradnl" sz="2400" b="1" dirty="0">
                <a:solidFill>
                  <a:srgbClr val="00B0F0"/>
                </a:solidFill>
                <a:latin typeface="Britannic Bold" panose="020B0903060703020204" pitchFamily="34" charset="0"/>
                <a:ea typeface="Segoe UI Black" panose="020B0A02040204020203" pitchFamily="34" charset="0"/>
              </a:rPr>
              <a:t>MONOCROMISMO</a:t>
            </a:r>
          </a:p>
        </p:txBody>
      </p:sp>
      <p:sp>
        <p:nvSpPr>
          <p:cNvPr id="30" name="CuadroTexto 29"/>
          <p:cNvSpPr txBox="1"/>
          <p:nvPr/>
        </p:nvSpPr>
        <p:spPr>
          <a:xfrm>
            <a:off x="1156475" y="3530828"/>
            <a:ext cx="2430055" cy="461665"/>
          </a:xfrm>
          <a:prstGeom prst="rect">
            <a:avLst/>
          </a:prstGeom>
          <a:noFill/>
        </p:spPr>
        <p:txBody>
          <a:bodyPr wrap="square" rtlCol="0">
            <a:spAutoFit/>
          </a:bodyPr>
          <a:lstStyle/>
          <a:p>
            <a:r>
              <a:rPr lang="es-ES_tradnl" sz="2400" b="1" dirty="0">
                <a:solidFill>
                  <a:srgbClr val="00B0F0"/>
                </a:solidFill>
                <a:latin typeface="Britannic Bold" panose="020B0903060703020204" pitchFamily="34" charset="0"/>
                <a:ea typeface="Segoe UI Black" panose="020B0A02040204020203" pitchFamily="34" charset="0"/>
              </a:rPr>
              <a:t>COHERENCIA</a:t>
            </a:r>
          </a:p>
        </p:txBody>
      </p:sp>
      <p:sp>
        <p:nvSpPr>
          <p:cNvPr id="31" name="CuadroTexto 30"/>
          <p:cNvSpPr txBox="1"/>
          <p:nvPr/>
        </p:nvSpPr>
        <p:spPr>
          <a:xfrm>
            <a:off x="1098954" y="3999924"/>
            <a:ext cx="9446556" cy="646331"/>
          </a:xfrm>
          <a:prstGeom prst="rect">
            <a:avLst/>
          </a:prstGeom>
          <a:noFill/>
        </p:spPr>
        <p:txBody>
          <a:bodyPr wrap="square" rtlCol="0">
            <a:spAutoFit/>
          </a:bodyPr>
          <a:lstStyle/>
          <a:p>
            <a:pPr marL="85725" lvl="3">
              <a:spcBef>
                <a:spcPct val="50000"/>
              </a:spcBef>
            </a:pPr>
            <a:r>
              <a:rPr lang="es-ES_tradnl" dirty="0">
                <a:solidFill>
                  <a:schemeClr val="bg1"/>
                </a:solidFill>
                <a:latin typeface="Segoe UI" panose="020B0502040204020203" pitchFamily="34" charset="0"/>
                <a:cs typeface="Segoe UI" panose="020B0502040204020203" pitchFamily="34" charset="0"/>
              </a:rPr>
              <a:t>Es la propiedad de mantener la frecuencia de la onda por una cierta distancia (Laser He-Ne, app. 30 kms.; laser de Rubí, app. 1 metro)</a:t>
            </a:r>
          </a:p>
        </p:txBody>
      </p:sp>
      <p:sp>
        <p:nvSpPr>
          <p:cNvPr id="32" name="CuadroTexto 31"/>
          <p:cNvSpPr txBox="1"/>
          <p:nvPr/>
        </p:nvSpPr>
        <p:spPr>
          <a:xfrm>
            <a:off x="1224843" y="4799581"/>
            <a:ext cx="2159290" cy="461665"/>
          </a:xfrm>
          <a:prstGeom prst="rect">
            <a:avLst/>
          </a:prstGeom>
          <a:noFill/>
        </p:spPr>
        <p:txBody>
          <a:bodyPr wrap="square" rtlCol="0">
            <a:spAutoFit/>
          </a:bodyPr>
          <a:lstStyle/>
          <a:p>
            <a:r>
              <a:rPr lang="es-ES_tradnl" sz="2400" b="1" dirty="0">
                <a:solidFill>
                  <a:srgbClr val="00B0F0"/>
                </a:solidFill>
                <a:latin typeface="Britannic Bold" panose="020B0903060703020204" pitchFamily="34" charset="0"/>
                <a:ea typeface="Segoe UI Black" panose="020B0A02040204020203" pitchFamily="34" charset="0"/>
              </a:rPr>
              <a:t>COHERENCIA</a:t>
            </a:r>
          </a:p>
        </p:txBody>
      </p:sp>
      <p:sp>
        <p:nvSpPr>
          <p:cNvPr id="33" name="CuadroTexto 32"/>
          <p:cNvSpPr txBox="1"/>
          <p:nvPr/>
        </p:nvSpPr>
        <p:spPr>
          <a:xfrm>
            <a:off x="1156475" y="5307250"/>
            <a:ext cx="9389035" cy="923330"/>
          </a:xfrm>
          <a:prstGeom prst="rect">
            <a:avLst/>
          </a:prstGeom>
          <a:noFill/>
        </p:spPr>
        <p:txBody>
          <a:bodyPr wrap="square" rtlCol="0">
            <a:spAutoFit/>
          </a:bodyPr>
          <a:lstStyle/>
          <a:p>
            <a:pPr marL="85725" lvl="3" algn="just">
              <a:spcBef>
                <a:spcPct val="50000"/>
              </a:spcBef>
            </a:pPr>
            <a:r>
              <a:rPr lang="es-ES_tradnl" dirty="0">
                <a:solidFill>
                  <a:schemeClr val="bg1"/>
                </a:solidFill>
                <a:latin typeface="Segoe UI" panose="020B0502040204020203" pitchFamily="34" charset="0"/>
                <a:cs typeface="Segoe UI" panose="020B0502040204020203" pitchFamily="34" charset="0"/>
              </a:rPr>
              <a:t>Poseen una bajísima divergencia de su haz de fotones emitidos, por ello pueden enfocarse en una superficie muy reducida (casi el diámetro de su longitud de onda), generando una altísima concentración de potencia sobre el blanco (densidad de potencia)</a:t>
            </a:r>
          </a:p>
        </p:txBody>
      </p:sp>
      <p:pic>
        <p:nvPicPr>
          <p:cNvPr id="34" name="Imagen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35" name="Imagen 34"/>
          <p:cNvPicPr>
            <a:picLocks noChangeAspect="1"/>
          </p:cNvPicPr>
          <p:nvPr/>
        </p:nvPicPr>
        <p:blipFill rotWithShape="1">
          <a:blip r:embed="rId5"/>
          <a:srcRect b="23348"/>
          <a:stretch/>
        </p:blipFill>
        <p:spPr>
          <a:xfrm>
            <a:off x="10786787" y="190972"/>
            <a:ext cx="1146890" cy="451438"/>
          </a:xfrm>
          <a:prstGeom prst="rect">
            <a:avLst/>
          </a:prstGeom>
        </p:spPr>
      </p:pic>
    </p:spTree>
    <p:extLst>
      <p:ext uri="{BB962C8B-B14F-4D97-AF65-F5344CB8AC3E}">
        <p14:creationId xmlns:p14="http://schemas.microsoft.com/office/powerpoint/2010/main" val="343459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inVertical)">
                                      <p:cBhvr>
                                        <p:cTn id="10" dur="500"/>
                                        <p:tgtEl>
                                          <p:spTgt spid="1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barn(inVertical)">
                                      <p:cBhvr>
                                        <p:cTn id="13" dur="500"/>
                                        <p:tgtEl>
                                          <p:spTgt spid="3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barn(inVertical)">
                                      <p:cBhvr>
                                        <p:cTn id="1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0"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stretch>
            <a:fillRect/>
          </a:stretch>
        </p:blipFill>
        <p:spPr>
          <a:xfrm>
            <a:off x="4556290" y="3267854"/>
            <a:ext cx="3125619" cy="1115150"/>
          </a:xfrm>
          <a:prstGeom prst="rect">
            <a:avLst/>
          </a:prstGeom>
        </p:spPr>
      </p:pic>
      <p:sp>
        <p:nvSpPr>
          <p:cNvPr id="4" name="Rectangle 5"/>
          <p:cNvSpPr/>
          <p:nvPr/>
        </p:nvSpPr>
        <p:spPr>
          <a:xfrm>
            <a:off x="0" y="0"/>
            <a:ext cx="12192000" cy="1838325"/>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4"/>
            <a:ext cx="12191999" cy="172619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5908238" y="710838"/>
            <a:ext cx="5865018" cy="954107"/>
          </a:xfrm>
          <a:prstGeom prst="rect">
            <a:avLst/>
          </a:prstGeom>
          <a:noFill/>
        </p:spPr>
        <p:txBody>
          <a:bodyPr wrap="square" rtlCol="0">
            <a:spAutoFit/>
          </a:bodyPr>
          <a:lstStyle/>
          <a:p>
            <a:pPr algn="r"/>
            <a:r>
              <a:rPr lang="es-ES_tradnl" sz="2000" dirty="0">
                <a:solidFill>
                  <a:schemeClr val="bg1"/>
                </a:solidFill>
                <a:latin typeface="Britannic Bold" panose="020B0903060703020204" pitchFamily="34" charset="0"/>
                <a:ea typeface="Segoe UI Black" panose="020B0A02040204020203" pitchFamily="34" charset="0"/>
              </a:rPr>
              <a:t>FREE ELECTRON LASER (F.E.L.) </a:t>
            </a:r>
            <a:r>
              <a:rPr lang="es-ES_tradnl" sz="2800" b="1" dirty="0">
                <a:solidFill>
                  <a:schemeClr val="accent4">
                    <a:lumMod val="75000"/>
                  </a:schemeClr>
                </a:solidFill>
                <a:latin typeface="Britannic Bold" panose="020B0903060703020204" pitchFamily="34" charset="0"/>
                <a:ea typeface="Segoe UI Black" panose="020B0A02040204020203" pitchFamily="34" charset="0"/>
              </a:rPr>
              <a:t>LASER DE ELECTRONES LIBRES</a:t>
            </a:r>
            <a:endParaRPr lang="es-ES_tradnl" sz="3200" b="1" dirty="0">
              <a:solidFill>
                <a:schemeClr val="accent4">
                  <a:lumMod val="75000"/>
                </a:schemeClr>
              </a:solidFill>
              <a:latin typeface="Britannic Bold" panose="020B0903060703020204" pitchFamily="34" charset="0"/>
              <a:ea typeface="Segoe UI Black" panose="020B0A02040204020203" pitchFamily="34" charset="0"/>
            </a:endParaRPr>
          </a:p>
        </p:txBody>
      </p:sp>
      <p:pic>
        <p:nvPicPr>
          <p:cNvPr id="11" name="Imagen 10"/>
          <p:cNvPicPr>
            <a:picLocks noChangeAspect="1"/>
          </p:cNvPicPr>
          <p:nvPr/>
        </p:nvPicPr>
        <p:blipFill>
          <a:blip r:embed="rId3"/>
          <a:stretch>
            <a:fillRect/>
          </a:stretch>
        </p:blipFill>
        <p:spPr>
          <a:xfrm>
            <a:off x="618340" y="3260710"/>
            <a:ext cx="3133161" cy="1117791"/>
          </a:xfrm>
          <a:prstGeom prst="rect">
            <a:avLst/>
          </a:prstGeom>
        </p:spPr>
      </p:pic>
      <p:sp>
        <p:nvSpPr>
          <p:cNvPr id="16" name="CuadroTexto 15"/>
          <p:cNvSpPr txBox="1"/>
          <p:nvPr/>
        </p:nvSpPr>
        <p:spPr>
          <a:xfrm>
            <a:off x="618340" y="3483436"/>
            <a:ext cx="3054581" cy="584775"/>
          </a:xfrm>
          <a:prstGeom prst="rect">
            <a:avLst/>
          </a:prstGeom>
          <a:noFill/>
        </p:spPr>
        <p:txBody>
          <a:bodyPr wrap="square" rtlCol="0">
            <a:spAutoFit/>
          </a:bodyPr>
          <a:lstStyle/>
          <a:p>
            <a:pPr algn="ctr"/>
            <a:r>
              <a:rPr lang="es-ES_tradnl" sz="1600" b="1" dirty="0">
                <a:solidFill>
                  <a:srgbClr val="C00000"/>
                </a:solidFill>
                <a:latin typeface="Segoe UI" panose="020B0502040204020203" pitchFamily="34" charset="0"/>
                <a:cs typeface="Segoe UI" panose="020B0502040204020203" pitchFamily="34" charset="0"/>
              </a:rPr>
              <a:t>Flujo de electrones en un campo magnético</a:t>
            </a:r>
            <a:endParaRPr lang="es-ES_tradnl" dirty="0">
              <a:solidFill>
                <a:srgbClr val="083D65"/>
              </a:solidFill>
              <a:latin typeface="Segoe UI" panose="020B0502040204020203" pitchFamily="34" charset="0"/>
              <a:cs typeface="Segoe UI" panose="020B0502040204020203" pitchFamily="34" charset="0"/>
            </a:endParaRPr>
          </a:p>
        </p:txBody>
      </p:sp>
      <p:pic>
        <p:nvPicPr>
          <p:cNvPr id="24" name="Imagen 23"/>
          <p:cNvPicPr>
            <a:picLocks noChangeAspect="1"/>
          </p:cNvPicPr>
          <p:nvPr/>
        </p:nvPicPr>
        <p:blipFill>
          <a:blip r:embed="rId3"/>
          <a:stretch>
            <a:fillRect/>
          </a:stretch>
        </p:blipFill>
        <p:spPr>
          <a:xfrm>
            <a:off x="8486698" y="3267854"/>
            <a:ext cx="3041982" cy="1115150"/>
          </a:xfrm>
          <a:prstGeom prst="rect">
            <a:avLst/>
          </a:prstGeom>
        </p:spPr>
      </p:pic>
      <p:sp>
        <p:nvSpPr>
          <p:cNvPr id="27" name="CuadroTexto 26"/>
          <p:cNvSpPr txBox="1"/>
          <p:nvPr/>
        </p:nvSpPr>
        <p:spPr>
          <a:xfrm>
            <a:off x="6253725" y="3516021"/>
            <a:ext cx="3054581" cy="523220"/>
          </a:xfrm>
          <a:prstGeom prst="rect">
            <a:avLst/>
          </a:prstGeom>
          <a:noFill/>
        </p:spPr>
        <p:txBody>
          <a:bodyPr wrap="square" rtlCol="0">
            <a:spAutoFit/>
          </a:bodyPr>
          <a:lstStyle/>
          <a:p>
            <a:pPr algn="ctr">
              <a:spcBef>
                <a:spcPct val="50000"/>
              </a:spcBef>
            </a:pPr>
            <a:r>
              <a:rPr lang="es-ES_tradnl" sz="2800" b="1" dirty="0">
                <a:solidFill>
                  <a:srgbClr val="002060"/>
                </a:solidFill>
                <a:latin typeface="Britannic Bold" panose="020B0903060703020204" pitchFamily="34" charset="0"/>
                <a:ea typeface="Segoe UI Black" panose="020B0A02040204020203" pitchFamily="34" charset="0"/>
              </a:rPr>
              <a:t> </a:t>
            </a:r>
            <a:endParaRPr lang="es-ES_tradnl" sz="1400" dirty="0">
              <a:solidFill>
                <a:srgbClr val="002060"/>
              </a:solidFill>
            </a:endParaRPr>
          </a:p>
        </p:txBody>
      </p:sp>
      <p:sp>
        <p:nvSpPr>
          <p:cNvPr id="28" name="CuadroTexto 27"/>
          <p:cNvSpPr txBox="1"/>
          <p:nvPr/>
        </p:nvSpPr>
        <p:spPr>
          <a:xfrm>
            <a:off x="9315850" y="3516020"/>
            <a:ext cx="2863736" cy="338554"/>
          </a:xfrm>
          <a:prstGeom prst="rect">
            <a:avLst/>
          </a:prstGeom>
          <a:noFill/>
        </p:spPr>
        <p:txBody>
          <a:bodyPr wrap="square" rtlCol="0">
            <a:spAutoFit/>
          </a:bodyPr>
          <a:lstStyle/>
          <a:p>
            <a:pPr algn="ctr">
              <a:spcBef>
                <a:spcPct val="50000"/>
              </a:spcBef>
            </a:pPr>
            <a:r>
              <a:rPr lang="es-ES_tradnl" sz="1600" dirty="0">
                <a:solidFill>
                  <a:srgbClr val="083D65"/>
                </a:solidFill>
                <a:latin typeface="Segoe UI" panose="020B0502040204020203" pitchFamily="34" charset="0"/>
                <a:cs typeface="Segoe UI" panose="020B0502040204020203" pitchFamily="34" charset="0"/>
              </a:rPr>
              <a:t>.</a:t>
            </a:r>
          </a:p>
        </p:txBody>
      </p:sp>
      <p:sp>
        <p:nvSpPr>
          <p:cNvPr id="19" name="Rectangle 121">
            <a:extLst>
              <a:ext uri="{FF2B5EF4-FFF2-40B4-BE49-F238E27FC236}">
                <a16:creationId xmlns:a16="http://schemas.microsoft.com/office/drawing/2014/main" id="{26519E81-C48F-4DC1-8447-5AA3137BE5EE}"/>
              </a:ext>
            </a:extLst>
          </p:cNvPr>
          <p:cNvSpPr/>
          <p:nvPr/>
        </p:nvSpPr>
        <p:spPr>
          <a:xfrm>
            <a:off x="0" y="1830766"/>
            <a:ext cx="12199543" cy="1437088"/>
          </a:xfrm>
          <a:prstGeom prst="rect">
            <a:avLst/>
          </a:prstGeom>
          <a:solidFill>
            <a:schemeClr val="accent6">
              <a:lumMod val="60000"/>
              <a:lumOff val="40000"/>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Imagen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21" name="Imagen 20"/>
          <p:cNvPicPr>
            <a:picLocks noChangeAspect="1"/>
          </p:cNvPicPr>
          <p:nvPr/>
        </p:nvPicPr>
        <p:blipFill rotWithShape="1">
          <a:blip r:embed="rId5"/>
          <a:srcRect b="23348"/>
          <a:stretch/>
        </p:blipFill>
        <p:spPr>
          <a:xfrm>
            <a:off x="10786787" y="190972"/>
            <a:ext cx="1146890" cy="451438"/>
          </a:xfrm>
          <a:prstGeom prst="rect">
            <a:avLst/>
          </a:prstGeom>
        </p:spPr>
      </p:pic>
      <p:sp>
        <p:nvSpPr>
          <p:cNvPr id="22" name="CuadroTexto 21"/>
          <p:cNvSpPr txBox="1"/>
          <p:nvPr/>
        </p:nvSpPr>
        <p:spPr>
          <a:xfrm>
            <a:off x="2040920" y="2073859"/>
            <a:ext cx="9945561" cy="1015663"/>
          </a:xfrm>
          <a:prstGeom prst="rect">
            <a:avLst/>
          </a:prstGeom>
          <a:noFill/>
        </p:spPr>
        <p:txBody>
          <a:bodyPr wrap="square" rtlCol="0">
            <a:spAutoFit/>
          </a:bodyPr>
          <a:lstStyle/>
          <a:p>
            <a:pPr indent="-1879600" algn="just" defTabSz="179388"/>
            <a:r>
              <a:rPr lang="es-MX" sz="1600" dirty="0">
                <a:solidFill>
                  <a:srgbClr val="083D65"/>
                </a:solidFill>
                <a:latin typeface="Segoe UI" panose="020B0502040204020203" pitchFamily="34" charset="0"/>
                <a:cs typeface="Segoe UI" panose="020B0502040204020203" pitchFamily="34" charset="0"/>
              </a:rPr>
              <a:t>Al acelerar un electrón, este  emite fotones. Los electrones son forzados a “ondular” al transitar entre campos magnéticos, ello los acelera lateralmente y emiten fotones en fase de una alta potencia(interferencia positiva.</a:t>
            </a:r>
          </a:p>
          <a:p>
            <a:pPr indent="-1879600" algn="just"/>
            <a:endParaRPr lang="es-MX" sz="1100" dirty="0">
              <a:solidFill>
                <a:srgbClr val="083D65"/>
              </a:solidFill>
              <a:latin typeface="Segoe UI" panose="020B0502040204020203" pitchFamily="34" charset="0"/>
              <a:cs typeface="Segoe UI" panose="020B0502040204020203" pitchFamily="34" charset="0"/>
            </a:endParaRPr>
          </a:p>
          <a:p>
            <a:pPr indent="-1879600" algn="just"/>
            <a:r>
              <a:rPr lang="es-MX" sz="1600" dirty="0">
                <a:solidFill>
                  <a:srgbClr val="083D65"/>
                </a:solidFill>
                <a:latin typeface="Segoe UI" panose="020B0502040204020203" pitchFamily="34" charset="0"/>
                <a:cs typeface="Segoe UI" panose="020B0502040204020203" pitchFamily="34" charset="0"/>
              </a:rPr>
              <a:t>Este tipo de LASER alcanzará potencias de 100 kw para ser usada como arma.</a:t>
            </a:r>
            <a:endParaRPr lang="es-ES_tradnl" dirty="0">
              <a:solidFill>
                <a:srgbClr val="083D65"/>
              </a:solidFill>
              <a:latin typeface="Segoe UI" panose="020B0502040204020203" pitchFamily="34" charset="0"/>
              <a:cs typeface="Segoe UI" panose="020B0502040204020203" pitchFamily="34" charset="0"/>
            </a:endParaRPr>
          </a:p>
        </p:txBody>
      </p:sp>
      <p:sp>
        <p:nvSpPr>
          <p:cNvPr id="25" name="CuadroTexto 24"/>
          <p:cNvSpPr txBox="1"/>
          <p:nvPr/>
        </p:nvSpPr>
        <p:spPr>
          <a:xfrm>
            <a:off x="4558149" y="3454466"/>
            <a:ext cx="3054581" cy="830997"/>
          </a:xfrm>
          <a:prstGeom prst="rect">
            <a:avLst/>
          </a:prstGeom>
          <a:noFill/>
        </p:spPr>
        <p:txBody>
          <a:bodyPr wrap="square" rtlCol="0">
            <a:spAutoFit/>
          </a:bodyPr>
          <a:lstStyle/>
          <a:p>
            <a:pPr algn="ctr"/>
            <a:r>
              <a:rPr lang="es-ES_tradnl" sz="1600" b="1" dirty="0">
                <a:solidFill>
                  <a:srgbClr val="C00000"/>
                </a:solidFill>
                <a:latin typeface="Segoe UI" panose="020B0502040204020203" pitchFamily="34" charset="0"/>
                <a:cs typeface="Segoe UI" panose="020B0502040204020203" pitchFamily="34" charset="0"/>
              </a:rPr>
              <a:t>Campo magnético ondulatorio. Acelera los electrones</a:t>
            </a:r>
            <a:endParaRPr lang="es-ES_tradnl" dirty="0">
              <a:solidFill>
                <a:srgbClr val="083D65"/>
              </a:solidFill>
              <a:latin typeface="Segoe UI" panose="020B0502040204020203" pitchFamily="34" charset="0"/>
              <a:cs typeface="Segoe UI" panose="020B0502040204020203" pitchFamily="34" charset="0"/>
            </a:endParaRPr>
          </a:p>
        </p:txBody>
      </p:sp>
      <p:sp>
        <p:nvSpPr>
          <p:cNvPr id="29" name="CuadroTexto 28"/>
          <p:cNvSpPr txBox="1"/>
          <p:nvPr/>
        </p:nvSpPr>
        <p:spPr>
          <a:xfrm>
            <a:off x="8486698" y="3527217"/>
            <a:ext cx="3054581" cy="584775"/>
          </a:xfrm>
          <a:prstGeom prst="rect">
            <a:avLst/>
          </a:prstGeom>
          <a:noFill/>
        </p:spPr>
        <p:txBody>
          <a:bodyPr wrap="square" rtlCol="0">
            <a:spAutoFit/>
          </a:bodyPr>
          <a:lstStyle/>
          <a:p>
            <a:pPr algn="ctr"/>
            <a:r>
              <a:rPr lang="es-ES_tradnl" sz="1600" b="1" dirty="0">
                <a:solidFill>
                  <a:srgbClr val="C00000"/>
                </a:solidFill>
                <a:latin typeface="Segoe UI" panose="020B0502040204020203" pitchFamily="34" charset="0"/>
                <a:cs typeface="Segoe UI" panose="020B0502040204020203" pitchFamily="34" charset="0"/>
              </a:rPr>
              <a:t>Flujo de fotones generados por aceleración de </a:t>
            </a:r>
            <a:r>
              <a:rPr lang="es-ES_tradnl" sz="1600" b="1" dirty="0">
                <a:solidFill>
                  <a:srgbClr val="C00000"/>
                </a:solidFill>
                <a:latin typeface="Arial" panose="020B0604020202020204" pitchFamily="34" charset="0"/>
                <a:cs typeface="Arial" panose="020B0604020202020204" pitchFamily="34" charset="0"/>
              </a:rPr>
              <a:t>ē</a:t>
            </a:r>
            <a:endParaRPr lang="es-ES_tradnl" dirty="0">
              <a:solidFill>
                <a:srgbClr val="083D65"/>
              </a:solidFill>
              <a:latin typeface="Segoe UI" panose="020B0502040204020203" pitchFamily="34" charset="0"/>
              <a:cs typeface="Segoe UI" panose="020B0502040204020203" pitchFamily="34" charset="0"/>
            </a:endParaRPr>
          </a:p>
        </p:txBody>
      </p:sp>
      <p:pic>
        <p:nvPicPr>
          <p:cNvPr id="34" name="Picture 2" descr="http://upload.wikimedia.org/wikipedia/commons/3/3e/FEL_principle.png"/>
          <p:cNvPicPr>
            <a:picLocks noChangeAspect="1" noChangeArrowheads="1"/>
          </p:cNvPicPr>
          <p:nvPr/>
        </p:nvPicPr>
        <p:blipFill>
          <a:blip r:embed="rId6" cstate="print"/>
          <a:srcRect/>
          <a:stretch>
            <a:fillRect/>
          </a:stretch>
        </p:blipFill>
        <p:spPr bwMode="auto">
          <a:xfrm>
            <a:off x="3415057" y="4679497"/>
            <a:ext cx="5408084" cy="1888794"/>
          </a:xfrm>
          <a:prstGeom prst="rect">
            <a:avLst/>
          </a:prstGeom>
          <a:ln w="88900" cap="sq" cmpd="thickThin">
            <a:solidFill>
              <a:srgbClr val="000000"/>
            </a:solidFill>
            <a:prstDash val="solid"/>
            <a:miter lim="800000"/>
          </a:ln>
          <a:effectLst>
            <a:innerShdw blurRad="76200">
              <a:srgbClr val="000000"/>
            </a:innerShdw>
          </a:effectLst>
        </p:spPr>
      </p:pic>
      <p:cxnSp>
        <p:nvCxnSpPr>
          <p:cNvPr id="3" name="Conector recto 2"/>
          <p:cNvCxnSpPr/>
          <p:nvPr/>
        </p:nvCxnSpPr>
        <p:spPr>
          <a:xfrm flipH="1">
            <a:off x="2184920" y="4463960"/>
            <a:ext cx="1" cy="720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de flecha 6"/>
          <p:cNvCxnSpPr/>
          <p:nvPr/>
        </p:nvCxnSpPr>
        <p:spPr>
          <a:xfrm>
            <a:off x="2184920" y="5175534"/>
            <a:ext cx="2438355"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9"/>
          <p:cNvCxnSpPr/>
          <p:nvPr/>
        </p:nvCxnSpPr>
        <p:spPr>
          <a:xfrm>
            <a:off x="2040920" y="4463960"/>
            <a:ext cx="288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a:off x="5965725" y="4463960"/>
            <a:ext cx="288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Conector recto 35"/>
          <p:cNvCxnSpPr/>
          <p:nvPr/>
        </p:nvCxnSpPr>
        <p:spPr>
          <a:xfrm>
            <a:off x="9961447" y="4463960"/>
            <a:ext cx="288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p:nvPr/>
        </p:nvCxnSpPr>
        <p:spPr>
          <a:xfrm flipH="1">
            <a:off x="5631679" y="4463960"/>
            <a:ext cx="461472" cy="84297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p:cNvCxnSpPr/>
          <p:nvPr/>
        </p:nvCxnSpPr>
        <p:spPr>
          <a:xfrm>
            <a:off x="6093151" y="4463960"/>
            <a:ext cx="0" cy="91989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ector recto de flecha 37"/>
          <p:cNvCxnSpPr/>
          <p:nvPr/>
        </p:nvCxnSpPr>
        <p:spPr>
          <a:xfrm>
            <a:off x="6093151" y="4463960"/>
            <a:ext cx="393107" cy="10224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p:cNvCxnSpPr/>
          <p:nvPr/>
        </p:nvCxnSpPr>
        <p:spPr>
          <a:xfrm flipH="1">
            <a:off x="8186871" y="4463960"/>
            <a:ext cx="1961305" cy="142409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1" name="CuadroTexto 40"/>
          <p:cNvSpPr txBox="1"/>
          <p:nvPr/>
        </p:nvSpPr>
        <p:spPr>
          <a:xfrm>
            <a:off x="16929" y="2256460"/>
            <a:ext cx="2023991" cy="461665"/>
          </a:xfrm>
          <a:prstGeom prst="rect">
            <a:avLst/>
          </a:prstGeom>
          <a:noFill/>
        </p:spPr>
        <p:txBody>
          <a:bodyPr wrap="square" rtlCol="0">
            <a:spAutoFit/>
          </a:bodyPr>
          <a:lstStyle/>
          <a:p>
            <a:pPr indent="-1879600" algn="ctr" defTabSz="179388"/>
            <a:r>
              <a:rPr lang="es-ES_tradnl" sz="2400" b="1" dirty="0">
                <a:solidFill>
                  <a:srgbClr val="002060"/>
                </a:solidFill>
                <a:latin typeface="Britannic Bold" panose="020B0903060703020204" pitchFamily="34" charset="0"/>
                <a:ea typeface="Segoe UI Black" panose="020B0A02040204020203" pitchFamily="34" charset="0"/>
              </a:rPr>
              <a:t>CONCEPTO:</a:t>
            </a:r>
            <a:endParaRPr lang="es-ES_tradnl" sz="1600" dirty="0">
              <a:solidFill>
                <a:srgbClr val="083D65"/>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6741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par>
                                <p:cTn id="8" presetID="16" presetClass="entr" presetSubtype="2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arn(inVertical)">
                                      <p:cBhvr>
                                        <p:cTn id="16" dur="500"/>
                                        <p:tgtEl>
                                          <p:spTgt spid="3"/>
                                        </p:tgtEl>
                                      </p:cBhvr>
                                    </p:animEffect>
                                  </p:childTnLst>
                                </p:cTn>
                              </p:par>
                              <p:par>
                                <p:cTn id="17" presetID="16" presetClass="entr" presetSubtype="21"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barn(inVertical)">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par>
                                <p:cTn id="28" presetID="16" presetClass="entr" presetSubtype="21"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arn(inVertical)">
                                      <p:cBhvr>
                                        <p:cTn id="30" dur="500"/>
                                        <p:tgtEl>
                                          <p:spTgt spid="18"/>
                                        </p:tgtEl>
                                      </p:cBhvr>
                                    </p:animEffect>
                                  </p:childTnLst>
                                </p:cTn>
                              </p:par>
                              <p:par>
                                <p:cTn id="31" presetID="16" presetClass="entr" presetSubtype="21"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arn(inVertical)">
                                      <p:cBhvr>
                                        <p:cTn id="33" dur="500"/>
                                        <p:tgtEl>
                                          <p:spTgt spid="17"/>
                                        </p:tgtEl>
                                      </p:cBhvr>
                                    </p:animEffect>
                                  </p:childTnLst>
                                </p:cTn>
                              </p:par>
                              <p:par>
                                <p:cTn id="34" presetID="16" presetClass="entr" presetSubtype="21"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inVertical)">
                                      <p:cBhvr>
                                        <p:cTn id="36" dur="500"/>
                                        <p:tgtEl>
                                          <p:spTgt spid="13"/>
                                        </p:tgtEl>
                                      </p:cBhvr>
                                    </p:animEffect>
                                  </p:childTnLst>
                                </p:cTn>
                              </p:par>
                              <p:par>
                                <p:cTn id="37" presetID="16" presetClass="entr" presetSubtype="21" fill="hold"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barn(inVertical)">
                                      <p:cBhvr>
                                        <p:cTn id="39" dur="500"/>
                                        <p:tgtEl>
                                          <p:spTgt spid="38"/>
                                        </p:tgtEl>
                                      </p:cBhvr>
                                    </p:animEffect>
                                  </p:childTnLst>
                                </p:cTn>
                              </p:par>
                              <p:par>
                                <p:cTn id="40" presetID="16" presetClass="entr" presetSubtype="21" fill="hold" nodeType="with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barn(inVertical)">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par>
                                <p:cTn id="51" presetID="16" presetClass="entr" presetSubtype="21"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barn(inVertical)">
                                      <p:cBhvr>
                                        <p:cTn id="53" dur="500"/>
                                        <p:tgtEl>
                                          <p:spTgt spid="36"/>
                                        </p:tgtEl>
                                      </p:cBhvr>
                                    </p:animEffect>
                                  </p:childTnLst>
                                </p:cTn>
                              </p:par>
                              <p:par>
                                <p:cTn id="54" presetID="16" presetClass="entr" presetSubtype="21"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barn(inVertical)">
                                      <p:cBhvr>
                                        <p:cTn id="5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5"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5255665" y="7440"/>
            <a:ext cx="6936336" cy="6850560"/>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5"/>
          <p:cNvSpPr/>
          <p:nvPr/>
        </p:nvSpPr>
        <p:spPr>
          <a:xfrm>
            <a:off x="1" y="0"/>
            <a:ext cx="5255664"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1" y="286113"/>
            <a:ext cx="5255663"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CuadroTexto 14"/>
          <p:cNvSpPr txBox="1"/>
          <p:nvPr/>
        </p:nvSpPr>
        <p:spPr>
          <a:xfrm>
            <a:off x="600074" y="2883088"/>
            <a:ext cx="3991086" cy="1323439"/>
          </a:xfrm>
          <a:prstGeom prst="rect">
            <a:avLst/>
          </a:prstGeom>
          <a:noFill/>
        </p:spPr>
        <p:txBody>
          <a:bodyPr wrap="square" rtlCol="0">
            <a:spAutoFit/>
          </a:bodyPr>
          <a:lstStyle/>
          <a:p>
            <a:pPr algn="ctr"/>
            <a:r>
              <a:rPr lang="es-ES_tradnl" sz="3200" dirty="0">
                <a:solidFill>
                  <a:schemeClr val="bg1"/>
                </a:solidFill>
                <a:latin typeface="Britannic Bold" panose="020B0903060703020204" pitchFamily="34" charset="0"/>
                <a:ea typeface="Segoe UI Black" panose="020B0A02040204020203" pitchFamily="34" charset="0"/>
              </a:rPr>
              <a:t>APLICACIONES DEL </a:t>
            </a:r>
          </a:p>
          <a:p>
            <a:pPr algn="ctr"/>
            <a:r>
              <a:rPr lang="es-ES_tradnl" sz="4800" b="1" dirty="0">
                <a:solidFill>
                  <a:srgbClr val="00B0F0"/>
                </a:solidFill>
                <a:latin typeface="Britannic Bold" panose="020B0903060703020204" pitchFamily="34" charset="0"/>
                <a:ea typeface="Segoe UI Black" panose="020B0A02040204020203" pitchFamily="34" charset="0"/>
              </a:rPr>
              <a:t>LASER</a:t>
            </a:r>
          </a:p>
        </p:txBody>
      </p:sp>
      <p:sp>
        <p:nvSpPr>
          <p:cNvPr id="7" name="Rectángulo 6"/>
          <p:cNvSpPr/>
          <p:nvPr/>
        </p:nvSpPr>
        <p:spPr>
          <a:xfrm>
            <a:off x="5368185" y="2021750"/>
            <a:ext cx="6414884" cy="3674852"/>
          </a:xfrm>
          <a:prstGeom prst="rect">
            <a:avLst/>
          </a:prstGeom>
        </p:spPr>
        <p:txBody>
          <a:bodyPr wrap="square">
            <a:spAutoFit/>
          </a:bodyPr>
          <a:lstStyle/>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Arma</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Lidar (Radar Laser) </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Telémetro</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Designadores de Blancos</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dispositivos de Comunicaciones</a:t>
            </a:r>
          </a:p>
          <a:p>
            <a:pPr marL="800100" lvl="1" indent="-342900">
              <a:lnSpc>
                <a:spcPct val="120000"/>
              </a:lnSpc>
              <a:spcBef>
                <a:spcPct val="50000"/>
              </a:spcBef>
              <a:buFont typeface="Wingdings" panose="05000000000000000000" pitchFamily="2" charset="2"/>
              <a:buChar char="ü"/>
            </a:pPr>
            <a:r>
              <a:rPr lang="es-ES_tradnl" sz="2400" dirty="0">
                <a:solidFill>
                  <a:srgbClr val="083D65"/>
                </a:solidFill>
                <a:latin typeface="Segoe UI" panose="020B0502040204020203" pitchFamily="34" charset="0"/>
                <a:cs typeface="Segoe UI" panose="020B0502040204020203" pitchFamily="34" charset="0"/>
              </a:rPr>
              <a:t>  Como Sonda Batimétrica</a:t>
            </a:r>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spTree>
    <p:extLst>
      <p:ext uri="{BB962C8B-B14F-4D97-AF65-F5344CB8AC3E}">
        <p14:creationId xmlns:p14="http://schemas.microsoft.com/office/powerpoint/2010/main" val="2542263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1" y="1375874"/>
            <a:ext cx="12192001" cy="5482126"/>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ángulo 6"/>
          <p:cNvSpPr/>
          <p:nvPr/>
        </p:nvSpPr>
        <p:spPr>
          <a:xfrm>
            <a:off x="6873667" y="2924950"/>
            <a:ext cx="4734370" cy="1754326"/>
          </a:xfrm>
          <a:prstGeom prst="rect">
            <a:avLst/>
          </a:prstGeom>
        </p:spPr>
        <p:txBody>
          <a:bodyPr wrap="square">
            <a:spAutoFit/>
          </a:bodyPr>
          <a:lstStyle/>
          <a:p>
            <a:pPr marL="800100" lvl="1" indent="-3556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Máx. profundidad : 30 a 40 mts.</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Cobertura : 65 Km</a:t>
            </a:r>
            <a:r>
              <a:rPr lang="es-ES_tradnl" baseline="30000" dirty="0">
                <a:solidFill>
                  <a:srgbClr val="083D65"/>
                </a:solidFill>
                <a:latin typeface="Segoe UI" panose="020B0502040204020203" pitchFamily="34" charset="0"/>
                <a:cs typeface="Segoe UI" panose="020B0502040204020203" pitchFamily="34" charset="0"/>
              </a:rPr>
              <a:t>2</a:t>
            </a:r>
            <a:r>
              <a:rPr lang="es-ES_tradnl" dirty="0">
                <a:solidFill>
                  <a:srgbClr val="083D65"/>
                </a:solidFill>
                <a:latin typeface="Segoe UI" panose="020B0502040204020203" pitchFamily="34" charset="0"/>
                <a:cs typeface="Segoe UI" panose="020B0502040204020203" pitchFamily="34" charset="0"/>
              </a:rPr>
              <a:t>/ hrs. </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Rapidez Sondaje : 900 lecturas /seg.</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Frecuencia : Azul verdoso</a:t>
            </a:r>
          </a:p>
          <a:p>
            <a:pPr marL="800100" lvl="1" indent="-342900">
              <a:lnSpc>
                <a:spcPct val="120000"/>
              </a:lnSpc>
              <a:buFont typeface="Wingdings" panose="05000000000000000000" pitchFamily="2" charset="2"/>
              <a:buChar char="ü"/>
            </a:pPr>
            <a:r>
              <a:rPr lang="es-ES_tradnl" dirty="0">
                <a:solidFill>
                  <a:srgbClr val="083D65"/>
                </a:solidFill>
                <a:latin typeface="Segoe UI" panose="020B0502040204020203" pitchFamily="34" charset="0"/>
                <a:cs typeface="Segoe UI" panose="020B0502040204020203" pitchFamily="34" charset="0"/>
              </a:rPr>
              <a:t>  Discriminación : 1 m</a:t>
            </a:r>
            <a:r>
              <a:rPr lang="es-ES_tradnl" baseline="30000" dirty="0">
                <a:solidFill>
                  <a:srgbClr val="083D65"/>
                </a:solidFill>
                <a:latin typeface="Segoe UI" panose="020B0502040204020203" pitchFamily="34" charset="0"/>
                <a:cs typeface="Segoe UI" panose="020B0502040204020203" pitchFamily="34" charset="0"/>
              </a:rPr>
              <a:t>3 </a:t>
            </a:r>
            <a:r>
              <a:rPr lang="es-ES_tradnl" dirty="0">
                <a:solidFill>
                  <a:srgbClr val="083D65"/>
                </a:solidFill>
                <a:latin typeface="Segoe UI" panose="020B0502040204020203" pitchFamily="34" charset="0"/>
                <a:cs typeface="Segoe UI" panose="020B0502040204020203" pitchFamily="34" charset="0"/>
              </a:rPr>
              <a:t>a 10 m Prof.</a:t>
            </a:r>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grpSp>
        <p:nvGrpSpPr>
          <p:cNvPr id="9" name="Grupo 8"/>
          <p:cNvGrpSpPr/>
          <p:nvPr/>
        </p:nvGrpSpPr>
        <p:grpSpPr>
          <a:xfrm>
            <a:off x="145279" y="1667432"/>
            <a:ext cx="6503350" cy="5075200"/>
            <a:chOff x="648445" y="5285304"/>
            <a:chExt cx="2899685" cy="1145685"/>
          </a:xfrm>
        </p:grpSpPr>
        <p:grpSp>
          <p:nvGrpSpPr>
            <p:cNvPr id="10" name="Grupo 9"/>
            <p:cNvGrpSpPr/>
            <p:nvPr/>
          </p:nvGrpSpPr>
          <p:grpSpPr>
            <a:xfrm>
              <a:off x="648445" y="5285304"/>
              <a:ext cx="2899685" cy="1145685"/>
              <a:chOff x="89209" y="875937"/>
              <a:chExt cx="4787590" cy="5648169"/>
            </a:xfrm>
          </p:grpSpPr>
          <p:pic>
            <p:nvPicPr>
              <p:cNvPr id="14" name="Picture 2"/>
              <p:cNvPicPr>
                <a:picLocks noChangeAspect="1" noChangeArrowheads="1"/>
              </p:cNvPicPr>
              <p:nvPr/>
            </p:nvPicPr>
            <p:blipFill>
              <a:blip r:embed="rId4" cstate="print">
                <a:lum contrast="-31000"/>
                <a:extLst>
                  <a:ext uri="{BEBA8EAE-BF5A-486C-A8C5-ECC9F3942E4B}">
                    <a14:imgProps xmlns:a14="http://schemas.microsoft.com/office/drawing/2010/main">
                      <a14:imgLayer r:embed="rId5">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09" y="875937"/>
                <a:ext cx="4787590" cy="5648169"/>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CuadroTexto 12"/>
            <p:cNvSpPr txBox="1"/>
            <p:nvPr/>
          </p:nvSpPr>
          <p:spPr>
            <a:xfrm>
              <a:off x="1251737" y="6284023"/>
              <a:ext cx="1532229" cy="69478"/>
            </a:xfrm>
            <a:prstGeom prst="rect">
              <a:avLst/>
            </a:prstGeom>
            <a:noFill/>
          </p:spPr>
          <p:txBody>
            <a:bodyPr wrap="square" rtlCol="0">
              <a:spAutoFit/>
            </a:bodyPr>
            <a:lstStyle/>
            <a:p>
              <a:pPr marL="85725" lvl="3" algn="ctr">
                <a:spcBef>
                  <a:spcPct val="50000"/>
                </a:spcBef>
              </a:pPr>
              <a:r>
                <a:rPr lang="es-ES_tradnl" sz="1400" dirty="0">
                  <a:solidFill>
                    <a:schemeClr val="bg1"/>
                  </a:solidFill>
                  <a:latin typeface="Perpetua" panose="02020502060401020303" pitchFamily="18" charset="0"/>
                  <a:cs typeface="Segoe UI" panose="020B0502040204020203" pitchFamily="34" charset="0"/>
                </a:rPr>
                <a:t>Fuente: Naval Forces III 2004 , Vol XXV</a:t>
              </a:r>
              <a:endParaRPr lang="es-ES_tradnl" sz="1100" dirty="0">
                <a:solidFill>
                  <a:schemeClr val="bg1"/>
                </a:solidFill>
                <a:latin typeface="Perpetua" panose="02020502060401020303" pitchFamily="18" charset="0"/>
                <a:cs typeface="Segoe UI" panose="020B0502040204020203" pitchFamily="34" charset="0"/>
              </a:endParaRPr>
            </a:p>
          </p:txBody>
        </p:sp>
      </p:grpSp>
      <p:pic>
        <p:nvPicPr>
          <p:cNvPr id="17" name="Picture 4" descr="avioneta"/>
          <p:cNvPicPr>
            <a:picLocks noChangeAspect="1" noChangeArrowheads="1"/>
          </p:cNvPicPr>
          <p:nvPr/>
        </p:nvPicPr>
        <p:blipFill>
          <a:blip r:embed="rId6" cstate="print"/>
          <a:srcRect/>
          <a:stretch>
            <a:fillRect/>
          </a:stretch>
        </p:blipFill>
        <p:spPr bwMode="auto">
          <a:xfrm>
            <a:off x="1871372" y="2153541"/>
            <a:ext cx="2690362" cy="3800386"/>
          </a:xfrm>
          <a:prstGeom prst="rect">
            <a:avLst/>
          </a:prstGeom>
          <a:noFill/>
          <a:ln w="38100">
            <a:solidFill>
              <a:schemeClr val="tx2"/>
            </a:solidFill>
            <a:miter lim="800000"/>
            <a:headEnd/>
            <a:tailEnd/>
          </a:ln>
        </p:spPr>
      </p:pic>
      <p:sp>
        <p:nvSpPr>
          <p:cNvPr id="18" name="Rectangle 24">
            <a:extLst>
              <a:ext uri="{FF2B5EF4-FFF2-40B4-BE49-F238E27FC236}">
                <a16:creationId xmlns:a16="http://schemas.microsoft.com/office/drawing/2014/main" id="{814E8360-63F3-4F18-817E-6FBC4551EF0D}"/>
              </a:ext>
            </a:extLst>
          </p:cNvPr>
          <p:cNvSpPr/>
          <p:nvPr/>
        </p:nvSpPr>
        <p:spPr>
          <a:xfrm>
            <a:off x="7403506" y="1729475"/>
            <a:ext cx="3674691" cy="861774"/>
          </a:xfrm>
          <a:prstGeom prst="rect">
            <a:avLst/>
          </a:prstGeom>
        </p:spPr>
        <p:txBody>
          <a:bodyPr wrap="square" lIns="0" tIns="0" rIns="0" bIns="0">
            <a:spAutoFit/>
          </a:bodyPr>
          <a:lstStyle/>
          <a:p>
            <a:pPr algn="ctr"/>
            <a:r>
              <a:rPr lang="en-US" sz="28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SONDA LASER AEROTRANSPORTADA</a:t>
            </a:r>
          </a:p>
        </p:txBody>
      </p:sp>
      <p:sp>
        <p:nvSpPr>
          <p:cNvPr id="19" name="Rectángulo 18"/>
          <p:cNvSpPr/>
          <p:nvPr/>
        </p:nvSpPr>
        <p:spPr>
          <a:xfrm>
            <a:off x="7053129" y="5012977"/>
            <a:ext cx="4734370" cy="1210203"/>
          </a:xfrm>
          <a:prstGeom prst="rect">
            <a:avLst/>
          </a:prstGeom>
        </p:spPr>
        <p:txBody>
          <a:bodyPr wrap="square">
            <a:spAutoFit/>
          </a:bodyPr>
          <a:lstStyle/>
          <a:p>
            <a:pPr marL="0" lvl="1">
              <a:lnSpc>
                <a:spcPct val="120000"/>
              </a:lnSpc>
              <a:spcBef>
                <a:spcPct val="50000"/>
              </a:spcBef>
            </a:pPr>
            <a:r>
              <a:rPr lang="es-ES_tradnl" sz="1400" dirty="0">
                <a:solidFill>
                  <a:srgbClr val="083D65"/>
                </a:solidFill>
                <a:latin typeface="Segoe UI" panose="020B0502040204020203" pitchFamily="34" charset="0"/>
                <a:cs typeface="Segoe UI" panose="020B0502040204020203" pitchFamily="34" charset="0"/>
              </a:rPr>
              <a:t>Funciona en base a dos laser, el Azul Verde para penetrar bajo el agua y uno Rojo, para medir altura sobre el agua.</a:t>
            </a:r>
          </a:p>
          <a:p>
            <a:pPr marL="0" lvl="1">
              <a:lnSpc>
                <a:spcPct val="120000"/>
              </a:lnSpc>
              <a:spcBef>
                <a:spcPct val="50000"/>
              </a:spcBef>
            </a:pPr>
            <a:r>
              <a:rPr lang="es-ES_tradnl" sz="1400" dirty="0">
                <a:solidFill>
                  <a:srgbClr val="083D65"/>
                </a:solidFill>
                <a:latin typeface="Segoe UI" panose="020B0502040204020203" pitchFamily="34" charset="0"/>
                <a:cs typeface="Segoe UI" panose="020B0502040204020203" pitchFamily="34" charset="0"/>
              </a:rPr>
              <a:t>Discrimina por comparación de las dos lecturas y obtiene gran cantidad de data para procesamiento posterior</a:t>
            </a:r>
          </a:p>
        </p:txBody>
      </p:sp>
      <p:sp>
        <p:nvSpPr>
          <p:cNvPr id="22" name="CuadroTexto 21"/>
          <p:cNvSpPr txBox="1"/>
          <p:nvPr/>
        </p:nvSpPr>
        <p:spPr>
          <a:xfrm>
            <a:off x="2871560" y="457751"/>
            <a:ext cx="3837062" cy="584775"/>
          </a:xfrm>
          <a:prstGeom prst="rect">
            <a:avLst/>
          </a:prstGeom>
          <a:noFill/>
        </p:spPr>
        <p:txBody>
          <a:bodyPr wrap="square" rtlCol="0">
            <a:spAutoFit/>
          </a:bodyPr>
          <a:lstStyle/>
          <a:p>
            <a:pPr algn="ctr"/>
            <a:r>
              <a:rPr lang="es-ES_tradnl" sz="3200" dirty="0">
                <a:solidFill>
                  <a:srgbClr val="002060"/>
                </a:solidFill>
                <a:latin typeface="Britannic Bold" panose="020B0903060703020204" pitchFamily="34" charset="0"/>
                <a:ea typeface="Segoe UI Black" panose="020B0A02040204020203" pitchFamily="34" charset="0"/>
              </a:rPr>
              <a:t>APLICACIONES DEL </a:t>
            </a:r>
          </a:p>
        </p:txBody>
      </p:sp>
      <p:sp>
        <p:nvSpPr>
          <p:cNvPr id="23" name="8 Rectángulo"/>
          <p:cNvSpPr/>
          <p:nvPr/>
        </p:nvSpPr>
        <p:spPr>
          <a:xfrm>
            <a:off x="6623162" y="391369"/>
            <a:ext cx="1986274" cy="699326"/>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200" b="1" dirty="0">
                <a:solidFill>
                  <a:schemeClr val="bg1"/>
                </a:solidFill>
                <a:latin typeface="High Tower Text" panose="02040502050506030303" pitchFamily="18" charset="0"/>
              </a:rPr>
              <a:t>LASER</a:t>
            </a:r>
            <a:endParaRPr lang="es-CL" sz="2000" dirty="0">
              <a:solidFill>
                <a:schemeClr val="bg1"/>
              </a:solidFill>
            </a:endParaRPr>
          </a:p>
        </p:txBody>
      </p:sp>
    </p:spTree>
    <p:extLst>
      <p:ext uri="{BB962C8B-B14F-4D97-AF65-F5344CB8AC3E}">
        <p14:creationId xmlns:p14="http://schemas.microsoft.com/office/powerpoint/2010/main" val="4074847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1" y="1375874"/>
            <a:ext cx="12192001" cy="5482126"/>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grpSp>
        <p:nvGrpSpPr>
          <p:cNvPr id="10" name="Grupo 9"/>
          <p:cNvGrpSpPr/>
          <p:nvPr/>
        </p:nvGrpSpPr>
        <p:grpSpPr>
          <a:xfrm>
            <a:off x="145279" y="1667432"/>
            <a:ext cx="6503350" cy="5075200"/>
            <a:chOff x="89209" y="875937"/>
            <a:chExt cx="4787590" cy="5648169"/>
          </a:xfrm>
        </p:grpSpPr>
        <p:pic>
          <p:nvPicPr>
            <p:cNvPr id="14" name="Picture 2"/>
            <p:cNvPicPr>
              <a:picLocks noChangeAspect="1" noChangeArrowheads="1"/>
            </p:cNvPicPr>
            <p:nvPr/>
          </p:nvPicPr>
          <p:blipFill>
            <a:blip r:embed="rId4" cstate="print">
              <a:lum contrast="-31000"/>
              <a:extLst>
                <a:ext uri="{BEBA8EAE-BF5A-486C-A8C5-ECC9F3942E4B}">
                  <a14:imgProps xmlns:a14="http://schemas.microsoft.com/office/drawing/2010/main">
                    <a14:imgLayer r:embed="rId5">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09" y="875937"/>
              <a:ext cx="4787590" cy="5648169"/>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24">
            <a:extLst>
              <a:ext uri="{FF2B5EF4-FFF2-40B4-BE49-F238E27FC236}">
                <a16:creationId xmlns:a16="http://schemas.microsoft.com/office/drawing/2014/main" id="{814E8360-63F3-4F18-817E-6FBC4551EF0D}"/>
              </a:ext>
            </a:extLst>
          </p:cNvPr>
          <p:cNvSpPr/>
          <p:nvPr/>
        </p:nvSpPr>
        <p:spPr>
          <a:xfrm>
            <a:off x="7343686" y="2513028"/>
            <a:ext cx="3674691" cy="861774"/>
          </a:xfrm>
          <a:prstGeom prst="rect">
            <a:avLst/>
          </a:prstGeom>
        </p:spPr>
        <p:txBody>
          <a:bodyPr wrap="square" lIns="0" tIns="0" rIns="0" bIns="0">
            <a:spAutoFit/>
          </a:bodyPr>
          <a:lstStyle/>
          <a:p>
            <a:pPr algn="ctr"/>
            <a:r>
              <a:rPr lang="en-US" sz="28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LASER HELITRANSPORTADO</a:t>
            </a:r>
          </a:p>
        </p:txBody>
      </p:sp>
      <p:sp>
        <p:nvSpPr>
          <p:cNvPr id="19" name="Rectángulo 18"/>
          <p:cNvSpPr/>
          <p:nvPr/>
        </p:nvSpPr>
        <p:spPr>
          <a:xfrm>
            <a:off x="7053129" y="3914373"/>
            <a:ext cx="4734370" cy="1542282"/>
          </a:xfrm>
          <a:prstGeom prst="rect">
            <a:avLst/>
          </a:prstGeom>
        </p:spPr>
        <p:txBody>
          <a:bodyPr wrap="square">
            <a:spAutoFit/>
          </a:bodyPr>
          <a:lstStyle/>
          <a:p>
            <a:pPr marL="0" lvl="1" algn="just">
              <a:lnSpc>
                <a:spcPct val="120000"/>
              </a:lnSpc>
              <a:spcBef>
                <a:spcPct val="50000"/>
              </a:spcBef>
            </a:pPr>
            <a:r>
              <a:rPr lang="es-ES_tradnl" sz="1600" dirty="0">
                <a:solidFill>
                  <a:srgbClr val="083D65"/>
                </a:solidFill>
                <a:latin typeface="Segoe UI" panose="020B0502040204020203" pitchFamily="34" charset="0"/>
                <a:cs typeface="Segoe UI" panose="020B0502040204020203" pitchFamily="34" charset="0"/>
              </a:rPr>
              <a:t>Esta aplicación de tecnología laser permite hacer levantamientos del fondo marino  con alta precisión y en tiempo real, si estos datos se comparan con otros anteriores, permiten detectar posibles minas de fondo en el área registrada.</a:t>
            </a:r>
          </a:p>
        </p:txBody>
      </p:sp>
      <p:pic>
        <p:nvPicPr>
          <p:cNvPr id="15" name="Picture 4" descr="avioneta_1"/>
          <p:cNvPicPr>
            <a:picLocks noChangeAspect="1" noChangeArrowheads="1"/>
          </p:cNvPicPr>
          <p:nvPr/>
        </p:nvPicPr>
        <p:blipFill>
          <a:blip r:embed="rId6" cstate="print"/>
          <a:srcRect/>
          <a:stretch>
            <a:fillRect/>
          </a:stretch>
        </p:blipFill>
        <p:spPr bwMode="auto">
          <a:xfrm>
            <a:off x="1518306" y="1982982"/>
            <a:ext cx="3614870" cy="44440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p:cNvSpPr txBox="1"/>
          <p:nvPr/>
        </p:nvSpPr>
        <p:spPr>
          <a:xfrm>
            <a:off x="2871560" y="457751"/>
            <a:ext cx="3837062" cy="584775"/>
          </a:xfrm>
          <a:prstGeom prst="rect">
            <a:avLst/>
          </a:prstGeom>
          <a:noFill/>
        </p:spPr>
        <p:txBody>
          <a:bodyPr wrap="square" rtlCol="0">
            <a:spAutoFit/>
          </a:bodyPr>
          <a:lstStyle/>
          <a:p>
            <a:pPr algn="ctr"/>
            <a:r>
              <a:rPr lang="es-ES_tradnl" sz="3200" dirty="0">
                <a:solidFill>
                  <a:srgbClr val="002060"/>
                </a:solidFill>
                <a:latin typeface="Britannic Bold" panose="020B0903060703020204" pitchFamily="34" charset="0"/>
                <a:ea typeface="Segoe UI Black" panose="020B0A02040204020203" pitchFamily="34" charset="0"/>
              </a:rPr>
              <a:t>APLICACIONES DEL </a:t>
            </a:r>
          </a:p>
        </p:txBody>
      </p:sp>
      <p:sp>
        <p:nvSpPr>
          <p:cNvPr id="17" name="8 Rectángulo"/>
          <p:cNvSpPr/>
          <p:nvPr/>
        </p:nvSpPr>
        <p:spPr>
          <a:xfrm>
            <a:off x="6623162" y="391369"/>
            <a:ext cx="1986274" cy="699326"/>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200" b="1" dirty="0">
                <a:solidFill>
                  <a:schemeClr val="bg1"/>
                </a:solidFill>
                <a:latin typeface="High Tower Text" panose="02040502050506030303" pitchFamily="18" charset="0"/>
              </a:rPr>
              <a:t>LASER</a:t>
            </a:r>
            <a:endParaRPr lang="es-CL" sz="2000" dirty="0">
              <a:solidFill>
                <a:schemeClr val="bg1"/>
              </a:solidFill>
            </a:endParaRPr>
          </a:p>
        </p:txBody>
      </p:sp>
    </p:spTree>
    <p:extLst>
      <p:ext uri="{BB962C8B-B14F-4D97-AF65-F5344CB8AC3E}">
        <p14:creationId xmlns:p14="http://schemas.microsoft.com/office/powerpoint/2010/main" val="783986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1">
            <a:extLst>
              <a:ext uri="{FF2B5EF4-FFF2-40B4-BE49-F238E27FC236}">
                <a16:creationId xmlns:a16="http://schemas.microsoft.com/office/drawing/2014/main" id="{26519E81-C48F-4DC1-8447-5AA3137BE5EE}"/>
              </a:ext>
            </a:extLst>
          </p:cNvPr>
          <p:cNvSpPr/>
          <p:nvPr/>
        </p:nvSpPr>
        <p:spPr>
          <a:xfrm>
            <a:off x="-1" y="1375874"/>
            <a:ext cx="12192001" cy="5482126"/>
          </a:xfrm>
          <a:prstGeom prst="rect">
            <a:avLst/>
          </a:prstGeom>
          <a:solidFill>
            <a:srgbClr val="DCEC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Imagen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458" y="124909"/>
            <a:ext cx="583563" cy="583563"/>
          </a:xfrm>
          <a:prstGeom prst="rect">
            <a:avLst/>
          </a:prstGeom>
        </p:spPr>
      </p:pic>
      <p:pic>
        <p:nvPicPr>
          <p:cNvPr id="12" name="Imagen 11"/>
          <p:cNvPicPr>
            <a:picLocks noChangeAspect="1"/>
          </p:cNvPicPr>
          <p:nvPr/>
        </p:nvPicPr>
        <p:blipFill rotWithShape="1">
          <a:blip r:embed="rId3"/>
          <a:srcRect b="23348"/>
          <a:stretch/>
        </p:blipFill>
        <p:spPr>
          <a:xfrm>
            <a:off x="10786787" y="190972"/>
            <a:ext cx="1146890" cy="451438"/>
          </a:xfrm>
          <a:prstGeom prst="rect">
            <a:avLst/>
          </a:prstGeom>
        </p:spPr>
      </p:pic>
      <p:grpSp>
        <p:nvGrpSpPr>
          <p:cNvPr id="10" name="Grupo 9"/>
          <p:cNvGrpSpPr/>
          <p:nvPr/>
        </p:nvGrpSpPr>
        <p:grpSpPr>
          <a:xfrm>
            <a:off x="2853962" y="1667431"/>
            <a:ext cx="6503350" cy="5075200"/>
            <a:chOff x="89209" y="875937"/>
            <a:chExt cx="4787590" cy="5648169"/>
          </a:xfrm>
        </p:grpSpPr>
        <p:pic>
          <p:nvPicPr>
            <p:cNvPr id="14" name="Picture 2"/>
            <p:cNvPicPr>
              <a:picLocks noChangeAspect="1" noChangeArrowheads="1"/>
            </p:cNvPicPr>
            <p:nvPr/>
          </p:nvPicPr>
          <p:blipFill>
            <a:blip r:embed="rId4" cstate="print">
              <a:lum contrast="-31000"/>
              <a:extLst>
                <a:ext uri="{BEBA8EAE-BF5A-486C-A8C5-ECC9F3942E4B}">
                  <a14:imgProps xmlns:a14="http://schemas.microsoft.com/office/drawing/2010/main">
                    <a14:imgLayer r:embed="rId5">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16" name="Rectangle 1"/>
            <p:cNvSpPr/>
            <p:nvPr/>
          </p:nvSpPr>
          <p:spPr>
            <a:xfrm>
              <a:off x="89209" y="875937"/>
              <a:ext cx="4787590" cy="5648169"/>
            </a:xfrm>
            <a:prstGeom prst="rect">
              <a:avLst/>
            </a:prstGeom>
            <a:solidFill>
              <a:srgbClr val="00206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Picture 4" descr="avioneta_2"/>
          <p:cNvPicPr>
            <a:picLocks noChangeAspect="1" noChangeArrowheads="1"/>
          </p:cNvPicPr>
          <p:nvPr/>
        </p:nvPicPr>
        <p:blipFill>
          <a:blip r:embed="rId6" cstate="print"/>
          <a:srcRect/>
          <a:stretch>
            <a:fillRect/>
          </a:stretch>
        </p:blipFill>
        <p:spPr bwMode="auto">
          <a:xfrm>
            <a:off x="3546171" y="2764351"/>
            <a:ext cx="5050060" cy="31438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CuadroTexto 8"/>
          <p:cNvSpPr txBox="1"/>
          <p:nvPr/>
        </p:nvSpPr>
        <p:spPr>
          <a:xfrm>
            <a:off x="2871560" y="457751"/>
            <a:ext cx="3837062" cy="584775"/>
          </a:xfrm>
          <a:prstGeom prst="rect">
            <a:avLst/>
          </a:prstGeom>
          <a:noFill/>
        </p:spPr>
        <p:txBody>
          <a:bodyPr wrap="square" rtlCol="0">
            <a:spAutoFit/>
          </a:bodyPr>
          <a:lstStyle/>
          <a:p>
            <a:pPr algn="ctr"/>
            <a:r>
              <a:rPr lang="es-ES_tradnl" sz="3200" dirty="0">
                <a:solidFill>
                  <a:srgbClr val="002060"/>
                </a:solidFill>
                <a:latin typeface="Britannic Bold" panose="020B0903060703020204" pitchFamily="34" charset="0"/>
                <a:ea typeface="Segoe UI Black" panose="020B0A02040204020203" pitchFamily="34" charset="0"/>
              </a:rPr>
              <a:t>APLICACIONES DEL </a:t>
            </a:r>
          </a:p>
        </p:txBody>
      </p:sp>
      <p:sp>
        <p:nvSpPr>
          <p:cNvPr id="15" name="8 Rectángulo"/>
          <p:cNvSpPr/>
          <p:nvPr/>
        </p:nvSpPr>
        <p:spPr>
          <a:xfrm>
            <a:off x="6623162" y="391369"/>
            <a:ext cx="1986274" cy="699326"/>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200" b="1" dirty="0">
                <a:solidFill>
                  <a:schemeClr val="bg1"/>
                </a:solidFill>
                <a:latin typeface="High Tower Text" panose="02040502050506030303" pitchFamily="18" charset="0"/>
              </a:rPr>
              <a:t>LASER</a:t>
            </a:r>
            <a:endParaRPr lang="es-CL" sz="2000" dirty="0">
              <a:solidFill>
                <a:schemeClr val="bg1"/>
              </a:solidFill>
            </a:endParaRPr>
          </a:p>
        </p:txBody>
      </p:sp>
    </p:spTree>
    <p:extLst>
      <p:ext uri="{BB962C8B-B14F-4D97-AF65-F5344CB8AC3E}">
        <p14:creationId xmlns:p14="http://schemas.microsoft.com/office/powerpoint/2010/main" val="47123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8 Rectángulo"/>
          <p:cNvSpPr/>
          <p:nvPr/>
        </p:nvSpPr>
        <p:spPr>
          <a:xfrm>
            <a:off x="3973945" y="4517471"/>
            <a:ext cx="4029290" cy="1057278"/>
          </a:xfrm>
          <a:prstGeom prst="rect">
            <a:avLst/>
          </a:prstGeom>
          <a:solidFill>
            <a:schemeClr val="accent4">
              <a:lumMod val="50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3600" b="1" dirty="0">
                <a:solidFill>
                  <a:schemeClr val="bg1"/>
                </a:solidFill>
                <a:latin typeface="High Tower Text" panose="02040502050506030303" pitchFamily="18" charset="0"/>
              </a:rPr>
              <a:t>¿ Preguntas ?</a:t>
            </a:r>
          </a:p>
        </p:txBody>
      </p:sp>
      <p:pic>
        <p:nvPicPr>
          <p:cNvPr id="10" name="Imagen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074" y="371474"/>
            <a:ext cx="1149032" cy="1149032"/>
          </a:xfrm>
          <a:prstGeom prst="rect">
            <a:avLst/>
          </a:prstGeom>
        </p:spPr>
      </p:pic>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9380" y="2038022"/>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450433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0" y="0"/>
            <a:ext cx="12192000" cy="6858000"/>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5" name="Freeform 6"/>
          <p:cNvSpPr>
            <a:spLocks/>
          </p:cNvSpPr>
          <p:nvPr/>
        </p:nvSpPr>
        <p:spPr bwMode="auto">
          <a:xfrm>
            <a:off x="0" y="286113"/>
            <a:ext cx="12192001" cy="8099370"/>
          </a:xfrm>
          <a:custGeom>
            <a:avLst/>
            <a:gdLst>
              <a:gd name="T0" fmla="*/ 471 w 542"/>
              <a:gd name="T1" fmla="*/ 110 h 359"/>
              <a:gd name="T2" fmla="*/ 494 w 542"/>
              <a:gd name="T3" fmla="*/ 124 h 359"/>
              <a:gd name="T4" fmla="*/ 473 w 542"/>
              <a:gd name="T5" fmla="*/ 118 h 359"/>
              <a:gd name="T6" fmla="*/ 352 w 542"/>
              <a:gd name="T7" fmla="*/ 60 h 359"/>
              <a:gd name="T8" fmla="*/ 361 w 542"/>
              <a:gd name="T9" fmla="*/ 68 h 359"/>
              <a:gd name="T10" fmla="*/ 315 w 542"/>
              <a:gd name="T11" fmla="*/ 52 h 359"/>
              <a:gd name="T12" fmla="*/ 341 w 542"/>
              <a:gd name="T13" fmla="*/ 68 h 359"/>
              <a:gd name="T14" fmla="*/ 369 w 542"/>
              <a:gd name="T15" fmla="*/ 86 h 359"/>
              <a:gd name="T16" fmla="*/ 325 w 542"/>
              <a:gd name="T17" fmla="*/ 66 h 359"/>
              <a:gd name="T18" fmla="*/ 304 w 542"/>
              <a:gd name="T19" fmla="*/ 63 h 359"/>
              <a:gd name="T20" fmla="*/ 254 w 542"/>
              <a:gd name="T21" fmla="*/ 49 h 359"/>
              <a:gd name="T22" fmla="*/ 302 w 542"/>
              <a:gd name="T23" fmla="*/ 75 h 359"/>
              <a:gd name="T24" fmla="*/ 245 w 542"/>
              <a:gd name="T25" fmla="*/ 49 h 359"/>
              <a:gd name="T26" fmla="*/ 240 w 542"/>
              <a:gd name="T27" fmla="*/ 54 h 359"/>
              <a:gd name="T28" fmla="*/ 217 w 542"/>
              <a:gd name="T29" fmla="*/ 54 h 359"/>
              <a:gd name="T30" fmla="*/ 215 w 542"/>
              <a:gd name="T31" fmla="*/ 65 h 359"/>
              <a:gd name="T32" fmla="*/ 211 w 542"/>
              <a:gd name="T33" fmla="*/ 69 h 359"/>
              <a:gd name="T34" fmla="*/ 270 w 542"/>
              <a:gd name="T35" fmla="*/ 101 h 359"/>
              <a:gd name="T36" fmla="*/ 242 w 542"/>
              <a:gd name="T37" fmla="*/ 92 h 359"/>
              <a:gd name="T38" fmla="*/ 149 w 542"/>
              <a:gd name="T39" fmla="*/ 52 h 359"/>
              <a:gd name="T40" fmla="*/ 101 w 542"/>
              <a:gd name="T41" fmla="*/ 27 h 359"/>
              <a:gd name="T42" fmla="*/ 123 w 542"/>
              <a:gd name="T43" fmla="*/ 42 h 359"/>
              <a:gd name="T44" fmla="*/ 159 w 542"/>
              <a:gd name="T45" fmla="*/ 62 h 359"/>
              <a:gd name="T46" fmla="*/ 118 w 542"/>
              <a:gd name="T47" fmla="*/ 46 h 359"/>
              <a:gd name="T48" fmla="*/ 108 w 542"/>
              <a:gd name="T49" fmla="*/ 52 h 359"/>
              <a:gd name="T50" fmla="*/ 14 w 542"/>
              <a:gd name="T51" fmla="*/ 2 h 359"/>
              <a:gd name="T52" fmla="*/ 36 w 542"/>
              <a:gd name="T53" fmla="*/ 19 h 359"/>
              <a:gd name="T54" fmla="*/ 35 w 542"/>
              <a:gd name="T55" fmla="*/ 27 h 359"/>
              <a:gd name="T56" fmla="*/ 21 w 542"/>
              <a:gd name="T57" fmla="*/ 35 h 359"/>
              <a:gd name="T58" fmla="*/ 0 w 542"/>
              <a:gd name="T59" fmla="*/ 108 h 359"/>
              <a:gd name="T60" fmla="*/ 3 w 542"/>
              <a:gd name="T61" fmla="*/ 221 h 359"/>
              <a:gd name="T62" fmla="*/ 75 w 542"/>
              <a:gd name="T63" fmla="*/ 257 h 359"/>
              <a:gd name="T64" fmla="*/ 99 w 542"/>
              <a:gd name="T65" fmla="*/ 264 h 359"/>
              <a:gd name="T66" fmla="*/ 28 w 542"/>
              <a:gd name="T67" fmla="*/ 229 h 359"/>
              <a:gd name="T68" fmla="*/ 169 w 542"/>
              <a:gd name="T69" fmla="*/ 290 h 359"/>
              <a:gd name="T70" fmla="*/ 204 w 542"/>
              <a:gd name="T71" fmla="*/ 306 h 359"/>
              <a:gd name="T72" fmla="*/ 218 w 542"/>
              <a:gd name="T73" fmla="*/ 308 h 359"/>
              <a:gd name="T74" fmla="*/ 208 w 542"/>
              <a:gd name="T75" fmla="*/ 294 h 359"/>
              <a:gd name="T76" fmla="*/ 150 w 542"/>
              <a:gd name="T77" fmla="*/ 267 h 359"/>
              <a:gd name="T78" fmla="*/ 226 w 542"/>
              <a:gd name="T79" fmla="*/ 299 h 359"/>
              <a:gd name="T80" fmla="*/ 250 w 542"/>
              <a:gd name="T81" fmla="*/ 305 h 359"/>
              <a:gd name="T82" fmla="*/ 275 w 542"/>
              <a:gd name="T83" fmla="*/ 305 h 359"/>
              <a:gd name="T84" fmla="*/ 242 w 542"/>
              <a:gd name="T85" fmla="*/ 287 h 359"/>
              <a:gd name="T86" fmla="*/ 263 w 542"/>
              <a:gd name="T87" fmla="*/ 294 h 359"/>
              <a:gd name="T88" fmla="*/ 307 w 542"/>
              <a:gd name="T89" fmla="*/ 304 h 359"/>
              <a:gd name="T90" fmla="*/ 317 w 542"/>
              <a:gd name="T91" fmla="*/ 302 h 359"/>
              <a:gd name="T92" fmla="*/ 328 w 542"/>
              <a:gd name="T93" fmla="*/ 298 h 359"/>
              <a:gd name="T94" fmla="*/ 344 w 542"/>
              <a:gd name="T95" fmla="*/ 299 h 359"/>
              <a:gd name="T96" fmla="*/ 277 w 542"/>
              <a:gd name="T97" fmla="*/ 263 h 359"/>
              <a:gd name="T98" fmla="*/ 293 w 542"/>
              <a:gd name="T99" fmla="*/ 267 h 359"/>
              <a:gd name="T100" fmla="*/ 380 w 542"/>
              <a:gd name="T101" fmla="*/ 302 h 359"/>
              <a:gd name="T102" fmla="*/ 448 w 542"/>
              <a:gd name="T103" fmla="*/ 334 h 359"/>
              <a:gd name="T104" fmla="*/ 414 w 542"/>
              <a:gd name="T105" fmla="*/ 314 h 359"/>
              <a:gd name="T106" fmla="*/ 385 w 542"/>
              <a:gd name="T107" fmla="*/ 303 h 359"/>
              <a:gd name="T108" fmla="*/ 396 w 542"/>
              <a:gd name="T109" fmla="*/ 300 h 359"/>
              <a:gd name="T110" fmla="*/ 460 w 542"/>
              <a:gd name="T111" fmla="*/ 320 h 359"/>
              <a:gd name="T112" fmla="*/ 519 w 542"/>
              <a:gd name="T113" fmla="*/ 351 h 359"/>
              <a:gd name="T114" fmla="*/ 509 w 542"/>
              <a:gd name="T115" fmla="*/ 341 h 359"/>
              <a:gd name="T116" fmla="*/ 503 w 542"/>
              <a:gd name="T117" fmla="*/ 328 h 359"/>
              <a:gd name="T118" fmla="*/ 504 w 542"/>
              <a:gd name="T119" fmla="*/ 317 h 359"/>
              <a:gd name="T120" fmla="*/ 541 w 542"/>
              <a:gd name="T121" fmla="*/ 254 h 359"/>
              <a:gd name="T122" fmla="*/ 542 w 542"/>
              <a:gd name="T123" fmla="*/ 147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2" h="359">
                <a:moveTo>
                  <a:pt x="542" y="144"/>
                </a:moveTo>
                <a:cubicBezTo>
                  <a:pt x="542" y="139"/>
                  <a:pt x="542" y="139"/>
                  <a:pt x="542" y="139"/>
                </a:cubicBezTo>
                <a:cubicBezTo>
                  <a:pt x="537" y="139"/>
                  <a:pt x="537" y="139"/>
                  <a:pt x="537" y="139"/>
                </a:cubicBezTo>
                <a:cubicBezTo>
                  <a:pt x="529" y="135"/>
                  <a:pt x="522" y="131"/>
                  <a:pt x="514" y="127"/>
                </a:cubicBezTo>
                <a:cubicBezTo>
                  <a:pt x="500" y="120"/>
                  <a:pt x="485" y="114"/>
                  <a:pt x="472" y="106"/>
                </a:cubicBezTo>
                <a:cubicBezTo>
                  <a:pt x="472" y="106"/>
                  <a:pt x="472" y="106"/>
                  <a:pt x="472" y="106"/>
                </a:cubicBezTo>
                <a:cubicBezTo>
                  <a:pt x="470" y="105"/>
                  <a:pt x="469" y="104"/>
                  <a:pt x="466" y="104"/>
                </a:cubicBezTo>
                <a:cubicBezTo>
                  <a:pt x="464" y="103"/>
                  <a:pt x="463" y="102"/>
                  <a:pt x="461" y="101"/>
                </a:cubicBezTo>
                <a:cubicBezTo>
                  <a:pt x="462" y="102"/>
                  <a:pt x="465" y="104"/>
                  <a:pt x="465" y="104"/>
                </a:cubicBezTo>
                <a:cubicBezTo>
                  <a:pt x="466" y="105"/>
                  <a:pt x="467" y="105"/>
                  <a:pt x="467" y="105"/>
                </a:cubicBezTo>
                <a:cubicBezTo>
                  <a:pt x="468" y="106"/>
                  <a:pt x="470" y="107"/>
                  <a:pt x="470" y="107"/>
                </a:cubicBezTo>
                <a:cubicBezTo>
                  <a:pt x="468" y="107"/>
                  <a:pt x="472" y="108"/>
                  <a:pt x="471" y="109"/>
                </a:cubicBezTo>
                <a:cubicBezTo>
                  <a:pt x="470" y="109"/>
                  <a:pt x="469" y="108"/>
                  <a:pt x="469" y="108"/>
                </a:cubicBezTo>
                <a:cubicBezTo>
                  <a:pt x="469" y="109"/>
                  <a:pt x="471" y="109"/>
                  <a:pt x="472" y="110"/>
                </a:cubicBezTo>
                <a:cubicBezTo>
                  <a:pt x="473" y="110"/>
                  <a:pt x="475" y="111"/>
                  <a:pt x="475" y="112"/>
                </a:cubicBezTo>
                <a:cubicBezTo>
                  <a:pt x="474" y="111"/>
                  <a:pt x="472" y="110"/>
                  <a:pt x="471" y="110"/>
                </a:cubicBezTo>
                <a:cubicBezTo>
                  <a:pt x="471" y="110"/>
                  <a:pt x="470" y="110"/>
                  <a:pt x="470" y="110"/>
                </a:cubicBezTo>
                <a:cubicBezTo>
                  <a:pt x="472" y="111"/>
                  <a:pt x="473" y="111"/>
                  <a:pt x="475" y="112"/>
                </a:cubicBezTo>
                <a:cubicBezTo>
                  <a:pt x="476" y="113"/>
                  <a:pt x="477" y="113"/>
                  <a:pt x="479" y="114"/>
                </a:cubicBezTo>
                <a:cubicBezTo>
                  <a:pt x="479" y="114"/>
                  <a:pt x="479" y="115"/>
                  <a:pt x="478" y="115"/>
                </a:cubicBezTo>
                <a:cubicBezTo>
                  <a:pt x="476" y="114"/>
                  <a:pt x="474" y="112"/>
                  <a:pt x="472" y="111"/>
                </a:cubicBezTo>
                <a:cubicBezTo>
                  <a:pt x="468" y="109"/>
                  <a:pt x="463" y="107"/>
                  <a:pt x="458" y="105"/>
                </a:cubicBezTo>
                <a:cubicBezTo>
                  <a:pt x="458" y="105"/>
                  <a:pt x="457" y="105"/>
                  <a:pt x="457" y="104"/>
                </a:cubicBezTo>
                <a:cubicBezTo>
                  <a:pt x="456" y="104"/>
                  <a:pt x="454" y="103"/>
                  <a:pt x="453" y="102"/>
                </a:cubicBezTo>
                <a:cubicBezTo>
                  <a:pt x="452" y="102"/>
                  <a:pt x="451" y="101"/>
                  <a:pt x="449" y="101"/>
                </a:cubicBezTo>
                <a:cubicBezTo>
                  <a:pt x="447" y="100"/>
                  <a:pt x="446" y="99"/>
                  <a:pt x="443" y="98"/>
                </a:cubicBezTo>
                <a:cubicBezTo>
                  <a:pt x="443" y="99"/>
                  <a:pt x="445" y="100"/>
                  <a:pt x="448" y="101"/>
                </a:cubicBezTo>
                <a:cubicBezTo>
                  <a:pt x="452" y="104"/>
                  <a:pt x="456" y="106"/>
                  <a:pt x="460" y="106"/>
                </a:cubicBezTo>
                <a:cubicBezTo>
                  <a:pt x="465" y="109"/>
                  <a:pt x="469" y="111"/>
                  <a:pt x="474" y="113"/>
                </a:cubicBezTo>
                <a:cubicBezTo>
                  <a:pt x="477" y="115"/>
                  <a:pt x="481" y="116"/>
                  <a:pt x="484" y="118"/>
                </a:cubicBezTo>
                <a:cubicBezTo>
                  <a:pt x="486" y="119"/>
                  <a:pt x="488" y="120"/>
                  <a:pt x="490" y="121"/>
                </a:cubicBezTo>
                <a:cubicBezTo>
                  <a:pt x="491" y="122"/>
                  <a:pt x="493" y="123"/>
                  <a:pt x="494" y="124"/>
                </a:cubicBezTo>
                <a:cubicBezTo>
                  <a:pt x="492" y="123"/>
                  <a:pt x="491" y="122"/>
                  <a:pt x="489" y="121"/>
                </a:cubicBezTo>
                <a:cubicBezTo>
                  <a:pt x="489" y="121"/>
                  <a:pt x="488" y="121"/>
                  <a:pt x="487" y="121"/>
                </a:cubicBezTo>
                <a:cubicBezTo>
                  <a:pt x="487" y="121"/>
                  <a:pt x="487" y="121"/>
                  <a:pt x="487" y="121"/>
                </a:cubicBezTo>
                <a:cubicBezTo>
                  <a:pt x="487" y="121"/>
                  <a:pt x="489" y="122"/>
                  <a:pt x="491" y="123"/>
                </a:cubicBezTo>
                <a:cubicBezTo>
                  <a:pt x="491" y="123"/>
                  <a:pt x="492" y="124"/>
                  <a:pt x="492" y="124"/>
                </a:cubicBezTo>
                <a:cubicBezTo>
                  <a:pt x="494" y="125"/>
                  <a:pt x="495" y="125"/>
                  <a:pt x="496" y="126"/>
                </a:cubicBezTo>
                <a:cubicBezTo>
                  <a:pt x="498" y="126"/>
                  <a:pt x="499" y="127"/>
                  <a:pt x="501" y="127"/>
                </a:cubicBezTo>
                <a:cubicBezTo>
                  <a:pt x="501" y="127"/>
                  <a:pt x="501" y="128"/>
                  <a:pt x="501" y="128"/>
                </a:cubicBezTo>
                <a:cubicBezTo>
                  <a:pt x="503" y="130"/>
                  <a:pt x="504" y="131"/>
                  <a:pt x="507" y="131"/>
                </a:cubicBezTo>
                <a:cubicBezTo>
                  <a:pt x="510" y="132"/>
                  <a:pt x="511" y="133"/>
                  <a:pt x="514" y="134"/>
                </a:cubicBezTo>
                <a:cubicBezTo>
                  <a:pt x="514" y="135"/>
                  <a:pt x="513" y="135"/>
                  <a:pt x="510" y="135"/>
                </a:cubicBezTo>
                <a:cubicBezTo>
                  <a:pt x="512" y="136"/>
                  <a:pt x="514" y="136"/>
                  <a:pt x="515" y="137"/>
                </a:cubicBezTo>
                <a:cubicBezTo>
                  <a:pt x="515" y="137"/>
                  <a:pt x="515" y="137"/>
                  <a:pt x="515" y="137"/>
                </a:cubicBezTo>
                <a:cubicBezTo>
                  <a:pt x="505" y="133"/>
                  <a:pt x="494" y="128"/>
                  <a:pt x="485" y="123"/>
                </a:cubicBezTo>
                <a:cubicBezTo>
                  <a:pt x="484" y="123"/>
                  <a:pt x="483" y="123"/>
                  <a:pt x="482" y="122"/>
                </a:cubicBezTo>
                <a:cubicBezTo>
                  <a:pt x="479" y="121"/>
                  <a:pt x="476" y="119"/>
                  <a:pt x="473" y="118"/>
                </a:cubicBezTo>
                <a:cubicBezTo>
                  <a:pt x="472" y="117"/>
                  <a:pt x="471" y="117"/>
                  <a:pt x="471" y="117"/>
                </a:cubicBezTo>
                <a:cubicBezTo>
                  <a:pt x="470" y="117"/>
                  <a:pt x="469" y="117"/>
                  <a:pt x="468" y="117"/>
                </a:cubicBezTo>
                <a:cubicBezTo>
                  <a:pt x="455" y="110"/>
                  <a:pt x="444" y="104"/>
                  <a:pt x="430" y="97"/>
                </a:cubicBezTo>
                <a:cubicBezTo>
                  <a:pt x="430" y="96"/>
                  <a:pt x="428" y="95"/>
                  <a:pt x="426" y="94"/>
                </a:cubicBezTo>
                <a:cubicBezTo>
                  <a:pt x="425" y="94"/>
                  <a:pt x="425" y="93"/>
                  <a:pt x="421" y="92"/>
                </a:cubicBezTo>
                <a:cubicBezTo>
                  <a:pt x="421" y="92"/>
                  <a:pt x="418" y="92"/>
                  <a:pt x="417" y="91"/>
                </a:cubicBezTo>
                <a:cubicBezTo>
                  <a:pt x="412" y="89"/>
                  <a:pt x="409" y="87"/>
                  <a:pt x="403" y="84"/>
                </a:cubicBezTo>
                <a:cubicBezTo>
                  <a:pt x="405" y="86"/>
                  <a:pt x="409" y="87"/>
                  <a:pt x="409" y="89"/>
                </a:cubicBezTo>
                <a:cubicBezTo>
                  <a:pt x="399" y="84"/>
                  <a:pt x="390" y="80"/>
                  <a:pt x="382" y="76"/>
                </a:cubicBezTo>
                <a:cubicBezTo>
                  <a:pt x="380" y="74"/>
                  <a:pt x="378" y="73"/>
                  <a:pt x="374" y="72"/>
                </a:cubicBezTo>
                <a:cubicBezTo>
                  <a:pt x="374" y="72"/>
                  <a:pt x="373" y="71"/>
                  <a:pt x="373" y="71"/>
                </a:cubicBezTo>
                <a:cubicBezTo>
                  <a:pt x="371" y="69"/>
                  <a:pt x="366" y="68"/>
                  <a:pt x="364" y="66"/>
                </a:cubicBezTo>
                <a:cubicBezTo>
                  <a:pt x="363" y="66"/>
                  <a:pt x="363" y="66"/>
                  <a:pt x="363" y="66"/>
                </a:cubicBezTo>
                <a:cubicBezTo>
                  <a:pt x="363" y="66"/>
                  <a:pt x="363" y="66"/>
                  <a:pt x="363" y="66"/>
                </a:cubicBezTo>
                <a:cubicBezTo>
                  <a:pt x="363" y="66"/>
                  <a:pt x="363" y="66"/>
                  <a:pt x="364" y="66"/>
                </a:cubicBezTo>
                <a:cubicBezTo>
                  <a:pt x="361" y="64"/>
                  <a:pt x="356" y="62"/>
                  <a:pt x="352" y="60"/>
                </a:cubicBezTo>
                <a:cubicBezTo>
                  <a:pt x="347" y="57"/>
                  <a:pt x="342" y="54"/>
                  <a:pt x="340" y="52"/>
                </a:cubicBezTo>
                <a:cubicBezTo>
                  <a:pt x="339" y="52"/>
                  <a:pt x="338" y="51"/>
                  <a:pt x="338" y="51"/>
                </a:cubicBezTo>
                <a:cubicBezTo>
                  <a:pt x="334" y="49"/>
                  <a:pt x="328" y="46"/>
                  <a:pt x="324" y="44"/>
                </a:cubicBezTo>
                <a:cubicBezTo>
                  <a:pt x="323" y="43"/>
                  <a:pt x="321" y="42"/>
                  <a:pt x="318" y="42"/>
                </a:cubicBezTo>
                <a:cubicBezTo>
                  <a:pt x="317" y="41"/>
                  <a:pt x="316" y="41"/>
                  <a:pt x="314" y="40"/>
                </a:cubicBezTo>
                <a:cubicBezTo>
                  <a:pt x="314" y="40"/>
                  <a:pt x="313" y="40"/>
                  <a:pt x="313" y="40"/>
                </a:cubicBezTo>
                <a:cubicBezTo>
                  <a:pt x="313" y="40"/>
                  <a:pt x="313" y="40"/>
                  <a:pt x="313" y="40"/>
                </a:cubicBezTo>
                <a:cubicBezTo>
                  <a:pt x="316" y="42"/>
                  <a:pt x="321" y="45"/>
                  <a:pt x="326" y="47"/>
                </a:cubicBezTo>
                <a:cubicBezTo>
                  <a:pt x="328" y="48"/>
                  <a:pt x="331" y="49"/>
                  <a:pt x="331" y="50"/>
                </a:cubicBezTo>
                <a:cubicBezTo>
                  <a:pt x="338" y="52"/>
                  <a:pt x="333" y="53"/>
                  <a:pt x="338" y="54"/>
                </a:cubicBezTo>
                <a:cubicBezTo>
                  <a:pt x="338" y="54"/>
                  <a:pt x="338" y="54"/>
                  <a:pt x="338" y="54"/>
                </a:cubicBezTo>
                <a:cubicBezTo>
                  <a:pt x="339" y="55"/>
                  <a:pt x="339" y="56"/>
                  <a:pt x="342" y="57"/>
                </a:cubicBezTo>
                <a:cubicBezTo>
                  <a:pt x="345" y="59"/>
                  <a:pt x="349" y="60"/>
                  <a:pt x="351" y="62"/>
                </a:cubicBezTo>
                <a:cubicBezTo>
                  <a:pt x="353" y="63"/>
                  <a:pt x="354" y="63"/>
                  <a:pt x="356" y="63"/>
                </a:cubicBezTo>
                <a:cubicBezTo>
                  <a:pt x="356" y="64"/>
                  <a:pt x="354" y="64"/>
                  <a:pt x="357" y="65"/>
                </a:cubicBezTo>
                <a:cubicBezTo>
                  <a:pt x="357" y="66"/>
                  <a:pt x="361" y="67"/>
                  <a:pt x="361" y="68"/>
                </a:cubicBezTo>
                <a:cubicBezTo>
                  <a:pt x="361" y="68"/>
                  <a:pt x="360" y="68"/>
                  <a:pt x="360" y="68"/>
                </a:cubicBezTo>
                <a:cubicBezTo>
                  <a:pt x="358" y="67"/>
                  <a:pt x="359" y="68"/>
                  <a:pt x="359" y="69"/>
                </a:cubicBezTo>
                <a:cubicBezTo>
                  <a:pt x="355" y="68"/>
                  <a:pt x="352" y="66"/>
                  <a:pt x="352" y="66"/>
                </a:cubicBezTo>
                <a:cubicBezTo>
                  <a:pt x="352" y="64"/>
                  <a:pt x="350" y="63"/>
                  <a:pt x="346" y="62"/>
                </a:cubicBezTo>
                <a:cubicBezTo>
                  <a:pt x="344" y="62"/>
                  <a:pt x="342" y="61"/>
                  <a:pt x="341" y="60"/>
                </a:cubicBezTo>
                <a:cubicBezTo>
                  <a:pt x="340" y="59"/>
                  <a:pt x="338" y="58"/>
                  <a:pt x="336" y="58"/>
                </a:cubicBezTo>
                <a:cubicBezTo>
                  <a:pt x="336" y="58"/>
                  <a:pt x="336" y="58"/>
                  <a:pt x="335" y="58"/>
                </a:cubicBezTo>
                <a:cubicBezTo>
                  <a:pt x="332" y="56"/>
                  <a:pt x="328" y="54"/>
                  <a:pt x="324" y="53"/>
                </a:cubicBezTo>
                <a:cubicBezTo>
                  <a:pt x="324" y="53"/>
                  <a:pt x="324" y="53"/>
                  <a:pt x="324" y="53"/>
                </a:cubicBezTo>
                <a:cubicBezTo>
                  <a:pt x="324" y="53"/>
                  <a:pt x="324" y="53"/>
                  <a:pt x="324" y="53"/>
                </a:cubicBezTo>
                <a:cubicBezTo>
                  <a:pt x="324" y="53"/>
                  <a:pt x="324" y="53"/>
                  <a:pt x="324" y="53"/>
                </a:cubicBezTo>
                <a:cubicBezTo>
                  <a:pt x="322" y="51"/>
                  <a:pt x="319" y="50"/>
                  <a:pt x="317" y="49"/>
                </a:cubicBezTo>
                <a:cubicBezTo>
                  <a:pt x="313" y="48"/>
                  <a:pt x="310" y="46"/>
                  <a:pt x="306" y="44"/>
                </a:cubicBezTo>
                <a:cubicBezTo>
                  <a:pt x="307" y="46"/>
                  <a:pt x="317" y="49"/>
                  <a:pt x="315" y="51"/>
                </a:cubicBezTo>
                <a:cubicBezTo>
                  <a:pt x="314" y="50"/>
                  <a:pt x="314" y="51"/>
                  <a:pt x="314" y="52"/>
                </a:cubicBezTo>
                <a:cubicBezTo>
                  <a:pt x="314" y="52"/>
                  <a:pt x="314" y="52"/>
                  <a:pt x="315" y="52"/>
                </a:cubicBezTo>
                <a:cubicBezTo>
                  <a:pt x="317" y="53"/>
                  <a:pt x="319" y="53"/>
                  <a:pt x="322" y="54"/>
                </a:cubicBezTo>
                <a:cubicBezTo>
                  <a:pt x="322" y="55"/>
                  <a:pt x="323" y="55"/>
                  <a:pt x="324" y="55"/>
                </a:cubicBezTo>
                <a:cubicBezTo>
                  <a:pt x="325" y="56"/>
                  <a:pt x="326" y="56"/>
                  <a:pt x="326" y="57"/>
                </a:cubicBezTo>
                <a:cubicBezTo>
                  <a:pt x="332" y="59"/>
                  <a:pt x="336" y="62"/>
                  <a:pt x="340" y="65"/>
                </a:cubicBezTo>
                <a:cubicBezTo>
                  <a:pt x="338" y="65"/>
                  <a:pt x="336" y="63"/>
                  <a:pt x="334" y="63"/>
                </a:cubicBezTo>
                <a:cubicBezTo>
                  <a:pt x="334" y="64"/>
                  <a:pt x="338" y="65"/>
                  <a:pt x="339" y="66"/>
                </a:cubicBezTo>
                <a:cubicBezTo>
                  <a:pt x="339" y="66"/>
                  <a:pt x="339" y="66"/>
                  <a:pt x="338" y="66"/>
                </a:cubicBezTo>
                <a:cubicBezTo>
                  <a:pt x="338" y="66"/>
                  <a:pt x="338" y="66"/>
                  <a:pt x="338" y="66"/>
                </a:cubicBezTo>
                <a:cubicBezTo>
                  <a:pt x="338" y="66"/>
                  <a:pt x="338" y="67"/>
                  <a:pt x="337" y="66"/>
                </a:cubicBezTo>
                <a:cubicBezTo>
                  <a:pt x="334" y="65"/>
                  <a:pt x="333" y="65"/>
                  <a:pt x="332" y="65"/>
                </a:cubicBezTo>
                <a:cubicBezTo>
                  <a:pt x="331" y="65"/>
                  <a:pt x="333" y="66"/>
                  <a:pt x="334" y="67"/>
                </a:cubicBezTo>
                <a:cubicBezTo>
                  <a:pt x="337" y="68"/>
                  <a:pt x="340" y="69"/>
                  <a:pt x="341" y="70"/>
                </a:cubicBezTo>
                <a:cubicBezTo>
                  <a:pt x="343" y="72"/>
                  <a:pt x="345" y="72"/>
                  <a:pt x="347" y="72"/>
                </a:cubicBezTo>
                <a:cubicBezTo>
                  <a:pt x="349" y="73"/>
                  <a:pt x="351" y="74"/>
                  <a:pt x="355" y="76"/>
                </a:cubicBezTo>
                <a:cubicBezTo>
                  <a:pt x="353" y="74"/>
                  <a:pt x="351" y="73"/>
                  <a:pt x="347" y="72"/>
                </a:cubicBezTo>
                <a:cubicBezTo>
                  <a:pt x="345" y="71"/>
                  <a:pt x="343" y="70"/>
                  <a:pt x="341" y="68"/>
                </a:cubicBezTo>
                <a:cubicBezTo>
                  <a:pt x="339" y="68"/>
                  <a:pt x="339" y="67"/>
                  <a:pt x="341" y="67"/>
                </a:cubicBezTo>
                <a:cubicBezTo>
                  <a:pt x="343" y="68"/>
                  <a:pt x="346" y="69"/>
                  <a:pt x="347" y="68"/>
                </a:cubicBezTo>
                <a:cubicBezTo>
                  <a:pt x="347" y="69"/>
                  <a:pt x="348" y="69"/>
                  <a:pt x="349" y="69"/>
                </a:cubicBezTo>
                <a:cubicBezTo>
                  <a:pt x="349" y="70"/>
                  <a:pt x="351" y="71"/>
                  <a:pt x="353" y="72"/>
                </a:cubicBezTo>
                <a:cubicBezTo>
                  <a:pt x="359" y="75"/>
                  <a:pt x="364" y="78"/>
                  <a:pt x="370" y="81"/>
                </a:cubicBezTo>
                <a:cubicBezTo>
                  <a:pt x="373" y="83"/>
                  <a:pt x="375" y="84"/>
                  <a:pt x="380" y="86"/>
                </a:cubicBezTo>
                <a:cubicBezTo>
                  <a:pt x="382" y="88"/>
                  <a:pt x="388" y="90"/>
                  <a:pt x="390" y="92"/>
                </a:cubicBezTo>
                <a:cubicBezTo>
                  <a:pt x="391" y="93"/>
                  <a:pt x="393" y="94"/>
                  <a:pt x="394" y="95"/>
                </a:cubicBezTo>
                <a:cubicBezTo>
                  <a:pt x="395" y="96"/>
                  <a:pt x="396" y="96"/>
                  <a:pt x="396" y="97"/>
                </a:cubicBezTo>
                <a:cubicBezTo>
                  <a:pt x="397" y="97"/>
                  <a:pt x="397" y="98"/>
                  <a:pt x="398" y="98"/>
                </a:cubicBezTo>
                <a:cubicBezTo>
                  <a:pt x="396" y="97"/>
                  <a:pt x="394" y="96"/>
                  <a:pt x="392" y="95"/>
                </a:cubicBezTo>
                <a:cubicBezTo>
                  <a:pt x="390" y="95"/>
                  <a:pt x="390" y="94"/>
                  <a:pt x="388" y="94"/>
                </a:cubicBezTo>
                <a:cubicBezTo>
                  <a:pt x="387" y="93"/>
                  <a:pt x="385" y="92"/>
                  <a:pt x="384" y="92"/>
                </a:cubicBezTo>
                <a:cubicBezTo>
                  <a:pt x="384" y="92"/>
                  <a:pt x="384" y="93"/>
                  <a:pt x="383" y="93"/>
                </a:cubicBezTo>
                <a:cubicBezTo>
                  <a:pt x="380" y="91"/>
                  <a:pt x="378" y="90"/>
                  <a:pt x="374" y="88"/>
                </a:cubicBezTo>
                <a:cubicBezTo>
                  <a:pt x="372" y="87"/>
                  <a:pt x="370" y="87"/>
                  <a:pt x="369" y="86"/>
                </a:cubicBezTo>
                <a:cubicBezTo>
                  <a:pt x="369" y="86"/>
                  <a:pt x="370" y="85"/>
                  <a:pt x="369" y="85"/>
                </a:cubicBezTo>
                <a:cubicBezTo>
                  <a:pt x="367" y="84"/>
                  <a:pt x="367" y="85"/>
                  <a:pt x="367" y="85"/>
                </a:cubicBezTo>
                <a:cubicBezTo>
                  <a:pt x="365" y="84"/>
                  <a:pt x="364" y="83"/>
                  <a:pt x="362" y="83"/>
                </a:cubicBezTo>
                <a:cubicBezTo>
                  <a:pt x="362" y="83"/>
                  <a:pt x="362" y="83"/>
                  <a:pt x="362" y="83"/>
                </a:cubicBezTo>
                <a:cubicBezTo>
                  <a:pt x="356" y="78"/>
                  <a:pt x="346" y="74"/>
                  <a:pt x="338" y="70"/>
                </a:cubicBezTo>
                <a:cubicBezTo>
                  <a:pt x="334" y="67"/>
                  <a:pt x="330" y="65"/>
                  <a:pt x="326" y="63"/>
                </a:cubicBezTo>
                <a:cubicBezTo>
                  <a:pt x="324" y="61"/>
                  <a:pt x="321" y="60"/>
                  <a:pt x="318" y="59"/>
                </a:cubicBezTo>
                <a:cubicBezTo>
                  <a:pt x="317" y="58"/>
                  <a:pt x="317" y="57"/>
                  <a:pt x="314" y="57"/>
                </a:cubicBezTo>
                <a:cubicBezTo>
                  <a:pt x="309" y="56"/>
                  <a:pt x="312" y="57"/>
                  <a:pt x="312" y="58"/>
                </a:cubicBezTo>
                <a:cubicBezTo>
                  <a:pt x="311" y="57"/>
                  <a:pt x="310" y="57"/>
                  <a:pt x="308" y="56"/>
                </a:cubicBezTo>
                <a:cubicBezTo>
                  <a:pt x="310" y="58"/>
                  <a:pt x="313" y="60"/>
                  <a:pt x="316" y="61"/>
                </a:cubicBezTo>
                <a:cubicBezTo>
                  <a:pt x="315" y="61"/>
                  <a:pt x="314" y="62"/>
                  <a:pt x="316" y="62"/>
                </a:cubicBezTo>
                <a:cubicBezTo>
                  <a:pt x="319" y="64"/>
                  <a:pt x="321" y="65"/>
                  <a:pt x="325" y="66"/>
                </a:cubicBezTo>
                <a:cubicBezTo>
                  <a:pt x="325" y="66"/>
                  <a:pt x="325" y="66"/>
                  <a:pt x="325" y="67"/>
                </a:cubicBezTo>
                <a:cubicBezTo>
                  <a:pt x="325" y="67"/>
                  <a:pt x="325" y="67"/>
                  <a:pt x="325" y="67"/>
                </a:cubicBezTo>
                <a:cubicBezTo>
                  <a:pt x="325" y="67"/>
                  <a:pt x="325" y="66"/>
                  <a:pt x="325" y="66"/>
                </a:cubicBezTo>
                <a:cubicBezTo>
                  <a:pt x="325" y="67"/>
                  <a:pt x="322" y="67"/>
                  <a:pt x="327" y="68"/>
                </a:cubicBezTo>
                <a:cubicBezTo>
                  <a:pt x="328" y="69"/>
                  <a:pt x="330" y="70"/>
                  <a:pt x="328" y="70"/>
                </a:cubicBezTo>
                <a:cubicBezTo>
                  <a:pt x="328" y="70"/>
                  <a:pt x="328" y="70"/>
                  <a:pt x="328" y="70"/>
                </a:cubicBezTo>
                <a:cubicBezTo>
                  <a:pt x="328" y="70"/>
                  <a:pt x="328" y="70"/>
                  <a:pt x="328" y="70"/>
                </a:cubicBezTo>
                <a:cubicBezTo>
                  <a:pt x="328" y="70"/>
                  <a:pt x="328" y="70"/>
                  <a:pt x="328" y="70"/>
                </a:cubicBezTo>
                <a:cubicBezTo>
                  <a:pt x="323" y="67"/>
                  <a:pt x="319" y="65"/>
                  <a:pt x="312" y="62"/>
                </a:cubicBezTo>
                <a:cubicBezTo>
                  <a:pt x="311" y="62"/>
                  <a:pt x="310" y="61"/>
                  <a:pt x="309" y="60"/>
                </a:cubicBezTo>
                <a:cubicBezTo>
                  <a:pt x="306" y="60"/>
                  <a:pt x="310" y="62"/>
                  <a:pt x="310" y="62"/>
                </a:cubicBezTo>
                <a:cubicBezTo>
                  <a:pt x="309" y="62"/>
                  <a:pt x="308" y="62"/>
                  <a:pt x="307" y="62"/>
                </a:cubicBezTo>
                <a:cubicBezTo>
                  <a:pt x="303" y="61"/>
                  <a:pt x="301" y="59"/>
                  <a:pt x="298" y="58"/>
                </a:cubicBezTo>
                <a:cubicBezTo>
                  <a:pt x="296" y="57"/>
                  <a:pt x="294" y="55"/>
                  <a:pt x="292" y="55"/>
                </a:cubicBezTo>
                <a:cubicBezTo>
                  <a:pt x="289" y="55"/>
                  <a:pt x="295" y="57"/>
                  <a:pt x="296" y="58"/>
                </a:cubicBezTo>
                <a:cubicBezTo>
                  <a:pt x="296" y="58"/>
                  <a:pt x="296" y="58"/>
                  <a:pt x="296" y="58"/>
                </a:cubicBezTo>
                <a:cubicBezTo>
                  <a:pt x="296" y="58"/>
                  <a:pt x="296" y="58"/>
                  <a:pt x="296" y="58"/>
                </a:cubicBezTo>
                <a:cubicBezTo>
                  <a:pt x="295" y="58"/>
                  <a:pt x="295" y="58"/>
                  <a:pt x="294" y="58"/>
                </a:cubicBezTo>
                <a:cubicBezTo>
                  <a:pt x="297" y="60"/>
                  <a:pt x="302" y="61"/>
                  <a:pt x="304" y="63"/>
                </a:cubicBezTo>
                <a:cubicBezTo>
                  <a:pt x="305" y="63"/>
                  <a:pt x="305" y="64"/>
                  <a:pt x="306" y="64"/>
                </a:cubicBezTo>
                <a:cubicBezTo>
                  <a:pt x="306" y="64"/>
                  <a:pt x="305" y="64"/>
                  <a:pt x="304" y="64"/>
                </a:cubicBezTo>
                <a:cubicBezTo>
                  <a:pt x="304" y="65"/>
                  <a:pt x="304" y="65"/>
                  <a:pt x="305" y="66"/>
                </a:cubicBezTo>
                <a:cubicBezTo>
                  <a:pt x="311" y="69"/>
                  <a:pt x="311" y="69"/>
                  <a:pt x="305" y="69"/>
                </a:cubicBezTo>
                <a:cubicBezTo>
                  <a:pt x="305" y="69"/>
                  <a:pt x="305" y="69"/>
                  <a:pt x="305" y="69"/>
                </a:cubicBezTo>
                <a:cubicBezTo>
                  <a:pt x="305" y="69"/>
                  <a:pt x="305" y="69"/>
                  <a:pt x="305" y="69"/>
                </a:cubicBezTo>
                <a:cubicBezTo>
                  <a:pt x="305" y="69"/>
                  <a:pt x="305" y="69"/>
                  <a:pt x="305" y="69"/>
                </a:cubicBezTo>
                <a:cubicBezTo>
                  <a:pt x="303" y="69"/>
                  <a:pt x="303" y="67"/>
                  <a:pt x="300" y="67"/>
                </a:cubicBezTo>
                <a:cubicBezTo>
                  <a:pt x="298" y="68"/>
                  <a:pt x="301" y="69"/>
                  <a:pt x="302" y="69"/>
                </a:cubicBezTo>
                <a:cubicBezTo>
                  <a:pt x="303" y="70"/>
                  <a:pt x="303" y="71"/>
                  <a:pt x="301" y="70"/>
                </a:cubicBezTo>
                <a:cubicBezTo>
                  <a:pt x="295" y="68"/>
                  <a:pt x="289" y="67"/>
                  <a:pt x="284" y="64"/>
                </a:cubicBezTo>
                <a:cubicBezTo>
                  <a:pt x="284" y="64"/>
                  <a:pt x="283" y="63"/>
                  <a:pt x="284" y="63"/>
                </a:cubicBezTo>
                <a:cubicBezTo>
                  <a:pt x="284" y="63"/>
                  <a:pt x="286" y="64"/>
                  <a:pt x="287" y="64"/>
                </a:cubicBezTo>
                <a:cubicBezTo>
                  <a:pt x="282" y="61"/>
                  <a:pt x="272" y="58"/>
                  <a:pt x="267" y="55"/>
                </a:cubicBezTo>
                <a:cubicBezTo>
                  <a:pt x="265" y="54"/>
                  <a:pt x="262" y="52"/>
                  <a:pt x="258" y="50"/>
                </a:cubicBezTo>
                <a:cubicBezTo>
                  <a:pt x="257" y="50"/>
                  <a:pt x="256" y="49"/>
                  <a:pt x="254" y="49"/>
                </a:cubicBezTo>
                <a:cubicBezTo>
                  <a:pt x="252" y="49"/>
                  <a:pt x="253" y="50"/>
                  <a:pt x="255" y="50"/>
                </a:cubicBezTo>
                <a:cubicBezTo>
                  <a:pt x="259" y="52"/>
                  <a:pt x="255" y="52"/>
                  <a:pt x="255" y="52"/>
                </a:cubicBezTo>
                <a:cubicBezTo>
                  <a:pt x="254" y="52"/>
                  <a:pt x="253" y="52"/>
                  <a:pt x="253" y="52"/>
                </a:cubicBezTo>
                <a:cubicBezTo>
                  <a:pt x="255" y="53"/>
                  <a:pt x="255" y="54"/>
                  <a:pt x="260" y="55"/>
                </a:cubicBezTo>
                <a:cubicBezTo>
                  <a:pt x="261" y="54"/>
                  <a:pt x="259" y="53"/>
                  <a:pt x="259" y="53"/>
                </a:cubicBezTo>
                <a:cubicBezTo>
                  <a:pt x="262" y="54"/>
                  <a:pt x="262" y="55"/>
                  <a:pt x="264" y="55"/>
                </a:cubicBezTo>
                <a:cubicBezTo>
                  <a:pt x="269" y="57"/>
                  <a:pt x="269" y="59"/>
                  <a:pt x="274" y="61"/>
                </a:cubicBezTo>
                <a:cubicBezTo>
                  <a:pt x="276" y="62"/>
                  <a:pt x="278" y="63"/>
                  <a:pt x="280" y="64"/>
                </a:cubicBezTo>
                <a:cubicBezTo>
                  <a:pt x="280" y="64"/>
                  <a:pt x="279" y="65"/>
                  <a:pt x="280" y="66"/>
                </a:cubicBezTo>
                <a:cubicBezTo>
                  <a:pt x="282" y="67"/>
                  <a:pt x="284" y="68"/>
                  <a:pt x="286" y="69"/>
                </a:cubicBezTo>
                <a:cubicBezTo>
                  <a:pt x="286" y="69"/>
                  <a:pt x="287" y="69"/>
                  <a:pt x="287" y="69"/>
                </a:cubicBezTo>
                <a:cubicBezTo>
                  <a:pt x="285" y="68"/>
                  <a:pt x="283" y="67"/>
                  <a:pt x="281" y="66"/>
                </a:cubicBezTo>
                <a:cubicBezTo>
                  <a:pt x="286" y="66"/>
                  <a:pt x="287" y="68"/>
                  <a:pt x="290" y="69"/>
                </a:cubicBezTo>
                <a:cubicBezTo>
                  <a:pt x="291" y="71"/>
                  <a:pt x="297" y="73"/>
                  <a:pt x="300" y="74"/>
                </a:cubicBezTo>
                <a:cubicBezTo>
                  <a:pt x="300" y="75"/>
                  <a:pt x="301" y="75"/>
                  <a:pt x="302" y="75"/>
                </a:cubicBezTo>
                <a:cubicBezTo>
                  <a:pt x="302" y="75"/>
                  <a:pt x="302" y="75"/>
                  <a:pt x="302" y="75"/>
                </a:cubicBezTo>
                <a:cubicBezTo>
                  <a:pt x="302" y="75"/>
                  <a:pt x="302" y="75"/>
                  <a:pt x="302" y="75"/>
                </a:cubicBezTo>
                <a:cubicBezTo>
                  <a:pt x="302" y="75"/>
                  <a:pt x="302" y="75"/>
                  <a:pt x="302" y="75"/>
                </a:cubicBezTo>
                <a:cubicBezTo>
                  <a:pt x="306" y="77"/>
                  <a:pt x="308" y="79"/>
                  <a:pt x="313" y="80"/>
                </a:cubicBezTo>
                <a:cubicBezTo>
                  <a:pt x="313" y="80"/>
                  <a:pt x="313" y="80"/>
                  <a:pt x="313" y="80"/>
                </a:cubicBezTo>
                <a:cubicBezTo>
                  <a:pt x="313" y="80"/>
                  <a:pt x="313" y="80"/>
                  <a:pt x="313" y="80"/>
                </a:cubicBezTo>
                <a:cubicBezTo>
                  <a:pt x="314" y="81"/>
                  <a:pt x="316" y="82"/>
                  <a:pt x="318" y="83"/>
                </a:cubicBezTo>
                <a:cubicBezTo>
                  <a:pt x="319" y="84"/>
                  <a:pt x="322" y="85"/>
                  <a:pt x="325" y="86"/>
                </a:cubicBezTo>
                <a:cubicBezTo>
                  <a:pt x="327" y="87"/>
                  <a:pt x="328" y="88"/>
                  <a:pt x="330" y="89"/>
                </a:cubicBezTo>
                <a:cubicBezTo>
                  <a:pt x="330" y="89"/>
                  <a:pt x="330" y="90"/>
                  <a:pt x="330" y="90"/>
                </a:cubicBezTo>
                <a:cubicBezTo>
                  <a:pt x="332" y="91"/>
                  <a:pt x="335" y="92"/>
                  <a:pt x="334" y="93"/>
                </a:cubicBezTo>
                <a:cubicBezTo>
                  <a:pt x="328" y="90"/>
                  <a:pt x="324" y="88"/>
                  <a:pt x="317" y="85"/>
                </a:cubicBezTo>
                <a:cubicBezTo>
                  <a:pt x="306" y="80"/>
                  <a:pt x="296" y="74"/>
                  <a:pt x="285" y="69"/>
                </a:cubicBezTo>
                <a:cubicBezTo>
                  <a:pt x="284" y="68"/>
                  <a:pt x="282" y="68"/>
                  <a:pt x="281" y="67"/>
                </a:cubicBezTo>
                <a:cubicBezTo>
                  <a:pt x="280" y="67"/>
                  <a:pt x="280" y="67"/>
                  <a:pt x="279" y="66"/>
                </a:cubicBezTo>
                <a:cubicBezTo>
                  <a:pt x="273" y="64"/>
                  <a:pt x="268" y="61"/>
                  <a:pt x="262" y="58"/>
                </a:cubicBezTo>
                <a:cubicBezTo>
                  <a:pt x="256" y="55"/>
                  <a:pt x="249" y="52"/>
                  <a:pt x="245" y="49"/>
                </a:cubicBezTo>
                <a:cubicBezTo>
                  <a:pt x="244" y="48"/>
                  <a:pt x="241" y="47"/>
                  <a:pt x="239" y="45"/>
                </a:cubicBezTo>
                <a:cubicBezTo>
                  <a:pt x="240" y="46"/>
                  <a:pt x="241" y="46"/>
                  <a:pt x="242" y="46"/>
                </a:cubicBezTo>
                <a:cubicBezTo>
                  <a:pt x="242" y="45"/>
                  <a:pt x="240" y="45"/>
                  <a:pt x="238" y="44"/>
                </a:cubicBezTo>
                <a:cubicBezTo>
                  <a:pt x="237" y="44"/>
                  <a:pt x="238" y="45"/>
                  <a:pt x="238" y="45"/>
                </a:cubicBezTo>
                <a:cubicBezTo>
                  <a:pt x="237" y="45"/>
                  <a:pt x="236" y="44"/>
                  <a:pt x="233" y="44"/>
                </a:cubicBezTo>
                <a:cubicBezTo>
                  <a:pt x="238" y="46"/>
                  <a:pt x="239" y="47"/>
                  <a:pt x="243" y="49"/>
                </a:cubicBezTo>
                <a:cubicBezTo>
                  <a:pt x="245" y="50"/>
                  <a:pt x="246" y="51"/>
                  <a:pt x="248" y="52"/>
                </a:cubicBezTo>
                <a:cubicBezTo>
                  <a:pt x="252" y="55"/>
                  <a:pt x="258" y="58"/>
                  <a:pt x="262" y="60"/>
                </a:cubicBezTo>
                <a:cubicBezTo>
                  <a:pt x="261" y="60"/>
                  <a:pt x="262" y="61"/>
                  <a:pt x="262" y="61"/>
                </a:cubicBezTo>
                <a:cubicBezTo>
                  <a:pt x="263" y="62"/>
                  <a:pt x="263" y="63"/>
                  <a:pt x="262" y="63"/>
                </a:cubicBezTo>
                <a:cubicBezTo>
                  <a:pt x="260" y="63"/>
                  <a:pt x="258" y="62"/>
                  <a:pt x="257" y="61"/>
                </a:cubicBezTo>
                <a:cubicBezTo>
                  <a:pt x="254" y="60"/>
                  <a:pt x="250" y="59"/>
                  <a:pt x="246" y="57"/>
                </a:cubicBezTo>
                <a:cubicBezTo>
                  <a:pt x="242" y="56"/>
                  <a:pt x="240" y="56"/>
                  <a:pt x="238" y="57"/>
                </a:cubicBezTo>
                <a:cubicBezTo>
                  <a:pt x="238" y="57"/>
                  <a:pt x="236" y="57"/>
                  <a:pt x="235" y="56"/>
                </a:cubicBezTo>
                <a:cubicBezTo>
                  <a:pt x="234" y="55"/>
                  <a:pt x="234" y="55"/>
                  <a:pt x="236" y="55"/>
                </a:cubicBezTo>
                <a:cubicBezTo>
                  <a:pt x="239" y="56"/>
                  <a:pt x="238" y="54"/>
                  <a:pt x="240" y="54"/>
                </a:cubicBezTo>
                <a:cubicBezTo>
                  <a:pt x="236" y="53"/>
                  <a:pt x="232" y="52"/>
                  <a:pt x="228" y="50"/>
                </a:cubicBezTo>
                <a:cubicBezTo>
                  <a:pt x="229" y="52"/>
                  <a:pt x="230" y="52"/>
                  <a:pt x="230" y="53"/>
                </a:cubicBezTo>
                <a:cubicBezTo>
                  <a:pt x="228" y="53"/>
                  <a:pt x="223" y="51"/>
                  <a:pt x="224" y="53"/>
                </a:cubicBezTo>
                <a:cubicBezTo>
                  <a:pt x="225" y="55"/>
                  <a:pt x="225" y="55"/>
                  <a:pt x="221" y="55"/>
                </a:cubicBezTo>
                <a:cubicBezTo>
                  <a:pt x="225" y="57"/>
                  <a:pt x="228" y="58"/>
                  <a:pt x="232" y="59"/>
                </a:cubicBezTo>
                <a:cubicBezTo>
                  <a:pt x="232" y="59"/>
                  <a:pt x="233" y="59"/>
                  <a:pt x="233" y="59"/>
                </a:cubicBezTo>
                <a:cubicBezTo>
                  <a:pt x="233" y="59"/>
                  <a:pt x="233" y="60"/>
                  <a:pt x="232" y="60"/>
                </a:cubicBezTo>
                <a:cubicBezTo>
                  <a:pt x="230" y="60"/>
                  <a:pt x="232" y="60"/>
                  <a:pt x="233" y="61"/>
                </a:cubicBezTo>
                <a:cubicBezTo>
                  <a:pt x="234" y="61"/>
                  <a:pt x="234" y="61"/>
                  <a:pt x="234" y="61"/>
                </a:cubicBezTo>
                <a:cubicBezTo>
                  <a:pt x="234" y="61"/>
                  <a:pt x="234" y="62"/>
                  <a:pt x="236" y="62"/>
                </a:cubicBezTo>
                <a:cubicBezTo>
                  <a:pt x="238" y="63"/>
                  <a:pt x="238" y="64"/>
                  <a:pt x="236" y="64"/>
                </a:cubicBezTo>
                <a:cubicBezTo>
                  <a:pt x="235" y="64"/>
                  <a:pt x="238" y="65"/>
                  <a:pt x="238" y="65"/>
                </a:cubicBezTo>
                <a:cubicBezTo>
                  <a:pt x="236" y="65"/>
                  <a:pt x="235" y="64"/>
                  <a:pt x="234" y="63"/>
                </a:cubicBezTo>
                <a:cubicBezTo>
                  <a:pt x="232" y="62"/>
                  <a:pt x="228" y="60"/>
                  <a:pt x="225" y="58"/>
                </a:cubicBezTo>
                <a:cubicBezTo>
                  <a:pt x="224" y="58"/>
                  <a:pt x="222" y="57"/>
                  <a:pt x="220" y="56"/>
                </a:cubicBezTo>
                <a:cubicBezTo>
                  <a:pt x="219" y="55"/>
                  <a:pt x="218" y="55"/>
                  <a:pt x="217" y="54"/>
                </a:cubicBezTo>
                <a:cubicBezTo>
                  <a:pt x="216" y="54"/>
                  <a:pt x="215" y="53"/>
                  <a:pt x="215" y="53"/>
                </a:cubicBezTo>
                <a:cubicBezTo>
                  <a:pt x="215" y="53"/>
                  <a:pt x="214" y="52"/>
                  <a:pt x="213" y="52"/>
                </a:cubicBezTo>
                <a:cubicBezTo>
                  <a:pt x="212" y="53"/>
                  <a:pt x="211" y="52"/>
                  <a:pt x="210" y="52"/>
                </a:cubicBezTo>
                <a:cubicBezTo>
                  <a:pt x="210" y="52"/>
                  <a:pt x="211" y="52"/>
                  <a:pt x="212" y="53"/>
                </a:cubicBezTo>
                <a:cubicBezTo>
                  <a:pt x="213" y="53"/>
                  <a:pt x="214" y="54"/>
                  <a:pt x="216" y="54"/>
                </a:cubicBezTo>
                <a:cubicBezTo>
                  <a:pt x="221" y="57"/>
                  <a:pt x="225" y="60"/>
                  <a:pt x="233" y="63"/>
                </a:cubicBezTo>
                <a:cubicBezTo>
                  <a:pt x="237" y="67"/>
                  <a:pt x="244" y="70"/>
                  <a:pt x="250" y="73"/>
                </a:cubicBezTo>
                <a:cubicBezTo>
                  <a:pt x="253" y="74"/>
                  <a:pt x="255" y="76"/>
                  <a:pt x="258" y="77"/>
                </a:cubicBezTo>
                <a:cubicBezTo>
                  <a:pt x="259" y="79"/>
                  <a:pt x="263" y="80"/>
                  <a:pt x="266" y="82"/>
                </a:cubicBezTo>
                <a:cubicBezTo>
                  <a:pt x="262" y="81"/>
                  <a:pt x="258" y="81"/>
                  <a:pt x="253" y="79"/>
                </a:cubicBezTo>
                <a:cubicBezTo>
                  <a:pt x="248" y="77"/>
                  <a:pt x="243" y="75"/>
                  <a:pt x="239" y="73"/>
                </a:cubicBezTo>
                <a:cubicBezTo>
                  <a:pt x="233" y="69"/>
                  <a:pt x="228" y="66"/>
                  <a:pt x="220" y="63"/>
                </a:cubicBezTo>
                <a:cubicBezTo>
                  <a:pt x="217" y="61"/>
                  <a:pt x="212" y="60"/>
                  <a:pt x="208" y="59"/>
                </a:cubicBezTo>
                <a:cubicBezTo>
                  <a:pt x="207" y="60"/>
                  <a:pt x="211" y="62"/>
                  <a:pt x="214" y="63"/>
                </a:cubicBezTo>
                <a:cubicBezTo>
                  <a:pt x="216" y="63"/>
                  <a:pt x="219" y="64"/>
                  <a:pt x="219" y="65"/>
                </a:cubicBezTo>
                <a:cubicBezTo>
                  <a:pt x="219" y="65"/>
                  <a:pt x="217" y="65"/>
                  <a:pt x="215" y="65"/>
                </a:cubicBezTo>
                <a:cubicBezTo>
                  <a:pt x="214" y="65"/>
                  <a:pt x="212" y="64"/>
                  <a:pt x="211" y="65"/>
                </a:cubicBezTo>
                <a:cubicBezTo>
                  <a:pt x="211" y="64"/>
                  <a:pt x="210" y="64"/>
                  <a:pt x="209" y="63"/>
                </a:cubicBezTo>
                <a:cubicBezTo>
                  <a:pt x="209" y="63"/>
                  <a:pt x="209" y="63"/>
                  <a:pt x="209" y="62"/>
                </a:cubicBezTo>
                <a:cubicBezTo>
                  <a:pt x="209" y="62"/>
                  <a:pt x="209" y="62"/>
                  <a:pt x="209" y="62"/>
                </a:cubicBezTo>
                <a:cubicBezTo>
                  <a:pt x="210" y="63"/>
                  <a:pt x="212" y="64"/>
                  <a:pt x="212" y="63"/>
                </a:cubicBezTo>
                <a:cubicBezTo>
                  <a:pt x="212" y="63"/>
                  <a:pt x="212" y="62"/>
                  <a:pt x="208" y="61"/>
                </a:cubicBezTo>
                <a:cubicBezTo>
                  <a:pt x="208" y="61"/>
                  <a:pt x="207" y="61"/>
                  <a:pt x="207" y="61"/>
                </a:cubicBezTo>
                <a:cubicBezTo>
                  <a:pt x="205" y="60"/>
                  <a:pt x="203" y="59"/>
                  <a:pt x="201" y="58"/>
                </a:cubicBezTo>
                <a:cubicBezTo>
                  <a:pt x="201" y="58"/>
                  <a:pt x="200" y="58"/>
                  <a:pt x="200" y="58"/>
                </a:cubicBezTo>
                <a:cubicBezTo>
                  <a:pt x="202" y="59"/>
                  <a:pt x="204" y="60"/>
                  <a:pt x="206" y="61"/>
                </a:cubicBezTo>
                <a:cubicBezTo>
                  <a:pt x="207" y="62"/>
                  <a:pt x="207" y="62"/>
                  <a:pt x="205" y="62"/>
                </a:cubicBezTo>
                <a:cubicBezTo>
                  <a:pt x="203" y="62"/>
                  <a:pt x="202" y="62"/>
                  <a:pt x="201" y="62"/>
                </a:cubicBezTo>
                <a:cubicBezTo>
                  <a:pt x="200" y="61"/>
                  <a:pt x="199" y="60"/>
                  <a:pt x="195" y="59"/>
                </a:cubicBezTo>
                <a:cubicBezTo>
                  <a:pt x="196" y="60"/>
                  <a:pt x="197" y="61"/>
                  <a:pt x="198" y="62"/>
                </a:cubicBezTo>
                <a:cubicBezTo>
                  <a:pt x="199" y="64"/>
                  <a:pt x="203" y="65"/>
                  <a:pt x="207" y="67"/>
                </a:cubicBezTo>
                <a:cubicBezTo>
                  <a:pt x="208" y="68"/>
                  <a:pt x="209" y="68"/>
                  <a:pt x="211" y="69"/>
                </a:cubicBezTo>
                <a:cubicBezTo>
                  <a:pt x="211" y="69"/>
                  <a:pt x="211" y="69"/>
                  <a:pt x="212" y="70"/>
                </a:cubicBezTo>
                <a:cubicBezTo>
                  <a:pt x="212" y="70"/>
                  <a:pt x="213" y="71"/>
                  <a:pt x="215" y="71"/>
                </a:cubicBezTo>
                <a:cubicBezTo>
                  <a:pt x="216" y="72"/>
                  <a:pt x="217" y="72"/>
                  <a:pt x="217" y="72"/>
                </a:cubicBezTo>
                <a:cubicBezTo>
                  <a:pt x="215" y="73"/>
                  <a:pt x="219" y="74"/>
                  <a:pt x="218" y="75"/>
                </a:cubicBezTo>
                <a:cubicBezTo>
                  <a:pt x="217" y="74"/>
                  <a:pt x="213" y="73"/>
                  <a:pt x="213" y="74"/>
                </a:cubicBezTo>
                <a:cubicBezTo>
                  <a:pt x="212" y="74"/>
                  <a:pt x="214" y="75"/>
                  <a:pt x="216" y="76"/>
                </a:cubicBezTo>
                <a:cubicBezTo>
                  <a:pt x="218" y="77"/>
                  <a:pt x="219" y="77"/>
                  <a:pt x="220" y="78"/>
                </a:cubicBezTo>
                <a:cubicBezTo>
                  <a:pt x="221" y="80"/>
                  <a:pt x="224" y="82"/>
                  <a:pt x="231" y="83"/>
                </a:cubicBezTo>
                <a:cubicBezTo>
                  <a:pt x="232" y="85"/>
                  <a:pt x="238" y="87"/>
                  <a:pt x="241" y="88"/>
                </a:cubicBezTo>
                <a:cubicBezTo>
                  <a:pt x="246" y="91"/>
                  <a:pt x="252" y="94"/>
                  <a:pt x="258" y="97"/>
                </a:cubicBezTo>
                <a:cubicBezTo>
                  <a:pt x="259" y="98"/>
                  <a:pt x="261" y="99"/>
                  <a:pt x="266" y="101"/>
                </a:cubicBezTo>
                <a:cubicBezTo>
                  <a:pt x="264" y="99"/>
                  <a:pt x="261" y="98"/>
                  <a:pt x="259" y="97"/>
                </a:cubicBezTo>
                <a:cubicBezTo>
                  <a:pt x="257" y="96"/>
                  <a:pt x="256" y="95"/>
                  <a:pt x="254" y="94"/>
                </a:cubicBezTo>
                <a:cubicBezTo>
                  <a:pt x="260" y="96"/>
                  <a:pt x="261" y="98"/>
                  <a:pt x="265" y="99"/>
                </a:cubicBezTo>
                <a:cubicBezTo>
                  <a:pt x="267" y="100"/>
                  <a:pt x="269" y="101"/>
                  <a:pt x="270" y="101"/>
                </a:cubicBezTo>
                <a:cubicBezTo>
                  <a:pt x="270" y="101"/>
                  <a:pt x="270" y="101"/>
                  <a:pt x="270" y="101"/>
                </a:cubicBezTo>
                <a:cubicBezTo>
                  <a:pt x="270" y="102"/>
                  <a:pt x="270" y="102"/>
                  <a:pt x="272" y="103"/>
                </a:cubicBezTo>
                <a:cubicBezTo>
                  <a:pt x="274" y="104"/>
                  <a:pt x="274" y="103"/>
                  <a:pt x="274" y="103"/>
                </a:cubicBezTo>
                <a:cubicBezTo>
                  <a:pt x="277" y="104"/>
                  <a:pt x="280" y="105"/>
                  <a:pt x="282" y="107"/>
                </a:cubicBezTo>
                <a:cubicBezTo>
                  <a:pt x="282" y="107"/>
                  <a:pt x="281" y="107"/>
                  <a:pt x="280" y="106"/>
                </a:cubicBezTo>
                <a:cubicBezTo>
                  <a:pt x="279" y="106"/>
                  <a:pt x="278" y="105"/>
                  <a:pt x="277" y="106"/>
                </a:cubicBezTo>
                <a:cubicBezTo>
                  <a:pt x="273" y="105"/>
                  <a:pt x="270" y="104"/>
                  <a:pt x="269" y="102"/>
                </a:cubicBezTo>
                <a:cubicBezTo>
                  <a:pt x="268" y="102"/>
                  <a:pt x="267" y="101"/>
                  <a:pt x="266" y="101"/>
                </a:cubicBezTo>
                <a:cubicBezTo>
                  <a:pt x="265" y="101"/>
                  <a:pt x="266" y="102"/>
                  <a:pt x="267" y="102"/>
                </a:cubicBezTo>
                <a:cubicBezTo>
                  <a:pt x="266" y="102"/>
                  <a:pt x="265" y="102"/>
                  <a:pt x="265" y="102"/>
                </a:cubicBezTo>
                <a:cubicBezTo>
                  <a:pt x="264" y="102"/>
                  <a:pt x="263" y="101"/>
                  <a:pt x="262" y="101"/>
                </a:cubicBezTo>
                <a:cubicBezTo>
                  <a:pt x="257" y="99"/>
                  <a:pt x="253" y="96"/>
                  <a:pt x="248" y="94"/>
                </a:cubicBezTo>
                <a:cubicBezTo>
                  <a:pt x="248" y="94"/>
                  <a:pt x="248" y="94"/>
                  <a:pt x="248" y="95"/>
                </a:cubicBezTo>
                <a:cubicBezTo>
                  <a:pt x="248" y="95"/>
                  <a:pt x="249" y="95"/>
                  <a:pt x="249" y="95"/>
                </a:cubicBezTo>
                <a:cubicBezTo>
                  <a:pt x="249" y="95"/>
                  <a:pt x="249" y="95"/>
                  <a:pt x="249" y="95"/>
                </a:cubicBezTo>
                <a:cubicBezTo>
                  <a:pt x="249" y="95"/>
                  <a:pt x="249" y="95"/>
                  <a:pt x="249" y="95"/>
                </a:cubicBezTo>
                <a:cubicBezTo>
                  <a:pt x="246" y="95"/>
                  <a:pt x="243" y="94"/>
                  <a:pt x="242" y="92"/>
                </a:cubicBezTo>
                <a:cubicBezTo>
                  <a:pt x="241" y="92"/>
                  <a:pt x="239" y="90"/>
                  <a:pt x="236" y="90"/>
                </a:cubicBezTo>
                <a:cubicBezTo>
                  <a:pt x="235" y="90"/>
                  <a:pt x="234" y="90"/>
                  <a:pt x="234" y="90"/>
                </a:cubicBezTo>
                <a:cubicBezTo>
                  <a:pt x="232" y="91"/>
                  <a:pt x="235" y="92"/>
                  <a:pt x="237" y="92"/>
                </a:cubicBezTo>
                <a:cubicBezTo>
                  <a:pt x="244" y="96"/>
                  <a:pt x="253" y="100"/>
                  <a:pt x="260" y="103"/>
                </a:cubicBezTo>
                <a:cubicBezTo>
                  <a:pt x="260" y="103"/>
                  <a:pt x="260" y="103"/>
                  <a:pt x="260" y="103"/>
                </a:cubicBezTo>
                <a:cubicBezTo>
                  <a:pt x="263" y="105"/>
                  <a:pt x="270" y="107"/>
                  <a:pt x="271" y="109"/>
                </a:cubicBezTo>
                <a:cubicBezTo>
                  <a:pt x="261" y="105"/>
                  <a:pt x="252" y="101"/>
                  <a:pt x="243" y="96"/>
                </a:cubicBezTo>
                <a:cubicBezTo>
                  <a:pt x="234" y="91"/>
                  <a:pt x="224" y="87"/>
                  <a:pt x="212" y="82"/>
                </a:cubicBezTo>
                <a:cubicBezTo>
                  <a:pt x="210" y="81"/>
                  <a:pt x="208" y="80"/>
                  <a:pt x="206" y="79"/>
                </a:cubicBezTo>
                <a:cubicBezTo>
                  <a:pt x="202" y="76"/>
                  <a:pt x="195" y="73"/>
                  <a:pt x="190" y="70"/>
                </a:cubicBezTo>
                <a:cubicBezTo>
                  <a:pt x="189" y="70"/>
                  <a:pt x="193" y="71"/>
                  <a:pt x="193" y="72"/>
                </a:cubicBezTo>
                <a:cubicBezTo>
                  <a:pt x="188" y="71"/>
                  <a:pt x="184" y="69"/>
                  <a:pt x="181" y="67"/>
                </a:cubicBezTo>
                <a:cubicBezTo>
                  <a:pt x="179" y="65"/>
                  <a:pt x="177" y="64"/>
                  <a:pt x="171" y="63"/>
                </a:cubicBezTo>
                <a:cubicBezTo>
                  <a:pt x="166" y="62"/>
                  <a:pt x="165" y="60"/>
                  <a:pt x="162" y="59"/>
                </a:cubicBezTo>
                <a:cubicBezTo>
                  <a:pt x="162" y="59"/>
                  <a:pt x="162" y="59"/>
                  <a:pt x="162" y="59"/>
                </a:cubicBezTo>
                <a:cubicBezTo>
                  <a:pt x="157" y="57"/>
                  <a:pt x="153" y="54"/>
                  <a:pt x="149" y="52"/>
                </a:cubicBezTo>
                <a:cubicBezTo>
                  <a:pt x="152" y="53"/>
                  <a:pt x="153" y="54"/>
                  <a:pt x="155" y="55"/>
                </a:cubicBezTo>
                <a:cubicBezTo>
                  <a:pt x="156" y="55"/>
                  <a:pt x="158" y="56"/>
                  <a:pt x="161" y="57"/>
                </a:cubicBezTo>
                <a:cubicBezTo>
                  <a:pt x="160" y="56"/>
                  <a:pt x="159" y="55"/>
                  <a:pt x="156" y="55"/>
                </a:cubicBezTo>
                <a:cubicBezTo>
                  <a:pt x="153" y="53"/>
                  <a:pt x="151" y="52"/>
                  <a:pt x="148" y="50"/>
                </a:cubicBezTo>
                <a:cubicBezTo>
                  <a:pt x="146" y="49"/>
                  <a:pt x="145" y="49"/>
                  <a:pt x="143" y="48"/>
                </a:cubicBezTo>
                <a:cubicBezTo>
                  <a:pt x="143" y="48"/>
                  <a:pt x="142" y="48"/>
                  <a:pt x="142" y="48"/>
                </a:cubicBezTo>
                <a:cubicBezTo>
                  <a:pt x="144" y="49"/>
                  <a:pt x="145" y="49"/>
                  <a:pt x="146" y="50"/>
                </a:cubicBezTo>
                <a:cubicBezTo>
                  <a:pt x="146" y="50"/>
                  <a:pt x="145" y="50"/>
                  <a:pt x="145" y="50"/>
                </a:cubicBezTo>
                <a:cubicBezTo>
                  <a:pt x="140" y="47"/>
                  <a:pt x="132" y="44"/>
                  <a:pt x="129" y="41"/>
                </a:cubicBezTo>
                <a:cubicBezTo>
                  <a:pt x="126" y="40"/>
                  <a:pt x="124" y="39"/>
                  <a:pt x="121" y="38"/>
                </a:cubicBezTo>
                <a:cubicBezTo>
                  <a:pt x="121" y="37"/>
                  <a:pt x="120" y="36"/>
                  <a:pt x="116" y="34"/>
                </a:cubicBezTo>
                <a:cubicBezTo>
                  <a:pt x="113" y="32"/>
                  <a:pt x="106" y="30"/>
                  <a:pt x="100" y="28"/>
                </a:cubicBezTo>
                <a:cubicBezTo>
                  <a:pt x="100" y="28"/>
                  <a:pt x="100" y="28"/>
                  <a:pt x="99" y="28"/>
                </a:cubicBezTo>
                <a:cubicBezTo>
                  <a:pt x="98" y="27"/>
                  <a:pt x="96" y="26"/>
                  <a:pt x="94" y="25"/>
                </a:cubicBezTo>
                <a:cubicBezTo>
                  <a:pt x="92" y="24"/>
                  <a:pt x="94" y="24"/>
                  <a:pt x="96" y="25"/>
                </a:cubicBezTo>
                <a:cubicBezTo>
                  <a:pt x="97" y="25"/>
                  <a:pt x="98" y="26"/>
                  <a:pt x="101" y="27"/>
                </a:cubicBezTo>
                <a:cubicBezTo>
                  <a:pt x="100" y="26"/>
                  <a:pt x="98" y="25"/>
                  <a:pt x="97" y="25"/>
                </a:cubicBezTo>
                <a:cubicBezTo>
                  <a:pt x="96" y="24"/>
                  <a:pt x="95" y="24"/>
                  <a:pt x="94" y="24"/>
                </a:cubicBezTo>
                <a:cubicBezTo>
                  <a:pt x="90" y="21"/>
                  <a:pt x="83" y="17"/>
                  <a:pt x="77" y="14"/>
                </a:cubicBezTo>
                <a:cubicBezTo>
                  <a:pt x="75" y="13"/>
                  <a:pt x="74" y="12"/>
                  <a:pt x="69" y="11"/>
                </a:cubicBezTo>
                <a:cubicBezTo>
                  <a:pt x="70" y="12"/>
                  <a:pt x="73" y="13"/>
                  <a:pt x="76" y="14"/>
                </a:cubicBezTo>
                <a:cubicBezTo>
                  <a:pt x="79" y="16"/>
                  <a:pt x="83" y="18"/>
                  <a:pt x="87" y="20"/>
                </a:cubicBezTo>
                <a:cubicBezTo>
                  <a:pt x="85" y="21"/>
                  <a:pt x="90" y="24"/>
                  <a:pt x="92" y="25"/>
                </a:cubicBezTo>
                <a:cubicBezTo>
                  <a:pt x="93" y="27"/>
                  <a:pt x="96" y="28"/>
                  <a:pt x="98" y="29"/>
                </a:cubicBezTo>
                <a:cubicBezTo>
                  <a:pt x="98" y="30"/>
                  <a:pt x="101" y="31"/>
                  <a:pt x="103" y="31"/>
                </a:cubicBezTo>
                <a:cubicBezTo>
                  <a:pt x="108" y="33"/>
                  <a:pt x="113" y="35"/>
                  <a:pt x="110" y="36"/>
                </a:cubicBezTo>
                <a:cubicBezTo>
                  <a:pt x="109" y="37"/>
                  <a:pt x="111" y="38"/>
                  <a:pt x="115" y="39"/>
                </a:cubicBezTo>
                <a:cubicBezTo>
                  <a:pt x="117" y="40"/>
                  <a:pt x="119" y="41"/>
                  <a:pt x="121" y="42"/>
                </a:cubicBezTo>
                <a:cubicBezTo>
                  <a:pt x="122" y="42"/>
                  <a:pt x="124" y="43"/>
                  <a:pt x="125" y="44"/>
                </a:cubicBezTo>
                <a:cubicBezTo>
                  <a:pt x="125" y="44"/>
                  <a:pt x="126" y="45"/>
                  <a:pt x="128" y="46"/>
                </a:cubicBezTo>
                <a:cubicBezTo>
                  <a:pt x="129" y="46"/>
                  <a:pt x="128" y="45"/>
                  <a:pt x="127" y="44"/>
                </a:cubicBezTo>
                <a:cubicBezTo>
                  <a:pt x="126" y="43"/>
                  <a:pt x="125" y="42"/>
                  <a:pt x="123" y="42"/>
                </a:cubicBezTo>
                <a:cubicBezTo>
                  <a:pt x="121" y="40"/>
                  <a:pt x="121" y="40"/>
                  <a:pt x="123" y="40"/>
                </a:cubicBezTo>
                <a:cubicBezTo>
                  <a:pt x="125" y="40"/>
                  <a:pt x="125" y="41"/>
                  <a:pt x="126" y="41"/>
                </a:cubicBezTo>
                <a:cubicBezTo>
                  <a:pt x="134" y="46"/>
                  <a:pt x="143" y="50"/>
                  <a:pt x="151" y="55"/>
                </a:cubicBezTo>
                <a:cubicBezTo>
                  <a:pt x="149" y="54"/>
                  <a:pt x="146" y="53"/>
                  <a:pt x="145" y="53"/>
                </a:cubicBezTo>
                <a:cubicBezTo>
                  <a:pt x="140" y="50"/>
                  <a:pt x="135" y="49"/>
                  <a:pt x="129" y="49"/>
                </a:cubicBezTo>
                <a:cubicBezTo>
                  <a:pt x="129" y="49"/>
                  <a:pt x="130" y="48"/>
                  <a:pt x="129" y="48"/>
                </a:cubicBezTo>
                <a:cubicBezTo>
                  <a:pt x="129" y="48"/>
                  <a:pt x="128" y="47"/>
                  <a:pt x="127" y="47"/>
                </a:cubicBezTo>
                <a:cubicBezTo>
                  <a:pt x="127" y="48"/>
                  <a:pt x="126" y="48"/>
                  <a:pt x="128" y="49"/>
                </a:cubicBezTo>
                <a:cubicBezTo>
                  <a:pt x="129" y="50"/>
                  <a:pt x="122" y="48"/>
                  <a:pt x="126" y="50"/>
                </a:cubicBezTo>
                <a:cubicBezTo>
                  <a:pt x="128" y="51"/>
                  <a:pt x="132" y="52"/>
                  <a:pt x="132" y="51"/>
                </a:cubicBezTo>
                <a:cubicBezTo>
                  <a:pt x="136" y="49"/>
                  <a:pt x="139" y="52"/>
                  <a:pt x="143" y="53"/>
                </a:cubicBezTo>
                <a:cubicBezTo>
                  <a:pt x="144" y="54"/>
                  <a:pt x="146" y="55"/>
                  <a:pt x="147" y="56"/>
                </a:cubicBezTo>
                <a:cubicBezTo>
                  <a:pt x="151" y="58"/>
                  <a:pt x="154" y="57"/>
                  <a:pt x="157" y="58"/>
                </a:cubicBezTo>
                <a:cubicBezTo>
                  <a:pt x="157" y="58"/>
                  <a:pt x="157" y="58"/>
                  <a:pt x="157" y="58"/>
                </a:cubicBezTo>
                <a:cubicBezTo>
                  <a:pt x="158" y="58"/>
                  <a:pt x="158" y="58"/>
                  <a:pt x="158" y="58"/>
                </a:cubicBezTo>
                <a:cubicBezTo>
                  <a:pt x="161" y="60"/>
                  <a:pt x="157" y="60"/>
                  <a:pt x="159" y="62"/>
                </a:cubicBezTo>
                <a:cubicBezTo>
                  <a:pt x="162" y="64"/>
                  <a:pt x="169" y="67"/>
                  <a:pt x="173" y="70"/>
                </a:cubicBezTo>
                <a:cubicBezTo>
                  <a:pt x="175" y="70"/>
                  <a:pt x="176" y="71"/>
                  <a:pt x="177" y="72"/>
                </a:cubicBezTo>
                <a:cubicBezTo>
                  <a:pt x="183" y="74"/>
                  <a:pt x="185" y="76"/>
                  <a:pt x="188" y="78"/>
                </a:cubicBezTo>
                <a:cubicBezTo>
                  <a:pt x="194" y="80"/>
                  <a:pt x="196" y="82"/>
                  <a:pt x="202" y="85"/>
                </a:cubicBezTo>
                <a:cubicBezTo>
                  <a:pt x="204" y="86"/>
                  <a:pt x="207" y="87"/>
                  <a:pt x="209" y="89"/>
                </a:cubicBezTo>
                <a:cubicBezTo>
                  <a:pt x="215" y="92"/>
                  <a:pt x="222" y="95"/>
                  <a:pt x="228" y="98"/>
                </a:cubicBezTo>
                <a:cubicBezTo>
                  <a:pt x="229" y="99"/>
                  <a:pt x="231" y="100"/>
                  <a:pt x="232" y="100"/>
                </a:cubicBezTo>
                <a:cubicBezTo>
                  <a:pt x="231" y="100"/>
                  <a:pt x="230" y="100"/>
                  <a:pt x="229" y="100"/>
                </a:cubicBezTo>
                <a:cubicBezTo>
                  <a:pt x="224" y="97"/>
                  <a:pt x="219" y="95"/>
                  <a:pt x="213" y="93"/>
                </a:cubicBezTo>
                <a:cubicBezTo>
                  <a:pt x="214" y="93"/>
                  <a:pt x="214" y="93"/>
                  <a:pt x="214" y="94"/>
                </a:cubicBezTo>
                <a:cubicBezTo>
                  <a:pt x="214" y="93"/>
                  <a:pt x="213" y="93"/>
                  <a:pt x="213" y="93"/>
                </a:cubicBezTo>
                <a:cubicBezTo>
                  <a:pt x="207" y="89"/>
                  <a:pt x="200" y="86"/>
                  <a:pt x="194" y="83"/>
                </a:cubicBezTo>
                <a:cubicBezTo>
                  <a:pt x="188" y="80"/>
                  <a:pt x="181" y="77"/>
                  <a:pt x="175" y="74"/>
                </a:cubicBezTo>
                <a:cubicBezTo>
                  <a:pt x="165" y="70"/>
                  <a:pt x="155" y="65"/>
                  <a:pt x="146" y="60"/>
                </a:cubicBezTo>
                <a:cubicBezTo>
                  <a:pt x="144" y="59"/>
                  <a:pt x="141" y="58"/>
                  <a:pt x="138" y="57"/>
                </a:cubicBezTo>
                <a:cubicBezTo>
                  <a:pt x="133" y="53"/>
                  <a:pt x="124" y="50"/>
                  <a:pt x="118" y="46"/>
                </a:cubicBezTo>
                <a:cubicBezTo>
                  <a:pt x="118" y="45"/>
                  <a:pt x="113" y="44"/>
                  <a:pt x="110" y="42"/>
                </a:cubicBezTo>
                <a:cubicBezTo>
                  <a:pt x="109" y="43"/>
                  <a:pt x="114" y="45"/>
                  <a:pt x="116" y="46"/>
                </a:cubicBezTo>
                <a:cubicBezTo>
                  <a:pt x="116" y="46"/>
                  <a:pt x="116" y="46"/>
                  <a:pt x="116" y="46"/>
                </a:cubicBezTo>
                <a:cubicBezTo>
                  <a:pt x="115" y="47"/>
                  <a:pt x="113" y="47"/>
                  <a:pt x="106" y="45"/>
                </a:cubicBezTo>
                <a:cubicBezTo>
                  <a:pt x="108" y="46"/>
                  <a:pt x="108" y="48"/>
                  <a:pt x="112" y="49"/>
                </a:cubicBezTo>
                <a:cubicBezTo>
                  <a:pt x="114" y="49"/>
                  <a:pt x="111" y="47"/>
                  <a:pt x="116" y="49"/>
                </a:cubicBezTo>
                <a:cubicBezTo>
                  <a:pt x="120" y="50"/>
                  <a:pt x="119" y="51"/>
                  <a:pt x="122" y="52"/>
                </a:cubicBezTo>
                <a:cubicBezTo>
                  <a:pt x="122" y="54"/>
                  <a:pt x="117" y="53"/>
                  <a:pt x="117" y="53"/>
                </a:cubicBezTo>
                <a:cubicBezTo>
                  <a:pt x="108" y="51"/>
                  <a:pt x="117" y="54"/>
                  <a:pt x="116" y="54"/>
                </a:cubicBezTo>
                <a:cubicBezTo>
                  <a:pt x="117" y="54"/>
                  <a:pt x="116" y="54"/>
                  <a:pt x="115" y="55"/>
                </a:cubicBezTo>
                <a:cubicBezTo>
                  <a:pt x="115" y="55"/>
                  <a:pt x="114" y="55"/>
                  <a:pt x="113" y="55"/>
                </a:cubicBezTo>
                <a:cubicBezTo>
                  <a:pt x="112" y="54"/>
                  <a:pt x="110" y="53"/>
                  <a:pt x="108" y="52"/>
                </a:cubicBezTo>
                <a:cubicBezTo>
                  <a:pt x="106" y="51"/>
                  <a:pt x="104" y="50"/>
                  <a:pt x="102" y="49"/>
                </a:cubicBezTo>
                <a:cubicBezTo>
                  <a:pt x="98" y="46"/>
                  <a:pt x="90" y="43"/>
                  <a:pt x="82" y="39"/>
                </a:cubicBezTo>
                <a:cubicBezTo>
                  <a:pt x="89" y="43"/>
                  <a:pt x="93" y="46"/>
                  <a:pt x="101" y="49"/>
                </a:cubicBezTo>
                <a:cubicBezTo>
                  <a:pt x="103" y="50"/>
                  <a:pt x="105" y="51"/>
                  <a:pt x="108" y="52"/>
                </a:cubicBezTo>
                <a:cubicBezTo>
                  <a:pt x="109" y="54"/>
                  <a:pt x="111" y="55"/>
                  <a:pt x="113" y="56"/>
                </a:cubicBezTo>
                <a:cubicBezTo>
                  <a:pt x="111" y="56"/>
                  <a:pt x="113" y="57"/>
                  <a:pt x="112" y="57"/>
                </a:cubicBezTo>
                <a:cubicBezTo>
                  <a:pt x="108" y="57"/>
                  <a:pt x="106" y="56"/>
                  <a:pt x="104" y="55"/>
                </a:cubicBezTo>
                <a:cubicBezTo>
                  <a:pt x="93" y="49"/>
                  <a:pt x="82" y="42"/>
                  <a:pt x="71" y="36"/>
                </a:cubicBezTo>
                <a:cubicBezTo>
                  <a:pt x="70" y="36"/>
                  <a:pt x="69" y="35"/>
                  <a:pt x="67" y="35"/>
                </a:cubicBezTo>
                <a:cubicBezTo>
                  <a:pt x="66" y="33"/>
                  <a:pt x="63" y="32"/>
                  <a:pt x="60" y="31"/>
                </a:cubicBezTo>
                <a:cubicBezTo>
                  <a:pt x="60" y="30"/>
                  <a:pt x="60" y="30"/>
                  <a:pt x="60" y="30"/>
                </a:cubicBezTo>
                <a:cubicBezTo>
                  <a:pt x="60" y="30"/>
                  <a:pt x="59" y="30"/>
                  <a:pt x="59" y="29"/>
                </a:cubicBezTo>
                <a:cubicBezTo>
                  <a:pt x="57" y="28"/>
                  <a:pt x="55" y="27"/>
                  <a:pt x="52" y="25"/>
                </a:cubicBezTo>
                <a:cubicBezTo>
                  <a:pt x="51" y="24"/>
                  <a:pt x="51" y="23"/>
                  <a:pt x="44" y="20"/>
                </a:cubicBezTo>
                <a:cubicBezTo>
                  <a:pt x="37" y="18"/>
                  <a:pt x="34" y="15"/>
                  <a:pt x="35" y="13"/>
                </a:cubicBezTo>
                <a:cubicBezTo>
                  <a:pt x="35" y="12"/>
                  <a:pt x="37" y="12"/>
                  <a:pt x="36" y="11"/>
                </a:cubicBezTo>
                <a:cubicBezTo>
                  <a:pt x="33" y="11"/>
                  <a:pt x="30" y="10"/>
                  <a:pt x="27" y="10"/>
                </a:cubicBezTo>
                <a:cubicBezTo>
                  <a:pt x="25" y="9"/>
                  <a:pt x="24" y="8"/>
                  <a:pt x="23" y="8"/>
                </a:cubicBezTo>
                <a:cubicBezTo>
                  <a:pt x="23" y="7"/>
                  <a:pt x="22" y="7"/>
                  <a:pt x="22" y="7"/>
                </a:cubicBezTo>
                <a:cubicBezTo>
                  <a:pt x="19" y="5"/>
                  <a:pt x="17" y="4"/>
                  <a:pt x="14" y="2"/>
                </a:cubicBezTo>
                <a:cubicBezTo>
                  <a:pt x="13" y="2"/>
                  <a:pt x="12" y="1"/>
                  <a:pt x="9" y="0"/>
                </a:cubicBezTo>
                <a:cubicBezTo>
                  <a:pt x="9" y="1"/>
                  <a:pt x="11" y="2"/>
                  <a:pt x="13" y="2"/>
                </a:cubicBezTo>
                <a:cubicBezTo>
                  <a:pt x="13" y="3"/>
                  <a:pt x="13" y="3"/>
                  <a:pt x="13" y="3"/>
                </a:cubicBezTo>
                <a:cubicBezTo>
                  <a:pt x="13" y="3"/>
                  <a:pt x="12" y="3"/>
                  <a:pt x="12" y="3"/>
                </a:cubicBezTo>
                <a:cubicBezTo>
                  <a:pt x="11" y="3"/>
                  <a:pt x="11" y="3"/>
                  <a:pt x="11" y="3"/>
                </a:cubicBezTo>
                <a:cubicBezTo>
                  <a:pt x="9" y="2"/>
                  <a:pt x="9" y="1"/>
                  <a:pt x="5" y="0"/>
                </a:cubicBezTo>
                <a:cubicBezTo>
                  <a:pt x="5" y="0"/>
                  <a:pt x="7" y="1"/>
                  <a:pt x="10" y="3"/>
                </a:cubicBezTo>
                <a:cubicBezTo>
                  <a:pt x="11" y="3"/>
                  <a:pt x="12" y="4"/>
                  <a:pt x="14" y="5"/>
                </a:cubicBezTo>
                <a:cubicBezTo>
                  <a:pt x="13" y="5"/>
                  <a:pt x="16" y="6"/>
                  <a:pt x="17" y="7"/>
                </a:cubicBezTo>
                <a:cubicBezTo>
                  <a:pt x="17" y="7"/>
                  <a:pt x="17" y="8"/>
                  <a:pt x="18" y="8"/>
                </a:cubicBezTo>
                <a:cubicBezTo>
                  <a:pt x="21" y="9"/>
                  <a:pt x="22" y="11"/>
                  <a:pt x="25" y="12"/>
                </a:cubicBezTo>
                <a:cubicBezTo>
                  <a:pt x="25" y="13"/>
                  <a:pt x="28" y="14"/>
                  <a:pt x="30" y="15"/>
                </a:cubicBezTo>
                <a:cubicBezTo>
                  <a:pt x="31" y="16"/>
                  <a:pt x="33" y="17"/>
                  <a:pt x="33" y="18"/>
                </a:cubicBezTo>
                <a:cubicBezTo>
                  <a:pt x="33" y="18"/>
                  <a:pt x="33" y="18"/>
                  <a:pt x="33" y="18"/>
                </a:cubicBezTo>
                <a:cubicBezTo>
                  <a:pt x="32" y="18"/>
                  <a:pt x="31" y="18"/>
                  <a:pt x="32" y="18"/>
                </a:cubicBezTo>
                <a:cubicBezTo>
                  <a:pt x="33" y="19"/>
                  <a:pt x="35" y="19"/>
                  <a:pt x="36" y="19"/>
                </a:cubicBezTo>
                <a:cubicBezTo>
                  <a:pt x="42" y="22"/>
                  <a:pt x="41" y="23"/>
                  <a:pt x="46" y="26"/>
                </a:cubicBezTo>
                <a:cubicBezTo>
                  <a:pt x="47" y="27"/>
                  <a:pt x="51" y="28"/>
                  <a:pt x="51" y="29"/>
                </a:cubicBezTo>
                <a:cubicBezTo>
                  <a:pt x="42" y="25"/>
                  <a:pt x="34" y="21"/>
                  <a:pt x="28" y="18"/>
                </a:cubicBezTo>
                <a:cubicBezTo>
                  <a:pt x="28" y="17"/>
                  <a:pt x="28" y="17"/>
                  <a:pt x="26" y="16"/>
                </a:cubicBezTo>
                <a:cubicBezTo>
                  <a:pt x="24" y="15"/>
                  <a:pt x="22" y="14"/>
                  <a:pt x="19" y="13"/>
                </a:cubicBezTo>
                <a:cubicBezTo>
                  <a:pt x="20" y="14"/>
                  <a:pt x="21" y="15"/>
                  <a:pt x="23" y="16"/>
                </a:cubicBezTo>
                <a:cubicBezTo>
                  <a:pt x="24" y="16"/>
                  <a:pt x="25" y="17"/>
                  <a:pt x="26" y="17"/>
                </a:cubicBezTo>
                <a:cubicBezTo>
                  <a:pt x="26" y="18"/>
                  <a:pt x="29" y="19"/>
                  <a:pt x="29" y="20"/>
                </a:cubicBezTo>
                <a:cubicBezTo>
                  <a:pt x="28" y="19"/>
                  <a:pt x="27" y="19"/>
                  <a:pt x="25" y="18"/>
                </a:cubicBezTo>
                <a:cubicBezTo>
                  <a:pt x="23" y="18"/>
                  <a:pt x="25" y="19"/>
                  <a:pt x="26" y="20"/>
                </a:cubicBezTo>
                <a:cubicBezTo>
                  <a:pt x="28" y="21"/>
                  <a:pt x="31" y="22"/>
                  <a:pt x="35" y="23"/>
                </a:cubicBezTo>
                <a:cubicBezTo>
                  <a:pt x="37" y="25"/>
                  <a:pt x="41" y="28"/>
                  <a:pt x="46" y="30"/>
                </a:cubicBezTo>
                <a:cubicBezTo>
                  <a:pt x="50" y="32"/>
                  <a:pt x="43" y="31"/>
                  <a:pt x="43" y="33"/>
                </a:cubicBezTo>
                <a:cubicBezTo>
                  <a:pt x="42" y="33"/>
                  <a:pt x="41" y="33"/>
                  <a:pt x="39" y="32"/>
                </a:cubicBezTo>
                <a:cubicBezTo>
                  <a:pt x="35" y="30"/>
                  <a:pt x="31" y="28"/>
                  <a:pt x="29" y="26"/>
                </a:cubicBezTo>
                <a:cubicBezTo>
                  <a:pt x="31" y="25"/>
                  <a:pt x="33" y="27"/>
                  <a:pt x="35" y="27"/>
                </a:cubicBezTo>
                <a:cubicBezTo>
                  <a:pt x="33" y="26"/>
                  <a:pt x="32" y="24"/>
                  <a:pt x="28" y="24"/>
                </a:cubicBezTo>
                <a:cubicBezTo>
                  <a:pt x="25" y="23"/>
                  <a:pt x="28" y="25"/>
                  <a:pt x="27" y="25"/>
                </a:cubicBezTo>
                <a:cubicBezTo>
                  <a:pt x="22" y="24"/>
                  <a:pt x="22" y="25"/>
                  <a:pt x="24" y="26"/>
                </a:cubicBezTo>
                <a:cubicBezTo>
                  <a:pt x="28" y="28"/>
                  <a:pt x="32" y="30"/>
                  <a:pt x="36" y="32"/>
                </a:cubicBezTo>
                <a:cubicBezTo>
                  <a:pt x="37" y="33"/>
                  <a:pt x="41" y="34"/>
                  <a:pt x="40" y="35"/>
                </a:cubicBezTo>
                <a:cubicBezTo>
                  <a:pt x="36" y="34"/>
                  <a:pt x="40" y="36"/>
                  <a:pt x="39" y="36"/>
                </a:cubicBezTo>
                <a:cubicBezTo>
                  <a:pt x="36" y="36"/>
                  <a:pt x="35" y="35"/>
                  <a:pt x="33" y="35"/>
                </a:cubicBezTo>
                <a:cubicBezTo>
                  <a:pt x="27" y="33"/>
                  <a:pt x="26" y="31"/>
                  <a:pt x="19" y="29"/>
                </a:cubicBezTo>
                <a:cubicBezTo>
                  <a:pt x="20" y="30"/>
                  <a:pt x="25" y="31"/>
                  <a:pt x="25" y="32"/>
                </a:cubicBezTo>
                <a:cubicBezTo>
                  <a:pt x="25" y="34"/>
                  <a:pt x="35" y="37"/>
                  <a:pt x="32" y="38"/>
                </a:cubicBezTo>
                <a:cubicBezTo>
                  <a:pt x="31" y="38"/>
                  <a:pt x="30" y="37"/>
                  <a:pt x="29" y="37"/>
                </a:cubicBezTo>
                <a:cubicBezTo>
                  <a:pt x="29" y="35"/>
                  <a:pt x="21" y="33"/>
                  <a:pt x="18" y="31"/>
                </a:cubicBezTo>
                <a:cubicBezTo>
                  <a:pt x="19" y="33"/>
                  <a:pt x="21" y="34"/>
                  <a:pt x="25" y="36"/>
                </a:cubicBezTo>
                <a:cubicBezTo>
                  <a:pt x="29" y="38"/>
                  <a:pt x="34" y="40"/>
                  <a:pt x="38" y="43"/>
                </a:cubicBezTo>
                <a:cubicBezTo>
                  <a:pt x="33" y="41"/>
                  <a:pt x="29" y="40"/>
                  <a:pt x="24" y="38"/>
                </a:cubicBezTo>
                <a:cubicBezTo>
                  <a:pt x="24" y="37"/>
                  <a:pt x="23" y="36"/>
                  <a:pt x="21" y="35"/>
                </a:cubicBezTo>
                <a:cubicBezTo>
                  <a:pt x="19" y="35"/>
                  <a:pt x="19" y="36"/>
                  <a:pt x="21" y="37"/>
                </a:cubicBezTo>
                <a:cubicBezTo>
                  <a:pt x="22" y="38"/>
                  <a:pt x="22" y="38"/>
                  <a:pt x="22" y="38"/>
                </a:cubicBezTo>
                <a:cubicBezTo>
                  <a:pt x="28" y="44"/>
                  <a:pt x="35" y="49"/>
                  <a:pt x="44" y="55"/>
                </a:cubicBezTo>
                <a:cubicBezTo>
                  <a:pt x="43" y="55"/>
                  <a:pt x="43" y="55"/>
                  <a:pt x="42" y="54"/>
                </a:cubicBezTo>
                <a:cubicBezTo>
                  <a:pt x="34" y="50"/>
                  <a:pt x="25" y="45"/>
                  <a:pt x="17" y="40"/>
                </a:cubicBezTo>
                <a:cubicBezTo>
                  <a:pt x="12" y="37"/>
                  <a:pt x="6" y="34"/>
                  <a:pt x="0" y="31"/>
                </a:cubicBezTo>
                <a:cubicBezTo>
                  <a:pt x="0" y="84"/>
                  <a:pt x="0" y="84"/>
                  <a:pt x="0" y="84"/>
                </a:cubicBezTo>
                <a:cubicBezTo>
                  <a:pt x="0" y="84"/>
                  <a:pt x="1" y="85"/>
                  <a:pt x="1" y="85"/>
                </a:cubicBezTo>
                <a:cubicBezTo>
                  <a:pt x="2" y="86"/>
                  <a:pt x="3" y="86"/>
                  <a:pt x="4" y="87"/>
                </a:cubicBezTo>
                <a:cubicBezTo>
                  <a:pt x="4" y="87"/>
                  <a:pt x="5" y="88"/>
                  <a:pt x="6" y="88"/>
                </a:cubicBezTo>
                <a:cubicBezTo>
                  <a:pt x="4" y="88"/>
                  <a:pt x="2" y="88"/>
                  <a:pt x="0" y="88"/>
                </a:cubicBezTo>
                <a:cubicBezTo>
                  <a:pt x="0" y="107"/>
                  <a:pt x="0" y="107"/>
                  <a:pt x="0" y="107"/>
                </a:cubicBezTo>
                <a:cubicBezTo>
                  <a:pt x="0" y="107"/>
                  <a:pt x="0" y="107"/>
                  <a:pt x="1" y="107"/>
                </a:cubicBezTo>
                <a:cubicBezTo>
                  <a:pt x="1" y="108"/>
                  <a:pt x="1" y="108"/>
                  <a:pt x="2" y="109"/>
                </a:cubicBezTo>
                <a:cubicBezTo>
                  <a:pt x="1" y="109"/>
                  <a:pt x="1" y="109"/>
                  <a:pt x="0" y="109"/>
                </a:cubicBezTo>
                <a:cubicBezTo>
                  <a:pt x="0" y="109"/>
                  <a:pt x="0" y="109"/>
                  <a:pt x="0" y="108"/>
                </a:cubicBezTo>
                <a:cubicBezTo>
                  <a:pt x="0" y="126"/>
                  <a:pt x="0" y="126"/>
                  <a:pt x="0" y="126"/>
                </a:cubicBezTo>
                <a:cubicBezTo>
                  <a:pt x="0" y="127"/>
                  <a:pt x="0" y="127"/>
                  <a:pt x="0" y="127"/>
                </a:cubicBezTo>
                <a:cubicBezTo>
                  <a:pt x="0" y="127"/>
                  <a:pt x="0" y="127"/>
                  <a:pt x="0" y="127"/>
                </a:cubicBezTo>
                <a:cubicBezTo>
                  <a:pt x="0" y="158"/>
                  <a:pt x="0" y="158"/>
                  <a:pt x="0" y="158"/>
                </a:cubicBezTo>
                <a:cubicBezTo>
                  <a:pt x="0" y="158"/>
                  <a:pt x="0" y="158"/>
                  <a:pt x="0" y="158"/>
                </a:cubicBezTo>
                <a:cubicBezTo>
                  <a:pt x="0" y="159"/>
                  <a:pt x="0" y="159"/>
                  <a:pt x="0" y="159"/>
                </a:cubicBezTo>
                <a:cubicBezTo>
                  <a:pt x="0" y="159"/>
                  <a:pt x="0" y="159"/>
                  <a:pt x="0" y="159"/>
                </a:cubicBezTo>
                <a:cubicBezTo>
                  <a:pt x="0" y="173"/>
                  <a:pt x="0" y="173"/>
                  <a:pt x="0" y="173"/>
                </a:cubicBezTo>
                <a:cubicBezTo>
                  <a:pt x="0" y="173"/>
                  <a:pt x="0" y="173"/>
                  <a:pt x="0" y="173"/>
                </a:cubicBezTo>
                <a:cubicBezTo>
                  <a:pt x="0" y="173"/>
                  <a:pt x="0" y="173"/>
                  <a:pt x="0" y="173"/>
                </a:cubicBezTo>
                <a:cubicBezTo>
                  <a:pt x="0" y="173"/>
                  <a:pt x="0" y="173"/>
                  <a:pt x="0" y="173"/>
                </a:cubicBezTo>
                <a:cubicBezTo>
                  <a:pt x="0" y="220"/>
                  <a:pt x="0" y="220"/>
                  <a:pt x="0" y="220"/>
                </a:cubicBezTo>
                <a:cubicBezTo>
                  <a:pt x="1" y="220"/>
                  <a:pt x="2" y="220"/>
                  <a:pt x="3" y="221"/>
                </a:cubicBezTo>
                <a:cubicBezTo>
                  <a:pt x="3" y="221"/>
                  <a:pt x="3" y="221"/>
                  <a:pt x="3" y="221"/>
                </a:cubicBezTo>
                <a:cubicBezTo>
                  <a:pt x="3" y="221"/>
                  <a:pt x="3" y="221"/>
                  <a:pt x="3" y="221"/>
                </a:cubicBezTo>
                <a:cubicBezTo>
                  <a:pt x="3" y="221"/>
                  <a:pt x="3" y="221"/>
                  <a:pt x="3" y="221"/>
                </a:cubicBezTo>
                <a:cubicBezTo>
                  <a:pt x="2" y="221"/>
                  <a:pt x="1" y="220"/>
                  <a:pt x="0" y="220"/>
                </a:cubicBezTo>
                <a:cubicBezTo>
                  <a:pt x="0" y="220"/>
                  <a:pt x="0" y="220"/>
                  <a:pt x="0" y="220"/>
                </a:cubicBezTo>
                <a:cubicBezTo>
                  <a:pt x="0" y="220"/>
                  <a:pt x="0" y="220"/>
                  <a:pt x="0" y="220"/>
                </a:cubicBezTo>
                <a:cubicBezTo>
                  <a:pt x="0" y="223"/>
                  <a:pt x="0" y="223"/>
                  <a:pt x="0" y="223"/>
                </a:cubicBezTo>
                <a:cubicBezTo>
                  <a:pt x="0" y="223"/>
                  <a:pt x="0" y="223"/>
                  <a:pt x="0" y="223"/>
                </a:cubicBezTo>
                <a:cubicBezTo>
                  <a:pt x="0" y="223"/>
                  <a:pt x="0" y="223"/>
                  <a:pt x="0" y="223"/>
                </a:cubicBezTo>
                <a:cubicBezTo>
                  <a:pt x="0" y="223"/>
                  <a:pt x="0" y="223"/>
                  <a:pt x="0" y="223"/>
                </a:cubicBezTo>
                <a:cubicBezTo>
                  <a:pt x="0" y="229"/>
                  <a:pt x="0" y="229"/>
                  <a:pt x="0" y="229"/>
                </a:cubicBezTo>
                <a:cubicBezTo>
                  <a:pt x="13" y="229"/>
                  <a:pt x="13" y="229"/>
                  <a:pt x="13" y="229"/>
                </a:cubicBezTo>
                <a:cubicBezTo>
                  <a:pt x="18" y="231"/>
                  <a:pt x="23" y="234"/>
                  <a:pt x="28" y="236"/>
                </a:cubicBezTo>
                <a:cubicBezTo>
                  <a:pt x="42" y="243"/>
                  <a:pt x="57" y="249"/>
                  <a:pt x="70" y="256"/>
                </a:cubicBezTo>
                <a:cubicBezTo>
                  <a:pt x="70" y="256"/>
                  <a:pt x="70" y="256"/>
                  <a:pt x="70" y="256"/>
                </a:cubicBezTo>
                <a:cubicBezTo>
                  <a:pt x="72" y="257"/>
                  <a:pt x="73" y="258"/>
                  <a:pt x="76" y="258"/>
                </a:cubicBezTo>
                <a:cubicBezTo>
                  <a:pt x="78" y="259"/>
                  <a:pt x="79" y="260"/>
                  <a:pt x="81" y="261"/>
                </a:cubicBezTo>
                <a:cubicBezTo>
                  <a:pt x="80" y="260"/>
                  <a:pt x="77" y="259"/>
                  <a:pt x="77" y="258"/>
                </a:cubicBezTo>
                <a:cubicBezTo>
                  <a:pt x="76" y="258"/>
                  <a:pt x="75" y="257"/>
                  <a:pt x="75" y="257"/>
                </a:cubicBezTo>
                <a:cubicBezTo>
                  <a:pt x="74" y="256"/>
                  <a:pt x="72" y="256"/>
                  <a:pt x="72" y="255"/>
                </a:cubicBezTo>
                <a:cubicBezTo>
                  <a:pt x="74" y="255"/>
                  <a:pt x="70" y="254"/>
                  <a:pt x="71" y="254"/>
                </a:cubicBezTo>
                <a:cubicBezTo>
                  <a:pt x="72" y="254"/>
                  <a:pt x="73" y="254"/>
                  <a:pt x="73" y="254"/>
                </a:cubicBezTo>
                <a:cubicBezTo>
                  <a:pt x="73" y="254"/>
                  <a:pt x="71" y="253"/>
                  <a:pt x="70" y="253"/>
                </a:cubicBezTo>
                <a:cubicBezTo>
                  <a:pt x="69" y="252"/>
                  <a:pt x="67" y="252"/>
                  <a:pt x="67" y="251"/>
                </a:cubicBezTo>
                <a:cubicBezTo>
                  <a:pt x="68" y="252"/>
                  <a:pt x="70" y="252"/>
                  <a:pt x="71" y="253"/>
                </a:cubicBezTo>
                <a:cubicBezTo>
                  <a:pt x="72" y="253"/>
                  <a:pt x="72" y="253"/>
                  <a:pt x="72" y="253"/>
                </a:cubicBezTo>
                <a:cubicBezTo>
                  <a:pt x="70" y="252"/>
                  <a:pt x="69" y="251"/>
                  <a:pt x="67" y="251"/>
                </a:cubicBezTo>
                <a:cubicBezTo>
                  <a:pt x="66" y="250"/>
                  <a:pt x="65" y="249"/>
                  <a:pt x="63" y="249"/>
                </a:cubicBezTo>
                <a:cubicBezTo>
                  <a:pt x="63" y="248"/>
                  <a:pt x="64" y="248"/>
                  <a:pt x="64" y="248"/>
                </a:cubicBezTo>
                <a:cubicBezTo>
                  <a:pt x="66" y="249"/>
                  <a:pt x="68" y="250"/>
                  <a:pt x="70" y="251"/>
                </a:cubicBezTo>
                <a:cubicBezTo>
                  <a:pt x="74" y="253"/>
                  <a:pt x="79" y="255"/>
                  <a:pt x="84" y="258"/>
                </a:cubicBezTo>
                <a:cubicBezTo>
                  <a:pt x="84" y="258"/>
                  <a:pt x="85" y="258"/>
                  <a:pt x="85" y="258"/>
                </a:cubicBezTo>
                <a:cubicBezTo>
                  <a:pt x="86" y="259"/>
                  <a:pt x="88" y="259"/>
                  <a:pt x="89" y="260"/>
                </a:cubicBezTo>
                <a:cubicBezTo>
                  <a:pt x="90" y="260"/>
                  <a:pt x="91" y="261"/>
                  <a:pt x="93" y="261"/>
                </a:cubicBezTo>
                <a:cubicBezTo>
                  <a:pt x="95" y="262"/>
                  <a:pt x="96" y="263"/>
                  <a:pt x="99" y="264"/>
                </a:cubicBezTo>
                <a:cubicBezTo>
                  <a:pt x="99" y="263"/>
                  <a:pt x="97" y="262"/>
                  <a:pt x="94" y="261"/>
                </a:cubicBezTo>
                <a:cubicBezTo>
                  <a:pt x="90" y="258"/>
                  <a:pt x="86" y="257"/>
                  <a:pt x="82" y="256"/>
                </a:cubicBezTo>
                <a:cubicBezTo>
                  <a:pt x="77" y="254"/>
                  <a:pt x="73" y="252"/>
                  <a:pt x="68" y="250"/>
                </a:cubicBezTo>
                <a:cubicBezTo>
                  <a:pt x="65" y="248"/>
                  <a:pt x="61" y="247"/>
                  <a:pt x="58" y="245"/>
                </a:cubicBezTo>
                <a:cubicBezTo>
                  <a:pt x="56" y="244"/>
                  <a:pt x="54" y="243"/>
                  <a:pt x="52" y="242"/>
                </a:cubicBezTo>
                <a:cubicBezTo>
                  <a:pt x="51" y="241"/>
                  <a:pt x="49" y="240"/>
                  <a:pt x="48" y="240"/>
                </a:cubicBezTo>
                <a:cubicBezTo>
                  <a:pt x="50" y="240"/>
                  <a:pt x="51" y="241"/>
                  <a:pt x="53" y="242"/>
                </a:cubicBezTo>
                <a:cubicBezTo>
                  <a:pt x="53" y="242"/>
                  <a:pt x="54" y="242"/>
                  <a:pt x="55" y="242"/>
                </a:cubicBezTo>
                <a:cubicBezTo>
                  <a:pt x="55" y="242"/>
                  <a:pt x="55" y="242"/>
                  <a:pt x="55" y="242"/>
                </a:cubicBezTo>
                <a:cubicBezTo>
                  <a:pt x="55" y="242"/>
                  <a:pt x="53" y="241"/>
                  <a:pt x="51" y="240"/>
                </a:cubicBezTo>
                <a:cubicBezTo>
                  <a:pt x="51" y="240"/>
                  <a:pt x="50" y="240"/>
                  <a:pt x="50" y="239"/>
                </a:cubicBezTo>
                <a:cubicBezTo>
                  <a:pt x="48" y="239"/>
                  <a:pt x="47" y="238"/>
                  <a:pt x="46" y="237"/>
                </a:cubicBezTo>
                <a:cubicBezTo>
                  <a:pt x="44" y="237"/>
                  <a:pt x="43" y="237"/>
                  <a:pt x="41" y="236"/>
                </a:cubicBezTo>
                <a:cubicBezTo>
                  <a:pt x="41" y="236"/>
                  <a:pt x="41" y="235"/>
                  <a:pt x="41" y="235"/>
                </a:cubicBezTo>
                <a:cubicBezTo>
                  <a:pt x="39" y="234"/>
                  <a:pt x="38" y="233"/>
                  <a:pt x="35" y="233"/>
                </a:cubicBezTo>
                <a:cubicBezTo>
                  <a:pt x="33" y="232"/>
                  <a:pt x="31" y="230"/>
                  <a:pt x="28" y="229"/>
                </a:cubicBezTo>
                <a:cubicBezTo>
                  <a:pt x="28" y="229"/>
                  <a:pt x="28" y="229"/>
                  <a:pt x="28" y="229"/>
                </a:cubicBezTo>
                <a:cubicBezTo>
                  <a:pt x="33" y="229"/>
                  <a:pt x="33" y="229"/>
                  <a:pt x="33" y="229"/>
                </a:cubicBezTo>
                <a:cubicBezTo>
                  <a:pt x="41" y="233"/>
                  <a:pt x="49" y="236"/>
                  <a:pt x="57" y="240"/>
                </a:cubicBezTo>
                <a:cubicBezTo>
                  <a:pt x="58" y="240"/>
                  <a:pt x="59" y="240"/>
                  <a:pt x="60" y="241"/>
                </a:cubicBezTo>
                <a:cubicBezTo>
                  <a:pt x="63" y="242"/>
                  <a:pt x="66" y="244"/>
                  <a:pt x="69" y="245"/>
                </a:cubicBezTo>
                <a:cubicBezTo>
                  <a:pt x="70" y="246"/>
                  <a:pt x="71" y="246"/>
                  <a:pt x="71" y="246"/>
                </a:cubicBezTo>
                <a:cubicBezTo>
                  <a:pt x="72" y="246"/>
                  <a:pt x="73" y="246"/>
                  <a:pt x="74" y="246"/>
                </a:cubicBezTo>
                <a:cubicBezTo>
                  <a:pt x="87" y="252"/>
                  <a:pt x="98" y="259"/>
                  <a:pt x="112" y="265"/>
                </a:cubicBezTo>
                <a:cubicBezTo>
                  <a:pt x="112" y="266"/>
                  <a:pt x="114" y="267"/>
                  <a:pt x="116" y="268"/>
                </a:cubicBezTo>
                <a:cubicBezTo>
                  <a:pt x="117" y="268"/>
                  <a:pt x="117" y="269"/>
                  <a:pt x="121" y="269"/>
                </a:cubicBezTo>
                <a:cubicBezTo>
                  <a:pt x="122" y="269"/>
                  <a:pt x="124" y="270"/>
                  <a:pt x="125" y="271"/>
                </a:cubicBezTo>
                <a:cubicBezTo>
                  <a:pt x="130" y="273"/>
                  <a:pt x="133" y="275"/>
                  <a:pt x="139" y="277"/>
                </a:cubicBezTo>
                <a:cubicBezTo>
                  <a:pt x="137" y="276"/>
                  <a:pt x="133" y="274"/>
                  <a:pt x="133" y="273"/>
                </a:cubicBezTo>
                <a:cubicBezTo>
                  <a:pt x="143" y="277"/>
                  <a:pt x="152" y="281"/>
                  <a:pt x="160" y="286"/>
                </a:cubicBezTo>
                <a:cubicBezTo>
                  <a:pt x="162" y="287"/>
                  <a:pt x="164" y="288"/>
                  <a:pt x="168" y="289"/>
                </a:cubicBezTo>
                <a:cubicBezTo>
                  <a:pt x="168" y="289"/>
                  <a:pt x="169" y="290"/>
                  <a:pt x="169" y="290"/>
                </a:cubicBezTo>
                <a:cubicBezTo>
                  <a:pt x="171" y="291"/>
                  <a:pt x="176" y="293"/>
                  <a:pt x="178" y="295"/>
                </a:cubicBezTo>
                <a:cubicBezTo>
                  <a:pt x="179" y="295"/>
                  <a:pt x="179" y="295"/>
                  <a:pt x="179" y="295"/>
                </a:cubicBezTo>
                <a:cubicBezTo>
                  <a:pt x="179" y="295"/>
                  <a:pt x="179" y="295"/>
                  <a:pt x="179" y="295"/>
                </a:cubicBezTo>
                <a:cubicBezTo>
                  <a:pt x="179" y="295"/>
                  <a:pt x="179" y="295"/>
                  <a:pt x="178" y="295"/>
                </a:cubicBezTo>
                <a:cubicBezTo>
                  <a:pt x="181" y="297"/>
                  <a:pt x="186" y="299"/>
                  <a:pt x="190" y="301"/>
                </a:cubicBezTo>
                <a:cubicBezTo>
                  <a:pt x="195" y="303"/>
                  <a:pt x="200" y="306"/>
                  <a:pt x="202" y="308"/>
                </a:cubicBezTo>
                <a:cubicBezTo>
                  <a:pt x="203" y="309"/>
                  <a:pt x="204" y="309"/>
                  <a:pt x="204" y="309"/>
                </a:cubicBezTo>
                <a:cubicBezTo>
                  <a:pt x="208" y="311"/>
                  <a:pt x="214" y="314"/>
                  <a:pt x="218" y="316"/>
                </a:cubicBezTo>
                <a:cubicBezTo>
                  <a:pt x="219" y="317"/>
                  <a:pt x="221" y="318"/>
                  <a:pt x="224" y="318"/>
                </a:cubicBezTo>
                <a:cubicBezTo>
                  <a:pt x="225" y="318"/>
                  <a:pt x="226" y="319"/>
                  <a:pt x="228" y="320"/>
                </a:cubicBezTo>
                <a:cubicBezTo>
                  <a:pt x="228" y="320"/>
                  <a:pt x="229" y="320"/>
                  <a:pt x="229" y="320"/>
                </a:cubicBezTo>
                <a:cubicBezTo>
                  <a:pt x="229" y="320"/>
                  <a:pt x="229" y="320"/>
                  <a:pt x="229" y="320"/>
                </a:cubicBezTo>
                <a:cubicBezTo>
                  <a:pt x="226" y="317"/>
                  <a:pt x="221" y="315"/>
                  <a:pt x="216" y="313"/>
                </a:cubicBezTo>
                <a:cubicBezTo>
                  <a:pt x="214" y="312"/>
                  <a:pt x="211" y="311"/>
                  <a:pt x="211" y="310"/>
                </a:cubicBezTo>
                <a:cubicBezTo>
                  <a:pt x="204" y="309"/>
                  <a:pt x="209" y="308"/>
                  <a:pt x="204" y="306"/>
                </a:cubicBezTo>
                <a:cubicBezTo>
                  <a:pt x="204" y="306"/>
                  <a:pt x="204" y="306"/>
                  <a:pt x="204" y="306"/>
                </a:cubicBezTo>
                <a:cubicBezTo>
                  <a:pt x="203" y="305"/>
                  <a:pt x="203" y="304"/>
                  <a:pt x="200" y="303"/>
                </a:cubicBezTo>
                <a:cubicBezTo>
                  <a:pt x="197" y="302"/>
                  <a:pt x="193" y="300"/>
                  <a:pt x="191" y="299"/>
                </a:cubicBezTo>
                <a:cubicBezTo>
                  <a:pt x="189" y="297"/>
                  <a:pt x="188" y="298"/>
                  <a:pt x="186" y="298"/>
                </a:cubicBezTo>
                <a:cubicBezTo>
                  <a:pt x="186" y="297"/>
                  <a:pt x="188" y="297"/>
                  <a:pt x="185" y="296"/>
                </a:cubicBezTo>
                <a:cubicBezTo>
                  <a:pt x="185" y="295"/>
                  <a:pt x="181" y="294"/>
                  <a:pt x="181" y="293"/>
                </a:cubicBezTo>
                <a:cubicBezTo>
                  <a:pt x="181" y="293"/>
                  <a:pt x="182" y="293"/>
                  <a:pt x="182" y="293"/>
                </a:cubicBezTo>
                <a:cubicBezTo>
                  <a:pt x="184" y="293"/>
                  <a:pt x="183" y="293"/>
                  <a:pt x="183" y="292"/>
                </a:cubicBezTo>
                <a:cubicBezTo>
                  <a:pt x="187" y="293"/>
                  <a:pt x="190" y="295"/>
                  <a:pt x="190" y="295"/>
                </a:cubicBezTo>
                <a:cubicBezTo>
                  <a:pt x="190" y="297"/>
                  <a:pt x="192" y="297"/>
                  <a:pt x="196" y="298"/>
                </a:cubicBezTo>
                <a:cubicBezTo>
                  <a:pt x="198" y="299"/>
                  <a:pt x="200" y="300"/>
                  <a:pt x="201" y="301"/>
                </a:cubicBezTo>
                <a:cubicBezTo>
                  <a:pt x="202" y="301"/>
                  <a:pt x="204" y="302"/>
                  <a:pt x="206" y="302"/>
                </a:cubicBezTo>
                <a:cubicBezTo>
                  <a:pt x="206" y="303"/>
                  <a:pt x="206" y="303"/>
                  <a:pt x="207" y="303"/>
                </a:cubicBezTo>
                <a:cubicBezTo>
                  <a:pt x="210" y="304"/>
                  <a:pt x="214" y="306"/>
                  <a:pt x="218" y="308"/>
                </a:cubicBezTo>
                <a:cubicBezTo>
                  <a:pt x="218" y="308"/>
                  <a:pt x="218" y="308"/>
                  <a:pt x="218" y="308"/>
                </a:cubicBezTo>
                <a:cubicBezTo>
                  <a:pt x="218" y="308"/>
                  <a:pt x="218" y="308"/>
                  <a:pt x="218" y="308"/>
                </a:cubicBezTo>
                <a:cubicBezTo>
                  <a:pt x="218" y="308"/>
                  <a:pt x="218" y="308"/>
                  <a:pt x="218" y="308"/>
                </a:cubicBezTo>
                <a:cubicBezTo>
                  <a:pt x="220" y="309"/>
                  <a:pt x="223" y="310"/>
                  <a:pt x="225" y="311"/>
                </a:cubicBezTo>
                <a:cubicBezTo>
                  <a:pt x="229" y="312"/>
                  <a:pt x="232" y="314"/>
                  <a:pt x="236" y="316"/>
                </a:cubicBezTo>
                <a:cubicBezTo>
                  <a:pt x="235" y="314"/>
                  <a:pt x="225" y="311"/>
                  <a:pt x="227" y="310"/>
                </a:cubicBezTo>
                <a:cubicBezTo>
                  <a:pt x="228" y="310"/>
                  <a:pt x="228" y="309"/>
                  <a:pt x="228" y="309"/>
                </a:cubicBezTo>
                <a:cubicBezTo>
                  <a:pt x="228" y="309"/>
                  <a:pt x="228" y="308"/>
                  <a:pt x="227" y="308"/>
                </a:cubicBezTo>
                <a:cubicBezTo>
                  <a:pt x="225" y="308"/>
                  <a:pt x="223" y="307"/>
                  <a:pt x="220" y="306"/>
                </a:cubicBezTo>
                <a:cubicBezTo>
                  <a:pt x="220" y="306"/>
                  <a:pt x="219" y="305"/>
                  <a:pt x="218" y="305"/>
                </a:cubicBezTo>
                <a:cubicBezTo>
                  <a:pt x="217" y="305"/>
                  <a:pt x="216" y="304"/>
                  <a:pt x="216" y="304"/>
                </a:cubicBezTo>
                <a:cubicBezTo>
                  <a:pt x="210" y="301"/>
                  <a:pt x="206" y="298"/>
                  <a:pt x="202" y="296"/>
                </a:cubicBezTo>
                <a:cubicBezTo>
                  <a:pt x="204" y="296"/>
                  <a:pt x="206" y="297"/>
                  <a:pt x="208" y="298"/>
                </a:cubicBezTo>
                <a:cubicBezTo>
                  <a:pt x="208" y="297"/>
                  <a:pt x="204" y="296"/>
                  <a:pt x="203" y="295"/>
                </a:cubicBezTo>
                <a:cubicBezTo>
                  <a:pt x="203" y="295"/>
                  <a:pt x="203" y="295"/>
                  <a:pt x="204" y="295"/>
                </a:cubicBezTo>
                <a:cubicBezTo>
                  <a:pt x="204" y="295"/>
                  <a:pt x="204" y="295"/>
                  <a:pt x="204" y="295"/>
                </a:cubicBezTo>
                <a:cubicBezTo>
                  <a:pt x="204" y="295"/>
                  <a:pt x="204" y="294"/>
                  <a:pt x="205" y="295"/>
                </a:cubicBezTo>
                <a:cubicBezTo>
                  <a:pt x="208" y="296"/>
                  <a:pt x="209" y="296"/>
                  <a:pt x="210" y="296"/>
                </a:cubicBezTo>
                <a:cubicBezTo>
                  <a:pt x="211" y="295"/>
                  <a:pt x="209" y="295"/>
                  <a:pt x="208" y="294"/>
                </a:cubicBezTo>
                <a:cubicBezTo>
                  <a:pt x="205" y="293"/>
                  <a:pt x="202" y="292"/>
                  <a:pt x="201" y="291"/>
                </a:cubicBezTo>
                <a:cubicBezTo>
                  <a:pt x="199" y="289"/>
                  <a:pt x="197" y="289"/>
                  <a:pt x="195" y="289"/>
                </a:cubicBezTo>
                <a:cubicBezTo>
                  <a:pt x="193" y="288"/>
                  <a:pt x="191" y="287"/>
                  <a:pt x="187" y="285"/>
                </a:cubicBezTo>
                <a:cubicBezTo>
                  <a:pt x="189" y="287"/>
                  <a:pt x="191" y="288"/>
                  <a:pt x="195" y="289"/>
                </a:cubicBezTo>
                <a:cubicBezTo>
                  <a:pt x="197" y="290"/>
                  <a:pt x="199" y="291"/>
                  <a:pt x="201" y="292"/>
                </a:cubicBezTo>
                <a:cubicBezTo>
                  <a:pt x="203" y="293"/>
                  <a:pt x="203" y="294"/>
                  <a:pt x="201" y="294"/>
                </a:cubicBezTo>
                <a:cubicBezTo>
                  <a:pt x="199" y="293"/>
                  <a:pt x="196" y="291"/>
                  <a:pt x="195" y="293"/>
                </a:cubicBezTo>
                <a:cubicBezTo>
                  <a:pt x="195" y="292"/>
                  <a:pt x="194" y="292"/>
                  <a:pt x="193" y="292"/>
                </a:cubicBezTo>
                <a:cubicBezTo>
                  <a:pt x="193" y="291"/>
                  <a:pt x="191" y="290"/>
                  <a:pt x="189" y="290"/>
                </a:cubicBezTo>
                <a:cubicBezTo>
                  <a:pt x="184" y="287"/>
                  <a:pt x="178" y="284"/>
                  <a:pt x="172" y="281"/>
                </a:cubicBezTo>
                <a:cubicBezTo>
                  <a:pt x="169" y="279"/>
                  <a:pt x="167" y="277"/>
                  <a:pt x="162" y="275"/>
                </a:cubicBezTo>
                <a:cubicBezTo>
                  <a:pt x="160" y="273"/>
                  <a:pt x="154" y="271"/>
                  <a:pt x="152" y="269"/>
                </a:cubicBezTo>
                <a:cubicBezTo>
                  <a:pt x="151" y="269"/>
                  <a:pt x="149" y="268"/>
                  <a:pt x="148" y="267"/>
                </a:cubicBezTo>
                <a:cubicBezTo>
                  <a:pt x="147" y="266"/>
                  <a:pt x="146" y="266"/>
                  <a:pt x="146" y="265"/>
                </a:cubicBezTo>
                <a:cubicBezTo>
                  <a:pt x="145" y="265"/>
                  <a:pt x="145" y="264"/>
                  <a:pt x="144" y="264"/>
                </a:cubicBezTo>
                <a:cubicBezTo>
                  <a:pt x="146" y="265"/>
                  <a:pt x="148" y="266"/>
                  <a:pt x="150" y="267"/>
                </a:cubicBezTo>
                <a:cubicBezTo>
                  <a:pt x="152" y="267"/>
                  <a:pt x="152" y="268"/>
                  <a:pt x="154" y="268"/>
                </a:cubicBezTo>
                <a:cubicBezTo>
                  <a:pt x="155" y="269"/>
                  <a:pt x="157" y="269"/>
                  <a:pt x="158" y="270"/>
                </a:cubicBezTo>
                <a:cubicBezTo>
                  <a:pt x="158" y="269"/>
                  <a:pt x="158" y="269"/>
                  <a:pt x="159" y="269"/>
                </a:cubicBezTo>
                <a:cubicBezTo>
                  <a:pt x="162" y="270"/>
                  <a:pt x="164" y="272"/>
                  <a:pt x="168" y="273"/>
                </a:cubicBezTo>
                <a:cubicBezTo>
                  <a:pt x="170" y="274"/>
                  <a:pt x="172" y="275"/>
                  <a:pt x="173" y="276"/>
                </a:cubicBezTo>
                <a:cubicBezTo>
                  <a:pt x="173" y="276"/>
                  <a:pt x="172" y="276"/>
                  <a:pt x="173" y="277"/>
                </a:cubicBezTo>
                <a:cubicBezTo>
                  <a:pt x="175" y="277"/>
                  <a:pt x="175" y="277"/>
                  <a:pt x="176" y="277"/>
                </a:cubicBezTo>
                <a:cubicBezTo>
                  <a:pt x="177" y="277"/>
                  <a:pt x="178" y="278"/>
                  <a:pt x="180" y="279"/>
                </a:cubicBezTo>
                <a:cubicBezTo>
                  <a:pt x="180" y="279"/>
                  <a:pt x="180" y="279"/>
                  <a:pt x="180" y="279"/>
                </a:cubicBezTo>
                <a:cubicBezTo>
                  <a:pt x="186" y="283"/>
                  <a:pt x="196" y="287"/>
                  <a:pt x="204" y="291"/>
                </a:cubicBezTo>
                <a:cubicBezTo>
                  <a:pt x="208" y="293"/>
                  <a:pt x="212" y="296"/>
                  <a:pt x="216" y="298"/>
                </a:cubicBezTo>
                <a:cubicBezTo>
                  <a:pt x="218" y="299"/>
                  <a:pt x="221" y="301"/>
                  <a:pt x="224" y="302"/>
                </a:cubicBezTo>
                <a:cubicBezTo>
                  <a:pt x="225" y="303"/>
                  <a:pt x="225" y="304"/>
                  <a:pt x="228" y="304"/>
                </a:cubicBezTo>
                <a:cubicBezTo>
                  <a:pt x="233" y="305"/>
                  <a:pt x="230" y="303"/>
                  <a:pt x="230" y="303"/>
                </a:cubicBezTo>
                <a:cubicBezTo>
                  <a:pt x="231" y="303"/>
                  <a:pt x="232" y="304"/>
                  <a:pt x="234" y="304"/>
                </a:cubicBezTo>
                <a:cubicBezTo>
                  <a:pt x="232" y="303"/>
                  <a:pt x="229" y="301"/>
                  <a:pt x="226" y="299"/>
                </a:cubicBezTo>
                <a:cubicBezTo>
                  <a:pt x="227" y="299"/>
                  <a:pt x="228" y="299"/>
                  <a:pt x="226" y="298"/>
                </a:cubicBezTo>
                <a:cubicBezTo>
                  <a:pt x="223" y="297"/>
                  <a:pt x="221" y="296"/>
                  <a:pt x="217" y="294"/>
                </a:cubicBezTo>
                <a:cubicBezTo>
                  <a:pt x="217" y="294"/>
                  <a:pt x="217" y="294"/>
                  <a:pt x="217" y="294"/>
                </a:cubicBezTo>
                <a:cubicBezTo>
                  <a:pt x="217" y="294"/>
                  <a:pt x="217" y="294"/>
                  <a:pt x="217" y="294"/>
                </a:cubicBezTo>
                <a:cubicBezTo>
                  <a:pt x="217" y="294"/>
                  <a:pt x="217" y="294"/>
                  <a:pt x="217" y="294"/>
                </a:cubicBezTo>
                <a:cubicBezTo>
                  <a:pt x="217" y="294"/>
                  <a:pt x="220" y="294"/>
                  <a:pt x="215" y="293"/>
                </a:cubicBezTo>
                <a:cubicBezTo>
                  <a:pt x="214" y="292"/>
                  <a:pt x="212" y="291"/>
                  <a:pt x="214" y="291"/>
                </a:cubicBezTo>
                <a:cubicBezTo>
                  <a:pt x="214" y="291"/>
                  <a:pt x="214" y="291"/>
                  <a:pt x="214" y="291"/>
                </a:cubicBezTo>
                <a:cubicBezTo>
                  <a:pt x="214" y="291"/>
                  <a:pt x="214" y="291"/>
                  <a:pt x="214" y="291"/>
                </a:cubicBezTo>
                <a:cubicBezTo>
                  <a:pt x="214" y="291"/>
                  <a:pt x="214" y="291"/>
                  <a:pt x="214" y="291"/>
                </a:cubicBezTo>
                <a:cubicBezTo>
                  <a:pt x="219" y="293"/>
                  <a:pt x="223" y="296"/>
                  <a:pt x="230" y="298"/>
                </a:cubicBezTo>
                <a:cubicBezTo>
                  <a:pt x="231" y="299"/>
                  <a:pt x="232" y="299"/>
                  <a:pt x="233" y="300"/>
                </a:cubicBezTo>
                <a:cubicBezTo>
                  <a:pt x="236" y="300"/>
                  <a:pt x="232" y="299"/>
                  <a:pt x="232" y="299"/>
                </a:cubicBezTo>
                <a:cubicBezTo>
                  <a:pt x="233" y="299"/>
                  <a:pt x="234" y="298"/>
                  <a:pt x="235" y="298"/>
                </a:cubicBezTo>
                <a:cubicBezTo>
                  <a:pt x="239" y="300"/>
                  <a:pt x="241" y="301"/>
                  <a:pt x="244" y="303"/>
                </a:cubicBezTo>
                <a:cubicBezTo>
                  <a:pt x="246" y="304"/>
                  <a:pt x="248" y="305"/>
                  <a:pt x="250" y="305"/>
                </a:cubicBezTo>
                <a:cubicBezTo>
                  <a:pt x="253" y="306"/>
                  <a:pt x="247" y="304"/>
                  <a:pt x="246" y="303"/>
                </a:cubicBezTo>
                <a:cubicBezTo>
                  <a:pt x="246" y="303"/>
                  <a:pt x="246" y="303"/>
                  <a:pt x="246" y="302"/>
                </a:cubicBezTo>
                <a:cubicBezTo>
                  <a:pt x="246" y="302"/>
                  <a:pt x="246" y="302"/>
                  <a:pt x="246" y="302"/>
                </a:cubicBezTo>
                <a:cubicBezTo>
                  <a:pt x="247" y="302"/>
                  <a:pt x="247" y="302"/>
                  <a:pt x="248" y="302"/>
                </a:cubicBezTo>
                <a:cubicBezTo>
                  <a:pt x="245" y="301"/>
                  <a:pt x="240" y="299"/>
                  <a:pt x="238" y="298"/>
                </a:cubicBezTo>
                <a:cubicBezTo>
                  <a:pt x="237" y="297"/>
                  <a:pt x="237" y="297"/>
                  <a:pt x="236" y="296"/>
                </a:cubicBezTo>
                <a:cubicBezTo>
                  <a:pt x="236" y="296"/>
                  <a:pt x="237" y="296"/>
                  <a:pt x="238" y="296"/>
                </a:cubicBezTo>
                <a:cubicBezTo>
                  <a:pt x="238" y="296"/>
                  <a:pt x="238" y="296"/>
                  <a:pt x="237" y="295"/>
                </a:cubicBezTo>
                <a:cubicBezTo>
                  <a:pt x="231" y="292"/>
                  <a:pt x="231" y="292"/>
                  <a:pt x="237" y="292"/>
                </a:cubicBezTo>
                <a:cubicBezTo>
                  <a:pt x="239" y="292"/>
                  <a:pt x="239" y="293"/>
                  <a:pt x="242" y="293"/>
                </a:cubicBezTo>
                <a:cubicBezTo>
                  <a:pt x="244" y="293"/>
                  <a:pt x="241" y="292"/>
                  <a:pt x="240" y="292"/>
                </a:cubicBezTo>
                <a:cubicBezTo>
                  <a:pt x="239" y="291"/>
                  <a:pt x="239" y="290"/>
                  <a:pt x="241" y="291"/>
                </a:cubicBezTo>
                <a:cubicBezTo>
                  <a:pt x="247" y="293"/>
                  <a:pt x="253" y="294"/>
                  <a:pt x="258" y="297"/>
                </a:cubicBezTo>
                <a:cubicBezTo>
                  <a:pt x="258" y="297"/>
                  <a:pt x="259" y="297"/>
                  <a:pt x="258" y="297"/>
                </a:cubicBezTo>
                <a:cubicBezTo>
                  <a:pt x="258" y="297"/>
                  <a:pt x="256" y="296"/>
                  <a:pt x="255" y="297"/>
                </a:cubicBezTo>
                <a:cubicBezTo>
                  <a:pt x="260" y="300"/>
                  <a:pt x="270" y="302"/>
                  <a:pt x="275" y="305"/>
                </a:cubicBezTo>
                <a:cubicBezTo>
                  <a:pt x="277" y="307"/>
                  <a:pt x="280" y="308"/>
                  <a:pt x="284" y="310"/>
                </a:cubicBezTo>
                <a:cubicBezTo>
                  <a:pt x="285" y="311"/>
                  <a:pt x="286" y="311"/>
                  <a:pt x="288" y="311"/>
                </a:cubicBezTo>
                <a:cubicBezTo>
                  <a:pt x="290" y="311"/>
                  <a:pt x="289" y="310"/>
                  <a:pt x="287" y="310"/>
                </a:cubicBezTo>
                <a:cubicBezTo>
                  <a:pt x="283" y="308"/>
                  <a:pt x="287" y="309"/>
                  <a:pt x="287" y="308"/>
                </a:cubicBezTo>
                <a:cubicBezTo>
                  <a:pt x="288" y="308"/>
                  <a:pt x="289" y="308"/>
                  <a:pt x="289" y="309"/>
                </a:cubicBezTo>
                <a:cubicBezTo>
                  <a:pt x="287" y="308"/>
                  <a:pt x="287" y="306"/>
                  <a:pt x="282" y="306"/>
                </a:cubicBezTo>
                <a:cubicBezTo>
                  <a:pt x="281" y="306"/>
                  <a:pt x="283" y="307"/>
                  <a:pt x="283" y="307"/>
                </a:cubicBezTo>
                <a:cubicBezTo>
                  <a:pt x="280" y="307"/>
                  <a:pt x="280" y="306"/>
                  <a:pt x="278" y="305"/>
                </a:cubicBezTo>
                <a:cubicBezTo>
                  <a:pt x="273" y="303"/>
                  <a:pt x="273" y="302"/>
                  <a:pt x="268" y="300"/>
                </a:cubicBezTo>
                <a:cubicBezTo>
                  <a:pt x="266" y="299"/>
                  <a:pt x="264" y="298"/>
                  <a:pt x="262" y="297"/>
                </a:cubicBezTo>
                <a:cubicBezTo>
                  <a:pt x="262" y="296"/>
                  <a:pt x="263" y="296"/>
                  <a:pt x="262" y="295"/>
                </a:cubicBezTo>
                <a:cubicBezTo>
                  <a:pt x="260" y="294"/>
                  <a:pt x="258" y="293"/>
                  <a:pt x="256" y="292"/>
                </a:cubicBezTo>
                <a:cubicBezTo>
                  <a:pt x="256" y="292"/>
                  <a:pt x="255" y="292"/>
                  <a:pt x="255" y="292"/>
                </a:cubicBezTo>
                <a:cubicBezTo>
                  <a:pt x="257" y="293"/>
                  <a:pt x="259" y="294"/>
                  <a:pt x="261" y="295"/>
                </a:cubicBezTo>
                <a:cubicBezTo>
                  <a:pt x="256" y="294"/>
                  <a:pt x="255" y="293"/>
                  <a:pt x="252" y="292"/>
                </a:cubicBezTo>
                <a:cubicBezTo>
                  <a:pt x="251" y="290"/>
                  <a:pt x="245" y="288"/>
                  <a:pt x="242" y="287"/>
                </a:cubicBezTo>
                <a:cubicBezTo>
                  <a:pt x="242" y="286"/>
                  <a:pt x="241" y="286"/>
                  <a:pt x="240" y="286"/>
                </a:cubicBezTo>
                <a:cubicBezTo>
                  <a:pt x="240" y="286"/>
                  <a:pt x="240" y="286"/>
                  <a:pt x="240" y="286"/>
                </a:cubicBezTo>
                <a:cubicBezTo>
                  <a:pt x="240" y="286"/>
                  <a:pt x="240" y="286"/>
                  <a:pt x="240" y="286"/>
                </a:cubicBezTo>
                <a:cubicBezTo>
                  <a:pt x="240" y="286"/>
                  <a:pt x="240" y="286"/>
                  <a:pt x="240" y="286"/>
                </a:cubicBezTo>
                <a:cubicBezTo>
                  <a:pt x="236" y="285"/>
                  <a:pt x="234" y="283"/>
                  <a:pt x="229" y="281"/>
                </a:cubicBezTo>
                <a:cubicBezTo>
                  <a:pt x="229" y="281"/>
                  <a:pt x="229" y="281"/>
                  <a:pt x="229" y="281"/>
                </a:cubicBezTo>
                <a:cubicBezTo>
                  <a:pt x="229" y="281"/>
                  <a:pt x="229" y="281"/>
                  <a:pt x="229" y="281"/>
                </a:cubicBezTo>
                <a:cubicBezTo>
                  <a:pt x="228" y="280"/>
                  <a:pt x="226" y="279"/>
                  <a:pt x="224" y="279"/>
                </a:cubicBezTo>
                <a:cubicBezTo>
                  <a:pt x="223" y="277"/>
                  <a:pt x="220" y="276"/>
                  <a:pt x="217" y="275"/>
                </a:cubicBezTo>
                <a:cubicBezTo>
                  <a:pt x="215" y="274"/>
                  <a:pt x="214" y="273"/>
                  <a:pt x="212" y="273"/>
                </a:cubicBezTo>
                <a:cubicBezTo>
                  <a:pt x="212" y="272"/>
                  <a:pt x="212" y="272"/>
                  <a:pt x="212" y="272"/>
                </a:cubicBezTo>
                <a:cubicBezTo>
                  <a:pt x="210" y="271"/>
                  <a:pt x="207" y="270"/>
                  <a:pt x="208" y="269"/>
                </a:cubicBezTo>
                <a:cubicBezTo>
                  <a:pt x="214" y="271"/>
                  <a:pt x="218" y="274"/>
                  <a:pt x="225" y="276"/>
                </a:cubicBezTo>
                <a:cubicBezTo>
                  <a:pt x="236" y="282"/>
                  <a:pt x="246" y="287"/>
                  <a:pt x="257" y="292"/>
                </a:cubicBezTo>
                <a:cubicBezTo>
                  <a:pt x="258" y="292"/>
                  <a:pt x="260" y="293"/>
                  <a:pt x="261" y="293"/>
                </a:cubicBezTo>
                <a:cubicBezTo>
                  <a:pt x="262" y="294"/>
                  <a:pt x="262" y="294"/>
                  <a:pt x="263" y="294"/>
                </a:cubicBezTo>
                <a:cubicBezTo>
                  <a:pt x="269" y="297"/>
                  <a:pt x="274" y="300"/>
                  <a:pt x="280" y="302"/>
                </a:cubicBezTo>
                <a:cubicBezTo>
                  <a:pt x="286" y="305"/>
                  <a:pt x="293" y="308"/>
                  <a:pt x="297" y="311"/>
                </a:cubicBezTo>
                <a:cubicBezTo>
                  <a:pt x="298" y="312"/>
                  <a:pt x="301" y="313"/>
                  <a:pt x="303" y="315"/>
                </a:cubicBezTo>
                <a:cubicBezTo>
                  <a:pt x="302" y="314"/>
                  <a:pt x="301" y="314"/>
                  <a:pt x="300" y="314"/>
                </a:cubicBezTo>
                <a:cubicBezTo>
                  <a:pt x="301" y="315"/>
                  <a:pt x="302" y="315"/>
                  <a:pt x="304" y="316"/>
                </a:cubicBezTo>
                <a:cubicBezTo>
                  <a:pt x="305" y="316"/>
                  <a:pt x="304" y="315"/>
                  <a:pt x="304" y="315"/>
                </a:cubicBezTo>
                <a:cubicBezTo>
                  <a:pt x="305" y="315"/>
                  <a:pt x="306" y="316"/>
                  <a:pt x="309" y="316"/>
                </a:cubicBezTo>
                <a:cubicBezTo>
                  <a:pt x="304" y="314"/>
                  <a:pt x="303" y="313"/>
                  <a:pt x="299" y="311"/>
                </a:cubicBezTo>
                <a:cubicBezTo>
                  <a:pt x="297" y="310"/>
                  <a:pt x="296" y="309"/>
                  <a:pt x="294" y="308"/>
                </a:cubicBezTo>
                <a:cubicBezTo>
                  <a:pt x="290" y="306"/>
                  <a:pt x="284" y="303"/>
                  <a:pt x="280" y="300"/>
                </a:cubicBezTo>
                <a:cubicBezTo>
                  <a:pt x="281" y="300"/>
                  <a:pt x="280" y="300"/>
                  <a:pt x="280" y="299"/>
                </a:cubicBezTo>
                <a:cubicBezTo>
                  <a:pt x="279" y="299"/>
                  <a:pt x="279" y="298"/>
                  <a:pt x="280" y="298"/>
                </a:cubicBezTo>
                <a:cubicBezTo>
                  <a:pt x="282" y="298"/>
                  <a:pt x="284" y="299"/>
                  <a:pt x="285" y="300"/>
                </a:cubicBezTo>
                <a:cubicBezTo>
                  <a:pt x="288" y="301"/>
                  <a:pt x="292" y="302"/>
                  <a:pt x="296" y="303"/>
                </a:cubicBezTo>
                <a:cubicBezTo>
                  <a:pt x="300" y="305"/>
                  <a:pt x="302" y="304"/>
                  <a:pt x="304" y="304"/>
                </a:cubicBezTo>
                <a:cubicBezTo>
                  <a:pt x="304" y="304"/>
                  <a:pt x="306" y="304"/>
                  <a:pt x="307" y="304"/>
                </a:cubicBezTo>
                <a:cubicBezTo>
                  <a:pt x="308" y="305"/>
                  <a:pt x="308" y="305"/>
                  <a:pt x="306" y="305"/>
                </a:cubicBezTo>
                <a:cubicBezTo>
                  <a:pt x="303" y="305"/>
                  <a:pt x="304" y="306"/>
                  <a:pt x="302" y="306"/>
                </a:cubicBezTo>
                <a:cubicBezTo>
                  <a:pt x="306" y="307"/>
                  <a:pt x="310" y="308"/>
                  <a:pt x="314" y="310"/>
                </a:cubicBezTo>
                <a:cubicBezTo>
                  <a:pt x="313" y="309"/>
                  <a:pt x="312" y="308"/>
                  <a:pt x="312" y="307"/>
                </a:cubicBezTo>
                <a:cubicBezTo>
                  <a:pt x="314" y="308"/>
                  <a:pt x="319" y="309"/>
                  <a:pt x="318" y="307"/>
                </a:cubicBezTo>
                <a:cubicBezTo>
                  <a:pt x="317" y="305"/>
                  <a:pt x="317" y="305"/>
                  <a:pt x="321" y="305"/>
                </a:cubicBezTo>
                <a:cubicBezTo>
                  <a:pt x="317" y="304"/>
                  <a:pt x="314" y="302"/>
                  <a:pt x="310" y="302"/>
                </a:cubicBezTo>
                <a:cubicBezTo>
                  <a:pt x="310" y="302"/>
                  <a:pt x="309" y="302"/>
                  <a:pt x="309" y="302"/>
                </a:cubicBezTo>
                <a:cubicBezTo>
                  <a:pt x="309" y="301"/>
                  <a:pt x="309" y="301"/>
                  <a:pt x="310" y="301"/>
                </a:cubicBezTo>
                <a:cubicBezTo>
                  <a:pt x="312" y="301"/>
                  <a:pt x="310" y="300"/>
                  <a:pt x="309" y="300"/>
                </a:cubicBezTo>
                <a:cubicBezTo>
                  <a:pt x="308" y="300"/>
                  <a:pt x="308" y="300"/>
                  <a:pt x="308" y="299"/>
                </a:cubicBezTo>
                <a:cubicBezTo>
                  <a:pt x="308" y="299"/>
                  <a:pt x="308" y="299"/>
                  <a:pt x="306" y="298"/>
                </a:cubicBezTo>
                <a:cubicBezTo>
                  <a:pt x="304" y="297"/>
                  <a:pt x="304" y="297"/>
                  <a:pt x="306" y="297"/>
                </a:cubicBezTo>
                <a:cubicBezTo>
                  <a:pt x="307" y="297"/>
                  <a:pt x="304" y="296"/>
                  <a:pt x="305" y="295"/>
                </a:cubicBezTo>
                <a:cubicBezTo>
                  <a:pt x="306" y="296"/>
                  <a:pt x="307" y="297"/>
                  <a:pt x="308" y="297"/>
                </a:cubicBezTo>
                <a:cubicBezTo>
                  <a:pt x="310" y="299"/>
                  <a:pt x="314" y="300"/>
                  <a:pt x="317" y="302"/>
                </a:cubicBezTo>
                <a:cubicBezTo>
                  <a:pt x="318" y="303"/>
                  <a:pt x="320" y="304"/>
                  <a:pt x="322" y="305"/>
                </a:cubicBezTo>
                <a:cubicBezTo>
                  <a:pt x="323" y="305"/>
                  <a:pt x="324" y="306"/>
                  <a:pt x="325" y="306"/>
                </a:cubicBezTo>
                <a:cubicBezTo>
                  <a:pt x="326" y="306"/>
                  <a:pt x="327" y="307"/>
                  <a:pt x="327" y="307"/>
                </a:cubicBezTo>
                <a:cubicBezTo>
                  <a:pt x="327" y="307"/>
                  <a:pt x="328" y="308"/>
                  <a:pt x="329" y="308"/>
                </a:cubicBezTo>
                <a:cubicBezTo>
                  <a:pt x="330" y="308"/>
                  <a:pt x="331" y="309"/>
                  <a:pt x="332" y="309"/>
                </a:cubicBezTo>
                <a:cubicBezTo>
                  <a:pt x="332" y="308"/>
                  <a:pt x="331" y="308"/>
                  <a:pt x="330" y="308"/>
                </a:cubicBezTo>
                <a:cubicBezTo>
                  <a:pt x="329" y="307"/>
                  <a:pt x="328" y="306"/>
                  <a:pt x="326" y="306"/>
                </a:cubicBezTo>
                <a:cubicBezTo>
                  <a:pt x="321" y="303"/>
                  <a:pt x="317" y="300"/>
                  <a:pt x="309" y="297"/>
                </a:cubicBezTo>
                <a:cubicBezTo>
                  <a:pt x="305" y="294"/>
                  <a:pt x="298" y="291"/>
                  <a:pt x="292" y="288"/>
                </a:cubicBezTo>
                <a:cubicBezTo>
                  <a:pt x="289" y="287"/>
                  <a:pt x="287" y="285"/>
                  <a:pt x="284" y="284"/>
                </a:cubicBezTo>
                <a:cubicBezTo>
                  <a:pt x="283" y="283"/>
                  <a:pt x="279" y="281"/>
                  <a:pt x="276" y="280"/>
                </a:cubicBezTo>
                <a:cubicBezTo>
                  <a:pt x="280" y="281"/>
                  <a:pt x="284" y="280"/>
                  <a:pt x="289" y="282"/>
                </a:cubicBezTo>
                <a:cubicBezTo>
                  <a:pt x="294" y="284"/>
                  <a:pt x="299" y="286"/>
                  <a:pt x="303" y="288"/>
                </a:cubicBezTo>
                <a:cubicBezTo>
                  <a:pt x="309" y="291"/>
                  <a:pt x="314" y="295"/>
                  <a:pt x="322" y="298"/>
                </a:cubicBezTo>
                <a:cubicBezTo>
                  <a:pt x="325" y="299"/>
                  <a:pt x="330" y="300"/>
                  <a:pt x="334" y="302"/>
                </a:cubicBezTo>
                <a:cubicBezTo>
                  <a:pt x="335" y="300"/>
                  <a:pt x="331" y="299"/>
                  <a:pt x="328" y="298"/>
                </a:cubicBezTo>
                <a:cubicBezTo>
                  <a:pt x="326" y="297"/>
                  <a:pt x="323" y="297"/>
                  <a:pt x="323" y="296"/>
                </a:cubicBezTo>
                <a:cubicBezTo>
                  <a:pt x="323" y="295"/>
                  <a:pt x="325" y="296"/>
                  <a:pt x="327" y="296"/>
                </a:cubicBezTo>
                <a:cubicBezTo>
                  <a:pt x="328" y="296"/>
                  <a:pt x="330" y="296"/>
                  <a:pt x="331" y="296"/>
                </a:cubicBezTo>
                <a:cubicBezTo>
                  <a:pt x="331" y="297"/>
                  <a:pt x="332" y="297"/>
                  <a:pt x="333" y="298"/>
                </a:cubicBezTo>
                <a:cubicBezTo>
                  <a:pt x="333" y="298"/>
                  <a:pt x="333" y="298"/>
                  <a:pt x="333" y="298"/>
                </a:cubicBezTo>
                <a:cubicBezTo>
                  <a:pt x="333" y="298"/>
                  <a:pt x="333" y="298"/>
                  <a:pt x="333" y="298"/>
                </a:cubicBezTo>
                <a:cubicBezTo>
                  <a:pt x="332" y="298"/>
                  <a:pt x="330" y="297"/>
                  <a:pt x="330" y="297"/>
                </a:cubicBezTo>
                <a:cubicBezTo>
                  <a:pt x="330" y="298"/>
                  <a:pt x="331" y="299"/>
                  <a:pt x="334" y="299"/>
                </a:cubicBezTo>
                <a:cubicBezTo>
                  <a:pt x="334" y="299"/>
                  <a:pt x="335" y="300"/>
                  <a:pt x="335" y="300"/>
                </a:cubicBezTo>
                <a:cubicBezTo>
                  <a:pt x="337" y="301"/>
                  <a:pt x="339" y="302"/>
                  <a:pt x="341" y="303"/>
                </a:cubicBezTo>
                <a:cubicBezTo>
                  <a:pt x="341" y="303"/>
                  <a:pt x="342" y="303"/>
                  <a:pt x="342" y="303"/>
                </a:cubicBezTo>
                <a:cubicBezTo>
                  <a:pt x="340" y="302"/>
                  <a:pt x="338" y="301"/>
                  <a:pt x="336" y="300"/>
                </a:cubicBezTo>
                <a:cubicBezTo>
                  <a:pt x="335" y="299"/>
                  <a:pt x="335" y="299"/>
                  <a:pt x="337" y="298"/>
                </a:cubicBezTo>
                <a:cubicBezTo>
                  <a:pt x="339" y="299"/>
                  <a:pt x="340" y="299"/>
                  <a:pt x="341" y="299"/>
                </a:cubicBezTo>
                <a:cubicBezTo>
                  <a:pt x="342" y="300"/>
                  <a:pt x="344" y="301"/>
                  <a:pt x="347" y="301"/>
                </a:cubicBezTo>
                <a:cubicBezTo>
                  <a:pt x="346" y="300"/>
                  <a:pt x="345" y="299"/>
                  <a:pt x="344" y="299"/>
                </a:cubicBezTo>
                <a:cubicBezTo>
                  <a:pt x="343" y="297"/>
                  <a:pt x="339" y="295"/>
                  <a:pt x="335" y="294"/>
                </a:cubicBezTo>
                <a:cubicBezTo>
                  <a:pt x="334" y="293"/>
                  <a:pt x="333" y="293"/>
                  <a:pt x="331" y="292"/>
                </a:cubicBezTo>
                <a:cubicBezTo>
                  <a:pt x="331" y="292"/>
                  <a:pt x="331" y="292"/>
                  <a:pt x="330" y="291"/>
                </a:cubicBezTo>
                <a:cubicBezTo>
                  <a:pt x="330" y="291"/>
                  <a:pt x="329" y="290"/>
                  <a:pt x="327" y="290"/>
                </a:cubicBezTo>
                <a:cubicBezTo>
                  <a:pt x="326" y="289"/>
                  <a:pt x="325" y="289"/>
                  <a:pt x="325" y="289"/>
                </a:cubicBezTo>
                <a:cubicBezTo>
                  <a:pt x="327" y="288"/>
                  <a:pt x="323" y="287"/>
                  <a:pt x="324" y="287"/>
                </a:cubicBezTo>
                <a:cubicBezTo>
                  <a:pt x="325" y="287"/>
                  <a:pt x="329" y="288"/>
                  <a:pt x="329" y="287"/>
                </a:cubicBezTo>
                <a:cubicBezTo>
                  <a:pt x="330" y="287"/>
                  <a:pt x="328" y="286"/>
                  <a:pt x="326" y="285"/>
                </a:cubicBezTo>
                <a:cubicBezTo>
                  <a:pt x="324" y="284"/>
                  <a:pt x="323" y="284"/>
                  <a:pt x="322" y="283"/>
                </a:cubicBezTo>
                <a:cubicBezTo>
                  <a:pt x="320" y="281"/>
                  <a:pt x="318" y="280"/>
                  <a:pt x="311" y="278"/>
                </a:cubicBezTo>
                <a:cubicBezTo>
                  <a:pt x="310" y="277"/>
                  <a:pt x="304" y="275"/>
                  <a:pt x="301" y="273"/>
                </a:cubicBezTo>
                <a:cubicBezTo>
                  <a:pt x="296" y="271"/>
                  <a:pt x="290" y="268"/>
                  <a:pt x="284" y="265"/>
                </a:cubicBezTo>
                <a:cubicBezTo>
                  <a:pt x="283" y="264"/>
                  <a:pt x="281" y="263"/>
                  <a:pt x="276" y="262"/>
                </a:cubicBezTo>
                <a:cubicBezTo>
                  <a:pt x="278" y="263"/>
                  <a:pt x="281" y="264"/>
                  <a:pt x="283" y="265"/>
                </a:cubicBezTo>
                <a:cubicBezTo>
                  <a:pt x="285" y="266"/>
                  <a:pt x="286" y="267"/>
                  <a:pt x="288" y="268"/>
                </a:cubicBezTo>
                <a:cubicBezTo>
                  <a:pt x="282" y="266"/>
                  <a:pt x="281" y="264"/>
                  <a:pt x="277" y="263"/>
                </a:cubicBezTo>
                <a:cubicBezTo>
                  <a:pt x="275" y="262"/>
                  <a:pt x="273" y="262"/>
                  <a:pt x="272" y="261"/>
                </a:cubicBezTo>
                <a:cubicBezTo>
                  <a:pt x="272" y="261"/>
                  <a:pt x="272" y="261"/>
                  <a:pt x="272" y="261"/>
                </a:cubicBezTo>
                <a:cubicBezTo>
                  <a:pt x="272" y="261"/>
                  <a:pt x="272" y="260"/>
                  <a:pt x="270" y="259"/>
                </a:cubicBezTo>
                <a:cubicBezTo>
                  <a:pt x="268" y="259"/>
                  <a:pt x="268" y="259"/>
                  <a:pt x="268" y="260"/>
                </a:cubicBezTo>
                <a:cubicBezTo>
                  <a:pt x="265" y="258"/>
                  <a:pt x="262" y="257"/>
                  <a:pt x="260" y="256"/>
                </a:cubicBezTo>
                <a:cubicBezTo>
                  <a:pt x="260" y="256"/>
                  <a:pt x="261" y="256"/>
                  <a:pt x="262" y="256"/>
                </a:cubicBezTo>
                <a:cubicBezTo>
                  <a:pt x="263" y="256"/>
                  <a:pt x="264" y="257"/>
                  <a:pt x="265" y="257"/>
                </a:cubicBezTo>
                <a:cubicBezTo>
                  <a:pt x="269" y="258"/>
                  <a:pt x="272" y="259"/>
                  <a:pt x="273" y="260"/>
                </a:cubicBezTo>
                <a:cubicBezTo>
                  <a:pt x="274" y="260"/>
                  <a:pt x="275" y="261"/>
                  <a:pt x="276" y="261"/>
                </a:cubicBezTo>
                <a:cubicBezTo>
                  <a:pt x="277" y="261"/>
                  <a:pt x="276" y="260"/>
                  <a:pt x="275" y="260"/>
                </a:cubicBezTo>
                <a:cubicBezTo>
                  <a:pt x="276" y="260"/>
                  <a:pt x="277" y="260"/>
                  <a:pt x="277" y="260"/>
                </a:cubicBezTo>
                <a:cubicBezTo>
                  <a:pt x="278" y="260"/>
                  <a:pt x="279" y="261"/>
                  <a:pt x="280" y="261"/>
                </a:cubicBezTo>
                <a:cubicBezTo>
                  <a:pt x="285" y="263"/>
                  <a:pt x="289" y="266"/>
                  <a:pt x="294" y="268"/>
                </a:cubicBezTo>
                <a:cubicBezTo>
                  <a:pt x="294" y="268"/>
                  <a:pt x="294" y="268"/>
                  <a:pt x="294" y="267"/>
                </a:cubicBezTo>
                <a:cubicBezTo>
                  <a:pt x="294" y="267"/>
                  <a:pt x="293" y="267"/>
                  <a:pt x="293" y="267"/>
                </a:cubicBezTo>
                <a:cubicBezTo>
                  <a:pt x="293" y="267"/>
                  <a:pt x="293" y="267"/>
                  <a:pt x="293" y="267"/>
                </a:cubicBezTo>
                <a:cubicBezTo>
                  <a:pt x="293" y="267"/>
                  <a:pt x="293" y="267"/>
                  <a:pt x="293" y="267"/>
                </a:cubicBezTo>
                <a:cubicBezTo>
                  <a:pt x="296" y="267"/>
                  <a:pt x="299" y="268"/>
                  <a:pt x="300" y="270"/>
                </a:cubicBezTo>
                <a:cubicBezTo>
                  <a:pt x="301" y="270"/>
                  <a:pt x="303" y="271"/>
                  <a:pt x="306" y="272"/>
                </a:cubicBezTo>
                <a:cubicBezTo>
                  <a:pt x="307" y="272"/>
                  <a:pt x="308" y="272"/>
                  <a:pt x="308" y="272"/>
                </a:cubicBezTo>
                <a:cubicBezTo>
                  <a:pt x="310" y="271"/>
                  <a:pt x="307" y="270"/>
                  <a:pt x="305" y="270"/>
                </a:cubicBezTo>
                <a:cubicBezTo>
                  <a:pt x="298" y="266"/>
                  <a:pt x="289" y="262"/>
                  <a:pt x="282" y="259"/>
                </a:cubicBezTo>
                <a:cubicBezTo>
                  <a:pt x="282" y="259"/>
                  <a:pt x="282" y="259"/>
                  <a:pt x="282" y="259"/>
                </a:cubicBezTo>
                <a:cubicBezTo>
                  <a:pt x="279" y="257"/>
                  <a:pt x="272" y="255"/>
                  <a:pt x="271" y="253"/>
                </a:cubicBezTo>
                <a:cubicBezTo>
                  <a:pt x="281" y="257"/>
                  <a:pt x="290" y="262"/>
                  <a:pt x="299" y="266"/>
                </a:cubicBezTo>
                <a:cubicBezTo>
                  <a:pt x="308" y="270"/>
                  <a:pt x="318" y="275"/>
                  <a:pt x="330" y="280"/>
                </a:cubicBezTo>
                <a:cubicBezTo>
                  <a:pt x="332" y="281"/>
                  <a:pt x="334" y="281"/>
                  <a:pt x="336" y="282"/>
                </a:cubicBezTo>
                <a:cubicBezTo>
                  <a:pt x="340" y="285"/>
                  <a:pt x="347" y="288"/>
                  <a:pt x="352" y="291"/>
                </a:cubicBezTo>
                <a:cubicBezTo>
                  <a:pt x="353" y="291"/>
                  <a:pt x="349" y="290"/>
                  <a:pt x="349" y="289"/>
                </a:cubicBezTo>
                <a:cubicBezTo>
                  <a:pt x="355" y="290"/>
                  <a:pt x="358" y="292"/>
                  <a:pt x="361" y="294"/>
                </a:cubicBezTo>
                <a:cubicBezTo>
                  <a:pt x="363" y="295"/>
                  <a:pt x="365" y="297"/>
                  <a:pt x="371" y="298"/>
                </a:cubicBezTo>
                <a:cubicBezTo>
                  <a:pt x="376" y="299"/>
                  <a:pt x="377" y="300"/>
                  <a:pt x="380" y="302"/>
                </a:cubicBezTo>
                <a:cubicBezTo>
                  <a:pt x="380" y="302"/>
                  <a:pt x="380" y="302"/>
                  <a:pt x="380" y="302"/>
                </a:cubicBezTo>
                <a:cubicBezTo>
                  <a:pt x="385" y="304"/>
                  <a:pt x="389" y="306"/>
                  <a:pt x="393" y="308"/>
                </a:cubicBezTo>
                <a:cubicBezTo>
                  <a:pt x="390" y="307"/>
                  <a:pt x="389" y="306"/>
                  <a:pt x="387" y="306"/>
                </a:cubicBezTo>
                <a:cubicBezTo>
                  <a:pt x="386" y="305"/>
                  <a:pt x="385" y="304"/>
                  <a:pt x="381" y="303"/>
                </a:cubicBezTo>
                <a:cubicBezTo>
                  <a:pt x="382" y="304"/>
                  <a:pt x="383" y="305"/>
                  <a:pt x="386" y="306"/>
                </a:cubicBezTo>
                <a:cubicBezTo>
                  <a:pt x="389" y="307"/>
                  <a:pt x="391" y="308"/>
                  <a:pt x="394" y="310"/>
                </a:cubicBezTo>
                <a:cubicBezTo>
                  <a:pt x="396" y="311"/>
                  <a:pt x="398" y="311"/>
                  <a:pt x="399" y="312"/>
                </a:cubicBezTo>
                <a:cubicBezTo>
                  <a:pt x="399" y="312"/>
                  <a:pt x="400" y="312"/>
                  <a:pt x="400" y="312"/>
                </a:cubicBezTo>
                <a:cubicBezTo>
                  <a:pt x="398" y="311"/>
                  <a:pt x="397" y="311"/>
                  <a:pt x="396" y="310"/>
                </a:cubicBezTo>
                <a:cubicBezTo>
                  <a:pt x="396" y="310"/>
                  <a:pt x="397" y="310"/>
                  <a:pt x="397" y="310"/>
                </a:cubicBezTo>
                <a:cubicBezTo>
                  <a:pt x="402" y="313"/>
                  <a:pt x="410" y="316"/>
                  <a:pt x="413" y="319"/>
                </a:cubicBezTo>
                <a:cubicBezTo>
                  <a:pt x="416" y="320"/>
                  <a:pt x="418" y="321"/>
                  <a:pt x="421" y="322"/>
                </a:cubicBezTo>
                <a:cubicBezTo>
                  <a:pt x="421" y="323"/>
                  <a:pt x="422" y="324"/>
                  <a:pt x="426" y="325"/>
                </a:cubicBezTo>
                <a:cubicBezTo>
                  <a:pt x="429" y="328"/>
                  <a:pt x="436" y="329"/>
                  <a:pt x="442" y="331"/>
                </a:cubicBezTo>
                <a:cubicBezTo>
                  <a:pt x="442" y="331"/>
                  <a:pt x="442" y="331"/>
                  <a:pt x="443" y="331"/>
                </a:cubicBezTo>
                <a:cubicBezTo>
                  <a:pt x="444" y="332"/>
                  <a:pt x="446" y="333"/>
                  <a:pt x="448" y="334"/>
                </a:cubicBezTo>
                <a:cubicBezTo>
                  <a:pt x="450" y="335"/>
                  <a:pt x="448" y="335"/>
                  <a:pt x="446" y="334"/>
                </a:cubicBezTo>
                <a:cubicBezTo>
                  <a:pt x="445" y="334"/>
                  <a:pt x="444" y="333"/>
                  <a:pt x="441" y="333"/>
                </a:cubicBezTo>
                <a:cubicBezTo>
                  <a:pt x="442" y="333"/>
                  <a:pt x="444" y="334"/>
                  <a:pt x="445" y="334"/>
                </a:cubicBezTo>
                <a:cubicBezTo>
                  <a:pt x="446" y="335"/>
                  <a:pt x="447" y="335"/>
                  <a:pt x="448" y="336"/>
                </a:cubicBezTo>
                <a:cubicBezTo>
                  <a:pt x="452" y="338"/>
                  <a:pt x="459" y="341"/>
                  <a:pt x="465" y="344"/>
                </a:cubicBezTo>
                <a:cubicBezTo>
                  <a:pt x="467" y="345"/>
                  <a:pt x="468" y="347"/>
                  <a:pt x="473" y="348"/>
                </a:cubicBezTo>
                <a:cubicBezTo>
                  <a:pt x="472" y="347"/>
                  <a:pt x="469" y="345"/>
                  <a:pt x="466" y="344"/>
                </a:cubicBezTo>
                <a:cubicBezTo>
                  <a:pt x="463" y="342"/>
                  <a:pt x="459" y="340"/>
                  <a:pt x="455" y="339"/>
                </a:cubicBezTo>
                <a:cubicBezTo>
                  <a:pt x="457" y="338"/>
                  <a:pt x="452" y="335"/>
                  <a:pt x="450" y="334"/>
                </a:cubicBezTo>
                <a:cubicBezTo>
                  <a:pt x="449" y="333"/>
                  <a:pt x="446" y="331"/>
                  <a:pt x="444" y="330"/>
                </a:cubicBezTo>
                <a:cubicBezTo>
                  <a:pt x="444" y="329"/>
                  <a:pt x="441" y="329"/>
                  <a:pt x="439" y="328"/>
                </a:cubicBezTo>
                <a:cubicBezTo>
                  <a:pt x="435" y="326"/>
                  <a:pt x="429" y="324"/>
                  <a:pt x="432" y="323"/>
                </a:cubicBezTo>
                <a:cubicBezTo>
                  <a:pt x="433" y="323"/>
                  <a:pt x="431" y="321"/>
                  <a:pt x="427" y="321"/>
                </a:cubicBezTo>
                <a:cubicBezTo>
                  <a:pt x="425" y="320"/>
                  <a:pt x="423" y="319"/>
                  <a:pt x="421" y="318"/>
                </a:cubicBezTo>
                <a:cubicBezTo>
                  <a:pt x="420" y="317"/>
                  <a:pt x="418" y="317"/>
                  <a:pt x="417" y="316"/>
                </a:cubicBezTo>
                <a:cubicBezTo>
                  <a:pt x="417" y="315"/>
                  <a:pt x="416" y="315"/>
                  <a:pt x="414" y="314"/>
                </a:cubicBezTo>
                <a:cubicBezTo>
                  <a:pt x="413" y="314"/>
                  <a:pt x="414" y="315"/>
                  <a:pt x="415" y="316"/>
                </a:cubicBezTo>
                <a:cubicBezTo>
                  <a:pt x="416" y="317"/>
                  <a:pt x="417" y="317"/>
                  <a:pt x="419" y="318"/>
                </a:cubicBezTo>
                <a:cubicBezTo>
                  <a:pt x="421" y="319"/>
                  <a:pt x="421" y="320"/>
                  <a:pt x="419" y="320"/>
                </a:cubicBezTo>
                <a:cubicBezTo>
                  <a:pt x="417" y="320"/>
                  <a:pt x="417" y="319"/>
                  <a:pt x="416" y="319"/>
                </a:cubicBezTo>
                <a:cubicBezTo>
                  <a:pt x="408" y="314"/>
                  <a:pt x="399" y="310"/>
                  <a:pt x="391" y="306"/>
                </a:cubicBezTo>
                <a:cubicBezTo>
                  <a:pt x="393" y="306"/>
                  <a:pt x="396" y="307"/>
                  <a:pt x="397" y="308"/>
                </a:cubicBezTo>
                <a:cubicBezTo>
                  <a:pt x="402" y="311"/>
                  <a:pt x="407" y="311"/>
                  <a:pt x="413" y="311"/>
                </a:cubicBezTo>
                <a:cubicBezTo>
                  <a:pt x="413" y="312"/>
                  <a:pt x="412" y="312"/>
                  <a:pt x="413" y="312"/>
                </a:cubicBezTo>
                <a:cubicBezTo>
                  <a:pt x="413" y="313"/>
                  <a:pt x="414" y="313"/>
                  <a:pt x="415" y="313"/>
                </a:cubicBezTo>
                <a:cubicBezTo>
                  <a:pt x="415" y="312"/>
                  <a:pt x="416" y="312"/>
                  <a:pt x="414" y="311"/>
                </a:cubicBezTo>
                <a:cubicBezTo>
                  <a:pt x="413" y="311"/>
                  <a:pt x="420" y="312"/>
                  <a:pt x="416" y="310"/>
                </a:cubicBezTo>
                <a:cubicBezTo>
                  <a:pt x="414" y="309"/>
                  <a:pt x="410" y="309"/>
                  <a:pt x="410" y="309"/>
                </a:cubicBezTo>
                <a:cubicBezTo>
                  <a:pt x="406" y="311"/>
                  <a:pt x="403" y="308"/>
                  <a:pt x="399" y="307"/>
                </a:cubicBezTo>
                <a:cubicBezTo>
                  <a:pt x="398" y="306"/>
                  <a:pt x="396" y="305"/>
                  <a:pt x="395" y="305"/>
                </a:cubicBezTo>
                <a:cubicBezTo>
                  <a:pt x="391" y="302"/>
                  <a:pt x="388" y="303"/>
                  <a:pt x="385" y="303"/>
                </a:cubicBezTo>
                <a:cubicBezTo>
                  <a:pt x="385" y="303"/>
                  <a:pt x="385" y="303"/>
                  <a:pt x="385" y="303"/>
                </a:cubicBezTo>
                <a:cubicBezTo>
                  <a:pt x="384" y="302"/>
                  <a:pt x="384" y="302"/>
                  <a:pt x="384" y="302"/>
                </a:cubicBezTo>
                <a:cubicBezTo>
                  <a:pt x="382" y="301"/>
                  <a:pt x="385" y="301"/>
                  <a:pt x="384" y="299"/>
                </a:cubicBezTo>
                <a:cubicBezTo>
                  <a:pt x="380" y="296"/>
                  <a:pt x="373" y="294"/>
                  <a:pt x="369" y="291"/>
                </a:cubicBezTo>
                <a:cubicBezTo>
                  <a:pt x="367" y="291"/>
                  <a:pt x="366" y="290"/>
                  <a:pt x="365" y="289"/>
                </a:cubicBezTo>
                <a:cubicBezTo>
                  <a:pt x="359" y="288"/>
                  <a:pt x="358" y="286"/>
                  <a:pt x="354" y="284"/>
                </a:cubicBezTo>
                <a:cubicBezTo>
                  <a:pt x="348" y="282"/>
                  <a:pt x="346" y="279"/>
                  <a:pt x="341" y="277"/>
                </a:cubicBezTo>
                <a:cubicBezTo>
                  <a:pt x="338" y="276"/>
                  <a:pt x="335" y="274"/>
                  <a:pt x="333" y="273"/>
                </a:cubicBezTo>
                <a:cubicBezTo>
                  <a:pt x="327" y="270"/>
                  <a:pt x="320" y="267"/>
                  <a:pt x="314" y="264"/>
                </a:cubicBezTo>
                <a:cubicBezTo>
                  <a:pt x="313" y="263"/>
                  <a:pt x="311" y="263"/>
                  <a:pt x="310" y="262"/>
                </a:cubicBezTo>
                <a:cubicBezTo>
                  <a:pt x="311" y="262"/>
                  <a:pt x="312" y="262"/>
                  <a:pt x="313" y="262"/>
                </a:cubicBezTo>
                <a:cubicBezTo>
                  <a:pt x="318" y="265"/>
                  <a:pt x="323" y="267"/>
                  <a:pt x="329" y="269"/>
                </a:cubicBezTo>
                <a:cubicBezTo>
                  <a:pt x="328" y="269"/>
                  <a:pt x="328" y="269"/>
                  <a:pt x="328" y="268"/>
                </a:cubicBezTo>
                <a:cubicBezTo>
                  <a:pt x="328" y="269"/>
                  <a:pt x="329" y="269"/>
                  <a:pt x="329" y="269"/>
                </a:cubicBezTo>
                <a:cubicBezTo>
                  <a:pt x="335" y="272"/>
                  <a:pt x="342" y="275"/>
                  <a:pt x="348" y="279"/>
                </a:cubicBezTo>
                <a:cubicBezTo>
                  <a:pt x="354" y="281"/>
                  <a:pt x="361" y="284"/>
                  <a:pt x="367" y="287"/>
                </a:cubicBezTo>
                <a:cubicBezTo>
                  <a:pt x="377" y="291"/>
                  <a:pt x="387" y="296"/>
                  <a:pt x="396" y="300"/>
                </a:cubicBezTo>
                <a:cubicBezTo>
                  <a:pt x="398" y="301"/>
                  <a:pt x="401" y="303"/>
                  <a:pt x="404" y="304"/>
                </a:cubicBezTo>
                <a:cubicBezTo>
                  <a:pt x="409" y="307"/>
                  <a:pt x="418" y="310"/>
                  <a:pt x="424" y="314"/>
                </a:cubicBezTo>
                <a:cubicBezTo>
                  <a:pt x="425" y="315"/>
                  <a:pt x="429" y="316"/>
                  <a:pt x="432" y="318"/>
                </a:cubicBezTo>
                <a:cubicBezTo>
                  <a:pt x="433" y="317"/>
                  <a:pt x="428" y="315"/>
                  <a:pt x="426" y="314"/>
                </a:cubicBezTo>
                <a:cubicBezTo>
                  <a:pt x="426" y="314"/>
                  <a:pt x="426" y="314"/>
                  <a:pt x="426" y="314"/>
                </a:cubicBezTo>
                <a:cubicBezTo>
                  <a:pt x="428" y="313"/>
                  <a:pt x="429" y="313"/>
                  <a:pt x="436" y="315"/>
                </a:cubicBezTo>
                <a:cubicBezTo>
                  <a:pt x="434" y="314"/>
                  <a:pt x="434" y="312"/>
                  <a:pt x="430" y="311"/>
                </a:cubicBezTo>
                <a:cubicBezTo>
                  <a:pt x="428" y="311"/>
                  <a:pt x="431" y="313"/>
                  <a:pt x="426" y="311"/>
                </a:cubicBezTo>
                <a:cubicBezTo>
                  <a:pt x="422" y="310"/>
                  <a:pt x="423" y="309"/>
                  <a:pt x="420" y="308"/>
                </a:cubicBezTo>
                <a:cubicBezTo>
                  <a:pt x="420" y="307"/>
                  <a:pt x="425" y="307"/>
                  <a:pt x="425" y="307"/>
                </a:cubicBezTo>
                <a:cubicBezTo>
                  <a:pt x="434" y="309"/>
                  <a:pt x="425" y="307"/>
                  <a:pt x="426" y="306"/>
                </a:cubicBezTo>
                <a:cubicBezTo>
                  <a:pt x="425" y="306"/>
                  <a:pt x="426" y="306"/>
                  <a:pt x="427" y="306"/>
                </a:cubicBezTo>
                <a:cubicBezTo>
                  <a:pt x="427" y="306"/>
                  <a:pt x="428" y="306"/>
                  <a:pt x="429" y="306"/>
                </a:cubicBezTo>
                <a:cubicBezTo>
                  <a:pt x="430" y="306"/>
                  <a:pt x="432" y="307"/>
                  <a:pt x="434" y="308"/>
                </a:cubicBezTo>
                <a:cubicBezTo>
                  <a:pt x="436" y="309"/>
                  <a:pt x="438" y="310"/>
                  <a:pt x="440" y="311"/>
                </a:cubicBezTo>
                <a:cubicBezTo>
                  <a:pt x="444" y="314"/>
                  <a:pt x="452" y="317"/>
                  <a:pt x="460" y="320"/>
                </a:cubicBezTo>
                <a:cubicBezTo>
                  <a:pt x="453" y="317"/>
                  <a:pt x="449" y="314"/>
                  <a:pt x="441" y="311"/>
                </a:cubicBezTo>
                <a:cubicBezTo>
                  <a:pt x="439" y="310"/>
                  <a:pt x="437" y="309"/>
                  <a:pt x="434" y="308"/>
                </a:cubicBezTo>
                <a:cubicBezTo>
                  <a:pt x="433" y="307"/>
                  <a:pt x="431" y="306"/>
                  <a:pt x="429" y="305"/>
                </a:cubicBezTo>
                <a:cubicBezTo>
                  <a:pt x="431" y="305"/>
                  <a:pt x="429" y="304"/>
                  <a:pt x="430" y="303"/>
                </a:cubicBezTo>
                <a:cubicBezTo>
                  <a:pt x="434" y="303"/>
                  <a:pt x="436" y="305"/>
                  <a:pt x="438" y="306"/>
                </a:cubicBezTo>
                <a:cubicBezTo>
                  <a:pt x="449" y="312"/>
                  <a:pt x="460" y="317"/>
                  <a:pt x="471" y="323"/>
                </a:cubicBezTo>
                <a:cubicBezTo>
                  <a:pt x="472" y="324"/>
                  <a:pt x="473" y="325"/>
                  <a:pt x="475" y="325"/>
                </a:cubicBezTo>
                <a:cubicBezTo>
                  <a:pt x="476" y="326"/>
                  <a:pt x="479" y="328"/>
                  <a:pt x="482" y="329"/>
                </a:cubicBezTo>
                <a:cubicBezTo>
                  <a:pt x="482" y="329"/>
                  <a:pt x="482" y="329"/>
                  <a:pt x="482" y="329"/>
                </a:cubicBezTo>
                <a:cubicBezTo>
                  <a:pt x="482" y="329"/>
                  <a:pt x="483" y="329"/>
                  <a:pt x="483" y="330"/>
                </a:cubicBezTo>
                <a:cubicBezTo>
                  <a:pt x="485" y="331"/>
                  <a:pt x="487" y="332"/>
                  <a:pt x="490" y="334"/>
                </a:cubicBezTo>
                <a:cubicBezTo>
                  <a:pt x="491" y="335"/>
                  <a:pt x="491" y="336"/>
                  <a:pt x="498" y="339"/>
                </a:cubicBezTo>
                <a:cubicBezTo>
                  <a:pt x="505" y="341"/>
                  <a:pt x="509" y="344"/>
                  <a:pt x="507" y="346"/>
                </a:cubicBezTo>
                <a:cubicBezTo>
                  <a:pt x="507" y="346"/>
                  <a:pt x="505" y="346"/>
                  <a:pt x="506" y="347"/>
                </a:cubicBezTo>
                <a:cubicBezTo>
                  <a:pt x="509" y="348"/>
                  <a:pt x="512" y="348"/>
                  <a:pt x="515" y="349"/>
                </a:cubicBezTo>
                <a:cubicBezTo>
                  <a:pt x="517" y="349"/>
                  <a:pt x="518" y="350"/>
                  <a:pt x="519" y="351"/>
                </a:cubicBezTo>
                <a:cubicBezTo>
                  <a:pt x="519" y="351"/>
                  <a:pt x="520" y="351"/>
                  <a:pt x="520" y="351"/>
                </a:cubicBezTo>
                <a:cubicBezTo>
                  <a:pt x="523" y="353"/>
                  <a:pt x="525" y="354"/>
                  <a:pt x="528" y="356"/>
                </a:cubicBezTo>
                <a:cubicBezTo>
                  <a:pt x="529" y="357"/>
                  <a:pt x="530" y="357"/>
                  <a:pt x="533" y="358"/>
                </a:cubicBezTo>
                <a:cubicBezTo>
                  <a:pt x="533" y="357"/>
                  <a:pt x="531" y="357"/>
                  <a:pt x="529" y="356"/>
                </a:cubicBezTo>
                <a:cubicBezTo>
                  <a:pt x="529" y="356"/>
                  <a:pt x="529" y="355"/>
                  <a:pt x="529" y="355"/>
                </a:cubicBezTo>
                <a:cubicBezTo>
                  <a:pt x="529" y="355"/>
                  <a:pt x="530" y="355"/>
                  <a:pt x="530" y="355"/>
                </a:cubicBezTo>
                <a:cubicBezTo>
                  <a:pt x="531" y="355"/>
                  <a:pt x="531" y="355"/>
                  <a:pt x="531" y="356"/>
                </a:cubicBezTo>
                <a:cubicBezTo>
                  <a:pt x="533" y="357"/>
                  <a:pt x="533" y="357"/>
                  <a:pt x="537" y="359"/>
                </a:cubicBezTo>
                <a:cubicBezTo>
                  <a:pt x="537" y="358"/>
                  <a:pt x="535" y="357"/>
                  <a:pt x="532" y="356"/>
                </a:cubicBezTo>
                <a:cubicBezTo>
                  <a:pt x="531" y="355"/>
                  <a:pt x="530" y="354"/>
                  <a:pt x="528" y="354"/>
                </a:cubicBezTo>
                <a:cubicBezTo>
                  <a:pt x="529" y="353"/>
                  <a:pt x="526" y="352"/>
                  <a:pt x="525" y="351"/>
                </a:cubicBezTo>
                <a:cubicBezTo>
                  <a:pt x="525" y="351"/>
                  <a:pt x="525" y="351"/>
                  <a:pt x="524" y="350"/>
                </a:cubicBezTo>
                <a:cubicBezTo>
                  <a:pt x="521" y="349"/>
                  <a:pt x="520" y="348"/>
                  <a:pt x="517" y="347"/>
                </a:cubicBezTo>
                <a:cubicBezTo>
                  <a:pt x="517" y="346"/>
                  <a:pt x="514" y="345"/>
                  <a:pt x="512" y="344"/>
                </a:cubicBezTo>
                <a:cubicBezTo>
                  <a:pt x="511" y="343"/>
                  <a:pt x="509" y="342"/>
                  <a:pt x="509" y="341"/>
                </a:cubicBezTo>
                <a:cubicBezTo>
                  <a:pt x="509" y="341"/>
                  <a:pt x="509" y="341"/>
                  <a:pt x="509" y="341"/>
                </a:cubicBezTo>
                <a:cubicBezTo>
                  <a:pt x="510" y="341"/>
                  <a:pt x="511" y="341"/>
                  <a:pt x="510" y="341"/>
                </a:cubicBezTo>
                <a:cubicBezTo>
                  <a:pt x="509" y="340"/>
                  <a:pt x="507" y="340"/>
                  <a:pt x="506" y="340"/>
                </a:cubicBezTo>
                <a:cubicBezTo>
                  <a:pt x="500" y="337"/>
                  <a:pt x="501" y="336"/>
                  <a:pt x="496" y="334"/>
                </a:cubicBezTo>
                <a:cubicBezTo>
                  <a:pt x="495" y="333"/>
                  <a:pt x="491" y="331"/>
                  <a:pt x="491" y="330"/>
                </a:cubicBezTo>
                <a:cubicBezTo>
                  <a:pt x="500" y="334"/>
                  <a:pt x="508" y="338"/>
                  <a:pt x="514" y="341"/>
                </a:cubicBezTo>
                <a:cubicBezTo>
                  <a:pt x="514" y="342"/>
                  <a:pt x="514" y="342"/>
                  <a:pt x="516" y="343"/>
                </a:cubicBezTo>
                <a:cubicBezTo>
                  <a:pt x="518" y="344"/>
                  <a:pt x="520" y="345"/>
                  <a:pt x="523" y="346"/>
                </a:cubicBezTo>
                <a:cubicBezTo>
                  <a:pt x="522" y="345"/>
                  <a:pt x="521" y="344"/>
                  <a:pt x="519" y="343"/>
                </a:cubicBezTo>
                <a:cubicBezTo>
                  <a:pt x="518" y="342"/>
                  <a:pt x="517" y="342"/>
                  <a:pt x="516" y="342"/>
                </a:cubicBezTo>
                <a:cubicBezTo>
                  <a:pt x="516" y="341"/>
                  <a:pt x="513" y="340"/>
                  <a:pt x="513" y="339"/>
                </a:cubicBezTo>
                <a:cubicBezTo>
                  <a:pt x="514" y="339"/>
                  <a:pt x="515" y="340"/>
                  <a:pt x="517" y="340"/>
                </a:cubicBezTo>
                <a:cubicBezTo>
                  <a:pt x="519" y="341"/>
                  <a:pt x="517" y="340"/>
                  <a:pt x="517" y="339"/>
                </a:cubicBezTo>
                <a:cubicBezTo>
                  <a:pt x="514" y="338"/>
                  <a:pt x="511" y="337"/>
                  <a:pt x="507" y="336"/>
                </a:cubicBezTo>
                <a:cubicBezTo>
                  <a:pt x="505" y="334"/>
                  <a:pt x="501" y="332"/>
                  <a:pt x="496" y="330"/>
                </a:cubicBezTo>
                <a:cubicBezTo>
                  <a:pt x="492" y="328"/>
                  <a:pt x="499" y="328"/>
                  <a:pt x="499" y="327"/>
                </a:cubicBezTo>
                <a:cubicBezTo>
                  <a:pt x="500" y="327"/>
                  <a:pt x="501" y="327"/>
                  <a:pt x="503" y="328"/>
                </a:cubicBezTo>
                <a:cubicBezTo>
                  <a:pt x="507" y="330"/>
                  <a:pt x="511" y="332"/>
                  <a:pt x="513" y="333"/>
                </a:cubicBezTo>
                <a:cubicBezTo>
                  <a:pt x="511" y="334"/>
                  <a:pt x="509" y="333"/>
                  <a:pt x="507" y="332"/>
                </a:cubicBezTo>
                <a:cubicBezTo>
                  <a:pt x="509" y="333"/>
                  <a:pt x="510" y="335"/>
                  <a:pt x="514" y="335"/>
                </a:cubicBezTo>
                <a:cubicBezTo>
                  <a:pt x="517" y="336"/>
                  <a:pt x="514" y="334"/>
                  <a:pt x="515" y="334"/>
                </a:cubicBezTo>
                <a:cubicBezTo>
                  <a:pt x="520" y="335"/>
                  <a:pt x="520" y="335"/>
                  <a:pt x="518" y="333"/>
                </a:cubicBezTo>
                <a:cubicBezTo>
                  <a:pt x="514" y="331"/>
                  <a:pt x="510" y="329"/>
                  <a:pt x="506" y="327"/>
                </a:cubicBezTo>
                <a:cubicBezTo>
                  <a:pt x="505" y="326"/>
                  <a:pt x="501" y="325"/>
                  <a:pt x="502" y="325"/>
                </a:cubicBezTo>
                <a:cubicBezTo>
                  <a:pt x="506" y="325"/>
                  <a:pt x="502" y="324"/>
                  <a:pt x="503" y="323"/>
                </a:cubicBezTo>
                <a:cubicBezTo>
                  <a:pt x="506" y="324"/>
                  <a:pt x="507" y="325"/>
                  <a:pt x="509" y="325"/>
                </a:cubicBezTo>
                <a:cubicBezTo>
                  <a:pt x="515" y="326"/>
                  <a:pt x="516" y="328"/>
                  <a:pt x="523" y="330"/>
                </a:cubicBezTo>
                <a:cubicBezTo>
                  <a:pt x="522" y="329"/>
                  <a:pt x="517" y="328"/>
                  <a:pt x="517" y="327"/>
                </a:cubicBezTo>
                <a:cubicBezTo>
                  <a:pt x="517" y="325"/>
                  <a:pt x="507" y="323"/>
                  <a:pt x="510" y="321"/>
                </a:cubicBezTo>
                <a:cubicBezTo>
                  <a:pt x="511" y="322"/>
                  <a:pt x="512" y="322"/>
                  <a:pt x="513" y="323"/>
                </a:cubicBezTo>
                <a:cubicBezTo>
                  <a:pt x="513" y="324"/>
                  <a:pt x="521" y="326"/>
                  <a:pt x="524" y="328"/>
                </a:cubicBezTo>
                <a:cubicBezTo>
                  <a:pt x="523" y="327"/>
                  <a:pt x="521" y="325"/>
                  <a:pt x="517" y="324"/>
                </a:cubicBezTo>
                <a:cubicBezTo>
                  <a:pt x="513" y="322"/>
                  <a:pt x="509" y="319"/>
                  <a:pt x="504" y="317"/>
                </a:cubicBezTo>
                <a:cubicBezTo>
                  <a:pt x="509" y="319"/>
                  <a:pt x="513" y="320"/>
                  <a:pt x="518" y="322"/>
                </a:cubicBezTo>
                <a:cubicBezTo>
                  <a:pt x="518" y="323"/>
                  <a:pt x="519" y="323"/>
                  <a:pt x="521" y="325"/>
                </a:cubicBezTo>
                <a:cubicBezTo>
                  <a:pt x="523" y="324"/>
                  <a:pt x="523" y="324"/>
                  <a:pt x="521" y="322"/>
                </a:cubicBezTo>
                <a:cubicBezTo>
                  <a:pt x="521" y="322"/>
                  <a:pt x="520" y="322"/>
                  <a:pt x="520" y="321"/>
                </a:cubicBezTo>
                <a:cubicBezTo>
                  <a:pt x="514" y="316"/>
                  <a:pt x="507" y="311"/>
                  <a:pt x="498" y="305"/>
                </a:cubicBezTo>
                <a:cubicBezTo>
                  <a:pt x="499" y="306"/>
                  <a:pt x="500" y="306"/>
                  <a:pt x="500" y="306"/>
                </a:cubicBezTo>
                <a:cubicBezTo>
                  <a:pt x="508" y="311"/>
                  <a:pt x="517" y="315"/>
                  <a:pt x="525" y="320"/>
                </a:cubicBezTo>
                <a:cubicBezTo>
                  <a:pt x="530" y="323"/>
                  <a:pt x="536" y="326"/>
                  <a:pt x="542" y="329"/>
                </a:cubicBezTo>
                <a:cubicBezTo>
                  <a:pt x="542" y="278"/>
                  <a:pt x="542" y="278"/>
                  <a:pt x="542" y="278"/>
                </a:cubicBezTo>
                <a:cubicBezTo>
                  <a:pt x="542" y="277"/>
                  <a:pt x="541" y="277"/>
                  <a:pt x="541" y="277"/>
                </a:cubicBezTo>
                <a:cubicBezTo>
                  <a:pt x="540" y="276"/>
                  <a:pt x="539" y="275"/>
                  <a:pt x="538" y="275"/>
                </a:cubicBezTo>
                <a:cubicBezTo>
                  <a:pt x="538" y="274"/>
                  <a:pt x="537" y="274"/>
                  <a:pt x="536" y="274"/>
                </a:cubicBezTo>
                <a:cubicBezTo>
                  <a:pt x="538" y="273"/>
                  <a:pt x="540" y="273"/>
                  <a:pt x="542" y="274"/>
                </a:cubicBezTo>
                <a:cubicBezTo>
                  <a:pt x="542" y="256"/>
                  <a:pt x="542" y="256"/>
                  <a:pt x="542" y="256"/>
                </a:cubicBezTo>
                <a:cubicBezTo>
                  <a:pt x="542" y="256"/>
                  <a:pt x="542" y="256"/>
                  <a:pt x="542" y="255"/>
                </a:cubicBezTo>
                <a:cubicBezTo>
                  <a:pt x="541" y="255"/>
                  <a:pt x="541" y="254"/>
                  <a:pt x="541" y="254"/>
                </a:cubicBezTo>
                <a:cubicBezTo>
                  <a:pt x="541" y="254"/>
                  <a:pt x="541" y="254"/>
                  <a:pt x="542" y="254"/>
                </a:cubicBezTo>
                <a:cubicBezTo>
                  <a:pt x="542" y="254"/>
                  <a:pt x="542" y="254"/>
                  <a:pt x="542" y="254"/>
                </a:cubicBezTo>
                <a:cubicBezTo>
                  <a:pt x="542" y="237"/>
                  <a:pt x="542" y="237"/>
                  <a:pt x="542" y="237"/>
                </a:cubicBezTo>
                <a:cubicBezTo>
                  <a:pt x="542" y="237"/>
                  <a:pt x="542" y="237"/>
                  <a:pt x="542" y="236"/>
                </a:cubicBezTo>
                <a:cubicBezTo>
                  <a:pt x="542" y="236"/>
                  <a:pt x="542" y="236"/>
                  <a:pt x="542" y="236"/>
                </a:cubicBezTo>
                <a:cubicBezTo>
                  <a:pt x="542" y="207"/>
                  <a:pt x="542" y="207"/>
                  <a:pt x="542" y="207"/>
                </a:cubicBezTo>
                <a:cubicBezTo>
                  <a:pt x="542" y="207"/>
                  <a:pt x="542" y="207"/>
                  <a:pt x="542" y="207"/>
                </a:cubicBezTo>
                <a:cubicBezTo>
                  <a:pt x="542" y="206"/>
                  <a:pt x="542" y="206"/>
                  <a:pt x="542" y="206"/>
                </a:cubicBezTo>
                <a:cubicBezTo>
                  <a:pt x="542" y="206"/>
                  <a:pt x="542" y="206"/>
                  <a:pt x="542" y="206"/>
                </a:cubicBezTo>
                <a:cubicBezTo>
                  <a:pt x="542" y="193"/>
                  <a:pt x="542" y="193"/>
                  <a:pt x="542" y="193"/>
                </a:cubicBezTo>
                <a:cubicBezTo>
                  <a:pt x="542" y="193"/>
                  <a:pt x="542" y="193"/>
                  <a:pt x="542" y="193"/>
                </a:cubicBezTo>
                <a:cubicBezTo>
                  <a:pt x="542" y="192"/>
                  <a:pt x="542" y="192"/>
                  <a:pt x="542" y="192"/>
                </a:cubicBezTo>
                <a:cubicBezTo>
                  <a:pt x="542" y="192"/>
                  <a:pt x="542" y="192"/>
                  <a:pt x="542" y="192"/>
                </a:cubicBezTo>
                <a:cubicBezTo>
                  <a:pt x="542" y="148"/>
                  <a:pt x="542" y="148"/>
                  <a:pt x="542" y="148"/>
                </a:cubicBezTo>
                <a:cubicBezTo>
                  <a:pt x="540" y="147"/>
                  <a:pt x="538" y="146"/>
                  <a:pt x="537" y="145"/>
                </a:cubicBezTo>
                <a:cubicBezTo>
                  <a:pt x="539" y="146"/>
                  <a:pt x="541" y="146"/>
                  <a:pt x="542" y="147"/>
                </a:cubicBezTo>
                <a:cubicBezTo>
                  <a:pt x="542" y="144"/>
                  <a:pt x="542" y="144"/>
                  <a:pt x="542" y="144"/>
                </a:cubicBezTo>
                <a:cubicBezTo>
                  <a:pt x="542" y="144"/>
                  <a:pt x="542" y="144"/>
                  <a:pt x="542" y="144"/>
                </a:cubicBezTo>
                <a:cubicBezTo>
                  <a:pt x="542" y="144"/>
                  <a:pt x="542" y="144"/>
                  <a:pt x="542" y="144"/>
                </a:cubicBezTo>
                <a:close/>
              </a:path>
            </a:pathLst>
          </a:custGeom>
          <a:solidFill>
            <a:schemeClr val="bg1">
              <a:lumMod val="95000"/>
              <a:alpha val="15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10" name="Imagen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2268" y="751917"/>
            <a:ext cx="1149032" cy="1149032"/>
          </a:xfrm>
          <a:prstGeom prst="rect">
            <a:avLst/>
          </a:prstGeom>
        </p:spPr>
      </p:pic>
      <p:sp>
        <p:nvSpPr>
          <p:cNvPr id="8" name="CuadroTexto 7"/>
          <p:cNvSpPr txBox="1"/>
          <p:nvPr/>
        </p:nvSpPr>
        <p:spPr>
          <a:xfrm>
            <a:off x="3726120" y="2044005"/>
            <a:ext cx="4739759" cy="1384995"/>
          </a:xfrm>
          <a:prstGeom prst="rect">
            <a:avLst/>
          </a:prstGeom>
          <a:noFill/>
        </p:spPr>
        <p:txBody>
          <a:bodyPr wrap="square" rtlCol="0">
            <a:spAutoFit/>
          </a:bodyPr>
          <a:lstStyle/>
          <a:p>
            <a:pPr algn="ctr"/>
            <a:r>
              <a:rPr lang="en-US" sz="3600" b="1" dirty="0">
                <a:solidFill>
                  <a:schemeClr val="accent4">
                    <a:lumMod val="60000"/>
                    <a:lumOff val="40000"/>
                  </a:schemeClr>
                </a:solidFill>
                <a:latin typeface="High Tower Text" panose="02040502050506030303" pitchFamily="18" charset="0"/>
              </a:rPr>
              <a:t>Código de Honor </a:t>
            </a:r>
            <a:r>
              <a:rPr lang="en-US" sz="4800" b="1" u="sng" dirty="0">
                <a:solidFill>
                  <a:schemeClr val="accent4">
                    <a:lumMod val="60000"/>
                    <a:lumOff val="40000"/>
                  </a:schemeClr>
                </a:solidFill>
                <a:latin typeface="Britannic Bold" panose="020B0903060703020204" pitchFamily="34" charset="0"/>
                <a:ea typeface="Segoe UI Black" panose="020B0A02040204020203" pitchFamily="34" charset="0"/>
              </a:rPr>
              <a:t>Armada de Chile</a:t>
            </a:r>
            <a:endParaRPr lang="es-CL" sz="4800" b="1" u="sng" dirty="0">
              <a:solidFill>
                <a:schemeClr val="accent4">
                  <a:lumMod val="60000"/>
                  <a:lumOff val="40000"/>
                </a:schemeClr>
              </a:solidFill>
              <a:latin typeface="Britannic Bold" panose="020B0903060703020204" pitchFamily="34" charset="0"/>
              <a:ea typeface="Segoe UI Black" panose="020B0A02040204020203" pitchFamily="34" charset="0"/>
            </a:endParaRPr>
          </a:p>
        </p:txBody>
      </p:sp>
      <p:sp>
        <p:nvSpPr>
          <p:cNvPr id="9" name="CuadroTexto 8"/>
          <p:cNvSpPr txBox="1"/>
          <p:nvPr/>
        </p:nvSpPr>
        <p:spPr>
          <a:xfrm>
            <a:off x="1647825" y="3708539"/>
            <a:ext cx="9048750" cy="1200329"/>
          </a:xfrm>
          <a:prstGeom prst="rect">
            <a:avLst/>
          </a:prstGeom>
          <a:noFill/>
        </p:spPr>
        <p:txBody>
          <a:bodyPr wrap="square" rtlCol="0">
            <a:spAutoFit/>
          </a:bodyPr>
          <a:lstStyle/>
          <a:p>
            <a:pPr algn="ctr"/>
            <a:r>
              <a:rPr lang="en-US" sz="3600" b="1" dirty="0">
                <a:solidFill>
                  <a:schemeClr val="bg1"/>
                </a:solidFill>
                <a:latin typeface="High Tower Text" panose="02040502050506030303" pitchFamily="18" charset="0"/>
              </a:rPr>
              <a:t>“Buscaré siempre mi superación intelectual y mantendré una óptima condición física”</a:t>
            </a:r>
            <a:endParaRPr lang="es-CL" sz="4800" b="1" u="sng" dirty="0">
              <a:solidFill>
                <a:srgbClr val="002060"/>
              </a:solidFill>
              <a:latin typeface="Britannic Bold" panose="020B0903060703020204" pitchFamily="34" charset="0"/>
              <a:ea typeface="Segoe UI Black" panose="020B0A02040204020203" pitchFamily="34" charset="0"/>
            </a:endParaRPr>
          </a:p>
        </p:txBody>
      </p:sp>
      <p:sp>
        <p:nvSpPr>
          <p:cNvPr id="11" name="CuadroTexto 10"/>
          <p:cNvSpPr txBox="1"/>
          <p:nvPr/>
        </p:nvSpPr>
        <p:spPr>
          <a:xfrm>
            <a:off x="874239" y="6160321"/>
            <a:ext cx="10781879"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a:solidFill>
                  <a:schemeClr val="bg1"/>
                </a:solidFill>
                <a:latin typeface="High Tower Text" panose="02040502050506030303" pitchFamily="18" charset="0"/>
              </a:rPr>
              <a:t>Honor                                Patria                             Eficiencia                               Disciplina</a:t>
            </a:r>
          </a:p>
        </p:txBody>
      </p:sp>
    </p:spTree>
    <p:extLst>
      <p:ext uri="{BB962C8B-B14F-4D97-AF65-F5344CB8AC3E}">
        <p14:creationId xmlns:p14="http://schemas.microsoft.com/office/powerpoint/2010/main" val="248116979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1426</TotalTime>
  <Words>977</Words>
  <Application>Microsoft Office PowerPoint</Application>
  <PresentationFormat>Panorámica</PresentationFormat>
  <Paragraphs>119</Paragraphs>
  <Slides>17</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17</vt:i4>
      </vt:variant>
    </vt:vector>
  </HeadingPairs>
  <TitlesOfParts>
    <vt:vector size="26" baseType="lpstr">
      <vt:lpstr>Arial</vt:lpstr>
      <vt:lpstr>Britannic Bold</vt:lpstr>
      <vt:lpstr>Calibri</vt:lpstr>
      <vt:lpstr>Calibri Light</vt:lpstr>
      <vt:lpstr>High Tower Text</vt:lpstr>
      <vt:lpstr>Perpetua</vt:lpstr>
      <vt:lpstr>Segoe UI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96</cp:revision>
  <dcterms:created xsi:type="dcterms:W3CDTF">2022-12-09T11:51:08Z</dcterms:created>
  <dcterms:modified xsi:type="dcterms:W3CDTF">2023-08-17T15:17:15Z</dcterms:modified>
</cp:coreProperties>
</file>