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13" r:id="rId4"/>
  </p:sldMasterIdLst>
  <p:notesMasterIdLst>
    <p:notesMasterId r:id="rId41"/>
  </p:notesMasterIdLst>
  <p:sldIdLst>
    <p:sldId id="283" r:id="rId5"/>
    <p:sldId id="462" r:id="rId6"/>
    <p:sldId id="299" r:id="rId7"/>
    <p:sldId id="301" r:id="rId8"/>
    <p:sldId id="302" r:id="rId9"/>
    <p:sldId id="306" r:id="rId10"/>
    <p:sldId id="257" r:id="rId11"/>
    <p:sldId id="258" r:id="rId12"/>
    <p:sldId id="259" r:id="rId13"/>
    <p:sldId id="384" r:id="rId14"/>
    <p:sldId id="392" r:id="rId15"/>
    <p:sldId id="260" r:id="rId16"/>
    <p:sldId id="463" r:id="rId17"/>
    <p:sldId id="464" r:id="rId18"/>
    <p:sldId id="308" r:id="rId19"/>
    <p:sldId id="326" r:id="rId20"/>
    <p:sldId id="385" r:id="rId21"/>
    <p:sldId id="262" r:id="rId22"/>
    <p:sldId id="334" r:id="rId23"/>
    <p:sldId id="310" r:id="rId24"/>
    <p:sldId id="263" r:id="rId25"/>
    <p:sldId id="264" r:id="rId26"/>
    <p:sldId id="265" r:id="rId27"/>
    <p:sldId id="335" r:id="rId28"/>
    <p:sldId id="336" r:id="rId29"/>
    <p:sldId id="456" r:id="rId30"/>
    <p:sldId id="457" r:id="rId31"/>
    <p:sldId id="458" r:id="rId32"/>
    <p:sldId id="312" r:id="rId33"/>
    <p:sldId id="313" r:id="rId34"/>
    <p:sldId id="455" r:id="rId35"/>
    <p:sldId id="319" r:id="rId36"/>
    <p:sldId id="382" r:id="rId37"/>
    <p:sldId id="459" r:id="rId38"/>
    <p:sldId id="460" r:id="rId39"/>
    <p:sldId id="461" r:id="rId4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93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xmlns="" r:id="rId54" roundtripDataSignature="AMtx7mi8UuktIzNkO782y1shHiPItuN9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786"/>
    <p:restoredTop sz="95673"/>
  </p:normalViewPr>
  <p:slideViewPr>
    <p:cSldViewPr snapToGrid="0">
      <p:cViewPr>
        <p:scale>
          <a:sx n="78" d="100"/>
          <a:sy n="78" d="100"/>
        </p:scale>
        <p:origin x="216" y="-32"/>
      </p:cViewPr>
      <p:guideLst>
        <p:guide orient="horz" pos="293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Relationship Id="rId54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3BA5FD2-BB8A-4535-94A1-C76A6AF786E0}" type="slidenum">
              <a:rPr lang="es-ES_tradnl" smtClean="0">
                <a:latin typeface="Times New Roman" pitchFamily="18" charset="0"/>
              </a:rPr>
              <a:pPr/>
              <a:t>3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91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EC99520-2A5C-44C4-97BB-ED4694AA080C}" type="slidenum">
              <a:rPr lang="es-ES_tradnl" smtClean="0">
                <a:latin typeface="Times New Roman" pitchFamily="18" charset="0"/>
              </a:rPr>
              <a:pPr/>
              <a:t>4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6535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CFED754-BE8F-434E-9649-958F64DEECBC}" type="slidenum">
              <a:rPr lang="es-ES_tradnl" smtClean="0">
                <a:latin typeface="Times New Roman" pitchFamily="18" charset="0"/>
              </a:rPr>
              <a:pPr/>
              <a:t>5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55234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591DAE8-9BE6-4926-9CF2-FD0E5E7D94B1}" type="slidenum">
              <a:rPr lang="es-ES_tradnl" smtClean="0">
                <a:latin typeface="Times New Roman" pitchFamily="18" charset="0"/>
              </a:rPr>
              <a:pPr/>
              <a:t>6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32167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es-CL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58630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9FDE5F5-12B3-440F-9BED-7F285975E8CC}" type="slidenum">
              <a:rPr lang="es-ES_tradnl" smtClean="0">
                <a:latin typeface="Times New Roman" pitchFamily="18" charset="0"/>
              </a:rPr>
              <a:pPr/>
              <a:t>15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837058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19CBB5D8-6D54-45C6-A8A5-CD440A6E83C2}" type="slidenum">
              <a:rPr lang="es-ES_tradnl" smtClean="0">
                <a:latin typeface="Times New Roman" pitchFamily="18" charset="0"/>
              </a:rPr>
              <a:pPr/>
              <a:t>20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65843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A4A77AD-5125-48F5-8E75-7A5FCE06E42D}" type="slidenum">
              <a:rPr lang="es-ES_tradnl" smtClean="0">
                <a:latin typeface="Times New Roman" pitchFamily="18" charset="0"/>
              </a:rPr>
              <a:pPr/>
              <a:t>29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85069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A66F59E-3489-4AAA-B663-8EB432DC2AEE}" type="slidenum">
              <a:rPr lang="es-ES_tradnl" smtClean="0">
                <a:latin typeface="Times New Roman" pitchFamily="18" charset="0"/>
              </a:rPr>
              <a:pPr/>
              <a:t>30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081121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33</a:t>
            </a:fld>
            <a:endParaRPr lang="es-CL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0313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34</a:t>
            </a:fld>
            <a:endParaRPr lang="es-CL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36872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7531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8156748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946026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563687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912390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46113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8074905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2091953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50769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3644540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641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personalizado">
  <p:cSld name="Diseño personalizado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511872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A320-86CC-4253-AF8C-4240004B57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7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83203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0.png"/><Relationship Id="rId4" Type="http://schemas.openxmlformats.org/officeDocument/2006/relationships/image" Target="../media/image1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youtube.com/watch?v=WWAVhVm8nyc" TargetMode="External"/><Relationship Id="rId5" Type="http://schemas.openxmlformats.org/officeDocument/2006/relationships/hyperlink" Target="https://www.youtube.com/watch?v=usEhG-uxA08" TargetMode="Externa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"/>
          <p:cNvSpPr txBox="1"/>
          <p:nvPr/>
        </p:nvSpPr>
        <p:spPr>
          <a:xfrm>
            <a:off x="-11912" y="2723436"/>
            <a:ext cx="12192000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ES_tradnl" sz="4800" b="0" i="0" u="none" strike="noStrike" kern="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Densidad, fuerza distribuida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ES_tradnl" sz="4800" b="0" i="0" u="none" strike="noStrike" kern="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y presión</a:t>
            </a:r>
          </a:p>
        </p:txBody>
      </p:sp>
      <p:pic>
        <p:nvPicPr>
          <p:cNvPr id="6" name="Imagen 3">
            <a:extLst>
              <a:ext uri="{FF2B5EF4-FFF2-40B4-BE49-F238E27FC236}">
                <a16:creationId xmlns:a16="http://schemas.microsoft.com/office/drawing/2014/main" id="{67CE3FE6-D780-4F45-97C9-EBDB469DB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C44F4FE-BD9E-D946-9580-21D2D08F19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9" name="CuadroTexto 6">
            <a:extLst>
              <a:ext uri="{FF2B5EF4-FFF2-40B4-BE49-F238E27FC236}">
                <a16:creationId xmlns:a16="http://schemas.microsoft.com/office/drawing/2014/main" id="{2B89A62E-005F-1144-973A-BEAAC193A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Densidad volumétrica de masa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906364" y="1674055"/>
                <a:ext cx="10392811" cy="4644858"/>
              </a:xfrm>
            </p:spPr>
            <p:txBody>
              <a:bodyPr>
                <a:normAutofit/>
              </a:bodyPr>
              <a:lstStyle/>
              <a:p>
                <a:pPr marL="0" indent="0" eaLnBrk="1" hangingPunct="1">
                  <a:buNone/>
                </a:pPr>
                <a:r>
                  <a:rPr lang="es-ES_tradn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Es una medida de cuanto material se encuentra en </a:t>
                </a:r>
                <a:r>
                  <a:rPr lang="es-ES_tradnl" altLang="ja-JP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un espacio determinado; es la cantidad de masa por unidad de volumen.</a:t>
                </a: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densidad</m:t>
                      </m:r>
                      <m:r>
                        <a:rPr lang="es-CL" sz="24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asa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olumen</m:t>
                          </m:r>
                        </m:den>
                      </m:f>
                    </m:oMath>
                  </m:oMathPara>
                </a14:m>
                <a:endParaRPr lang="es-ES_tradnl" altLang="ja-JP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 eaLnBrk="1" hangingPunct="1">
                  <a:buNone/>
                </a:pPr>
                <a:endParaRPr lang="es-ES_tradnl" altLang="ja-JP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s-CL" sz="36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36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ES" sz="36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ES" sz="36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den>
                      </m:f>
                    </m:oMath>
                  </m:oMathPara>
                </a14:m>
                <a:br>
                  <a:rPr lang="es-CL" sz="2400" b="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Su unidad en el S.I. es el [kg/m</a:t>
                </a:r>
                <a:r>
                  <a:rPr lang="es-CL" sz="2400" baseline="30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]</a:t>
                </a: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906364" y="1674055"/>
                <a:ext cx="10392811" cy="4644858"/>
              </a:xfrm>
              <a:blipFill>
                <a:blip r:embed="rId2"/>
                <a:stretch>
                  <a:fillRect l="-977" t="-109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7430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Densidad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446835" y="1851026"/>
            <a:ext cx="5615953" cy="453072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Las sustancias menos densas flotan sobre las sustancias m</a:t>
            </a:r>
            <a:r>
              <a:rPr lang="es-ES_tradnl" altLang="ja-JP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ás densas. Por ejemplo, el aceite flota en el agua y el hielo en el mar como los iceberg.</a:t>
            </a:r>
          </a:p>
          <a:p>
            <a:pPr eaLnBrk="1" hangingPunct="1">
              <a:buFont typeface="Wingdings" pitchFamily="2" charset="2"/>
              <a:buNone/>
            </a:pPr>
            <a:endParaRPr lang="es-ES_tradnl" dirty="0"/>
          </a:p>
        </p:txBody>
      </p:sp>
      <p:pic>
        <p:nvPicPr>
          <p:cNvPr id="315396" name="Picture 4" descr="C3-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905000"/>
            <a:ext cx="2362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17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5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1" y="1600201"/>
            <a:ext cx="8291513" cy="4530725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Cuando cortamos a la mitad un trozo homogéneo de madera, su densidad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I.   aumenta.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II.  disminuye.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III. no varía.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Es(son) correcta(s)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Sólo 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Sólo II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Sólo III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Ninguna de las anteriores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ES_tradnl" sz="2400" u="sng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4155D2-DC8F-4661-BC5A-DE2853A2300D}" type="slidenum">
              <a:rPr lang="es-ES"/>
              <a:pPr>
                <a:defRPr/>
              </a:pPr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0385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8002588" cy="45307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Tres recipientes idénticos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contienen, por separado, un litro de hielo, un litro de agua y un litro de vapor de agua respectivamente. Entonces</a:t>
            </a:r>
          </a:p>
          <a:p>
            <a:pPr eaLnBrk="1" hangingPunct="1">
              <a:lnSpc>
                <a:spcPct val="8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I.  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pesa más que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B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II. 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pesa más que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III.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pesa más que </a:t>
            </a:r>
            <a:r>
              <a:rPr lang="es-CL" sz="24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Es(son) correcta(s)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Sólo 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Sólo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Sólo III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Sólo I y II</a:t>
            </a: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F14DD0-C82D-47B8-886F-DA05191E4114}" type="slidenum">
              <a:rPr lang="es-ES"/>
              <a:pPr>
                <a:defRPr/>
              </a:pPr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3468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88913"/>
            <a:ext cx="8229600" cy="1223962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</a:t>
            </a:r>
            <a:r>
              <a:rPr lang="es-ES_tradnl" sz="4000" dirty="0"/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7931150" cy="453072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sabe que un líquido </a:t>
            </a:r>
            <a:r>
              <a:rPr lang="es-CL" sz="2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flota en un líquido </a:t>
            </a:r>
            <a:r>
              <a:rPr lang="es-CL" sz="2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luego el mismo líquido </a:t>
            </a:r>
            <a:r>
              <a:rPr lang="es-CL" sz="2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se hunde al ser depositado en un líquido </a:t>
            </a:r>
            <a:r>
              <a:rPr lang="es-CL" sz="2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entonces</a:t>
            </a:r>
          </a:p>
          <a:p>
            <a:pPr eaLnBrk="1" hangingPunct="1">
              <a:lnSpc>
                <a:spcPct val="80000"/>
              </a:lnSpc>
            </a:pPr>
            <a:endParaRPr lang="es-CL" sz="2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I.   Densidad de B &gt; Densidad de 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II.  Densidad de A &gt; Densidad de C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III. Densidad de C &lt; Densidad de B</a:t>
            </a:r>
          </a:p>
          <a:p>
            <a:pPr eaLnBrk="1" hangingPunct="1">
              <a:lnSpc>
                <a:spcPct val="80000"/>
              </a:lnSpc>
            </a:pPr>
            <a:endParaRPr lang="es-CL" sz="2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Es(son) correcta(s)</a:t>
            </a:r>
          </a:p>
          <a:p>
            <a:pPr eaLnBrk="1" hangingPunct="1">
              <a:lnSpc>
                <a:spcPct val="80000"/>
              </a:lnSpc>
            </a:pPr>
            <a:endParaRPr lang="es-CL" sz="2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Sólo 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Sólo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Sólo I y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 I, II y III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8FA383-E291-4A4B-BC8A-A187A9936266}" type="slidenum">
              <a:rPr lang="es-ES"/>
              <a:pPr>
                <a:defRPr/>
              </a:pPr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279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>
            <a:extLst>
              <a:ext uri="{FF2B5EF4-FFF2-40B4-BE49-F238E27FC236}">
                <a16:creationId xmlns:a16="http://schemas.microsoft.com/office/drawing/2014/main" id="{D8A28149-7895-2F4C-A35D-4B08F8A62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163" y="99761"/>
            <a:ext cx="42529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2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endParaRPr lang="es-ES" altLang="es-CL" sz="32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78" name="Text Box 6">
            <a:extLst>
              <a:ext uri="{FF2B5EF4-FFF2-40B4-BE49-F238E27FC236}">
                <a16:creationId xmlns:a16="http://schemas.microsoft.com/office/drawing/2014/main" id="{268217E3-B36B-6B47-95B1-75AD22DA84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2902" y="5526381"/>
            <a:ext cx="8675688" cy="707886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Toda fuerza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puntual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aplicada corresponde en realidad a un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resumen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 todas las pequeñas fuerzas que actúan conocidas como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distribuida.</a:t>
            </a:r>
          </a:p>
        </p:txBody>
      </p:sp>
      <p:pic>
        <p:nvPicPr>
          <p:cNvPr id="3079" name="Picture 7">
            <a:extLst>
              <a:ext uri="{FF2B5EF4-FFF2-40B4-BE49-F238E27FC236}">
                <a16:creationId xmlns:a16="http://schemas.microsoft.com/office/drawing/2014/main" id="{FB18B206-1059-E440-9274-6A3C13FEF3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25" y="1047750"/>
            <a:ext cx="52387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>
            <a:extLst>
              <a:ext uri="{FF2B5EF4-FFF2-40B4-BE49-F238E27FC236}">
                <a16:creationId xmlns:a16="http://schemas.microsoft.com/office/drawing/2014/main" id="{565927A1-4E70-FD49-8022-8FCB8643F2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1651" y="5459382"/>
            <a:ext cx="8928100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fuerza distribuida se define como una fuerza por unidad lineal</a:t>
            </a:r>
            <a:r>
              <a:rPr lang="es-CL" altLang="es-CL" b="1" dirty="0"/>
              <a:t>…</a:t>
            </a:r>
          </a:p>
        </p:txBody>
      </p:sp>
      <p:pic>
        <p:nvPicPr>
          <p:cNvPr id="4104" name="Picture 8">
            <a:extLst>
              <a:ext uri="{FF2B5EF4-FFF2-40B4-BE49-F238E27FC236}">
                <a16:creationId xmlns:a16="http://schemas.microsoft.com/office/drawing/2014/main" id="{D791DE79-8BFE-7A4F-980B-4FA78E64F94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4" y="1198563"/>
            <a:ext cx="5788025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>
            <a:extLst>
              <a:ext uri="{FF2B5EF4-FFF2-40B4-BE49-F238E27FC236}">
                <a16:creationId xmlns:a16="http://schemas.microsoft.com/office/drawing/2014/main" id="{D3719C76-47D5-A544-9E54-53C7A03446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163" y="99761"/>
            <a:ext cx="42529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2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endParaRPr lang="es-ES" altLang="es-CL" sz="32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>
            <a:extLst>
              <a:ext uri="{FF2B5EF4-FFF2-40B4-BE49-F238E27FC236}">
                <a16:creationId xmlns:a16="http://schemas.microsoft.com/office/drawing/2014/main" id="{6CF64C09-5F52-D440-A3F1-66F6D89179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618" y="905669"/>
            <a:ext cx="5994400" cy="435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4" name="Text Box 4">
            <a:extLst>
              <a:ext uri="{FF2B5EF4-FFF2-40B4-BE49-F238E27FC236}">
                <a16:creationId xmlns:a16="http://schemas.microsoft.com/office/drawing/2014/main" id="{FF8C9575-8044-5149-97CD-F953A2376B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9900" y="5445126"/>
            <a:ext cx="8928100" cy="86177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dirty="0"/>
              <a:t>…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 como una fuerza por unidad de superficie.</a:t>
            </a:r>
          </a:p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fuerza por unidad de superficie corresponde a una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54D087F3-B4AE-3145-9B6A-4AE4AABB1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163" y="99761"/>
            <a:ext cx="42529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2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endParaRPr lang="es-ES" altLang="es-CL" sz="32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906365" y="1674055"/>
                <a:ext cx="4671904" cy="4180448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La presión se define como la acción de una fuerza repartida sobre una superficie.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CL" sz="24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s-CL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den>
                      </m:f>
                    </m:oMath>
                  </m:oMathPara>
                </a14:m>
                <a:br>
                  <a:rPr lang="es-CL" sz="2400" b="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Su unidad en el S.I. es el “Pascal”, [</a:t>
                </a:r>
                <a:r>
                  <a:rPr lang="es-CL" sz="2400" dirty="0" err="1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]:</a:t>
                </a: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Pa</m:t>
                          </m:r>
                        </m:e>
                      </m:d>
                      <m:r>
                        <a:rPr lang="es-CL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es-CL" sz="24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</m:d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lang="es-CL" sz="24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s-CL" sz="2400" b="0" i="1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s-CL" sz="2400" b="0" i="0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m</m:t>
                                  </m:r>
                                </m:e>
                                <m:sup>
                                  <m:r>
                                    <a:rPr lang="es-CL" sz="2400" b="0" i="0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</m:oMath>
                  </m:oMathPara>
                </a14:m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906365" y="1674055"/>
                <a:ext cx="4671904" cy="4180448"/>
              </a:xfrm>
              <a:blipFill>
                <a:blip r:embed="rId3"/>
                <a:stretch>
                  <a:fillRect l="-2168" t="-2128" r="-81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815038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49926A6-CEF8-F14B-8CAD-5032F86AC4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8216" y="3429000"/>
            <a:ext cx="5842000" cy="2908300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0561A1D2-66F1-EA42-B105-9126A7B2D26B}"/>
              </a:ext>
            </a:extLst>
          </p:cNvPr>
          <p:cNvSpPr txBox="1">
            <a:spLocks/>
          </p:cNvSpPr>
          <p:nvPr/>
        </p:nvSpPr>
        <p:spPr>
          <a:xfrm>
            <a:off x="427976" y="73944"/>
            <a:ext cx="10871200" cy="99060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Twentieth Century"/>
              </a:rPr>
              <a:t>Presión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AFCB3696-9329-B241-AEAC-B6B797288F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50"/>
          <a:stretch/>
        </p:blipFill>
        <p:spPr bwMode="auto">
          <a:xfrm>
            <a:off x="1497628" y="1049550"/>
            <a:ext cx="3008311" cy="282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DC321759-BD17-D24B-B3ED-F7BD009D14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7" b="1"/>
          <a:stretch/>
        </p:blipFill>
        <p:spPr bwMode="auto">
          <a:xfrm>
            <a:off x="8474075" y="1064544"/>
            <a:ext cx="2990218" cy="281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818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Text Box 6">
            <a:extLst>
              <a:ext uri="{FF2B5EF4-FFF2-40B4-BE49-F238E27FC236}">
                <a16:creationId xmlns:a16="http://schemas.microsoft.com/office/drawing/2014/main" id="{56E01313-6705-1A48-B911-8DFA672F2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9900" y="5913439"/>
            <a:ext cx="89281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/>
              <a:t>…¿porqué los tacos se hunden de manera más fácil en la arena?</a:t>
            </a:r>
          </a:p>
        </p:txBody>
      </p:sp>
      <p:pic>
        <p:nvPicPr>
          <p:cNvPr id="6151" name="Picture 7">
            <a:extLst>
              <a:ext uri="{FF2B5EF4-FFF2-40B4-BE49-F238E27FC236}">
                <a16:creationId xmlns:a16="http://schemas.microsoft.com/office/drawing/2014/main" id="{28A1B2FE-BE70-6644-ADF4-EE437F99C0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77" b="1"/>
          <a:stretch/>
        </p:blipFill>
        <p:spPr bwMode="auto">
          <a:xfrm>
            <a:off x="7866064" y="2812937"/>
            <a:ext cx="2225675" cy="209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AB875BC6-36C4-6745-9D7D-FF3C3281F2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50"/>
          <a:stretch/>
        </p:blipFill>
        <p:spPr bwMode="auto">
          <a:xfrm>
            <a:off x="2063751" y="2784363"/>
            <a:ext cx="2227263" cy="209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4" name="Line 10">
            <a:extLst>
              <a:ext uri="{FF2B5EF4-FFF2-40B4-BE49-F238E27FC236}">
                <a16:creationId xmlns:a16="http://schemas.microsoft.com/office/drawing/2014/main" id="{F2FB419C-A53E-0244-BD34-16C50C8C58DC}"/>
              </a:ext>
            </a:extLst>
          </p:cNvPr>
          <p:cNvSpPr>
            <a:spLocks noChangeShapeType="1"/>
          </p:cNvSpPr>
          <p:nvPr/>
        </p:nvSpPr>
        <p:spPr bwMode="auto">
          <a:xfrm>
            <a:off x="3827463" y="3213101"/>
            <a:ext cx="0" cy="1152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6155" name="Line 11">
            <a:extLst>
              <a:ext uri="{FF2B5EF4-FFF2-40B4-BE49-F238E27FC236}">
                <a16:creationId xmlns:a16="http://schemas.microsoft.com/office/drawing/2014/main" id="{09A5B223-F3CF-E244-AFF3-C3B78F60FA71}"/>
              </a:ext>
            </a:extLst>
          </p:cNvPr>
          <p:cNvSpPr>
            <a:spLocks noChangeShapeType="1"/>
          </p:cNvSpPr>
          <p:nvPr/>
        </p:nvSpPr>
        <p:spPr bwMode="auto">
          <a:xfrm>
            <a:off x="9264650" y="3176589"/>
            <a:ext cx="0" cy="11525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6156" name="Text Box 12">
            <a:extLst>
              <a:ext uri="{FF2B5EF4-FFF2-40B4-BE49-F238E27FC236}">
                <a16:creationId xmlns:a16="http://schemas.microsoft.com/office/drawing/2014/main" id="{E410FFD8-C76A-8241-8D23-F6D2E4BCA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7464" y="3500439"/>
            <a:ext cx="1044575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>
                <a:solidFill>
                  <a:srgbClr val="FF0000"/>
                </a:solidFill>
                <a:latin typeface="Verdana" panose="020B0604030504040204" pitchFamily="34" charset="0"/>
              </a:rPr>
              <a:t>700 N</a:t>
            </a:r>
            <a:endParaRPr lang="es-ES" altLang="es-CL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6157" name="Text Box 13">
            <a:extLst>
              <a:ext uri="{FF2B5EF4-FFF2-40B4-BE49-F238E27FC236}">
                <a16:creationId xmlns:a16="http://schemas.microsoft.com/office/drawing/2014/main" id="{D16DD05D-541D-5C4E-994F-922AD7A30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4651" y="3494089"/>
            <a:ext cx="11160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>
                <a:solidFill>
                  <a:srgbClr val="FF0000"/>
                </a:solidFill>
                <a:latin typeface="Verdana" panose="020B0604030504040204" pitchFamily="34" charset="0"/>
              </a:rPr>
              <a:t>700 N</a:t>
            </a:r>
            <a:endParaRPr lang="es-ES" altLang="es-CL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6159" name="Text Box 15">
            <a:extLst>
              <a:ext uri="{FF2B5EF4-FFF2-40B4-BE49-F238E27FC236}">
                <a16:creationId xmlns:a16="http://schemas.microsoft.com/office/drawing/2014/main" id="{37AD7731-4368-974E-8D8A-9B003EDE2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438" y="903683"/>
            <a:ext cx="89281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 ambas personas pesan lo mismo...</a:t>
            </a:r>
          </a:p>
        </p:txBody>
      </p:sp>
      <p:grpSp>
        <p:nvGrpSpPr>
          <p:cNvPr id="6162" name="Group 18">
            <a:extLst>
              <a:ext uri="{FF2B5EF4-FFF2-40B4-BE49-F238E27FC236}">
                <a16:creationId xmlns:a16="http://schemas.microsoft.com/office/drawing/2014/main" id="{61D16491-0DA0-8341-9233-9164CA9BB1C5}"/>
              </a:ext>
            </a:extLst>
          </p:cNvPr>
          <p:cNvGrpSpPr>
            <a:grpSpLocks/>
          </p:cNvGrpSpPr>
          <p:nvPr/>
        </p:nvGrpSpPr>
        <p:grpSpPr bwMode="auto">
          <a:xfrm>
            <a:off x="4975225" y="2454276"/>
            <a:ext cx="400050" cy="938213"/>
            <a:chOff x="2261" y="2068"/>
            <a:chExt cx="252" cy="591"/>
          </a:xfrm>
        </p:grpSpPr>
        <p:sp>
          <p:nvSpPr>
            <p:cNvPr id="6160" name="Freeform 16">
              <a:extLst>
                <a:ext uri="{FF2B5EF4-FFF2-40B4-BE49-F238E27FC236}">
                  <a16:creationId xmlns:a16="http://schemas.microsoft.com/office/drawing/2014/main" id="{930428A5-2677-924F-8EA4-860B5DB50C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" y="2068"/>
              <a:ext cx="252" cy="292"/>
            </a:xfrm>
            <a:custGeom>
              <a:avLst/>
              <a:gdLst>
                <a:gd name="T0" fmla="*/ 241 w 252"/>
                <a:gd name="T1" fmla="*/ 164 h 292"/>
                <a:gd name="T2" fmla="*/ 120 w 252"/>
                <a:gd name="T3" fmla="*/ 1 h 292"/>
                <a:gd name="T4" fmla="*/ 7 w 252"/>
                <a:gd name="T5" fmla="*/ 160 h 292"/>
                <a:gd name="T6" fmla="*/ 75 w 252"/>
                <a:gd name="T7" fmla="*/ 273 h 292"/>
                <a:gd name="T8" fmla="*/ 188 w 252"/>
                <a:gd name="T9" fmla="*/ 273 h 292"/>
                <a:gd name="T10" fmla="*/ 241 w 252"/>
                <a:gd name="T11" fmla="*/ 164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292">
                  <a:moveTo>
                    <a:pt x="241" y="164"/>
                  </a:moveTo>
                  <a:cubicBezTo>
                    <a:pt x="230" y="119"/>
                    <a:pt x="159" y="2"/>
                    <a:pt x="120" y="1"/>
                  </a:cubicBezTo>
                  <a:cubicBezTo>
                    <a:pt x="81" y="0"/>
                    <a:pt x="14" y="115"/>
                    <a:pt x="7" y="160"/>
                  </a:cubicBezTo>
                  <a:cubicBezTo>
                    <a:pt x="0" y="205"/>
                    <a:pt x="45" y="254"/>
                    <a:pt x="75" y="273"/>
                  </a:cubicBezTo>
                  <a:cubicBezTo>
                    <a:pt x="105" y="292"/>
                    <a:pt x="160" y="291"/>
                    <a:pt x="188" y="273"/>
                  </a:cubicBezTo>
                  <a:cubicBezTo>
                    <a:pt x="216" y="255"/>
                    <a:pt x="252" y="209"/>
                    <a:pt x="241" y="16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6161" name="Oval 17">
              <a:extLst>
                <a:ext uri="{FF2B5EF4-FFF2-40B4-BE49-F238E27FC236}">
                  <a16:creationId xmlns:a16="http://schemas.microsoft.com/office/drawing/2014/main" id="{DEE86118-007B-0343-8B5B-09EC7832CC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8" y="2591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</p:grpSp>
      <p:grpSp>
        <p:nvGrpSpPr>
          <p:cNvPr id="6167" name="Group 23">
            <a:extLst>
              <a:ext uri="{FF2B5EF4-FFF2-40B4-BE49-F238E27FC236}">
                <a16:creationId xmlns:a16="http://schemas.microsoft.com/office/drawing/2014/main" id="{A1C384E7-1516-D844-9900-C89307461A00}"/>
              </a:ext>
            </a:extLst>
          </p:cNvPr>
          <p:cNvGrpSpPr>
            <a:grpSpLocks/>
          </p:cNvGrpSpPr>
          <p:nvPr/>
        </p:nvGrpSpPr>
        <p:grpSpPr bwMode="auto">
          <a:xfrm>
            <a:off x="6883401" y="2384426"/>
            <a:ext cx="436563" cy="1211263"/>
            <a:chOff x="3512" y="2092"/>
            <a:chExt cx="275" cy="763"/>
          </a:xfrm>
        </p:grpSpPr>
        <p:sp>
          <p:nvSpPr>
            <p:cNvPr id="6164" name="Freeform 20">
              <a:extLst>
                <a:ext uri="{FF2B5EF4-FFF2-40B4-BE49-F238E27FC236}">
                  <a16:creationId xmlns:a16="http://schemas.microsoft.com/office/drawing/2014/main" id="{A2C6E491-CBAE-6A42-B4B0-B25FC080F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8" y="2546"/>
              <a:ext cx="269" cy="309"/>
            </a:xfrm>
            <a:custGeom>
              <a:avLst/>
              <a:gdLst>
                <a:gd name="T0" fmla="*/ 138 w 269"/>
                <a:gd name="T1" fmla="*/ 305 h 309"/>
                <a:gd name="T2" fmla="*/ 253 w 269"/>
                <a:gd name="T3" fmla="*/ 233 h 309"/>
                <a:gd name="T4" fmla="*/ 232 w 269"/>
                <a:gd name="T5" fmla="*/ 17 h 309"/>
                <a:gd name="T6" fmla="*/ 39 w 269"/>
                <a:gd name="T7" fmla="*/ 13 h 309"/>
                <a:gd name="T8" fmla="*/ 26 w 269"/>
                <a:gd name="T9" fmla="*/ 229 h 309"/>
                <a:gd name="T10" fmla="*/ 138 w 269"/>
                <a:gd name="T11" fmla="*/ 30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9" h="309">
                  <a:moveTo>
                    <a:pt x="138" y="305"/>
                  </a:moveTo>
                  <a:cubicBezTo>
                    <a:pt x="206" y="301"/>
                    <a:pt x="237" y="281"/>
                    <a:pt x="253" y="233"/>
                  </a:cubicBezTo>
                  <a:cubicBezTo>
                    <a:pt x="269" y="185"/>
                    <a:pt x="268" y="54"/>
                    <a:pt x="232" y="17"/>
                  </a:cubicBezTo>
                  <a:cubicBezTo>
                    <a:pt x="201" y="0"/>
                    <a:pt x="74" y="7"/>
                    <a:pt x="39" y="13"/>
                  </a:cubicBezTo>
                  <a:cubicBezTo>
                    <a:pt x="0" y="32"/>
                    <a:pt x="10" y="180"/>
                    <a:pt x="26" y="229"/>
                  </a:cubicBezTo>
                  <a:cubicBezTo>
                    <a:pt x="42" y="278"/>
                    <a:pt x="70" y="309"/>
                    <a:pt x="138" y="305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6166" name="Freeform 22">
              <a:extLst>
                <a:ext uri="{FF2B5EF4-FFF2-40B4-BE49-F238E27FC236}">
                  <a16:creationId xmlns:a16="http://schemas.microsoft.com/office/drawing/2014/main" id="{E9366E35-24A2-7046-B948-42C59AA19B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2" y="2092"/>
              <a:ext cx="275" cy="384"/>
            </a:xfrm>
            <a:custGeom>
              <a:avLst/>
              <a:gdLst>
                <a:gd name="T0" fmla="*/ 195 w 275"/>
                <a:gd name="T1" fmla="*/ 364 h 384"/>
                <a:gd name="T2" fmla="*/ 46 w 275"/>
                <a:gd name="T3" fmla="*/ 364 h 384"/>
                <a:gd name="T4" fmla="*/ 8 w 275"/>
                <a:gd name="T5" fmla="*/ 244 h 384"/>
                <a:gd name="T6" fmla="*/ 16 w 275"/>
                <a:gd name="T7" fmla="*/ 97 h 384"/>
                <a:gd name="T8" fmla="*/ 106 w 275"/>
                <a:gd name="T9" fmla="*/ 7 h 384"/>
                <a:gd name="T10" fmla="*/ 239 w 275"/>
                <a:gd name="T11" fmla="*/ 52 h 384"/>
                <a:gd name="T12" fmla="*/ 272 w 275"/>
                <a:gd name="T13" fmla="*/ 202 h 384"/>
                <a:gd name="T14" fmla="*/ 255 w 275"/>
                <a:gd name="T15" fmla="*/ 335 h 384"/>
                <a:gd name="T16" fmla="*/ 195 w 275"/>
                <a:gd name="T17" fmla="*/ 36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5" h="384">
                  <a:moveTo>
                    <a:pt x="195" y="364"/>
                  </a:moveTo>
                  <a:cubicBezTo>
                    <a:pt x="161" y="370"/>
                    <a:pt x="77" y="384"/>
                    <a:pt x="46" y="364"/>
                  </a:cubicBezTo>
                  <a:cubicBezTo>
                    <a:pt x="15" y="344"/>
                    <a:pt x="13" y="288"/>
                    <a:pt x="8" y="244"/>
                  </a:cubicBezTo>
                  <a:cubicBezTo>
                    <a:pt x="3" y="200"/>
                    <a:pt x="0" y="136"/>
                    <a:pt x="16" y="97"/>
                  </a:cubicBezTo>
                  <a:cubicBezTo>
                    <a:pt x="32" y="58"/>
                    <a:pt x="69" y="14"/>
                    <a:pt x="106" y="7"/>
                  </a:cubicBezTo>
                  <a:cubicBezTo>
                    <a:pt x="143" y="0"/>
                    <a:pt x="211" y="20"/>
                    <a:pt x="239" y="52"/>
                  </a:cubicBezTo>
                  <a:cubicBezTo>
                    <a:pt x="267" y="84"/>
                    <a:pt x="269" y="155"/>
                    <a:pt x="272" y="202"/>
                  </a:cubicBezTo>
                  <a:cubicBezTo>
                    <a:pt x="275" y="249"/>
                    <a:pt x="268" y="308"/>
                    <a:pt x="255" y="335"/>
                  </a:cubicBezTo>
                  <a:cubicBezTo>
                    <a:pt x="242" y="362"/>
                    <a:pt x="229" y="359"/>
                    <a:pt x="195" y="364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6168" name="Text Box 24">
            <a:extLst>
              <a:ext uri="{FF2B5EF4-FFF2-40B4-BE49-F238E27FC236}">
                <a16:creationId xmlns:a16="http://schemas.microsoft.com/office/drawing/2014/main" id="{D38BC5DF-19FA-DB44-9FEF-CC25241F8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0464" y="1376363"/>
            <a:ext cx="1985963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Superficie (huella)</a:t>
            </a:r>
          </a:p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 [cm</a:t>
            </a:r>
            <a:r>
              <a:rPr lang="es-CL" altLang="es-CL" sz="1800" baseline="30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endParaRPr lang="es-ES" alt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69" name="Text Box 25">
            <a:extLst>
              <a:ext uri="{FF2B5EF4-FFF2-40B4-BE49-F238E27FC236}">
                <a16:creationId xmlns:a16="http://schemas.microsoft.com/office/drawing/2014/main" id="{797DA7B7-A22D-2540-B56D-48F684697F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0851" y="1376363"/>
            <a:ext cx="18716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Superficie (huella)</a:t>
            </a:r>
          </a:p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[cm</a:t>
            </a:r>
            <a:r>
              <a:rPr lang="es-CL" altLang="es-CL" sz="2000" baseline="30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endParaRPr lang="es-ES" alt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75" name="Text Box 31">
            <a:extLst>
              <a:ext uri="{FF2B5EF4-FFF2-40B4-BE49-F238E27FC236}">
                <a16:creationId xmlns:a16="http://schemas.microsoft.com/office/drawing/2014/main" id="{FC42C8F4-9C05-A84E-8094-D723178C48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5164" y="3824288"/>
            <a:ext cx="16208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80" name="Text Box 36">
            <a:extLst>
              <a:ext uri="{FF2B5EF4-FFF2-40B4-BE49-F238E27FC236}">
                <a16:creationId xmlns:a16="http://schemas.microsoft.com/office/drawing/2014/main" id="{4558D446-7329-5044-B1B5-5BFE6E8AA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1900" y="3808413"/>
            <a:ext cx="16208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1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90" name="Text Box 46">
            <a:extLst>
              <a:ext uri="{FF2B5EF4-FFF2-40B4-BE49-F238E27FC236}">
                <a16:creationId xmlns:a16="http://schemas.microsoft.com/office/drawing/2014/main" id="{1BE8A4F8-A7B7-214D-8FF0-B626F36B7C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63" y="5121275"/>
            <a:ext cx="4683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>
                <a:solidFill>
                  <a:srgbClr val="FF0000"/>
                </a:solidFill>
                <a:latin typeface="Arial" panose="020B0604020202020204" pitchFamily="34" charset="0"/>
              </a:rPr>
              <a:t>&gt;</a:t>
            </a:r>
            <a:endParaRPr lang="es-ES" altLang="es-CL" sz="3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191" name="Text Box 47">
            <a:extLst>
              <a:ext uri="{FF2B5EF4-FFF2-40B4-BE49-F238E27FC236}">
                <a16:creationId xmlns:a16="http://schemas.microsoft.com/office/drawing/2014/main" id="{36014100-F7C4-674D-A16A-FF76833FD9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0752" y="1252933"/>
            <a:ext cx="4683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>
                <a:solidFill>
                  <a:srgbClr val="FF0000"/>
                </a:solidFill>
                <a:latin typeface="Arial" panose="020B0604020202020204" pitchFamily="34" charset="0"/>
              </a:rPr>
              <a:t>&lt;</a:t>
            </a:r>
            <a:endParaRPr lang="es-ES" altLang="es-CL" sz="3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6195" name="Group 51">
            <a:extLst>
              <a:ext uri="{FF2B5EF4-FFF2-40B4-BE49-F238E27FC236}">
                <a16:creationId xmlns:a16="http://schemas.microsoft.com/office/drawing/2014/main" id="{40FBAAC0-FEFB-5547-AEF6-567AF403E578}"/>
              </a:ext>
            </a:extLst>
          </p:cNvPr>
          <p:cNvGrpSpPr>
            <a:grpSpLocks/>
          </p:cNvGrpSpPr>
          <p:nvPr/>
        </p:nvGrpSpPr>
        <p:grpSpPr bwMode="auto">
          <a:xfrm>
            <a:off x="4619625" y="4221164"/>
            <a:ext cx="1403350" cy="655637"/>
            <a:chOff x="1950" y="2659"/>
            <a:chExt cx="884" cy="413"/>
          </a:xfrm>
        </p:grpSpPr>
        <p:sp>
          <p:nvSpPr>
            <p:cNvPr id="6192" name="Text Box 48">
              <a:extLst>
                <a:ext uri="{FF2B5EF4-FFF2-40B4-BE49-F238E27FC236}">
                  <a16:creationId xmlns:a16="http://schemas.microsoft.com/office/drawing/2014/main" id="{F23CDF73-B384-104C-8C2D-DD3C594508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50" y="26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 dirty="0">
                  <a:latin typeface="Verdana" panose="020B0604030504040204" pitchFamily="34" charset="0"/>
                </a:rPr>
                <a:t>700 </a:t>
              </a:r>
              <a:r>
                <a:rPr lang="es-CL" altLang="es-CL" sz="1600" dirty="0">
                  <a:latin typeface="Verdana" panose="020B0604030504040204" pitchFamily="34" charset="0"/>
                </a:rPr>
                <a:t>[N]</a:t>
              </a:r>
              <a:endParaRPr lang="es-ES" altLang="es-CL" sz="1600" dirty="0">
                <a:latin typeface="Verdana" panose="020B0604030504040204" pitchFamily="34" charset="0"/>
              </a:endParaRPr>
            </a:p>
          </p:txBody>
        </p:sp>
        <p:sp>
          <p:nvSpPr>
            <p:cNvPr id="6193" name="Text Box 49">
              <a:extLst>
                <a:ext uri="{FF2B5EF4-FFF2-40B4-BE49-F238E27FC236}">
                  <a16:creationId xmlns:a16="http://schemas.microsoft.com/office/drawing/2014/main" id="{6C7EA667-3B47-1847-99D4-EBCAE47F4B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95" y="28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70 </a:t>
              </a:r>
              <a:r>
                <a:rPr lang="es-CL" altLang="es-CL" sz="1600">
                  <a:latin typeface="Verdana" panose="020B0604030504040204" pitchFamily="34" charset="0"/>
                </a:rPr>
                <a:t>[cm</a:t>
              </a:r>
              <a:r>
                <a:rPr lang="es-CL" altLang="es-CL" sz="1600" baseline="30000">
                  <a:latin typeface="Verdana" panose="020B0604030504040204" pitchFamily="34" charset="0"/>
                </a:rPr>
                <a:t>2</a:t>
              </a:r>
              <a:r>
                <a:rPr lang="es-CL" altLang="es-CL" sz="1600">
                  <a:latin typeface="Verdana" panose="020B0604030504040204" pitchFamily="34" charset="0"/>
                </a:rPr>
                <a:t>]</a:t>
              </a:r>
              <a:endParaRPr lang="es-ES" altLang="es-CL" sz="1600">
                <a:latin typeface="Verdana" panose="020B0604030504040204" pitchFamily="34" charset="0"/>
              </a:endParaRPr>
            </a:p>
          </p:txBody>
        </p:sp>
        <p:sp>
          <p:nvSpPr>
            <p:cNvPr id="6194" name="Line 50">
              <a:extLst>
                <a:ext uri="{FF2B5EF4-FFF2-40B4-BE49-F238E27FC236}">
                  <a16:creationId xmlns:a16="http://schemas.microsoft.com/office/drawing/2014/main" id="{35AA1966-60DE-6340-854A-FB2772F175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41" y="2886"/>
              <a:ext cx="70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6196" name="Group 52">
            <a:extLst>
              <a:ext uri="{FF2B5EF4-FFF2-40B4-BE49-F238E27FC236}">
                <a16:creationId xmlns:a16="http://schemas.microsoft.com/office/drawing/2014/main" id="{FBD0E96D-432D-DB43-B72C-595B480E3B92}"/>
              </a:ext>
            </a:extLst>
          </p:cNvPr>
          <p:cNvGrpSpPr>
            <a:grpSpLocks/>
          </p:cNvGrpSpPr>
          <p:nvPr/>
        </p:nvGrpSpPr>
        <p:grpSpPr bwMode="auto">
          <a:xfrm>
            <a:off x="6421438" y="4221164"/>
            <a:ext cx="1403350" cy="655637"/>
            <a:chOff x="1950" y="2659"/>
            <a:chExt cx="884" cy="413"/>
          </a:xfrm>
        </p:grpSpPr>
        <p:sp>
          <p:nvSpPr>
            <p:cNvPr id="6197" name="Text Box 53">
              <a:extLst>
                <a:ext uri="{FF2B5EF4-FFF2-40B4-BE49-F238E27FC236}">
                  <a16:creationId xmlns:a16="http://schemas.microsoft.com/office/drawing/2014/main" id="{FFC26705-91CF-A049-9A45-7F52602C19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50" y="26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700 </a:t>
              </a:r>
              <a:r>
                <a:rPr lang="es-CL" altLang="es-CL" sz="1600">
                  <a:latin typeface="Verdana" panose="020B0604030504040204" pitchFamily="34" charset="0"/>
                </a:rPr>
                <a:t>[N]</a:t>
              </a:r>
              <a:endParaRPr lang="es-ES" altLang="es-CL" sz="1600">
                <a:latin typeface="Verdana" panose="020B0604030504040204" pitchFamily="34" charset="0"/>
              </a:endParaRPr>
            </a:p>
          </p:txBody>
        </p:sp>
        <p:sp>
          <p:nvSpPr>
            <p:cNvPr id="6198" name="Text Box 54">
              <a:extLst>
                <a:ext uri="{FF2B5EF4-FFF2-40B4-BE49-F238E27FC236}">
                  <a16:creationId xmlns:a16="http://schemas.microsoft.com/office/drawing/2014/main" id="{5CB38B7A-9484-B543-97AA-F4906BA198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95" y="2859"/>
              <a:ext cx="83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180 </a:t>
              </a:r>
              <a:r>
                <a:rPr lang="es-CL" altLang="es-CL" sz="1600">
                  <a:latin typeface="Verdana" panose="020B0604030504040204" pitchFamily="34" charset="0"/>
                </a:rPr>
                <a:t>[cm</a:t>
              </a:r>
              <a:r>
                <a:rPr lang="es-CL" altLang="es-CL" sz="1600" baseline="30000">
                  <a:latin typeface="Verdana" panose="020B0604030504040204" pitchFamily="34" charset="0"/>
                </a:rPr>
                <a:t>2</a:t>
              </a:r>
              <a:r>
                <a:rPr lang="es-CL" altLang="es-CL" sz="1600">
                  <a:latin typeface="Verdana" panose="020B0604030504040204" pitchFamily="34" charset="0"/>
                </a:rPr>
                <a:t>]</a:t>
              </a:r>
              <a:endParaRPr lang="es-ES" altLang="es-CL" sz="1600">
                <a:latin typeface="Verdana" panose="020B0604030504040204" pitchFamily="34" charset="0"/>
              </a:endParaRPr>
            </a:p>
          </p:txBody>
        </p:sp>
        <p:sp>
          <p:nvSpPr>
            <p:cNvPr id="6199" name="Line 55">
              <a:extLst>
                <a:ext uri="{FF2B5EF4-FFF2-40B4-BE49-F238E27FC236}">
                  <a16:creationId xmlns:a16="http://schemas.microsoft.com/office/drawing/2014/main" id="{548C27D2-7E97-FC42-B39C-3BB4091592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41" y="2886"/>
              <a:ext cx="70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6200" name="Text Box 56">
            <a:extLst>
              <a:ext uri="{FF2B5EF4-FFF2-40B4-BE49-F238E27FC236}">
                <a16:creationId xmlns:a16="http://schemas.microsoft.com/office/drawing/2014/main" id="{847B8678-4DC9-AE42-AD16-4ED6754F52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4701" y="5222876"/>
            <a:ext cx="15478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>
                <a:latin typeface="Verdana" panose="020B0604030504040204" pitchFamily="34" charset="0"/>
              </a:rPr>
              <a:t>10 [N/cm</a:t>
            </a:r>
            <a:r>
              <a:rPr lang="es-CL" altLang="es-CL" baseline="30000">
                <a:latin typeface="Verdana" panose="020B0604030504040204" pitchFamily="34" charset="0"/>
              </a:rPr>
              <a:t>2</a:t>
            </a:r>
            <a:r>
              <a:rPr lang="es-CL" altLang="es-CL">
                <a:latin typeface="Verdana" panose="020B0604030504040204" pitchFamily="34" charset="0"/>
              </a:rPr>
              <a:t>]</a:t>
            </a:r>
            <a:endParaRPr lang="es-ES" altLang="es-CL">
              <a:latin typeface="Verdana" panose="020B0604030504040204" pitchFamily="34" charset="0"/>
            </a:endParaRPr>
          </a:p>
        </p:txBody>
      </p:sp>
      <p:sp>
        <p:nvSpPr>
          <p:cNvPr id="6201" name="Text Box 57">
            <a:extLst>
              <a:ext uri="{FF2B5EF4-FFF2-40B4-BE49-F238E27FC236}">
                <a16:creationId xmlns:a16="http://schemas.microsoft.com/office/drawing/2014/main" id="{8CEED17A-D740-774C-A7B5-78DC1F0907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363" y="5222876"/>
            <a:ext cx="154781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>
                <a:latin typeface="Verdana" panose="020B0604030504040204" pitchFamily="34" charset="0"/>
              </a:rPr>
              <a:t>3,9 [N/cm</a:t>
            </a:r>
            <a:r>
              <a:rPr lang="es-CL" altLang="es-CL" baseline="30000">
                <a:latin typeface="Verdana" panose="020B0604030504040204" pitchFamily="34" charset="0"/>
              </a:rPr>
              <a:t>2</a:t>
            </a:r>
            <a:r>
              <a:rPr lang="es-CL" altLang="es-CL">
                <a:latin typeface="Verdana" panose="020B0604030504040204" pitchFamily="34" charset="0"/>
              </a:rPr>
              <a:t>]</a:t>
            </a:r>
            <a:endParaRPr lang="es-ES" altLang="es-CL">
              <a:latin typeface="Verdana" panose="020B0604030504040204" pitchFamily="34" charset="0"/>
            </a:endParaRPr>
          </a:p>
        </p:txBody>
      </p:sp>
      <p:sp>
        <p:nvSpPr>
          <p:cNvPr id="38" name="Título 1">
            <a:extLst>
              <a:ext uri="{FF2B5EF4-FFF2-40B4-BE49-F238E27FC236}">
                <a16:creationId xmlns:a16="http://schemas.microsoft.com/office/drawing/2014/main" id="{C68683B3-B586-0C43-9DD1-38C6643C09EB}"/>
              </a:ext>
            </a:extLst>
          </p:cNvPr>
          <p:cNvSpPr txBox="1">
            <a:spLocks/>
          </p:cNvSpPr>
          <p:nvPr/>
        </p:nvSpPr>
        <p:spPr>
          <a:xfrm>
            <a:off x="427976" y="73944"/>
            <a:ext cx="10871200" cy="99060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Twentieth Century"/>
              </a:rPr>
              <a:t>Presión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6" grpId="0"/>
      <p:bldP spid="6157" grpId="0"/>
      <p:bldP spid="6159" grpId="0"/>
      <p:bldP spid="6168" grpId="0"/>
      <p:bldP spid="6169" grpId="0"/>
      <p:bldP spid="6175" grpId="0"/>
      <p:bldP spid="6180" grpId="0"/>
      <p:bldP spid="6190" grpId="0"/>
      <p:bldP spid="6191" grpId="0"/>
      <p:bldP spid="6200" grpId="0"/>
      <p:bldP spid="620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a persona con una maleta en el suelo&#10;&#10;Descripción generada automáticamente con confianza baja">
            <a:extLst>
              <a:ext uri="{FF2B5EF4-FFF2-40B4-BE49-F238E27FC236}">
                <a16:creationId xmlns:a16="http://schemas.microsoft.com/office/drawing/2014/main" id="{B6EB3451-2C57-5140-9760-653C4E0906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598" b="17701"/>
          <a:stretch/>
        </p:blipFill>
        <p:spPr>
          <a:xfrm>
            <a:off x="1524000" y="1639614"/>
            <a:ext cx="9144000" cy="395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8809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181012_100148" descr="20181012_100148">
            <a:hlinkClick r:id="" action="ppaction://media"/>
            <a:extLst>
              <a:ext uri="{FF2B5EF4-FFF2-40B4-BE49-F238E27FC236}">
                <a16:creationId xmlns:a16="http://schemas.microsoft.com/office/drawing/2014/main" id="{E57D592C-324F-0A44-A811-8ED5BE4AD55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533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 </a:t>
            </a:r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8002588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Si la masa de una caja cuadrada es 12 [kg] y la presión que ésta ejerce sobre la superficie de una mesa son 120 [</a:t>
            </a:r>
            <a:r>
              <a:rPr lang="es-CL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</a:t>
            </a: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], ¿cuál es el área de un lado de la caja? </a:t>
            </a: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considere</a:t>
            </a: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g = 10 [m/s²] 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10    [m²]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100  [m²]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 12    [m²]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 1      [m²]</a:t>
            </a:r>
            <a:endParaRPr lang="es-ES_tradnl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65ECCA-A9B6-4FEF-BD06-E836966493C7}" type="slidenum">
              <a:rPr lang="es-ES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B9186C-1183-4580-BE56-17B18D600C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40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un fluido</a:t>
            </a:r>
          </a:p>
        </p:txBody>
      </p:sp>
    </p:spTree>
    <p:extLst>
      <p:ext uri="{BB962C8B-B14F-4D97-AF65-F5344CB8AC3E}">
        <p14:creationId xmlns:p14="http://schemas.microsoft.com/office/powerpoint/2010/main" val="1844491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sp>
        <p:nvSpPr>
          <p:cNvPr id="29" name="Marcador de contenido 2">
            <a:extLst>
              <a:ext uri="{FF2B5EF4-FFF2-40B4-BE49-F238E27FC236}">
                <a16:creationId xmlns:a16="http://schemas.microsoft.com/office/drawing/2014/main" id="{0F8C2CA7-4874-41D0-8885-470CDFB58D80}"/>
              </a:ext>
            </a:extLst>
          </p:cNvPr>
          <p:cNvSpPr txBox="1">
            <a:spLocks/>
          </p:cNvSpPr>
          <p:nvPr/>
        </p:nvSpPr>
        <p:spPr>
          <a:xfrm>
            <a:off x="7305924" y="4821820"/>
            <a:ext cx="3993252" cy="141754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fluidos ejercen presión (fuerza repartida en una superficie) en todas las direcciones. La presión es un escalar, no un vector (lo representado son fuerzas).</a:t>
            </a: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7422A98A-7A28-4864-A195-8D3AB1F3AFB1}"/>
              </a:ext>
            </a:extLst>
          </p:cNvPr>
          <p:cNvGrpSpPr/>
          <p:nvPr/>
        </p:nvGrpSpPr>
        <p:grpSpPr>
          <a:xfrm>
            <a:off x="7346681" y="1291743"/>
            <a:ext cx="3938954" cy="3108960"/>
            <a:chOff x="8032653" y="2595698"/>
            <a:chExt cx="3938954" cy="3108960"/>
          </a:xfrm>
          <a:noFill/>
        </p:grpSpPr>
        <p:grpSp>
          <p:nvGrpSpPr>
            <p:cNvPr id="31" name="Grupo 30">
              <a:extLst>
                <a:ext uri="{FF2B5EF4-FFF2-40B4-BE49-F238E27FC236}">
                  <a16:creationId xmlns:a16="http://schemas.microsoft.com/office/drawing/2014/main" id="{955F7DDA-4C14-4340-8EBD-44BBB6B5635A}"/>
                </a:ext>
              </a:extLst>
            </p:cNvPr>
            <p:cNvGrpSpPr/>
            <p:nvPr/>
          </p:nvGrpSpPr>
          <p:grpSpPr>
            <a:xfrm>
              <a:off x="8032653" y="2595698"/>
              <a:ext cx="3938954" cy="3108960"/>
              <a:chOff x="8032653" y="2595698"/>
              <a:chExt cx="3938954" cy="3108960"/>
            </a:xfrm>
            <a:grpFill/>
          </p:grpSpPr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1F3DADC0-5B63-4E40-A805-95801EBB8A6D}"/>
                  </a:ext>
                </a:extLst>
              </p:cNvPr>
              <p:cNvSpPr/>
              <p:nvPr/>
            </p:nvSpPr>
            <p:spPr>
              <a:xfrm>
                <a:off x="8032653" y="2595698"/>
                <a:ext cx="3938954" cy="310896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5D933DAB-4F41-4DD1-92B2-571F02019679}"/>
                  </a:ext>
                </a:extLst>
              </p:cNvPr>
              <p:cNvSpPr txBox="1"/>
              <p:nvPr/>
            </p:nvSpPr>
            <p:spPr>
              <a:xfrm>
                <a:off x="8187397" y="2667733"/>
                <a:ext cx="795411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agua</a:t>
                </a:r>
              </a:p>
            </p:txBody>
          </p:sp>
          <p:sp>
            <p:nvSpPr>
              <p:cNvPr id="35" name="Forma libre: forma 34">
                <a:extLst>
                  <a:ext uri="{FF2B5EF4-FFF2-40B4-BE49-F238E27FC236}">
                    <a16:creationId xmlns:a16="http://schemas.microsoft.com/office/drawing/2014/main" id="{09325475-C8A9-472A-BC53-D06D208B2ED0}"/>
                  </a:ext>
                </a:extLst>
              </p:cNvPr>
              <p:cNvSpPr/>
              <p:nvPr/>
            </p:nvSpPr>
            <p:spPr>
              <a:xfrm>
                <a:off x="9283082" y="3611290"/>
                <a:ext cx="1714871" cy="1043536"/>
              </a:xfrm>
              <a:custGeom>
                <a:avLst/>
                <a:gdLst>
                  <a:gd name="connsiteX0" fmla="*/ 689317 w 1714871"/>
                  <a:gd name="connsiteY0" fmla="*/ 1041009 h 1043536"/>
                  <a:gd name="connsiteX1" fmla="*/ 450166 w 1714871"/>
                  <a:gd name="connsiteY1" fmla="*/ 1026942 h 1043536"/>
                  <a:gd name="connsiteX2" fmla="*/ 393896 w 1714871"/>
                  <a:gd name="connsiteY2" fmla="*/ 942535 h 1043536"/>
                  <a:gd name="connsiteX3" fmla="*/ 351693 w 1714871"/>
                  <a:gd name="connsiteY3" fmla="*/ 914400 h 1043536"/>
                  <a:gd name="connsiteX4" fmla="*/ 295422 w 1714871"/>
                  <a:gd name="connsiteY4" fmla="*/ 745588 h 1043536"/>
                  <a:gd name="connsiteX5" fmla="*/ 281354 w 1714871"/>
                  <a:gd name="connsiteY5" fmla="*/ 703385 h 1043536"/>
                  <a:gd name="connsiteX6" fmla="*/ 239151 w 1714871"/>
                  <a:gd name="connsiteY6" fmla="*/ 689317 h 1043536"/>
                  <a:gd name="connsiteX7" fmla="*/ 168813 w 1714871"/>
                  <a:gd name="connsiteY7" fmla="*/ 633046 h 1043536"/>
                  <a:gd name="connsiteX8" fmla="*/ 140677 w 1714871"/>
                  <a:gd name="connsiteY8" fmla="*/ 604911 h 1043536"/>
                  <a:gd name="connsiteX9" fmla="*/ 56271 w 1714871"/>
                  <a:gd name="connsiteY9" fmla="*/ 548640 h 1043536"/>
                  <a:gd name="connsiteX10" fmla="*/ 28136 w 1714871"/>
                  <a:gd name="connsiteY10" fmla="*/ 506437 h 1043536"/>
                  <a:gd name="connsiteX11" fmla="*/ 0 w 1714871"/>
                  <a:gd name="connsiteY11" fmla="*/ 478302 h 1043536"/>
                  <a:gd name="connsiteX12" fmla="*/ 84406 w 1714871"/>
                  <a:gd name="connsiteY12" fmla="*/ 253219 h 1043536"/>
                  <a:gd name="connsiteX13" fmla="*/ 112542 w 1714871"/>
                  <a:gd name="connsiteY13" fmla="*/ 225083 h 1043536"/>
                  <a:gd name="connsiteX14" fmla="*/ 140677 w 1714871"/>
                  <a:gd name="connsiteY14" fmla="*/ 182880 h 1043536"/>
                  <a:gd name="connsiteX15" fmla="*/ 211016 w 1714871"/>
                  <a:gd name="connsiteY15" fmla="*/ 126609 h 1043536"/>
                  <a:gd name="connsiteX16" fmla="*/ 267286 w 1714871"/>
                  <a:gd name="connsiteY16" fmla="*/ 112542 h 1043536"/>
                  <a:gd name="connsiteX17" fmla="*/ 379828 w 1714871"/>
                  <a:gd name="connsiteY17" fmla="*/ 56271 h 1043536"/>
                  <a:gd name="connsiteX18" fmla="*/ 422031 w 1714871"/>
                  <a:gd name="connsiteY18" fmla="*/ 42203 h 1043536"/>
                  <a:gd name="connsiteX19" fmla="*/ 478302 w 1714871"/>
                  <a:gd name="connsiteY19" fmla="*/ 14068 h 1043536"/>
                  <a:gd name="connsiteX20" fmla="*/ 562708 w 1714871"/>
                  <a:gd name="connsiteY20" fmla="*/ 0 h 1043536"/>
                  <a:gd name="connsiteX21" fmla="*/ 928468 w 1714871"/>
                  <a:gd name="connsiteY21" fmla="*/ 14068 h 1043536"/>
                  <a:gd name="connsiteX22" fmla="*/ 1139483 w 1714871"/>
                  <a:gd name="connsiteY22" fmla="*/ 56271 h 1043536"/>
                  <a:gd name="connsiteX23" fmla="*/ 1181686 w 1714871"/>
                  <a:gd name="connsiteY23" fmla="*/ 98474 h 1043536"/>
                  <a:gd name="connsiteX24" fmla="*/ 1195754 w 1714871"/>
                  <a:gd name="connsiteY24" fmla="*/ 140677 h 1043536"/>
                  <a:gd name="connsiteX25" fmla="*/ 1237957 w 1714871"/>
                  <a:gd name="connsiteY25" fmla="*/ 154745 h 1043536"/>
                  <a:gd name="connsiteX26" fmla="*/ 1294228 w 1714871"/>
                  <a:gd name="connsiteY26" fmla="*/ 196948 h 1043536"/>
                  <a:gd name="connsiteX27" fmla="*/ 1336431 w 1714871"/>
                  <a:gd name="connsiteY27" fmla="*/ 225083 h 1043536"/>
                  <a:gd name="connsiteX28" fmla="*/ 1364566 w 1714871"/>
                  <a:gd name="connsiteY28" fmla="*/ 351692 h 1043536"/>
                  <a:gd name="connsiteX29" fmla="*/ 1392702 w 1714871"/>
                  <a:gd name="connsiteY29" fmla="*/ 379828 h 1043536"/>
                  <a:gd name="connsiteX30" fmla="*/ 1463040 w 1714871"/>
                  <a:gd name="connsiteY30" fmla="*/ 450166 h 1043536"/>
                  <a:gd name="connsiteX31" fmla="*/ 1477108 w 1714871"/>
                  <a:gd name="connsiteY31" fmla="*/ 590843 h 1043536"/>
                  <a:gd name="connsiteX32" fmla="*/ 1519311 w 1714871"/>
                  <a:gd name="connsiteY32" fmla="*/ 604911 h 1043536"/>
                  <a:gd name="connsiteX33" fmla="*/ 1631853 w 1714871"/>
                  <a:gd name="connsiteY33" fmla="*/ 618979 h 1043536"/>
                  <a:gd name="connsiteX34" fmla="*/ 1659988 w 1714871"/>
                  <a:gd name="connsiteY34" fmla="*/ 844062 h 1043536"/>
                  <a:gd name="connsiteX35" fmla="*/ 1491176 w 1714871"/>
                  <a:gd name="connsiteY35" fmla="*/ 942535 h 1043536"/>
                  <a:gd name="connsiteX36" fmla="*/ 1378634 w 1714871"/>
                  <a:gd name="connsiteY36" fmla="*/ 984739 h 1043536"/>
                  <a:gd name="connsiteX37" fmla="*/ 1336431 w 1714871"/>
                  <a:gd name="connsiteY37" fmla="*/ 998806 h 1043536"/>
                  <a:gd name="connsiteX38" fmla="*/ 1167619 w 1714871"/>
                  <a:gd name="connsiteY38" fmla="*/ 1026942 h 1043536"/>
                  <a:gd name="connsiteX39" fmla="*/ 1125416 w 1714871"/>
                  <a:gd name="connsiteY39" fmla="*/ 1041009 h 1043536"/>
                  <a:gd name="connsiteX40" fmla="*/ 689317 w 1714871"/>
                  <a:gd name="connsiteY40" fmla="*/ 1041009 h 1043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714871" h="1043536">
                    <a:moveTo>
                      <a:pt x="689317" y="1041009"/>
                    </a:moveTo>
                    <a:cubicBezTo>
                      <a:pt x="576775" y="1038664"/>
                      <a:pt x="528470" y="1042603"/>
                      <a:pt x="450166" y="1026942"/>
                    </a:cubicBezTo>
                    <a:cubicBezTo>
                      <a:pt x="392096" y="1015328"/>
                      <a:pt x="418265" y="972997"/>
                      <a:pt x="393896" y="942535"/>
                    </a:cubicBezTo>
                    <a:cubicBezTo>
                      <a:pt x="383334" y="929333"/>
                      <a:pt x="365761" y="923778"/>
                      <a:pt x="351693" y="914400"/>
                    </a:cubicBezTo>
                    <a:lnTo>
                      <a:pt x="295422" y="745588"/>
                    </a:lnTo>
                    <a:cubicBezTo>
                      <a:pt x="290733" y="731520"/>
                      <a:pt x="295422" y="708074"/>
                      <a:pt x="281354" y="703385"/>
                    </a:cubicBezTo>
                    <a:lnTo>
                      <a:pt x="239151" y="689317"/>
                    </a:lnTo>
                    <a:cubicBezTo>
                      <a:pt x="183116" y="605264"/>
                      <a:pt x="244311" y="678345"/>
                      <a:pt x="168813" y="633046"/>
                    </a:cubicBezTo>
                    <a:cubicBezTo>
                      <a:pt x="157440" y="626222"/>
                      <a:pt x="151288" y="612869"/>
                      <a:pt x="140677" y="604911"/>
                    </a:cubicBezTo>
                    <a:cubicBezTo>
                      <a:pt x="113625" y="584622"/>
                      <a:pt x="56271" y="548640"/>
                      <a:pt x="56271" y="548640"/>
                    </a:cubicBezTo>
                    <a:cubicBezTo>
                      <a:pt x="46893" y="534572"/>
                      <a:pt x="38698" y="519639"/>
                      <a:pt x="28136" y="506437"/>
                    </a:cubicBezTo>
                    <a:cubicBezTo>
                      <a:pt x="19850" y="496080"/>
                      <a:pt x="0" y="491565"/>
                      <a:pt x="0" y="478302"/>
                    </a:cubicBezTo>
                    <a:cubicBezTo>
                      <a:pt x="0" y="397783"/>
                      <a:pt x="26194" y="311431"/>
                      <a:pt x="84406" y="253219"/>
                    </a:cubicBezTo>
                    <a:cubicBezTo>
                      <a:pt x="93785" y="243840"/>
                      <a:pt x="104256" y="235440"/>
                      <a:pt x="112542" y="225083"/>
                    </a:cubicBezTo>
                    <a:cubicBezTo>
                      <a:pt x="123104" y="211881"/>
                      <a:pt x="130115" y="196082"/>
                      <a:pt x="140677" y="182880"/>
                    </a:cubicBezTo>
                    <a:cubicBezTo>
                      <a:pt x="156459" y="163153"/>
                      <a:pt x="188766" y="136145"/>
                      <a:pt x="211016" y="126609"/>
                    </a:cubicBezTo>
                    <a:cubicBezTo>
                      <a:pt x="228787" y="118993"/>
                      <a:pt x="248529" y="117231"/>
                      <a:pt x="267286" y="112542"/>
                    </a:cubicBezTo>
                    <a:cubicBezTo>
                      <a:pt x="316393" y="63435"/>
                      <a:pt x="282839" y="88601"/>
                      <a:pt x="379828" y="56271"/>
                    </a:cubicBezTo>
                    <a:cubicBezTo>
                      <a:pt x="393896" y="51582"/>
                      <a:pt x="408768" y="48834"/>
                      <a:pt x="422031" y="42203"/>
                    </a:cubicBezTo>
                    <a:cubicBezTo>
                      <a:pt x="440788" y="32825"/>
                      <a:pt x="458216" y="20094"/>
                      <a:pt x="478302" y="14068"/>
                    </a:cubicBezTo>
                    <a:cubicBezTo>
                      <a:pt x="505623" y="5872"/>
                      <a:pt x="534573" y="4689"/>
                      <a:pt x="562708" y="0"/>
                    </a:cubicBezTo>
                    <a:lnTo>
                      <a:pt x="928468" y="14068"/>
                    </a:lnTo>
                    <a:cubicBezTo>
                      <a:pt x="1043246" y="20109"/>
                      <a:pt x="1071522" y="-363"/>
                      <a:pt x="1139483" y="56271"/>
                    </a:cubicBezTo>
                    <a:cubicBezTo>
                      <a:pt x="1154766" y="69007"/>
                      <a:pt x="1167618" y="84406"/>
                      <a:pt x="1181686" y="98474"/>
                    </a:cubicBezTo>
                    <a:cubicBezTo>
                      <a:pt x="1186375" y="112542"/>
                      <a:pt x="1185269" y="130192"/>
                      <a:pt x="1195754" y="140677"/>
                    </a:cubicBezTo>
                    <a:cubicBezTo>
                      <a:pt x="1206239" y="151162"/>
                      <a:pt x="1225082" y="147388"/>
                      <a:pt x="1237957" y="154745"/>
                    </a:cubicBezTo>
                    <a:cubicBezTo>
                      <a:pt x="1258314" y="166378"/>
                      <a:pt x="1275149" y="183320"/>
                      <a:pt x="1294228" y="196948"/>
                    </a:cubicBezTo>
                    <a:cubicBezTo>
                      <a:pt x="1307986" y="206775"/>
                      <a:pt x="1322363" y="215705"/>
                      <a:pt x="1336431" y="225083"/>
                    </a:cubicBezTo>
                    <a:cubicBezTo>
                      <a:pt x="1339271" y="242123"/>
                      <a:pt x="1348584" y="325055"/>
                      <a:pt x="1364566" y="351692"/>
                    </a:cubicBezTo>
                    <a:cubicBezTo>
                      <a:pt x="1371390" y="363065"/>
                      <a:pt x="1384416" y="369471"/>
                      <a:pt x="1392702" y="379828"/>
                    </a:cubicBezTo>
                    <a:cubicBezTo>
                      <a:pt x="1446293" y="446817"/>
                      <a:pt x="1390692" y="401934"/>
                      <a:pt x="1463040" y="450166"/>
                    </a:cubicBezTo>
                    <a:cubicBezTo>
                      <a:pt x="1467729" y="497058"/>
                      <a:pt x="1461003" y="546554"/>
                      <a:pt x="1477108" y="590843"/>
                    </a:cubicBezTo>
                    <a:cubicBezTo>
                      <a:pt x="1482176" y="604779"/>
                      <a:pt x="1504722" y="602258"/>
                      <a:pt x="1519311" y="604911"/>
                    </a:cubicBezTo>
                    <a:cubicBezTo>
                      <a:pt x="1556507" y="611674"/>
                      <a:pt x="1594339" y="614290"/>
                      <a:pt x="1631853" y="618979"/>
                    </a:cubicBezTo>
                    <a:cubicBezTo>
                      <a:pt x="1725892" y="650324"/>
                      <a:pt x="1746550" y="642085"/>
                      <a:pt x="1659988" y="844062"/>
                    </a:cubicBezTo>
                    <a:cubicBezTo>
                      <a:pt x="1629266" y="915747"/>
                      <a:pt x="1552827" y="927123"/>
                      <a:pt x="1491176" y="942535"/>
                    </a:cubicBezTo>
                    <a:cubicBezTo>
                      <a:pt x="1439633" y="994078"/>
                      <a:pt x="1483086" y="961528"/>
                      <a:pt x="1378634" y="984739"/>
                    </a:cubicBezTo>
                    <a:cubicBezTo>
                      <a:pt x="1364159" y="987956"/>
                      <a:pt x="1350972" y="995898"/>
                      <a:pt x="1336431" y="998806"/>
                    </a:cubicBezTo>
                    <a:cubicBezTo>
                      <a:pt x="1280492" y="1009994"/>
                      <a:pt x="1221739" y="1008903"/>
                      <a:pt x="1167619" y="1026942"/>
                    </a:cubicBezTo>
                    <a:cubicBezTo>
                      <a:pt x="1153551" y="1031631"/>
                      <a:pt x="1140238" y="1040560"/>
                      <a:pt x="1125416" y="1041009"/>
                    </a:cubicBezTo>
                    <a:cubicBezTo>
                      <a:pt x="984804" y="1045270"/>
                      <a:pt x="801859" y="1043354"/>
                      <a:pt x="689317" y="1041009"/>
                    </a:cubicBezTo>
                    <a:close/>
                  </a:path>
                </a:pathLst>
              </a:cu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32" name="CuadroTexto 31">
              <a:extLst>
                <a:ext uri="{FF2B5EF4-FFF2-40B4-BE49-F238E27FC236}">
                  <a16:creationId xmlns:a16="http://schemas.microsoft.com/office/drawing/2014/main" id="{DD21C049-437D-4563-940B-25466195B77F}"/>
                </a:ext>
              </a:extLst>
            </p:cNvPr>
            <p:cNvSpPr txBox="1"/>
            <p:nvPr/>
          </p:nvSpPr>
          <p:spPr>
            <a:xfrm>
              <a:off x="9939981" y="3965512"/>
              <a:ext cx="40107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m</a:t>
              </a:r>
            </a:p>
          </p:txBody>
        </p: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id="{1FEAF0EB-2E58-4D22-A717-4F39F1E4CB26}"/>
              </a:ext>
            </a:extLst>
          </p:cNvPr>
          <p:cNvGrpSpPr/>
          <p:nvPr/>
        </p:nvGrpSpPr>
        <p:grpSpPr>
          <a:xfrm>
            <a:off x="993580" y="1533189"/>
            <a:ext cx="4268133" cy="2419500"/>
            <a:chOff x="1020214" y="2181258"/>
            <a:chExt cx="4268133" cy="2419500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ED23F4A2-39FB-4456-96D4-33CFEF0FEB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b="15941"/>
            <a:stretch/>
          </p:blipFill>
          <p:spPr>
            <a:xfrm>
              <a:off x="1020214" y="2181258"/>
              <a:ext cx="4268133" cy="1939312"/>
            </a:xfrm>
            <a:prstGeom prst="rect">
              <a:avLst/>
            </a:prstGeom>
          </p:spPr>
        </p:pic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7526716F-BC44-4319-B04D-C8D6D885A4FD}"/>
                </a:ext>
              </a:extLst>
            </p:cNvPr>
            <p:cNvSpPr txBox="1"/>
            <p:nvPr/>
          </p:nvSpPr>
          <p:spPr>
            <a:xfrm>
              <a:off x="1306046" y="4200648"/>
              <a:ext cx="36295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Sólido	         Líquido	     Gas</a:t>
              </a:r>
            </a:p>
          </p:txBody>
        </p:sp>
      </p:grpSp>
      <p:sp>
        <p:nvSpPr>
          <p:cNvPr id="11" name="Cerrar llave 10">
            <a:extLst>
              <a:ext uri="{FF2B5EF4-FFF2-40B4-BE49-F238E27FC236}">
                <a16:creationId xmlns:a16="http://schemas.microsoft.com/office/drawing/2014/main" id="{6C53D8C6-2143-4A78-9861-3F7DBEEC5614}"/>
              </a:ext>
            </a:extLst>
          </p:cNvPr>
          <p:cNvSpPr/>
          <p:nvPr/>
        </p:nvSpPr>
        <p:spPr>
          <a:xfrm rot="5400000">
            <a:off x="3781888" y="3640032"/>
            <a:ext cx="275208" cy="1417543"/>
          </a:xfrm>
          <a:prstGeom prst="rightBrac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FEA072B-2A73-4AB3-98FF-7C94F6D28616}"/>
              </a:ext>
            </a:extLst>
          </p:cNvPr>
          <p:cNvSpPr txBox="1"/>
          <p:nvPr/>
        </p:nvSpPr>
        <p:spPr>
          <a:xfrm>
            <a:off x="1544844" y="4626270"/>
            <a:ext cx="4749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Fluidos</a:t>
            </a:r>
          </a:p>
          <a:p>
            <a:pPr algn="ctr"/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Tienen tendencia a rodear los contenedores y los cuerpos inmersos en ellos</a:t>
            </a:r>
          </a:p>
        </p:txBody>
      </p:sp>
      <p:grpSp>
        <p:nvGrpSpPr>
          <p:cNvPr id="49" name="Grupo 48">
            <a:extLst>
              <a:ext uri="{FF2B5EF4-FFF2-40B4-BE49-F238E27FC236}">
                <a16:creationId xmlns:a16="http://schemas.microsoft.com/office/drawing/2014/main" id="{8DBC9469-BDC9-45C9-A541-824124BACC2F}"/>
              </a:ext>
            </a:extLst>
          </p:cNvPr>
          <p:cNvGrpSpPr/>
          <p:nvPr/>
        </p:nvGrpSpPr>
        <p:grpSpPr>
          <a:xfrm>
            <a:off x="7346681" y="1274623"/>
            <a:ext cx="3938954" cy="3108960"/>
            <a:chOff x="8032653" y="2595698"/>
            <a:chExt cx="3938954" cy="3108960"/>
          </a:xfrm>
          <a:noFill/>
        </p:grpSpPr>
        <p:grpSp>
          <p:nvGrpSpPr>
            <p:cNvPr id="50" name="Grupo 49">
              <a:extLst>
                <a:ext uri="{FF2B5EF4-FFF2-40B4-BE49-F238E27FC236}">
                  <a16:creationId xmlns:a16="http://schemas.microsoft.com/office/drawing/2014/main" id="{467151FE-8DA3-402E-A5FB-7E4ED03999C9}"/>
                </a:ext>
              </a:extLst>
            </p:cNvPr>
            <p:cNvGrpSpPr/>
            <p:nvPr/>
          </p:nvGrpSpPr>
          <p:grpSpPr>
            <a:xfrm>
              <a:off x="8032653" y="2595698"/>
              <a:ext cx="3938954" cy="3108960"/>
              <a:chOff x="8032653" y="2595698"/>
              <a:chExt cx="3938954" cy="3108960"/>
            </a:xfrm>
            <a:grpFill/>
          </p:grpSpPr>
          <p:sp>
            <p:nvSpPr>
              <p:cNvPr id="52" name="Rectángulo 51">
                <a:extLst>
                  <a:ext uri="{FF2B5EF4-FFF2-40B4-BE49-F238E27FC236}">
                    <a16:creationId xmlns:a16="http://schemas.microsoft.com/office/drawing/2014/main" id="{A611CF95-A174-4B35-9AA9-B74370300224}"/>
                  </a:ext>
                </a:extLst>
              </p:cNvPr>
              <p:cNvSpPr/>
              <p:nvPr/>
            </p:nvSpPr>
            <p:spPr>
              <a:xfrm>
                <a:off x="8032653" y="2595698"/>
                <a:ext cx="3938954" cy="310896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09C0F1E0-F14E-4487-BE8E-93E2459A8EC3}"/>
                  </a:ext>
                </a:extLst>
              </p:cNvPr>
              <p:cNvSpPr txBox="1"/>
              <p:nvPr/>
            </p:nvSpPr>
            <p:spPr>
              <a:xfrm>
                <a:off x="8187397" y="2667733"/>
                <a:ext cx="795411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agua</a:t>
                </a:r>
              </a:p>
            </p:txBody>
          </p:sp>
          <p:sp>
            <p:nvSpPr>
              <p:cNvPr id="54" name="Forma libre: forma 53">
                <a:extLst>
                  <a:ext uri="{FF2B5EF4-FFF2-40B4-BE49-F238E27FC236}">
                    <a16:creationId xmlns:a16="http://schemas.microsoft.com/office/drawing/2014/main" id="{410E661F-727D-4E52-9E3B-9319DF9A8988}"/>
                  </a:ext>
                </a:extLst>
              </p:cNvPr>
              <p:cNvSpPr/>
              <p:nvPr/>
            </p:nvSpPr>
            <p:spPr>
              <a:xfrm>
                <a:off x="9283082" y="3611290"/>
                <a:ext cx="1714871" cy="1043536"/>
              </a:xfrm>
              <a:custGeom>
                <a:avLst/>
                <a:gdLst>
                  <a:gd name="connsiteX0" fmla="*/ 689317 w 1714871"/>
                  <a:gd name="connsiteY0" fmla="*/ 1041009 h 1043536"/>
                  <a:gd name="connsiteX1" fmla="*/ 450166 w 1714871"/>
                  <a:gd name="connsiteY1" fmla="*/ 1026942 h 1043536"/>
                  <a:gd name="connsiteX2" fmla="*/ 393896 w 1714871"/>
                  <a:gd name="connsiteY2" fmla="*/ 942535 h 1043536"/>
                  <a:gd name="connsiteX3" fmla="*/ 351693 w 1714871"/>
                  <a:gd name="connsiteY3" fmla="*/ 914400 h 1043536"/>
                  <a:gd name="connsiteX4" fmla="*/ 295422 w 1714871"/>
                  <a:gd name="connsiteY4" fmla="*/ 745588 h 1043536"/>
                  <a:gd name="connsiteX5" fmla="*/ 281354 w 1714871"/>
                  <a:gd name="connsiteY5" fmla="*/ 703385 h 1043536"/>
                  <a:gd name="connsiteX6" fmla="*/ 239151 w 1714871"/>
                  <a:gd name="connsiteY6" fmla="*/ 689317 h 1043536"/>
                  <a:gd name="connsiteX7" fmla="*/ 168813 w 1714871"/>
                  <a:gd name="connsiteY7" fmla="*/ 633046 h 1043536"/>
                  <a:gd name="connsiteX8" fmla="*/ 140677 w 1714871"/>
                  <a:gd name="connsiteY8" fmla="*/ 604911 h 1043536"/>
                  <a:gd name="connsiteX9" fmla="*/ 56271 w 1714871"/>
                  <a:gd name="connsiteY9" fmla="*/ 548640 h 1043536"/>
                  <a:gd name="connsiteX10" fmla="*/ 28136 w 1714871"/>
                  <a:gd name="connsiteY10" fmla="*/ 506437 h 1043536"/>
                  <a:gd name="connsiteX11" fmla="*/ 0 w 1714871"/>
                  <a:gd name="connsiteY11" fmla="*/ 478302 h 1043536"/>
                  <a:gd name="connsiteX12" fmla="*/ 84406 w 1714871"/>
                  <a:gd name="connsiteY12" fmla="*/ 253219 h 1043536"/>
                  <a:gd name="connsiteX13" fmla="*/ 112542 w 1714871"/>
                  <a:gd name="connsiteY13" fmla="*/ 225083 h 1043536"/>
                  <a:gd name="connsiteX14" fmla="*/ 140677 w 1714871"/>
                  <a:gd name="connsiteY14" fmla="*/ 182880 h 1043536"/>
                  <a:gd name="connsiteX15" fmla="*/ 211016 w 1714871"/>
                  <a:gd name="connsiteY15" fmla="*/ 126609 h 1043536"/>
                  <a:gd name="connsiteX16" fmla="*/ 267286 w 1714871"/>
                  <a:gd name="connsiteY16" fmla="*/ 112542 h 1043536"/>
                  <a:gd name="connsiteX17" fmla="*/ 379828 w 1714871"/>
                  <a:gd name="connsiteY17" fmla="*/ 56271 h 1043536"/>
                  <a:gd name="connsiteX18" fmla="*/ 422031 w 1714871"/>
                  <a:gd name="connsiteY18" fmla="*/ 42203 h 1043536"/>
                  <a:gd name="connsiteX19" fmla="*/ 478302 w 1714871"/>
                  <a:gd name="connsiteY19" fmla="*/ 14068 h 1043536"/>
                  <a:gd name="connsiteX20" fmla="*/ 562708 w 1714871"/>
                  <a:gd name="connsiteY20" fmla="*/ 0 h 1043536"/>
                  <a:gd name="connsiteX21" fmla="*/ 928468 w 1714871"/>
                  <a:gd name="connsiteY21" fmla="*/ 14068 h 1043536"/>
                  <a:gd name="connsiteX22" fmla="*/ 1139483 w 1714871"/>
                  <a:gd name="connsiteY22" fmla="*/ 56271 h 1043536"/>
                  <a:gd name="connsiteX23" fmla="*/ 1181686 w 1714871"/>
                  <a:gd name="connsiteY23" fmla="*/ 98474 h 1043536"/>
                  <a:gd name="connsiteX24" fmla="*/ 1195754 w 1714871"/>
                  <a:gd name="connsiteY24" fmla="*/ 140677 h 1043536"/>
                  <a:gd name="connsiteX25" fmla="*/ 1237957 w 1714871"/>
                  <a:gd name="connsiteY25" fmla="*/ 154745 h 1043536"/>
                  <a:gd name="connsiteX26" fmla="*/ 1294228 w 1714871"/>
                  <a:gd name="connsiteY26" fmla="*/ 196948 h 1043536"/>
                  <a:gd name="connsiteX27" fmla="*/ 1336431 w 1714871"/>
                  <a:gd name="connsiteY27" fmla="*/ 225083 h 1043536"/>
                  <a:gd name="connsiteX28" fmla="*/ 1364566 w 1714871"/>
                  <a:gd name="connsiteY28" fmla="*/ 351692 h 1043536"/>
                  <a:gd name="connsiteX29" fmla="*/ 1392702 w 1714871"/>
                  <a:gd name="connsiteY29" fmla="*/ 379828 h 1043536"/>
                  <a:gd name="connsiteX30" fmla="*/ 1463040 w 1714871"/>
                  <a:gd name="connsiteY30" fmla="*/ 450166 h 1043536"/>
                  <a:gd name="connsiteX31" fmla="*/ 1477108 w 1714871"/>
                  <a:gd name="connsiteY31" fmla="*/ 590843 h 1043536"/>
                  <a:gd name="connsiteX32" fmla="*/ 1519311 w 1714871"/>
                  <a:gd name="connsiteY32" fmla="*/ 604911 h 1043536"/>
                  <a:gd name="connsiteX33" fmla="*/ 1631853 w 1714871"/>
                  <a:gd name="connsiteY33" fmla="*/ 618979 h 1043536"/>
                  <a:gd name="connsiteX34" fmla="*/ 1659988 w 1714871"/>
                  <a:gd name="connsiteY34" fmla="*/ 844062 h 1043536"/>
                  <a:gd name="connsiteX35" fmla="*/ 1491176 w 1714871"/>
                  <a:gd name="connsiteY35" fmla="*/ 942535 h 1043536"/>
                  <a:gd name="connsiteX36" fmla="*/ 1378634 w 1714871"/>
                  <a:gd name="connsiteY36" fmla="*/ 984739 h 1043536"/>
                  <a:gd name="connsiteX37" fmla="*/ 1336431 w 1714871"/>
                  <a:gd name="connsiteY37" fmla="*/ 998806 h 1043536"/>
                  <a:gd name="connsiteX38" fmla="*/ 1167619 w 1714871"/>
                  <a:gd name="connsiteY38" fmla="*/ 1026942 h 1043536"/>
                  <a:gd name="connsiteX39" fmla="*/ 1125416 w 1714871"/>
                  <a:gd name="connsiteY39" fmla="*/ 1041009 h 1043536"/>
                  <a:gd name="connsiteX40" fmla="*/ 689317 w 1714871"/>
                  <a:gd name="connsiteY40" fmla="*/ 1041009 h 1043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714871" h="1043536">
                    <a:moveTo>
                      <a:pt x="689317" y="1041009"/>
                    </a:moveTo>
                    <a:cubicBezTo>
                      <a:pt x="576775" y="1038664"/>
                      <a:pt x="528470" y="1042603"/>
                      <a:pt x="450166" y="1026942"/>
                    </a:cubicBezTo>
                    <a:cubicBezTo>
                      <a:pt x="392096" y="1015328"/>
                      <a:pt x="418265" y="972997"/>
                      <a:pt x="393896" y="942535"/>
                    </a:cubicBezTo>
                    <a:cubicBezTo>
                      <a:pt x="383334" y="929333"/>
                      <a:pt x="365761" y="923778"/>
                      <a:pt x="351693" y="914400"/>
                    </a:cubicBezTo>
                    <a:lnTo>
                      <a:pt x="295422" y="745588"/>
                    </a:lnTo>
                    <a:cubicBezTo>
                      <a:pt x="290733" y="731520"/>
                      <a:pt x="295422" y="708074"/>
                      <a:pt x="281354" y="703385"/>
                    </a:cubicBezTo>
                    <a:lnTo>
                      <a:pt x="239151" y="689317"/>
                    </a:lnTo>
                    <a:cubicBezTo>
                      <a:pt x="183116" y="605264"/>
                      <a:pt x="244311" y="678345"/>
                      <a:pt x="168813" y="633046"/>
                    </a:cubicBezTo>
                    <a:cubicBezTo>
                      <a:pt x="157440" y="626222"/>
                      <a:pt x="151288" y="612869"/>
                      <a:pt x="140677" y="604911"/>
                    </a:cubicBezTo>
                    <a:cubicBezTo>
                      <a:pt x="113625" y="584622"/>
                      <a:pt x="56271" y="548640"/>
                      <a:pt x="56271" y="548640"/>
                    </a:cubicBezTo>
                    <a:cubicBezTo>
                      <a:pt x="46893" y="534572"/>
                      <a:pt x="38698" y="519639"/>
                      <a:pt x="28136" y="506437"/>
                    </a:cubicBezTo>
                    <a:cubicBezTo>
                      <a:pt x="19850" y="496080"/>
                      <a:pt x="0" y="491565"/>
                      <a:pt x="0" y="478302"/>
                    </a:cubicBezTo>
                    <a:cubicBezTo>
                      <a:pt x="0" y="397783"/>
                      <a:pt x="26194" y="311431"/>
                      <a:pt x="84406" y="253219"/>
                    </a:cubicBezTo>
                    <a:cubicBezTo>
                      <a:pt x="93785" y="243840"/>
                      <a:pt x="104256" y="235440"/>
                      <a:pt x="112542" y="225083"/>
                    </a:cubicBezTo>
                    <a:cubicBezTo>
                      <a:pt x="123104" y="211881"/>
                      <a:pt x="130115" y="196082"/>
                      <a:pt x="140677" y="182880"/>
                    </a:cubicBezTo>
                    <a:cubicBezTo>
                      <a:pt x="156459" y="163153"/>
                      <a:pt x="188766" y="136145"/>
                      <a:pt x="211016" y="126609"/>
                    </a:cubicBezTo>
                    <a:cubicBezTo>
                      <a:pt x="228787" y="118993"/>
                      <a:pt x="248529" y="117231"/>
                      <a:pt x="267286" y="112542"/>
                    </a:cubicBezTo>
                    <a:cubicBezTo>
                      <a:pt x="316393" y="63435"/>
                      <a:pt x="282839" y="88601"/>
                      <a:pt x="379828" y="56271"/>
                    </a:cubicBezTo>
                    <a:cubicBezTo>
                      <a:pt x="393896" y="51582"/>
                      <a:pt x="408768" y="48834"/>
                      <a:pt x="422031" y="42203"/>
                    </a:cubicBezTo>
                    <a:cubicBezTo>
                      <a:pt x="440788" y="32825"/>
                      <a:pt x="458216" y="20094"/>
                      <a:pt x="478302" y="14068"/>
                    </a:cubicBezTo>
                    <a:cubicBezTo>
                      <a:pt x="505623" y="5872"/>
                      <a:pt x="534573" y="4689"/>
                      <a:pt x="562708" y="0"/>
                    </a:cubicBezTo>
                    <a:lnTo>
                      <a:pt x="928468" y="14068"/>
                    </a:lnTo>
                    <a:cubicBezTo>
                      <a:pt x="1043246" y="20109"/>
                      <a:pt x="1071522" y="-363"/>
                      <a:pt x="1139483" y="56271"/>
                    </a:cubicBezTo>
                    <a:cubicBezTo>
                      <a:pt x="1154766" y="69007"/>
                      <a:pt x="1167618" y="84406"/>
                      <a:pt x="1181686" y="98474"/>
                    </a:cubicBezTo>
                    <a:cubicBezTo>
                      <a:pt x="1186375" y="112542"/>
                      <a:pt x="1185269" y="130192"/>
                      <a:pt x="1195754" y="140677"/>
                    </a:cubicBezTo>
                    <a:cubicBezTo>
                      <a:pt x="1206239" y="151162"/>
                      <a:pt x="1225082" y="147388"/>
                      <a:pt x="1237957" y="154745"/>
                    </a:cubicBezTo>
                    <a:cubicBezTo>
                      <a:pt x="1258314" y="166378"/>
                      <a:pt x="1275149" y="183320"/>
                      <a:pt x="1294228" y="196948"/>
                    </a:cubicBezTo>
                    <a:cubicBezTo>
                      <a:pt x="1307986" y="206775"/>
                      <a:pt x="1322363" y="215705"/>
                      <a:pt x="1336431" y="225083"/>
                    </a:cubicBezTo>
                    <a:cubicBezTo>
                      <a:pt x="1339271" y="242123"/>
                      <a:pt x="1348584" y="325055"/>
                      <a:pt x="1364566" y="351692"/>
                    </a:cubicBezTo>
                    <a:cubicBezTo>
                      <a:pt x="1371390" y="363065"/>
                      <a:pt x="1384416" y="369471"/>
                      <a:pt x="1392702" y="379828"/>
                    </a:cubicBezTo>
                    <a:cubicBezTo>
                      <a:pt x="1446293" y="446817"/>
                      <a:pt x="1390692" y="401934"/>
                      <a:pt x="1463040" y="450166"/>
                    </a:cubicBezTo>
                    <a:cubicBezTo>
                      <a:pt x="1467729" y="497058"/>
                      <a:pt x="1461003" y="546554"/>
                      <a:pt x="1477108" y="590843"/>
                    </a:cubicBezTo>
                    <a:cubicBezTo>
                      <a:pt x="1482176" y="604779"/>
                      <a:pt x="1504722" y="602258"/>
                      <a:pt x="1519311" y="604911"/>
                    </a:cubicBezTo>
                    <a:cubicBezTo>
                      <a:pt x="1556507" y="611674"/>
                      <a:pt x="1594339" y="614290"/>
                      <a:pt x="1631853" y="618979"/>
                    </a:cubicBezTo>
                    <a:cubicBezTo>
                      <a:pt x="1725892" y="650324"/>
                      <a:pt x="1746550" y="642085"/>
                      <a:pt x="1659988" y="844062"/>
                    </a:cubicBezTo>
                    <a:cubicBezTo>
                      <a:pt x="1629266" y="915747"/>
                      <a:pt x="1552827" y="927123"/>
                      <a:pt x="1491176" y="942535"/>
                    </a:cubicBezTo>
                    <a:cubicBezTo>
                      <a:pt x="1439633" y="994078"/>
                      <a:pt x="1483086" y="961528"/>
                      <a:pt x="1378634" y="984739"/>
                    </a:cubicBezTo>
                    <a:cubicBezTo>
                      <a:pt x="1364159" y="987956"/>
                      <a:pt x="1350972" y="995898"/>
                      <a:pt x="1336431" y="998806"/>
                    </a:cubicBezTo>
                    <a:cubicBezTo>
                      <a:pt x="1280492" y="1009994"/>
                      <a:pt x="1221739" y="1008903"/>
                      <a:pt x="1167619" y="1026942"/>
                    </a:cubicBezTo>
                    <a:cubicBezTo>
                      <a:pt x="1153551" y="1031631"/>
                      <a:pt x="1140238" y="1040560"/>
                      <a:pt x="1125416" y="1041009"/>
                    </a:cubicBezTo>
                    <a:cubicBezTo>
                      <a:pt x="984804" y="1045270"/>
                      <a:pt x="801859" y="1043354"/>
                      <a:pt x="689317" y="1041009"/>
                    </a:cubicBezTo>
                    <a:close/>
                  </a:path>
                </a:pathLst>
              </a:cu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51" name="CuadroTexto 50">
              <a:extLst>
                <a:ext uri="{FF2B5EF4-FFF2-40B4-BE49-F238E27FC236}">
                  <a16:creationId xmlns:a16="http://schemas.microsoft.com/office/drawing/2014/main" id="{1E39B545-C38B-4FD6-90CB-2BE56B781412}"/>
                </a:ext>
              </a:extLst>
            </p:cNvPr>
            <p:cNvSpPr txBox="1"/>
            <p:nvPr/>
          </p:nvSpPr>
          <p:spPr>
            <a:xfrm>
              <a:off x="9939981" y="3965512"/>
              <a:ext cx="40107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m</a:t>
              </a:r>
            </a:p>
          </p:txBody>
        </p: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id="{216D2F67-8339-4D28-8889-B5D9B2BE3673}"/>
              </a:ext>
            </a:extLst>
          </p:cNvPr>
          <p:cNvGrpSpPr/>
          <p:nvPr/>
        </p:nvGrpSpPr>
        <p:grpSpPr>
          <a:xfrm>
            <a:off x="8062563" y="1963087"/>
            <a:ext cx="2686929" cy="2101395"/>
            <a:chOff x="8052622" y="1970370"/>
            <a:chExt cx="2686929" cy="2101395"/>
          </a:xfrm>
        </p:grpSpPr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3A860843-F966-4EE5-B5E7-AC67343FC765}"/>
                </a:ext>
              </a:extLst>
            </p:cNvPr>
            <p:cNvCxnSpPr/>
            <p:nvPr/>
          </p:nvCxnSpPr>
          <p:spPr>
            <a:xfrm flipV="1">
              <a:off x="8052622" y="2801566"/>
              <a:ext cx="561113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4B33EE3B-D160-497F-B8F6-2A60D708943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046428" y="2764986"/>
              <a:ext cx="561600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de flecha 37">
              <a:extLst>
                <a:ext uri="{FF2B5EF4-FFF2-40B4-BE49-F238E27FC236}">
                  <a16:creationId xmlns:a16="http://schemas.microsoft.com/office/drawing/2014/main" id="{FFBE8D2A-C6D0-4407-9582-BF97702B795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33178" y="3040717"/>
              <a:ext cx="547843" cy="29795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de flecha 38">
              <a:extLst>
                <a:ext uri="{FF2B5EF4-FFF2-40B4-BE49-F238E27FC236}">
                  <a16:creationId xmlns:a16="http://schemas.microsoft.com/office/drawing/2014/main" id="{3DF4E2FC-94F8-4263-8657-94CC7A99A0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443034" y="3338666"/>
              <a:ext cx="0" cy="73309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4B280A52-940E-473C-8786-79B04AA2B60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200345" y="3150914"/>
              <a:ext cx="539206" cy="287805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967556B9-482F-46C7-BD5D-D6413C29AA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02975" y="2066706"/>
              <a:ext cx="105976" cy="29191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de flecha 41">
              <a:extLst>
                <a:ext uri="{FF2B5EF4-FFF2-40B4-BE49-F238E27FC236}">
                  <a16:creationId xmlns:a16="http://schemas.microsoft.com/office/drawing/2014/main" id="{964AD466-6A4D-4455-998D-6EE3A38750C1}"/>
                </a:ext>
              </a:extLst>
            </p:cNvPr>
            <p:cNvCxnSpPr>
              <a:cxnSpLocks/>
            </p:cNvCxnSpPr>
            <p:nvPr/>
          </p:nvCxnSpPr>
          <p:spPr>
            <a:xfrm>
              <a:off x="8607099" y="2066706"/>
              <a:ext cx="280239" cy="33573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de flecha 42">
              <a:extLst>
                <a:ext uri="{FF2B5EF4-FFF2-40B4-BE49-F238E27FC236}">
                  <a16:creationId xmlns:a16="http://schemas.microsoft.com/office/drawing/2014/main" id="{5FCB09E7-2EE2-4D34-AF80-EEA5D738FDC8}"/>
                </a:ext>
              </a:extLst>
            </p:cNvPr>
            <p:cNvCxnSpPr>
              <a:cxnSpLocks/>
            </p:cNvCxnSpPr>
            <p:nvPr/>
          </p:nvCxnSpPr>
          <p:spPr>
            <a:xfrm>
              <a:off x="9254009" y="1970370"/>
              <a:ext cx="12082" cy="35899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de flecha 43">
              <a:extLst>
                <a:ext uri="{FF2B5EF4-FFF2-40B4-BE49-F238E27FC236}">
                  <a16:creationId xmlns:a16="http://schemas.microsoft.com/office/drawing/2014/main" id="{6AD407CD-F053-4A63-BEEF-F13EA8ACA0C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879193" y="3294816"/>
              <a:ext cx="321152" cy="579652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30A26260-0117-42B8-B78E-778668394FA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86007" y="3294816"/>
              <a:ext cx="302990" cy="579652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00918A88-79F5-4A6E-A6F5-40F5FFB210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1437" y="2280888"/>
              <a:ext cx="381716" cy="284736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9AF8B62B-67E5-4B79-8D7C-4072649E227A}"/>
                </a:ext>
              </a:extLst>
            </p:cNvPr>
            <p:cNvCxnSpPr>
              <a:cxnSpLocks/>
            </p:cNvCxnSpPr>
            <p:nvPr/>
          </p:nvCxnSpPr>
          <p:spPr>
            <a:xfrm>
              <a:off x="8352023" y="2437934"/>
              <a:ext cx="340827" cy="124647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id="{4788D2B7-D5BA-AD40-B1BF-059223CF62AB}"/>
              </a:ext>
            </a:extLst>
          </p:cNvPr>
          <p:cNvSpPr txBox="1"/>
          <p:nvPr/>
        </p:nvSpPr>
        <p:spPr>
          <a:xfrm>
            <a:off x="2032000" y="833120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14314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1" grpId="0" animBg="1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14" name="Group 122">
            <a:extLst>
              <a:ext uri="{FF2B5EF4-FFF2-40B4-BE49-F238E27FC236}">
                <a16:creationId xmlns:a16="http://schemas.microsoft.com/office/drawing/2014/main" id="{6415B4FA-2803-E14E-B001-591F552ACCB1}"/>
              </a:ext>
            </a:extLst>
          </p:cNvPr>
          <p:cNvGrpSpPr>
            <a:grpSpLocks/>
          </p:cNvGrpSpPr>
          <p:nvPr/>
        </p:nvGrpSpPr>
        <p:grpSpPr bwMode="auto">
          <a:xfrm>
            <a:off x="4187825" y="2293939"/>
            <a:ext cx="2413000" cy="2719387"/>
            <a:chOff x="1678" y="1445"/>
            <a:chExt cx="1520" cy="1713"/>
          </a:xfrm>
        </p:grpSpPr>
        <p:sp>
          <p:nvSpPr>
            <p:cNvPr id="8315" name="Freeform 123">
              <a:extLst>
                <a:ext uri="{FF2B5EF4-FFF2-40B4-BE49-F238E27FC236}">
                  <a16:creationId xmlns:a16="http://schemas.microsoft.com/office/drawing/2014/main" id="{23BA758D-E3E7-5E43-80B4-B1E8446BBB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3" y="1701"/>
              <a:ext cx="1482" cy="1457"/>
            </a:xfrm>
            <a:custGeom>
              <a:avLst/>
              <a:gdLst>
                <a:gd name="T0" fmla="*/ 177 w 1482"/>
                <a:gd name="T1" fmla="*/ 1383 h 1457"/>
                <a:gd name="T2" fmla="*/ 1266 w 1482"/>
                <a:gd name="T3" fmla="*/ 1457 h 1457"/>
                <a:gd name="T4" fmla="*/ 1482 w 1482"/>
                <a:gd name="T5" fmla="*/ 12 h 1457"/>
                <a:gd name="T6" fmla="*/ 0 w 1482"/>
                <a:gd name="T7" fmla="*/ 0 h 1457"/>
                <a:gd name="T8" fmla="*/ 177 w 1482"/>
                <a:gd name="T9" fmla="*/ 1383 h 1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2" h="1457">
                  <a:moveTo>
                    <a:pt x="177" y="1383"/>
                  </a:moveTo>
                  <a:lnTo>
                    <a:pt x="1266" y="1457"/>
                  </a:lnTo>
                  <a:lnTo>
                    <a:pt x="1482" y="12"/>
                  </a:lnTo>
                  <a:lnTo>
                    <a:pt x="0" y="0"/>
                  </a:lnTo>
                  <a:lnTo>
                    <a:pt x="177" y="138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16" name="Freeform 124">
              <a:extLst>
                <a:ext uri="{FF2B5EF4-FFF2-40B4-BE49-F238E27FC236}">
                  <a16:creationId xmlns:a16="http://schemas.microsoft.com/office/drawing/2014/main" id="{67FDACC2-0973-AE48-A911-E3A538C17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8" y="1445"/>
              <a:ext cx="1520" cy="1701"/>
            </a:xfrm>
            <a:custGeom>
              <a:avLst/>
              <a:gdLst>
                <a:gd name="T0" fmla="*/ 181 w 1520"/>
                <a:gd name="T1" fmla="*/ 1633 h 1701"/>
                <a:gd name="T2" fmla="*/ 1270 w 1520"/>
                <a:gd name="T3" fmla="*/ 1701 h 1701"/>
                <a:gd name="T4" fmla="*/ 1520 w 1520"/>
                <a:gd name="T5" fmla="*/ 204 h 1701"/>
                <a:gd name="T6" fmla="*/ 0 w 1520"/>
                <a:gd name="T7" fmla="*/ 0 h 1701"/>
                <a:gd name="T8" fmla="*/ 181 w 1520"/>
                <a:gd name="T9" fmla="*/ 1633 h 1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701">
                  <a:moveTo>
                    <a:pt x="181" y="1633"/>
                  </a:moveTo>
                  <a:lnTo>
                    <a:pt x="1270" y="1701"/>
                  </a:lnTo>
                  <a:lnTo>
                    <a:pt x="1520" y="204"/>
                  </a:lnTo>
                  <a:lnTo>
                    <a:pt x="0" y="0"/>
                  </a:lnTo>
                  <a:lnTo>
                    <a:pt x="181" y="1633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8196" name="Text Box 4">
            <a:extLst>
              <a:ext uri="{FF2B5EF4-FFF2-40B4-BE49-F238E27FC236}">
                <a16:creationId xmlns:a16="http://schemas.microsoft.com/office/drawing/2014/main" id="{F8166936-649A-AF41-BCD2-31938BE5AD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198" name="Text Box 6">
            <a:extLst>
              <a:ext uri="{FF2B5EF4-FFF2-40B4-BE49-F238E27FC236}">
                <a16:creationId xmlns:a16="http://schemas.microsoft.com/office/drawing/2014/main" id="{F5732E40-DC65-1E4A-BAF1-2384B62828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5" y="5697538"/>
            <a:ext cx="8928100" cy="7078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 fluido aplica una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distribuida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 la toda la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superficie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del recipiente siempre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manera perpendicular a ésta.</a:t>
            </a:r>
          </a:p>
        </p:txBody>
      </p:sp>
      <p:grpSp>
        <p:nvGrpSpPr>
          <p:cNvPr id="8309" name="Group 117">
            <a:extLst>
              <a:ext uri="{FF2B5EF4-FFF2-40B4-BE49-F238E27FC236}">
                <a16:creationId xmlns:a16="http://schemas.microsoft.com/office/drawing/2014/main" id="{0DADBCAB-B510-D94D-A989-83901A704FB8}"/>
              </a:ext>
            </a:extLst>
          </p:cNvPr>
          <p:cNvGrpSpPr>
            <a:grpSpLocks/>
          </p:cNvGrpSpPr>
          <p:nvPr/>
        </p:nvGrpSpPr>
        <p:grpSpPr bwMode="auto">
          <a:xfrm>
            <a:off x="1919289" y="1838325"/>
            <a:ext cx="1565275" cy="3246438"/>
            <a:chOff x="385" y="1094"/>
            <a:chExt cx="986" cy="2045"/>
          </a:xfrm>
        </p:grpSpPr>
        <p:sp>
          <p:nvSpPr>
            <p:cNvPr id="8200" name="Freeform 8">
              <a:extLst>
                <a:ext uri="{FF2B5EF4-FFF2-40B4-BE49-F238E27FC236}">
                  <a16:creationId xmlns:a16="http://schemas.microsoft.com/office/drawing/2014/main" id="{3E125230-B3D6-254F-A14F-207868A14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" y="1631"/>
              <a:ext cx="917" cy="1508"/>
            </a:xfrm>
            <a:custGeom>
              <a:avLst/>
              <a:gdLst>
                <a:gd name="T0" fmla="*/ 167 w 917"/>
                <a:gd name="T1" fmla="*/ 17 h 1508"/>
                <a:gd name="T2" fmla="*/ 22 w 917"/>
                <a:gd name="T3" fmla="*/ 518 h 1508"/>
                <a:gd name="T4" fmla="*/ 113 w 917"/>
                <a:gd name="T5" fmla="*/ 1085 h 1508"/>
                <a:gd name="T6" fmla="*/ 703 w 917"/>
                <a:gd name="T7" fmla="*/ 1470 h 1508"/>
                <a:gd name="T8" fmla="*/ 907 w 917"/>
                <a:gd name="T9" fmla="*/ 858 h 1508"/>
                <a:gd name="T10" fmla="*/ 761 w 917"/>
                <a:gd name="T11" fmla="*/ 62 h 1508"/>
                <a:gd name="T12" fmla="*/ 167 w 917"/>
                <a:gd name="T13" fmla="*/ 17 h 1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7" h="1508">
                  <a:moveTo>
                    <a:pt x="167" y="17"/>
                  </a:moveTo>
                  <a:cubicBezTo>
                    <a:pt x="121" y="159"/>
                    <a:pt x="31" y="340"/>
                    <a:pt x="22" y="518"/>
                  </a:cubicBezTo>
                  <a:cubicBezTo>
                    <a:pt x="13" y="696"/>
                    <a:pt x="0" y="926"/>
                    <a:pt x="113" y="1085"/>
                  </a:cubicBezTo>
                  <a:cubicBezTo>
                    <a:pt x="226" y="1244"/>
                    <a:pt x="571" y="1508"/>
                    <a:pt x="703" y="1470"/>
                  </a:cubicBezTo>
                  <a:cubicBezTo>
                    <a:pt x="835" y="1432"/>
                    <a:pt x="897" y="1093"/>
                    <a:pt x="907" y="858"/>
                  </a:cubicBezTo>
                  <a:cubicBezTo>
                    <a:pt x="917" y="623"/>
                    <a:pt x="637" y="186"/>
                    <a:pt x="761" y="62"/>
                  </a:cubicBezTo>
                  <a:cubicBezTo>
                    <a:pt x="672" y="0"/>
                    <a:pt x="294" y="21"/>
                    <a:pt x="167" y="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199" name="Freeform 7">
              <a:extLst>
                <a:ext uri="{FF2B5EF4-FFF2-40B4-BE49-F238E27FC236}">
                  <a16:creationId xmlns:a16="http://schemas.microsoft.com/office/drawing/2014/main" id="{5075CDDB-F32D-6B4E-A9C8-9191E63911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1094"/>
              <a:ext cx="986" cy="2030"/>
            </a:xfrm>
            <a:custGeom>
              <a:avLst/>
              <a:gdLst>
                <a:gd name="T0" fmla="*/ 109 w 986"/>
                <a:gd name="T1" fmla="*/ 42 h 2030"/>
                <a:gd name="T2" fmla="*/ 223 w 986"/>
                <a:gd name="T3" fmla="*/ 405 h 2030"/>
                <a:gd name="T4" fmla="*/ 41 w 986"/>
                <a:gd name="T5" fmla="*/ 1040 h 2030"/>
                <a:gd name="T6" fmla="*/ 132 w 986"/>
                <a:gd name="T7" fmla="*/ 1607 h 2030"/>
                <a:gd name="T8" fmla="*/ 722 w 986"/>
                <a:gd name="T9" fmla="*/ 1992 h 2030"/>
                <a:gd name="T10" fmla="*/ 926 w 986"/>
                <a:gd name="T11" fmla="*/ 1380 h 2030"/>
                <a:gd name="T12" fmla="*/ 744 w 986"/>
                <a:gd name="T13" fmla="*/ 700 h 2030"/>
                <a:gd name="T14" fmla="*/ 880 w 986"/>
                <a:gd name="T15" fmla="*/ 155 h 2030"/>
                <a:gd name="T16" fmla="*/ 109 w 986"/>
                <a:gd name="T17" fmla="*/ 42 h 2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2030">
                  <a:moveTo>
                    <a:pt x="109" y="42"/>
                  </a:moveTo>
                  <a:cubicBezTo>
                    <a:pt x="0" y="84"/>
                    <a:pt x="234" y="239"/>
                    <a:pt x="223" y="405"/>
                  </a:cubicBezTo>
                  <a:cubicBezTo>
                    <a:pt x="212" y="571"/>
                    <a:pt x="56" y="840"/>
                    <a:pt x="41" y="1040"/>
                  </a:cubicBezTo>
                  <a:cubicBezTo>
                    <a:pt x="26" y="1240"/>
                    <a:pt x="19" y="1448"/>
                    <a:pt x="132" y="1607"/>
                  </a:cubicBezTo>
                  <a:cubicBezTo>
                    <a:pt x="245" y="1766"/>
                    <a:pt x="590" y="2030"/>
                    <a:pt x="722" y="1992"/>
                  </a:cubicBezTo>
                  <a:cubicBezTo>
                    <a:pt x="854" y="1954"/>
                    <a:pt x="922" y="1595"/>
                    <a:pt x="926" y="1380"/>
                  </a:cubicBezTo>
                  <a:cubicBezTo>
                    <a:pt x="930" y="1165"/>
                    <a:pt x="752" y="904"/>
                    <a:pt x="744" y="700"/>
                  </a:cubicBezTo>
                  <a:cubicBezTo>
                    <a:pt x="736" y="496"/>
                    <a:pt x="986" y="265"/>
                    <a:pt x="880" y="155"/>
                  </a:cubicBezTo>
                  <a:cubicBezTo>
                    <a:pt x="774" y="45"/>
                    <a:pt x="218" y="0"/>
                    <a:pt x="109" y="42"/>
                  </a:cubicBez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8209" name="Group 17">
            <a:extLst>
              <a:ext uri="{FF2B5EF4-FFF2-40B4-BE49-F238E27FC236}">
                <a16:creationId xmlns:a16="http://schemas.microsoft.com/office/drawing/2014/main" id="{5BCCF55F-4202-6149-8897-CEE16A671B5C}"/>
              </a:ext>
            </a:extLst>
          </p:cNvPr>
          <p:cNvGrpSpPr>
            <a:grpSpLocks/>
          </p:cNvGrpSpPr>
          <p:nvPr/>
        </p:nvGrpSpPr>
        <p:grpSpPr bwMode="auto">
          <a:xfrm>
            <a:off x="7104063" y="2349500"/>
            <a:ext cx="3359150" cy="2844800"/>
            <a:chOff x="3651" y="1941"/>
            <a:chExt cx="2116" cy="1428"/>
          </a:xfrm>
        </p:grpSpPr>
        <p:sp>
          <p:nvSpPr>
            <p:cNvPr id="8208" name="Freeform 16">
              <a:extLst>
                <a:ext uri="{FF2B5EF4-FFF2-40B4-BE49-F238E27FC236}">
                  <a16:creationId xmlns:a16="http://schemas.microsoft.com/office/drawing/2014/main" id="{05A6738E-FC4D-1549-8502-292263E699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1" y="2069"/>
              <a:ext cx="2116" cy="1300"/>
            </a:xfrm>
            <a:custGeom>
              <a:avLst/>
              <a:gdLst>
                <a:gd name="T0" fmla="*/ 196 w 2116"/>
                <a:gd name="T1" fmla="*/ 680 h 1300"/>
                <a:gd name="T2" fmla="*/ 536 w 2116"/>
                <a:gd name="T3" fmla="*/ 1066 h 1300"/>
                <a:gd name="T4" fmla="*/ 1602 w 2116"/>
                <a:gd name="T5" fmla="*/ 1134 h 1300"/>
                <a:gd name="T6" fmla="*/ 1897 w 2116"/>
                <a:gd name="T7" fmla="*/ 68 h 1300"/>
                <a:gd name="T8" fmla="*/ 287 w 2116"/>
                <a:gd name="T9" fmla="*/ 0 h 1300"/>
                <a:gd name="T10" fmla="*/ 196 w 2116"/>
                <a:gd name="T11" fmla="*/ 680 h 1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6" h="1300">
                  <a:moveTo>
                    <a:pt x="196" y="680"/>
                  </a:moveTo>
                  <a:cubicBezTo>
                    <a:pt x="237" y="858"/>
                    <a:pt x="302" y="990"/>
                    <a:pt x="536" y="1066"/>
                  </a:cubicBezTo>
                  <a:cubicBezTo>
                    <a:pt x="770" y="1142"/>
                    <a:pt x="1375" y="1300"/>
                    <a:pt x="1602" y="1134"/>
                  </a:cubicBezTo>
                  <a:cubicBezTo>
                    <a:pt x="1829" y="968"/>
                    <a:pt x="2116" y="257"/>
                    <a:pt x="1897" y="68"/>
                  </a:cubicBezTo>
                  <a:cubicBezTo>
                    <a:pt x="1116" y="52"/>
                    <a:pt x="895" y="17"/>
                    <a:pt x="287" y="0"/>
                  </a:cubicBezTo>
                  <a:cubicBezTo>
                    <a:pt x="0" y="106"/>
                    <a:pt x="155" y="502"/>
                    <a:pt x="196" y="6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07" name="Freeform 15">
              <a:extLst>
                <a:ext uri="{FF2B5EF4-FFF2-40B4-BE49-F238E27FC236}">
                  <a16:creationId xmlns:a16="http://schemas.microsoft.com/office/drawing/2014/main" id="{7C24EC61-CA47-3C44-B715-8E17F7635D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1" y="1941"/>
              <a:ext cx="2116" cy="1421"/>
            </a:xfrm>
            <a:custGeom>
              <a:avLst/>
              <a:gdLst>
                <a:gd name="T0" fmla="*/ 196 w 2116"/>
                <a:gd name="T1" fmla="*/ 801 h 1421"/>
                <a:gd name="T2" fmla="*/ 536 w 2116"/>
                <a:gd name="T3" fmla="*/ 1187 h 1421"/>
                <a:gd name="T4" fmla="*/ 1602 w 2116"/>
                <a:gd name="T5" fmla="*/ 1255 h 1421"/>
                <a:gd name="T6" fmla="*/ 1897 w 2116"/>
                <a:gd name="T7" fmla="*/ 189 h 1421"/>
                <a:gd name="T8" fmla="*/ 287 w 2116"/>
                <a:gd name="T9" fmla="*/ 121 h 1421"/>
                <a:gd name="T10" fmla="*/ 196 w 2116"/>
                <a:gd name="T11" fmla="*/ 801 h 1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16" h="1421">
                  <a:moveTo>
                    <a:pt x="196" y="801"/>
                  </a:moveTo>
                  <a:cubicBezTo>
                    <a:pt x="237" y="979"/>
                    <a:pt x="302" y="1111"/>
                    <a:pt x="536" y="1187"/>
                  </a:cubicBezTo>
                  <a:cubicBezTo>
                    <a:pt x="770" y="1263"/>
                    <a:pt x="1375" y="1421"/>
                    <a:pt x="1602" y="1255"/>
                  </a:cubicBezTo>
                  <a:cubicBezTo>
                    <a:pt x="1829" y="1089"/>
                    <a:pt x="2116" y="378"/>
                    <a:pt x="1897" y="189"/>
                  </a:cubicBezTo>
                  <a:cubicBezTo>
                    <a:pt x="1678" y="0"/>
                    <a:pt x="574" y="15"/>
                    <a:pt x="287" y="121"/>
                  </a:cubicBezTo>
                  <a:cubicBezTo>
                    <a:pt x="0" y="227"/>
                    <a:pt x="155" y="623"/>
                    <a:pt x="196" y="801"/>
                  </a:cubicBez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8310" name="Group 118">
            <a:extLst>
              <a:ext uri="{FF2B5EF4-FFF2-40B4-BE49-F238E27FC236}">
                <a16:creationId xmlns:a16="http://schemas.microsoft.com/office/drawing/2014/main" id="{CA06EA7A-BAD3-F84D-ADD9-BB4BC7BD2A30}"/>
              </a:ext>
            </a:extLst>
          </p:cNvPr>
          <p:cNvGrpSpPr>
            <a:grpSpLocks/>
          </p:cNvGrpSpPr>
          <p:nvPr/>
        </p:nvGrpSpPr>
        <p:grpSpPr bwMode="auto">
          <a:xfrm>
            <a:off x="1955801" y="2743200"/>
            <a:ext cx="1439863" cy="2268538"/>
            <a:chOff x="408" y="1661"/>
            <a:chExt cx="907" cy="1429"/>
          </a:xfrm>
        </p:grpSpPr>
        <p:sp>
          <p:nvSpPr>
            <p:cNvPr id="8210" name="Line 18">
              <a:extLst>
                <a:ext uri="{FF2B5EF4-FFF2-40B4-BE49-F238E27FC236}">
                  <a16:creationId xmlns:a16="http://schemas.microsoft.com/office/drawing/2014/main" id="{67A9F710-39AE-CD4E-A1ED-AC59543610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16" y="2750"/>
              <a:ext cx="158" cy="2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1" name="Line 19">
              <a:extLst>
                <a:ext uri="{FF2B5EF4-FFF2-40B4-BE49-F238E27FC236}">
                  <a16:creationId xmlns:a16="http://schemas.microsoft.com/office/drawing/2014/main" id="{5F102929-E713-DC4B-9992-92BB9709DF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25" y="2705"/>
              <a:ext cx="136" cy="20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2" name="Line 20">
              <a:extLst>
                <a:ext uri="{FF2B5EF4-FFF2-40B4-BE49-F238E27FC236}">
                  <a16:creationId xmlns:a16="http://schemas.microsoft.com/office/drawing/2014/main" id="{97BDE988-172C-6C42-B424-DEF6FBD57A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35" y="2660"/>
              <a:ext cx="158" cy="15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3" name="Line 21">
              <a:extLst>
                <a:ext uri="{FF2B5EF4-FFF2-40B4-BE49-F238E27FC236}">
                  <a16:creationId xmlns:a16="http://schemas.microsoft.com/office/drawing/2014/main" id="{A5EBAB80-2C1A-C148-B18F-44234EA53F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44" y="2569"/>
              <a:ext cx="158" cy="15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4" name="Line 22">
              <a:extLst>
                <a:ext uri="{FF2B5EF4-FFF2-40B4-BE49-F238E27FC236}">
                  <a16:creationId xmlns:a16="http://schemas.microsoft.com/office/drawing/2014/main" id="{A9BE3018-3788-F94A-8E41-588F0B612B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6" y="2501"/>
              <a:ext cx="181" cy="11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5" name="Line 23">
              <a:extLst>
                <a:ext uri="{FF2B5EF4-FFF2-40B4-BE49-F238E27FC236}">
                  <a16:creationId xmlns:a16="http://schemas.microsoft.com/office/drawing/2014/main" id="{BB02A266-C37F-8245-9656-7A412252C1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1" y="2457"/>
              <a:ext cx="181" cy="4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6" name="Line 24">
              <a:extLst>
                <a:ext uri="{FF2B5EF4-FFF2-40B4-BE49-F238E27FC236}">
                  <a16:creationId xmlns:a16="http://schemas.microsoft.com/office/drawing/2014/main" id="{4FF5023D-FA9E-AC40-A31E-57A7FAE4EED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" y="2342"/>
              <a:ext cx="181" cy="2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7" name="Line 25">
              <a:extLst>
                <a:ext uri="{FF2B5EF4-FFF2-40B4-BE49-F238E27FC236}">
                  <a16:creationId xmlns:a16="http://schemas.microsoft.com/office/drawing/2014/main" id="{AF5244EC-3C5C-2441-B4B7-C1E6415F01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8" y="2250"/>
              <a:ext cx="181" cy="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8" name="Line 26">
              <a:extLst>
                <a:ext uri="{FF2B5EF4-FFF2-40B4-BE49-F238E27FC236}">
                  <a16:creationId xmlns:a16="http://schemas.microsoft.com/office/drawing/2014/main" id="{7C89449C-D127-BD4D-A86B-D2CAD52623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0" y="2137"/>
              <a:ext cx="159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19" name="Line 27">
              <a:extLst>
                <a:ext uri="{FF2B5EF4-FFF2-40B4-BE49-F238E27FC236}">
                  <a16:creationId xmlns:a16="http://schemas.microsoft.com/office/drawing/2014/main" id="{C4A53D12-D52D-7D42-AAF5-5401390568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52" y="2796"/>
              <a:ext cx="91" cy="24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0" name="Line 28">
              <a:extLst>
                <a:ext uri="{FF2B5EF4-FFF2-40B4-BE49-F238E27FC236}">
                  <a16:creationId xmlns:a16="http://schemas.microsoft.com/office/drawing/2014/main" id="{19779CB9-6228-064A-BF57-B4D4E73553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88" y="2796"/>
              <a:ext cx="0" cy="29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1" name="Line 29">
              <a:extLst>
                <a:ext uri="{FF2B5EF4-FFF2-40B4-BE49-F238E27FC236}">
                  <a16:creationId xmlns:a16="http://schemas.microsoft.com/office/drawing/2014/main" id="{3B720BF1-1389-E44B-850D-9EC4DCADF1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43" y="2818"/>
              <a:ext cx="159" cy="15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2" name="Line 30">
              <a:extLst>
                <a:ext uri="{FF2B5EF4-FFF2-40B4-BE49-F238E27FC236}">
                  <a16:creationId xmlns:a16="http://schemas.microsoft.com/office/drawing/2014/main" id="{BED0B647-7647-F54D-9D80-B46F10B097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43" y="2773"/>
              <a:ext cx="204" cy="6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3" name="Line 31">
              <a:extLst>
                <a:ext uri="{FF2B5EF4-FFF2-40B4-BE49-F238E27FC236}">
                  <a16:creationId xmlns:a16="http://schemas.microsoft.com/office/drawing/2014/main" id="{0170C92D-0EEF-4F47-85F1-9B81BB0715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66" y="2682"/>
              <a:ext cx="20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4" name="Line 32">
              <a:extLst>
                <a:ext uri="{FF2B5EF4-FFF2-40B4-BE49-F238E27FC236}">
                  <a16:creationId xmlns:a16="http://schemas.microsoft.com/office/drawing/2014/main" id="{CB030F55-11D2-D14C-B16D-8321081301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88" y="2569"/>
              <a:ext cx="20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5" name="Line 33">
              <a:extLst>
                <a:ext uri="{FF2B5EF4-FFF2-40B4-BE49-F238E27FC236}">
                  <a16:creationId xmlns:a16="http://schemas.microsoft.com/office/drawing/2014/main" id="{0F9EE9F0-E1D7-C840-8E4F-A09425EF67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134" y="2478"/>
              <a:ext cx="181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6" name="Line 34">
              <a:extLst>
                <a:ext uri="{FF2B5EF4-FFF2-40B4-BE49-F238E27FC236}">
                  <a16:creationId xmlns:a16="http://schemas.microsoft.com/office/drawing/2014/main" id="{264DA53C-EFCB-9642-A290-190CEA620D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34" y="2365"/>
              <a:ext cx="15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7" name="Line 35">
              <a:extLst>
                <a:ext uri="{FF2B5EF4-FFF2-40B4-BE49-F238E27FC236}">
                  <a16:creationId xmlns:a16="http://schemas.microsoft.com/office/drawing/2014/main" id="{9B1726A8-7FA9-5F44-9EBA-CF1216CE14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12" y="2229"/>
              <a:ext cx="15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8" name="Line 36">
              <a:extLst>
                <a:ext uri="{FF2B5EF4-FFF2-40B4-BE49-F238E27FC236}">
                  <a16:creationId xmlns:a16="http://schemas.microsoft.com/office/drawing/2014/main" id="{6BBE0E54-2A88-B746-A032-745D9BDB72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3" y="2025"/>
              <a:ext cx="136" cy="2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29" name="Line 37">
              <a:extLst>
                <a:ext uri="{FF2B5EF4-FFF2-40B4-BE49-F238E27FC236}">
                  <a16:creationId xmlns:a16="http://schemas.microsoft.com/office/drawing/2014/main" id="{E2757766-744E-9B4D-B395-D2E174EC61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" y="1911"/>
              <a:ext cx="136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0" name="Line 38">
              <a:extLst>
                <a:ext uri="{FF2B5EF4-FFF2-40B4-BE49-F238E27FC236}">
                  <a16:creationId xmlns:a16="http://schemas.microsoft.com/office/drawing/2014/main" id="{81311B0B-9258-7144-8D49-EBFD146AA1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1" y="1798"/>
              <a:ext cx="11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1" name="Line 39">
              <a:extLst>
                <a:ext uri="{FF2B5EF4-FFF2-40B4-BE49-F238E27FC236}">
                  <a16:creationId xmlns:a16="http://schemas.microsoft.com/office/drawing/2014/main" id="{C636C922-0F81-1F4E-AC4A-98C9538D30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7" y="1684"/>
              <a:ext cx="113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4" name="Line 42">
              <a:extLst>
                <a:ext uri="{FF2B5EF4-FFF2-40B4-BE49-F238E27FC236}">
                  <a16:creationId xmlns:a16="http://schemas.microsoft.com/office/drawing/2014/main" id="{CCA5768C-05B0-0E4D-BF21-330762DDC05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66" y="2138"/>
              <a:ext cx="158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5" name="Line 43">
              <a:extLst>
                <a:ext uri="{FF2B5EF4-FFF2-40B4-BE49-F238E27FC236}">
                  <a16:creationId xmlns:a16="http://schemas.microsoft.com/office/drawing/2014/main" id="{21599F2C-FB91-2641-8E26-EF001BB81D5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43" y="2047"/>
              <a:ext cx="135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6" name="Line 44">
              <a:extLst>
                <a:ext uri="{FF2B5EF4-FFF2-40B4-BE49-F238E27FC236}">
                  <a16:creationId xmlns:a16="http://schemas.microsoft.com/office/drawing/2014/main" id="{CC974C53-DD79-1649-813A-409D24D2C2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20" y="1957"/>
              <a:ext cx="135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7" name="Line 45">
              <a:extLst>
                <a:ext uri="{FF2B5EF4-FFF2-40B4-BE49-F238E27FC236}">
                  <a16:creationId xmlns:a16="http://schemas.microsoft.com/office/drawing/2014/main" id="{B075D308-5E01-3E4B-A561-13E69E2133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20" y="1866"/>
              <a:ext cx="113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8" name="Line 46">
              <a:extLst>
                <a:ext uri="{FF2B5EF4-FFF2-40B4-BE49-F238E27FC236}">
                  <a16:creationId xmlns:a16="http://schemas.microsoft.com/office/drawing/2014/main" id="{FFEAE767-4F75-FC47-A380-43D0C61C37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20" y="1775"/>
              <a:ext cx="113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39" name="Line 47">
              <a:extLst>
                <a:ext uri="{FF2B5EF4-FFF2-40B4-BE49-F238E27FC236}">
                  <a16:creationId xmlns:a16="http://schemas.microsoft.com/office/drawing/2014/main" id="{452B226A-EB9D-5245-96DA-A550621668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043" y="1661"/>
              <a:ext cx="90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8307" name="Group 115">
            <a:extLst>
              <a:ext uri="{FF2B5EF4-FFF2-40B4-BE49-F238E27FC236}">
                <a16:creationId xmlns:a16="http://schemas.microsoft.com/office/drawing/2014/main" id="{ECB1ABD5-9472-0245-90F0-8CEB408A9F75}"/>
              </a:ext>
            </a:extLst>
          </p:cNvPr>
          <p:cNvGrpSpPr>
            <a:grpSpLocks/>
          </p:cNvGrpSpPr>
          <p:nvPr/>
        </p:nvGrpSpPr>
        <p:grpSpPr bwMode="auto">
          <a:xfrm>
            <a:off x="7294563" y="2673350"/>
            <a:ext cx="2952750" cy="2305050"/>
            <a:chOff x="3810" y="1956"/>
            <a:chExt cx="1860" cy="1157"/>
          </a:xfrm>
        </p:grpSpPr>
        <p:sp>
          <p:nvSpPr>
            <p:cNvPr id="8281" name="Line 89">
              <a:extLst>
                <a:ext uri="{FF2B5EF4-FFF2-40B4-BE49-F238E27FC236}">
                  <a16:creationId xmlns:a16="http://schemas.microsoft.com/office/drawing/2014/main" id="{F8AAC16C-FEEB-2548-84BE-3404D40FCC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54" y="2727"/>
              <a:ext cx="136" cy="29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2" name="Line 90">
              <a:extLst>
                <a:ext uri="{FF2B5EF4-FFF2-40B4-BE49-F238E27FC236}">
                  <a16:creationId xmlns:a16="http://schemas.microsoft.com/office/drawing/2014/main" id="{D821A1CB-21EE-1A43-B017-2225778C6E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18" y="2682"/>
              <a:ext cx="136" cy="29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3" name="Line 91">
              <a:extLst>
                <a:ext uri="{FF2B5EF4-FFF2-40B4-BE49-F238E27FC236}">
                  <a16:creationId xmlns:a16="http://schemas.microsoft.com/office/drawing/2014/main" id="{00C9AA17-E26B-3943-B919-07FBE48D54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59" y="2659"/>
              <a:ext cx="182" cy="25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4" name="Line 92">
              <a:extLst>
                <a:ext uri="{FF2B5EF4-FFF2-40B4-BE49-F238E27FC236}">
                  <a16:creationId xmlns:a16="http://schemas.microsoft.com/office/drawing/2014/main" id="{5FF95E71-918A-6E4F-83CC-60DA07C74BC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46" y="2636"/>
              <a:ext cx="204" cy="13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5" name="Line 93">
              <a:extLst>
                <a:ext uri="{FF2B5EF4-FFF2-40B4-BE49-F238E27FC236}">
                  <a16:creationId xmlns:a16="http://schemas.microsoft.com/office/drawing/2014/main" id="{4C37F590-3077-6647-B701-04AF5B35D8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01" y="2568"/>
              <a:ext cx="204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6" name="Line 94">
              <a:extLst>
                <a:ext uri="{FF2B5EF4-FFF2-40B4-BE49-F238E27FC236}">
                  <a16:creationId xmlns:a16="http://schemas.microsoft.com/office/drawing/2014/main" id="{925D8CFE-11BE-C04C-A20A-57EC964918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78" y="2455"/>
              <a:ext cx="159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7" name="Line 95">
              <a:extLst>
                <a:ext uri="{FF2B5EF4-FFF2-40B4-BE49-F238E27FC236}">
                  <a16:creationId xmlns:a16="http://schemas.microsoft.com/office/drawing/2014/main" id="{7649D447-1367-B840-AB49-51DA238755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33" y="2364"/>
              <a:ext cx="158" cy="4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8" name="Line 96">
              <a:extLst>
                <a:ext uri="{FF2B5EF4-FFF2-40B4-BE49-F238E27FC236}">
                  <a16:creationId xmlns:a16="http://schemas.microsoft.com/office/drawing/2014/main" id="{AB30BF27-F4B6-9645-9E37-4BF55E6BD36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10" y="2251"/>
              <a:ext cx="113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89" name="Line 97">
              <a:extLst>
                <a:ext uri="{FF2B5EF4-FFF2-40B4-BE49-F238E27FC236}">
                  <a16:creationId xmlns:a16="http://schemas.microsoft.com/office/drawing/2014/main" id="{4D4CD061-22FD-1040-9F9E-1B3E80698D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10" y="2137"/>
              <a:ext cx="91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0" name="Line 98">
              <a:extLst>
                <a:ext uri="{FF2B5EF4-FFF2-40B4-BE49-F238E27FC236}">
                  <a16:creationId xmlns:a16="http://schemas.microsoft.com/office/drawing/2014/main" id="{387FA8D3-D097-8C40-8AFA-FD48D384435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833" y="2025"/>
              <a:ext cx="68" cy="2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1" name="Line 99">
              <a:extLst>
                <a:ext uri="{FF2B5EF4-FFF2-40B4-BE49-F238E27FC236}">
                  <a16:creationId xmlns:a16="http://schemas.microsoft.com/office/drawing/2014/main" id="{E9D03F48-D94F-2346-AE44-0E9BCB8C81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01" y="1956"/>
              <a:ext cx="45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2" name="Line 100">
              <a:extLst>
                <a:ext uri="{FF2B5EF4-FFF2-40B4-BE49-F238E27FC236}">
                  <a16:creationId xmlns:a16="http://schemas.microsoft.com/office/drawing/2014/main" id="{2DDFD767-4A86-1349-9863-3EB16C1BBD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13" y="2772"/>
              <a:ext cx="91" cy="29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3" name="Line 101">
              <a:extLst>
                <a:ext uri="{FF2B5EF4-FFF2-40B4-BE49-F238E27FC236}">
                  <a16:creationId xmlns:a16="http://schemas.microsoft.com/office/drawing/2014/main" id="{16C87553-3AC6-6B41-A916-D4D32D1C46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72" y="2772"/>
              <a:ext cx="68" cy="31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4" name="Line 102">
              <a:extLst>
                <a:ext uri="{FF2B5EF4-FFF2-40B4-BE49-F238E27FC236}">
                  <a16:creationId xmlns:a16="http://schemas.microsoft.com/office/drawing/2014/main" id="{45DBF7C5-C5F0-224D-8D45-E99453CCB16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30" y="2772"/>
              <a:ext cx="23" cy="34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5" name="Line 103">
              <a:extLst>
                <a:ext uri="{FF2B5EF4-FFF2-40B4-BE49-F238E27FC236}">
                  <a16:creationId xmlns:a16="http://schemas.microsoft.com/office/drawing/2014/main" id="{6012C2D4-F218-AD4E-9D42-15EFEBFD299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967" y="2727"/>
              <a:ext cx="0" cy="38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6" name="Line 104">
              <a:extLst>
                <a:ext uri="{FF2B5EF4-FFF2-40B4-BE49-F238E27FC236}">
                  <a16:creationId xmlns:a16="http://schemas.microsoft.com/office/drawing/2014/main" id="{C6F42731-8801-4D49-8190-4686C8427A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80" y="2704"/>
              <a:ext cx="23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7" name="Line 105">
              <a:extLst>
                <a:ext uri="{FF2B5EF4-FFF2-40B4-BE49-F238E27FC236}">
                  <a16:creationId xmlns:a16="http://schemas.microsoft.com/office/drawing/2014/main" id="{2DA8A8DF-6C4B-544E-BBED-54493EC263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8" y="2704"/>
              <a:ext cx="113" cy="36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8" name="Line 106">
              <a:extLst>
                <a:ext uri="{FF2B5EF4-FFF2-40B4-BE49-F238E27FC236}">
                  <a16:creationId xmlns:a16="http://schemas.microsoft.com/office/drawing/2014/main" id="{35830475-B980-6F4F-A867-DD3C144F53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8" y="2704"/>
              <a:ext cx="227" cy="25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99" name="Line 107">
              <a:extLst>
                <a:ext uri="{FF2B5EF4-FFF2-40B4-BE49-F238E27FC236}">
                  <a16:creationId xmlns:a16="http://schemas.microsoft.com/office/drawing/2014/main" id="{D4B695C0-6FF8-904E-A9A3-1620E5113D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16" y="2704"/>
              <a:ext cx="250" cy="13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0" name="Line 108">
              <a:extLst>
                <a:ext uri="{FF2B5EF4-FFF2-40B4-BE49-F238E27FC236}">
                  <a16:creationId xmlns:a16="http://schemas.microsoft.com/office/drawing/2014/main" id="{746FB9F5-C3C4-7C41-AC0D-0CFF8598222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4" y="2636"/>
              <a:ext cx="227" cy="9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1" name="Line 109">
              <a:extLst>
                <a:ext uri="{FF2B5EF4-FFF2-40B4-BE49-F238E27FC236}">
                  <a16:creationId xmlns:a16="http://schemas.microsoft.com/office/drawing/2014/main" id="{BA89B9BF-534F-C04E-B845-002F39A98C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75" y="2568"/>
              <a:ext cx="204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2" name="Line 110">
              <a:extLst>
                <a:ext uri="{FF2B5EF4-FFF2-40B4-BE49-F238E27FC236}">
                  <a16:creationId xmlns:a16="http://schemas.microsoft.com/office/drawing/2014/main" id="{1F206F42-55D8-AC47-9644-A7357A3D61F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65" y="2432"/>
              <a:ext cx="159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3" name="Line 111">
              <a:extLst>
                <a:ext uri="{FF2B5EF4-FFF2-40B4-BE49-F238E27FC236}">
                  <a16:creationId xmlns:a16="http://schemas.microsoft.com/office/drawing/2014/main" id="{5055CC40-DFA9-2F43-A2C5-F5F8DA4A32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11" y="2341"/>
              <a:ext cx="136" cy="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4" name="Line 112">
              <a:extLst>
                <a:ext uri="{FF2B5EF4-FFF2-40B4-BE49-F238E27FC236}">
                  <a16:creationId xmlns:a16="http://schemas.microsoft.com/office/drawing/2014/main" id="{698E93C4-4106-7A45-9FAC-34130D037AF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556" y="2251"/>
              <a:ext cx="114" cy="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5" name="Line 113">
              <a:extLst>
                <a:ext uri="{FF2B5EF4-FFF2-40B4-BE49-F238E27FC236}">
                  <a16:creationId xmlns:a16="http://schemas.microsoft.com/office/drawing/2014/main" id="{5D170F2D-AFE6-5148-954E-AE109C096D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56" y="2115"/>
              <a:ext cx="91" cy="2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06" name="Line 114">
              <a:extLst>
                <a:ext uri="{FF2B5EF4-FFF2-40B4-BE49-F238E27FC236}">
                  <a16:creationId xmlns:a16="http://schemas.microsoft.com/office/drawing/2014/main" id="{DA6EF1B8-0DF3-204C-B066-F6E5882316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56" y="2024"/>
              <a:ext cx="6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8311" name="Text Box 119">
            <a:extLst>
              <a:ext uri="{FF2B5EF4-FFF2-40B4-BE49-F238E27FC236}">
                <a16:creationId xmlns:a16="http://schemas.microsoft.com/office/drawing/2014/main" id="{0435B321-7F1E-0B4C-A754-1F91FF6B72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6525" y="5265739"/>
            <a:ext cx="43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/>
              <a:t>1</a:t>
            </a:r>
            <a:endParaRPr lang="es-ES" altLang="es-CL" b="1"/>
          </a:p>
        </p:txBody>
      </p:sp>
      <p:sp>
        <p:nvSpPr>
          <p:cNvPr id="8312" name="Text Box 120">
            <a:extLst>
              <a:ext uri="{FF2B5EF4-FFF2-40B4-BE49-F238E27FC236}">
                <a16:creationId xmlns:a16="http://schemas.microsoft.com/office/drawing/2014/main" id="{6DD22BA9-F9AB-5E45-BECD-E78717974F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0350" y="5265739"/>
            <a:ext cx="43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/>
              <a:t>2</a:t>
            </a:r>
            <a:endParaRPr lang="es-ES" altLang="es-CL" b="1"/>
          </a:p>
        </p:txBody>
      </p:sp>
      <p:sp>
        <p:nvSpPr>
          <p:cNvPr id="8313" name="Text Box 121">
            <a:extLst>
              <a:ext uri="{FF2B5EF4-FFF2-40B4-BE49-F238E27FC236}">
                <a16:creationId xmlns:a16="http://schemas.microsoft.com/office/drawing/2014/main" id="{DA52D7F9-E3A5-5247-A482-02DD4369B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07450" y="5300664"/>
            <a:ext cx="4318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b="1"/>
              <a:t>3</a:t>
            </a:r>
            <a:endParaRPr lang="es-ES" altLang="es-CL" b="1"/>
          </a:p>
        </p:txBody>
      </p:sp>
      <p:grpSp>
        <p:nvGrpSpPr>
          <p:cNvPr id="8319" name="Group 127">
            <a:extLst>
              <a:ext uri="{FF2B5EF4-FFF2-40B4-BE49-F238E27FC236}">
                <a16:creationId xmlns:a16="http://schemas.microsoft.com/office/drawing/2014/main" id="{DD1FE9CF-A2A3-8C41-AF8B-75A561765C4F}"/>
              </a:ext>
            </a:extLst>
          </p:cNvPr>
          <p:cNvGrpSpPr>
            <a:grpSpLocks/>
          </p:cNvGrpSpPr>
          <p:nvPr/>
        </p:nvGrpSpPr>
        <p:grpSpPr bwMode="auto">
          <a:xfrm>
            <a:off x="4259263" y="2781301"/>
            <a:ext cx="2305050" cy="2195513"/>
            <a:chOff x="1723" y="1752"/>
            <a:chExt cx="1452" cy="1383"/>
          </a:xfrm>
        </p:grpSpPr>
        <p:sp>
          <p:nvSpPr>
            <p:cNvPr id="8242" name="Line 50">
              <a:extLst>
                <a:ext uri="{FF2B5EF4-FFF2-40B4-BE49-F238E27FC236}">
                  <a16:creationId xmlns:a16="http://schemas.microsoft.com/office/drawing/2014/main" id="{9AA80F3C-F42C-F547-9F1C-D0DBD1A17A9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26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3" name="Line 51">
              <a:extLst>
                <a:ext uri="{FF2B5EF4-FFF2-40B4-BE49-F238E27FC236}">
                  <a16:creationId xmlns:a16="http://schemas.microsoft.com/office/drawing/2014/main" id="{5F8DCF51-7CA0-134F-91A1-4BAFD6E414A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835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4" name="Line 52">
              <a:extLst>
                <a:ext uri="{FF2B5EF4-FFF2-40B4-BE49-F238E27FC236}">
                  <a16:creationId xmlns:a16="http://schemas.microsoft.com/office/drawing/2014/main" id="{F4B07CC6-7A3C-0349-BACB-1BFB8D2E79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44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5" name="Line 53">
              <a:extLst>
                <a:ext uri="{FF2B5EF4-FFF2-40B4-BE49-F238E27FC236}">
                  <a16:creationId xmlns:a16="http://schemas.microsoft.com/office/drawing/2014/main" id="{3F036C9D-982E-D440-8E59-60A65B7E4E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653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6" name="Line 54">
              <a:extLst>
                <a:ext uri="{FF2B5EF4-FFF2-40B4-BE49-F238E27FC236}">
                  <a16:creationId xmlns:a16="http://schemas.microsoft.com/office/drawing/2014/main" id="{1D705E8A-D922-404E-977D-923A7B7D32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563" y="2681"/>
              <a:ext cx="0" cy="4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7" name="Line 55">
              <a:extLst>
                <a:ext uri="{FF2B5EF4-FFF2-40B4-BE49-F238E27FC236}">
                  <a16:creationId xmlns:a16="http://schemas.microsoft.com/office/drawing/2014/main" id="{D992943F-6632-E64D-9CED-177784E99D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72" y="2681"/>
              <a:ext cx="0" cy="43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8" name="Line 56">
              <a:extLst>
                <a:ext uri="{FF2B5EF4-FFF2-40B4-BE49-F238E27FC236}">
                  <a16:creationId xmlns:a16="http://schemas.microsoft.com/office/drawing/2014/main" id="{FC56C334-8804-CD44-A4D4-42A855B986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81" y="2681"/>
              <a:ext cx="0" cy="43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49" name="Line 57">
              <a:extLst>
                <a:ext uri="{FF2B5EF4-FFF2-40B4-BE49-F238E27FC236}">
                  <a16:creationId xmlns:a16="http://schemas.microsoft.com/office/drawing/2014/main" id="{08018D99-D7F3-0D4E-BA1C-61DE454FF2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90" y="2681"/>
              <a:ext cx="1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0" name="Line 58">
              <a:extLst>
                <a:ext uri="{FF2B5EF4-FFF2-40B4-BE49-F238E27FC236}">
                  <a16:creationId xmlns:a16="http://schemas.microsoft.com/office/drawing/2014/main" id="{BECD3730-F0F3-3E40-B840-42E8488282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199" y="2681"/>
              <a:ext cx="1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1" name="Line 59">
              <a:extLst>
                <a:ext uri="{FF2B5EF4-FFF2-40B4-BE49-F238E27FC236}">
                  <a16:creationId xmlns:a16="http://schemas.microsoft.com/office/drawing/2014/main" id="{297C0875-FE47-E741-A487-0D03257846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87" y="2680"/>
              <a:ext cx="0" cy="40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2" name="Line 60">
              <a:extLst>
                <a:ext uri="{FF2B5EF4-FFF2-40B4-BE49-F238E27FC236}">
                  <a16:creationId xmlns:a16="http://schemas.microsoft.com/office/drawing/2014/main" id="{AC5687DA-8964-A440-BB23-3356108321E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96" y="2659"/>
              <a:ext cx="0" cy="40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3" name="Line 61">
              <a:extLst>
                <a:ext uri="{FF2B5EF4-FFF2-40B4-BE49-F238E27FC236}">
                  <a16:creationId xmlns:a16="http://schemas.microsoft.com/office/drawing/2014/main" id="{1C152B9C-75B8-5C40-B807-B304F8448F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905" y="2681"/>
              <a:ext cx="0" cy="38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4" name="Line 62">
              <a:extLst>
                <a:ext uri="{FF2B5EF4-FFF2-40B4-BE49-F238E27FC236}">
                  <a16:creationId xmlns:a16="http://schemas.microsoft.com/office/drawing/2014/main" id="{B7AF6369-313A-E744-A4F9-BE022EF393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60" y="2953"/>
              <a:ext cx="385" cy="9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5" name="Line 63">
              <a:extLst>
                <a:ext uri="{FF2B5EF4-FFF2-40B4-BE49-F238E27FC236}">
                  <a16:creationId xmlns:a16="http://schemas.microsoft.com/office/drawing/2014/main" id="{8A0D04B6-7447-5F4E-86E3-E5A8552B79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37" y="2840"/>
              <a:ext cx="363" cy="91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7" name="Line 65">
              <a:extLst>
                <a:ext uri="{FF2B5EF4-FFF2-40B4-BE49-F238E27FC236}">
                  <a16:creationId xmlns:a16="http://schemas.microsoft.com/office/drawing/2014/main" id="{F8BFD62D-4C73-B440-9EA8-882E9C357B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37" y="2726"/>
              <a:ext cx="295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8" name="Line 66">
              <a:extLst>
                <a:ext uri="{FF2B5EF4-FFF2-40B4-BE49-F238E27FC236}">
                  <a16:creationId xmlns:a16="http://schemas.microsoft.com/office/drawing/2014/main" id="{F52DA4EE-4D36-8544-AC33-77B572B2B4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14" y="2590"/>
              <a:ext cx="250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59" name="Line 67">
              <a:extLst>
                <a:ext uri="{FF2B5EF4-FFF2-40B4-BE49-F238E27FC236}">
                  <a16:creationId xmlns:a16="http://schemas.microsoft.com/office/drawing/2014/main" id="{CA28F2A6-B61C-614E-9059-CE66C8A44C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92" y="2477"/>
              <a:ext cx="227" cy="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0" name="Line 68">
              <a:extLst>
                <a:ext uri="{FF2B5EF4-FFF2-40B4-BE49-F238E27FC236}">
                  <a16:creationId xmlns:a16="http://schemas.microsoft.com/office/drawing/2014/main" id="{9EAF2D2E-7041-5E4C-AE89-B995DB43DA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92" y="2386"/>
              <a:ext cx="181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1" name="Line 69">
              <a:extLst>
                <a:ext uri="{FF2B5EF4-FFF2-40B4-BE49-F238E27FC236}">
                  <a16:creationId xmlns:a16="http://schemas.microsoft.com/office/drawing/2014/main" id="{55A13115-C325-1F43-A28C-55547174A0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69" y="2273"/>
              <a:ext cx="159" cy="4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2" name="Line 70">
              <a:extLst>
                <a:ext uri="{FF2B5EF4-FFF2-40B4-BE49-F238E27FC236}">
                  <a16:creationId xmlns:a16="http://schemas.microsoft.com/office/drawing/2014/main" id="{04D3C532-D1D6-AF4F-9548-E56A245E89A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69" y="2182"/>
              <a:ext cx="114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3" name="Line 71">
              <a:extLst>
                <a:ext uri="{FF2B5EF4-FFF2-40B4-BE49-F238E27FC236}">
                  <a16:creationId xmlns:a16="http://schemas.microsoft.com/office/drawing/2014/main" id="{4BD62FA1-8E30-594B-9C71-093DBE9F48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46" y="2069"/>
              <a:ext cx="91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4" name="Line 72">
              <a:extLst>
                <a:ext uri="{FF2B5EF4-FFF2-40B4-BE49-F238E27FC236}">
                  <a16:creationId xmlns:a16="http://schemas.microsoft.com/office/drawing/2014/main" id="{8F32A640-BC1C-4140-9E23-7CAC8FB462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24" y="1955"/>
              <a:ext cx="68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5" name="Line 73">
              <a:extLst>
                <a:ext uri="{FF2B5EF4-FFF2-40B4-BE49-F238E27FC236}">
                  <a16:creationId xmlns:a16="http://schemas.microsoft.com/office/drawing/2014/main" id="{36BD9F7E-085B-DE44-AD99-9B55192F36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654" y="2999"/>
              <a:ext cx="317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7" name="Line 75">
              <a:extLst>
                <a:ext uri="{FF2B5EF4-FFF2-40B4-BE49-F238E27FC236}">
                  <a16:creationId xmlns:a16="http://schemas.microsoft.com/office/drawing/2014/main" id="{DA96E608-90A8-BB45-829B-50CE28C980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22" y="2862"/>
              <a:ext cx="249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8" name="Line 76">
              <a:extLst>
                <a:ext uri="{FF2B5EF4-FFF2-40B4-BE49-F238E27FC236}">
                  <a16:creationId xmlns:a16="http://schemas.microsoft.com/office/drawing/2014/main" id="{4CFF8CA7-6D98-D647-AD48-FD1BADD103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767" y="2749"/>
              <a:ext cx="226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69" name="Line 77">
              <a:extLst>
                <a:ext uri="{FF2B5EF4-FFF2-40B4-BE49-F238E27FC236}">
                  <a16:creationId xmlns:a16="http://schemas.microsoft.com/office/drawing/2014/main" id="{FBDBF23B-DAE6-E045-9483-392A5C376D4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12" y="2636"/>
              <a:ext cx="204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0" name="Line 78">
              <a:extLst>
                <a:ext uri="{FF2B5EF4-FFF2-40B4-BE49-F238E27FC236}">
                  <a16:creationId xmlns:a16="http://schemas.microsoft.com/office/drawing/2014/main" id="{6EB71616-0E7D-8A43-9529-AF3CA93CE3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58" y="2545"/>
              <a:ext cx="181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1" name="Line 79">
              <a:extLst>
                <a:ext uri="{FF2B5EF4-FFF2-40B4-BE49-F238E27FC236}">
                  <a16:creationId xmlns:a16="http://schemas.microsoft.com/office/drawing/2014/main" id="{B2839CF7-6C09-6C46-93D6-20515DFCB3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03" y="2454"/>
              <a:ext cx="158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2" name="Line 80">
              <a:extLst>
                <a:ext uri="{FF2B5EF4-FFF2-40B4-BE49-F238E27FC236}">
                  <a16:creationId xmlns:a16="http://schemas.microsoft.com/office/drawing/2014/main" id="{9F25B3DC-3DE6-EF4B-9A0E-E0EFD8C090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48" y="2341"/>
              <a:ext cx="136" cy="4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3" name="Line 81">
              <a:extLst>
                <a:ext uri="{FF2B5EF4-FFF2-40B4-BE49-F238E27FC236}">
                  <a16:creationId xmlns:a16="http://schemas.microsoft.com/office/drawing/2014/main" id="{47E6BC95-8F20-5E45-AC98-63BB1C7FFE4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16" y="2137"/>
              <a:ext cx="91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4" name="Line 82">
              <a:extLst>
                <a:ext uri="{FF2B5EF4-FFF2-40B4-BE49-F238E27FC236}">
                  <a16:creationId xmlns:a16="http://schemas.microsoft.com/office/drawing/2014/main" id="{A9ADA65C-EFCA-2B4B-B0B0-E25A97D8ED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60" y="2001"/>
              <a:ext cx="69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5" name="Line 83">
              <a:extLst>
                <a:ext uri="{FF2B5EF4-FFF2-40B4-BE49-F238E27FC236}">
                  <a16:creationId xmlns:a16="http://schemas.microsoft.com/office/drawing/2014/main" id="{B042052A-FC0A-DB46-A3B7-40D3DF1376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083" y="1888"/>
              <a:ext cx="69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6" name="Line 84">
              <a:extLst>
                <a:ext uri="{FF2B5EF4-FFF2-40B4-BE49-F238E27FC236}">
                  <a16:creationId xmlns:a16="http://schemas.microsoft.com/office/drawing/2014/main" id="{1FF1EF7D-2A8B-F34A-950D-4F77847827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24" y="1842"/>
              <a:ext cx="45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277" name="Line 85">
              <a:extLst>
                <a:ext uri="{FF2B5EF4-FFF2-40B4-BE49-F238E27FC236}">
                  <a16:creationId xmlns:a16="http://schemas.microsoft.com/office/drawing/2014/main" id="{F05E9A20-4BCD-BD46-B710-AF0847E3AF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28" y="1774"/>
              <a:ext cx="47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17" name="Line 125">
              <a:extLst>
                <a:ext uri="{FF2B5EF4-FFF2-40B4-BE49-F238E27FC236}">
                  <a16:creationId xmlns:a16="http://schemas.microsoft.com/office/drawing/2014/main" id="{88080F20-08E3-8246-A998-88DD38A159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971" y="2251"/>
              <a:ext cx="113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8318" name="Line 126">
              <a:extLst>
                <a:ext uri="{FF2B5EF4-FFF2-40B4-BE49-F238E27FC236}">
                  <a16:creationId xmlns:a16="http://schemas.microsoft.com/office/drawing/2014/main" id="{0402A12E-9850-7542-BCFA-DA984F0068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23" y="1752"/>
              <a:ext cx="45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311" grpId="0"/>
      <p:bldP spid="8312" grpId="0"/>
      <p:bldP spid="83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5482DD2-F4C3-4F5F-9AE9-81CEC978ECA7}"/>
              </a:ext>
            </a:extLst>
          </p:cNvPr>
          <p:cNvGrpSpPr/>
          <p:nvPr/>
        </p:nvGrpSpPr>
        <p:grpSpPr>
          <a:xfrm>
            <a:off x="7581193" y="2172945"/>
            <a:ext cx="3391270" cy="2920754"/>
            <a:chOff x="4400363" y="2476869"/>
            <a:chExt cx="3391270" cy="2920754"/>
          </a:xfrm>
        </p:grpSpPr>
        <p:sp>
          <p:nvSpPr>
            <p:cNvPr id="6" name="Cerrar corchete 5">
              <a:extLst>
                <a:ext uri="{FF2B5EF4-FFF2-40B4-BE49-F238E27FC236}">
                  <a16:creationId xmlns:a16="http://schemas.microsoft.com/office/drawing/2014/main" id="{9C78FE1F-7C71-4117-99B0-1F7403199871}"/>
                </a:ext>
              </a:extLst>
            </p:cNvPr>
            <p:cNvSpPr/>
            <p:nvPr/>
          </p:nvSpPr>
          <p:spPr>
            <a:xfrm>
              <a:off x="6095998" y="2476870"/>
              <a:ext cx="1695635" cy="2920753"/>
            </a:xfrm>
            <a:prstGeom prst="rightBracket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" name="Cerrar corchete 6">
              <a:extLst>
                <a:ext uri="{FF2B5EF4-FFF2-40B4-BE49-F238E27FC236}">
                  <a16:creationId xmlns:a16="http://schemas.microsoft.com/office/drawing/2014/main" id="{4FB98F9A-EE72-4053-8F49-550E512F1FB3}"/>
                </a:ext>
              </a:extLst>
            </p:cNvPr>
            <p:cNvSpPr/>
            <p:nvPr/>
          </p:nvSpPr>
          <p:spPr>
            <a:xfrm flipH="1">
              <a:off x="4400363" y="2476869"/>
              <a:ext cx="1695635" cy="2920753"/>
            </a:xfrm>
            <a:prstGeom prst="rightBracket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id="{B1D10805-7C30-4668-ACED-85B9EB42E49C}"/>
                </a:ext>
              </a:extLst>
            </p:cNvPr>
            <p:cNvCxnSpPr/>
            <p:nvPr/>
          </p:nvCxnSpPr>
          <p:spPr>
            <a:xfrm>
              <a:off x="4400363" y="4199142"/>
              <a:ext cx="3391270" cy="0"/>
            </a:xfrm>
            <a:prstGeom prst="line">
              <a:avLst/>
            </a:prstGeom>
            <a:ln w="1905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2D5E8E27-6579-405A-B1B1-44E83A15988B}"/>
              </a:ext>
            </a:extLst>
          </p:cNvPr>
          <p:cNvSpPr txBox="1"/>
          <p:nvPr/>
        </p:nvSpPr>
        <p:spPr>
          <a:xfrm>
            <a:off x="812150" y="1740284"/>
            <a:ext cx="57570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expresamos las fuerzas que ejerce el líquido?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Observemos por capa.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superficie</a:t>
            </a: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6" name="Título 1">
            <a:extLst>
              <a:ext uri="{FF2B5EF4-FFF2-40B4-BE49-F238E27FC236}">
                <a16:creationId xmlns:a16="http://schemas.microsoft.com/office/drawing/2014/main" id="{A9991011-01AC-47B5-9D91-653F72504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5929D4B5-97F3-41F2-B989-9EA4F34F0829}"/>
              </a:ext>
            </a:extLst>
          </p:cNvPr>
          <p:cNvGrpSpPr/>
          <p:nvPr/>
        </p:nvGrpSpPr>
        <p:grpSpPr>
          <a:xfrm>
            <a:off x="7910006" y="2564829"/>
            <a:ext cx="1537763" cy="1260625"/>
            <a:chOff x="2912047" y="4683685"/>
            <a:chExt cx="1537763" cy="1260625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2912047" y="4683685"/>
              <a:ext cx="1096055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Superficie A</a:t>
              </a:r>
            </a:p>
          </p:txBody>
        </p:sp>
        <p:cxnSp>
          <p:nvCxnSpPr>
            <p:cNvPr id="16" name="Conector recto de flecha 15">
              <a:extLst>
                <a:ext uri="{FF2B5EF4-FFF2-40B4-BE49-F238E27FC236}">
                  <a16:creationId xmlns:a16="http://schemas.microsoft.com/office/drawing/2014/main" id="{6F45CA3E-5629-4956-B565-196E13330157}"/>
                </a:ext>
              </a:extLst>
            </p:cNvPr>
            <p:cNvCxnSpPr/>
            <p:nvPr/>
          </p:nvCxnSpPr>
          <p:spPr>
            <a:xfrm>
              <a:off x="3535410" y="5029910"/>
              <a:ext cx="914400" cy="9144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4BBBF597-F6ED-4963-A390-31D4E1129639}"/>
              </a:ext>
            </a:extLst>
          </p:cNvPr>
          <p:cNvGrpSpPr/>
          <p:nvPr/>
        </p:nvGrpSpPr>
        <p:grpSpPr>
          <a:xfrm>
            <a:off x="7296027" y="3171446"/>
            <a:ext cx="3559884" cy="877660"/>
            <a:chOff x="7296027" y="3171446"/>
            <a:chExt cx="3559884" cy="877660"/>
          </a:xfrm>
        </p:grpSpPr>
        <p:grpSp>
          <p:nvGrpSpPr>
            <p:cNvPr id="36" name="Grupo 35">
              <a:extLst>
                <a:ext uri="{FF2B5EF4-FFF2-40B4-BE49-F238E27FC236}">
                  <a16:creationId xmlns:a16="http://schemas.microsoft.com/office/drawing/2014/main" id="{4D6BE6D7-291F-4141-BB03-38B420196733}"/>
                </a:ext>
              </a:extLst>
            </p:cNvPr>
            <p:cNvGrpSpPr/>
            <p:nvPr/>
          </p:nvGrpSpPr>
          <p:grpSpPr>
            <a:xfrm>
              <a:off x="7692165" y="3171446"/>
              <a:ext cx="3163746" cy="654008"/>
              <a:chOff x="5091008" y="3227014"/>
              <a:chExt cx="3163746" cy="654008"/>
            </a:xfrm>
          </p:grpSpPr>
          <p:grpSp>
            <p:nvGrpSpPr>
              <p:cNvPr id="33" name="Grupo 32">
                <a:extLst>
                  <a:ext uri="{FF2B5EF4-FFF2-40B4-BE49-F238E27FC236}">
                    <a16:creationId xmlns:a16="http://schemas.microsoft.com/office/drawing/2014/main" id="{434690C6-DE37-41F7-A54A-49DD0E954BB3}"/>
                  </a:ext>
                </a:extLst>
              </p:cNvPr>
              <p:cNvGrpSpPr/>
              <p:nvPr/>
            </p:nvGrpSpPr>
            <p:grpSpPr>
              <a:xfrm>
                <a:off x="5091008" y="3534792"/>
                <a:ext cx="3163746" cy="346230"/>
                <a:chOff x="5091008" y="3534792"/>
                <a:chExt cx="3163746" cy="346230"/>
              </a:xfrm>
            </p:grpSpPr>
            <p:cxnSp>
              <p:nvCxnSpPr>
                <p:cNvPr id="14" name="Conector recto de flecha 13">
                  <a:extLst>
                    <a:ext uri="{FF2B5EF4-FFF2-40B4-BE49-F238E27FC236}">
                      <a16:creationId xmlns:a16="http://schemas.microsoft.com/office/drawing/2014/main" id="{A8A6F833-F8DF-4BD2-8BDE-63C8D812796E}"/>
                    </a:ext>
                  </a:extLst>
                </p:cNvPr>
                <p:cNvCxnSpPr/>
                <p:nvPr/>
              </p:nvCxnSpPr>
              <p:spPr>
                <a:xfrm>
                  <a:off x="6893512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Conector recto de flecha 14">
                  <a:extLst>
                    <a:ext uri="{FF2B5EF4-FFF2-40B4-BE49-F238E27FC236}">
                      <a16:creationId xmlns:a16="http://schemas.microsoft.com/office/drawing/2014/main" id="{95F07573-BD35-4DDA-A734-AA19C5EEC3FB}"/>
                    </a:ext>
                  </a:extLst>
                </p:cNvPr>
                <p:cNvCxnSpPr/>
                <p:nvPr/>
              </p:nvCxnSpPr>
              <p:spPr>
                <a:xfrm>
                  <a:off x="711693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Conector recto de flecha 18">
                  <a:extLst>
                    <a:ext uri="{FF2B5EF4-FFF2-40B4-BE49-F238E27FC236}">
                      <a16:creationId xmlns:a16="http://schemas.microsoft.com/office/drawing/2014/main" id="{9F34B5E7-7E82-4FA5-B81A-42C71B5A8B58}"/>
                    </a:ext>
                  </a:extLst>
                </p:cNvPr>
                <p:cNvCxnSpPr/>
                <p:nvPr/>
              </p:nvCxnSpPr>
              <p:spPr>
                <a:xfrm>
                  <a:off x="734775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Conector recto de flecha 19">
                  <a:extLst>
                    <a:ext uri="{FF2B5EF4-FFF2-40B4-BE49-F238E27FC236}">
                      <a16:creationId xmlns:a16="http://schemas.microsoft.com/office/drawing/2014/main" id="{3A4C882E-D9BC-4B1A-9D3B-95A5F04E8D81}"/>
                    </a:ext>
                  </a:extLst>
                </p:cNvPr>
                <p:cNvCxnSpPr/>
                <p:nvPr/>
              </p:nvCxnSpPr>
              <p:spPr>
                <a:xfrm>
                  <a:off x="757117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Conector recto de flecha 20">
                  <a:extLst>
                    <a:ext uri="{FF2B5EF4-FFF2-40B4-BE49-F238E27FC236}">
                      <a16:creationId xmlns:a16="http://schemas.microsoft.com/office/drawing/2014/main" id="{6EC27B81-7C4E-44E3-A884-E98DC533617F}"/>
                    </a:ext>
                  </a:extLst>
                </p:cNvPr>
                <p:cNvCxnSpPr/>
                <p:nvPr/>
              </p:nvCxnSpPr>
              <p:spPr>
                <a:xfrm>
                  <a:off x="780051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Conector recto de flecha 21">
                  <a:extLst>
                    <a:ext uri="{FF2B5EF4-FFF2-40B4-BE49-F238E27FC236}">
                      <a16:creationId xmlns:a16="http://schemas.microsoft.com/office/drawing/2014/main" id="{5699BF23-EDE2-4133-BEF7-15E5397B198C}"/>
                    </a:ext>
                  </a:extLst>
                </p:cNvPr>
                <p:cNvCxnSpPr/>
                <p:nvPr/>
              </p:nvCxnSpPr>
              <p:spPr>
                <a:xfrm>
                  <a:off x="802393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Conector recto de flecha 22">
                  <a:extLst>
                    <a:ext uri="{FF2B5EF4-FFF2-40B4-BE49-F238E27FC236}">
                      <a16:creationId xmlns:a16="http://schemas.microsoft.com/office/drawing/2014/main" id="{5176729B-E136-4670-A445-6B34E09CD6C5}"/>
                    </a:ext>
                  </a:extLst>
                </p:cNvPr>
                <p:cNvCxnSpPr/>
                <p:nvPr/>
              </p:nvCxnSpPr>
              <p:spPr>
                <a:xfrm>
                  <a:off x="825475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Conector recto de flecha 24">
                  <a:extLst>
                    <a:ext uri="{FF2B5EF4-FFF2-40B4-BE49-F238E27FC236}">
                      <a16:creationId xmlns:a16="http://schemas.microsoft.com/office/drawing/2014/main" id="{C7B9D3C3-17EC-4890-AE46-4F0E75D548A4}"/>
                    </a:ext>
                  </a:extLst>
                </p:cNvPr>
                <p:cNvCxnSpPr/>
                <p:nvPr/>
              </p:nvCxnSpPr>
              <p:spPr>
                <a:xfrm>
                  <a:off x="5091008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Conector recto de flecha 25">
                  <a:extLst>
                    <a:ext uri="{FF2B5EF4-FFF2-40B4-BE49-F238E27FC236}">
                      <a16:creationId xmlns:a16="http://schemas.microsoft.com/office/drawing/2014/main" id="{5B0F1F7F-E6B4-47C5-A442-22702CE5FB08}"/>
                    </a:ext>
                  </a:extLst>
                </p:cNvPr>
                <p:cNvCxnSpPr/>
                <p:nvPr/>
              </p:nvCxnSpPr>
              <p:spPr>
                <a:xfrm>
                  <a:off x="531442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ector recto de flecha 26">
                  <a:extLst>
                    <a:ext uri="{FF2B5EF4-FFF2-40B4-BE49-F238E27FC236}">
                      <a16:creationId xmlns:a16="http://schemas.microsoft.com/office/drawing/2014/main" id="{44CDBBB8-90A5-4A26-A1BC-C622AF1B7B0F}"/>
                    </a:ext>
                  </a:extLst>
                </p:cNvPr>
                <p:cNvCxnSpPr/>
                <p:nvPr/>
              </p:nvCxnSpPr>
              <p:spPr>
                <a:xfrm>
                  <a:off x="554524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ector recto de flecha 27">
                  <a:extLst>
                    <a:ext uri="{FF2B5EF4-FFF2-40B4-BE49-F238E27FC236}">
                      <a16:creationId xmlns:a16="http://schemas.microsoft.com/office/drawing/2014/main" id="{1D5D75A7-AD15-4A51-9899-7DDA98214653}"/>
                    </a:ext>
                  </a:extLst>
                </p:cNvPr>
                <p:cNvCxnSpPr/>
                <p:nvPr/>
              </p:nvCxnSpPr>
              <p:spPr>
                <a:xfrm>
                  <a:off x="576867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ector recto de flecha 28">
                  <a:extLst>
                    <a:ext uri="{FF2B5EF4-FFF2-40B4-BE49-F238E27FC236}">
                      <a16:creationId xmlns:a16="http://schemas.microsoft.com/office/drawing/2014/main" id="{3BEF5ABF-205E-4756-A5BE-4C136296D346}"/>
                    </a:ext>
                  </a:extLst>
                </p:cNvPr>
                <p:cNvCxnSpPr/>
                <p:nvPr/>
              </p:nvCxnSpPr>
              <p:spPr>
                <a:xfrm>
                  <a:off x="599800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ector recto de flecha 29">
                  <a:extLst>
                    <a:ext uri="{FF2B5EF4-FFF2-40B4-BE49-F238E27FC236}">
                      <a16:creationId xmlns:a16="http://schemas.microsoft.com/office/drawing/2014/main" id="{E45083B3-42A8-4AC3-98AB-A995570C93AF}"/>
                    </a:ext>
                  </a:extLst>
                </p:cNvPr>
                <p:cNvCxnSpPr/>
                <p:nvPr/>
              </p:nvCxnSpPr>
              <p:spPr>
                <a:xfrm>
                  <a:off x="622143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ector recto de flecha 30">
                  <a:extLst>
                    <a:ext uri="{FF2B5EF4-FFF2-40B4-BE49-F238E27FC236}">
                      <a16:creationId xmlns:a16="http://schemas.microsoft.com/office/drawing/2014/main" id="{C961410B-5208-4815-9931-3A60319F06A0}"/>
                    </a:ext>
                  </a:extLst>
                </p:cNvPr>
                <p:cNvCxnSpPr/>
                <p:nvPr/>
              </p:nvCxnSpPr>
              <p:spPr>
                <a:xfrm>
                  <a:off x="645225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Conector recto de flecha 31">
                  <a:extLst>
                    <a:ext uri="{FF2B5EF4-FFF2-40B4-BE49-F238E27FC236}">
                      <a16:creationId xmlns:a16="http://schemas.microsoft.com/office/drawing/2014/main" id="{F506C206-F9C4-42AA-8637-E64BA0D3A955}"/>
                    </a:ext>
                  </a:extLst>
                </p:cNvPr>
                <p:cNvCxnSpPr/>
                <p:nvPr/>
              </p:nvCxnSpPr>
              <p:spPr>
                <a:xfrm>
                  <a:off x="6675671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F0144DB7-52B9-435A-8A45-48B839CB34E5}"/>
                  </a:ext>
                </a:extLst>
              </p:cNvPr>
              <p:cNvSpPr txBox="1"/>
              <p:nvPr/>
            </p:nvSpPr>
            <p:spPr>
              <a:xfrm>
                <a:off x="5792257" y="3227014"/>
                <a:ext cx="163698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5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Presión atmosférica</a:t>
                </a:r>
              </a:p>
            </p:txBody>
          </p:sp>
        </p:grpSp>
        <p:sp>
          <p:nvSpPr>
            <p:cNvPr id="18" name="CuadroTexto 17">
              <a:extLst>
                <a:ext uri="{FF2B5EF4-FFF2-40B4-BE49-F238E27FC236}">
                  <a16:creationId xmlns:a16="http://schemas.microsoft.com/office/drawing/2014/main" id="{6C5BB90D-C2A7-49C4-8D63-8F6A588C8898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id="{2792B3CA-DB58-4F92-A000-1824098C6821}"/>
              </a:ext>
            </a:extLst>
          </p:cNvPr>
          <p:cNvSpPr/>
          <p:nvPr/>
        </p:nvSpPr>
        <p:spPr>
          <a:xfrm>
            <a:off x="7457242" y="1950785"/>
            <a:ext cx="3622090" cy="3462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95294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1" y="277813"/>
            <a:ext cx="7813675" cy="919162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</a:t>
            </a:r>
            <a:r>
              <a:rPr lang="es-ES_tradnl" sz="40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atomosférica</a:t>
            </a:r>
            <a:endParaRPr lang="es-ES_tradnl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2019" name="Rectangle 3"/>
          <p:cNvSpPr>
            <a:spLocks noChangeArrowheads="1"/>
          </p:cNvSpPr>
          <p:nvPr/>
        </p:nvSpPr>
        <p:spPr bwMode="auto">
          <a:xfrm>
            <a:off x="1847850" y="1557338"/>
            <a:ext cx="8686800" cy="4081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Sistema Internacional: 101300 [Pa]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i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Medidas a nivel del mar.</a:t>
            </a:r>
            <a:endParaRPr lang="en-US" sz="2400" i="1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400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RELACI</a:t>
            </a:r>
            <a:r>
              <a:rPr lang="en-US" altLang="ja-JP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  <a:cs typeface="Arial" charset="0"/>
              </a:rPr>
              <a:t>ÓN ENTRE ALGUNAS UNIDADES DE PRESIÓN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altLang="ja-JP" sz="2400" b="1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 [atm] = 760 [torr]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[atm] =76 [cm Hg]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[mm Hg] = 133 [</a:t>
            </a:r>
            <a:r>
              <a:rPr lang="es-CL" sz="24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Pa</a:t>
            </a: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[</a:t>
            </a:r>
            <a:r>
              <a:rPr lang="es-CL" sz="24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Pa</a:t>
            </a: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] = 10 [bar]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 [mbar] = 0,76 [mm Hg]</a:t>
            </a:r>
            <a:endParaRPr lang="es-ES_tradnl" sz="2200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0" name="Freeform 114">
            <a:extLst>
              <a:ext uri="{FF2B5EF4-FFF2-40B4-BE49-F238E27FC236}">
                <a16:creationId xmlns:a16="http://schemas.microsoft.com/office/drawing/2014/main" id="{B84C06F6-8317-5145-9AAE-0AEC27AC7F31}"/>
              </a:ext>
            </a:extLst>
          </p:cNvPr>
          <p:cNvSpPr>
            <a:spLocks/>
          </p:cNvSpPr>
          <p:nvPr/>
        </p:nvSpPr>
        <p:spPr bwMode="auto">
          <a:xfrm>
            <a:off x="2495551" y="4572001"/>
            <a:ext cx="1914525" cy="714375"/>
          </a:xfrm>
          <a:custGeom>
            <a:avLst/>
            <a:gdLst>
              <a:gd name="T0" fmla="*/ 0 w 1206"/>
              <a:gd name="T1" fmla="*/ 437 h 450"/>
              <a:gd name="T2" fmla="*/ 774 w 1206"/>
              <a:gd name="T3" fmla="*/ 450 h 450"/>
              <a:gd name="T4" fmla="*/ 1206 w 1206"/>
              <a:gd name="T5" fmla="*/ 0 h 450"/>
              <a:gd name="T6" fmla="*/ 386 w 1206"/>
              <a:gd name="T7" fmla="*/ 6 h 450"/>
              <a:gd name="T8" fmla="*/ 0 w 1206"/>
              <a:gd name="T9" fmla="*/ 437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6" h="450">
                <a:moveTo>
                  <a:pt x="0" y="437"/>
                </a:moveTo>
                <a:lnTo>
                  <a:pt x="774" y="450"/>
                </a:lnTo>
                <a:lnTo>
                  <a:pt x="1206" y="0"/>
                </a:lnTo>
                <a:lnTo>
                  <a:pt x="386" y="6"/>
                </a:lnTo>
                <a:lnTo>
                  <a:pt x="0" y="437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_tradnl"/>
          </a:p>
        </p:txBody>
      </p:sp>
      <p:grpSp>
        <p:nvGrpSpPr>
          <p:cNvPr id="9305" name="Group 89">
            <a:extLst>
              <a:ext uri="{FF2B5EF4-FFF2-40B4-BE49-F238E27FC236}">
                <a16:creationId xmlns:a16="http://schemas.microsoft.com/office/drawing/2014/main" id="{8F66AED8-8CD4-304F-B4B5-BF74B276A682}"/>
              </a:ext>
            </a:extLst>
          </p:cNvPr>
          <p:cNvGrpSpPr>
            <a:grpSpLocks/>
          </p:cNvGrpSpPr>
          <p:nvPr/>
        </p:nvGrpSpPr>
        <p:grpSpPr bwMode="auto">
          <a:xfrm>
            <a:off x="2603501" y="3683001"/>
            <a:ext cx="1763713" cy="1547813"/>
            <a:chOff x="1451" y="2319"/>
            <a:chExt cx="1111" cy="975"/>
          </a:xfrm>
        </p:grpSpPr>
        <p:grpSp>
          <p:nvGrpSpPr>
            <p:cNvPr id="9293" name="Group 77">
              <a:extLst>
                <a:ext uri="{FF2B5EF4-FFF2-40B4-BE49-F238E27FC236}">
                  <a16:creationId xmlns:a16="http://schemas.microsoft.com/office/drawing/2014/main" id="{1BEAA4CF-FF2E-C446-A124-5FE3DBAD90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51" y="2680"/>
              <a:ext cx="703" cy="614"/>
              <a:chOff x="1451" y="2680"/>
              <a:chExt cx="703" cy="614"/>
            </a:xfrm>
          </p:grpSpPr>
          <p:sp>
            <p:nvSpPr>
              <p:cNvPr id="9285" name="Line 69">
                <a:extLst>
                  <a:ext uri="{FF2B5EF4-FFF2-40B4-BE49-F238E27FC236}">
                    <a16:creationId xmlns:a16="http://schemas.microsoft.com/office/drawing/2014/main" id="{1373CC6C-9D6B-3A48-B962-789F0DFF4C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54" y="2680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6" name="Line 70">
                <a:extLst>
                  <a:ext uri="{FF2B5EF4-FFF2-40B4-BE49-F238E27FC236}">
                    <a16:creationId xmlns:a16="http://schemas.microsoft.com/office/drawing/2014/main" id="{499A4A9F-7E74-3842-A97E-374CC623B5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63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7" name="Line 71">
                <a:extLst>
                  <a:ext uri="{FF2B5EF4-FFF2-40B4-BE49-F238E27FC236}">
                    <a16:creationId xmlns:a16="http://schemas.microsoft.com/office/drawing/2014/main" id="{7843CE9D-2AE0-6744-99FB-D5A793D991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50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8" name="Line 72">
                <a:extLst>
                  <a:ext uri="{FF2B5EF4-FFF2-40B4-BE49-F238E27FC236}">
                    <a16:creationId xmlns:a16="http://schemas.microsoft.com/office/drawing/2014/main" id="{96EE25DE-195E-084C-9C19-20B453DF97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36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89" name="Line 73">
                <a:extLst>
                  <a:ext uri="{FF2B5EF4-FFF2-40B4-BE49-F238E27FC236}">
                    <a16:creationId xmlns:a16="http://schemas.microsoft.com/office/drawing/2014/main" id="{ABCC8123-6AED-6B49-B0ED-6E5478B1B3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46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0" name="Line 74">
                <a:extLst>
                  <a:ext uri="{FF2B5EF4-FFF2-40B4-BE49-F238E27FC236}">
                    <a16:creationId xmlns:a16="http://schemas.microsoft.com/office/drawing/2014/main" id="{6EA7207C-29F6-CC40-B4C2-DE0A21BB33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1" name="Line 75">
                <a:extLst>
                  <a:ext uri="{FF2B5EF4-FFF2-40B4-BE49-F238E27FC236}">
                    <a16:creationId xmlns:a16="http://schemas.microsoft.com/office/drawing/2014/main" id="{7642863A-3731-8F48-A4DE-93A3193359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42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2" name="Line 76">
                <a:extLst>
                  <a:ext uri="{FF2B5EF4-FFF2-40B4-BE49-F238E27FC236}">
                    <a16:creationId xmlns:a16="http://schemas.microsoft.com/office/drawing/2014/main" id="{BF3C416E-9937-6840-8279-4C8DD512E7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51" y="2681"/>
                <a:ext cx="0" cy="613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</p:grpSp>
        <p:grpSp>
          <p:nvGrpSpPr>
            <p:cNvPr id="9304" name="Group 88">
              <a:extLst>
                <a:ext uri="{FF2B5EF4-FFF2-40B4-BE49-F238E27FC236}">
                  <a16:creationId xmlns:a16="http://schemas.microsoft.com/office/drawing/2014/main" id="{4D76A336-5233-484D-8CC9-E08778E66A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45" y="2319"/>
              <a:ext cx="317" cy="884"/>
              <a:chOff x="2245" y="2319"/>
              <a:chExt cx="317" cy="884"/>
            </a:xfrm>
          </p:grpSpPr>
          <p:sp>
            <p:nvSpPr>
              <p:cNvPr id="9294" name="Line 78">
                <a:extLst>
                  <a:ext uri="{FF2B5EF4-FFF2-40B4-BE49-F238E27FC236}">
                    <a16:creationId xmlns:a16="http://schemas.microsoft.com/office/drawing/2014/main" id="{0F251B86-EA76-AA47-921E-DB4A37632C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45" y="2636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5" name="Line 79">
                <a:extLst>
                  <a:ext uri="{FF2B5EF4-FFF2-40B4-BE49-F238E27FC236}">
                    <a16:creationId xmlns:a16="http://schemas.microsoft.com/office/drawing/2014/main" id="{90868C2C-8199-7F4F-AE5D-EC0EF3379D9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13" y="2591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6" name="Line 80">
                <a:extLst>
                  <a:ext uri="{FF2B5EF4-FFF2-40B4-BE49-F238E27FC236}">
                    <a16:creationId xmlns:a16="http://schemas.microsoft.com/office/drawing/2014/main" id="{1911597F-C665-F549-BD20-80E0B5FF7B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81" y="2500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7" name="Line 81">
                <a:extLst>
                  <a:ext uri="{FF2B5EF4-FFF2-40B4-BE49-F238E27FC236}">
                    <a16:creationId xmlns:a16="http://schemas.microsoft.com/office/drawing/2014/main" id="{DFD22A13-2201-C141-B989-0D55E564E8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49" y="2432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8" name="Line 82">
                <a:extLst>
                  <a:ext uri="{FF2B5EF4-FFF2-40B4-BE49-F238E27FC236}">
                    <a16:creationId xmlns:a16="http://schemas.microsoft.com/office/drawing/2014/main" id="{253F4C8D-DC33-BD49-8382-28B8C58FF5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17" y="2364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9299" name="Line 83">
                <a:extLst>
                  <a:ext uri="{FF2B5EF4-FFF2-40B4-BE49-F238E27FC236}">
                    <a16:creationId xmlns:a16="http://schemas.microsoft.com/office/drawing/2014/main" id="{1A145852-5D21-1A49-A4E7-FDB0855005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62" y="2319"/>
                <a:ext cx="0" cy="567"/>
              </a:xfrm>
              <a:prstGeom prst="line">
                <a:avLst/>
              </a:prstGeom>
              <a:noFill/>
              <a:ln w="9525">
                <a:solidFill>
                  <a:srgbClr val="FF0000">
                    <a:alpha val="50000"/>
                  </a:srgbClr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</p:grpSp>
      </p:grpSp>
      <p:grpSp>
        <p:nvGrpSpPr>
          <p:cNvPr id="9353" name="Group 137">
            <a:extLst>
              <a:ext uri="{FF2B5EF4-FFF2-40B4-BE49-F238E27FC236}">
                <a16:creationId xmlns:a16="http://schemas.microsoft.com/office/drawing/2014/main" id="{23C76269-EBE0-C244-B674-0F0A03611688}"/>
              </a:ext>
            </a:extLst>
          </p:cNvPr>
          <p:cNvGrpSpPr>
            <a:grpSpLocks/>
          </p:cNvGrpSpPr>
          <p:nvPr/>
        </p:nvGrpSpPr>
        <p:grpSpPr bwMode="auto">
          <a:xfrm>
            <a:off x="2495551" y="1735139"/>
            <a:ext cx="1946275" cy="3565525"/>
            <a:chOff x="611" y="1071"/>
            <a:chExt cx="1226" cy="2246"/>
          </a:xfrm>
        </p:grpSpPr>
        <p:sp>
          <p:nvSpPr>
            <p:cNvPr id="9331" name="Rectangle 115">
              <a:extLst>
                <a:ext uri="{FF2B5EF4-FFF2-40B4-BE49-F238E27FC236}">
                  <a16:creationId xmlns:a16="http://schemas.microsoft.com/office/drawing/2014/main" id="{B8E1A024-4BEA-684F-9AD1-F728C3A54A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3" y="1502"/>
              <a:ext cx="794" cy="1815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30000"/>
                  </a:schemeClr>
                </a:gs>
                <a:gs pos="100000">
                  <a:srgbClr val="0099FF">
                    <a:alpha val="33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9349" name="Freeform 133">
              <a:extLst>
                <a:ext uri="{FF2B5EF4-FFF2-40B4-BE49-F238E27FC236}">
                  <a16:creationId xmlns:a16="http://schemas.microsoft.com/office/drawing/2014/main" id="{4C7C6F0A-E12B-0C40-B728-F23175175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1071"/>
              <a:ext cx="1226" cy="431"/>
            </a:xfrm>
            <a:custGeom>
              <a:avLst/>
              <a:gdLst>
                <a:gd name="T0" fmla="*/ 0 w 1226"/>
                <a:gd name="T1" fmla="*/ 430 h 431"/>
                <a:gd name="T2" fmla="*/ 801 w 1226"/>
                <a:gd name="T3" fmla="*/ 431 h 431"/>
                <a:gd name="T4" fmla="*/ 1226 w 1226"/>
                <a:gd name="T5" fmla="*/ 0 h 431"/>
                <a:gd name="T6" fmla="*/ 435 w 1226"/>
                <a:gd name="T7" fmla="*/ 5 h 431"/>
                <a:gd name="T8" fmla="*/ 0 w 1226"/>
                <a:gd name="T9" fmla="*/ 430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6" h="431">
                  <a:moveTo>
                    <a:pt x="0" y="430"/>
                  </a:moveTo>
                  <a:lnTo>
                    <a:pt x="801" y="431"/>
                  </a:lnTo>
                  <a:lnTo>
                    <a:pt x="1226" y="0"/>
                  </a:lnTo>
                  <a:lnTo>
                    <a:pt x="435" y="5"/>
                  </a:lnTo>
                  <a:lnTo>
                    <a:pt x="0" y="43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9351" name="Freeform 135">
              <a:extLst>
                <a:ext uri="{FF2B5EF4-FFF2-40B4-BE49-F238E27FC236}">
                  <a16:creationId xmlns:a16="http://schemas.microsoft.com/office/drawing/2014/main" id="{0AE504E3-FC3F-F04B-836A-77AEA894CE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1" y="1076"/>
              <a:ext cx="426" cy="2238"/>
            </a:xfrm>
            <a:custGeom>
              <a:avLst/>
              <a:gdLst>
                <a:gd name="T0" fmla="*/ 0 w 426"/>
                <a:gd name="T1" fmla="*/ 2238 h 2238"/>
                <a:gd name="T2" fmla="*/ 411 w 426"/>
                <a:gd name="T3" fmla="*/ 1810 h 2238"/>
                <a:gd name="T4" fmla="*/ 426 w 426"/>
                <a:gd name="T5" fmla="*/ 0 h 2238"/>
                <a:gd name="T6" fmla="*/ 0 w 426"/>
                <a:gd name="T7" fmla="*/ 414 h 2238"/>
                <a:gd name="T8" fmla="*/ 0 w 426"/>
                <a:gd name="T9" fmla="*/ 2238 h 2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6" h="2238">
                  <a:moveTo>
                    <a:pt x="0" y="2238"/>
                  </a:moveTo>
                  <a:lnTo>
                    <a:pt x="411" y="1810"/>
                  </a:lnTo>
                  <a:lnTo>
                    <a:pt x="426" y="0"/>
                  </a:lnTo>
                  <a:lnTo>
                    <a:pt x="0" y="414"/>
                  </a:lnTo>
                  <a:lnTo>
                    <a:pt x="0" y="223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alpha val="60001"/>
                  </a:schemeClr>
                </a:gs>
                <a:gs pos="100000">
                  <a:srgbClr val="0099FF">
                    <a:alpha val="39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9222" name="Text Box 6">
            <a:extLst>
              <a:ext uri="{FF2B5EF4-FFF2-40B4-BE49-F238E27FC236}">
                <a16:creationId xmlns:a16="http://schemas.microsoft.com/office/drawing/2014/main" id="{861B1673-5E9E-FC43-8941-0D804E2E3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5" y="5775325"/>
            <a:ext cx="8928100" cy="64633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presión máxima ejercida en un recipiente (fondo) con algún fluido depende de la </a:t>
            </a:r>
            <a:r>
              <a:rPr lang="es-CL" altLang="es-CL" sz="1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altura de la columna </a:t>
            </a: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 </a:t>
            </a:r>
            <a:r>
              <a:rPr lang="es-CL" altLang="es-CL" sz="18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 del volumen de ésta.</a:t>
            </a:r>
          </a:p>
        </p:txBody>
      </p:sp>
      <p:sp>
        <p:nvSpPr>
          <p:cNvPr id="9232" name="Text Box 16">
            <a:extLst>
              <a:ext uri="{FF2B5EF4-FFF2-40B4-BE49-F238E27FC236}">
                <a16:creationId xmlns:a16="http://schemas.microsoft.com/office/drawing/2014/main" id="{4287374C-A872-6B45-A63B-02AF9177E1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7008" y="833756"/>
            <a:ext cx="46799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máxima ejercida por un fluido.</a:t>
            </a:r>
          </a:p>
        </p:txBody>
      </p:sp>
      <p:grpSp>
        <p:nvGrpSpPr>
          <p:cNvPr id="9282" name="Group 66">
            <a:extLst>
              <a:ext uri="{FF2B5EF4-FFF2-40B4-BE49-F238E27FC236}">
                <a16:creationId xmlns:a16="http://schemas.microsoft.com/office/drawing/2014/main" id="{C05927B9-BD20-E740-B931-056385F46EF7}"/>
              </a:ext>
            </a:extLst>
          </p:cNvPr>
          <p:cNvGrpSpPr>
            <a:grpSpLocks/>
          </p:cNvGrpSpPr>
          <p:nvPr/>
        </p:nvGrpSpPr>
        <p:grpSpPr bwMode="auto">
          <a:xfrm>
            <a:off x="2495550" y="5302250"/>
            <a:ext cx="1187450" cy="323850"/>
            <a:chOff x="1383" y="3339"/>
            <a:chExt cx="748" cy="204"/>
          </a:xfrm>
        </p:grpSpPr>
        <p:sp>
          <p:nvSpPr>
            <p:cNvPr id="9259" name="Text Box 43">
              <a:extLst>
                <a:ext uri="{FF2B5EF4-FFF2-40B4-BE49-F238E27FC236}">
                  <a16:creationId xmlns:a16="http://schemas.microsoft.com/office/drawing/2014/main" id="{FAE553DE-DF1C-EC40-8CC0-E131EF735F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1600000">
              <a:off x="1429" y="3351"/>
              <a:ext cx="6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/>
                <a:t>b</a:t>
              </a:r>
            </a:p>
          </p:txBody>
        </p:sp>
        <p:sp>
          <p:nvSpPr>
            <p:cNvPr id="9255" name="Line 39">
              <a:extLst>
                <a:ext uri="{FF2B5EF4-FFF2-40B4-BE49-F238E27FC236}">
                  <a16:creationId xmlns:a16="http://schemas.microsoft.com/office/drawing/2014/main" id="{121F2ECB-4760-7745-9723-AD0E0B62A1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83" y="3339"/>
              <a:ext cx="7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9281" name="Group 65">
            <a:extLst>
              <a:ext uri="{FF2B5EF4-FFF2-40B4-BE49-F238E27FC236}">
                <a16:creationId xmlns:a16="http://schemas.microsoft.com/office/drawing/2014/main" id="{0ABAF728-34F6-C048-9E54-3CD89C45FD20}"/>
              </a:ext>
            </a:extLst>
          </p:cNvPr>
          <p:cNvGrpSpPr>
            <a:grpSpLocks/>
          </p:cNvGrpSpPr>
          <p:nvPr/>
        </p:nvGrpSpPr>
        <p:grpSpPr bwMode="auto">
          <a:xfrm>
            <a:off x="3792538" y="4618038"/>
            <a:ext cx="1008062" cy="684212"/>
            <a:chOff x="2200" y="2908"/>
            <a:chExt cx="635" cy="431"/>
          </a:xfrm>
        </p:grpSpPr>
        <p:sp>
          <p:nvSpPr>
            <p:cNvPr id="9260" name="Text Box 44">
              <a:extLst>
                <a:ext uri="{FF2B5EF4-FFF2-40B4-BE49-F238E27FC236}">
                  <a16:creationId xmlns:a16="http://schemas.microsoft.com/office/drawing/2014/main" id="{A28E2D7F-F269-E942-B316-3E1BFDB065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8929634">
              <a:off x="2200" y="3114"/>
              <a:ext cx="6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/>
                <a:t>a</a:t>
              </a:r>
            </a:p>
          </p:txBody>
        </p:sp>
        <p:sp>
          <p:nvSpPr>
            <p:cNvPr id="9256" name="Line 40">
              <a:extLst>
                <a:ext uri="{FF2B5EF4-FFF2-40B4-BE49-F238E27FC236}">
                  <a16:creationId xmlns:a16="http://schemas.microsoft.com/office/drawing/2014/main" id="{1FD23D87-E1EA-014F-A642-1B96510CCE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23" y="2908"/>
              <a:ext cx="408" cy="43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9283" name="Group 67">
            <a:extLst>
              <a:ext uri="{FF2B5EF4-FFF2-40B4-BE49-F238E27FC236}">
                <a16:creationId xmlns:a16="http://schemas.microsoft.com/office/drawing/2014/main" id="{190C527C-B691-A949-827E-43A34E4F8436}"/>
              </a:ext>
            </a:extLst>
          </p:cNvPr>
          <p:cNvGrpSpPr>
            <a:grpSpLocks/>
          </p:cNvGrpSpPr>
          <p:nvPr/>
        </p:nvGrpSpPr>
        <p:grpSpPr bwMode="auto">
          <a:xfrm>
            <a:off x="1703388" y="2422525"/>
            <a:ext cx="1008062" cy="2844800"/>
            <a:chOff x="884" y="1479"/>
            <a:chExt cx="635" cy="1792"/>
          </a:xfrm>
        </p:grpSpPr>
        <p:sp>
          <p:nvSpPr>
            <p:cNvPr id="9257" name="Line 41">
              <a:extLst>
                <a:ext uri="{FF2B5EF4-FFF2-40B4-BE49-F238E27FC236}">
                  <a16:creationId xmlns:a16="http://schemas.microsoft.com/office/drawing/2014/main" id="{0A7E562A-6ECB-FB46-92FF-44B4C6AFE94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38" y="1479"/>
              <a:ext cx="0" cy="17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9258" name="Text Box 42">
              <a:extLst>
                <a:ext uri="{FF2B5EF4-FFF2-40B4-BE49-F238E27FC236}">
                  <a16:creationId xmlns:a16="http://schemas.microsoft.com/office/drawing/2014/main" id="{08BC5A91-3BDD-0F48-8EFE-28A0EFFD2D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1600000">
              <a:off x="884" y="2158"/>
              <a:ext cx="6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>
                  <a:solidFill>
                    <a:srgbClr val="FF0000"/>
                  </a:solidFill>
                </a:rPr>
                <a:t>h</a:t>
              </a:r>
            </a:p>
          </p:txBody>
        </p:sp>
      </p:grpSp>
      <p:sp>
        <p:nvSpPr>
          <p:cNvPr id="9271" name="Rectangle 55">
            <a:extLst>
              <a:ext uri="{FF2B5EF4-FFF2-40B4-BE49-F238E27FC236}">
                <a16:creationId xmlns:a16="http://schemas.microsoft.com/office/drawing/2014/main" id="{6834CF8C-0595-4547-B22E-85F9EE445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-153888"/>
            <a:ext cx="18473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_tradnl"/>
          </a:p>
        </p:txBody>
      </p:sp>
      <p:sp>
        <p:nvSpPr>
          <p:cNvPr id="9321" name="Text Box 105">
            <a:extLst>
              <a:ext uri="{FF2B5EF4-FFF2-40B4-BE49-F238E27FC236}">
                <a16:creationId xmlns:a16="http://schemas.microsoft.com/office/drawing/2014/main" id="{0B143245-DDA5-0243-871E-C6FD0D5D8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5899" y="1720303"/>
            <a:ext cx="2234405" cy="11079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m: masa de fluido</a:t>
            </a:r>
          </a:p>
          <a:p>
            <a:pPr>
              <a:spcBef>
                <a:spcPct val="50000"/>
              </a:spcBef>
            </a:pPr>
            <a:r>
              <a:rPr lang="el-GR" altLang="es-CL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ρ</a:t>
            </a:r>
            <a:r>
              <a:rPr lang="es-CL" altLang="es-CL" sz="1600" dirty="0">
                <a:solidFill>
                  <a:schemeClr val="accent2"/>
                </a:solidFill>
              </a:rPr>
              <a:t>: densidad del fluido</a:t>
            </a:r>
          </a:p>
          <a:p>
            <a:pPr>
              <a:spcBef>
                <a:spcPct val="50000"/>
              </a:spcBef>
            </a:pPr>
            <a:r>
              <a:rPr lang="es-CL" altLang="es-CL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s-CL" altLang="es-CL" sz="1600" dirty="0">
                <a:solidFill>
                  <a:schemeClr val="accent2"/>
                </a:solidFill>
              </a:rPr>
              <a:t>: volumen de fluido</a:t>
            </a:r>
            <a:endParaRPr lang="es-ES" altLang="es-CL" sz="1600" dirty="0">
              <a:solidFill>
                <a:schemeClr val="accent2"/>
              </a:solidFill>
            </a:endParaRPr>
          </a:p>
        </p:txBody>
      </p:sp>
      <p:sp>
        <p:nvSpPr>
          <p:cNvPr id="67" name="Text Box 4">
            <a:extLst>
              <a:ext uri="{FF2B5EF4-FFF2-40B4-BE49-F238E27FC236}">
                <a16:creationId xmlns:a16="http://schemas.microsoft.com/office/drawing/2014/main" id="{AC474190-C95F-B94F-8B23-33157133A0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82011F78-38A4-E548-A504-33EC3C9BDFEB}"/>
                  </a:ext>
                </a:extLst>
              </p:cNvPr>
              <p:cNvSpPr txBox="1"/>
              <p:nvPr/>
            </p:nvSpPr>
            <p:spPr>
              <a:xfrm>
                <a:off x="5950175" y="1799803"/>
                <a:ext cx="2126416" cy="59541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𝑃𝑟𝑒𝑠𝑖</m:t>
                      </m:r>
                      <m:r>
                        <a:rPr lang="es-ES" sz="2000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ó</m:t>
                      </m:r>
                      <m:r>
                        <a:rPr lang="es-ES" sz="2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s-ES" sz="20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𝐹𝑢𝑒𝑟𝑧𝑎</m:t>
                          </m:r>
                        </m:num>
                        <m:den>
                          <m:r>
                            <a:rPr lang="es-ES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Á</m:t>
                          </m:r>
                          <m: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𝑟𝑒𝑎</m:t>
                          </m:r>
                        </m:den>
                      </m:f>
                    </m:oMath>
                  </m:oMathPara>
                </a14:m>
                <a:endParaRPr lang="es-ES_tradnl" sz="20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82011F78-38A4-E548-A504-33EC3C9BDF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0175" y="1799803"/>
                <a:ext cx="2126416" cy="595419"/>
              </a:xfrm>
              <a:prstGeom prst="rect">
                <a:avLst/>
              </a:prstGeom>
              <a:blipFill>
                <a:blip r:embed="rId2"/>
                <a:stretch>
                  <a:fillRect l="-1786" r="-1786" b="-1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CuadroTexto 68">
                <a:extLst>
                  <a:ext uri="{FF2B5EF4-FFF2-40B4-BE49-F238E27FC236}">
                    <a16:creationId xmlns:a16="http://schemas.microsoft.com/office/drawing/2014/main" id="{8F1C287B-F52A-1143-8E72-D0D5879296B7}"/>
                  </a:ext>
                </a:extLst>
              </p:cNvPr>
              <p:cNvSpPr txBox="1"/>
              <p:nvPr/>
            </p:nvSpPr>
            <p:spPr>
              <a:xfrm>
                <a:off x="5751014" y="2699585"/>
                <a:ext cx="2826095" cy="6914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𝜌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69" name="CuadroTexto 68">
                <a:extLst>
                  <a:ext uri="{FF2B5EF4-FFF2-40B4-BE49-F238E27FC236}">
                    <a16:creationId xmlns:a16="http://schemas.microsoft.com/office/drawing/2014/main" id="{8F1C287B-F52A-1143-8E72-D0D5879296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1014" y="2699585"/>
                <a:ext cx="2826095" cy="691471"/>
              </a:xfrm>
              <a:prstGeom prst="rect">
                <a:avLst/>
              </a:prstGeom>
              <a:blipFill>
                <a:blip r:embed="rId3"/>
                <a:stretch>
                  <a:fillRect l="-1786" r="-1339" b="-1636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CuadroTexto 70">
                <a:extLst>
                  <a:ext uri="{FF2B5EF4-FFF2-40B4-BE49-F238E27FC236}">
                    <a16:creationId xmlns:a16="http://schemas.microsoft.com/office/drawing/2014/main" id="{8408ECDF-0D23-484A-B75B-6025C28B057D}"/>
                  </a:ext>
                </a:extLst>
              </p:cNvPr>
              <p:cNvSpPr txBox="1"/>
              <p:nvPr/>
            </p:nvSpPr>
            <p:spPr>
              <a:xfrm>
                <a:off x="5786894" y="3549669"/>
                <a:ext cx="2452979" cy="7012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s-ES" sz="24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𝜌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es-E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es-ES_tradnl" sz="24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71" name="CuadroTexto 70">
                <a:extLst>
                  <a:ext uri="{FF2B5EF4-FFF2-40B4-BE49-F238E27FC236}">
                    <a16:creationId xmlns:a16="http://schemas.microsoft.com/office/drawing/2014/main" id="{8408ECDF-0D23-484A-B75B-6025C28B05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6894" y="3549669"/>
                <a:ext cx="2452979" cy="701282"/>
              </a:xfrm>
              <a:prstGeom prst="rect">
                <a:avLst/>
              </a:prstGeom>
              <a:blipFill>
                <a:blip r:embed="rId4"/>
                <a:stretch>
                  <a:fillRect l="-2062" t="-3571" r="-2062" b="-1428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ADA3A9F8-C536-1F44-9A1C-3D0F52788280}"/>
                  </a:ext>
                </a:extLst>
              </p:cNvPr>
              <p:cNvSpPr txBox="1"/>
              <p:nvPr/>
            </p:nvSpPr>
            <p:spPr>
              <a:xfrm>
                <a:off x="5950175" y="4683145"/>
                <a:ext cx="2484463" cy="553998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s-ES" sz="36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s-ES_tradnl" sz="36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ADA3A9F8-C536-1F44-9A1C-3D0F527882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0175" y="4683145"/>
                <a:ext cx="2484463" cy="553998"/>
              </a:xfrm>
              <a:prstGeom prst="rect">
                <a:avLst/>
              </a:prstGeom>
              <a:blipFill>
                <a:blip r:embed="rId5"/>
                <a:stretch>
                  <a:fillRect l="-3553" r="-3046" b="-26667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9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nimBg="1"/>
      <p:bldP spid="9321" grpId="0" animBg="1"/>
      <p:bldP spid="69" grpId="0"/>
      <p:bldP spid="71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82" name="Group 42">
            <a:extLst>
              <a:ext uri="{FF2B5EF4-FFF2-40B4-BE49-F238E27FC236}">
                <a16:creationId xmlns:a16="http://schemas.microsoft.com/office/drawing/2014/main" id="{D0C41AEF-C063-064C-978E-83804767DA23}"/>
              </a:ext>
            </a:extLst>
          </p:cNvPr>
          <p:cNvGrpSpPr>
            <a:grpSpLocks/>
          </p:cNvGrpSpPr>
          <p:nvPr/>
        </p:nvGrpSpPr>
        <p:grpSpPr bwMode="auto">
          <a:xfrm>
            <a:off x="4259263" y="1339851"/>
            <a:ext cx="2595562" cy="4537075"/>
            <a:chOff x="1723" y="844"/>
            <a:chExt cx="1635" cy="2858"/>
          </a:xfrm>
        </p:grpSpPr>
        <p:sp>
          <p:nvSpPr>
            <p:cNvPr id="10265" name="Rectangle 25">
              <a:extLst>
                <a:ext uri="{FF2B5EF4-FFF2-40B4-BE49-F238E27FC236}">
                  <a16:creationId xmlns:a16="http://schemas.microsoft.com/office/drawing/2014/main" id="{8927C10B-D7AD-6347-894E-A1FB7DE073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9" y="1049"/>
              <a:ext cx="1589" cy="2653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0099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0257" name="Freeform 17">
              <a:extLst>
                <a:ext uri="{FF2B5EF4-FFF2-40B4-BE49-F238E27FC236}">
                  <a16:creationId xmlns:a16="http://schemas.microsoft.com/office/drawing/2014/main" id="{66D4441E-F4FD-1548-87B7-D9A0703237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3" y="844"/>
              <a:ext cx="1634" cy="2858"/>
            </a:xfrm>
            <a:custGeom>
              <a:avLst/>
              <a:gdLst>
                <a:gd name="T0" fmla="*/ 0 w 1224"/>
                <a:gd name="T1" fmla="*/ 2858 h 2858"/>
                <a:gd name="T2" fmla="*/ 1224 w 1224"/>
                <a:gd name="T3" fmla="*/ 2858 h 2858"/>
                <a:gd name="T4" fmla="*/ 1224 w 1224"/>
                <a:gd name="T5" fmla="*/ 0 h 2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4" h="2858">
                  <a:moveTo>
                    <a:pt x="0" y="2858"/>
                  </a:moveTo>
                  <a:lnTo>
                    <a:pt x="1224" y="2858"/>
                  </a:lnTo>
                  <a:lnTo>
                    <a:pt x="1224" y="0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10246" name="Text Box 6">
            <a:extLst>
              <a:ext uri="{FF2B5EF4-FFF2-40B4-BE49-F238E27FC236}">
                <a16:creationId xmlns:a16="http://schemas.microsoft.com/office/drawing/2014/main" id="{E2A81998-EFA5-1845-B989-E775D73AA5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438" y="6082387"/>
            <a:ext cx="8856662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 lo tanto 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altura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(profundidad),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presión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sobre el recipiente.</a:t>
            </a:r>
          </a:p>
        </p:txBody>
      </p:sp>
      <p:grpSp>
        <p:nvGrpSpPr>
          <p:cNvPr id="10281" name="Group 41">
            <a:extLst>
              <a:ext uri="{FF2B5EF4-FFF2-40B4-BE49-F238E27FC236}">
                <a16:creationId xmlns:a16="http://schemas.microsoft.com/office/drawing/2014/main" id="{DC33EC37-5118-EC46-9FC0-B07F69D94866}"/>
              </a:ext>
            </a:extLst>
          </p:cNvPr>
          <p:cNvGrpSpPr>
            <a:grpSpLocks/>
          </p:cNvGrpSpPr>
          <p:nvPr/>
        </p:nvGrpSpPr>
        <p:grpSpPr bwMode="auto">
          <a:xfrm>
            <a:off x="6924676" y="1700213"/>
            <a:ext cx="396875" cy="4176712"/>
            <a:chOff x="3402" y="1071"/>
            <a:chExt cx="250" cy="2631"/>
          </a:xfrm>
        </p:grpSpPr>
        <p:sp>
          <p:nvSpPr>
            <p:cNvPr id="10251" name="Line 11">
              <a:extLst>
                <a:ext uri="{FF2B5EF4-FFF2-40B4-BE49-F238E27FC236}">
                  <a16:creationId xmlns:a16="http://schemas.microsoft.com/office/drawing/2014/main" id="{0615F063-50F4-674A-9AEA-D8B46A62883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2" y="1071"/>
              <a:ext cx="0" cy="263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0252" name="Text Box 12">
              <a:extLst>
                <a:ext uri="{FF2B5EF4-FFF2-40B4-BE49-F238E27FC236}">
                  <a16:creationId xmlns:a16="http://schemas.microsoft.com/office/drawing/2014/main" id="{717B2AB0-D966-1248-8E24-31F34DA191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2" y="2383"/>
              <a:ext cx="25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h</a:t>
              </a:r>
              <a:endParaRPr lang="es-ES" altLang="es-CL">
                <a:latin typeface="Verdana" panose="020B0604030504040204" pitchFamily="34" charset="0"/>
              </a:endParaRPr>
            </a:p>
          </p:txBody>
        </p:sp>
      </p:grpSp>
      <p:grpSp>
        <p:nvGrpSpPr>
          <p:cNvPr id="10278" name="Group 38">
            <a:extLst>
              <a:ext uri="{FF2B5EF4-FFF2-40B4-BE49-F238E27FC236}">
                <a16:creationId xmlns:a16="http://schemas.microsoft.com/office/drawing/2014/main" id="{5ECAEAE4-9755-B84A-A01F-D201C2C29AE4}"/>
              </a:ext>
            </a:extLst>
          </p:cNvPr>
          <p:cNvGrpSpPr>
            <a:grpSpLocks/>
          </p:cNvGrpSpPr>
          <p:nvPr/>
        </p:nvGrpSpPr>
        <p:grpSpPr bwMode="auto">
          <a:xfrm>
            <a:off x="7067551" y="1700213"/>
            <a:ext cx="828675" cy="2087562"/>
            <a:chOff x="3426" y="1071"/>
            <a:chExt cx="384" cy="1315"/>
          </a:xfrm>
        </p:grpSpPr>
        <p:sp>
          <p:nvSpPr>
            <p:cNvPr id="10258" name="Line 18">
              <a:extLst>
                <a:ext uri="{FF2B5EF4-FFF2-40B4-BE49-F238E27FC236}">
                  <a16:creationId xmlns:a16="http://schemas.microsoft.com/office/drawing/2014/main" id="{1334A5B1-A681-7042-A0B0-A40D9E5223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47" y="1071"/>
              <a:ext cx="0" cy="131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0259" name="Text Box 19">
              <a:extLst>
                <a:ext uri="{FF2B5EF4-FFF2-40B4-BE49-F238E27FC236}">
                  <a16:creationId xmlns:a16="http://schemas.microsoft.com/office/drawing/2014/main" id="{825CA115-FEC8-8041-B831-8742DA2827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26" y="1661"/>
              <a:ext cx="384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h/2</a:t>
              </a:r>
              <a:endParaRPr lang="es-ES" altLang="es-CL">
                <a:latin typeface="Verdana" panose="020B0604030504040204" pitchFamily="34" charset="0"/>
              </a:endParaRPr>
            </a:p>
          </p:txBody>
        </p:sp>
      </p:grpSp>
      <p:sp>
        <p:nvSpPr>
          <p:cNvPr id="10263" name="Rectangle 23">
            <a:extLst>
              <a:ext uri="{FF2B5EF4-FFF2-40B4-BE49-F238E27FC236}">
                <a16:creationId xmlns:a16="http://schemas.microsoft.com/office/drawing/2014/main" id="{AEF6EE29-CFE5-1E40-9895-76852FE644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0514" y="3151288"/>
            <a:ext cx="18473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s-ES_tradnl"/>
          </a:p>
        </p:txBody>
      </p:sp>
      <p:grpSp>
        <p:nvGrpSpPr>
          <p:cNvPr id="10279" name="Group 39">
            <a:extLst>
              <a:ext uri="{FF2B5EF4-FFF2-40B4-BE49-F238E27FC236}">
                <a16:creationId xmlns:a16="http://schemas.microsoft.com/office/drawing/2014/main" id="{CD3B01D0-57CB-F543-8E46-E3F89A4D30F6}"/>
              </a:ext>
            </a:extLst>
          </p:cNvPr>
          <p:cNvGrpSpPr>
            <a:grpSpLocks/>
          </p:cNvGrpSpPr>
          <p:nvPr/>
        </p:nvGrpSpPr>
        <p:grpSpPr bwMode="auto">
          <a:xfrm>
            <a:off x="7248525" y="1679576"/>
            <a:ext cx="935038" cy="417513"/>
            <a:chOff x="5286" y="1048"/>
            <a:chExt cx="475" cy="263"/>
          </a:xfrm>
        </p:grpSpPr>
        <p:sp>
          <p:nvSpPr>
            <p:cNvPr id="10269" name="Text Box 29">
              <a:extLst>
                <a:ext uri="{FF2B5EF4-FFF2-40B4-BE49-F238E27FC236}">
                  <a16:creationId xmlns:a16="http://schemas.microsoft.com/office/drawing/2014/main" id="{0EC3A9FC-6E40-E843-8FB3-1294C9E375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6" y="1067"/>
              <a:ext cx="475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>
                  <a:latin typeface="Verdana" panose="020B0604030504040204" pitchFamily="34" charset="0"/>
                </a:rPr>
                <a:t>h/10</a:t>
              </a:r>
              <a:endParaRPr lang="es-ES" altLang="es-CL">
                <a:latin typeface="Verdana" panose="020B0604030504040204" pitchFamily="34" charset="0"/>
              </a:endParaRPr>
            </a:p>
          </p:txBody>
        </p:sp>
        <p:sp>
          <p:nvSpPr>
            <p:cNvPr id="10273" name="Line 33">
              <a:extLst>
                <a:ext uri="{FF2B5EF4-FFF2-40B4-BE49-F238E27FC236}">
                  <a16:creationId xmlns:a16="http://schemas.microsoft.com/office/drawing/2014/main" id="{3204C2F2-EDAB-C34C-AA54-88702D43BC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09" y="1048"/>
              <a:ext cx="0" cy="2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10293" name="Group 53">
            <a:extLst>
              <a:ext uri="{FF2B5EF4-FFF2-40B4-BE49-F238E27FC236}">
                <a16:creationId xmlns:a16="http://schemas.microsoft.com/office/drawing/2014/main" id="{138D23D5-EE2F-5544-B7F8-E8448F7E0257}"/>
              </a:ext>
            </a:extLst>
          </p:cNvPr>
          <p:cNvGrpSpPr>
            <a:grpSpLocks/>
          </p:cNvGrpSpPr>
          <p:nvPr/>
        </p:nvGrpSpPr>
        <p:grpSpPr bwMode="auto">
          <a:xfrm>
            <a:off x="4006850" y="5540375"/>
            <a:ext cx="2844800" cy="336550"/>
            <a:chOff x="1564" y="3490"/>
            <a:chExt cx="1792" cy="212"/>
          </a:xfrm>
        </p:grpSpPr>
        <p:sp>
          <p:nvSpPr>
            <p:cNvPr id="10253" name="Line 13">
              <a:extLst>
                <a:ext uri="{FF2B5EF4-FFF2-40B4-BE49-F238E27FC236}">
                  <a16:creationId xmlns:a16="http://schemas.microsoft.com/office/drawing/2014/main" id="{E71AD465-0EF0-4D48-A822-C5ABE57812F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13" y="3634"/>
              <a:ext cx="1043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0283" name="Text Box 43">
              <a:extLst>
                <a:ext uri="{FF2B5EF4-FFF2-40B4-BE49-F238E27FC236}">
                  <a16:creationId xmlns:a16="http://schemas.microsoft.com/office/drawing/2014/main" id="{A949AF63-EBB0-3447-ADAB-69E8AE26BD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64" y="3490"/>
              <a:ext cx="953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 sz="1600" i="1" dirty="0">
                  <a:latin typeface="Verdana" panose="020B0604030504040204" pitchFamily="34" charset="0"/>
                </a:rPr>
                <a:t>p = h</a:t>
              </a:r>
              <a:r>
                <a:rPr lang="el-GR" altLang="es-CL" sz="1600" i="1" dirty="0">
                  <a:latin typeface="Arial" panose="020B0604020202020204" pitchFamily="34" charset="0"/>
                  <a:cs typeface="Arial" panose="020B0604020202020204" pitchFamily="34" charset="0"/>
                </a:rPr>
                <a:t>ρ</a:t>
              </a:r>
              <a:r>
                <a:rPr lang="es-CL" altLang="es-CL" sz="1600" i="1" dirty="0">
                  <a:latin typeface="Verdana" panose="020B0604030504040204" pitchFamily="34" charset="0"/>
                </a:rPr>
                <a:t>g</a:t>
              </a:r>
              <a:endParaRPr lang="es-ES" altLang="es-CL" sz="1600" i="1" dirty="0">
                <a:latin typeface="Verdana" panose="020B0604030504040204" pitchFamily="34" charset="0"/>
              </a:endParaRPr>
            </a:p>
          </p:txBody>
        </p:sp>
      </p:grpSp>
      <p:grpSp>
        <p:nvGrpSpPr>
          <p:cNvPr id="10301" name="Group 61">
            <a:extLst>
              <a:ext uri="{FF2B5EF4-FFF2-40B4-BE49-F238E27FC236}">
                <a16:creationId xmlns:a16="http://schemas.microsoft.com/office/drawing/2014/main" id="{0EAE9ECB-1409-DC42-9B2B-94DF288919BF}"/>
              </a:ext>
            </a:extLst>
          </p:cNvPr>
          <p:cNvGrpSpPr>
            <a:grpSpLocks/>
          </p:cNvGrpSpPr>
          <p:nvPr/>
        </p:nvGrpSpPr>
        <p:grpSpPr bwMode="auto">
          <a:xfrm>
            <a:off x="4835525" y="3465514"/>
            <a:ext cx="2006600" cy="623887"/>
            <a:chOff x="2086" y="2183"/>
            <a:chExt cx="1264" cy="393"/>
          </a:xfrm>
        </p:grpSpPr>
        <p:sp>
          <p:nvSpPr>
            <p:cNvPr id="10260" name="Line 20">
              <a:extLst>
                <a:ext uri="{FF2B5EF4-FFF2-40B4-BE49-F238E27FC236}">
                  <a16:creationId xmlns:a16="http://schemas.microsoft.com/office/drawing/2014/main" id="{4B60BCDD-1B8B-5E45-838B-4660708C575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29" y="2386"/>
              <a:ext cx="52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grpSp>
          <p:nvGrpSpPr>
            <p:cNvPr id="10292" name="Group 52">
              <a:extLst>
                <a:ext uri="{FF2B5EF4-FFF2-40B4-BE49-F238E27FC236}">
                  <a16:creationId xmlns:a16="http://schemas.microsoft.com/office/drawing/2014/main" id="{8C7639BD-577E-6446-B9FF-3C95E98A72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86" y="2183"/>
              <a:ext cx="682" cy="393"/>
              <a:chOff x="589" y="2039"/>
              <a:chExt cx="682" cy="393"/>
            </a:xfrm>
          </p:grpSpPr>
          <p:sp>
            <p:nvSpPr>
              <p:cNvPr id="10288" name="Text Box 48">
                <a:extLst>
                  <a:ext uri="{FF2B5EF4-FFF2-40B4-BE49-F238E27FC236}">
                    <a16:creationId xmlns:a16="http://schemas.microsoft.com/office/drawing/2014/main" id="{99A045C7-E9D2-2940-85DD-E571C712BD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89" y="2115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 dirty="0">
                    <a:latin typeface="Verdana" panose="020B0604030504040204" pitchFamily="34" charset="0"/>
                  </a:rPr>
                  <a:t>p=</a:t>
                </a:r>
                <a:endParaRPr lang="es-ES" altLang="es-CL" sz="1600" i="1" dirty="0">
                  <a:latin typeface="Verdana" panose="020B0604030504040204" pitchFamily="34" charset="0"/>
                </a:endParaRPr>
              </a:p>
            </p:txBody>
          </p:sp>
          <p:sp>
            <p:nvSpPr>
              <p:cNvPr id="10289" name="Text Box 49">
                <a:extLst>
                  <a:ext uri="{FF2B5EF4-FFF2-40B4-BE49-F238E27FC236}">
                    <a16:creationId xmlns:a16="http://schemas.microsoft.com/office/drawing/2014/main" id="{A79380A1-176F-A140-A992-5B7C04D3692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5" y="2039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>
                    <a:latin typeface="Verdana" panose="020B0604030504040204" pitchFamily="34" charset="0"/>
                  </a:rPr>
                  <a:t>h</a:t>
                </a:r>
                <a:r>
                  <a:rPr lang="el-GR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ρ</a:t>
                </a:r>
                <a:r>
                  <a:rPr lang="es-CL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g</a:t>
                </a:r>
                <a:endParaRPr lang="el-GR" altLang="es-CL" sz="1600" i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90" name="Line 50">
                <a:extLst>
                  <a:ext uri="{FF2B5EF4-FFF2-40B4-BE49-F238E27FC236}">
                    <a16:creationId xmlns:a16="http://schemas.microsoft.com/office/drawing/2014/main" id="{F883867A-955A-744F-AD7B-168999F866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2" y="2243"/>
                <a:ext cx="38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10291" name="Text Box 51">
                <a:extLst>
                  <a:ext uri="{FF2B5EF4-FFF2-40B4-BE49-F238E27FC236}">
                    <a16:creationId xmlns:a16="http://schemas.microsoft.com/office/drawing/2014/main" id="{91683605-27E4-4C44-B295-2C7FA590500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2" y="2220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CL" altLang="es-CL" sz="1600">
                    <a:latin typeface="Verdana" panose="020B0604030504040204" pitchFamily="34" charset="0"/>
                  </a:rPr>
                  <a:t>2</a:t>
                </a:r>
                <a:endParaRPr lang="el-GR" altLang="es-CL" sz="16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0302" name="Group 62">
            <a:extLst>
              <a:ext uri="{FF2B5EF4-FFF2-40B4-BE49-F238E27FC236}">
                <a16:creationId xmlns:a16="http://schemas.microsoft.com/office/drawing/2014/main" id="{F05827F5-4CE8-6643-AEEB-577C95413C95}"/>
              </a:ext>
            </a:extLst>
          </p:cNvPr>
          <p:cNvGrpSpPr>
            <a:grpSpLocks/>
          </p:cNvGrpSpPr>
          <p:nvPr/>
        </p:nvGrpSpPr>
        <p:grpSpPr bwMode="auto">
          <a:xfrm>
            <a:off x="5481638" y="1725614"/>
            <a:ext cx="1320800" cy="623887"/>
            <a:chOff x="2493" y="1087"/>
            <a:chExt cx="832" cy="393"/>
          </a:xfrm>
        </p:grpSpPr>
        <p:sp>
          <p:nvSpPr>
            <p:cNvPr id="10274" name="Line 34">
              <a:extLst>
                <a:ext uri="{FF2B5EF4-FFF2-40B4-BE49-F238E27FC236}">
                  <a16:creationId xmlns:a16="http://schemas.microsoft.com/office/drawing/2014/main" id="{5BB22403-AE79-FE44-9CE8-D196F6BBDB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1" y="1275"/>
              <a:ext cx="10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grpSp>
          <p:nvGrpSpPr>
            <p:cNvPr id="10296" name="Group 56">
              <a:extLst>
                <a:ext uri="{FF2B5EF4-FFF2-40B4-BE49-F238E27FC236}">
                  <a16:creationId xmlns:a16="http://schemas.microsoft.com/office/drawing/2014/main" id="{B228C0CF-A501-5845-8B98-AA37D459FF5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93" y="1087"/>
              <a:ext cx="682" cy="393"/>
              <a:chOff x="589" y="2039"/>
              <a:chExt cx="682" cy="393"/>
            </a:xfrm>
          </p:grpSpPr>
          <p:sp>
            <p:nvSpPr>
              <p:cNvPr id="10297" name="Text Box 57">
                <a:extLst>
                  <a:ext uri="{FF2B5EF4-FFF2-40B4-BE49-F238E27FC236}">
                    <a16:creationId xmlns:a16="http://schemas.microsoft.com/office/drawing/2014/main" id="{CB1CCDF1-784F-8741-813E-C23341AAD0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89" y="2115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 dirty="0">
                    <a:latin typeface="Verdana" panose="020B0604030504040204" pitchFamily="34" charset="0"/>
                  </a:rPr>
                  <a:t>p=</a:t>
                </a:r>
                <a:endParaRPr lang="es-ES" altLang="es-CL" sz="1600" i="1" dirty="0">
                  <a:latin typeface="Verdana" panose="020B0604030504040204" pitchFamily="34" charset="0"/>
                </a:endParaRPr>
              </a:p>
            </p:txBody>
          </p:sp>
          <p:sp>
            <p:nvSpPr>
              <p:cNvPr id="10298" name="Text Box 58">
                <a:extLst>
                  <a:ext uri="{FF2B5EF4-FFF2-40B4-BE49-F238E27FC236}">
                    <a16:creationId xmlns:a16="http://schemas.microsoft.com/office/drawing/2014/main" id="{E939E322-C5A3-1545-A3BD-9FB48C5FD8F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5" y="2039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CL" altLang="es-CL" sz="1600" i="1">
                    <a:latin typeface="Verdana" panose="020B0604030504040204" pitchFamily="34" charset="0"/>
                  </a:rPr>
                  <a:t>h</a:t>
                </a:r>
                <a:r>
                  <a:rPr lang="el-GR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ρ</a:t>
                </a:r>
                <a:r>
                  <a:rPr lang="es-CL" altLang="es-CL" sz="1600" i="1">
                    <a:latin typeface="Arial" panose="020B0604020202020204" pitchFamily="34" charset="0"/>
                    <a:cs typeface="Arial" panose="020B0604020202020204" pitchFamily="34" charset="0"/>
                  </a:rPr>
                  <a:t>g</a:t>
                </a:r>
                <a:endParaRPr lang="el-GR" altLang="es-CL" sz="1600" i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99" name="Line 59">
                <a:extLst>
                  <a:ext uri="{FF2B5EF4-FFF2-40B4-BE49-F238E27FC236}">
                    <a16:creationId xmlns:a16="http://schemas.microsoft.com/office/drawing/2014/main" id="{422FF09D-BB65-FF40-9414-11118E0B35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2" y="2243"/>
                <a:ext cx="38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10300" name="Text Box 60">
                <a:extLst>
                  <a:ext uri="{FF2B5EF4-FFF2-40B4-BE49-F238E27FC236}">
                    <a16:creationId xmlns:a16="http://schemas.microsoft.com/office/drawing/2014/main" id="{5994F4F2-7234-BF43-B8D5-84EC0D306DD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2" y="2220"/>
                <a:ext cx="386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CL" altLang="es-CL" sz="1600">
                    <a:latin typeface="Verdana" panose="020B0604030504040204" pitchFamily="34" charset="0"/>
                  </a:rPr>
                  <a:t>10</a:t>
                </a:r>
                <a:endParaRPr lang="el-GR" altLang="es-CL" sz="16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5" name="Text Box 4">
            <a:extLst>
              <a:ext uri="{FF2B5EF4-FFF2-40B4-BE49-F238E27FC236}">
                <a16:creationId xmlns:a16="http://schemas.microsoft.com/office/drawing/2014/main" id="{E276D7DF-CF3D-A44A-82C8-320FD6D8E6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0" name="Group 6">
            <a:extLst>
              <a:ext uri="{FF2B5EF4-FFF2-40B4-BE49-F238E27FC236}">
                <a16:creationId xmlns:a16="http://schemas.microsoft.com/office/drawing/2014/main" id="{9DA47255-F0EB-5640-AD24-8C731B4058F3}"/>
              </a:ext>
            </a:extLst>
          </p:cNvPr>
          <p:cNvGrpSpPr>
            <a:grpSpLocks/>
          </p:cNvGrpSpPr>
          <p:nvPr/>
        </p:nvGrpSpPr>
        <p:grpSpPr bwMode="auto">
          <a:xfrm>
            <a:off x="4259263" y="1341439"/>
            <a:ext cx="2595562" cy="4537075"/>
            <a:chOff x="1723" y="844"/>
            <a:chExt cx="1635" cy="2858"/>
          </a:xfrm>
        </p:grpSpPr>
        <p:sp>
          <p:nvSpPr>
            <p:cNvPr id="11271" name="Rectangle 7">
              <a:extLst>
                <a:ext uri="{FF2B5EF4-FFF2-40B4-BE49-F238E27FC236}">
                  <a16:creationId xmlns:a16="http://schemas.microsoft.com/office/drawing/2014/main" id="{AB663C48-C344-0845-9A39-AF5248B261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9" y="1049"/>
              <a:ext cx="1589" cy="2653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0099F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1272" name="Freeform 8">
              <a:extLst>
                <a:ext uri="{FF2B5EF4-FFF2-40B4-BE49-F238E27FC236}">
                  <a16:creationId xmlns:a16="http://schemas.microsoft.com/office/drawing/2014/main" id="{060B1874-D04B-EF4C-8138-8ECDDCF907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3" y="844"/>
              <a:ext cx="1634" cy="2858"/>
            </a:xfrm>
            <a:custGeom>
              <a:avLst/>
              <a:gdLst>
                <a:gd name="T0" fmla="*/ 0 w 1224"/>
                <a:gd name="T1" fmla="*/ 2858 h 2858"/>
                <a:gd name="T2" fmla="*/ 1224 w 1224"/>
                <a:gd name="T3" fmla="*/ 2858 h 2858"/>
                <a:gd name="T4" fmla="*/ 1224 w 1224"/>
                <a:gd name="T5" fmla="*/ 0 h 2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24" h="2858">
                  <a:moveTo>
                    <a:pt x="0" y="2858"/>
                  </a:moveTo>
                  <a:lnTo>
                    <a:pt x="1224" y="2858"/>
                  </a:lnTo>
                  <a:lnTo>
                    <a:pt x="1224" y="0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11276" name="Group 12">
            <a:extLst>
              <a:ext uri="{FF2B5EF4-FFF2-40B4-BE49-F238E27FC236}">
                <a16:creationId xmlns:a16="http://schemas.microsoft.com/office/drawing/2014/main" id="{DB964F7C-19A1-1845-B6BD-B163FD686951}"/>
              </a:ext>
            </a:extLst>
          </p:cNvPr>
          <p:cNvGrpSpPr>
            <a:grpSpLocks/>
          </p:cNvGrpSpPr>
          <p:nvPr/>
        </p:nvGrpSpPr>
        <p:grpSpPr bwMode="auto">
          <a:xfrm>
            <a:off x="6924676" y="1700213"/>
            <a:ext cx="396875" cy="4176712"/>
            <a:chOff x="3402" y="1071"/>
            <a:chExt cx="250" cy="2631"/>
          </a:xfrm>
        </p:grpSpPr>
        <p:sp>
          <p:nvSpPr>
            <p:cNvPr id="11277" name="Line 13">
              <a:extLst>
                <a:ext uri="{FF2B5EF4-FFF2-40B4-BE49-F238E27FC236}">
                  <a16:creationId xmlns:a16="http://schemas.microsoft.com/office/drawing/2014/main" id="{8A05365D-E27B-394B-B225-E7FD291DDC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2" y="1071"/>
              <a:ext cx="0" cy="263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78" name="Text Box 14">
              <a:extLst>
                <a:ext uri="{FF2B5EF4-FFF2-40B4-BE49-F238E27FC236}">
                  <a16:creationId xmlns:a16="http://schemas.microsoft.com/office/drawing/2014/main" id="{841D1865-961A-8142-A625-D458795F9A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2" y="2383"/>
              <a:ext cx="250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CL" altLang="es-CL" b="1">
                  <a:latin typeface="Arial" panose="020B0604020202020204" pitchFamily="34" charset="0"/>
                </a:rPr>
                <a:t>h</a:t>
              </a:r>
              <a:endParaRPr lang="es-ES" altLang="es-CL" b="1">
                <a:latin typeface="Arial" panose="020B0604020202020204" pitchFamily="34" charset="0"/>
              </a:endParaRPr>
            </a:p>
          </p:txBody>
        </p:sp>
      </p:grpSp>
      <p:grpSp>
        <p:nvGrpSpPr>
          <p:cNvPr id="11297" name="Group 33">
            <a:extLst>
              <a:ext uri="{FF2B5EF4-FFF2-40B4-BE49-F238E27FC236}">
                <a16:creationId xmlns:a16="http://schemas.microsoft.com/office/drawing/2014/main" id="{1346AD84-3CB8-DE47-9C6D-E6871E0C93DF}"/>
              </a:ext>
            </a:extLst>
          </p:cNvPr>
          <p:cNvGrpSpPr>
            <a:grpSpLocks/>
          </p:cNvGrpSpPr>
          <p:nvPr/>
        </p:nvGrpSpPr>
        <p:grpSpPr bwMode="auto">
          <a:xfrm>
            <a:off x="5195888" y="1665289"/>
            <a:ext cx="1655762" cy="4103687"/>
            <a:chOff x="2313" y="1049"/>
            <a:chExt cx="1043" cy="2585"/>
          </a:xfrm>
        </p:grpSpPr>
        <p:sp>
          <p:nvSpPr>
            <p:cNvPr id="11281" name="Line 17">
              <a:extLst>
                <a:ext uri="{FF2B5EF4-FFF2-40B4-BE49-F238E27FC236}">
                  <a16:creationId xmlns:a16="http://schemas.microsoft.com/office/drawing/2014/main" id="{D8CDD5EE-85A1-EB44-8C31-8313CAF550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14" y="3634"/>
              <a:ext cx="104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3" name="Line 19">
              <a:extLst>
                <a:ext uri="{FF2B5EF4-FFF2-40B4-BE49-F238E27FC236}">
                  <a16:creationId xmlns:a16="http://schemas.microsoft.com/office/drawing/2014/main" id="{B6BA483C-CBD8-F442-AA2A-C501277D7C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13" y="1049"/>
              <a:ext cx="1021" cy="258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4" name="Line 20">
              <a:extLst>
                <a:ext uri="{FF2B5EF4-FFF2-40B4-BE49-F238E27FC236}">
                  <a16:creationId xmlns:a16="http://schemas.microsoft.com/office/drawing/2014/main" id="{F80DD870-532E-A54F-9829-54F7C28BCBB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04" y="3430"/>
              <a:ext cx="95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5" name="Line 21">
              <a:extLst>
                <a:ext uri="{FF2B5EF4-FFF2-40B4-BE49-F238E27FC236}">
                  <a16:creationId xmlns:a16="http://schemas.microsoft.com/office/drawing/2014/main" id="{C9CA8DC5-E64A-5C45-BCB4-1ED8F227B8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72" y="3203"/>
              <a:ext cx="88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6" name="Line 22">
              <a:extLst>
                <a:ext uri="{FF2B5EF4-FFF2-40B4-BE49-F238E27FC236}">
                  <a16:creationId xmlns:a16="http://schemas.microsoft.com/office/drawing/2014/main" id="{02CD444C-0644-1E42-880A-E3387A9C48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85" y="2976"/>
              <a:ext cx="77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7" name="Line 23">
              <a:extLst>
                <a:ext uri="{FF2B5EF4-FFF2-40B4-BE49-F238E27FC236}">
                  <a16:creationId xmlns:a16="http://schemas.microsoft.com/office/drawing/2014/main" id="{D8E07784-FEB2-684E-9915-BE124F3396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53" y="2772"/>
              <a:ext cx="70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8" name="Line 24">
              <a:extLst>
                <a:ext uri="{FF2B5EF4-FFF2-40B4-BE49-F238E27FC236}">
                  <a16:creationId xmlns:a16="http://schemas.microsoft.com/office/drawing/2014/main" id="{FED7F69A-98C9-834B-BBD6-34C104C010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44" y="2546"/>
              <a:ext cx="61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89" name="Line 25">
              <a:extLst>
                <a:ext uri="{FF2B5EF4-FFF2-40B4-BE49-F238E27FC236}">
                  <a16:creationId xmlns:a16="http://schemas.microsoft.com/office/drawing/2014/main" id="{E059DC7B-4A16-314E-BF2F-27B4B76F48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35" y="2341"/>
              <a:ext cx="52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0" name="Line 26">
              <a:extLst>
                <a:ext uri="{FF2B5EF4-FFF2-40B4-BE49-F238E27FC236}">
                  <a16:creationId xmlns:a16="http://schemas.microsoft.com/office/drawing/2014/main" id="{0E7A3241-E614-3C4F-8D00-1909186826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03" y="2115"/>
              <a:ext cx="45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1" name="Line 27">
              <a:extLst>
                <a:ext uri="{FF2B5EF4-FFF2-40B4-BE49-F238E27FC236}">
                  <a16:creationId xmlns:a16="http://schemas.microsoft.com/office/drawing/2014/main" id="{47BDDE3D-A48A-6842-B259-CABE6FB5DD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3" y="1911"/>
              <a:ext cx="36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2" name="Line 28">
              <a:extLst>
                <a:ext uri="{FF2B5EF4-FFF2-40B4-BE49-F238E27FC236}">
                  <a16:creationId xmlns:a16="http://schemas.microsoft.com/office/drawing/2014/main" id="{4082E579-9F34-0549-B3A8-5795DC39F0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84" y="1684"/>
              <a:ext cx="271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3" name="Line 29">
              <a:extLst>
                <a:ext uri="{FF2B5EF4-FFF2-40B4-BE49-F238E27FC236}">
                  <a16:creationId xmlns:a16="http://schemas.microsoft.com/office/drawing/2014/main" id="{6C962025-A514-F046-817A-D33E0B740E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75" y="1457"/>
              <a:ext cx="18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294" name="Line 30">
              <a:extLst>
                <a:ext uri="{FF2B5EF4-FFF2-40B4-BE49-F238E27FC236}">
                  <a16:creationId xmlns:a16="http://schemas.microsoft.com/office/drawing/2014/main" id="{94449DDF-8050-6F40-AD84-7769A7D490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3" y="1253"/>
              <a:ext cx="11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11299" name="Group 35">
            <a:extLst>
              <a:ext uri="{FF2B5EF4-FFF2-40B4-BE49-F238E27FC236}">
                <a16:creationId xmlns:a16="http://schemas.microsoft.com/office/drawing/2014/main" id="{E4BC2C50-36D9-3440-B658-0C0CA73302D9}"/>
              </a:ext>
            </a:extLst>
          </p:cNvPr>
          <p:cNvGrpSpPr>
            <a:grpSpLocks/>
          </p:cNvGrpSpPr>
          <p:nvPr/>
        </p:nvGrpSpPr>
        <p:grpSpPr bwMode="auto">
          <a:xfrm>
            <a:off x="4006850" y="5540375"/>
            <a:ext cx="2844800" cy="336550"/>
            <a:chOff x="1564" y="3490"/>
            <a:chExt cx="1792" cy="212"/>
          </a:xfrm>
        </p:grpSpPr>
        <p:sp>
          <p:nvSpPr>
            <p:cNvPr id="11300" name="Line 36">
              <a:extLst>
                <a:ext uri="{FF2B5EF4-FFF2-40B4-BE49-F238E27FC236}">
                  <a16:creationId xmlns:a16="http://schemas.microsoft.com/office/drawing/2014/main" id="{563EC1D1-F44B-3E4D-84E3-6EDB45ACD7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13" y="3634"/>
              <a:ext cx="1043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301" name="Text Box 37">
              <a:extLst>
                <a:ext uri="{FF2B5EF4-FFF2-40B4-BE49-F238E27FC236}">
                  <a16:creationId xmlns:a16="http://schemas.microsoft.com/office/drawing/2014/main" id="{4CA8042E-F057-924B-ABF0-8E394EA85C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64" y="3490"/>
              <a:ext cx="953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altLang="es-CL" sz="1600" i="1" dirty="0">
                  <a:latin typeface="Verdana" panose="020B0604030504040204" pitchFamily="34" charset="0"/>
                </a:rPr>
                <a:t>p = h</a:t>
              </a:r>
              <a:r>
                <a:rPr lang="el-GR" altLang="es-CL" sz="1600" i="1" dirty="0">
                  <a:latin typeface="Arial" panose="020B0604020202020204" pitchFamily="34" charset="0"/>
                  <a:cs typeface="Arial" panose="020B0604020202020204" pitchFamily="34" charset="0"/>
                </a:rPr>
                <a:t>ρ</a:t>
              </a:r>
              <a:r>
                <a:rPr lang="es-CL" altLang="es-CL" sz="1600" i="1" dirty="0">
                  <a:latin typeface="Verdana" panose="020B0604030504040204" pitchFamily="34" charset="0"/>
                </a:rPr>
                <a:t>g</a:t>
              </a:r>
              <a:endParaRPr lang="es-ES" altLang="es-CL" sz="1600" i="1" dirty="0">
                <a:latin typeface="Verdana" panose="020B0604030504040204" pitchFamily="34" charset="0"/>
              </a:endParaRPr>
            </a:p>
          </p:txBody>
        </p:sp>
      </p:grpSp>
      <p:sp>
        <p:nvSpPr>
          <p:cNvPr id="28" name="Text Box 4">
            <a:extLst>
              <a:ext uri="{FF2B5EF4-FFF2-40B4-BE49-F238E27FC236}">
                <a16:creationId xmlns:a16="http://schemas.microsoft.com/office/drawing/2014/main" id="{1AF0FF4B-E210-F346-91A4-14215D3C5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3089" y="152401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Text Box 6">
            <a:extLst>
              <a:ext uri="{FF2B5EF4-FFF2-40B4-BE49-F238E27FC236}">
                <a16:creationId xmlns:a16="http://schemas.microsoft.com/office/drawing/2014/main" id="{113A2A83-A077-D44B-9C93-9C5367D27D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438" y="6082387"/>
            <a:ext cx="8856662" cy="40011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 lo tanto a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altura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(profundidad), </a:t>
            </a:r>
            <a:r>
              <a:rPr lang="es-CL" alt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mayor presión </a:t>
            </a:r>
            <a:r>
              <a:rPr lang="es-CL" alt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sobre el recipiente.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Grupo 36">
            <a:extLst>
              <a:ext uri="{FF2B5EF4-FFF2-40B4-BE49-F238E27FC236}">
                <a16:creationId xmlns:a16="http://schemas.microsoft.com/office/drawing/2014/main" id="{548B87BF-2DCF-4694-B9E5-84F3EECAB919}"/>
              </a:ext>
            </a:extLst>
          </p:cNvPr>
          <p:cNvGrpSpPr/>
          <p:nvPr/>
        </p:nvGrpSpPr>
        <p:grpSpPr>
          <a:xfrm>
            <a:off x="7694954" y="3895217"/>
            <a:ext cx="3163746" cy="654008"/>
            <a:chOff x="5091008" y="3227014"/>
            <a:chExt cx="3163746" cy="654008"/>
          </a:xfrm>
        </p:grpSpPr>
        <p:grpSp>
          <p:nvGrpSpPr>
            <p:cNvPr id="38" name="Grupo 37">
              <a:extLst>
                <a:ext uri="{FF2B5EF4-FFF2-40B4-BE49-F238E27FC236}">
                  <a16:creationId xmlns:a16="http://schemas.microsoft.com/office/drawing/2014/main" id="{943D6425-F814-43F7-B9E6-22FCD8648307}"/>
                </a:ext>
              </a:extLst>
            </p:cNvPr>
            <p:cNvGrpSpPr/>
            <p:nvPr/>
          </p:nvGrpSpPr>
          <p:grpSpPr>
            <a:xfrm>
              <a:off x="5091008" y="3534792"/>
              <a:ext cx="3163746" cy="346230"/>
              <a:chOff x="5091008" y="3534792"/>
              <a:chExt cx="3163746" cy="346230"/>
            </a:xfrm>
          </p:grpSpPr>
          <p:cxnSp>
            <p:nvCxnSpPr>
              <p:cNvPr id="40" name="Conector recto de flecha 39">
                <a:extLst>
                  <a:ext uri="{FF2B5EF4-FFF2-40B4-BE49-F238E27FC236}">
                    <a16:creationId xmlns:a16="http://schemas.microsoft.com/office/drawing/2014/main" id="{0F27E744-C0C4-40A5-8718-6D87CE598A29}"/>
                  </a:ext>
                </a:extLst>
              </p:cNvPr>
              <p:cNvCxnSpPr/>
              <p:nvPr/>
            </p:nvCxnSpPr>
            <p:spPr>
              <a:xfrm>
                <a:off x="6893512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1" name="Conector recto de flecha 40">
                <a:extLst>
                  <a:ext uri="{FF2B5EF4-FFF2-40B4-BE49-F238E27FC236}">
                    <a16:creationId xmlns:a16="http://schemas.microsoft.com/office/drawing/2014/main" id="{9DA8A4CF-9C4D-4682-B48D-8E36AAD6FF5B}"/>
                  </a:ext>
                </a:extLst>
              </p:cNvPr>
              <p:cNvCxnSpPr/>
              <p:nvPr/>
            </p:nvCxnSpPr>
            <p:spPr>
              <a:xfrm>
                <a:off x="711693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2" name="Conector recto de flecha 41">
                <a:extLst>
                  <a:ext uri="{FF2B5EF4-FFF2-40B4-BE49-F238E27FC236}">
                    <a16:creationId xmlns:a16="http://schemas.microsoft.com/office/drawing/2014/main" id="{30C3F266-BB49-454C-A5F3-79D36A49D159}"/>
                  </a:ext>
                </a:extLst>
              </p:cNvPr>
              <p:cNvCxnSpPr/>
              <p:nvPr/>
            </p:nvCxnSpPr>
            <p:spPr>
              <a:xfrm>
                <a:off x="734775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3" name="Conector recto de flecha 42">
                <a:extLst>
                  <a:ext uri="{FF2B5EF4-FFF2-40B4-BE49-F238E27FC236}">
                    <a16:creationId xmlns:a16="http://schemas.microsoft.com/office/drawing/2014/main" id="{5855B5D4-CC0B-44C3-AECD-FA1EC762057E}"/>
                  </a:ext>
                </a:extLst>
              </p:cNvPr>
              <p:cNvCxnSpPr/>
              <p:nvPr/>
            </p:nvCxnSpPr>
            <p:spPr>
              <a:xfrm>
                <a:off x="757117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4" name="Conector recto de flecha 43">
                <a:extLst>
                  <a:ext uri="{FF2B5EF4-FFF2-40B4-BE49-F238E27FC236}">
                    <a16:creationId xmlns:a16="http://schemas.microsoft.com/office/drawing/2014/main" id="{0586FFA4-370A-4AB3-BBB5-5468640E1A78}"/>
                  </a:ext>
                </a:extLst>
              </p:cNvPr>
              <p:cNvCxnSpPr/>
              <p:nvPr/>
            </p:nvCxnSpPr>
            <p:spPr>
              <a:xfrm>
                <a:off x="780051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5" name="Conector recto de flecha 44">
                <a:extLst>
                  <a:ext uri="{FF2B5EF4-FFF2-40B4-BE49-F238E27FC236}">
                    <a16:creationId xmlns:a16="http://schemas.microsoft.com/office/drawing/2014/main" id="{7B1D0D0C-56BD-44CE-AD3F-409A13B5CC6B}"/>
                  </a:ext>
                </a:extLst>
              </p:cNvPr>
              <p:cNvCxnSpPr/>
              <p:nvPr/>
            </p:nvCxnSpPr>
            <p:spPr>
              <a:xfrm>
                <a:off x="802393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6" name="Conector recto de flecha 45">
                <a:extLst>
                  <a:ext uri="{FF2B5EF4-FFF2-40B4-BE49-F238E27FC236}">
                    <a16:creationId xmlns:a16="http://schemas.microsoft.com/office/drawing/2014/main" id="{9388A6E7-18CB-4657-9F43-B1060EB4AECE}"/>
                  </a:ext>
                </a:extLst>
              </p:cNvPr>
              <p:cNvCxnSpPr/>
              <p:nvPr/>
            </p:nvCxnSpPr>
            <p:spPr>
              <a:xfrm>
                <a:off x="825475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7" name="Conector recto de flecha 46">
                <a:extLst>
                  <a:ext uri="{FF2B5EF4-FFF2-40B4-BE49-F238E27FC236}">
                    <a16:creationId xmlns:a16="http://schemas.microsoft.com/office/drawing/2014/main" id="{E4CBD1F8-0EF3-400D-87A9-00B531951FFE}"/>
                  </a:ext>
                </a:extLst>
              </p:cNvPr>
              <p:cNvCxnSpPr/>
              <p:nvPr/>
            </p:nvCxnSpPr>
            <p:spPr>
              <a:xfrm>
                <a:off x="5091008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de flecha 47">
                <a:extLst>
                  <a:ext uri="{FF2B5EF4-FFF2-40B4-BE49-F238E27FC236}">
                    <a16:creationId xmlns:a16="http://schemas.microsoft.com/office/drawing/2014/main" id="{FF6F1DC7-3343-412B-ACE9-2F26137C2869}"/>
                  </a:ext>
                </a:extLst>
              </p:cNvPr>
              <p:cNvCxnSpPr/>
              <p:nvPr/>
            </p:nvCxnSpPr>
            <p:spPr>
              <a:xfrm>
                <a:off x="531442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de flecha 48">
                <a:extLst>
                  <a:ext uri="{FF2B5EF4-FFF2-40B4-BE49-F238E27FC236}">
                    <a16:creationId xmlns:a16="http://schemas.microsoft.com/office/drawing/2014/main" id="{DF820048-E64D-44F2-A019-5CA6049523C2}"/>
                  </a:ext>
                </a:extLst>
              </p:cNvPr>
              <p:cNvCxnSpPr/>
              <p:nvPr/>
            </p:nvCxnSpPr>
            <p:spPr>
              <a:xfrm>
                <a:off x="554524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de flecha 49">
                <a:extLst>
                  <a:ext uri="{FF2B5EF4-FFF2-40B4-BE49-F238E27FC236}">
                    <a16:creationId xmlns:a16="http://schemas.microsoft.com/office/drawing/2014/main" id="{4C009784-6A98-465A-B999-C935D5D5FDC2}"/>
                  </a:ext>
                </a:extLst>
              </p:cNvPr>
              <p:cNvCxnSpPr/>
              <p:nvPr/>
            </p:nvCxnSpPr>
            <p:spPr>
              <a:xfrm>
                <a:off x="576867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de flecha 50">
                <a:extLst>
                  <a:ext uri="{FF2B5EF4-FFF2-40B4-BE49-F238E27FC236}">
                    <a16:creationId xmlns:a16="http://schemas.microsoft.com/office/drawing/2014/main" id="{EF9546C4-25D6-4647-B29D-A5240880F93E}"/>
                  </a:ext>
                </a:extLst>
              </p:cNvPr>
              <p:cNvCxnSpPr/>
              <p:nvPr/>
            </p:nvCxnSpPr>
            <p:spPr>
              <a:xfrm>
                <a:off x="599800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de flecha 51">
                <a:extLst>
                  <a:ext uri="{FF2B5EF4-FFF2-40B4-BE49-F238E27FC236}">
                    <a16:creationId xmlns:a16="http://schemas.microsoft.com/office/drawing/2014/main" id="{CDAAA128-D4A0-4A07-88D0-CC1294945D2B}"/>
                  </a:ext>
                </a:extLst>
              </p:cNvPr>
              <p:cNvCxnSpPr/>
              <p:nvPr/>
            </p:nvCxnSpPr>
            <p:spPr>
              <a:xfrm>
                <a:off x="622143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de flecha 52">
                <a:extLst>
                  <a:ext uri="{FF2B5EF4-FFF2-40B4-BE49-F238E27FC236}">
                    <a16:creationId xmlns:a16="http://schemas.microsoft.com/office/drawing/2014/main" id="{673FAC03-8367-4491-8EA7-CB2726D7307C}"/>
                  </a:ext>
                </a:extLst>
              </p:cNvPr>
              <p:cNvCxnSpPr/>
              <p:nvPr/>
            </p:nvCxnSpPr>
            <p:spPr>
              <a:xfrm>
                <a:off x="645225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44F5B6E9-760C-48A1-AF3B-DE66406564E6}"/>
                  </a:ext>
                </a:extLst>
              </p:cNvPr>
              <p:cNvCxnSpPr/>
              <p:nvPr/>
            </p:nvCxnSpPr>
            <p:spPr>
              <a:xfrm>
                <a:off x="6675671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id="{8E6F38C8-CD0E-4F68-9CEB-76C231ACF0C9}"/>
                </a:ext>
              </a:extLst>
            </p:cNvPr>
            <p:cNvSpPr txBox="1"/>
            <p:nvPr/>
          </p:nvSpPr>
          <p:spPr>
            <a:xfrm>
              <a:off x="5590695" y="3227014"/>
              <a:ext cx="1959191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rgbClr val="00B0F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Peso de la capa superior</a:t>
              </a:r>
            </a:p>
          </p:txBody>
        </p: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2D5E8E27-6579-405A-B1B1-44E83A15988B}"/>
              </a:ext>
            </a:extLst>
          </p:cNvPr>
          <p:cNvSpPr txBox="1"/>
          <p:nvPr/>
        </p:nvSpPr>
        <p:spPr>
          <a:xfrm>
            <a:off x="803963" y="1562252"/>
            <a:ext cx="575708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expresamos las fuerzas que ejerce el líquido?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Observemos por capa.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superficie</a:t>
            </a: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Capa intermedia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3559884" cy="877660"/>
            <a:chOff x="7296027" y="3171446"/>
            <a:chExt cx="3559884" cy="877660"/>
          </a:xfrm>
        </p:grpSpPr>
        <p:grpSp>
          <p:nvGrpSpPr>
            <p:cNvPr id="58" name="Grupo 57">
              <a:extLst>
                <a:ext uri="{FF2B5EF4-FFF2-40B4-BE49-F238E27FC236}">
                  <a16:creationId xmlns:a16="http://schemas.microsoft.com/office/drawing/2014/main" id="{A710BE87-FE5D-4D4D-81FF-610BE381A646}"/>
                </a:ext>
              </a:extLst>
            </p:cNvPr>
            <p:cNvGrpSpPr/>
            <p:nvPr/>
          </p:nvGrpSpPr>
          <p:grpSpPr>
            <a:xfrm>
              <a:off x="7692165" y="3171446"/>
              <a:ext cx="3163746" cy="654008"/>
              <a:chOff x="5091008" y="3227014"/>
              <a:chExt cx="3163746" cy="654008"/>
            </a:xfrm>
          </p:grpSpPr>
          <p:grpSp>
            <p:nvGrpSpPr>
              <p:cNvPr id="60" name="Grupo 59">
                <a:extLst>
                  <a:ext uri="{FF2B5EF4-FFF2-40B4-BE49-F238E27FC236}">
                    <a16:creationId xmlns:a16="http://schemas.microsoft.com/office/drawing/2014/main" id="{48A124DA-A75E-48C5-A0AB-2EB8C699DA1C}"/>
                  </a:ext>
                </a:extLst>
              </p:cNvPr>
              <p:cNvGrpSpPr/>
              <p:nvPr/>
            </p:nvGrpSpPr>
            <p:grpSpPr>
              <a:xfrm>
                <a:off x="5091008" y="3534792"/>
                <a:ext cx="3163746" cy="346230"/>
                <a:chOff x="5091008" y="3534792"/>
                <a:chExt cx="3163746" cy="346230"/>
              </a:xfrm>
            </p:grpSpPr>
            <p:cxnSp>
              <p:nvCxnSpPr>
                <p:cNvPr id="62" name="Conector recto de flecha 61">
                  <a:extLst>
                    <a:ext uri="{FF2B5EF4-FFF2-40B4-BE49-F238E27FC236}">
                      <a16:creationId xmlns:a16="http://schemas.microsoft.com/office/drawing/2014/main" id="{B5D20A5F-9F90-498C-B186-F13E0EC04778}"/>
                    </a:ext>
                  </a:extLst>
                </p:cNvPr>
                <p:cNvCxnSpPr/>
                <p:nvPr/>
              </p:nvCxnSpPr>
              <p:spPr>
                <a:xfrm>
                  <a:off x="6893512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Conector recto de flecha 62">
                  <a:extLst>
                    <a:ext uri="{FF2B5EF4-FFF2-40B4-BE49-F238E27FC236}">
                      <a16:creationId xmlns:a16="http://schemas.microsoft.com/office/drawing/2014/main" id="{B2C52D69-5E80-40A5-AB57-59EEF3B0CA10}"/>
                    </a:ext>
                  </a:extLst>
                </p:cNvPr>
                <p:cNvCxnSpPr/>
                <p:nvPr/>
              </p:nvCxnSpPr>
              <p:spPr>
                <a:xfrm>
                  <a:off x="711693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Conector recto de flecha 63">
                  <a:extLst>
                    <a:ext uri="{FF2B5EF4-FFF2-40B4-BE49-F238E27FC236}">
                      <a16:creationId xmlns:a16="http://schemas.microsoft.com/office/drawing/2014/main" id="{C59594E5-A7B5-48F5-8228-6FFA2C120182}"/>
                    </a:ext>
                  </a:extLst>
                </p:cNvPr>
                <p:cNvCxnSpPr/>
                <p:nvPr/>
              </p:nvCxnSpPr>
              <p:spPr>
                <a:xfrm>
                  <a:off x="734775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Conector recto de flecha 64">
                  <a:extLst>
                    <a:ext uri="{FF2B5EF4-FFF2-40B4-BE49-F238E27FC236}">
                      <a16:creationId xmlns:a16="http://schemas.microsoft.com/office/drawing/2014/main" id="{AD3BA161-2FE1-4DB2-9584-7F1565F4C429}"/>
                    </a:ext>
                  </a:extLst>
                </p:cNvPr>
                <p:cNvCxnSpPr/>
                <p:nvPr/>
              </p:nvCxnSpPr>
              <p:spPr>
                <a:xfrm>
                  <a:off x="757117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Conector recto de flecha 65">
                  <a:extLst>
                    <a:ext uri="{FF2B5EF4-FFF2-40B4-BE49-F238E27FC236}">
                      <a16:creationId xmlns:a16="http://schemas.microsoft.com/office/drawing/2014/main" id="{F492F853-9649-495D-B41B-C3617257AFE0}"/>
                    </a:ext>
                  </a:extLst>
                </p:cNvPr>
                <p:cNvCxnSpPr/>
                <p:nvPr/>
              </p:nvCxnSpPr>
              <p:spPr>
                <a:xfrm>
                  <a:off x="780051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Conector recto de flecha 66">
                  <a:extLst>
                    <a:ext uri="{FF2B5EF4-FFF2-40B4-BE49-F238E27FC236}">
                      <a16:creationId xmlns:a16="http://schemas.microsoft.com/office/drawing/2014/main" id="{A8A88DE7-B45F-44CC-B008-AC42186DD61C}"/>
                    </a:ext>
                  </a:extLst>
                </p:cNvPr>
                <p:cNvCxnSpPr/>
                <p:nvPr/>
              </p:nvCxnSpPr>
              <p:spPr>
                <a:xfrm>
                  <a:off x="802393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Conector recto de flecha 67">
                  <a:extLst>
                    <a:ext uri="{FF2B5EF4-FFF2-40B4-BE49-F238E27FC236}">
                      <a16:creationId xmlns:a16="http://schemas.microsoft.com/office/drawing/2014/main" id="{25C35B0B-F896-49E4-BBD6-4527D2D7DAF1}"/>
                    </a:ext>
                  </a:extLst>
                </p:cNvPr>
                <p:cNvCxnSpPr/>
                <p:nvPr/>
              </p:nvCxnSpPr>
              <p:spPr>
                <a:xfrm>
                  <a:off x="825475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Conector recto de flecha 68">
                  <a:extLst>
                    <a:ext uri="{FF2B5EF4-FFF2-40B4-BE49-F238E27FC236}">
                      <a16:creationId xmlns:a16="http://schemas.microsoft.com/office/drawing/2014/main" id="{10E3C454-C68D-4967-999A-DD542E344426}"/>
                    </a:ext>
                  </a:extLst>
                </p:cNvPr>
                <p:cNvCxnSpPr/>
                <p:nvPr/>
              </p:nvCxnSpPr>
              <p:spPr>
                <a:xfrm>
                  <a:off x="5091008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Conector recto de flecha 69">
                  <a:extLst>
                    <a:ext uri="{FF2B5EF4-FFF2-40B4-BE49-F238E27FC236}">
                      <a16:creationId xmlns:a16="http://schemas.microsoft.com/office/drawing/2014/main" id="{163E8850-3F65-43DB-9DCF-B14EEE350520}"/>
                    </a:ext>
                  </a:extLst>
                </p:cNvPr>
                <p:cNvCxnSpPr/>
                <p:nvPr/>
              </p:nvCxnSpPr>
              <p:spPr>
                <a:xfrm>
                  <a:off x="531442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Conector recto de flecha 70">
                  <a:extLst>
                    <a:ext uri="{FF2B5EF4-FFF2-40B4-BE49-F238E27FC236}">
                      <a16:creationId xmlns:a16="http://schemas.microsoft.com/office/drawing/2014/main" id="{0D6EDF5A-771D-41B6-868E-5F0D6C5B30D2}"/>
                    </a:ext>
                  </a:extLst>
                </p:cNvPr>
                <p:cNvCxnSpPr/>
                <p:nvPr/>
              </p:nvCxnSpPr>
              <p:spPr>
                <a:xfrm>
                  <a:off x="554524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Conector recto de flecha 71">
                  <a:extLst>
                    <a:ext uri="{FF2B5EF4-FFF2-40B4-BE49-F238E27FC236}">
                      <a16:creationId xmlns:a16="http://schemas.microsoft.com/office/drawing/2014/main" id="{28BD9546-9B65-448B-B691-5E4BF89CEB77}"/>
                    </a:ext>
                  </a:extLst>
                </p:cNvPr>
                <p:cNvCxnSpPr/>
                <p:nvPr/>
              </p:nvCxnSpPr>
              <p:spPr>
                <a:xfrm>
                  <a:off x="576867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Conector recto de flecha 72">
                  <a:extLst>
                    <a:ext uri="{FF2B5EF4-FFF2-40B4-BE49-F238E27FC236}">
                      <a16:creationId xmlns:a16="http://schemas.microsoft.com/office/drawing/2014/main" id="{77D6E7A6-4DCD-4ED5-AA70-C551FDED2CD2}"/>
                    </a:ext>
                  </a:extLst>
                </p:cNvPr>
                <p:cNvCxnSpPr/>
                <p:nvPr/>
              </p:nvCxnSpPr>
              <p:spPr>
                <a:xfrm>
                  <a:off x="599800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Conector recto de flecha 73">
                  <a:extLst>
                    <a:ext uri="{FF2B5EF4-FFF2-40B4-BE49-F238E27FC236}">
                      <a16:creationId xmlns:a16="http://schemas.microsoft.com/office/drawing/2014/main" id="{ED2512E8-D1B2-4A78-A9C3-81E2A0E801DC}"/>
                    </a:ext>
                  </a:extLst>
                </p:cNvPr>
                <p:cNvCxnSpPr/>
                <p:nvPr/>
              </p:nvCxnSpPr>
              <p:spPr>
                <a:xfrm>
                  <a:off x="622143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Conector recto de flecha 74">
                  <a:extLst>
                    <a:ext uri="{FF2B5EF4-FFF2-40B4-BE49-F238E27FC236}">
                      <a16:creationId xmlns:a16="http://schemas.microsoft.com/office/drawing/2014/main" id="{186674F5-1B66-478A-9C0B-A89886D5ECB3}"/>
                    </a:ext>
                  </a:extLst>
                </p:cNvPr>
                <p:cNvCxnSpPr/>
                <p:nvPr/>
              </p:nvCxnSpPr>
              <p:spPr>
                <a:xfrm>
                  <a:off x="645225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Conector recto de flecha 75">
                  <a:extLst>
                    <a:ext uri="{FF2B5EF4-FFF2-40B4-BE49-F238E27FC236}">
                      <a16:creationId xmlns:a16="http://schemas.microsoft.com/office/drawing/2014/main" id="{D75DF9AC-E8D9-475D-864E-7456A2C1A12E}"/>
                    </a:ext>
                  </a:extLst>
                </p:cNvPr>
                <p:cNvCxnSpPr/>
                <p:nvPr/>
              </p:nvCxnSpPr>
              <p:spPr>
                <a:xfrm>
                  <a:off x="6675671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D3AE8546-429D-4E23-9721-4C1763E783AA}"/>
                  </a:ext>
                </a:extLst>
              </p:cNvPr>
              <p:cNvSpPr txBox="1"/>
              <p:nvPr/>
            </p:nvSpPr>
            <p:spPr>
              <a:xfrm>
                <a:off x="5792257" y="3227014"/>
                <a:ext cx="163698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5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Presión atmosférica</a:t>
                </a:r>
              </a:p>
            </p:txBody>
          </p:sp>
        </p:grp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5094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2734374" cy="877660"/>
            <a:chOff x="7296027" y="3171446"/>
            <a:chExt cx="2734374" cy="877660"/>
          </a:xfrm>
        </p:grpSpPr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D3AE8546-429D-4E23-9721-4C1763E783AA}"/>
                </a:ext>
              </a:extLst>
            </p:cNvPr>
            <p:cNvSpPr txBox="1"/>
            <p:nvPr/>
          </p:nvSpPr>
          <p:spPr>
            <a:xfrm>
              <a:off x="8393414" y="3171446"/>
              <a:ext cx="16369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Presión atmosférica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0BBB476E-7057-486B-8A64-0A44E2EADB0E}"/>
              </a:ext>
            </a:extLst>
          </p:cNvPr>
          <p:cNvGrpSpPr/>
          <p:nvPr/>
        </p:nvGrpSpPr>
        <p:grpSpPr>
          <a:xfrm>
            <a:off x="688106" y="1853125"/>
            <a:ext cx="5757080" cy="2554545"/>
            <a:chOff x="858757" y="1083284"/>
            <a:chExt cx="5757080" cy="255454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2D5E8E27-6579-405A-B1B1-44E83A15988B}"/>
                </a:ext>
              </a:extLst>
            </p:cNvPr>
            <p:cNvSpPr txBox="1"/>
            <p:nvPr/>
          </p:nvSpPr>
          <p:spPr>
            <a:xfrm>
              <a:off x="858757" y="1083284"/>
              <a:ext cx="575708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Para un líquido de densidad uniforme en equilibrio, expresamos las presiones tal que:</a:t>
              </a: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/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s-CL" sz="28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ρgh</m:t>
                        </m:r>
                      </m:oMath>
                    </m:oMathPara>
                  </a14:m>
                  <a:endParaRPr lang="es-CL" sz="2800" dirty="0"/>
                </a:p>
              </p:txBody>
            </p:sp>
          </mc:Choice>
          <mc:Fallback xmlns="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blipFill>
                  <a:blip r:embed="rId2"/>
                  <a:stretch>
                    <a:fillRect b="-20930"/>
                  </a:stretch>
                </a:blipFill>
                <a:ln>
                  <a:solidFill>
                    <a:srgbClr val="C00000"/>
                  </a:solidFill>
                </a:ln>
              </p:spPr>
              <p:txBody>
                <a:bodyPr/>
                <a:lstStyle/>
                <a:p>
                  <a:r>
                    <a:rPr lang="es-ES_tradn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78F6E44C-BCEC-4A26-BC5A-65D6808C4A30}"/>
              </a:ext>
            </a:extLst>
          </p:cNvPr>
          <p:cNvGrpSpPr/>
          <p:nvPr/>
        </p:nvGrpSpPr>
        <p:grpSpPr>
          <a:xfrm>
            <a:off x="10972463" y="2071439"/>
            <a:ext cx="939400" cy="2910281"/>
            <a:chOff x="10972463" y="2071439"/>
            <a:chExt cx="939400" cy="2910281"/>
          </a:xfrm>
        </p:grpSpPr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4392A048-B0CB-41F8-A305-4853830CF586}"/>
                </a:ext>
              </a:extLst>
            </p:cNvPr>
            <p:cNvCxnSpPr>
              <a:cxnSpLocks/>
            </p:cNvCxnSpPr>
            <p:nvPr/>
          </p:nvCxnSpPr>
          <p:spPr>
            <a:xfrm>
              <a:off x="11442163" y="2379216"/>
              <a:ext cx="0" cy="2602504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F5CA43FF-DB4A-4B0F-A3A2-6FBA83EA15EA}"/>
                </a:ext>
              </a:extLst>
            </p:cNvPr>
            <p:cNvSpPr txBox="1"/>
            <p:nvPr/>
          </p:nvSpPr>
          <p:spPr>
            <a:xfrm>
              <a:off x="11308050" y="2071439"/>
              <a:ext cx="2985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01782199-7F77-455B-A57C-EEABC0F6A7F9}"/>
                </a:ext>
              </a:extLst>
            </p:cNvPr>
            <p:cNvSpPr txBox="1"/>
            <p:nvPr/>
          </p:nvSpPr>
          <p:spPr>
            <a:xfrm>
              <a:off x="11463409" y="3680468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4FD6A3E8-5CB3-4E89-99A4-3A5ABAA8C5F4}"/>
                </a:ext>
              </a:extLst>
            </p:cNvPr>
            <p:cNvSpPr txBox="1"/>
            <p:nvPr/>
          </p:nvSpPr>
          <p:spPr>
            <a:xfrm>
              <a:off x="11463409" y="4422829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3C168D77-7938-4202-930B-DC1AEAD16D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3887624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CCD6B317-E820-4AA7-AB00-42D22A5BEE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4596552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7523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2734374" cy="877660"/>
            <a:chOff x="7296027" y="3171446"/>
            <a:chExt cx="2734374" cy="877660"/>
          </a:xfrm>
        </p:grpSpPr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D3AE8546-429D-4E23-9721-4C1763E783AA}"/>
                </a:ext>
              </a:extLst>
            </p:cNvPr>
            <p:cNvSpPr txBox="1"/>
            <p:nvPr/>
          </p:nvSpPr>
          <p:spPr>
            <a:xfrm>
              <a:off x="8393414" y="3171446"/>
              <a:ext cx="16369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Presión atmosférica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0BBB476E-7057-486B-8A64-0A44E2EADB0E}"/>
              </a:ext>
            </a:extLst>
          </p:cNvPr>
          <p:cNvGrpSpPr/>
          <p:nvPr/>
        </p:nvGrpSpPr>
        <p:grpSpPr>
          <a:xfrm>
            <a:off x="688106" y="1853125"/>
            <a:ext cx="5757080" cy="2554545"/>
            <a:chOff x="858757" y="1083284"/>
            <a:chExt cx="5757080" cy="255454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2D5E8E27-6579-405A-B1B1-44E83A15988B}"/>
                </a:ext>
              </a:extLst>
            </p:cNvPr>
            <p:cNvSpPr txBox="1"/>
            <p:nvPr/>
          </p:nvSpPr>
          <p:spPr>
            <a:xfrm>
              <a:off x="858757" y="1083284"/>
              <a:ext cx="575708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Para un líquido de densidad uniforme en equilibrio, expresamos las presiones tal que:</a:t>
              </a: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/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s-CL" sz="28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ρgh</m:t>
                        </m:r>
                      </m:oMath>
                    </m:oMathPara>
                  </a14:m>
                  <a:endParaRPr lang="es-CL" sz="2800" dirty="0"/>
                </a:p>
              </p:txBody>
            </p:sp>
          </mc:Choice>
          <mc:Fallback xmlns="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blipFill>
                  <a:blip r:embed="rId2"/>
                  <a:stretch>
                    <a:fillRect b="-20930"/>
                  </a:stretch>
                </a:blipFill>
                <a:ln>
                  <a:solidFill>
                    <a:srgbClr val="C00000"/>
                  </a:solidFill>
                </a:ln>
              </p:spPr>
              <p:txBody>
                <a:bodyPr/>
                <a:lstStyle/>
                <a:p>
                  <a:r>
                    <a:rPr lang="es-ES_tradn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78F6E44C-BCEC-4A26-BC5A-65D6808C4A30}"/>
              </a:ext>
            </a:extLst>
          </p:cNvPr>
          <p:cNvGrpSpPr/>
          <p:nvPr/>
        </p:nvGrpSpPr>
        <p:grpSpPr>
          <a:xfrm>
            <a:off x="10972463" y="2071439"/>
            <a:ext cx="939400" cy="2910281"/>
            <a:chOff x="10972463" y="2071439"/>
            <a:chExt cx="939400" cy="2910281"/>
          </a:xfrm>
        </p:grpSpPr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4392A048-B0CB-41F8-A305-4853830CF586}"/>
                </a:ext>
              </a:extLst>
            </p:cNvPr>
            <p:cNvCxnSpPr>
              <a:cxnSpLocks/>
            </p:cNvCxnSpPr>
            <p:nvPr/>
          </p:nvCxnSpPr>
          <p:spPr>
            <a:xfrm>
              <a:off x="11442163" y="2379216"/>
              <a:ext cx="0" cy="2602504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F5CA43FF-DB4A-4B0F-A3A2-6FBA83EA15EA}"/>
                </a:ext>
              </a:extLst>
            </p:cNvPr>
            <p:cNvSpPr txBox="1"/>
            <p:nvPr/>
          </p:nvSpPr>
          <p:spPr>
            <a:xfrm>
              <a:off x="11308050" y="2071439"/>
              <a:ext cx="2985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01782199-7F77-455B-A57C-EEABC0F6A7F9}"/>
                </a:ext>
              </a:extLst>
            </p:cNvPr>
            <p:cNvSpPr txBox="1"/>
            <p:nvPr/>
          </p:nvSpPr>
          <p:spPr>
            <a:xfrm>
              <a:off x="11463409" y="3680468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4FD6A3E8-5CB3-4E89-99A4-3A5ABAA8C5F4}"/>
                </a:ext>
              </a:extLst>
            </p:cNvPr>
            <p:cNvSpPr txBox="1"/>
            <p:nvPr/>
          </p:nvSpPr>
          <p:spPr>
            <a:xfrm>
              <a:off x="11463409" y="4422829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3C168D77-7938-4202-930B-DC1AEAD16D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3887624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CCD6B317-E820-4AA7-AB00-42D22A5BEE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4596552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D3F4D4C7-9CA0-5C45-AFAA-1990144F8498}"/>
              </a:ext>
            </a:extLst>
          </p:cNvPr>
          <p:cNvCxnSpPr>
            <a:cxnSpLocks/>
          </p:cNvCxnSpPr>
          <p:nvPr/>
        </p:nvCxnSpPr>
        <p:spPr>
          <a:xfrm>
            <a:off x="3644966" y="4024772"/>
            <a:ext cx="0" cy="3828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308BA864-0EE2-5B41-8EF5-16F8896542F1}"/>
              </a:ext>
            </a:extLst>
          </p:cNvPr>
          <p:cNvSpPr txBox="1"/>
          <p:nvPr/>
        </p:nvSpPr>
        <p:spPr>
          <a:xfrm>
            <a:off x="688107" y="4475556"/>
            <a:ext cx="6041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en el punto 1, en este caso corresponde a la presión atmosférica.</a:t>
            </a:r>
            <a:endParaRPr lang="es-ES_tradnl" sz="1800" baseline="-25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/>
              <p:nvPr/>
            </p:nvSpPr>
            <p:spPr>
              <a:xfrm>
                <a:off x="2404669" y="5477283"/>
                <a:ext cx="2628878" cy="52322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𝑝</m:t>
                      </m:r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ρgh</m:t>
                      </m:r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669" y="5477283"/>
                <a:ext cx="2628878" cy="523220"/>
              </a:xfrm>
              <a:prstGeom prst="rect">
                <a:avLst/>
              </a:prstGeom>
              <a:blipFill>
                <a:blip r:embed="rId3"/>
                <a:stretch>
                  <a:fillRect b="-19048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4969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2734374" cy="877660"/>
            <a:chOff x="7296027" y="3171446"/>
            <a:chExt cx="2734374" cy="877660"/>
          </a:xfrm>
        </p:grpSpPr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D3AE8546-429D-4E23-9721-4C1763E783AA}"/>
                </a:ext>
              </a:extLst>
            </p:cNvPr>
            <p:cNvSpPr txBox="1"/>
            <p:nvPr/>
          </p:nvSpPr>
          <p:spPr>
            <a:xfrm>
              <a:off x="8393414" y="3171446"/>
              <a:ext cx="16369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Presión atmosférica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0BBB476E-7057-486B-8A64-0A44E2EADB0E}"/>
              </a:ext>
            </a:extLst>
          </p:cNvPr>
          <p:cNvGrpSpPr/>
          <p:nvPr/>
        </p:nvGrpSpPr>
        <p:grpSpPr>
          <a:xfrm>
            <a:off x="688106" y="1853125"/>
            <a:ext cx="5757080" cy="2554545"/>
            <a:chOff x="858757" y="1083284"/>
            <a:chExt cx="5757080" cy="255454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2D5E8E27-6579-405A-B1B1-44E83A15988B}"/>
                </a:ext>
              </a:extLst>
            </p:cNvPr>
            <p:cNvSpPr txBox="1"/>
            <p:nvPr/>
          </p:nvSpPr>
          <p:spPr>
            <a:xfrm>
              <a:off x="858757" y="1083284"/>
              <a:ext cx="575708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Para un líquido de densidad uniforme en equilibrio, expresamos las presiones tal que:</a:t>
              </a: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/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s-CL" sz="28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ρgh</m:t>
                        </m:r>
                      </m:oMath>
                    </m:oMathPara>
                  </a14:m>
                  <a:endParaRPr lang="es-CL" sz="2800" dirty="0"/>
                </a:p>
              </p:txBody>
            </p:sp>
          </mc:Choice>
          <mc:Fallback xmlns="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5320" y="2676117"/>
                  <a:ext cx="2628878" cy="523220"/>
                </a:xfrm>
                <a:prstGeom prst="rect">
                  <a:avLst/>
                </a:prstGeom>
                <a:blipFill>
                  <a:blip r:embed="rId2"/>
                  <a:stretch>
                    <a:fillRect b="-20930"/>
                  </a:stretch>
                </a:blipFill>
                <a:ln>
                  <a:solidFill>
                    <a:srgbClr val="C00000"/>
                  </a:solidFill>
                </a:ln>
              </p:spPr>
              <p:txBody>
                <a:bodyPr/>
                <a:lstStyle/>
                <a:p>
                  <a:r>
                    <a:rPr lang="es-ES_tradn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78F6E44C-BCEC-4A26-BC5A-65D6808C4A30}"/>
              </a:ext>
            </a:extLst>
          </p:cNvPr>
          <p:cNvGrpSpPr/>
          <p:nvPr/>
        </p:nvGrpSpPr>
        <p:grpSpPr>
          <a:xfrm>
            <a:off x="10972463" y="2071439"/>
            <a:ext cx="939400" cy="2910281"/>
            <a:chOff x="10972463" y="2071439"/>
            <a:chExt cx="939400" cy="2910281"/>
          </a:xfrm>
        </p:grpSpPr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4392A048-B0CB-41F8-A305-4853830CF586}"/>
                </a:ext>
              </a:extLst>
            </p:cNvPr>
            <p:cNvCxnSpPr>
              <a:cxnSpLocks/>
            </p:cNvCxnSpPr>
            <p:nvPr/>
          </p:nvCxnSpPr>
          <p:spPr>
            <a:xfrm>
              <a:off x="11442163" y="2379216"/>
              <a:ext cx="0" cy="2602504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F5CA43FF-DB4A-4B0F-A3A2-6FBA83EA15EA}"/>
                </a:ext>
              </a:extLst>
            </p:cNvPr>
            <p:cNvSpPr txBox="1"/>
            <p:nvPr/>
          </p:nvSpPr>
          <p:spPr>
            <a:xfrm>
              <a:off x="11308050" y="2071439"/>
              <a:ext cx="2985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01782199-7F77-455B-A57C-EEABC0F6A7F9}"/>
                </a:ext>
              </a:extLst>
            </p:cNvPr>
            <p:cNvSpPr txBox="1"/>
            <p:nvPr/>
          </p:nvSpPr>
          <p:spPr>
            <a:xfrm>
              <a:off x="11463409" y="3680468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4FD6A3E8-5CB3-4E89-99A4-3A5ABAA8C5F4}"/>
                </a:ext>
              </a:extLst>
            </p:cNvPr>
            <p:cNvSpPr txBox="1"/>
            <p:nvPr/>
          </p:nvSpPr>
          <p:spPr>
            <a:xfrm>
              <a:off x="11463409" y="4422829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3C168D77-7938-4202-930B-DC1AEAD16D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3887624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CCD6B317-E820-4AA7-AB00-42D22A5BEE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4596552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/>
              <p:nvPr/>
            </p:nvSpPr>
            <p:spPr>
              <a:xfrm>
                <a:off x="2404669" y="5003707"/>
                <a:ext cx="2628878" cy="52322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𝑝</m:t>
                      </m:r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ρgh</m:t>
                      </m:r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AFFDA90D-EB23-1B44-93EA-CED0041647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669" y="5003707"/>
                <a:ext cx="2628878" cy="523220"/>
              </a:xfrm>
              <a:prstGeom prst="rect">
                <a:avLst/>
              </a:prstGeom>
              <a:blipFill>
                <a:blip r:embed="rId3"/>
                <a:stretch>
                  <a:fillRect b="-2093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Elipse 2">
            <a:extLst>
              <a:ext uri="{FF2B5EF4-FFF2-40B4-BE49-F238E27FC236}">
                <a16:creationId xmlns:a16="http://schemas.microsoft.com/office/drawing/2014/main" id="{6D9329AD-F2D3-AF49-BAB1-1C505DB04B0B}"/>
              </a:ext>
            </a:extLst>
          </p:cNvPr>
          <p:cNvSpPr/>
          <p:nvPr/>
        </p:nvSpPr>
        <p:spPr>
          <a:xfrm>
            <a:off x="3991232" y="4832596"/>
            <a:ext cx="1038587" cy="888582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1E026CB0-5149-E94E-BBC8-FA694B89788E}"/>
              </a:ext>
            </a:extLst>
          </p:cNvPr>
          <p:cNvCxnSpPr>
            <a:cxnSpLocks/>
          </p:cNvCxnSpPr>
          <p:nvPr/>
        </p:nvCxnSpPr>
        <p:spPr>
          <a:xfrm>
            <a:off x="4808017" y="5635233"/>
            <a:ext cx="460805" cy="2706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uadroTexto 32">
            <a:extLst>
              <a:ext uri="{FF2B5EF4-FFF2-40B4-BE49-F238E27FC236}">
                <a16:creationId xmlns:a16="http://schemas.microsoft.com/office/drawing/2014/main" id="{C6F9340C-A2D4-B549-80C1-248EEEB84C45}"/>
              </a:ext>
            </a:extLst>
          </p:cNvPr>
          <p:cNvSpPr txBox="1"/>
          <p:nvPr/>
        </p:nvSpPr>
        <p:spPr>
          <a:xfrm>
            <a:off x="5249633" y="5777563"/>
            <a:ext cx="218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manométrica</a:t>
            </a:r>
            <a:endParaRPr lang="es-ES_tradnl" sz="1800" baseline="-25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93184AE8-7D8A-DE4B-9682-EE63302AEDAB}"/>
              </a:ext>
            </a:extLst>
          </p:cNvPr>
          <p:cNvSpPr/>
          <p:nvPr/>
        </p:nvSpPr>
        <p:spPr>
          <a:xfrm>
            <a:off x="2356358" y="4923078"/>
            <a:ext cx="797221" cy="72099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2301B169-2CE4-3C48-A481-960CB1EA9B96}"/>
              </a:ext>
            </a:extLst>
          </p:cNvPr>
          <p:cNvCxnSpPr>
            <a:cxnSpLocks/>
          </p:cNvCxnSpPr>
          <p:nvPr/>
        </p:nvCxnSpPr>
        <p:spPr>
          <a:xfrm flipH="1">
            <a:off x="2495458" y="5624449"/>
            <a:ext cx="232128" cy="2277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uadroTexto 38">
            <a:extLst>
              <a:ext uri="{FF2B5EF4-FFF2-40B4-BE49-F238E27FC236}">
                <a16:creationId xmlns:a16="http://schemas.microsoft.com/office/drawing/2014/main" id="{EB62B7B3-9AB5-0D4F-B067-29CA17EE565A}"/>
              </a:ext>
            </a:extLst>
          </p:cNvPr>
          <p:cNvSpPr txBox="1"/>
          <p:nvPr/>
        </p:nvSpPr>
        <p:spPr>
          <a:xfrm>
            <a:off x="1262148" y="5905844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Presión absoluta</a:t>
            </a:r>
            <a:endParaRPr lang="es-ES_tradnl" sz="1800" baseline="-25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61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E4DCC64-D547-441F-BEDF-111F165315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170"/>
          <a:stretch/>
        </p:blipFill>
        <p:spPr>
          <a:xfrm>
            <a:off x="3317274" y="1646623"/>
            <a:ext cx="5829300" cy="3959225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CDDACCB-BBAC-4AB4-A057-EB2CEBD441C7}"/>
              </a:ext>
            </a:extLst>
          </p:cNvPr>
          <p:cNvSpPr txBox="1"/>
          <p:nvPr/>
        </p:nvSpPr>
        <p:spPr>
          <a:xfrm>
            <a:off x="392891" y="1465574"/>
            <a:ext cx="112546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es la presión en distintos puntos que están en el mismo nivel?</a:t>
            </a:r>
          </a:p>
          <a:p>
            <a:endParaRPr lang="es-CL" sz="28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0290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4"/>
            <a:ext cx="8229600" cy="1279525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1" y="1600201"/>
            <a:ext cx="7859713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piscina de 10 [m] de profundidad se encuentra llena de agua. ¿Cuál es la presión, en el fondo, debido únicamente al peso del agua?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300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600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200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100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_tradn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A4934-A2A7-4375-8FE8-8BD2306C7350}" type="slidenum">
              <a:rPr lang="es-ES"/>
              <a:pPr>
                <a:defRPr/>
              </a:pPr>
              <a:t>29</a:t>
            </a:fld>
            <a:endParaRPr lang="es-E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814705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 la pregunta anterior. Si sabemos que la presión atmosférica local vale Po = 76 [cm Hg], ¿cuál es la presión total en el fondo de la piscina?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A) 76 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176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201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D) 200 [</a:t>
            </a:r>
            <a:r>
              <a:rPr lang="es-CL" sz="240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kPa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pPr marL="0" indent="0">
              <a:lnSpc>
                <a:spcPct val="90000"/>
              </a:lnSpc>
              <a:buNone/>
            </a:pPr>
            <a:endParaRPr lang="es-CL" sz="24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CL" sz="18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ES_tradnl" sz="1800" dirty="0">
              <a:latin typeface="Times New Roman" pitchFamily="18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475D09-C20E-4B48-9EA6-2DF1A33C199B}" type="slidenum">
              <a:rPr lang="es-ES"/>
              <a:pPr>
                <a:defRPr/>
              </a:pPr>
              <a:t>30</a:t>
            </a:fld>
            <a:endParaRPr lang="es-E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35FCFA39-6426-E342-B740-FDAFB2D365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9" y="138114"/>
            <a:ext cx="32035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CL" altLang="es-CL" sz="36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Ejemplo</a:t>
            </a:r>
            <a:endParaRPr lang="es-ES" altLang="es-CL" sz="36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AF5776EB-7AB3-E642-891E-3BF3EF1719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834" y="1134645"/>
            <a:ext cx="11020582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CL" altLang="es-CL" sz="28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Si la densida</a:t>
            </a:r>
            <a:r>
              <a:rPr lang="es-CL" altLang="es-CL" sz="28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d del agua es 1000 [kg/m</a:t>
            </a:r>
            <a:r>
              <a:rPr lang="es-CL" altLang="es-CL" sz="2800" baseline="300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3</a:t>
            </a:r>
            <a:r>
              <a:rPr lang="es-CL" altLang="es-CL" sz="28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] y la densidad del agua de mar es de 1030 [kg/m</a:t>
            </a:r>
            <a:r>
              <a:rPr lang="es-CL" altLang="es-CL" sz="2800" baseline="300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3</a:t>
            </a:r>
            <a:r>
              <a:rPr lang="es-CL" altLang="es-CL" sz="2800" dirty="0">
                <a:solidFill>
                  <a:schemeClr val="accent2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]. ¿Qué presión experimenta un buzo, producto del agua, en agua dulce y agua salada cuando está sumergido 10 metros?</a:t>
            </a:r>
            <a:endParaRPr kumimoji="0" lang="es-CL" altLang="es-CL" sz="2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altLang="es-CL" sz="2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74" name="Picture 2" descr="Los mejores sitios para bucear con la corriente">
            <a:extLst>
              <a:ext uri="{FF2B5EF4-FFF2-40B4-BE49-F238E27FC236}">
                <a16:creationId xmlns:a16="http://schemas.microsoft.com/office/drawing/2014/main" id="{8330F9C8-D20D-1B46-9726-D2DE7AE5F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25" y="2950527"/>
            <a:ext cx="3429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4496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B9186C-1183-4580-BE56-17B18D600C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40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Principio de Pascal</a:t>
            </a:r>
          </a:p>
        </p:txBody>
      </p:sp>
    </p:spTree>
    <p:extLst>
      <p:ext uri="{BB962C8B-B14F-4D97-AF65-F5344CB8AC3E}">
        <p14:creationId xmlns:p14="http://schemas.microsoft.com/office/powerpoint/2010/main" val="13117388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716479" y="321458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Principio de Pascal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651D4CBB-7B70-4BA9-9ED5-93F274B5B843}"/>
                  </a:ext>
                </a:extLst>
              </p:cNvPr>
              <p:cNvSpPr txBox="1"/>
              <p:nvPr/>
            </p:nvSpPr>
            <p:spPr>
              <a:xfrm>
                <a:off x="1263644" y="2274838"/>
                <a:ext cx="9165457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buClr>
                    <a:schemeClr val="accent1"/>
                  </a:buClr>
                </a:pPr>
                <a:r>
                  <a:rPr lang="es-CL" sz="2400" dirty="0">
                    <a:solidFill>
                      <a:schemeClr val="accent2"/>
                    </a:solidFill>
                    <a:sym typeface="Calibri"/>
                  </a:rPr>
                  <a:t>La ecuación anterior nos dice que si aumentamos la presión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𝑝</m:t>
                    </m:r>
                    <m:r>
                      <a:rPr lang="es-CL" sz="2400" i="1" baseline="-25000" dirty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0</m:t>
                    </m:r>
                  </m:oMath>
                </a14:m>
                <a:r>
                  <a:rPr lang="es-CL" sz="2400" dirty="0">
                    <a:solidFill>
                      <a:schemeClr val="accent2"/>
                    </a:solidFill>
                    <a:sym typeface="Calibri"/>
                  </a:rPr>
                  <a:t> en la superficie, la presión </a:t>
                </a:r>
                <a14:m>
                  <m:oMath xmlns:m="http://schemas.openxmlformats.org/officeDocument/2006/math">
                    <m:r>
                      <a:rPr lang="es-CL" sz="24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𝑝</m:t>
                    </m:r>
                    <m:r>
                      <a:rPr lang="es-CL" sz="24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sym typeface="Calibri"/>
                      </a:rPr>
                      <m:t> </m:t>
                    </m:r>
                  </m:oMath>
                </a14:m>
                <a:r>
                  <a:rPr lang="es-CL" sz="2400" dirty="0">
                    <a:solidFill>
                      <a:schemeClr val="accent2"/>
                    </a:solidFill>
                    <a:sym typeface="Calibri"/>
                  </a:rPr>
                  <a:t>a cualquier profundidad aumenta exactamente en la misma cantidad. El científico francés Blaise Pascal (1623-1662) reconoció este hecho en 1653 y lo enunció en la llamada ley de Pascal. </a:t>
                </a:r>
                <a:endParaRPr lang="es-CL" sz="2400" dirty="0">
                  <a:solidFill>
                    <a:schemeClr val="accent2"/>
                  </a:solidFill>
                </a:endParaRPr>
              </a:p>
              <a:p>
                <a:pPr marL="457200" indent="-457200">
                  <a:buClr>
                    <a:schemeClr val="accent1"/>
                  </a:buClr>
                  <a:buFont typeface="+mj-lt"/>
                  <a:buAutoNum type="arabicPeriod"/>
                </a:pPr>
                <a:endParaRPr lang="es-CL" sz="24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651D4CBB-7B70-4BA9-9ED5-93F274B5B8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3644" y="2274838"/>
                <a:ext cx="9165457" cy="2308324"/>
              </a:xfrm>
              <a:prstGeom prst="rect">
                <a:avLst/>
              </a:prstGeom>
              <a:blipFill>
                <a:blip r:embed="rId3"/>
                <a:stretch>
                  <a:fillRect l="-968" t="-2198" r="-193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9ABFD74D-465E-3A48-91DB-49EFA366E866}"/>
                  </a:ext>
                </a:extLst>
              </p:cNvPr>
              <p:cNvSpPr txBox="1"/>
              <p:nvPr/>
            </p:nvSpPr>
            <p:spPr>
              <a:xfrm>
                <a:off x="3986334" y="1540376"/>
                <a:ext cx="2628878" cy="52322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𝑝</m:t>
                      </m:r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0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ρgh</m:t>
                      </m:r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9ABFD74D-465E-3A48-91DB-49EFA366E8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334" y="1540376"/>
                <a:ext cx="2628878" cy="523220"/>
              </a:xfrm>
              <a:prstGeom prst="rect">
                <a:avLst/>
              </a:prstGeom>
              <a:blipFill>
                <a:blip r:embed="rId4"/>
                <a:stretch>
                  <a:fillRect b="-18182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37687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420187" y="312327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Principio de Pascal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EF9630F-5864-4671-AEF2-E0D99C8E9F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2365" r="9620" b="6045"/>
          <a:stretch/>
        </p:blipFill>
        <p:spPr>
          <a:xfrm>
            <a:off x="7436992" y="1228128"/>
            <a:ext cx="3868616" cy="490259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51D4CBB-7B70-4BA9-9ED5-93F274B5B843}"/>
              </a:ext>
            </a:extLst>
          </p:cNvPr>
          <p:cNvSpPr txBox="1"/>
          <p:nvPr/>
        </p:nvSpPr>
        <p:spPr>
          <a:xfrm>
            <a:off x="1238932" y="1601931"/>
            <a:ext cx="4636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s-ES_tradnl" sz="2400" dirty="0">
                <a:solidFill>
                  <a:schemeClr val="accent2"/>
                </a:solidFill>
              </a:rPr>
              <a:t>La presi</a:t>
            </a:r>
            <a:r>
              <a:rPr lang="es-ES_tradnl" altLang="ja-JP" sz="2400" dirty="0">
                <a:solidFill>
                  <a:schemeClr val="accent2"/>
                </a:solidFill>
              </a:rPr>
              <a:t>ón</a:t>
            </a:r>
            <a:r>
              <a:rPr lang="es-CL" sz="2400" dirty="0">
                <a:solidFill>
                  <a:schemeClr val="accent2"/>
                </a:solidFill>
              </a:rPr>
              <a:t> </a:t>
            </a:r>
            <a:r>
              <a:rPr lang="es-ES_tradnl" sz="2400" dirty="0">
                <a:solidFill>
                  <a:schemeClr val="accent2"/>
                </a:solidFill>
              </a:rPr>
              <a:t>que se ejerce sobre un punto de un fluido, se transmite </a:t>
            </a:r>
            <a:r>
              <a:rPr lang="es-ES_tradnl" altLang="ja-JP" sz="2400" dirty="0" err="1">
                <a:solidFill>
                  <a:schemeClr val="accent2"/>
                </a:solidFill>
              </a:rPr>
              <a:t>ín</a:t>
            </a:r>
            <a:r>
              <a:rPr lang="es-CL" sz="2400" dirty="0">
                <a:solidFill>
                  <a:schemeClr val="accent2"/>
                </a:solidFill>
              </a:rPr>
              <a:t>t</a:t>
            </a:r>
            <a:r>
              <a:rPr lang="es-ES_tradnl" sz="2400" dirty="0" err="1">
                <a:solidFill>
                  <a:schemeClr val="accent2"/>
                </a:solidFill>
              </a:rPr>
              <a:t>egramente</a:t>
            </a:r>
            <a:r>
              <a:rPr lang="es-ES_tradnl" sz="2400" dirty="0">
                <a:solidFill>
                  <a:schemeClr val="accent2"/>
                </a:solidFill>
              </a:rPr>
              <a:t> y con la misma intensidad en todas direcciones.</a:t>
            </a:r>
          </a:p>
        </p:txBody>
      </p:sp>
    </p:spTree>
    <p:extLst>
      <p:ext uri="{BB962C8B-B14F-4D97-AF65-F5344CB8AC3E}">
        <p14:creationId xmlns:p14="http://schemas.microsoft.com/office/powerpoint/2010/main" val="10434918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3FD7A8-E970-8849-AD58-C4FE106B6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444" y="126664"/>
            <a:ext cx="10871200" cy="990600"/>
          </a:xfrm>
        </p:spPr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prensa hidráulica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1EC2CD3-5836-F44F-8C19-263655C81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1219200"/>
            <a:ext cx="4047325" cy="501683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A409C20D-37A0-3B46-90C9-EFE6B114DB3D}"/>
                  </a:ext>
                </a:extLst>
              </p:cNvPr>
              <p:cNvSpPr txBox="1"/>
              <p:nvPr/>
            </p:nvSpPr>
            <p:spPr>
              <a:xfrm>
                <a:off x="5913396" y="1219200"/>
                <a:ext cx="5758248" cy="43077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Un pistón con área transversal pequeña </a:t>
                </a:r>
                <a:r>
                  <a:rPr lang="es-ES_tradnl" sz="2000" i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</a:t>
                </a:r>
                <a:r>
                  <a:rPr lang="es-ES_tradnl" sz="2000" baseline="-25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ejerce una fuerza </a:t>
                </a:r>
                <a:r>
                  <a:rPr lang="es-ES_tradnl" sz="2000" i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F</a:t>
                </a:r>
                <a:r>
                  <a:rPr lang="es-ES_tradnl" sz="2000" baseline="-25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sobre la superficie de un líquido (aceite). La presión aplicada </a:t>
                </a:r>
                <a14:m>
                  <m:oMath xmlns:m="http://schemas.openxmlformats.org/officeDocument/2006/math">
                    <m:r>
                      <a:rPr lang="es-ES_tradnl" sz="20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𝑝</m:t>
                    </m:r>
                    <m:r>
                      <a:rPr lang="es-ES_tradnl" sz="200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  <m:f>
                      <m:fPr>
                        <m:ctrlPr>
                          <a:rPr lang="es-ES_tradnl" sz="2000" i="1" dirty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ES_tradnl" sz="200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s-ES_tradnl" sz="200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_tradnl" sz="200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s-ES" sz="2000" b="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s-ES" sz="2000" b="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s-ES" sz="2000" b="0" i="1" dirty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se transmite a través del tubo conector a un pistón mayor de área </a:t>
                </a:r>
                <a:r>
                  <a:rPr lang="es-ES_tradnl" sz="2000" i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</a:t>
                </a:r>
                <a:r>
                  <a:rPr lang="es-ES_tradnl" sz="2000" baseline="-25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s-ES_tradn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. La presión aplicada es la misma en ambos cilindros, así que:</a:t>
                </a:r>
              </a:p>
              <a:p>
                <a:endParaRPr lang="es-ES_tradn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s-ES_tradnl" sz="32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 </m:t>
                      </m:r>
                      <m:sSub>
                        <m:sSub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ES_tradnl" sz="32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s-ES_tradnl" sz="32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s-ES_tradnl" sz="32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=</m:t>
                      </m:r>
                      <m:f>
                        <m:fPr>
                          <m:ctrlPr>
                            <a:rPr lang="es-ES_tradnl" sz="3200" i="1" dirty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s-ES_tradnl" sz="320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sz="3200" b="0" i="1" dirty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cs typeface="Calibri" panose="020F0502020204030204" pitchFamily="34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s-ES_tradnl" sz="3200" i="1" dirty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</m:t>
                      </m:r>
                    </m:oMath>
                  </m:oMathPara>
                </a14:m>
                <a:endParaRPr lang="es-ES_tradnl" sz="32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s-ES_tradnl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A409C20D-37A0-3B46-90C9-EFE6B114DB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3396" y="1219200"/>
                <a:ext cx="5758248" cy="4307718"/>
              </a:xfrm>
              <a:prstGeom prst="rect">
                <a:avLst/>
              </a:prstGeom>
              <a:blipFill>
                <a:blip r:embed="rId3"/>
                <a:stretch>
                  <a:fillRect l="-1099" t="-882" r="-175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48013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C9196F-A23D-474A-A403-7E1EA0CC5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921" y="112690"/>
            <a:ext cx="10871200" cy="990600"/>
          </a:xfrm>
        </p:spPr>
        <p:txBody>
          <a:bodyPr/>
          <a:lstStyle/>
          <a:p>
            <a:r>
              <a:rPr 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Otras aplicaciones prensa hidráulica</a:t>
            </a:r>
          </a:p>
        </p:txBody>
      </p:sp>
      <p:pic>
        <p:nvPicPr>
          <p:cNvPr id="1026" name="Picture 2" descr="China Sillón dental dentista Silla para la venta Msldu16 – Comprar Equipo  Médico en es.made-in-china.com">
            <a:extLst>
              <a:ext uri="{FF2B5EF4-FFF2-40B4-BE49-F238E27FC236}">
                <a16:creationId xmlns:a16="http://schemas.microsoft.com/office/drawing/2014/main" id="{F974A363-2962-054D-8DA2-08A35D6AB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41" y="1928612"/>
            <a:ext cx="31242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ernapet | Gata Hidraulica Tipo Botella 8 Toneladas 770496/ Fernapet">
            <a:extLst>
              <a:ext uri="{FF2B5EF4-FFF2-40B4-BE49-F238E27FC236}">
                <a16:creationId xmlns:a16="http://schemas.microsoft.com/office/drawing/2014/main" id="{114EF23A-6733-C84D-94EF-24E83D8BA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492" y="1712712"/>
            <a:ext cx="2717800" cy="271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IDRAULICA - Mindmap - Eksempel">
            <a:extLst>
              <a:ext uri="{FF2B5EF4-FFF2-40B4-BE49-F238E27FC236}">
                <a16:creationId xmlns:a16="http://schemas.microsoft.com/office/drawing/2014/main" id="{4BBFD70D-B5E7-F844-B57E-6025426EA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446" y="1557718"/>
            <a:ext cx="4795413" cy="287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BDA1766-876D-2241-B798-649FB9865A5A}"/>
              </a:ext>
            </a:extLst>
          </p:cNvPr>
          <p:cNvSpPr txBox="1"/>
          <p:nvPr/>
        </p:nvSpPr>
        <p:spPr>
          <a:xfrm>
            <a:off x="5290457" y="5110843"/>
            <a:ext cx="44614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u="sng" dirty="0">
                <a:hlinkClick r:id="rId5"/>
              </a:rPr>
              <a:t>https://www.youtube.com/watch?v=usEhG-uxA08</a:t>
            </a:r>
            <a:endParaRPr lang="es-CL" dirty="0"/>
          </a:p>
          <a:p>
            <a:r>
              <a:rPr lang="en-US" dirty="0"/>
              <a:t> </a:t>
            </a:r>
            <a:r>
              <a:rPr lang="en-US" u="sng" dirty="0">
                <a:hlinkClick r:id="rId6"/>
              </a:rPr>
              <a:t>https://www.youtube.com/watch?v=WWAVhVm8nyc</a:t>
            </a:r>
            <a:r>
              <a:rPr lang="en-US" dirty="0"/>
              <a:t>)</a:t>
            </a:r>
            <a:endParaRPr lang="es-CL" dirty="0"/>
          </a:p>
          <a:p>
            <a:r>
              <a:rPr lang="en-US" dirty="0"/>
              <a:t> </a:t>
            </a:r>
            <a:endParaRPr lang="es-CL" dirty="0"/>
          </a:p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7036912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ESNAVAL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5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2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3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4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5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6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A19D6388F4E39479DC2A5C9E5FA2AB2" ma:contentTypeVersion="9" ma:contentTypeDescription="Crear nuevo documento." ma:contentTypeScope="" ma:versionID="c0ce4366a5f732daaf75002b322027ed">
  <xsd:schema xmlns:xsd="http://www.w3.org/2001/XMLSchema" xmlns:xs="http://www.w3.org/2001/XMLSchema" xmlns:p="http://schemas.microsoft.com/office/2006/metadata/properties" xmlns:ns2="43fe2462-f745-410f-bc6e-e8532c31b30b" xmlns:ns3="8172b8d9-a802-4762-a698-522a8e257325" targetNamespace="http://schemas.microsoft.com/office/2006/metadata/properties" ma:root="true" ma:fieldsID="ad52d09512043587f76ffc119c92b2a0" ns2:_="" ns3:_="">
    <xsd:import namespace="43fe2462-f745-410f-bc6e-e8532c31b30b"/>
    <xsd:import namespace="8172b8d9-a802-4762-a698-522a8e2573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fe2462-f745-410f-bc6e-e8532c31b3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72b8d9-a802-4762-a698-522a8e25732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A04FFDA-799F-451C-9276-96714458F62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1B74844-E46C-4CE6-B77E-761572F4FD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3fe2462-f745-410f-bc6e-e8532c31b30b"/>
    <ds:schemaRef ds:uri="8172b8d9-a802-4762-a698-522a8e2573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01B669B-2442-4F7D-B02C-5F782ADA45F6}">
  <ds:schemaRefs>
    <ds:schemaRef ds:uri="8172b8d9-a802-4762-a698-522a8e257325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43fe2462-f745-410f-bc6e-e8532c31b30b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1896</TotalTime>
  <Words>1428</Words>
  <Application>Microsoft Macintosh PowerPoint</Application>
  <PresentationFormat>Panorámica</PresentationFormat>
  <Paragraphs>274</Paragraphs>
  <Slides>36</Slides>
  <Notes>12</Notes>
  <HiddenSlides>0</HiddenSlides>
  <MMClips>1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49" baseType="lpstr">
      <vt:lpstr>Arial</vt:lpstr>
      <vt:lpstr>Calibri</vt:lpstr>
      <vt:lpstr>Calibri Light</vt:lpstr>
      <vt:lpstr>Cambria Math</vt:lpstr>
      <vt:lpstr>CMU Serif Roman</vt:lpstr>
      <vt:lpstr>Times New Roman</vt:lpstr>
      <vt:lpstr>Tw Cen MT</vt:lpstr>
      <vt:lpstr>Twentieth Century</vt:lpstr>
      <vt:lpstr>Verdana</vt:lpstr>
      <vt:lpstr>Wingdings</vt:lpstr>
      <vt:lpstr>Wingdings 2</vt:lpstr>
      <vt:lpstr>Wingdings 3</vt:lpstr>
      <vt:lpstr>1_Intermedio</vt:lpstr>
      <vt:lpstr>Presentación de PowerPoint</vt:lpstr>
      <vt:lpstr>Densidad volumétrica de masa</vt:lpstr>
      <vt:lpstr>Densidad</vt:lpstr>
      <vt:lpstr>EJERCICIO</vt:lpstr>
      <vt:lpstr>EJERCICIO</vt:lpstr>
      <vt:lpstr>EJERCICIO </vt:lpstr>
      <vt:lpstr>Presentación de PowerPoint</vt:lpstr>
      <vt:lpstr>Presentación de PowerPoint</vt:lpstr>
      <vt:lpstr>Presentación de PowerPoint</vt:lpstr>
      <vt:lpstr>Presión</vt:lpstr>
      <vt:lpstr>Presentación de PowerPoint</vt:lpstr>
      <vt:lpstr>Presentación de PowerPoint</vt:lpstr>
      <vt:lpstr>Presentación de PowerPoint</vt:lpstr>
      <vt:lpstr>Presentación de PowerPoint</vt:lpstr>
      <vt:lpstr>EJERCICIO </vt:lpstr>
      <vt:lpstr>Presión de un fluido</vt:lpstr>
      <vt:lpstr>Presión de los fluidos</vt:lpstr>
      <vt:lpstr>Presentación de PowerPoint</vt:lpstr>
      <vt:lpstr>Presión de los fluidos</vt:lpstr>
      <vt:lpstr>Presión atomosférica</vt:lpstr>
      <vt:lpstr>Presentación de PowerPoint</vt:lpstr>
      <vt:lpstr>Presentación de PowerPoint</vt:lpstr>
      <vt:lpstr>Presentación de PowerPoint</vt:lpstr>
      <vt:lpstr>Presión de los fluidos</vt:lpstr>
      <vt:lpstr>Presión de los fluidos</vt:lpstr>
      <vt:lpstr>Presión de los fluidos</vt:lpstr>
      <vt:lpstr>Presión de los fluidos</vt:lpstr>
      <vt:lpstr>Presentación de PowerPoint</vt:lpstr>
      <vt:lpstr>EJERCICIO </vt:lpstr>
      <vt:lpstr>EJERCICIO </vt:lpstr>
      <vt:lpstr>Presentación de PowerPoint</vt:lpstr>
      <vt:lpstr>Principio de Pascal</vt:lpstr>
      <vt:lpstr>Presentación de PowerPoint</vt:lpstr>
      <vt:lpstr>Presentación de PowerPoint</vt:lpstr>
      <vt:lpstr>La prensa hidráulica</vt:lpstr>
      <vt:lpstr>Otras aplicaciones prensa hidráulica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Javiera Sanchez Espinoza</cp:lastModifiedBy>
  <cp:revision>70</cp:revision>
  <cp:lastPrinted>2020-09-22T19:48:59Z</cp:lastPrinted>
  <dcterms:created xsi:type="dcterms:W3CDTF">2019-03-01T17:41:33Z</dcterms:created>
  <dcterms:modified xsi:type="dcterms:W3CDTF">2021-10-20T12:28:26Z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0x010100DA19D6388F4E39479DC2A5C9E5FA2AB2</vt:lpwstr>
  </property>
</Properties>
</file>