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mf" ContentType="image/x-wm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8" r:id="rId4"/>
    <p:sldId id="277" r:id="rId5"/>
    <p:sldId id="358" r:id="rId6"/>
    <p:sldId id="336" r:id="rId7"/>
    <p:sldId id="335" r:id="rId8"/>
    <p:sldId id="337" r:id="rId9"/>
    <p:sldId id="338" r:id="rId10"/>
    <p:sldId id="351" r:id="rId11"/>
    <p:sldId id="352" r:id="rId12"/>
    <p:sldId id="353" r:id="rId13"/>
    <p:sldId id="354" r:id="rId14"/>
    <p:sldId id="355" r:id="rId15"/>
    <p:sldId id="356" r:id="rId16"/>
    <p:sldId id="357" r:id="rId17"/>
    <p:sldId id="359" r:id="rId18"/>
    <p:sldId id="361" r:id="rId19"/>
    <p:sldId id="362" r:id="rId20"/>
    <p:sldId id="363" r:id="rId21"/>
    <p:sldId id="364" r:id="rId22"/>
    <p:sldId id="365" r:id="rId23"/>
    <p:sldId id="366" r:id="rId24"/>
    <p:sldId id="368" r:id="rId25"/>
    <p:sldId id="369" r:id="rId26"/>
    <p:sldId id="367" r:id="rId27"/>
    <p:sldId id="370" r:id="rId28"/>
    <p:sldId id="371" r:id="rId29"/>
    <p:sldId id="372" r:id="rId30"/>
    <p:sldId id="373" r:id="rId31"/>
    <p:sldId id="374" r:id="rId32"/>
    <p:sldId id="375" r:id="rId33"/>
    <p:sldId id="376" r:id="rId34"/>
    <p:sldId id="379" r:id="rId35"/>
    <p:sldId id="378" r:id="rId36"/>
    <p:sldId id="380" r:id="rId37"/>
    <p:sldId id="381" r:id="rId38"/>
    <p:sldId id="382" r:id="rId39"/>
    <p:sldId id="383" r:id="rId40"/>
    <p:sldId id="279" r:id="rId41"/>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Estilo claro 1 - Acento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Estilo claro 1 - Acento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Estilo claro 3 - Acento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012ECD-51FC-41F1-AA8D-1B2483CD663E}" styleName="Estilo claro 2 - Acento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6E25E649-3F16-4E02-A733-19D2CDBF48F0}" styleName="Estilo medio 3 - Énfasis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113A9D2-9D6B-4929-AA2D-F23B5EE8CBE7}" styleName="Estilo temático 2 - Énfasis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5196" autoAdjust="0"/>
  </p:normalViewPr>
  <p:slideViewPr>
    <p:cSldViewPr snapToGrid="0">
      <p:cViewPr varScale="1">
        <p:scale>
          <a:sx n="65" d="100"/>
          <a:sy n="65" d="100"/>
        </p:scale>
        <p:origin x="106" y="494"/>
      </p:cViewPr>
      <p:guideLst/>
    </p:cSldViewPr>
  </p:slideViewPr>
  <p:notesTextViewPr>
    <p:cViewPr>
      <p:scale>
        <a:sx n="1" d="1"/>
        <a:sy n="1" d="1"/>
      </p:scale>
      <p:origin x="0" y="0"/>
    </p:cViewPr>
  </p:notesTextViewPr>
  <p:sorterViewPr>
    <p:cViewPr varScale="1">
      <p:scale>
        <a:sx n="100" d="100"/>
        <a:sy n="100" d="100"/>
      </p:scale>
      <p:origin x="0" y="-3307"/>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Venta mensual de Camionetas </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scatterChart>
        <c:scatterStyle val="smoothMarker"/>
        <c:varyColors val="0"/>
        <c:ser>
          <c:idx val="0"/>
          <c:order val="0"/>
          <c:tx>
            <c:strRef>
              <c:f>'Evaluación de venta camionetas'!$E$3</c:f>
              <c:strCache>
                <c:ptCount val="1"/>
                <c:pt idx="0">
                  <c:v>Camionetas 
vendidas</c:v>
                </c:pt>
              </c:strCache>
            </c:strRef>
          </c:tx>
          <c:spPr>
            <a:ln w="19050" cap="rnd">
              <a:solidFill>
                <a:schemeClr val="accent1"/>
              </a:solidFill>
              <a:round/>
            </a:ln>
            <a:effectLst/>
          </c:spPr>
          <c:marker>
            <c:symbol val="none"/>
          </c:marker>
          <c:trendline>
            <c:spPr>
              <a:ln w="19050" cap="rnd">
                <a:solidFill>
                  <a:schemeClr val="accent1"/>
                </a:solidFill>
                <a:prstDash val="sysDot"/>
              </a:ln>
              <a:effectLst/>
            </c:spPr>
            <c:trendlineType val="linear"/>
            <c:dispRSqr val="1"/>
            <c:dispEq val="1"/>
            <c:trendlineLbl>
              <c:layout>
                <c:manualLayout>
                  <c:x val="8.3456238116373246E-2"/>
                  <c:y val="-0.10237970253718287"/>
                </c:manualLayout>
              </c:layout>
              <c:numFmt formatCode="General" sourceLinked="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trendlineLbl>
          </c:trendline>
          <c:xVal>
            <c:strRef>
              <c:f>'Evaluación de venta camionetas'!$C$4:$C$10</c:f>
              <c:strCache>
                <c:ptCount val="7"/>
                <c:pt idx="0">
                  <c:v>Enero</c:v>
                </c:pt>
                <c:pt idx="1">
                  <c:v>Febrero</c:v>
                </c:pt>
                <c:pt idx="2">
                  <c:v>Marzo</c:v>
                </c:pt>
                <c:pt idx="3">
                  <c:v>Abril</c:v>
                </c:pt>
                <c:pt idx="4">
                  <c:v>Mayo</c:v>
                </c:pt>
                <c:pt idx="5">
                  <c:v>Junio</c:v>
                </c:pt>
                <c:pt idx="6">
                  <c:v>Julio</c:v>
                </c:pt>
              </c:strCache>
            </c:strRef>
          </c:xVal>
          <c:yVal>
            <c:numRef>
              <c:f>'Evaluación de venta camionetas'!$E$4:$E$10</c:f>
              <c:numCache>
                <c:formatCode>#,##0</c:formatCode>
                <c:ptCount val="7"/>
                <c:pt idx="0">
                  <c:v>120</c:v>
                </c:pt>
                <c:pt idx="1">
                  <c:v>170</c:v>
                </c:pt>
                <c:pt idx="2">
                  <c:v>200</c:v>
                </c:pt>
                <c:pt idx="3">
                  <c:v>230</c:v>
                </c:pt>
                <c:pt idx="4">
                  <c:v>150</c:v>
                </c:pt>
                <c:pt idx="5">
                  <c:v>140</c:v>
                </c:pt>
                <c:pt idx="6">
                  <c:v>190</c:v>
                </c:pt>
              </c:numCache>
            </c:numRef>
          </c:yVal>
          <c:smooth val="1"/>
          <c:extLst>
            <c:ext xmlns:c16="http://schemas.microsoft.com/office/drawing/2014/chart" uri="{C3380CC4-5D6E-409C-BE32-E72D297353CC}">
              <c16:uniqueId val="{00000001-8F25-4A2D-872D-3177BE50FBE4}"/>
            </c:ext>
          </c:extLst>
        </c:ser>
        <c:dLbls>
          <c:showLegendKey val="0"/>
          <c:showVal val="0"/>
          <c:showCatName val="0"/>
          <c:showSerName val="0"/>
          <c:showPercent val="0"/>
          <c:showBubbleSize val="0"/>
        </c:dLbls>
        <c:axId val="763491696"/>
        <c:axId val="763493360"/>
      </c:scatterChart>
      <c:valAx>
        <c:axId val="763491696"/>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s-CL"/>
                  <a:t>Mes del año</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s-CL"/>
            </a:p>
          </c:txPr>
        </c:title>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763493360"/>
        <c:crosses val="autoZero"/>
        <c:crossBetween val="midCat"/>
      </c:valAx>
      <c:valAx>
        <c:axId val="763493360"/>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s-CL"/>
                  <a:t>Número de camionetas vendidas</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s-CL"/>
            </a:p>
          </c:txPr>
        </c:title>
        <c:numFmt formatCode="#,##0" sourceLinked="1"/>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763491696"/>
        <c:crosses val="autoZero"/>
        <c:crossBetween val="midCat"/>
      </c:valAx>
      <c:spPr>
        <a:noFill/>
        <a:ln>
          <a:noFill/>
        </a:ln>
        <a:effectLst/>
      </c:spPr>
    </c:plotArea>
    <c:legend>
      <c:legendPos val="r"/>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CL"/>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0" i="0" u="none" strike="noStrike" kern="1200" spc="0" normalizeH="0" baseline="0">
                <a:solidFill>
                  <a:schemeClr val="tx1">
                    <a:lumMod val="65000"/>
                    <a:lumOff val="35000"/>
                  </a:schemeClr>
                </a:solidFill>
                <a:latin typeface="+mj-lt"/>
                <a:ea typeface="+mj-ea"/>
                <a:cs typeface="+mj-cs"/>
              </a:defRPr>
            </a:pPr>
            <a:r>
              <a:rPr lang="es-CL"/>
              <a:t>Ventas de la empresa D&amp;M en los últimos 3 años</a:t>
            </a:r>
          </a:p>
        </c:rich>
      </c:tx>
      <c:overlay val="0"/>
      <c:spPr>
        <a:noFill/>
        <a:ln>
          <a:noFill/>
        </a:ln>
        <a:effectLst/>
      </c:spPr>
      <c:txPr>
        <a:bodyPr rot="0" spcFirstLastPara="1" vertOverflow="ellipsis" vert="horz" wrap="square" anchor="ctr" anchorCtr="1"/>
        <a:lstStyle/>
        <a:p>
          <a:pPr>
            <a:defRPr sz="2000" b="0" i="0" u="none" strike="noStrike" kern="1200" spc="0" normalizeH="0" baseline="0">
              <a:solidFill>
                <a:schemeClr val="tx1">
                  <a:lumMod val="65000"/>
                  <a:lumOff val="35000"/>
                </a:schemeClr>
              </a:solidFill>
              <a:latin typeface="+mj-lt"/>
              <a:ea typeface="+mj-ea"/>
              <a:cs typeface="+mj-cs"/>
            </a:defRPr>
          </a:pPr>
          <a:endParaRPr lang="es-CL"/>
        </a:p>
      </c:txPr>
    </c:title>
    <c:autoTitleDeleted val="0"/>
    <c:plotArea>
      <c:layout/>
      <c:scatterChart>
        <c:scatterStyle val="smoothMarker"/>
        <c:varyColors val="0"/>
        <c:ser>
          <c:idx val="0"/>
          <c:order val="0"/>
          <c:tx>
            <c:strRef>
              <c:f>Hoja1!$C$4</c:f>
              <c:strCache>
                <c:ptCount val="1"/>
                <c:pt idx="0">
                  <c:v>Ventas</c:v>
                </c:pt>
              </c:strCache>
            </c:strRef>
          </c:tx>
          <c:spPr>
            <a:ln w="25400" cap="flat" cmpd="dbl" algn="ctr">
              <a:solidFill>
                <a:schemeClr val="accent1">
                  <a:alpha val="50000"/>
                </a:schemeClr>
              </a:solidFill>
              <a:round/>
            </a:ln>
            <a:effectLst/>
          </c:spPr>
          <c:marker>
            <c:symbol val="circle"/>
            <c:size val="6"/>
            <c:spPr>
              <a:noFill/>
              <a:ln w="34925" cap="flat" cmpd="dbl" algn="ctr">
                <a:solidFill>
                  <a:schemeClr val="accent1">
                    <a:lumMod val="75000"/>
                    <a:alpha val="70000"/>
                  </a:schemeClr>
                </a:solidFill>
                <a:round/>
              </a:ln>
              <a:effectLst/>
            </c:spPr>
          </c:marker>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L"/>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xVal>
            <c:numRef>
              <c:f>Hoja1!$B$5:$B$16</c:f>
              <c:numCache>
                <c:formatCode>General</c:formatCode>
                <c:ptCount val="12"/>
                <c:pt idx="0">
                  <c:v>1</c:v>
                </c:pt>
                <c:pt idx="1">
                  <c:v>2</c:v>
                </c:pt>
                <c:pt idx="2">
                  <c:v>3</c:v>
                </c:pt>
                <c:pt idx="3">
                  <c:v>4</c:v>
                </c:pt>
                <c:pt idx="4">
                  <c:v>5</c:v>
                </c:pt>
                <c:pt idx="5">
                  <c:v>6</c:v>
                </c:pt>
                <c:pt idx="6">
                  <c:v>7</c:v>
                </c:pt>
                <c:pt idx="7">
                  <c:v>8</c:v>
                </c:pt>
                <c:pt idx="8">
                  <c:v>9</c:v>
                </c:pt>
                <c:pt idx="9">
                  <c:v>10</c:v>
                </c:pt>
                <c:pt idx="10">
                  <c:v>11</c:v>
                </c:pt>
                <c:pt idx="11">
                  <c:v>12</c:v>
                </c:pt>
              </c:numCache>
            </c:numRef>
          </c:xVal>
          <c:yVal>
            <c:numRef>
              <c:f>Hoja1!$C$5:$C$16</c:f>
              <c:numCache>
                <c:formatCode>General</c:formatCode>
                <c:ptCount val="12"/>
                <c:pt idx="0">
                  <c:v>12</c:v>
                </c:pt>
                <c:pt idx="1">
                  <c:v>16</c:v>
                </c:pt>
                <c:pt idx="2">
                  <c:v>20</c:v>
                </c:pt>
                <c:pt idx="3">
                  <c:v>34</c:v>
                </c:pt>
                <c:pt idx="4">
                  <c:v>23</c:v>
                </c:pt>
                <c:pt idx="5">
                  <c:v>19</c:v>
                </c:pt>
                <c:pt idx="6">
                  <c:v>20</c:v>
                </c:pt>
                <c:pt idx="7">
                  <c:v>35</c:v>
                </c:pt>
                <c:pt idx="8">
                  <c:v>11</c:v>
                </c:pt>
                <c:pt idx="9">
                  <c:v>19</c:v>
                </c:pt>
                <c:pt idx="10">
                  <c:v>24</c:v>
                </c:pt>
                <c:pt idx="11">
                  <c:v>36</c:v>
                </c:pt>
              </c:numCache>
            </c:numRef>
          </c:yVal>
          <c:smooth val="1"/>
          <c:extLst>
            <c:ext xmlns:c16="http://schemas.microsoft.com/office/drawing/2014/chart" uri="{C3380CC4-5D6E-409C-BE32-E72D297353CC}">
              <c16:uniqueId val="{00000000-1239-40F9-A1A7-5EDD969F8FA0}"/>
            </c:ext>
          </c:extLst>
        </c:ser>
        <c:ser>
          <c:idx val="1"/>
          <c:order val="1"/>
          <c:tx>
            <c:strRef>
              <c:f>Hoja1!$D$4</c:f>
              <c:strCache>
                <c:ptCount val="1"/>
                <c:pt idx="0">
                  <c:v>Pronóstico (Promedios móviles)</c:v>
                </c:pt>
              </c:strCache>
            </c:strRef>
          </c:tx>
          <c:spPr>
            <a:ln w="25400" cap="flat" cmpd="dbl" algn="ctr">
              <a:solidFill>
                <a:schemeClr val="accent2">
                  <a:alpha val="50000"/>
                </a:schemeClr>
              </a:solidFill>
              <a:round/>
            </a:ln>
            <a:effectLst/>
          </c:spPr>
          <c:marker>
            <c:symbol val="circle"/>
            <c:size val="6"/>
            <c:spPr>
              <a:noFill/>
              <a:ln w="34925" cap="flat" cmpd="dbl" algn="ctr">
                <a:solidFill>
                  <a:schemeClr val="accent2">
                    <a:lumMod val="75000"/>
                    <a:alpha val="70000"/>
                  </a:schemeClr>
                </a:solidFill>
                <a:round/>
              </a:ln>
              <a:effectLst/>
            </c:spPr>
          </c:marker>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L"/>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xVal>
            <c:numRef>
              <c:f>Hoja1!$B$5:$B$16</c:f>
              <c:numCache>
                <c:formatCode>General</c:formatCode>
                <c:ptCount val="12"/>
                <c:pt idx="0">
                  <c:v>1</c:v>
                </c:pt>
                <c:pt idx="1">
                  <c:v>2</c:v>
                </c:pt>
                <c:pt idx="2">
                  <c:v>3</c:v>
                </c:pt>
                <c:pt idx="3">
                  <c:v>4</c:v>
                </c:pt>
                <c:pt idx="4">
                  <c:v>5</c:v>
                </c:pt>
                <c:pt idx="5">
                  <c:v>6</c:v>
                </c:pt>
                <c:pt idx="6">
                  <c:v>7</c:v>
                </c:pt>
                <c:pt idx="7">
                  <c:v>8</c:v>
                </c:pt>
                <c:pt idx="8">
                  <c:v>9</c:v>
                </c:pt>
                <c:pt idx="9">
                  <c:v>10</c:v>
                </c:pt>
                <c:pt idx="10">
                  <c:v>11</c:v>
                </c:pt>
                <c:pt idx="11">
                  <c:v>12</c:v>
                </c:pt>
              </c:numCache>
            </c:numRef>
          </c:xVal>
          <c:yVal>
            <c:numRef>
              <c:f>Hoja1!$D$5:$D$16</c:f>
              <c:numCache>
                <c:formatCode>0.00</c:formatCode>
                <c:ptCount val="12"/>
                <c:pt idx="1">
                  <c:v>16</c:v>
                </c:pt>
                <c:pt idx="2">
                  <c:v>23.333333333333332</c:v>
                </c:pt>
                <c:pt idx="3">
                  <c:v>25.666666666666668</c:v>
                </c:pt>
                <c:pt idx="4">
                  <c:v>25.333333333333332</c:v>
                </c:pt>
                <c:pt idx="5">
                  <c:v>20.666666666666668</c:v>
                </c:pt>
                <c:pt idx="6">
                  <c:v>24.666666666666668</c:v>
                </c:pt>
                <c:pt idx="7">
                  <c:v>22</c:v>
                </c:pt>
                <c:pt idx="8">
                  <c:v>21.666666666666668</c:v>
                </c:pt>
                <c:pt idx="9">
                  <c:v>18</c:v>
                </c:pt>
                <c:pt idx="10">
                  <c:v>26.333333333333332</c:v>
                </c:pt>
              </c:numCache>
            </c:numRef>
          </c:yVal>
          <c:smooth val="1"/>
          <c:extLst>
            <c:ext xmlns:c16="http://schemas.microsoft.com/office/drawing/2014/chart" uri="{C3380CC4-5D6E-409C-BE32-E72D297353CC}">
              <c16:uniqueId val="{00000001-1239-40F9-A1A7-5EDD969F8FA0}"/>
            </c:ext>
          </c:extLst>
        </c:ser>
        <c:dLbls>
          <c:showLegendKey val="0"/>
          <c:showVal val="0"/>
          <c:showCatName val="0"/>
          <c:showSerName val="0"/>
          <c:showPercent val="0"/>
          <c:showBubbleSize val="0"/>
        </c:dLbls>
        <c:axId val="1136819167"/>
        <c:axId val="1136798783"/>
      </c:scatterChart>
      <c:valAx>
        <c:axId val="1136819167"/>
        <c:scaling>
          <c:orientation val="minMax"/>
        </c:scaling>
        <c:delete val="0"/>
        <c:axPos val="b"/>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title>
          <c:tx>
            <c:rich>
              <a:bodyPr rot="0" spcFirstLastPara="1" vertOverflow="ellipsis" vert="horz" wrap="square" anchor="ctr" anchorCtr="1"/>
              <a:lstStyle/>
              <a:p>
                <a:pPr>
                  <a:defRPr sz="900" b="0" i="0" u="none" strike="noStrike" kern="1200" cap="all" baseline="0">
                    <a:solidFill>
                      <a:schemeClr val="tx1">
                        <a:lumMod val="65000"/>
                        <a:lumOff val="35000"/>
                      </a:schemeClr>
                    </a:solidFill>
                    <a:latin typeface="+mn-lt"/>
                    <a:ea typeface="+mn-ea"/>
                    <a:cs typeface="+mn-cs"/>
                  </a:defRPr>
                </a:pPr>
                <a:r>
                  <a:rPr lang="es-CL"/>
                  <a:t>Trimeestres</a:t>
                </a:r>
              </a:p>
            </c:rich>
          </c:tx>
          <c:overlay val="0"/>
          <c:spPr>
            <a:noFill/>
            <a:ln>
              <a:noFill/>
            </a:ln>
            <a:effectLst/>
          </c:spPr>
          <c:txPr>
            <a:bodyPr rot="0" spcFirstLastPara="1" vertOverflow="ellipsis" vert="horz" wrap="square" anchor="ctr" anchorCtr="1"/>
            <a:lstStyle/>
            <a:p>
              <a:pPr>
                <a:defRPr sz="900" b="0" i="0" u="none" strike="noStrike" kern="1200" cap="all" baseline="0">
                  <a:solidFill>
                    <a:schemeClr val="tx1">
                      <a:lumMod val="65000"/>
                      <a:lumOff val="35000"/>
                    </a:schemeClr>
                  </a:solidFill>
                  <a:latin typeface="+mn-lt"/>
                  <a:ea typeface="+mn-ea"/>
                  <a:cs typeface="+mn-cs"/>
                </a:defRPr>
              </a:pPr>
              <a:endParaRPr lang="es-CL"/>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cap="none" spc="0" normalizeH="0" baseline="0">
                <a:solidFill>
                  <a:schemeClr val="tx1">
                    <a:lumMod val="65000"/>
                    <a:lumOff val="35000"/>
                  </a:schemeClr>
                </a:solidFill>
                <a:latin typeface="+mn-lt"/>
                <a:ea typeface="+mn-ea"/>
                <a:cs typeface="+mn-cs"/>
              </a:defRPr>
            </a:pPr>
            <a:endParaRPr lang="es-CL"/>
          </a:p>
        </c:txPr>
        <c:crossAx val="1136798783"/>
        <c:crosses val="autoZero"/>
        <c:crossBetween val="midCat"/>
      </c:valAx>
      <c:valAx>
        <c:axId val="1136798783"/>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title>
          <c:tx>
            <c:rich>
              <a:bodyPr rot="-5400000" spcFirstLastPara="1" vertOverflow="ellipsis" vert="horz" wrap="square" anchor="ctr" anchorCtr="1"/>
              <a:lstStyle/>
              <a:p>
                <a:pPr>
                  <a:defRPr sz="900" b="0" i="0" u="none" strike="noStrike" kern="1200" cap="all" baseline="0">
                    <a:solidFill>
                      <a:schemeClr val="tx1">
                        <a:lumMod val="65000"/>
                        <a:lumOff val="35000"/>
                      </a:schemeClr>
                    </a:solidFill>
                    <a:latin typeface="+mn-lt"/>
                    <a:ea typeface="+mn-ea"/>
                    <a:cs typeface="+mn-cs"/>
                  </a:defRPr>
                </a:pPr>
                <a:r>
                  <a:rPr lang="es-CL"/>
                  <a:t>Ventas en miles de dólares</a:t>
                </a:r>
              </a:p>
            </c:rich>
          </c:tx>
          <c:overlay val="0"/>
          <c:spPr>
            <a:noFill/>
            <a:ln>
              <a:noFill/>
            </a:ln>
            <a:effectLst/>
          </c:spPr>
          <c:txPr>
            <a:bodyPr rot="-5400000" spcFirstLastPara="1" vertOverflow="ellipsis" vert="horz" wrap="square" anchor="ctr" anchorCtr="1"/>
            <a:lstStyle/>
            <a:p>
              <a:pPr>
                <a:defRPr sz="900" b="0" i="0" u="none" strike="noStrike" kern="1200" cap="all" baseline="0">
                  <a:solidFill>
                    <a:schemeClr val="tx1">
                      <a:lumMod val="65000"/>
                      <a:lumOff val="35000"/>
                    </a:schemeClr>
                  </a:solidFill>
                  <a:latin typeface="+mn-lt"/>
                  <a:ea typeface="+mn-ea"/>
                  <a:cs typeface="+mn-cs"/>
                </a:defRPr>
              </a:pPr>
              <a:endParaRPr lang="es-CL"/>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1136819167"/>
        <c:crosses val="autoZero"/>
        <c:crossBetween val="midCat"/>
      </c:valAx>
      <c:spPr>
        <a:noFill/>
        <a:ln>
          <a:noFill/>
        </a:ln>
        <a:effectLst/>
      </c:spPr>
    </c:plotArea>
    <c:legend>
      <c:legendPos val="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a:noFill/>
    </a:ln>
    <a:effectLst/>
  </c:spPr>
  <c:txPr>
    <a:bodyPr/>
    <a:lstStyle/>
    <a:p>
      <a:pPr>
        <a:defRPr/>
      </a:pPr>
      <a:endParaRPr lang="es-CL"/>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CL"/>
              <a:t>Ventas de Empresa D&amp;M en los últimos 12 meses</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scatterChart>
        <c:scatterStyle val="lineMarker"/>
        <c:varyColors val="0"/>
        <c:ser>
          <c:idx val="0"/>
          <c:order val="0"/>
          <c:tx>
            <c:strRef>
              <c:f>'Suavización exponencial'!$D$3</c:f>
              <c:strCache>
                <c:ptCount val="1"/>
                <c:pt idx="0">
                  <c:v>Ventas (Xt)</c:v>
                </c:pt>
              </c:strCache>
            </c:strRef>
          </c:tx>
          <c:spPr>
            <a:ln w="19050" cap="rnd">
              <a:solidFill>
                <a:schemeClr val="accent1"/>
              </a:solidFill>
              <a:round/>
            </a:ln>
            <a:effectLst/>
          </c:spPr>
          <c:marker>
            <c:symbol val="circle"/>
            <c:size val="5"/>
            <c:spPr>
              <a:solidFill>
                <a:schemeClr val="accent1"/>
              </a:solidFill>
              <a:ln w="9525">
                <a:solidFill>
                  <a:schemeClr val="accent1"/>
                </a:solidFill>
              </a:ln>
              <a:effectLst/>
            </c:spPr>
          </c:marker>
          <c:xVal>
            <c:strRef>
              <c:f>'Suavización exponencial'!$C$4:$C$15</c:f>
              <c:strCache>
                <c:ptCount val="12"/>
                <c:pt idx="0">
                  <c:v>Septiembre</c:v>
                </c:pt>
                <c:pt idx="1">
                  <c:v>Octubre</c:v>
                </c:pt>
                <c:pt idx="2">
                  <c:v>Noviembre</c:v>
                </c:pt>
                <c:pt idx="3">
                  <c:v>Diciembre</c:v>
                </c:pt>
                <c:pt idx="4">
                  <c:v>Enero</c:v>
                </c:pt>
                <c:pt idx="5">
                  <c:v>Febrero</c:v>
                </c:pt>
                <c:pt idx="6">
                  <c:v>Marzo</c:v>
                </c:pt>
                <c:pt idx="7">
                  <c:v>Abril</c:v>
                </c:pt>
                <c:pt idx="8">
                  <c:v>Mayo</c:v>
                </c:pt>
                <c:pt idx="9">
                  <c:v>Junio</c:v>
                </c:pt>
                <c:pt idx="10">
                  <c:v>Julio</c:v>
                </c:pt>
                <c:pt idx="11">
                  <c:v>Agosto</c:v>
                </c:pt>
              </c:strCache>
            </c:strRef>
          </c:xVal>
          <c:yVal>
            <c:numRef>
              <c:f>'Suavización exponencial'!$D$4:$D$15</c:f>
              <c:numCache>
                <c:formatCode>General</c:formatCode>
                <c:ptCount val="12"/>
                <c:pt idx="0">
                  <c:v>6</c:v>
                </c:pt>
                <c:pt idx="1">
                  <c:v>7</c:v>
                </c:pt>
                <c:pt idx="2">
                  <c:v>6</c:v>
                </c:pt>
                <c:pt idx="3">
                  <c:v>12</c:v>
                </c:pt>
                <c:pt idx="4">
                  <c:v>7</c:v>
                </c:pt>
                <c:pt idx="5">
                  <c:v>10</c:v>
                </c:pt>
                <c:pt idx="6">
                  <c:v>6</c:v>
                </c:pt>
                <c:pt idx="7">
                  <c:v>4</c:v>
                </c:pt>
                <c:pt idx="8">
                  <c:v>9</c:v>
                </c:pt>
                <c:pt idx="9">
                  <c:v>7</c:v>
                </c:pt>
                <c:pt idx="10">
                  <c:v>8</c:v>
                </c:pt>
                <c:pt idx="11">
                  <c:v>6</c:v>
                </c:pt>
              </c:numCache>
            </c:numRef>
          </c:yVal>
          <c:smooth val="0"/>
          <c:extLst>
            <c:ext xmlns:c16="http://schemas.microsoft.com/office/drawing/2014/chart" uri="{C3380CC4-5D6E-409C-BE32-E72D297353CC}">
              <c16:uniqueId val="{00000000-DC17-4CF6-A2C6-02CDFB2E9267}"/>
            </c:ext>
          </c:extLst>
        </c:ser>
        <c:ser>
          <c:idx val="1"/>
          <c:order val="1"/>
          <c:tx>
            <c:strRef>
              <c:f>'Suavización exponencial'!$E$3</c:f>
              <c:strCache>
                <c:ptCount val="1"/>
                <c:pt idx="0">
                  <c:v>Pronóstico (α = 0,5)</c:v>
                </c:pt>
              </c:strCache>
            </c:strRef>
          </c:tx>
          <c:spPr>
            <a:ln w="19050" cap="rnd">
              <a:solidFill>
                <a:schemeClr val="accent2"/>
              </a:solidFill>
              <a:round/>
            </a:ln>
            <a:effectLst/>
          </c:spPr>
          <c:marker>
            <c:symbol val="circle"/>
            <c:size val="5"/>
            <c:spPr>
              <a:solidFill>
                <a:schemeClr val="accent2"/>
              </a:solidFill>
              <a:ln w="9525">
                <a:solidFill>
                  <a:schemeClr val="accent2"/>
                </a:solidFill>
              </a:ln>
              <a:effectLst/>
            </c:spPr>
          </c:marker>
          <c:xVal>
            <c:strRef>
              <c:f>'Suavización exponencial'!$C$4:$C$15</c:f>
              <c:strCache>
                <c:ptCount val="12"/>
                <c:pt idx="0">
                  <c:v>Septiembre</c:v>
                </c:pt>
                <c:pt idx="1">
                  <c:v>Octubre</c:v>
                </c:pt>
                <c:pt idx="2">
                  <c:v>Noviembre</c:v>
                </c:pt>
                <c:pt idx="3">
                  <c:v>Diciembre</c:v>
                </c:pt>
                <c:pt idx="4">
                  <c:v>Enero</c:v>
                </c:pt>
                <c:pt idx="5">
                  <c:v>Febrero</c:v>
                </c:pt>
                <c:pt idx="6">
                  <c:v>Marzo</c:v>
                </c:pt>
                <c:pt idx="7">
                  <c:v>Abril</c:v>
                </c:pt>
                <c:pt idx="8">
                  <c:v>Mayo</c:v>
                </c:pt>
                <c:pt idx="9">
                  <c:v>Junio</c:v>
                </c:pt>
                <c:pt idx="10">
                  <c:v>Julio</c:v>
                </c:pt>
                <c:pt idx="11">
                  <c:v>Agosto</c:v>
                </c:pt>
              </c:strCache>
            </c:strRef>
          </c:xVal>
          <c:yVal>
            <c:numRef>
              <c:f>'Suavización exponencial'!$E$4:$E$15</c:f>
              <c:numCache>
                <c:formatCode>0.00</c:formatCode>
                <c:ptCount val="12"/>
                <c:pt idx="1">
                  <c:v>6</c:v>
                </c:pt>
                <c:pt idx="2">
                  <c:v>6.5</c:v>
                </c:pt>
                <c:pt idx="3">
                  <c:v>6.25</c:v>
                </c:pt>
                <c:pt idx="4">
                  <c:v>9.125</c:v>
                </c:pt>
                <c:pt idx="5">
                  <c:v>8.0625</c:v>
                </c:pt>
                <c:pt idx="6">
                  <c:v>9.03125</c:v>
                </c:pt>
                <c:pt idx="7">
                  <c:v>7.515625</c:v>
                </c:pt>
                <c:pt idx="8">
                  <c:v>5.7578125</c:v>
                </c:pt>
                <c:pt idx="9">
                  <c:v>7.37890625</c:v>
                </c:pt>
                <c:pt idx="10">
                  <c:v>7.189453125</c:v>
                </c:pt>
                <c:pt idx="11">
                  <c:v>7.5947265625</c:v>
                </c:pt>
              </c:numCache>
            </c:numRef>
          </c:yVal>
          <c:smooth val="0"/>
          <c:extLst>
            <c:ext xmlns:c16="http://schemas.microsoft.com/office/drawing/2014/chart" uri="{C3380CC4-5D6E-409C-BE32-E72D297353CC}">
              <c16:uniqueId val="{00000001-DC17-4CF6-A2C6-02CDFB2E9267}"/>
            </c:ext>
          </c:extLst>
        </c:ser>
        <c:dLbls>
          <c:showLegendKey val="0"/>
          <c:showVal val="0"/>
          <c:showCatName val="0"/>
          <c:showSerName val="0"/>
          <c:showPercent val="0"/>
          <c:showBubbleSize val="0"/>
        </c:dLbls>
        <c:axId val="1116262047"/>
        <c:axId val="1116262463"/>
      </c:scatterChart>
      <c:valAx>
        <c:axId val="1116262047"/>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s-CL"/>
                  <a:t>Meses</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s-CL"/>
            </a:p>
          </c:txPr>
        </c:title>
        <c:numFmt formatCode="#,##0.0"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1116262463"/>
        <c:crosses val="autoZero"/>
        <c:crossBetween val="midCat"/>
      </c:valAx>
      <c:valAx>
        <c:axId val="1116262463"/>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s-CL"/>
                  <a:t>Venta Miles de dólares</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s-CL"/>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1116262047"/>
        <c:crossesAt val="0"/>
        <c:crossBetween val="midCat"/>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CL"/>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3">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b="0" kern="1200" cap="none" spc="0" normalizeH="0" baseline="0"/>
  </cs:categoryAxis>
  <cs:chartArea mods="allowNoFillOverride allowNoLineOverride">
    <cs:lnRef idx="0"/>
    <cs:fillRef idx="0"/>
    <cs:effectRef idx="0"/>
    <cs:fontRef idx="minor">
      <a:schemeClr val="tx1">
        <a:lumMod val="65000"/>
        <a:lumOff val="35000"/>
      </a:schemeClr>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5400" cap="flat" cmpd="dbl" algn="ctr">
        <a:solidFill>
          <a:schemeClr val="phClr">
            <a:alpha val="50000"/>
          </a:schemeClr>
        </a:solidFill>
        <a:round/>
      </a:ln>
    </cs:spPr>
  </cs:dataPointLine>
  <cs:dataPointMarker>
    <cs:lnRef idx="0">
      <cs:styleClr val="auto"/>
    </cs:lnRef>
    <cs:fillRef idx="0">
      <cs:styleClr val="auto"/>
    </cs:fillRef>
    <cs:effectRef idx="0"/>
    <cs:fontRef idx="minor">
      <a:schemeClr val="dk1"/>
    </cs:fontRef>
    <cs:spPr>
      <a:ln w="34925" cap="flat" cmpd="dbl" algn="ctr">
        <a:solidFill>
          <a:schemeClr val="phClr">
            <a:lumMod val="75000"/>
            <a:alpha val="70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000" kern="1200" spc="0" normalizeH="0" baseline="0"/>
  </cs:title>
  <cs:trendline>
    <cs:lnRef idx="0">
      <cs:styleClr val="0"/>
    </cs:lnRef>
    <cs:fillRef idx="0"/>
    <cs:effectRef idx="0"/>
    <cs:fontRef idx="minor">
      <a:schemeClr val="tx1"/>
    </cs:fontRef>
    <cs:spPr>
      <a:ln w="38100" cap="rnd" cmpd="sng" algn="ctr">
        <a:solidFill>
          <a:schemeClr val="phClr">
            <a:lumMod val="75000"/>
            <a:alpha val="25000"/>
          </a:schemeClr>
        </a:solidFill>
        <a:round/>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900" b="0"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58775FD-4167-4526-BC24-E0F847E0F3F8}"/>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646034AA-FB90-42BD-B6D7-4BF4A25BB9B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F283A412-CDB0-4D79-955A-063073D382F1}"/>
              </a:ext>
            </a:extLst>
          </p:cNvPr>
          <p:cNvSpPr>
            <a:spLocks noGrp="1"/>
          </p:cNvSpPr>
          <p:nvPr>
            <p:ph type="dt" sz="half" idx="10"/>
          </p:nvPr>
        </p:nvSpPr>
        <p:spPr/>
        <p:txBody>
          <a:bodyPr/>
          <a:lstStyle/>
          <a:p>
            <a:fld id="{A972FDC5-E73D-4068-815B-2FEDEDD37FAC}" type="datetimeFigureOut">
              <a:rPr lang="es-CL" smtClean="0"/>
              <a:t>31-08-2022</a:t>
            </a:fld>
            <a:endParaRPr lang="es-CL"/>
          </a:p>
        </p:txBody>
      </p:sp>
      <p:sp>
        <p:nvSpPr>
          <p:cNvPr id="5" name="Marcador de pie de página 4">
            <a:extLst>
              <a:ext uri="{FF2B5EF4-FFF2-40B4-BE49-F238E27FC236}">
                <a16:creationId xmlns:a16="http://schemas.microsoft.com/office/drawing/2014/main" id="{C517D78D-CBF9-4BC5-A0CD-068ECB968F46}"/>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DD8EBDBD-0A84-4EA3-B73F-0E46E40B1A64}"/>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8374320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C34931-01FB-489C-8A98-C6D252053DAE}"/>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A8FCFE78-DD76-40B4-AB55-846D181AF213}"/>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7176FCB7-1DFA-4C33-9F50-251780C3F5A3}"/>
              </a:ext>
            </a:extLst>
          </p:cNvPr>
          <p:cNvSpPr>
            <a:spLocks noGrp="1"/>
          </p:cNvSpPr>
          <p:nvPr>
            <p:ph type="dt" sz="half" idx="10"/>
          </p:nvPr>
        </p:nvSpPr>
        <p:spPr/>
        <p:txBody>
          <a:bodyPr/>
          <a:lstStyle/>
          <a:p>
            <a:fld id="{A972FDC5-E73D-4068-815B-2FEDEDD37FAC}" type="datetimeFigureOut">
              <a:rPr lang="es-CL" smtClean="0"/>
              <a:t>31-08-2022</a:t>
            </a:fld>
            <a:endParaRPr lang="es-CL"/>
          </a:p>
        </p:txBody>
      </p:sp>
      <p:sp>
        <p:nvSpPr>
          <p:cNvPr id="5" name="Marcador de pie de página 4">
            <a:extLst>
              <a:ext uri="{FF2B5EF4-FFF2-40B4-BE49-F238E27FC236}">
                <a16:creationId xmlns:a16="http://schemas.microsoft.com/office/drawing/2014/main" id="{132BA494-BE74-4699-BE44-48946C0D1EDB}"/>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2BDA9ED3-B634-4664-AF9F-76D4B0C02A9D}"/>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25637811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8189F20-2F32-47AE-BC26-3D870B7F2375}"/>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13C9EECC-9F71-4569-934A-78BD6F65A1A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A30F527-7D89-46B9-B10C-27C39AF487A7}"/>
              </a:ext>
            </a:extLst>
          </p:cNvPr>
          <p:cNvSpPr>
            <a:spLocks noGrp="1"/>
          </p:cNvSpPr>
          <p:nvPr>
            <p:ph type="dt" sz="half" idx="10"/>
          </p:nvPr>
        </p:nvSpPr>
        <p:spPr/>
        <p:txBody>
          <a:bodyPr/>
          <a:lstStyle/>
          <a:p>
            <a:fld id="{A972FDC5-E73D-4068-815B-2FEDEDD37FAC}" type="datetimeFigureOut">
              <a:rPr lang="es-CL" smtClean="0"/>
              <a:t>31-08-2022</a:t>
            </a:fld>
            <a:endParaRPr lang="es-CL"/>
          </a:p>
        </p:txBody>
      </p:sp>
      <p:sp>
        <p:nvSpPr>
          <p:cNvPr id="5" name="Marcador de pie de página 4">
            <a:extLst>
              <a:ext uri="{FF2B5EF4-FFF2-40B4-BE49-F238E27FC236}">
                <a16:creationId xmlns:a16="http://schemas.microsoft.com/office/drawing/2014/main" id="{96000BF2-4762-4D9C-B60E-16A1BDAF7AB4}"/>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97BE4A6C-62FE-4297-B83E-C07D5200F9E5}"/>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795288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B01C515-4658-4A03-9CDD-96B55E7C3821}"/>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56E9BFCB-A7B6-4CDC-B86E-761DD07A1FC3}"/>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9645AF9B-D126-4F8F-8A49-301F9B577A5C}"/>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AE94C61D-2029-472D-AA68-714E66D985EB}"/>
              </a:ext>
            </a:extLst>
          </p:cNvPr>
          <p:cNvSpPr>
            <a:spLocks noGrp="1"/>
          </p:cNvSpPr>
          <p:nvPr>
            <p:ph type="dt" sz="half" idx="10"/>
          </p:nvPr>
        </p:nvSpPr>
        <p:spPr/>
        <p:txBody>
          <a:bodyPr/>
          <a:lstStyle/>
          <a:p>
            <a:fld id="{A972FDC5-E73D-4068-815B-2FEDEDD37FAC}" type="datetimeFigureOut">
              <a:rPr lang="es-CL" smtClean="0"/>
              <a:t>31-08-2022</a:t>
            </a:fld>
            <a:endParaRPr lang="es-CL"/>
          </a:p>
        </p:txBody>
      </p:sp>
      <p:sp>
        <p:nvSpPr>
          <p:cNvPr id="6" name="Marcador de pie de página 5">
            <a:extLst>
              <a:ext uri="{FF2B5EF4-FFF2-40B4-BE49-F238E27FC236}">
                <a16:creationId xmlns:a16="http://schemas.microsoft.com/office/drawing/2014/main" id="{C6B9F537-1A01-401C-9519-316E8FD1B268}"/>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05666B4F-EF14-4ED1-80EB-60E7F8CEF6E1}"/>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6435994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B0813BB-278E-4150-B27E-DF01F066FC3B}"/>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11C5085C-3E1C-4B9E-B1B1-D2BF49A860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38E6B0E-84FA-4406-957C-5A28B432437E}"/>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831165C3-7485-41BB-8F75-291824221E2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390C8BB-0848-48DE-937A-0418514EF30D}"/>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6C5A984C-E10A-401E-B447-8E50B9B96B11}"/>
              </a:ext>
            </a:extLst>
          </p:cNvPr>
          <p:cNvSpPr>
            <a:spLocks noGrp="1"/>
          </p:cNvSpPr>
          <p:nvPr>
            <p:ph type="dt" sz="half" idx="10"/>
          </p:nvPr>
        </p:nvSpPr>
        <p:spPr/>
        <p:txBody>
          <a:bodyPr/>
          <a:lstStyle/>
          <a:p>
            <a:fld id="{A972FDC5-E73D-4068-815B-2FEDEDD37FAC}" type="datetimeFigureOut">
              <a:rPr lang="es-CL" smtClean="0"/>
              <a:t>31-08-2022</a:t>
            </a:fld>
            <a:endParaRPr lang="es-CL"/>
          </a:p>
        </p:txBody>
      </p:sp>
      <p:sp>
        <p:nvSpPr>
          <p:cNvPr id="8" name="Marcador de pie de página 7">
            <a:extLst>
              <a:ext uri="{FF2B5EF4-FFF2-40B4-BE49-F238E27FC236}">
                <a16:creationId xmlns:a16="http://schemas.microsoft.com/office/drawing/2014/main" id="{80222D21-07FD-4924-8356-8A8205B7FB40}"/>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9C64549F-5B51-4509-8677-219F92191E14}"/>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11768571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E12CBD-5C47-41FF-86E9-1C7C57A00DD4}"/>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BC53D0A6-3159-4E8A-A5B3-E2528B6B5A77}"/>
              </a:ext>
            </a:extLst>
          </p:cNvPr>
          <p:cNvSpPr>
            <a:spLocks noGrp="1"/>
          </p:cNvSpPr>
          <p:nvPr>
            <p:ph type="dt" sz="half" idx="10"/>
          </p:nvPr>
        </p:nvSpPr>
        <p:spPr/>
        <p:txBody>
          <a:bodyPr/>
          <a:lstStyle/>
          <a:p>
            <a:fld id="{A972FDC5-E73D-4068-815B-2FEDEDD37FAC}" type="datetimeFigureOut">
              <a:rPr lang="es-CL" smtClean="0"/>
              <a:t>31-08-2022</a:t>
            </a:fld>
            <a:endParaRPr lang="es-CL"/>
          </a:p>
        </p:txBody>
      </p:sp>
      <p:sp>
        <p:nvSpPr>
          <p:cNvPr id="4" name="Marcador de pie de página 3">
            <a:extLst>
              <a:ext uri="{FF2B5EF4-FFF2-40B4-BE49-F238E27FC236}">
                <a16:creationId xmlns:a16="http://schemas.microsoft.com/office/drawing/2014/main" id="{91C99C6B-4E45-4456-A34F-7F695707775C}"/>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AD7D61C4-613E-4ED1-9963-C6CABFB4B17F}"/>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2744378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BDCE4AC-128B-4FCA-A882-A2F02A941E15}"/>
              </a:ext>
            </a:extLst>
          </p:cNvPr>
          <p:cNvSpPr>
            <a:spLocks noGrp="1"/>
          </p:cNvSpPr>
          <p:nvPr>
            <p:ph type="dt" sz="half" idx="10"/>
          </p:nvPr>
        </p:nvSpPr>
        <p:spPr/>
        <p:txBody>
          <a:bodyPr/>
          <a:lstStyle/>
          <a:p>
            <a:fld id="{A972FDC5-E73D-4068-815B-2FEDEDD37FAC}" type="datetimeFigureOut">
              <a:rPr lang="es-CL" smtClean="0"/>
              <a:t>31-08-2022</a:t>
            </a:fld>
            <a:endParaRPr lang="es-CL"/>
          </a:p>
        </p:txBody>
      </p:sp>
      <p:sp>
        <p:nvSpPr>
          <p:cNvPr id="3" name="Marcador de pie de página 2">
            <a:extLst>
              <a:ext uri="{FF2B5EF4-FFF2-40B4-BE49-F238E27FC236}">
                <a16:creationId xmlns:a16="http://schemas.microsoft.com/office/drawing/2014/main" id="{6B43AD59-0320-47A0-9200-09E5D7F8AC9F}"/>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D007870C-F1AF-4DCF-9F4D-457878778218}"/>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2437903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172F73-17CA-4B87-8079-DAB16D6E90AA}"/>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083A9A66-03D5-4DCA-8298-A7DB3909C4C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5BB2C74F-A195-41F8-AE88-C0F6013011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5A4F684-CCC9-4D5D-B522-5DB251ADF79B}"/>
              </a:ext>
            </a:extLst>
          </p:cNvPr>
          <p:cNvSpPr>
            <a:spLocks noGrp="1"/>
          </p:cNvSpPr>
          <p:nvPr>
            <p:ph type="dt" sz="half" idx="10"/>
          </p:nvPr>
        </p:nvSpPr>
        <p:spPr/>
        <p:txBody>
          <a:bodyPr/>
          <a:lstStyle/>
          <a:p>
            <a:fld id="{A972FDC5-E73D-4068-815B-2FEDEDD37FAC}" type="datetimeFigureOut">
              <a:rPr lang="es-CL" smtClean="0"/>
              <a:t>31-08-2022</a:t>
            </a:fld>
            <a:endParaRPr lang="es-CL"/>
          </a:p>
        </p:txBody>
      </p:sp>
      <p:sp>
        <p:nvSpPr>
          <p:cNvPr id="6" name="Marcador de pie de página 5">
            <a:extLst>
              <a:ext uri="{FF2B5EF4-FFF2-40B4-BE49-F238E27FC236}">
                <a16:creationId xmlns:a16="http://schemas.microsoft.com/office/drawing/2014/main" id="{FB3026CC-21C7-45D2-AF6C-E13AF8DC7194}"/>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AFBEBC2B-97CF-4B44-89F7-2C6A31597C19}"/>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996534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BD19B2-3468-489A-93FE-658CBD3FFB48}"/>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BFC7D7C3-82FE-4272-943A-150519E84E5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2FDC320C-8FB1-4E74-8A7C-B82D047E4D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FE05C1F-F7B5-4CF7-840F-4BF51D7C33E4}"/>
              </a:ext>
            </a:extLst>
          </p:cNvPr>
          <p:cNvSpPr>
            <a:spLocks noGrp="1"/>
          </p:cNvSpPr>
          <p:nvPr>
            <p:ph type="dt" sz="half" idx="10"/>
          </p:nvPr>
        </p:nvSpPr>
        <p:spPr/>
        <p:txBody>
          <a:bodyPr/>
          <a:lstStyle/>
          <a:p>
            <a:fld id="{A972FDC5-E73D-4068-815B-2FEDEDD37FAC}" type="datetimeFigureOut">
              <a:rPr lang="es-CL" smtClean="0"/>
              <a:t>31-08-2022</a:t>
            </a:fld>
            <a:endParaRPr lang="es-CL"/>
          </a:p>
        </p:txBody>
      </p:sp>
      <p:sp>
        <p:nvSpPr>
          <p:cNvPr id="6" name="Marcador de pie de página 5">
            <a:extLst>
              <a:ext uri="{FF2B5EF4-FFF2-40B4-BE49-F238E27FC236}">
                <a16:creationId xmlns:a16="http://schemas.microsoft.com/office/drawing/2014/main" id="{D033C4AD-4834-4D81-84FB-0B7593C45114}"/>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49F67AF7-B073-499B-B4C2-50161304D4F9}"/>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20215460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3696E3-83CC-46EA-88B2-7068F1A7DBC0}"/>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ABB3E021-9A51-41F5-8340-6D85E0025D82}"/>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635A75C4-DF43-43A2-935F-B94058DA3DEF}"/>
              </a:ext>
            </a:extLst>
          </p:cNvPr>
          <p:cNvSpPr>
            <a:spLocks noGrp="1"/>
          </p:cNvSpPr>
          <p:nvPr>
            <p:ph type="dt" sz="half" idx="10"/>
          </p:nvPr>
        </p:nvSpPr>
        <p:spPr/>
        <p:txBody>
          <a:bodyPr/>
          <a:lstStyle/>
          <a:p>
            <a:fld id="{A972FDC5-E73D-4068-815B-2FEDEDD37FAC}" type="datetimeFigureOut">
              <a:rPr lang="es-CL" smtClean="0"/>
              <a:t>31-08-2022</a:t>
            </a:fld>
            <a:endParaRPr lang="es-CL"/>
          </a:p>
        </p:txBody>
      </p:sp>
      <p:sp>
        <p:nvSpPr>
          <p:cNvPr id="5" name="Marcador de pie de página 4">
            <a:extLst>
              <a:ext uri="{FF2B5EF4-FFF2-40B4-BE49-F238E27FC236}">
                <a16:creationId xmlns:a16="http://schemas.microsoft.com/office/drawing/2014/main" id="{FB9959DC-A6C3-40FA-8476-B50B821984AE}"/>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B40A7DE0-7365-418A-90AC-CA45491D21E6}"/>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31431010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7BA39EE-6AF9-40EF-B323-D8DA46C13347}"/>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8C045495-0496-406C-A07F-2CDC49E6DD38}"/>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58CBF912-965B-4FD4-8805-1DB82D571AC5}"/>
              </a:ext>
            </a:extLst>
          </p:cNvPr>
          <p:cNvSpPr>
            <a:spLocks noGrp="1"/>
          </p:cNvSpPr>
          <p:nvPr>
            <p:ph type="dt" sz="half" idx="10"/>
          </p:nvPr>
        </p:nvSpPr>
        <p:spPr/>
        <p:txBody>
          <a:bodyPr/>
          <a:lstStyle/>
          <a:p>
            <a:fld id="{A972FDC5-E73D-4068-815B-2FEDEDD37FAC}" type="datetimeFigureOut">
              <a:rPr lang="es-CL" smtClean="0"/>
              <a:t>31-08-2022</a:t>
            </a:fld>
            <a:endParaRPr lang="es-CL"/>
          </a:p>
        </p:txBody>
      </p:sp>
      <p:sp>
        <p:nvSpPr>
          <p:cNvPr id="5" name="Marcador de pie de página 4">
            <a:extLst>
              <a:ext uri="{FF2B5EF4-FFF2-40B4-BE49-F238E27FC236}">
                <a16:creationId xmlns:a16="http://schemas.microsoft.com/office/drawing/2014/main" id="{2DAB031D-6EDE-44A3-A6E5-07ED0CC82ED4}"/>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B4E084D6-A587-4C47-A57E-A8367336C747}"/>
              </a:ext>
            </a:extLst>
          </p:cNvPr>
          <p:cNvSpPr>
            <a:spLocks noGrp="1"/>
          </p:cNvSpPr>
          <p:nvPr>
            <p:ph type="sldNum" sz="quarter" idx="12"/>
          </p:nvPr>
        </p:nvSpPr>
        <p:spPr/>
        <p:txBody>
          <a:bodyPr/>
          <a:lstStyle/>
          <a:p>
            <a:fld id="{7B48E1B9-6349-4196-901D-3AB33E514EEC}" type="slidenum">
              <a:rPr lang="es-CL" smtClean="0"/>
              <a:t>‹Nº›</a:t>
            </a:fld>
            <a:endParaRPr lang="es-CL"/>
          </a:p>
        </p:txBody>
      </p:sp>
    </p:spTree>
    <p:extLst>
      <p:ext uri="{BB962C8B-B14F-4D97-AF65-F5344CB8AC3E}">
        <p14:creationId xmlns:p14="http://schemas.microsoft.com/office/powerpoint/2010/main" val="32983108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319D480-78C2-4129-8350-0CCCDC4F25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E5B0EFBC-D4AB-41B7-BD24-DCCEF7E7425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F39DF54D-5C5E-41BC-8845-0C49A05152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72FDC5-E73D-4068-815B-2FEDEDD37FAC}" type="datetimeFigureOut">
              <a:rPr lang="es-CL" smtClean="0"/>
              <a:t>31-08-2022</a:t>
            </a:fld>
            <a:endParaRPr lang="es-CL"/>
          </a:p>
        </p:txBody>
      </p:sp>
      <p:sp>
        <p:nvSpPr>
          <p:cNvPr id="5" name="Marcador de pie de página 4">
            <a:extLst>
              <a:ext uri="{FF2B5EF4-FFF2-40B4-BE49-F238E27FC236}">
                <a16:creationId xmlns:a16="http://schemas.microsoft.com/office/drawing/2014/main" id="{11FD359E-8C67-4D0B-962C-88C7E084FE2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4A48473F-DA31-4A48-93D0-B5D424B64E0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48E1B9-6349-4196-901D-3AB33E514EEC}" type="slidenum">
              <a:rPr lang="es-CL" smtClean="0"/>
              <a:t>‹Nº›</a:t>
            </a:fld>
            <a:endParaRPr lang="es-CL"/>
          </a:p>
        </p:txBody>
      </p:sp>
    </p:spTree>
    <p:extLst>
      <p:ext uri="{BB962C8B-B14F-4D97-AF65-F5344CB8AC3E}">
        <p14:creationId xmlns:p14="http://schemas.microsoft.com/office/powerpoint/2010/main" val="20080986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package" Target="../embeddings/Microsoft_Excel_Worksheet3.xlsx"/><Relationship Id="rId3" Type="http://schemas.openxmlformats.org/officeDocument/2006/relationships/package" Target="../embeddings/Microsoft_Excel_Worksheet.xlsx"/><Relationship Id="rId7" Type="http://schemas.openxmlformats.org/officeDocument/2006/relationships/chart" Target="../charts/chart1.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emf"/><Relationship Id="rId5" Type="http://schemas.openxmlformats.org/officeDocument/2006/relationships/package" Target="../embeddings/Microsoft_Excel_Worksheet1.xlsx"/><Relationship Id="rId4" Type="http://schemas.openxmlformats.org/officeDocument/2006/relationships/image" Target="../media/image2.emf"/><Relationship Id="rId9" Type="http://schemas.openxmlformats.org/officeDocument/2006/relationships/image" Target="../media/image4.emf"/></Relationships>
</file>

<file path=ppt/slides/_rels/slide1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package" Target="../embeddings/Microsoft_Excel_Worksheet4.xlsx"/><Relationship Id="rId7" Type="http://schemas.openxmlformats.org/officeDocument/2006/relationships/package" Target="../embeddings/Microsoft_Excel_Worksheet6.xlsx"/><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emf"/><Relationship Id="rId5" Type="http://schemas.openxmlformats.org/officeDocument/2006/relationships/package" Target="../embeddings/Microsoft_Excel_Worksheet5.xlsx"/><Relationship Id="rId4" Type="http://schemas.openxmlformats.org/officeDocument/2006/relationships/image" Target="../media/image5.emf"/></Relationships>
</file>

<file path=ppt/slides/_rels/slide13.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hyperlink" Target="https://miprofe.com/minimos-cuadrados/#:~:text=El%20m%C3%A9todo%20de%20m%C3%ADnimos%20cuadrados%20proporciona%20una%20forma,aleatorias%20e%20imparciales.%20%C2%BFQu%C3%A9%20son%20los%20m%C3%ADnimos%20cuadrados%3F" TargetMode="External"/><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0.wmf"/></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hyperlink" Target="https://blogs.ua.es/matesfacil/2020/08/26/diferencia-entre-las-medias-aritmetica-y-ponderada/"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4.emf"/></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3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714376" y="0"/>
            <a:ext cx="2101174" cy="1516101"/>
          </a:xfrm>
          <a:prstGeom prst="rect">
            <a:avLst/>
          </a:prstGeom>
        </p:spPr>
      </p:pic>
      <p:sp>
        <p:nvSpPr>
          <p:cNvPr id="5" name="CuadroTexto 4">
            <a:extLst>
              <a:ext uri="{FF2B5EF4-FFF2-40B4-BE49-F238E27FC236}">
                <a16:creationId xmlns:a16="http://schemas.microsoft.com/office/drawing/2014/main" id="{47AC367D-2AD4-47A6-B4A4-D3A047A893EB}"/>
              </a:ext>
            </a:extLst>
          </p:cNvPr>
          <p:cNvSpPr txBox="1"/>
          <p:nvPr/>
        </p:nvSpPr>
        <p:spPr>
          <a:xfrm>
            <a:off x="950495" y="2829088"/>
            <a:ext cx="10450930" cy="830997"/>
          </a:xfrm>
          <a:prstGeom prst="rect">
            <a:avLst/>
          </a:prstGeom>
          <a:noFill/>
        </p:spPr>
        <p:txBody>
          <a:bodyPr wrap="square" rtlCol="0">
            <a:spAutoFit/>
          </a:bodyPr>
          <a:lstStyle/>
          <a:p>
            <a:r>
              <a:rPr lang="es-CL" sz="4800" dirty="0">
                <a:latin typeface="Arial" panose="020B0604020202020204" pitchFamily="34" charset="0"/>
                <a:cs typeface="Arial" panose="020B0604020202020204" pitchFamily="34" charset="0"/>
              </a:rPr>
              <a:t>Modelamiento de sistemas 1  2022</a:t>
            </a:r>
          </a:p>
        </p:txBody>
      </p:sp>
      <p:sp>
        <p:nvSpPr>
          <p:cNvPr id="6" name="CuadroTexto 5">
            <a:extLst>
              <a:ext uri="{FF2B5EF4-FFF2-40B4-BE49-F238E27FC236}">
                <a16:creationId xmlns:a16="http://schemas.microsoft.com/office/drawing/2014/main" id="{AE8FC9D3-4D14-4540-AA3F-F5233C7A8539}"/>
              </a:ext>
            </a:extLst>
          </p:cNvPr>
          <p:cNvSpPr txBox="1"/>
          <p:nvPr/>
        </p:nvSpPr>
        <p:spPr>
          <a:xfrm>
            <a:off x="600075" y="1316046"/>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CuadroTexto 6">
            <a:extLst>
              <a:ext uri="{FF2B5EF4-FFF2-40B4-BE49-F238E27FC236}">
                <a16:creationId xmlns:a16="http://schemas.microsoft.com/office/drawing/2014/main" id="{E1092608-F598-4EDB-B359-D28220D08238}"/>
              </a:ext>
            </a:extLst>
          </p:cNvPr>
          <p:cNvSpPr txBox="1"/>
          <p:nvPr/>
        </p:nvSpPr>
        <p:spPr>
          <a:xfrm>
            <a:off x="5129213" y="4211405"/>
            <a:ext cx="6272212" cy="1477328"/>
          </a:xfrm>
          <a:prstGeom prst="rect">
            <a:avLst/>
          </a:prstGeom>
          <a:noFill/>
        </p:spPr>
        <p:txBody>
          <a:bodyPr wrap="square" rtlCol="0">
            <a:spAutoFit/>
          </a:bodyPr>
          <a:lstStyle/>
          <a:p>
            <a:r>
              <a:rPr lang="es-CL" b="1" u="sng" dirty="0">
                <a:latin typeface="Arial" panose="020B0604020202020204" pitchFamily="34" charset="0"/>
                <a:cs typeface="Arial" panose="020B0604020202020204" pitchFamily="34" charset="0"/>
              </a:rPr>
              <a:t>PROFESORES</a:t>
            </a:r>
            <a:r>
              <a:rPr lang="es-CL" b="1" dirty="0">
                <a:latin typeface="Arial" panose="020B0604020202020204" pitchFamily="34" charset="0"/>
                <a:cs typeface="Arial" panose="020B0604020202020204" pitchFamily="34" charset="0"/>
              </a:rPr>
              <a:t>:</a:t>
            </a:r>
          </a:p>
          <a:p>
            <a:endParaRPr lang="es-CL" b="1" dirty="0">
              <a:latin typeface="Arial" panose="020B0604020202020204" pitchFamily="34" charset="0"/>
              <a:cs typeface="Arial" panose="020B0604020202020204" pitchFamily="34" charset="0"/>
            </a:endParaRPr>
          </a:p>
          <a:p>
            <a:r>
              <a:rPr lang="es-CL" dirty="0">
                <a:latin typeface="Arial" panose="020B0604020202020204" pitchFamily="34" charset="0"/>
                <a:cs typeface="Arial" panose="020B0604020202020204" pitchFamily="34" charset="0"/>
              </a:rPr>
              <a:t>SAMUEL VARELA (2C - 2D)</a:t>
            </a:r>
          </a:p>
          <a:p>
            <a:r>
              <a:rPr lang="es-CL" dirty="0">
                <a:latin typeface="Arial" panose="020B0604020202020204" pitchFamily="34" charset="0"/>
                <a:cs typeface="Arial" panose="020B0604020202020204" pitchFamily="34" charset="0"/>
              </a:rPr>
              <a:t> ALBERTO GARCIA</a:t>
            </a:r>
            <a:r>
              <a:rPr lang="es-CL" dirty="0"/>
              <a:t> </a:t>
            </a:r>
            <a:r>
              <a:rPr lang="es-CL" dirty="0">
                <a:latin typeface="Arial" panose="020B0604020202020204" pitchFamily="34" charset="0"/>
                <a:cs typeface="Arial" panose="020B0604020202020204" pitchFamily="34" charset="0"/>
              </a:rPr>
              <a:t>(2A)</a:t>
            </a:r>
          </a:p>
          <a:p>
            <a:r>
              <a:rPr lang="es-CL" dirty="0">
                <a:latin typeface="Arial" panose="020B0604020202020204" pitchFamily="34" charset="0"/>
                <a:cs typeface="Arial" panose="020B0604020202020204" pitchFamily="34" charset="0"/>
              </a:rPr>
              <a:t>VÍCTOR DE LA FUENTE (2B)</a:t>
            </a:r>
          </a:p>
        </p:txBody>
      </p:sp>
    </p:spTree>
    <p:extLst>
      <p:ext uri="{BB962C8B-B14F-4D97-AF65-F5344CB8AC3E}">
        <p14:creationId xmlns:p14="http://schemas.microsoft.com/office/powerpoint/2010/main" val="33510065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00925" y="1726729"/>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Modelamiento con Herramientas Estadísticas</a:t>
            </a: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p:sp>
        <p:nvSpPr>
          <p:cNvPr id="3" name="CuadroTexto 2">
            <a:extLst>
              <a:ext uri="{FF2B5EF4-FFF2-40B4-BE49-F238E27FC236}">
                <a16:creationId xmlns:a16="http://schemas.microsoft.com/office/drawing/2014/main" id="{B153C88B-1539-4523-8213-25D4DA2C1C16}"/>
              </a:ext>
            </a:extLst>
          </p:cNvPr>
          <p:cNvSpPr txBox="1"/>
          <p:nvPr/>
        </p:nvSpPr>
        <p:spPr>
          <a:xfrm>
            <a:off x="657226" y="2572544"/>
            <a:ext cx="10210800" cy="2677656"/>
          </a:xfrm>
          <a:prstGeom prst="rect">
            <a:avLst/>
          </a:prstGeom>
          <a:noFill/>
        </p:spPr>
        <p:txBody>
          <a:bodyPr wrap="square" rtlCol="0">
            <a:spAutoFit/>
          </a:bodyPr>
          <a:lstStyle/>
          <a:p>
            <a:pPr marL="457200" indent="-457200">
              <a:lnSpc>
                <a:spcPct val="150000"/>
              </a:lnSpc>
              <a:buFont typeface="Arial" panose="020B0604020202020204" pitchFamily="34" charset="0"/>
              <a:buChar char="•"/>
            </a:pPr>
            <a:r>
              <a:rPr lang="es-CL" sz="2800" dirty="0"/>
              <a:t>Introducción:</a:t>
            </a:r>
          </a:p>
          <a:p>
            <a:pPr marL="742950" lvl="1" indent="-285750">
              <a:buFont typeface="Arial" panose="020B0604020202020204" pitchFamily="34" charset="0"/>
              <a:buChar char="•"/>
            </a:pPr>
            <a:r>
              <a:rPr lang="es-MX" dirty="0"/>
              <a:t>Objetivos referidos al Análisis.</a:t>
            </a:r>
          </a:p>
          <a:p>
            <a:pPr marL="1257300" lvl="2" indent="-342900">
              <a:buFont typeface="+mj-lt"/>
              <a:buAutoNum type="alphaLcPeriod"/>
            </a:pPr>
            <a:r>
              <a:rPr lang="es-MX" dirty="0"/>
              <a:t>Interpretar y evaluar la información recopilada para crear la base estadística.</a:t>
            </a:r>
          </a:p>
          <a:p>
            <a:pPr marL="1257300" lvl="2" indent="-342900">
              <a:buFont typeface="+mj-lt"/>
              <a:buAutoNum type="alphaLcPeriod"/>
            </a:pPr>
            <a:r>
              <a:rPr lang="es-MX" dirty="0"/>
              <a:t>Identificar variables y datos para la base estadística.</a:t>
            </a:r>
          </a:p>
          <a:p>
            <a:pPr marL="742950" lvl="1" indent="-285750">
              <a:buFont typeface="Arial" panose="020B0604020202020204" pitchFamily="34" charset="0"/>
              <a:buChar char="•"/>
            </a:pPr>
            <a:endParaRPr lang="es-MX" dirty="0"/>
          </a:p>
          <a:p>
            <a:pPr marL="742950" lvl="1" indent="-285750">
              <a:buFont typeface="Arial" panose="020B0604020202020204" pitchFamily="34" charset="0"/>
              <a:buChar char="•"/>
            </a:pPr>
            <a:r>
              <a:rPr lang="es-MX" dirty="0"/>
              <a:t>Objetivos referidos al Razonamiento Lógico.</a:t>
            </a:r>
          </a:p>
          <a:p>
            <a:pPr marL="1257300" lvl="2" indent="-342900">
              <a:buFont typeface="+mj-lt"/>
              <a:buAutoNum type="alphaLcPeriod"/>
            </a:pPr>
            <a:r>
              <a:rPr lang="es-MX" dirty="0"/>
              <a:t>Análisis de las variables solicitadas para la predicción.</a:t>
            </a:r>
          </a:p>
          <a:p>
            <a:pPr marL="1257300" lvl="2" indent="-342900">
              <a:buFont typeface="+mj-lt"/>
              <a:buAutoNum type="alphaLcPeriod"/>
            </a:pPr>
            <a:r>
              <a:rPr lang="es-MX" dirty="0"/>
              <a:t>Resolver planificadamente los problemas de predicción</a:t>
            </a:r>
          </a:p>
        </p:txBody>
      </p:sp>
    </p:spTree>
    <p:extLst>
      <p:ext uri="{BB962C8B-B14F-4D97-AF65-F5344CB8AC3E}">
        <p14:creationId xmlns:p14="http://schemas.microsoft.com/office/powerpoint/2010/main" val="9819088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26376"/>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Mínimos cuadrados</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828835"/>
            <a:ext cx="11534773" cy="1477328"/>
          </a:xfrm>
          <a:prstGeom prst="rect">
            <a:avLst/>
          </a:prstGeom>
          <a:noFill/>
        </p:spPr>
        <p:txBody>
          <a:bodyPr wrap="square" rtlCol="0">
            <a:spAutoFit/>
          </a:bodyPr>
          <a:lstStyle/>
          <a:p>
            <a:pPr marL="285750" indent="-285750">
              <a:buFont typeface="Arial" panose="020B0604020202020204" pitchFamily="34" charset="0"/>
              <a:buChar char="•"/>
            </a:pPr>
            <a:r>
              <a:rPr lang="es-MX" dirty="0"/>
              <a:t>Cuando varias personas miden una misma cantidad, generalmente no obtienen los mismos resultados. Incluso si la misma persona mide la misma cantidad varias veces, sus resultados pueden variar. </a:t>
            </a:r>
          </a:p>
          <a:p>
            <a:pPr marL="285750" indent="-285750">
              <a:buFont typeface="Arial" panose="020B0604020202020204" pitchFamily="34" charset="0"/>
              <a:buChar char="•"/>
            </a:pPr>
            <a:r>
              <a:rPr lang="es-MX" dirty="0"/>
              <a:t>Para lograr la mejor estimación y determinar la verdadera medición, uno de lo métodos disponibles es el método de mínimos cuadrados que proporciona una forma para lograrlo, asumiendo que los errores (es decir, las diferencias con respecto al valor verdadero) son aleatorias e imparciales.</a:t>
            </a:r>
          </a:p>
        </p:txBody>
      </p:sp>
    </p:spTree>
    <p:extLst>
      <p:ext uri="{BB962C8B-B14F-4D97-AF65-F5344CB8AC3E}">
        <p14:creationId xmlns:p14="http://schemas.microsoft.com/office/powerpoint/2010/main" val="26629192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46933"/>
            <a:ext cx="12191999" cy="942479"/>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Método de los Mínimos Cuadrados para formular Modelo de Comportamiento</a:t>
            </a: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p:sp>
        <p:nvSpPr>
          <p:cNvPr id="3" name="CuadroTexto 2">
            <a:extLst>
              <a:ext uri="{FF2B5EF4-FFF2-40B4-BE49-F238E27FC236}">
                <a16:creationId xmlns:a16="http://schemas.microsoft.com/office/drawing/2014/main" id="{B153C88B-1539-4523-8213-25D4DA2C1C16}"/>
              </a:ext>
            </a:extLst>
          </p:cNvPr>
          <p:cNvSpPr txBox="1"/>
          <p:nvPr/>
        </p:nvSpPr>
        <p:spPr>
          <a:xfrm>
            <a:off x="657226" y="2920244"/>
            <a:ext cx="10210800" cy="2646878"/>
          </a:xfrm>
          <a:prstGeom prst="rect">
            <a:avLst/>
          </a:prstGeom>
          <a:noFill/>
        </p:spPr>
        <p:txBody>
          <a:bodyPr wrap="square" rtlCol="0">
            <a:spAutoFit/>
          </a:bodyPr>
          <a:lstStyle/>
          <a:p>
            <a:pPr marL="285750" indent="-285750">
              <a:buFont typeface="Arial" panose="020B0604020202020204" pitchFamily="34" charset="0"/>
              <a:buChar char="•"/>
            </a:pPr>
            <a:r>
              <a:rPr lang="es-MX" sz="2000" dirty="0"/>
              <a:t>El método de mínimos cuadrados es una herramienta de análisis de regresión matemática para determinar la línea de mejor ajuste entre de un conjunto de datos.</a:t>
            </a:r>
          </a:p>
          <a:p>
            <a:pPr marL="742950" lvl="1" indent="-285750">
              <a:buFont typeface="Arial" panose="020B0604020202020204" pitchFamily="34" charset="0"/>
              <a:buChar char="•"/>
            </a:pPr>
            <a:r>
              <a:rPr lang="es-MX" dirty="0"/>
              <a:t>En un gráfico generado por datos, se representa la relación existente entre una variable independiente conocida (normalmente x) y una variable dependiente desconocida (normalmente y).</a:t>
            </a:r>
          </a:p>
          <a:p>
            <a:pPr marL="742950" lvl="1" indent="-285750">
              <a:buFont typeface="Arial" panose="020B0604020202020204" pitchFamily="34" charset="0"/>
              <a:buChar char="•"/>
            </a:pPr>
            <a:r>
              <a:rPr lang="es-MX" dirty="0"/>
              <a:t>El comportamiento de los datos dentro del gráfico puede ser totalmente aleatorio y desordenado.</a:t>
            </a:r>
          </a:p>
          <a:p>
            <a:pPr marL="742950" lvl="1" indent="-285750">
              <a:buFont typeface="Arial" panose="020B0604020202020204" pitchFamily="34" charset="0"/>
              <a:buChar char="•"/>
            </a:pPr>
            <a:r>
              <a:rPr lang="es-MX" dirty="0"/>
              <a:t>El método de mínimos cuadrados permite crear una relación entre puntos de datos diferentes para facilitar su interpretación y normalmente lo hace mediante una línea de mejor ajuste entre los puntos de datos estudiados y así facilitar su interpretación.</a:t>
            </a:r>
            <a:endParaRPr lang="es-CL" dirty="0"/>
          </a:p>
        </p:txBody>
      </p:sp>
    </p:spTree>
    <p:extLst>
      <p:ext uri="{BB962C8B-B14F-4D97-AF65-F5344CB8AC3E}">
        <p14:creationId xmlns:p14="http://schemas.microsoft.com/office/powerpoint/2010/main" val="8387541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46933"/>
            <a:ext cx="12191999" cy="942479"/>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Método de los Mínimos Cuadrados</a:t>
            </a: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mc:AlternateContent xmlns:mc="http://schemas.openxmlformats.org/markup-compatibility/2006" xmlns:a14="http://schemas.microsoft.com/office/drawing/2010/main">
        <mc:Choice Requires="a14">
          <p:sp>
            <p:nvSpPr>
              <p:cNvPr id="3" name="CuadroTexto 2">
                <a:extLst>
                  <a:ext uri="{FF2B5EF4-FFF2-40B4-BE49-F238E27FC236}">
                    <a16:creationId xmlns:a16="http://schemas.microsoft.com/office/drawing/2014/main" id="{B153C88B-1539-4523-8213-25D4DA2C1C16}"/>
                  </a:ext>
                </a:extLst>
              </p:cNvPr>
              <p:cNvSpPr txBox="1"/>
              <p:nvPr/>
            </p:nvSpPr>
            <p:spPr>
              <a:xfrm>
                <a:off x="657226" y="2920244"/>
                <a:ext cx="10210800" cy="3408497"/>
              </a:xfrm>
              <a:prstGeom prst="rect">
                <a:avLst/>
              </a:prstGeom>
              <a:noFill/>
            </p:spPr>
            <p:txBody>
              <a:bodyPr wrap="square" rtlCol="0">
                <a:spAutoFit/>
              </a:bodyPr>
              <a:lstStyle/>
              <a:p>
                <a:pPr marL="285750" indent="-285750">
                  <a:buFont typeface="Arial" panose="020B0604020202020204" pitchFamily="34" charset="0"/>
                  <a:buChar char="•"/>
                </a:pPr>
                <a:r>
                  <a:rPr lang="es-MX" sz="2000" dirty="0"/>
                  <a:t>Su expresión general se basa en la ecuación de una recta </a:t>
                </a:r>
                <a:r>
                  <a:rPr lang="es-MX" sz="2000" b="1" dirty="0"/>
                  <a:t>y = </a:t>
                </a:r>
                <a:r>
                  <a:rPr lang="es-MX" sz="2000" b="1" dirty="0" err="1"/>
                  <a:t>mx</a:t>
                </a:r>
                <a:r>
                  <a:rPr lang="es-MX" sz="2000" b="1" dirty="0"/>
                  <a:t> + b</a:t>
                </a:r>
                <a:r>
                  <a:rPr lang="es-MX" sz="2000" dirty="0"/>
                  <a:t>, donde </a:t>
                </a:r>
                <a:r>
                  <a:rPr lang="es-MX" sz="2000" b="1" dirty="0"/>
                  <a:t>m </a:t>
                </a:r>
                <a:r>
                  <a:rPr lang="es-MX" sz="2000" dirty="0"/>
                  <a:t>es la pendiente y </a:t>
                </a:r>
                <a:r>
                  <a:rPr lang="es-MX" sz="2000" b="1" dirty="0"/>
                  <a:t>b</a:t>
                </a:r>
                <a:r>
                  <a:rPr lang="es-MX" sz="2000" dirty="0"/>
                  <a:t> el punto de corte. Se expresa de la siguiente manera:</a:t>
                </a:r>
              </a:p>
              <a:p>
                <a:pPr>
                  <a:spcBef>
                    <a:spcPts val="600"/>
                  </a:spcBef>
                  <a:spcAft>
                    <a:spcPts val="600"/>
                  </a:spcAft>
                </a:pPr>
                <a14:m>
                  <m:oMathPara xmlns:m="http://schemas.openxmlformats.org/officeDocument/2006/math">
                    <m:oMathParaPr>
                      <m:jc m:val="centerGroup"/>
                    </m:oMathParaPr>
                    <m:oMath xmlns:m="http://schemas.openxmlformats.org/officeDocument/2006/math">
                      <m:r>
                        <a:rPr lang="es-CL" sz="2000" b="0" i="1" smtClean="0">
                          <a:latin typeface="Cambria Math" panose="02040503050406030204" pitchFamily="18" charset="0"/>
                        </a:rPr>
                        <m:t>𝑚</m:t>
                      </m:r>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sz="2000" b="0" i="1" smtClean="0">
                              <a:latin typeface="Cambria Math" panose="02040503050406030204" pitchFamily="18" charset="0"/>
                              <a:ea typeface="Cambria Math" panose="02040503050406030204" pitchFamily="18" charset="0"/>
                            </a:rPr>
                            <m:t>𝑛</m:t>
                          </m:r>
                          <m:r>
                            <a:rPr lang="es-CL" sz="2000" b="0" i="1" smtClean="0">
                              <a:latin typeface="Cambria Math" panose="02040503050406030204" pitchFamily="18" charset="0"/>
                              <a:ea typeface="Cambria Math" panose="02040503050406030204" pitchFamily="18" charset="0"/>
                            </a:rPr>
                            <m:t>∙</m:t>
                          </m:r>
                          <m:nary>
                            <m:naryPr>
                              <m:chr m:val="∑"/>
                              <m:subHide m:val="on"/>
                              <m:supHide m:val="on"/>
                              <m:ctrlPr>
                                <a:rPr lang="es-CL" sz="2000" b="0" i="1" smtClean="0">
                                  <a:latin typeface="Cambria Math" panose="02040503050406030204" pitchFamily="18" charset="0"/>
                                  <a:ea typeface="Cambria Math" panose="02040503050406030204" pitchFamily="18" charset="0"/>
                                </a:rPr>
                              </m:ctrlPr>
                            </m:naryPr>
                            <m:sub/>
                            <m:sup/>
                            <m:e>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𝑥</m:t>
                                  </m:r>
                                  <m: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𝑦</m:t>
                                  </m:r>
                                </m:e>
                              </m:d>
                            </m:e>
                          </m:nary>
                          <m:r>
                            <a:rPr lang="es-CL" sz="2000" b="0" i="1" smtClean="0">
                              <a:latin typeface="Cambria Math" panose="02040503050406030204" pitchFamily="18" charset="0"/>
                              <a:ea typeface="Cambria Math" panose="02040503050406030204" pitchFamily="18" charset="0"/>
                            </a:rPr>
                            <m:t>−</m:t>
                          </m:r>
                          <m:nary>
                            <m:naryPr>
                              <m:chr m:val="∑"/>
                              <m:subHide m:val="on"/>
                              <m:supHide m:val="on"/>
                              <m:ctrlPr>
                                <a:rPr lang="es-CL" sz="2000" b="0" i="1" smtClean="0">
                                  <a:latin typeface="Cambria Math" panose="02040503050406030204" pitchFamily="18" charset="0"/>
                                  <a:ea typeface="Cambria Math" panose="02040503050406030204" pitchFamily="18" charset="0"/>
                                </a:rPr>
                              </m:ctrlPr>
                            </m:naryPr>
                            <m:sub/>
                            <m:sup/>
                            <m:e>
                              <m:r>
                                <a:rPr lang="es-CL" sz="2000" b="0" i="1" smtClean="0">
                                  <a:latin typeface="Cambria Math" panose="02040503050406030204" pitchFamily="18" charset="0"/>
                                  <a:ea typeface="Cambria Math" panose="02040503050406030204" pitchFamily="18" charset="0"/>
                                </a:rPr>
                                <m:t>𝑥</m:t>
                              </m:r>
                              <m:r>
                                <a:rPr lang="es-CL" sz="2000" b="0" i="1" smtClean="0">
                                  <a:latin typeface="Cambria Math" panose="02040503050406030204" pitchFamily="18" charset="0"/>
                                  <a:ea typeface="Cambria Math" panose="02040503050406030204" pitchFamily="18" charset="0"/>
                                </a:rPr>
                                <m:t>∙</m:t>
                              </m:r>
                              <m:nary>
                                <m:naryPr>
                                  <m:chr m:val="∑"/>
                                  <m:subHide m:val="on"/>
                                  <m:supHide m:val="on"/>
                                  <m:ctrlPr>
                                    <a:rPr lang="es-CL" sz="2000" b="0" i="1" smtClean="0">
                                      <a:latin typeface="Cambria Math" panose="02040503050406030204" pitchFamily="18" charset="0"/>
                                      <a:ea typeface="Cambria Math" panose="02040503050406030204" pitchFamily="18" charset="0"/>
                                    </a:rPr>
                                  </m:ctrlPr>
                                </m:naryPr>
                                <m:sub/>
                                <m:sup/>
                                <m:e>
                                  <m:r>
                                    <a:rPr lang="es-CL" sz="2000" b="0" i="1" smtClean="0">
                                      <a:latin typeface="Cambria Math" panose="02040503050406030204" pitchFamily="18" charset="0"/>
                                      <a:ea typeface="Cambria Math" panose="02040503050406030204" pitchFamily="18" charset="0"/>
                                    </a:rPr>
                                    <m:t>𝑦</m:t>
                                  </m:r>
                                </m:e>
                              </m:nary>
                            </m:e>
                          </m:nary>
                        </m:num>
                        <m:den>
                          <m:r>
                            <a:rPr lang="es-CL" sz="2000" b="0" i="1" smtClean="0">
                              <a:latin typeface="Cambria Math" panose="02040503050406030204" pitchFamily="18" charset="0"/>
                              <a:ea typeface="Cambria Math" panose="02040503050406030204" pitchFamily="18" charset="0"/>
                            </a:rPr>
                            <m:t>𝑛</m:t>
                          </m:r>
                          <m:r>
                            <a:rPr lang="es-CL" sz="2000" b="0" i="1" smtClean="0">
                              <a:latin typeface="Cambria Math" panose="02040503050406030204" pitchFamily="18" charset="0"/>
                              <a:ea typeface="Cambria Math" panose="02040503050406030204" pitchFamily="18" charset="0"/>
                            </a:rPr>
                            <m:t>∙</m:t>
                          </m:r>
                          <m:nary>
                            <m:naryPr>
                              <m:chr m:val="∑"/>
                              <m:subHide m:val="on"/>
                              <m:supHide m:val="on"/>
                              <m:ctrlPr>
                                <a:rPr lang="es-CL" sz="2000" b="0" i="1" smtClean="0">
                                  <a:latin typeface="Cambria Math" panose="02040503050406030204" pitchFamily="18" charset="0"/>
                                  <a:ea typeface="Cambria Math" panose="02040503050406030204" pitchFamily="18" charset="0"/>
                                </a:rPr>
                              </m:ctrlPr>
                            </m:naryPr>
                            <m:sub/>
                            <m:sup/>
                            <m:e>
                              <m:sSup>
                                <m:sSupPr>
                                  <m:ctrlPr>
                                    <a:rPr lang="es-CL" sz="2000" b="0" i="1" smtClean="0">
                                      <a:latin typeface="Cambria Math" panose="02040503050406030204" pitchFamily="18" charset="0"/>
                                      <a:ea typeface="Cambria Math" panose="02040503050406030204" pitchFamily="18" charset="0"/>
                                    </a:rPr>
                                  </m:ctrlPr>
                                </m:sSupPr>
                                <m:e>
                                  <m:r>
                                    <a:rPr lang="es-CL" sz="2000" b="0" i="1" smtClean="0">
                                      <a:latin typeface="Cambria Math" panose="02040503050406030204" pitchFamily="18" charset="0"/>
                                      <a:ea typeface="Cambria Math" panose="02040503050406030204" pitchFamily="18" charset="0"/>
                                    </a:rPr>
                                    <m:t>𝑥</m:t>
                                  </m:r>
                                </m:e>
                                <m:sup>
                                  <m:r>
                                    <a:rPr lang="es-CL" sz="2000" b="0" i="1" smtClean="0">
                                      <a:latin typeface="Cambria Math" panose="02040503050406030204" pitchFamily="18" charset="0"/>
                                      <a:ea typeface="Cambria Math" panose="02040503050406030204" pitchFamily="18" charset="0"/>
                                    </a:rPr>
                                    <m:t>2</m:t>
                                  </m:r>
                                </m:sup>
                              </m:sSup>
                              <m:r>
                                <a:rPr lang="es-CL" sz="2000" b="0" i="1" smtClean="0">
                                  <a:latin typeface="Cambria Math" panose="02040503050406030204" pitchFamily="18" charset="0"/>
                                  <a:ea typeface="Cambria Math" panose="02040503050406030204" pitchFamily="18" charset="0"/>
                                </a:rPr>
                                <m:t>−</m:t>
                              </m:r>
                              <m:sSup>
                                <m:sSupPr>
                                  <m:ctrlPr>
                                    <a:rPr lang="es-CL" sz="2000" b="0" i="1" smtClean="0">
                                      <a:latin typeface="Cambria Math" panose="02040503050406030204" pitchFamily="18" charset="0"/>
                                      <a:ea typeface="Cambria Math" panose="02040503050406030204" pitchFamily="18" charset="0"/>
                                    </a:rPr>
                                  </m:ctrlPr>
                                </m:sSupPr>
                                <m:e>
                                  <m:d>
                                    <m:dPr>
                                      <m:begChr m:val="|"/>
                                      <m:endChr m:val="|"/>
                                      <m:ctrlPr>
                                        <a:rPr lang="es-CL" sz="2000" b="0" i="1" smtClean="0">
                                          <a:latin typeface="Cambria Math" panose="02040503050406030204" pitchFamily="18" charset="0"/>
                                          <a:ea typeface="Cambria Math" panose="02040503050406030204" pitchFamily="18" charset="0"/>
                                        </a:rPr>
                                      </m:ctrlPr>
                                    </m:dPr>
                                    <m:e>
                                      <m:nary>
                                        <m:naryPr>
                                          <m:chr m:val="∑"/>
                                          <m:subHide m:val="on"/>
                                          <m:supHide m:val="on"/>
                                          <m:ctrlPr>
                                            <a:rPr lang="es-CL" sz="2000" b="0" i="1" smtClean="0">
                                              <a:latin typeface="Cambria Math" panose="02040503050406030204" pitchFamily="18" charset="0"/>
                                              <a:ea typeface="Cambria Math" panose="02040503050406030204" pitchFamily="18" charset="0"/>
                                            </a:rPr>
                                          </m:ctrlPr>
                                        </m:naryPr>
                                        <m:sub/>
                                        <m:sup/>
                                        <m:e>
                                          <m:r>
                                            <a:rPr lang="es-CL" sz="2000" b="0" i="1" smtClean="0">
                                              <a:latin typeface="Cambria Math" panose="02040503050406030204" pitchFamily="18" charset="0"/>
                                              <a:ea typeface="Cambria Math" panose="02040503050406030204" pitchFamily="18" charset="0"/>
                                            </a:rPr>
                                            <m:t>𝑥</m:t>
                                          </m:r>
                                        </m:e>
                                      </m:nary>
                                    </m:e>
                                  </m:d>
                                </m:e>
                                <m:sup>
                                  <m:r>
                                    <a:rPr lang="es-CL" sz="2000" b="0" i="1" smtClean="0">
                                      <a:latin typeface="Cambria Math" panose="02040503050406030204" pitchFamily="18" charset="0"/>
                                      <a:ea typeface="Cambria Math" panose="02040503050406030204" pitchFamily="18" charset="0"/>
                                    </a:rPr>
                                    <m:t>2</m:t>
                                  </m:r>
                                </m:sup>
                              </m:sSup>
                            </m:e>
                          </m:nary>
                        </m:den>
                      </m:f>
                    </m:oMath>
                  </m:oMathPara>
                </a14:m>
                <a:endParaRPr lang="es-MX" sz="2000" dirty="0"/>
              </a:p>
              <a:p>
                <a:pPr>
                  <a:spcBef>
                    <a:spcPts val="600"/>
                  </a:spcBef>
                  <a:spcAft>
                    <a:spcPts val="600"/>
                  </a:spcAft>
                </a:pPr>
                <a14:m>
                  <m:oMathPara xmlns:m="http://schemas.openxmlformats.org/officeDocument/2006/math">
                    <m:oMathParaPr>
                      <m:jc m:val="centerGroup"/>
                    </m:oMathParaPr>
                    <m:oMath xmlns:m="http://schemas.openxmlformats.org/officeDocument/2006/math">
                      <m:r>
                        <a:rPr lang="es-CL" sz="2000" b="0" i="1" smtClean="0">
                          <a:latin typeface="Cambria Math" panose="02040503050406030204" pitchFamily="18" charset="0"/>
                        </a:rPr>
                        <m:t>𝑏</m:t>
                      </m:r>
                      <m:r>
                        <a:rPr lang="es-CL" sz="2000" i="1">
                          <a:latin typeface="Cambria Math" panose="02040503050406030204" pitchFamily="18" charset="0"/>
                          <a:ea typeface="Cambria Math" panose="02040503050406030204" pitchFamily="18" charset="0"/>
                        </a:rPr>
                        <m:t>=</m:t>
                      </m:r>
                      <m:f>
                        <m:fPr>
                          <m:ctrlPr>
                            <a:rPr lang="es-CL" sz="2000" i="1">
                              <a:latin typeface="Cambria Math" panose="02040503050406030204" pitchFamily="18" charset="0"/>
                              <a:ea typeface="Cambria Math" panose="02040503050406030204" pitchFamily="18" charset="0"/>
                            </a:rPr>
                          </m:ctrlPr>
                        </m:fPr>
                        <m:num>
                          <m:nary>
                            <m:naryPr>
                              <m:chr m:val="∑"/>
                              <m:subHide m:val="on"/>
                              <m:supHide m:val="on"/>
                              <m:ctrlPr>
                                <a:rPr lang="es-CL" sz="2000" i="1">
                                  <a:latin typeface="Cambria Math" panose="02040503050406030204" pitchFamily="18" charset="0"/>
                                  <a:ea typeface="Cambria Math" panose="02040503050406030204" pitchFamily="18" charset="0"/>
                                </a:rPr>
                              </m:ctrlPr>
                            </m:naryPr>
                            <m:sub/>
                            <m:sup/>
                            <m:e>
                              <m:d>
                                <m:dPr>
                                  <m:ctrlPr>
                                    <a:rPr lang="es-CL" sz="2000" i="1">
                                      <a:latin typeface="Cambria Math" panose="02040503050406030204" pitchFamily="18" charset="0"/>
                                      <a:ea typeface="Cambria Math" panose="02040503050406030204" pitchFamily="18" charset="0"/>
                                    </a:rPr>
                                  </m:ctrlPr>
                                </m:dPr>
                                <m:e>
                                  <m:r>
                                    <a:rPr lang="es-CL" sz="2000" i="1">
                                      <a:latin typeface="Cambria Math" panose="02040503050406030204" pitchFamily="18" charset="0"/>
                                      <a:ea typeface="Cambria Math" panose="02040503050406030204" pitchFamily="18" charset="0"/>
                                    </a:rPr>
                                    <m:t>𝑦</m:t>
                                  </m:r>
                                </m:e>
                              </m:d>
                            </m:e>
                          </m:nary>
                          <m:r>
                            <a:rPr lang="es-CL" sz="2000" i="1">
                              <a:latin typeface="Cambria Math" panose="02040503050406030204" pitchFamily="18" charset="0"/>
                              <a:ea typeface="Cambria Math" panose="02040503050406030204" pitchFamily="18" charset="0"/>
                            </a:rPr>
                            <m:t>∙</m:t>
                          </m:r>
                          <m:nary>
                            <m:naryPr>
                              <m:chr m:val="∑"/>
                              <m:subHide m:val="on"/>
                              <m:supHide m:val="on"/>
                              <m:ctrlPr>
                                <a:rPr lang="es-CL" sz="2000" i="1">
                                  <a:latin typeface="Cambria Math" panose="02040503050406030204" pitchFamily="18" charset="0"/>
                                  <a:ea typeface="Cambria Math" panose="02040503050406030204" pitchFamily="18" charset="0"/>
                                </a:rPr>
                              </m:ctrlPr>
                            </m:naryPr>
                            <m:sub/>
                            <m:sup/>
                            <m:e>
                              <m:sSup>
                                <m:sSupPr>
                                  <m:ctrlPr>
                                    <a:rPr lang="es-CL" sz="2000" i="1">
                                      <a:latin typeface="Cambria Math" panose="02040503050406030204" pitchFamily="18" charset="0"/>
                                      <a:ea typeface="Cambria Math" panose="02040503050406030204" pitchFamily="18" charset="0"/>
                                    </a:rPr>
                                  </m:ctrlPr>
                                </m:sSupPr>
                                <m:e>
                                  <m:r>
                                    <a:rPr lang="es-CL" sz="2000" i="1">
                                      <a:latin typeface="Cambria Math" panose="02040503050406030204" pitchFamily="18" charset="0"/>
                                      <a:ea typeface="Cambria Math" panose="02040503050406030204" pitchFamily="18" charset="0"/>
                                    </a:rPr>
                                    <m:t>𝑥</m:t>
                                  </m:r>
                                </m:e>
                                <m:sup>
                                  <m:r>
                                    <a:rPr lang="es-CL" sz="2000" i="1">
                                      <a:latin typeface="Cambria Math" panose="02040503050406030204" pitchFamily="18" charset="0"/>
                                      <a:ea typeface="Cambria Math" panose="02040503050406030204" pitchFamily="18" charset="0"/>
                                    </a:rPr>
                                    <m:t>2</m:t>
                                  </m:r>
                                </m:sup>
                              </m:sSup>
                            </m:e>
                          </m:nary>
                          <m:r>
                            <a:rPr lang="es-CL" sz="2000" i="1">
                              <a:latin typeface="Cambria Math" panose="02040503050406030204" pitchFamily="18" charset="0"/>
                              <a:ea typeface="Cambria Math" panose="02040503050406030204" pitchFamily="18" charset="0"/>
                            </a:rPr>
                            <m:t>−</m:t>
                          </m:r>
                          <m:nary>
                            <m:naryPr>
                              <m:chr m:val="∑"/>
                              <m:subHide m:val="on"/>
                              <m:supHide m:val="on"/>
                              <m:ctrlPr>
                                <a:rPr lang="es-CL" sz="2000" i="1">
                                  <a:latin typeface="Cambria Math" panose="02040503050406030204" pitchFamily="18" charset="0"/>
                                  <a:ea typeface="Cambria Math" panose="02040503050406030204" pitchFamily="18" charset="0"/>
                                </a:rPr>
                              </m:ctrlPr>
                            </m:naryPr>
                            <m:sub/>
                            <m:sup/>
                            <m:e>
                              <m:r>
                                <a:rPr lang="es-CL" sz="2000" i="1">
                                  <a:latin typeface="Cambria Math" panose="02040503050406030204" pitchFamily="18" charset="0"/>
                                  <a:ea typeface="Cambria Math" panose="02040503050406030204" pitchFamily="18" charset="0"/>
                                </a:rPr>
                                <m:t>𝑥</m:t>
                              </m:r>
                              <m:r>
                                <a:rPr lang="es-CL" sz="2000" i="1">
                                  <a:latin typeface="Cambria Math" panose="02040503050406030204" pitchFamily="18" charset="0"/>
                                  <a:ea typeface="Cambria Math" panose="02040503050406030204" pitchFamily="18" charset="0"/>
                                </a:rPr>
                                <m:t>∙</m:t>
                              </m:r>
                              <m:nary>
                                <m:naryPr>
                                  <m:chr m:val="∑"/>
                                  <m:subHide m:val="on"/>
                                  <m:supHide m:val="on"/>
                                  <m:ctrlPr>
                                    <a:rPr lang="es-CL" sz="2000" i="1">
                                      <a:latin typeface="Cambria Math" panose="02040503050406030204" pitchFamily="18" charset="0"/>
                                      <a:ea typeface="Cambria Math" panose="02040503050406030204" pitchFamily="18" charset="0"/>
                                    </a:rPr>
                                  </m:ctrlPr>
                                </m:naryPr>
                                <m:sub/>
                                <m:sup/>
                                <m:e>
                                  <m:d>
                                    <m:dPr>
                                      <m:ctrlPr>
                                        <a:rPr lang="es-CL" sz="2000" i="1">
                                          <a:latin typeface="Cambria Math" panose="02040503050406030204" pitchFamily="18" charset="0"/>
                                          <a:ea typeface="Cambria Math" panose="02040503050406030204" pitchFamily="18" charset="0"/>
                                        </a:rPr>
                                      </m:ctrlPr>
                                    </m:dPr>
                                    <m:e>
                                      <m:r>
                                        <a:rPr lang="es-CL" sz="2000" i="1">
                                          <a:latin typeface="Cambria Math" panose="02040503050406030204" pitchFamily="18" charset="0"/>
                                          <a:ea typeface="Cambria Math" panose="02040503050406030204" pitchFamily="18" charset="0"/>
                                        </a:rPr>
                                        <m:t>𝑥</m:t>
                                      </m:r>
                                      <m:r>
                                        <a:rPr lang="es-CL" sz="2000" i="1">
                                          <a:latin typeface="Cambria Math" panose="02040503050406030204" pitchFamily="18" charset="0"/>
                                          <a:ea typeface="Cambria Math" panose="02040503050406030204" pitchFamily="18" charset="0"/>
                                        </a:rPr>
                                        <m:t>∙</m:t>
                                      </m:r>
                                      <m:r>
                                        <a:rPr lang="es-CL" sz="2000" i="1">
                                          <a:latin typeface="Cambria Math" panose="02040503050406030204" pitchFamily="18" charset="0"/>
                                          <a:ea typeface="Cambria Math" panose="02040503050406030204" pitchFamily="18" charset="0"/>
                                        </a:rPr>
                                        <m:t>𝑦</m:t>
                                      </m:r>
                                    </m:e>
                                  </m:d>
                                </m:e>
                              </m:nary>
                            </m:e>
                          </m:nary>
                        </m:num>
                        <m:den>
                          <m:r>
                            <a:rPr lang="es-CL" sz="2000" i="1">
                              <a:latin typeface="Cambria Math" panose="02040503050406030204" pitchFamily="18" charset="0"/>
                              <a:ea typeface="Cambria Math" panose="02040503050406030204" pitchFamily="18" charset="0"/>
                            </a:rPr>
                            <m:t>𝑛</m:t>
                          </m:r>
                          <m:r>
                            <a:rPr lang="es-CL" sz="2000" i="1">
                              <a:latin typeface="Cambria Math" panose="02040503050406030204" pitchFamily="18" charset="0"/>
                              <a:ea typeface="Cambria Math" panose="02040503050406030204" pitchFamily="18" charset="0"/>
                            </a:rPr>
                            <m:t>∙</m:t>
                          </m:r>
                          <m:nary>
                            <m:naryPr>
                              <m:chr m:val="∑"/>
                              <m:subHide m:val="on"/>
                              <m:supHide m:val="on"/>
                              <m:ctrlPr>
                                <a:rPr lang="es-CL" sz="2000" i="1">
                                  <a:latin typeface="Cambria Math" panose="02040503050406030204" pitchFamily="18" charset="0"/>
                                  <a:ea typeface="Cambria Math" panose="02040503050406030204" pitchFamily="18" charset="0"/>
                                </a:rPr>
                              </m:ctrlPr>
                            </m:naryPr>
                            <m:sub/>
                            <m:sup/>
                            <m:e>
                              <m:sSup>
                                <m:sSupPr>
                                  <m:ctrlPr>
                                    <a:rPr lang="es-CL" sz="2000" i="1">
                                      <a:latin typeface="Cambria Math" panose="02040503050406030204" pitchFamily="18" charset="0"/>
                                      <a:ea typeface="Cambria Math" panose="02040503050406030204" pitchFamily="18" charset="0"/>
                                    </a:rPr>
                                  </m:ctrlPr>
                                </m:sSupPr>
                                <m:e>
                                  <m:r>
                                    <a:rPr lang="es-CL" sz="2000" i="1">
                                      <a:latin typeface="Cambria Math" panose="02040503050406030204" pitchFamily="18" charset="0"/>
                                      <a:ea typeface="Cambria Math" panose="02040503050406030204" pitchFamily="18" charset="0"/>
                                    </a:rPr>
                                    <m:t>𝑥</m:t>
                                  </m:r>
                                </m:e>
                                <m:sup>
                                  <m:r>
                                    <a:rPr lang="es-CL" sz="2000" i="1">
                                      <a:latin typeface="Cambria Math" panose="02040503050406030204" pitchFamily="18" charset="0"/>
                                      <a:ea typeface="Cambria Math" panose="02040503050406030204" pitchFamily="18" charset="0"/>
                                    </a:rPr>
                                    <m:t>2</m:t>
                                  </m:r>
                                </m:sup>
                              </m:sSup>
                              <m:r>
                                <a:rPr lang="es-CL" sz="2000" i="1">
                                  <a:latin typeface="Cambria Math" panose="02040503050406030204" pitchFamily="18" charset="0"/>
                                  <a:ea typeface="Cambria Math" panose="02040503050406030204" pitchFamily="18" charset="0"/>
                                </a:rPr>
                                <m:t>−</m:t>
                              </m:r>
                              <m:sSup>
                                <m:sSupPr>
                                  <m:ctrlPr>
                                    <a:rPr lang="es-CL" sz="2000" i="1">
                                      <a:latin typeface="Cambria Math" panose="02040503050406030204" pitchFamily="18" charset="0"/>
                                      <a:ea typeface="Cambria Math" panose="02040503050406030204" pitchFamily="18" charset="0"/>
                                    </a:rPr>
                                  </m:ctrlPr>
                                </m:sSupPr>
                                <m:e>
                                  <m:d>
                                    <m:dPr>
                                      <m:begChr m:val="|"/>
                                      <m:endChr m:val="|"/>
                                      <m:ctrlPr>
                                        <a:rPr lang="es-CL" sz="2000" i="1">
                                          <a:latin typeface="Cambria Math" panose="02040503050406030204" pitchFamily="18" charset="0"/>
                                          <a:ea typeface="Cambria Math" panose="02040503050406030204" pitchFamily="18" charset="0"/>
                                        </a:rPr>
                                      </m:ctrlPr>
                                    </m:dPr>
                                    <m:e>
                                      <m:nary>
                                        <m:naryPr>
                                          <m:chr m:val="∑"/>
                                          <m:subHide m:val="on"/>
                                          <m:supHide m:val="on"/>
                                          <m:ctrlPr>
                                            <a:rPr lang="es-CL" sz="2000" i="1">
                                              <a:latin typeface="Cambria Math" panose="02040503050406030204" pitchFamily="18" charset="0"/>
                                              <a:ea typeface="Cambria Math" panose="02040503050406030204" pitchFamily="18" charset="0"/>
                                            </a:rPr>
                                          </m:ctrlPr>
                                        </m:naryPr>
                                        <m:sub/>
                                        <m:sup/>
                                        <m:e>
                                          <m:r>
                                            <a:rPr lang="es-CL" sz="2000" i="1">
                                              <a:latin typeface="Cambria Math" panose="02040503050406030204" pitchFamily="18" charset="0"/>
                                              <a:ea typeface="Cambria Math" panose="02040503050406030204" pitchFamily="18" charset="0"/>
                                            </a:rPr>
                                            <m:t>𝑥</m:t>
                                          </m:r>
                                        </m:e>
                                      </m:nary>
                                    </m:e>
                                  </m:d>
                                </m:e>
                                <m:sup>
                                  <m:r>
                                    <a:rPr lang="es-CL" sz="2000" i="1">
                                      <a:latin typeface="Cambria Math" panose="02040503050406030204" pitchFamily="18" charset="0"/>
                                      <a:ea typeface="Cambria Math" panose="02040503050406030204" pitchFamily="18" charset="0"/>
                                    </a:rPr>
                                    <m:t>2</m:t>
                                  </m:r>
                                </m:sup>
                              </m:sSup>
                            </m:e>
                          </m:nary>
                        </m:den>
                      </m:f>
                    </m:oMath>
                  </m:oMathPara>
                </a14:m>
                <a:endParaRPr lang="es-MX" sz="2000" dirty="0"/>
              </a:p>
              <a:p>
                <a:pPr lvl="2"/>
                <a:r>
                  <a:rPr lang="es-MX" sz="2000" dirty="0"/>
                  <a:t>Donde:</a:t>
                </a:r>
              </a:p>
              <a:p>
                <a:pPr lvl="2"/>
                <a:r>
                  <a:rPr lang="es-MX" sz="2000" dirty="0"/>
                  <a:t>Σ es el símbolo sumatoria de todos los términos.</a:t>
                </a:r>
              </a:p>
              <a:p>
                <a:pPr lvl="2"/>
                <a:r>
                  <a:rPr lang="es-MX" sz="2000" dirty="0"/>
                  <a:t>(x, y) son los datos en estudio.</a:t>
                </a:r>
              </a:p>
              <a:p>
                <a:pPr lvl="2"/>
                <a:r>
                  <a:rPr lang="es-MX" sz="2000" dirty="0"/>
                  <a:t>n la cantidad de datos que existen.</a:t>
                </a:r>
                <a:endParaRPr lang="es-CL" dirty="0"/>
              </a:p>
            </p:txBody>
          </p:sp>
        </mc:Choice>
        <mc:Fallback xmlns="">
          <p:sp>
            <p:nvSpPr>
              <p:cNvPr id="3" name="CuadroTexto 2">
                <a:extLst>
                  <a:ext uri="{FF2B5EF4-FFF2-40B4-BE49-F238E27FC236}">
                    <a16:creationId xmlns:a16="http://schemas.microsoft.com/office/drawing/2014/main" id="{B153C88B-1539-4523-8213-25D4DA2C1C16}"/>
                  </a:ext>
                </a:extLst>
              </p:cNvPr>
              <p:cNvSpPr txBox="1">
                <a:spLocks noRot="1" noChangeAspect="1" noMove="1" noResize="1" noEditPoints="1" noAdjustHandles="1" noChangeArrowheads="1" noChangeShapeType="1" noTextEdit="1"/>
              </p:cNvSpPr>
              <p:nvPr/>
            </p:nvSpPr>
            <p:spPr>
              <a:xfrm>
                <a:off x="657226" y="2920244"/>
                <a:ext cx="10210800" cy="3408497"/>
              </a:xfrm>
              <a:prstGeom prst="rect">
                <a:avLst/>
              </a:prstGeom>
              <a:blipFill>
                <a:blip r:embed="rId3"/>
                <a:stretch>
                  <a:fillRect l="-537" t="-894" r="-119" b="-2326"/>
                </a:stretch>
              </a:blipFill>
            </p:spPr>
            <p:txBody>
              <a:bodyPr/>
              <a:lstStyle/>
              <a:p>
                <a:r>
                  <a:rPr lang="es-CL">
                    <a:noFill/>
                  </a:rPr>
                  <a:t> </a:t>
                </a:r>
              </a:p>
            </p:txBody>
          </p:sp>
        </mc:Fallback>
      </mc:AlternateContent>
    </p:spTree>
    <p:extLst>
      <p:ext uri="{BB962C8B-B14F-4D97-AF65-F5344CB8AC3E}">
        <p14:creationId xmlns:p14="http://schemas.microsoft.com/office/powerpoint/2010/main" val="23802522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46933"/>
            <a:ext cx="12191999" cy="942479"/>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Método de los Mínimos Cuadrados</a:t>
            </a: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mc:AlternateContent xmlns:mc="http://schemas.openxmlformats.org/markup-compatibility/2006" xmlns:a14="http://schemas.microsoft.com/office/drawing/2010/main">
        <mc:Choice Requires="a14">
          <p:sp>
            <p:nvSpPr>
              <p:cNvPr id="3" name="CuadroTexto 2">
                <a:extLst>
                  <a:ext uri="{FF2B5EF4-FFF2-40B4-BE49-F238E27FC236}">
                    <a16:creationId xmlns:a16="http://schemas.microsoft.com/office/drawing/2014/main" id="{B153C88B-1539-4523-8213-25D4DA2C1C16}"/>
                  </a:ext>
                </a:extLst>
              </p:cNvPr>
              <p:cNvSpPr txBox="1"/>
              <p:nvPr/>
            </p:nvSpPr>
            <p:spPr>
              <a:xfrm>
                <a:off x="657226" y="2920244"/>
                <a:ext cx="10210800" cy="3867790"/>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s-MX" sz="2000" dirty="0"/>
                  <a:t>Reemplazando lo anterior en la ecuación de una recta </a:t>
                </a:r>
                <a:r>
                  <a:rPr lang="es-MX" sz="2000" b="1" dirty="0"/>
                  <a:t>y = </a:t>
                </a:r>
                <a:r>
                  <a:rPr lang="es-MX" sz="2000" b="1" dirty="0" err="1"/>
                  <a:t>mx</a:t>
                </a:r>
                <a:r>
                  <a:rPr lang="es-MX" sz="2000" b="1" dirty="0"/>
                  <a:t> + b </a:t>
                </a:r>
                <a:r>
                  <a:rPr lang="es-MX" sz="2000" dirty="0"/>
                  <a:t>se obtiene:</a:t>
                </a:r>
              </a:p>
              <a:p>
                <a:pPr>
                  <a:spcBef>
                    <a:spcPts val="600"/>
                  </a:spcBef>
                  <a:spcAft>
                    <a:spcPts val="600"/>
                  </a:spcAft>
                </a:pPr>
                <a14:m>
                  <m:oMathPara xmlns:m="http://schemas.openxmlformats.org/officeDocument/2006/math">
                    <m:oMathParaPr>
                      <m:jc m:val="centerGroup"/>
                    </m:oMathParaPr>
                    <m:oMath xmlns:m="http://schemas.openxmlformats.org/officeDocument/2006/math">
                      <m:r>
                        <a:rPr lang="es-CL" sz="2000" b="0" i="1" smtClean="0">
                          <a:latin typeface="Cambria Math" panose="02040503050406030204" pitchFamily="18" charset="0"/>
                        </a:rPr>
                        <m:t>𝑦</m:t>
                      </m:r>
                      <m:r>
                        <a:rPr lang="es-CL" sz="2000" b="0" i="1" smtClean="0">
                          <a:latin typeface="Cambria Math" panose="02040503050406030204" pitchFamily="18" charset="0"/>
                          <a:ea typeface="Cambria Math" panose="02040503050406030204" pitchFamily="18" charset="0"/>
                        </a:rPr>
                        <m:t>=</m:t>
                      </m:r>
                      <m:d>
                        <m:dPr>
                          <m:ctrlPr>
                            <a:rPr lang="es-CL" sz="2000" b="0" i="1" smtClean="0">
                              <a:latin typeface="Cambria Math" panose="02040503050406030204" pitchFamily="18" charset="0"/>
                              <a:ea typeface="Cambria Math" panose="02040503050406030204" pitchFamily="18" charset="0"/>
                            </a:rPr>
                          </m:ctrlPr>
                        </m:dPr>
                        <m:e>
                          <m:f>
                            <m:fPr>
                              <m:ctrlPr>
                                <a:rPr lang="es-CL" sz="2000" i="1">
                                  <a:latin typeface="Cambria Math" panose="02040503050406030204" pitchFamily="18" charset="0"/>
                                  <a:ea typeface="Cambria Math" panose="02040503050406030204" pitchFamily="18" charset="0"/>
                                </a:rPr>
                              </m:ctrlPr>
                            </m:fPr>
                            <m:num>
                              <m:r>
                                <a:rPr lang="es-CL" sz="2000" i="1">
                                  <a:latin typeface="Cambria Math" panose="02040503050406030204" pitchFamily="18" charset="0"/>
                                  <a:ea typeface="Cambria Math" panose="02040503050406030204" pitchFamily="18" charset="0"/>
                                </a:rPr>
                                <m:t>𝑛</m:t>
                              </m:r>
                              <m:r>
                                <a:rPr lang="es-CL" sz="2000" i="1">
                                  <a:latin typeface="Cambria Math" panose="02040503050406030204" pitchFamily="18" charset="0"/>
                                  <a:ea typeface="Cambria Math" panose="02040503050406030204" pitchFamily="18" charset="0"/>
                                </a:rPr>
                                <m:t>∙</m:t>
                              </m:r>
                              <m:nary>
                                <m:naryPr>
                                  <m:chr m:val="∑"/>
                                  <m:subHide m:val="on"/>
                                  <m:supHide m:val="on"/>
                                  <m:ctrlPr>
                                    <a:rPr lang="es-CL" sz="2000" i="1">
                                      <a:latin typeface="Cambria Math" panose="02040503050406030204" pitchFamily="18" charset="0"/>
                                      <a:ea typeface="Cambria Math" panose="02040503050406030204" pitchFamily="18" charset="0"/>
                                    </a:rPr>
                                  </m:ctrlPr>
                                </m:naryPr>
                                <m:sub/>
                                <m:sup/>
                                <m:e>
                                  <m:d>
                                    <m:dPr>
                                      <m:ctrlPr>
                                        <a:rPr lang="es-CL" sz="2000" i="1">
                                          <a:latin typeface="Cambria Math" panose="02040503050406030204" pitchFamily="18" charset="0"/>
                                          <a:ea typeface="Cambria Math" panose="02040503050406030204" pitchFamily="18" charset="0"/>
                                        </a:rPr>
                                      </m:ctrlPr>
                                    </m:dPr>
                                    <m:e>
                                      <m:r>
                                        <a:rPr lang="es-CL" sz="2000" i="1">
                                          <a:latin typeface="Cambria Math" panose="02040503050406030204" pitchFamily="18" charset="0"/>
                                          <a:ea typeface="Cambria Math" panose="02040503050406030204" pitchFamily="18" charset="0"/>
                                        </a:rPr>
                                        <m:t>𝑥</m:t>
                                      </m:r>
                                      <m:r>
                                        <a:rPr lang="es-CL" sz="2000" i="1">
                                          <a:latin typeface="Cambria Math" panose="02040503050406030204" pitchFamily="18" charset="0"/>
                                          <a:ea typeface="Cambria Math" panose="02040503050406030204" pitchFamily="18" charset="0"/>
                                        </a:rPr>
                                        <m:t>∙</m:t>
                                      </m:r>
                                      <m:r>
                                        <a:rPr lang="es-CL" sz="2000" i="1">
                                          <a:latin typeface="Cambria Math" panose="02040503050406030204" pitchFamily="18" charset="0"/>
                                          <a:ea typeface="Cambria Math" panose="02040503050406030204" pitchFamily="18" charset="0"/>
                                        </a:rPr>
                                        <m:t>𝑦</m:t>
                                      </m:r>
                                    </m:e>
                                  </m:d>
                                </m:e>
                              </m:nary>
                              <m:r>
                                <a:rPr lang="es-CL" sz="2000" i="1">
                                  <a:latin typeface="Cambria Math" panose="02040503050406030204" pitchFamily="18" charset="0"/>
                                  <a:ea typeface="Cambria Math" panose="02040503050406030204" pitchFamily="18" charset="0"/>
                                </a:rPr>
                                <m:t>−</m:t>
                              </m:r>
                              <m:nary>
                                <m:naryPr>
                                  <m:chr m:val="∑"/>
                                  <m:subHide m:val="on"/>
                                  <m:supHide m:val="on"/>
                                  <m:ctrlPr>
                                    <a:rPr lang="es-CL" sz="2000" i="1">
                                      <a:latin typeface="Cambria Math" panose="02040503050406030204" pitchFamily="18" charset="0"/>
                                      <a:ea typeface="Cambria Math" panose="02040503050406030204" pitchFamily="18" charset="0"/>
                                    </a:rPr>
                                  </m:ctrlPr>
                                </m:naryPr>
                                <m:sub/>
                                <m:sup/>
                                <m:e>
                                  <m:r>
                                    <a:rPr lang="es-CL" sz="2000" i="1">
                                      <a:latin typeface="Cambria Math" panose="02040503050406030204" pitchFamily="18" charset="0"/>
                                      <a:ea typeface="Cambria Math" panose="02040503050406030204" pitchFamily="18" charset="0"/>
                                    </a:rPr>
                                    <m:t>𝑥</m:t>
                                  </m:r>
                                  <m:r>
                                    <a:rPr lang="es-CL" sz="2000" i="1">
                                      <a:latin typeface="Cambria Math" panose="02040503050406030204" pitchFamily="18" charset="0"/>
                                      <a:ea typeface="Cambria Math" panose="02040503050406030204" pitchFamily="18" charset="0"/>
                                    </a:rPr>
                                    <m:t>∙</m:t>
                                  </m:r>
                                  <m:nary>
                                    <m:naryPr>
                                      <m:chr m:val="∑"/>
                                      <m:subHide m:val="on"/>
                                      <m:supHide m:val="on"/>
                                      <m:ctrlPr>
                                        <a:rPr lang="es-CL" sz="2000" i="1">
                                          <a:latin typeface="Cambria Math" panose="02040503050406030204" pitchFamily="18" charset="0"/>
                                          <a:ea typeface="Cambria Math" panose="02040503050406030204" pitchFamily="18" charset="0"/>
                                        </a:rPr>
                                      </m:ctrlPr>
                                    </m:naryPr>
                                    <m:sub/>
                                    <m:sup/>
                                    <m:e>
                                      <m:r>
                                        <a:rPr lang="es-CL" sz="2000" i="1">
                                          <a:latin typeface="Cambria Math" panose="02040503050406030204" pitchFamily="18" charset="0"/>
                                          <a:ea typeface="Cambria Math" panose="02040503050406030204" pitchFamily="18" charset="0"/>
                                        </a:rPr>
                                        <m:t>𝑦</m:t>
                                      </m:r>
                                    </m:e>
                                  </m:nary>
                                </m:e>
                              </m:nary>
                            </m:num>
                            <m:den>
                              <m:r>
                                <a:rPr lang="es-CL" sz="2000" i="1">
                                  <a:latin typeface="Cambria Math" panose="02040503050406030204" pitchFamily="18" charset="0"/>
                                  <a:ea typeface="Cambria Math" panose="02040503050406030204" pitchFamily="18" charset="0"/>
                                </a:rPr>
                                <m:t>𝑛</m:t>
                              </m:r>
                              <m:r>
                                <a:rPr lang="es-CL" sz="2000" i="1">
                                  <a:latin typeface="Cambria Math" panose="02040503050406030204" pitchFamily="18" charset="0"/>
                                  <a:ea typeface="Cambria Math" panose="02040503050406030204" pitchFamily="18" charset="0"/>
                                </a:rPr>
                                <m:t>∙</m:t>
                              </m:r>
                              <m:nary>
                                <m:naryPr>
                                  <m:chr m:val="∑"/>
                                  <m:subHide m:val="on"/>
                                  <m:supHide m:val="on"/>
                                  <m:ctrlPr>
                                    <a:rPr lang="es-CL" sz="2000" i="1">
                                      <a:latin typeface="Cambria Math" panose="02040503050406030204" pitchFamily="18" charset="0"/>
                                      <a:ea typeface="Cambria Math" panose="02040503050406030204" pitchFamily="18" charset="0"/>
                                    </a:rPr>
                                  </m:ctrlPr>
                                </m:naryPr>
                                <m:sub/>
                                <m:sup/>
                                <m:e>
                                  <m:sSup>
                                    <m:sSupPr>
                                      <m:ctrlPr>
                                        <a:rPr lang="es-CL" sz="2000" i="1">
                                          <a:latin typeface="Cambria Math" panose="02040503050406030204" pitchFamily="18" charset="0"/>
                                          <a:ea typeface="Cambria Math" panose="02040503050406030204" pitchFamily="18" charset="0"/>
                                        </a:rPr>
                                      </m:ctrlPr>
                                    </m:sSupPr>
                                    <m:e>
                                      <m:r>
                                        <a:rPr lang="es-CL" sz="2000" i="1">
                                          <a:latin typeface="Cambria Math" panose="02040503050406030204" pitchFamily="18" charset="0"/>
                                          <a:ea typeface="Cambria Math" panose="02040503050406030204" pitchFamily="18" charset="0"/>
                                        </a:rPr>
                                        <m:t>𝑥</m:t>
                                      </m:r>
                                    </m:e>
                                    <m:sup>
                                      <m:r>
                                        <a:rPr lang="es-CL" sz="2000" i="1">
                                          <a:latin typeface="Cambria Math" panose="02040503050406030204" pitchFamily="18" charset="0"/>
                                          <a:ea typeface="Cambria Math" panose="02040503050406030204" pitchFamily="18" charset="0"/>
                                        </a:rPr>
                                        <m:t>2</m:t>
                                      </m:r>
                                    </m:sup>
                                  </m:sSup>
                                  <m:r>
                                    <a:rPr lang="es-CL" sz="2000" i="1">
                                      <a:latin typeface="Cambria Math" panose="02040503050406030204" pitchFamily="18" charset="0"/>
                                      <a:ea typeface="Cambria Math" panose="02040503050406030204" pitchFamily="18" charset="0"/>
                                    </a:rPr>
                                    <m:t>−</m:t>
                                  </m:r>
                                  <m:sSup>
                                    <m:sSupPr>
                                      <m:ctrlPr>
                                        <a:rPr lang="es-CL" sz="2000" i="1">
                                          <a:latin typeface="Cambria Math" panose="02040503050406030204" pitchFamily="18" charset="0"/>
                                          <a:ea typeface="Cambria Math" panose="02040503050406030204" pitchFamily="18" charset="0"/>
                                        </a:rPr>
                                      </m:ctrlPr>
                                    </m:sSupPr>
                                    <m:e>
                                      <m:d>
                                        <m:dPr>
                                          <m:begChr m:val="|"/>
                                          <m:endChr m:val="|"/>
                                          <m:ctrlPr>
                                            <a:rPr lang="es-CL" sz="2000" i="1">
                                              <a:latin typeface="Cambria Math" panose="02040503050406030204" pitchFamily="18" charset="0"/>
                                              <a:ea typeface="Cambria Math" panose="02040503050406030204" pitchFamily="18" charset="0"/>
                                            </a:rPr>
                                          </m:ctrlPr>
                                        </m:dPr>
                                        <m:e>
                                          <m:nary>
                                            <m:naryPr>
                                              <m:chr m:val="∑"/>
                                              <m:subHide m:val="on"/>
                                              <m:supHide m:val="on"/>
                                              <m:ctrlPr>
                                                <a:rPr lang="es-CL" sz="2000" i="1">
                                                  <a:latin typeface="Cambria Math" panose="02040503050406030204" pitchFamily="18" charset="0"/>
                                                  <a:ea typeface="Cambria Math" panose="02040503050406030204" pitchFamily="18" charset="0"/>
                                                </a:rPr>
                                              </m:ctrlPr>
                                            </m:naryPr>
                                            <m:sub/>
                                            <m:sup/>
                                            <m:e>
                                              <m:r>
                                                <a:rPr lang="es-CL" sz="2000" i="1">
                                                  <a:latin typeface="Cambria Math" panose="02040503050406030204" pitchFamily="18" charset="0"/>
                                                  <a:ea typeface="Cambria Math" panose="02040503050406030204" pitchFamily="18" charset="0"/>
                                                </a:rPr>
                                                <m:t>𝑥</m:t>
                                              </m:r>
                                            </m:e>
                                          </m:nary>
                                        </m:e>
                                      </m:d>
                                    </m:e>
                                    <m:sup>
                                      <m:r>
                                        <a:rPr lang="es-CL" sz="2000" i="1">
                                          <a:latin typeface="Cambria Math" panose="02040503050406030204" pitchFamily="18" charset="0"/>
                                          <a:ea typeface="Cambria Math" panose="02040503050406030204" pitchFamily="18" charset="0"/>
                                        </a:rPr>
                                        <m:t>2</m:t>
                                      </m:r>
                                    </m:sup>
                                  </m:sSup>
                                </m:e>
                              </m:nary>
                            </m:den>
                          </m:f>
                        </m:e>
                      </m:d>
                      <m:r>
                        <a:rPr lang="es-CL" sz="2000" b="0" i="1" smtClean="0">
                          <a:latin typeface="Cambria Math" panose="02040503050406030204" pitchFamily="18" charset="0"/>
                          <a:ea typeface="Cambria Math" panose="02040503050406030204" pitchFamily="18" charset="0"/>
                        </a:rPr>
                        <m:t>𝑥</m:t>
                      </m:r>
                      <m:r>
                        <a:rPr lang="es-CL" sz="2000" b="0" i="1" smtClean="0">
                          <a:latin typeface="Cambria Math" panose="02040503050406030204" pitchFamily="18" charset="0"/>
                          <a:ea typeface="Cambria Math" panose="02040503050406030204" pitchFamily="18" charset="0"/>
                        </a:rPr>
                        <m:t>+</m:t>
                      </m:r>
                      <m:d>
                        <m:dPr>
                          <m:ctrlPr>
                            <a:rPr lang="es-CL" sz="2000" b="0" i="1" smtClean="0">
                              <a:latin typeface="Cambria Math" panose="02040503050406030204" pitchFamily="18" charset="0"/>
                              <a:ea typeface="Cambria Math" panose="02040503050406030204" pitchFamily="18" charset="0"/>
                            </a:rPr>
                          </m:ctrlPr>
                        </m:dPr>
                        <m:e>
                          <m:f>
                            <m:fPr>
                              <m:ctrlPr>
                                <a:rPr lang="es-CL" sz="2000" i="1">
                                  <a:latin typeface="Cambria Math" panose="02040503050406030204" pitchFamily="18" charset="0"/>
                                  <a:ea typeface="Cambria Math" panose="02040503050406030204" pitchFamily="18" charset="0"/>
                                </a:rPr>
                              </m:ctrlPr>
                            </m:fPr>
                            <m:num>
                              <m:nary>
                                <m:naryPr>
                                  <m:chr m:val="∑"/>
                                  <m:subHide m:val="on"/>
                                  <m:supHide m:val="on"/>
                                  <m:ctrlPr>
                                    <a:rPr lang="es-CL" sz="2000" i="1">
                                      <a:latin typeface="Cambria Math" panose="02040503050406030204" pitchFamily="18" charset="0"/>
                                      <a:ea typeface="Cambria Math" panose="02040503050406030204" pitchFamily="18" charset="0"/>
                                    </a:rPr>
                                  </m:ctrlPr>
                                </m:naryPr>
                                <m:sub/>
                                <m:sup/>
                                <m:e>
                                  <m:d>
                                    <m:dPr>
                                      <m:ctrlPr>
                                        <a:rPr lang="es-CL" sz="2000" i="1">
                                          <a:latin typeface="Cambria Math" panose="02040503050406030204" pitchFamily="18" charset="0"/>
                                          <a:ea typeface="Cambria Math" panose="02040503050406030204" pitchFamily="18" charset="0"/>
                                        </a:rPr>
                                      </m:ctrlPr>
                                    </m:dPr>
                                    <m:e>
                                      <m:r>
                                        <a:rPr lang="es-CL" sz="2000" i="1">
                                          <a:latin typeface="Cambria Math" panose="02040503050406030204" pitchFamily="18" charset="0"/>
                                          <a:ea typeface="Cambria Math" panose="02040503050406030204" pitchFamily="18" charset="0"/>
                                        </a:rPr>
                                        <m:t>𝑦</m:t>
                                      </m:r>
                                    </m:e>
                                  </m:d>
                                </m:e>
                              </m:nary>
                              <m:r>
                                <a:rPr lang="es-CL" sz="2000" i="1">
                                  <a:latin typeface="Cambria Math" panose="02040503050406030204" pitchFamily="18" charset="0"/>
                                  <a:ea typeface="Cambria Math" panose="02040503050406030204" pitchFamily="18" charset="0"/>
                                </a:rPr>
                                <m:t>∙</m:t>
                              </m:r>
                              <m:nary>
                                <m:naryPr>
                                  <m:chr m:val="∑"/>
                                  <m:subHide m:val="on"/>
                                  <m:supHide m:val="on"/>
                                  <m:ctrlPr>
                                    <a:rPr lang="es-CL" sz="2000" i="1">
                                      <a:latin typeface="Cambria Math" panose="02040503050406030204" pitchFamily="18" charset="0"/>
                                      <a:ea typeface="Cambria Math" panose="02040503050406030204" pitchFamily="18" charset="0"/>
                                    </a:rPr>
                                  </m:ctrlPr>
                                </m:naryPr>
                                <m:sub/>
                                <m:sup/>
                                <m:e>
                                  <m:sSup>
                                    <m:sSupPr>
                                      <m:ctrlPr>
                                        <a:rPr lang="es-CL" sz="2000" i="1">
                                          <a:latin typeface="Cambria Math" panose="02040503050406030204" pitchFamily="18" charset="0"/>
                                          <a:ea typeface="Cambria Math" panose="02040503050406030204" pitchFamily="18" charset="0"/>
                                        </a:rPr>
                                      </m:ctrlPr>
                                    </m:sSupPr>
                                    <m:e>
                                      <m:r>
                                        <a:rPr lang="es-CL" sz="2000" i="1">
                                          <a:latin typeface="Cambria Math" panose="02040503050406030204" pitchFamily="18" charset="0"/>
                                          <a:ea typeface="Cambria Math" panose="02040503050406030204" pitchFamily="18" charset="0"/>
                                        </a:rPr>
                                        <m:t>𝑥</m:t>
                                      </m:r>
                                    </m:e>
                                    <m:sup>
                                      <m:r>
                                        <a:rPr lang="es-CL" sz="2000" i="1">
                                          <a:latin typeface="Cambria Math" panose="02040503050406030204" pitchFamily="18" charset="0"/>
                                          <a:ea typeface="Cambria Math" panose="02040503050406030204" pitchFamily="18" charset="0"/>
                                        </a:rPr>
                                        <m:t>2</m:t>
                                      </m:r>
                                    </m:sup>
                                  </m:sSup>
                                </m:e>
                              </m:nary>
                              <m:r>
                                <a:rPr lang="es-CL" sz="2000" i="1">
                                  <a:latin typeface="Cambria Math" panose="02040503050406030204" pitchFamily="18" charset="0"/>
                                  <a:ea typeface="Cambria Math" panose="02040503050406030204" pitchFamily="18" charset="0"/>
                                </a:rPr>
                                <m:t>−</m:t>
                              </m:r>
                              <m:nary>
                                <m:naryPr>
                                  <m:chr m:val="∑"/>
                                  <m:subHide m:val="on"/>
                                  <m:supHide m:val="on"/>
                                  <m:ctrlPr>
                                    <a:rPr lang="es-CL" sz="2000" i="1">
                                      <a:latin typeface="Cambria Math" panose="02040503050406030204" pitchFamily="18" charset="0"/>
                                      <a:ea typeface="Cambria Math" panose="02040503050406030204" pitchFamily="18" charset="0"/>
                                    </a:rPr>
                                  </m:ctrlPr>
                                </m:naryPr>
                                <m:sub/>
                                <m:sup/>
                                <m:e>
                                  <m:r>
                                    <a:rPr lang="es-CL" sz="2000" i="1">
                                      <a:latin typeface="Cambria Math" panose="02040503050406030204" pitchFamily="18" charset="0"/>
                                      <a:ea typeface="Cambria Math" panose="02040503050406030204" pitchFamily="18" charset="0"/>
                                    </a:rPr>
                                    <m:t>𝑥</m:t>
                                  </m:r>
                                  <m:r>
                                    <a:rPr lang="es-CL" sz="2000" i="1">
                                      <a:latin typeface="Cambria Math" panose="02040503050406030204" pitchFamily="18" charset="0"/>
                                      <a:ea typeface="Cambria Math" panose="02040503050406030204" pitchFamily="18" charset="0"/>
                                    </a:rPr>
                                    <m:t>∙</m:t>
                                  </m:r>
                                  <m:nary>
                                    <m:naryPr>
                                      <m:chr m:val="∑"/>
                                      <m:subHide m:val="on"/>
                                      <m:supHide m:val="on"/>
                                      <m:ctrlPr>
                                        <a:rPr lang="es-CL" sz="2000" i="1">
                                          <a:latin typeface="Cambria Math" panose="02040503050406030204" pitchFamily="18" charset="0"/>
                                          <a:ea typeface="Cambria Math" panose="02040503050406030204" pitchFamily="18" charset="0"/>
                                        </a:rPr>
                                      </m:ctrlPr>
                                    </m:naryPr>
                                    <m:sub/>
                                    <m:sup/>
                                    <m:e>
                                      <m:d>
                                        <m:dPr>
                                          <m:ctrlPr>
                                            <a:rPr lang="es-CL" sz="2000" i="1">
                                              <a:latin typeface="Cambria Math" panose="02040503050406030204" pitchFamily="18" charset="0"/>
                                              <a:ea typeface="Cambria Math" panose="02040503050406030204" pitchFamily="18" charset="0"/>
                                            </a:rPr>
                                          </m:ctrlPr>
                                        </m:dPr>
                                        <m:e>
                                          <m:r>
                                            <a:rPr lang="es-CL" sz="2000" i="1">
                                              <a:latin typeface="Cambria Math" panose="02040503050406030204" pitchFamily="18" charset="0"/>
                                              <a:ea typeface="Cambria Math" panose="02040503050406030204" pitchFamily="18" charset="0"/>
                                            </a:rPr>
                                            <m:t>𝑥</m:t>
                                          </m:r>
                                          <m:r>
                                            <a:rPr lang="es-CL" sz="2000" i="1">
                                              <a:latin typeface="Cambria Math" panose="02040503050406030204" pitchFamily="18" charset="0"/>
                                              <a:ea typeface="Cambria Math" panose="02040503050406030204" pitchFamily="18" charset="0"/>
                                            </a:rPr>
                                            <m:t>∙</m:t>
                                          </m:r>
                                          <m:r>
                                            <a:rPr lang="es-CL" sz="2000" i="1">
                                              <a:latin typeface="Cambria Math" panose="02040503050406030204" pitchFamily="18" charset="0"/>
                                              <a:ea typeface="Cambria Math" panose="02040503050406030204" pitchFamily="18" charset="0"/>
                                            </a:rPr>
                                            <m:t>𝑦</m:t>
                                          </m:r>
                                        </m:e>
                                      </m:d>
                                    </m:e>
                                  </m:nary>
                                </m:e>
                              </m:nary>
                            </m:num>
                            <m:den>
                              <m:r>
                                <a:rPr lang="es-CL" sz="2000" i="1">
                                  <a:latin typeface="Cambria Math" panose="02040503050406030204" pitchFamily="18" charset="0"/>
                                  <a:ea typeface="Cambria Math" panose="02040503050406030204" pitchFamily="18" charset="0"/>
                                </a:rPr>
                                <m:t>𝑛</m:t>
                              </m:r>
                              <m:r>
                                <a:rPr lang="es-CL" sz="2000" i="1">
                                  <a:latin typeface="Cambria Math" panose="02040503050406030204" pitchFamily="18" charset="0"/>
                                  <a:ea typeface="Cambria Math" panose="02040503050406030204" pitchFamily="18" charset="0"/>
                                </a:rPr>
                                <m:t>∙</m:t>
                              </m:r>
                              <m:nary>
                                <m:naryPr>
                                  <m:chr m:val="∑"/>
                                  <m:subHide m:val="on"/>
                                  <m:supHide m:val="on"/>
                                  <m:ctrlPr>
                                    <a:rPr lang="es-CL" sz="2000" i="1">
                                      <a:latin typeface="Cambria Math" panose="02040503050406030204" pitchFamily="18" charset="0"/>
                                      <a:ea typeface="Cambria Math" panose="02040503050406030204" pitchFamily="18" charset="0"/>
                                    </a:rPr>
                                  </m:ctrlPr>
                                </m:naryPr>
                                <m:sub/>
                                <m:sup/>
                                <m:e>
                                  <m:sSup>
                                    <m:sSupPr>
                                      <m:ctrlPr>
                                        <a:rPr lang="es-CL" sz="2000" i="1">
                                          <a:latin typeface="Cambria Math" panose="02040503050406030204" pitchFamily="18" charset="0"/>
                                          <a:ea typeface="Cambria Math" panose="02040503050406030204" pitchFamily="18" charset="0"/>
                                        </a:rPr>
                                      </m:ctrlPr>
                                    </m:sSupPr>
                                    <m:e>
                                      <m:r>
                                        <a:rPr lang="es-CL" sz="2000" i="1">
                                          <a:latin typeface="Cambria Math" panose="02040503050406030204" pitchFamily="18" charset="0"/>
                                          <a:ea typeface="Cambria Math" panose="02040503050406030204" pitchFamily="18" charset="0"/>
                                        </a:rPr>
                                        <m:t>𝑥</m:t>
                                      </m:r>
                                    </m:e>
                                    <m:sup>
                                      <m:r>
                                        <a:rPr lang="es-CL" sz="2000" i="1">
                                          <a:latin typeface="Cambria Math" panose="02040503050406030204" pitchFamily="18" charset="0"/>
                                          <a:ea typeface="Cambria Math" panose="02040503050406030204" pitchFamily="18" charset="0"/>
                                        </a:rPr>
                                        <m:t>2</m:t>
                                      </m:r>
                                    </m:sup>
                                  </m:sSup>
                                  <m:r>
                                    <a:rPr lang="es-CL" sz="2000" i="1">
                                      <a:latin typeface="Cambria Math" panose="02040503050406030204" pitchFamily="18" charset="0"/>
                                      <a:ea typeface="Cambria Math" panose="02040503050406030204" pitchFamily="18" charset="0"/>
                                    </a:rPr>
                                    <m:t>−</m:t>
                                  </m:r>
                                  <m:sSup>
                                    <m:sSupPr>
                                      <m:ctrlPr>
                                        <a:rPr lang="es-CL" sz="2000" i="1">
                                          <a:latin typeface="Cambria Math" panose="02040503050406030204" pitchFamily="18" charset="0"/>
                                          <a:ea typeface="Cambria Math" panose="02040503050406030204" pitchFamily="18" charset="0"/>
                                        </a:rPr>
                                      </m:ctrlPr>
                                    </m:sSupPr>
                                    <m:e>
                                      <m:d>
                                        <m:dPr>
                                          <m:begChr m:val="|"/>
                                          <m:endChr m:val="|"/>
                                          <m:ctrlPr>
                                            <a:rPr lang="es-CL" sz="2000" i="1">
                                              <a:latin typeface="Cambria Math" panose="02040503050406030204" pitchFamily="18" charset="0"/>
                                              <a:ea typeface="Cambria Math" panose="02040503050406030204" pitchFamily="18" charset="0"/>
                                            </a:rPr>
                                          </m:ctrlPr>
                                        </m:dPr>
                                        <m:e>
                                          <m:nary>
                                            <m:naryPr>
                                              <m:chr m:val="∑"/>
                                              <m:subHide m:val="on"/>
                                              <m:supHide m:val="on"/>
                                              <m:ctrlPr>
                                                <a:rPr lang="es-CL" sz="2000" i="1">
                                                  <a:latin typeface="Cambria Math" panose="02040503050406030204" pitchFamily="18" charset="0"/>
                                                  <a:ea typeface="Cambria Math" panose="02040503050406030204" pitchFamily="18" charset="0"/>
                                                </a:rPr>
                                              </m:ctrlPr>
                                            </m:naryPr>
                                            <m:sub/>
                                            <m:sup/>
                                            <m:e>
                                              <m:r>
                                                <a:rPr lang="es-CL" sz="2000" i="1">
                                                  <a:latin typeface="Cambria Math" panose="02040503050406030204" pitchFamily="18" charset="0"/>
                                                  <a:ea typeface="Cambria Math" panose="02040503050406030204" pitchFamily="18" charset="0"/>
                                                </a:rPr>
                                                <m:t>𝑥</m:t>
                                              </m:r>
                                            </m:e>
                                          </m:nary>
                                        </m:e>
                                      </m:d>
                                    </m:e>
                                    <m:sup>
                                      <m:r>
                                        <a:rPr lang="es-CL" sz="2000" i="1">
                                          <a:latin typeface="Cambria Math" panose="02040503050406030204" pitchFamily="18" charset="0"/>
                                          <a:ea typeface="Cambria Math" panose="02040503050406030204" pitchFamily="18" charset="0"/>
                                        </a:rPr>
                                        <m:t>2</m:t>
                                      </m:r>
                                    </m:sup>
                                  </m:sSup>
                                </m:e>
                              </m:nary>
                            </m:den>
                          </m:f>
                        </m:e>
                      </m:d>
                      <m:r>
                        <a:rPr lang="es-CL" sz="2000" b="0" i="1" smtClean="0">
                          <a:latin typeface="Cambria Math" panose="02040503050406030204" pitchFamily="18" charset="0"/>
                          <a:ea typeface="Cambria Math" panose="02040503050406030204" pitchFamily="18" charset="0"/>
                        </a:rPr>
                        <m:t> </m:t>
                      </m:r>
                    </m:oMath>
                  </m:oMathPara>
                </a14:m>
                <a:endParaRPr lang="es-MX" sz="2000" dirty="0"/>
              </a:p>
              <a:p>
                <a:pPr marL="342900" indent="-342900">
                  <a:spcBef>
                    <a:spcPts val="600"/>
                  </a:spcBef>
                  <a:spcAft>
                    <a:spcPts val="600"/>
                  </a:spcAft>
                  <a:buFont typeface="Arial" panose="020B0604020202020204" pitchFamily="34" charset="0"/>
                  <a:buChar char="•"/>
                </a:pPr>
                <a:r>
                  <a:rPr lang="es-MX" sz="2000" dirty="0"/>
                  <a:t>A continuación, siguiendo el método de mínimos cuadrados, se debe buscar la línea de mejor ajuste que establezca una la posible relación entre las variables independientes y las dependientes. </a:t>
                </a:r>
              </a:p>
              <a:p>
                <a:pPr marL="800100" lvl="1" indent="-342900">
                  <a:spcBef>
                    <a:spcPts val="600"/>
                  </a:spcBef>
                  <a:spcAft>
                    <a:spcPts val="600"/>
                  </a:spcAft>
                  <a:buFont typeface="Arial" panose="020B0604020202020204" pitchFamily="34" charset="0"/>
                  <a:buChar char="•"/>
                </a:pPr>
                <a:r>
                  <a:rPr lang="es-MX" sz="2000" dirty="0"/>
                  <a:t>Por convención las variables dependientes se designan en el eje de las “y” mientras que las variables independientes en el eje de las “x”. </a:t>
                </a:r>
              </a:p>
              <a:p>
                <a:pPr marL="800100" lvl="1" indent="-342900">
                  <a:spcBef>
                    <a:spcPts val="600"/>
                  </a:spcBef>
                  <a:spcAft>
                    <a:spcPts val="600"/>
                  </a:spcAft>
                  <a:buFont typeface="Arial" panose="020B0604020202020204" pitchFamily="34" charset="0"/>
                  <a:buChar char="•"/>
                </a:pPr>
                <a:r>
                  <a:rPr lang="es-MX" sz="2000" dirty="0"/>
                  <a:t>Estas designaciones permitirán completar la ecuación para la línea de mejor ajuste de éste método.</a:t>
                </a:r>
              </a:p>
            </p:txBody>
          </p:sp>
        </mc:Choice>
        <mc:Fallback xmlns="">
          <p:sp>
            <p:nvSpPr>
              <p:cNvPr id="3" name="CuadroTexto 2">
                <a:extLst>
                  <a:ext uri="{FF2B5EF4-FFF2-40B4-BE49-F238E27FC236}">
                    <a16:creationId xmlns:a16="http://schemas.microsoft.com/office/drawing/2014/main" id="{B153C88B-1539-4523-8213-25D4DA2C1C16}"/>
                  </a:ext>
                </a:extLst>
              </p:cNvPr>
              <p:cNvSpPr txBox="1">
                <a:spLocks noRot="1" noChangeAspect="1" noMove="1" noResize="1" noEditPoints="1" noAdjustHandles="1" noChangeArrowheads="1" noChangeShapeType="1" noTextEdit="1"/>
              </p:cNvSpPr>
              <p:nvPr/>
            </p:nvSpPr>
            <p:spPr>
              <a:xfrm>
                <a:off x="657226" y="2920244"/>
                <a:ext cx="10210800" cy="3867790"/>
              </a:xfrm>
              <a:prstGeom prst="rect">
                <a:avLst/>
              </a:prstGeom>
              <a:blipFill>
                <a:blip r:embed="rId3"/>
                <a:stretch>
                  <a:fillRect l="-537" t="-787" r="-418" b="-1732"/>
                </a:stretch>
              </a:blipFill>
            </p:spPr>
            <p:txBody>
              <a:bodyPr/>
              <a:lstStyle/>
              <a:p>
                <a:r>
                  <a:rPr lang="es-CL">
                    <a:noFill/>
                  </a:rPr>
                  <a:t> </a:t>
                </a:r>
              </a:p>
            </p:txBody>
          </p:sp>
        </mc:Fallback>
      </mc:AlternateContent>
    </p:spTree>
    <p:extLst>
      <p:ext uri="{BB962C8B-B14F-4D97-AF65-F5344CB8AC3E}">
        <p14:creationId xmlns:p14="http://schemas.microsoft.com/office/powerpoint/2010/main" val="25424757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46933"/>
            <a:ext cx="12191999" cy="942479"/>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Método de los Mínimos Cuadrados</a:t>
            </a: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mc:AlternateContent xmlns:mc="http://schemas.openxmlformats.org/markup-compatibility/2006" xmlns:a14="http://schemas.microsoft.com/office/drawing/2010/main">
        <mc:Choice Requires="a14">
          <p:sp>
            <p:nvSpPr>
              <p:cNvPr id="3" name="CuadroTexto 2">
                <a:extLst>
                  <a:ext uri="{FF2B5EF4-FFF2-40B4-BE49-F238E27FC236}">
                    <a16:creationId xmlns:a16="http://schemas.microsoft.com/office/drawing/2014/main" id="{B153C88B-1539-4523-8213-25D4DA2C1C16}"/>
                  </a:ext>
                </a:extLst>
              </p:cNvPr>
              <p:cNvSpPr txBox="1"/>
              <p:nvPr/>
            </p:nvSpPr>
            <p:spPr>
              <a:xfrm>
                <a:off x="657226" y="2715722"/>
                <a:ext cx="10210800" cy="3810338"/>
              </a:xfrm>
              <a:prstGeom prst="rect">
                <a:avLst/>
              </a:prstGeom>
              <a:noFill/>
            </p:spPr>
            <p:txBody>
              <a:bodyPr wrap="square" rtlCol="0">
                <a:spAutoFit/>
              </a:bodyPr>
              <a:lstStyle/>
              <a:p>
                <a:pPr marL="285750" indent="-285750">
                  <a:buFont typeface="Arial" panose="020B0604020202020204" pitchFamily="34" charset="0"/>
                  <a:buChar char="•"/>
                </a:pPr>
                <a:r>
                  <a:rPr lang="es-MX" dirty="0"/>
                  <a:t>Para estandarizar con los cursos paralelos se utilizará una notación diferente, pero que es básicamente la misma ecuación con una simplificación distinta, pero los resultados serán los mismos:</a:t>
                </a:r>
              </a:p>
              <a:p>
                <a:pPr marL="742950" lvl="1" indent="-285750">
                  <a:buFont typeface="Arial" panose="020B0604020202020204" pitchFamily="34" charset="0"/>
                  <a:buChar char="•"/>
                </a:pPr>
                <a:r>
                  <a:rPr lang="es-MX" dirty="0"/>
                  <a:t>	Su expresión según la ecuación de la recta es </a:t>
                </a:r>
                <a:r>
                  <a:rPr lang="es-MX" b="1" dirty="0"/>
                  <a:t>y = </a:t>
                </a:r>
                <a:r>
                  <a:rPr lang="es-MX" b="1" dirty="0" err="1"/>
                  <a:t>mx</a:t>
                </a:r>
                <a:r>
                  <a:rPr lang="es-MX" b="1" dirty="0"/>
                  <a:t> + b</a:t>
                </a:r>
                <a:r>
                  <a:rPr lang="es-MX" dirty="0"/>
                  <a:t>, donde </a:t>
                </a:r>
                <a:r>
                  <a:rPr lang="es-MX" b="1" dirty="0"/>
                  <a:t>m </a:t>
                </a:r>
                <a:r>
                  <a:rPr lang="es-MX" dirty="0"/>
                  <a:t>es la pendiente y </a:t>
                </a:r>
                <a:r>
                  <a:rPr lang="es-MX" b="1" dirty="0"/>
                  <a:t>b</a:t>
                </a:r>
                <a:r>
                  <a:rPr lang="es-MX" dirty="0"/>
                  <a:t> el punto de corte ahora se expresará de la siguiente manera:</a:t>
                </a:r>
              </a:p>
              <a:p>
                <a:pPr>
                  <a:spcBef>
                    <a:spcPts val="600"/>
                  </a:spcBef>
                  <a:spcAft>
                    <a:spcPts val="600"/>
                  </a:spcAft>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rPr>
                        <m:t>𝑚</m:t>
                      </m:r>
                      <m:r>
                        <a:rPr lang="es-CL" b="0" i="1" smtClean="0">
                          <a:latin typeface="Cambria Math" panose="02040503050406030204" pitchFamily="18" charset="0"/>
                          <a:ea typeface="Cambria Math" panose="02040503050406030204" pitchFamily="18" charset="0"/>
                        </a:rPr>
                        <m:t>=</m:t>
                      </m:r>
                      <m:f>
                        <m:fPr>
                          <m:ctrlPr>
                            <a:rPr lang="es-CL" i="1">
                              <a:latin typeface="Cambria Math" panose="02040503050406030204" pitchFamily="18" charset="0"/>
                              <a:ea typeface="Cambria Math" panose="02040503050406030204" pitchFamily="18" charset="0"/>
                            </a:rPr>
                          </m:ctrlPr>
                        </m:fPr>
                        <m:num>
                          <m:nary>
                            <m:naryPr>
                              <m:chr m:val="∑"/>
                              <m:subHide m:val="on"/>
                              <m:supHide m:val="on"/>
                              <m:ctrlPr>
                                <a:rPr lang="es-CL" i="1">
                                  <a:latin typeface="Cambria Math" panose="02040503050406030204" pitchFamily="18" charset="0"/>
                                  <a:ea typeface="Cambria Math" panose="02040503050406030204" pitchFamily="18" charset="0"/>
                                </a:rPr>
                              </m:ctrlPr>
                            </m:naryPr>
                            <m:sub/>
                            <m:sup/>
                            <m:e>
                              <m:r>
                                <a:rPr lang="es-CL" i="1">
                                  <a:latin typeface="Cambria Math" panose="02040503050406030204" pitchFamily="18" charset="0"/>
                                  <a:ea typeface="Cambria Math" panose="02040503050406030204" pitchFamily="18" charset="0"/>
                                </a:rPr>
                                <m:t>𝑥𝑦</m:t>
                              </m:r>
                              <m:r>
                                <a:rPr lang="es-CL"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𝑛</m:t>
                              </m:r>
                              <m:acc>
                                <m:accPr>
                                  <m:chr m:val="̅"/>
                                  <m:ctrlPr>
                                    <a:rPr lang="es-CL" i="1">
                                      <a:latin typeface="Cambria Math" panose="02040503050406030204" pitchFamily="18" charset="0"/>
                                      <a:ea typeface="Cambria Math" panose="02040503050406030204" pitchFamily="18" charset="0"/>
                                    </a:rPr>
                                  </m:ctrlPr>
                                </m:accPr>
                                <m:e>
                                  <m:r>
                                    <a:rPr lang="es-CL" i="1">
                                      <a:latin typeface="Cambria Math" panose="02040503050406030204" pitchFamily="18" charset="0"/>
                                      <a:ea typeface="Cambria Math" panose="02040503050406030204" pitchFamily="18" charset="0"/>
                                    </a:rPr>
                                    <m:t>𝑥</m:t>
                                  </m:r>
                                </m:e>
                              </m:acc>
                              <m:acc>
                                <m:accPr>
                                  <m:chr m:val="̅"/>
                                  <m:ctrlPr>
                                    <a:rPr lang="es-CL" i="1">
                                      <a:latin typeface="Cambria Math" panose="02040503050406030204" pitchFamily="18" charset="0"/>
                                    </a:rPr>
                                  </m:ctrlPr>
                                </m:accPr>
                                <m:e>
                                  <m:r>
                                    <a:rPr lang="es-CL" i="1">
                                      <a:latin typeface="Cambria Math" panose="02040503050406030204" pitchFamily="18" charset="0"/>
                                    </a:rPr>
                                    <m:t>𝑦</m:t>
                                  </m:r>
                                </m:e>
                              </m:acc>
                            </m:e>
                          </m:nary>
                        </m:num>
                        <m:den>
                          <m:nary>
                            <m:naryPr>
                              <m:chr m:val="∑"/>
                              <m:subHide m:val="on"/>
                              <m:supHide m:val="on"/>
                              <m:ctrlPr>
                                <a:rPr lang="es-CL" i="1">
                                  <a:latin typeface="Cambria Math" panose="02040503050406030204" pitchFamily="18" charset="0"/>
                                  <a:ea typeface="Cambria Math" panose="02040503050406030204" pitchFamily="18" charset="0"/>
                                </a:rPr>
                              </m:ctrlPr>
                            </m:naryPr>
                            <m:sub/>
                            <m:sup/>
                            <m:e>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𝑥</m:t>
                                  </m:r>
                                </m:e>
                                <m:sup>
                                  <m:r>
                                    <a:rPr lang="es-CL" i="1">
                                      <a:latin typeface="Cambria Math" panose="02040503050406030204" pitchFamily="18" charset="0"/>
                                      <a:ea typeface="Cambria Math" panose="02040503050406030204" pitchFamily="18" charset="0"/>
                                    </a:rPr>
                                    <m:t>2</m:t>
                                  </m:r>
                                </m:sup>
                              </m:sSup>
                            </m:e>
                          </m:nary>
                          <m:r>
                            <a:rPr lang="es-CL" i="1">
                              <a:latin typeface="Cambria Math" panose="02040503050406030204" pitchFamily="18" charset="0"/>
                              <a:ea typeface="Cambria Math" panose="02040503050406030204" pitchFamily="18" charset="0"/>
                            </a:rPr>
                            <m:t>−</m:t>
                          </m:r>
                          <m:f>
                            <m:fPr>
                              <m:ctrlPr>
                                <a:rPr lang="es-CL" i="1">
                                  <a:latin typeface="Cambria Math" panose="02040503050406030204" pitchFamily="18" charset="0"/>
                                  <a:ea typeface="Cambria Math" panose="02040503050406030204" pitchFamily="18" charset="0"/>
                                </a:rPr>
                              </m:ctrlPr>
                            </m:fPr>
                            <m:num>
                              <m:sSup>
                                <m:sSupPr>
                                  <m:ctrlPr>
                                    <a:rPr lang="es-CL" i="1">
                                      <a:latin typeface="Cambria Math" panose="02040503050406030204" pitchFamily="18" charset="0"/>
                                      <a:ea typeface="Cambria Math" panose="02040503050406030204" pitchFamily="18" charset="0"/>
                                    </a:rPr>
                                  </m:ctrlPr>
                                </m:sSupPr>
                                <m:e>
                                  <m:d>
                                    <m:dPr>
                                      <m:ctrlPr>
                                        <a:rPr lang="es-CL" i="1">
                                          <a:latin typeface="Cambria Math" panose="02040503050406030204" pitchFamily="18" charset="0"/>
                                          <a:ea typeface="Cambria Math" panose="02040503050406030204" pitchFamily="18" charset="0"/>
                                        </a:rPr>
                                      </m:ctrlPr>
                                    </m:dPr>
                                    <m:e>
                                      <m:nary>
                                        <m:naryPr>
                                          <m:chr m:val="∑"/>
                                          <m:subHide m:val="on"/>
                                          <m:supHide m:val="on"/>
                                          <m:ctrlPr>
                                            <a:rPr lang="es-CL" i="1">
                                              <a:latin typeface="Cambria Math" panose="02040503050406030204" pitchFamily="18" charset="0"/>
                                              <a:ea typeface="Cambria Math" panose="02040503050406030204" pitchFamily="18" charset="0"/>
                                            </a:rPr>
                                          </m:ctrlPr>
                                        </m:naryPr>
                                        <m:sub/>
                                        <m:sup/>
                                        <m:e>
                                          <m:r>
                                            <a:rPr lang="es-CL" i="1">
                                              <a:latin typeface="Cambria Math" panose="02040503050406030204" pitchFamily="18" charset="0"/>
                                              <a:ea typeface="Cambria Math" panose="02040503050406030204" pitchFamily="18" charset="0"/>
                                            </a:rPr>
                                            <m:t>𝑥</m:t>
                                          </m:r>
                                        </m:e>
                                      </m:nary>
                                    </m:e>
                                  </m:d>
                                </m:e>
                                <m:sup>
                                  <m:r>
                                    <a:rPr lang="es-CL" i="1">
                                      <a:latin typeface="Cambria Math" panose="02040503050406030204" pitchFamily="18" charset="0"/>
                                      <a:ea typeface="Cambria Math" panose="02040503050406030204" pitchFamily="18" charset="0"/>
                                    </a:rPr>
                                    <m:t>2</m:t>
                                  </m:r>
                                </m:sup>
                              </m:sSup>
                            </m:num>
                            <m:den>
                              <m:r>
                                <a:rPr lang="es-CL" i="1">
                                  <a:latin typeface="Cambria Math" panose="02040503050406030204" pitchFamily="18" charset="0"/>
                                  <a:ea typeface="Cambria Math" panose="02040503050406030204" pitchFamily="18" charset="0"/>
                                </a:rPr>
                                <m:t>𝑛</m:t>
                              </m:r>
                            </m:den>
                          </m:f>
                        </m:den>
                      </m:f>
                    </m:oMath>
                  </m:oMathPara>
                </a14:m>
                <a:endParaRPr lang="es-CL" i="1" dirty="0">
                  <a:latin typeface="Cambria Math" panose="02040503050406030204" pitchFamily="18" charset="0"/>
                  <a:ea typeface="Cambria Math" panose="02040503050406030204" pitchFamily="18" charset="0"/>
                </a:endParaRPr>
              </a:p>
              <a:p>
                <a:pPr>
                  <a:spcBef>
                    <a:spcPts val="600"/>
                  </a:spcBef>
                  <a:spcAft>
                    <a:spcPts val="600"/>
                  </a:spcAft>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rPr>
                        <m:t>𝑏</m:t>
                      </m:r>
                      <m:r>
                        <a:rPr lang="es-CL" i="1">
                          <a:latin typeface="Cambria Math" panose="02040503050406030204" pitchFamily="18" charset="0"/>
                          <a:ea typeface="Cambria Math" panose="02040503050406030204" pitchFamily="18" charset="0"/>
                        </a:rPr>
                        <m:t>=</m:t>
                      </m:r>
                      <m:acc>
                        <m:accPr>
                          <m:chr m:val="̅"/>
                          <m:ctrlPr>
                            <a:rPr lang="es-CL" i="1">
                              <a:latin typeface="Cambria Math" panose="02040503050406030204" pitchFamily="18" charset="0"/>
                              <a:ea typeface="Cambria Math" panose="02040503050406030204" pitchFamily="18" charset="0"/>
                            </a:rPr>
                          </m:ctrlPr>
                        </m:accPr>
                        <m:e>
                          <m:r>
                            <a:rPr lang="es-CL" i="1">
                              <a:latin typeface="Cambria Math" panose="02040503050406030204" pitchFamily="18" charset="0"/>
                              <a:ea typeface="Cambria Math" panose="02040503050406030204" pitchFamily="18" charset="0"/>
                            </a:rPr>
                            <m:t>𝑦</m:t>
                          </m:r>
                        </m:e>
                      </m:acc>
                      <m:r>
                        <a:rPr lang="es-CL" i="1">
                          <a:latin typeface="Cambria Math" panose="02040503050406030204" pitchFamily="18" charset="0"/>
                        </a:rPr>
                        <m:t>−</m:t>
                      </m:r>
                      <m:r>
                        <a:rPr lang="es-CL" i="1">
                          <a:latin typeface="Cambria Math" panose="02040503050406030204" pitchFamily="18" charset="0"/>
                        </a:rPr>
                        <m:t>𝑎</m:t>
                      </m:r>
                      <m:r>
                        <a:rPr lang="es-CL" i="1">
                          <a:latin typeface="Cambria Math" panose="02040503050406030204" pitchFamily="18" charset="0"/>
                          <a:ea typeface="Cambria Math" panose="02040503050406030204" pitchFamily="18" charset="0"/>
                        </a:rPr>
                        <m:t>∙</m:t>
                      </m:r>
                      <m:acc>
                        <m:accPr>
                          <m:chr m:val="̅"/>
                          <m:ctrlPr>
                            <a:rPr lang="es-CL" i="1">
                              <a:latin typeface="Cambria Math" panose="02040503050406030204" pitchFamily="18" charset="0"/>
                              <a:ea typeface="Cambria Math" panose="02040503050406030204" pitchFamily="18" charset="0"/>
                            </a:rPr>
                          </m:ctrlPr>
                        </m:accPr>
                        <m:e>
                          <m:r>
                            <a:rPr lang="es-CL" i="1">
                              <a:latin typeface="Cambria Math" panose="02040503050406030204" pitchFamily="18" charset="0"/>
                              <a:ea typeface="Cambria Math" panose="02040503050406030204" pitchFamily="18" charset="0"/>
                            </a:rPr>
                            <m:t>𝑥</m:t>
                          </m:r>
                        </m:e>
                      </m:acc>
                    </m:oMath>
                  </m:oMathPara>
                </a14:m>
                <a:endParaRPr lang="es-MX" dirty="0"/>
              </a:p>
              <a:p>
                <a:pPr marL="800100" lvl="1" indent="-342900">
                  <a:spcBef>
                    <a:spcPts val="600"/>
                  </a:spcBef>
                  <a:spcAft>
                    <a:spcPts val="600"/>
                  </a:spcAft>
                  <a:buFont typeface="Arial" panose="020B0604020202020204" pitchFamily="34" charset="0"/>
                  <a:buChar char="•"/>
                </a:pPr>
                <a:r>
                  <a:rPr lang="es-MX" dirty="0"/>
                  <a:t>Con ello la ecuación general queda de la forma:</a:t>
                </a:r>
              </a:p>
              <a:p>
                <a:pPr>
                  <a:spcBef>
                    <a:spcPts val="600"/>
                  </a:spcBef>
                  <a:spcAft>
                    <a:spcPts val="600"/>
                  </a:spcAft>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rPr>
                        <m:t>𝑦</m:t>
                      </m:r>
                      <m:r>
                        <a:rPr lang="es-CL" b="0" i="1" smtClean="0">
                          <a:latin typeface="Cambria Math" panose="02040503050406030204" pitchFamily="18" charset="0"/>
                          <a:ea typeface="Cambria Math" panose="02040503050406030204" pitchFamily="18" charset="0"/>
                        </a:rPr>
                        <m:t>=</m:t>
                      </m:r>
                      <m:d>
                        <m:dPr>
                          <m:ctrlPr>
                            <a:rPr lang="es-CL" b="0" i="1" smtClean="0">
                              <a:latin typeface="Cambria Math" panose="02040503050406030204" pitchFamily="18" charset="0"/>
                              <a:ea typeface="Cambria Math" panose="02040503050406030204" pitchFamily="18" charset="0"/>
                            </a:rPr>
                          </m:ctrlPr>
                        </m:dPr>
                        <m:e>
                          <m:f>
                            <m:fPr>
                              <m:ctrlPr>
                                <a:rPr lang="es-CL" i="1">
                                  <a:latin typeface="Cambria Math" panose="02040503050406030204" pitchFamily="18" charset="0"/>
                                  <a:ea typeface="Cambria Math" panose="02040503050406030204" pitchFamily="18" charset="0"/>
                                </a:rPr>
                              </m:ctrlPr>
                            </m:fPr>
                            <m:num>
                              <m:nary>
                                <m:naryPr>
                                  <m:chr m:val="∑"/>
                                  <m:subHide m:val="on"/>
                                  <m:supHide m:val="on"/>
                                  <m:ctrlPr>
                                    <a:rPr lang="es-CL" i="1">
                                      <a:latin typeface="Cambria Math" panose="02040503050406030204" pitchFamily="18" charset="0"/>
                                      <a:ea typeface="Cambria Math" panose="02040503050406030204" pitchFamily="18" charset="0"/>
                                    </a:rPr>
                                  </m:ctrlPr>
                                </m:naryPr>
                                <m:sub/>
                                <m:sup/>
                                <m:e>
                                  <m:r>
                                    <a:rPr lang="es-CL" i="1">
                                      <a:latin typeface="Cambria Math" panose="02040503050406030204" pitchFamily="18" charset="0"/>
                                      <a:ea typeface="Cambria Math" panose="02040503050406030204" pitchFamily="18" charset="0"/>
                                    </a:rPr>
                                    <m:t>𝑥𝑦</m:t>
                                  </m:r>
                                  <m:r>
                                    <a:rPr lang="es-CL"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𝑛</m:t>
                                  </m:r>
                                  <m:acc>
                                    <m:accPr>
                                      <m:chr m:val="̅"/>
                                      <m:ctrlPr>
                                        <a:rPr lang="es-CL" i="1">
                                          <a:latin typeface="Cambria Math" panose="02040503050406030204" pitchFamily="18" charset="0"/>
                                          <a:ea typeface="Cambria Math" panose="02040503050406030204" pitchFamily="18" charset="0"/>
                                        </a:rPr>
                                      </m:ctrlPr>
                                    </m:accPr>
                                    <m:e>
                                      <m:r>
                                        <a:rPr lang="es-CL" i="1">
                                          <a:latin typeface="Cambria Math" panose="02040503050406030204" pitchFamily="18" charset="0"/>
                                          <a:ea typeface="Cambria Math" panose="02040503050406030204" pitchFamily="18" charset="0"/>
                                        </a:rPr>
                                        <m:t>𝑥</m:t>
                                      </m:r>
                                    </m:e>
                                  </m:acc>
                                  <m:acc>
                                    <m:accPr>
                                      <m:chr m:val="̅"/>
                                      <m:ctrlPr>
                                        <a:rPr lang="es-CL" i="1">
                                          <a:latin typeface="Cambria Math" panose="02040503050406030204" pitchFamily="18" charset="0"/>
                                        </a:rPr>
                                      </m:ctrlPr>
                                    </m:accPr>
                                    <m:e>
                                      <m:r>
                                        <a:rPr lang="es-CL" i="1">
                                          <a:latin typeface="Cambria Math" panose="02040503050406030204" pitchFamily="18" charset="0"/>
                                        </a:rPr>
                                        <m:t>𝑦</m:t>
                                      </m:r>
                                    </m:e>
                                  </m:acc>
                                </m:e>
                              </m:nary>
                            </m:num>
                            <m:den>
                              <m:nary>
                                <m:naryPr>
                                  <m:chr m:val="∑"/>
                                  <m:subHide m:val="on"/>
                                  <m:supHide m:val="on"/>
                                  <m:ctrlPr>
                                    <a:rPr lang="es-CL" i="1">
                                      <a:latin typeface="Cambria Math" panose="02040503050406030204" pitchFamily="18" charset="0"/>
                                      <a:ea typeface="Cambria Math" panose="02040503050406030204" pitchFamily="18" charset="0"/>
                                    </a:rPr>
                                  </m:ctrlPr>
                                </m:naryPr>
                                <m:sub/>
                                <m:sup/>
                                <m:e>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𝑥</m:t>
                                      </m:r>
                                    </m:e>
                                    <m:sup>
                                      <m:r>
                                        <a:rPr lang="es-CL" i="1">
                                          <a:latin typeface="Cambria Math" panose="02040503050406030204" pitchFamily="18" charset="0"/>
                                          <a:ea typeface="Cambria Math" panose="02040503050406030204" pitchFamily="18" charset="0"/>
                                        </a:rPr>
                                        <m:t>2</m:t>
                                      </m:r>
                                    </m:sup>
                                  </m:sSup>
                                </m:e>
                              </m:nary>
                              <m:r>
                                <a:rPr lang="es-CL" i="1">
                                  <a:latin typeface="Cambria Math" panose="02040503050406030204" pitchFamily="18" charset="0"/>
                                  <a:ea typeface="Cambria Math" panose="02040503050406030204" pitchFamily="18" charset="0"/>
                                </a:rPr>
                                <m:t>−</m:t>
                              </m:r>
                              <m:f>
                                <m:fPr>
                                  <m:ctrlPr>
                                    <a:rPr lang="es-CL" i="1">
                                      <a:latin typeface="Cambria Math" panose="02040503050406030204" pitchFamily="18" charset="0"/>
                                      <a:ea typeface="Cambria Math" panose="02040503050406030204" pitchFamily="18" charset="0"/>
                                    </a:rPr>
                                  </m:ctrlPr>
                                </m:fPr>
                                <m:num>
                                  <m:sSup>
                                    <m:sSupPr>
                                      <m:ctrlPr>
                                        <a:rPr lang="es-CL" i="1">
                                          <a:latin typeface="Cambria Math" panose="02040503050406030204" pitchFamily="18" charset="0"/>
                                          <a:ea typeface="Cambria Math" panose="02040503050406030204" pitchFamily="18" charset="0"/>
                                        </a:rPr>
                                      </m:ctrlPr>
                                    </m:sSupPr>
                                    <m:e>
                                      <m:d>
                                        <m:dPr>
                                          <m:ctrlPr>
                                            <a:rPr lang="es-CL" i="1">
                                              <a:latin typeface="Cambria Math" panose="02040503050406030204" pitchFamily="18" charset="0"/>
                                              <a:ea typeface="Cambria Math" panose="02040503050406030204" pitchFamily="18" charset="0"/>
                                            </a:rPr>
                                          </m:ctrlPr>
                                        </m:dPr>
                                        <m:e>
                                          <m:nary>
                                            <m:naryPr>
                                              <m:chr m:val="∑"/>
                                              <m:subHide m:val="on"/>
                                              <m:supHide m:val="on"/>
                                              <m:ctrlPr>
                                                <a:rPr lang="es-CL" i="1">
                                                  <a:latin typeface="Cambria Math" panose="02040503050406030204" pitchFamily="18" charset="0"/>
                                                  <a:ea typeface="Cambria Math" panose="02040503050406030204" pitchFamily="18" charset="0"/>
                                                </a:rPr>
                                              </m:ctrlPr>
                                            </m:naryPr>
                                            <m:sub/>
                                            <m:sup/>
                                            <m:e>
                                              <m:r>
                                                <a:rPr lang="es-CL" i="1">
                                                  <a:latin typeface="Cambria Math" panose="02040503050406030204" pitchFamily="18" charset="0"/>
                                                  <a:ea typeface="Cambria Math" panose="02040503050406030204" pitchFamily="18" charset="0"/>
                                                </a:rPr>
                                                <m:t>𝑥</m:t>
                                              </m:r>
                                            </m:e>
                                          </m:nary>
                                        </m:e>
                                      </m:d>
                                    </m:e>
                                    <m:sup>
                                      <m:r>
                                        <a:rPr lang="es-CL" i="1">
                                          <a:latin typeface="Cambria Math" panose="02040503050406030204" pitchFamily="18" charset="0"/>
                                          <a:ea typeface="Cambria Math" panose="02040503050406030204" pitchFamily="18" charset="0"/>
                                        </a:rPr>
                                        <m:t>2</m:t>
                                      </m:r>
                                    </m:sup>
                                  </m:sSup>
                                </m:num>
                                <m:den>
                                  <m:r>
                                    <a:rPr lang="es-CL" i="1">
                                      <a:latin typeface="Cambria Math" panose="02040503050406030204" pitchFamily="18" charset="0"/>
                                      <a:ea typeface="Cambria Math" panose="02040503050406030204" pitchFamily="18" charset="0"/>
                                    </a:rPr>
                                    <m:t>𝑛</m:t>
                                  </m:r>
                                </m:den>
                              </m:f>
                            </m:den>
                          </m:f>
                        </m:e>
                      </m:d>
                      <m:r>
                        <a:rPr lang="es-CL" b="0" i="1" smtClean="0">
                          <a:latin typeface="Cambria Math" panose="02040503050406030204" pitchFamily="18" charset="0"/>
                          <a:ea typeface="Cambria Math" panose="02040503050406030204" pitchFamily="18" charset="0"/>
                        </a:rPr>
                        <m:t>𝑥</m:t>
                      </m:r>
                      <m:r>
                        <a:rPr lang="es-CL" b="0" i="1" smtClean="0">
                          <a:latin typeface="Cambria Math" panose="02040503050406030204" pitchFamily="18" charset="0"/>
                          <a:ea typeface="Cambria Math" panose="02040503050406030204" pitchFamily="18" charset="0"/>
                        </a:rPr>
                        <m:t>+</m:t>
                      </m:r>
                      <m:d>
                        <m:dPr>
                          <m:ctrlPr>
                            <a:rPr lang="es-CL" b="0" i="1" smtClean="0">
                              <a:latin typeface="Cambria Math" panose="02040503050406030204" pitchFamily="18" charset="0"/>
                              <a:ea typeface="Cambria Math" panose="02040503050406030204" pitchFamily="18" charset="0"/>
                            </a:rPr>
                          </m:ctrlPr>
                        </m:dPr>
                        <m:e>
                          <m:acc>
                            <m:accPr>
                              <m:chr m:val="̅"/>
                              <m:ctrlPr>
                                <a:rPr lang="es-CL" i="1">
                                  <a:latin typeface="Cambria Math" panose="02040503050406030204" pitchFamily="18" charset="0"/>
                                  <a:ea typeface="Cambria Math" panose="02040503050406030204" pitchFamily="18" charset="0"/>
                                </a:rPr>
                              </m:ctrlPr>
                            </m:accPr>
                            <m:e>
                              <m:r>
                                <a:rPr lang="es-CL" i="1">
                                  <a:latin typeface="Cambria Math" panose="02040503050406030204" pitchFamily="18" charset="0"/>
                                  <a:ea typeface="Cambria Math" panose="02040503050406030204" pitchFamily="18" charset="0"/>
                                </a:rPr>
                                <m:t>𝑦</m:t>
                              </m:r>
                            </m:e>
                          </m:acc>
                          <m:r>
                            <a:rPr lang="es-CL" i="1">
                              <a:latin typeface="Cambria Math" panose="02040503050406030204" pitchFamily="18" charset="0"/>
                            </a:rPr>
                            <m:t>−</m:t>
                          </m:r>
                          <m:r>
                            <a:rPr lang="es-CL" i="1">
                              <a:latin typeface="Cambria Math" panose="02040503050406030204" pitchFamily="18" charset="0"/>
                            </a:rPr>
                            <m:t>𝑎</m:t>
                          </m:r>
                          <m:r>
                            <a:rPr lang="es-CL" i="1">
                              <a:latin typeface="Cambria Math" panose="02040503050406030204" pitchFamily="18" charset="0"/>
                              <a:ea typeface="Cambria Math" panose="02040503050406030204" pitchFamily="18" charset="0"/>
                            </a:rPr>
                            <m:t>∙</m:t>
                          </m:r>
                          <m:acc>
                            <m:accPr>
                              <m:chr m:val="̅"/>
                              <m:ctrlPr>
                                <a:rPr lang="es-CL" i="1">
                                  <a:latin typeface="Cambria Math" panose="02040503050406030204" pitchFamily="18" charset="0"/>
                                  <a:ea typeface="Cambria Math" panose="02040503050406030204" pitchFamily="18" charset="0"/>
                                </a:rPr>
                              </m:ctrlPr>
                            </m:accPr>
                            <m:e>
                              <m:r>
                                <a:rPr lang="es-CL" i="1">
                                  <a:latin typeface="Cambria Math" panose="02040503050406030204" pitchFamily="18" charset="0"/>
                                  <a:ea typeface="Cambria Math" panose="02040503050406030204" pitchFamily="18" charset="0"/>
                                </a:rPr>
                                <m:t>𝑥</m:t>
                              </m:r>
                            </m:e>
                          </m:acc>
                        </m:e>
                      </m:d>
                    </m:oMath>
                  </m:oMathPara>
                </a14:m>
                <a:endParaRPr lang="es-MX" dirty="0"/>
              </a:p>
            </p:txBody>
          </p:sp>
        </mc:Choice>
        <mc:Fallback xmlns="">
          <p:sp>
            <p:nvSpPr>
              <p:cNvPr id="3" name="CuadroTexto 2">
                <a:extLst>
                  <a:ext uri="{FF2B5EF4-FFF2-40B4-BE49-F238E27FC236}">
                    <a16:creationId xmlns:a16="http://schemas.microsoft.com/office/drawing/2014/main" id="{B153C88B-1539-4523-8213-25D4DA2C1C16}"/>
                  </a:ext>
                </a:extLst>
              </p:cNvPr>
              <p:cNvSpPr txBox="1">
                <a:spLocks noRot="1" noChangeAspect="1" noMove="1" noResize="1" noEditPoints="1" noAdjustHandles="1" noChangeArrowheads="1" noChangeShapeType="1" noTextEdit="1"/>
              </p:cNvSpPr>
              <p:nvPr/>
            </p:nvSpPr>
            <p:spPr>
              <a:xfrm>
                <a:off x="657226" y="2715722"/>
                <a:ext cx="10210800" cy="3810338"/>
              </a:xfrm>
              <a:prstGeom prst="rect">
                <a:avLst/>
              </a:prstGeom>
              <a:blipFill>
                <a:blip r:embed="rId3"/>
                <a:stretch>
                  <a:fillRect l="-418" t="-799" r="-657"/>
                </a:stretch>
              </a:blipFill>
            </p:spPr>
            <p:txBody>
              <a:bodyPr/>
              <a:lstStyle/>
              <a:p>
                <a:r>
                  <a:rPr lang="es-CL">
                    <a:noFill/>
                  </a:rPr>
                  <a:t> </a:t>
                </a:r>
              </a:p>
            </p:txBody>
          </p:sp>
        </mc:Fallback>
      </mc:AlternateContent>
    </p:spTree>
    <p:extLst>
      <p:ext uri="{BB962C8B-B14F-4D97-AF65-F5344CB8AC3E}">
        <p14:creationId xmlns:p14="http://schemas.microsoft.com/office/powerpoint/2010/main" val="11961284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46933"/>
            <a:ext cx="12191999" cy="942479"/>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Ejemplo de aplicación del Método de los Mínimos Cuadrados</a:t>
            </a:r>
          </a:p>
        </p:txBody>
      </p:sp>
      <p:sp>
        <p:nvSpPr>
          <p:cNvPr id="2" name="CuadroTexto 1">
            <a:extLst>
              <a:ext uri="{FF2B5EF4-FFF2-40B4-BE49-F238E27FC236}">
                <a16:creationId xmlns:a16="http://schemas.microsoft.com/office/drawing/2014/main" id="{56D6BD4F-ACF8-4107-A193-6BA72703117C}"/>
              </a:ext>
            </a:extLst>
          </p:cNvPr>
          <p:cNvSpPr txBox="1"/>
          <p:nvPr/>
        </p:nvSpPr>
        <p:spPr>
          <a:xfrm>
            <a:off x="328613" y="2916313"/>
            <a:ext cx="11534773" cy="369332"/>
          </a:xfrm>
          <a:prstGeom prst="rect">
            <a:avLst/>
          </a:prstGeom>
          <a:noFill/>
        </p:spPr>
        <p:txBody>
          <a:bodyPr wrap="square" rtlCol="0">
            <a:spAutoFit/>
          </a:bodyPr>
          <a:lstStyle/>
          <a:p>
            <a:endParaRPr lang="es-CL" dirty="0"/>
          </a:p>
        </p:txBody>
      </p:sp>
      <p:sp>
        <p:nvSpPr>
          <p:cNvPr id="3" name="CuadroTexto 2">
            <a:extLst>
              <a:ext uri="{FF2B5EF4-FFF2-40B4-BE49-F238E27FC236}">
                <a16:creationId xmlns:a16="http://schemas.microsoft.com/office/drawing/2014/main" id="{B153C88B-1539-4523-8213-25D4DA2C1C16}"/>
              </a:ext>
            </a:extLst>
          </p:cNvPr>
          <p:cNvSpPr txBox="1"/>
          <p:nvPr/>
        </p:nvSpPr>
        <p:spPr>
          <a:xfrm>
            <a:off x="990599" y="2832146"/>
            <a:ext cx="10210800" cy="1015663"/>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s-MX" sz="2000" dirty="0"/>
              <a:t>Asumamos que una automotora vende camionetas y al finalizar el semestre, sobre la base de su venta mensual, quiere estimar cuál será su venta de camionetas en diciembre y al finalizar el mes de Julio del año siguiente.</a:t>
            </a:r>
          </a:p>
        </p:txBody>
      </p:sp>
      <p:graphicFrame>
        <p:nvGraphicFramePr>
          <p:cNvPr id="5" name="Tabla 11">
            <a:extLst>
              <a:ext uri="{FF2B5EF4-FFF2-40B4-BE49-F238E27FC236}">
                <a16:creationId xmlns:a16="http://schemas.microsoft.com/office/drawing/2014/main" id="{6FAC2662-51DC-02BD-699A-7E37CB43F976}"/>
              </a:ext>
            </a:extLst>
          </p:cNvPr>
          <p:cNvGraphicFramePr>
            <a:graphicFrameLocks noGrp="1"/>
          </p:cNvGraphicFramePr>
          <p:nvPr>
            <p:extLst>
              <p:ext uri="{D42A27DB-BD31-4B8C-83A1-F6EECF244321}">
                <p14:modId xmlns:p14="http://schemas.microsoft.com/office/powerpoint/2010/main" val="3168977727"/>
              </p:ext>
            </p:extLst>
          </p:nvPr>
        </p:nvGraphicFramePr>
        <p:xfrm>
          <a:off x="1479213" y="3990543"/>
          <a:ext cx="3189818" cy="2595880"/>
        </p:xfrm>
        <a:graphic>
          <a:graphicData uri="http://schemas.openxmlformats.org/drawingml/2006/table">
            <a:tbl>
              <a:tblPr firstRow="1" bandRow="1">
                <a:tableStyleId>{5940675A-B579-460E-94D1-54222C63F5DA}</a:tableStyleId>
              </a:tblPr>
              <a:tblGrid>
                <a:gridCol w="1035885">
                  <a:extLst>
                    <a:ext uri="{9D8B030D-6E8A-4147-A177-3AD203B41FA5}">
                      <a16:colId xmlns:a16="http://schemas.microsoft.com/office/drawing/2014/main" val="1444456255"/>
                    </a:ext>
                  </a:extLst>
                </a:gridCol>
                <a:gridCol w="2153933">
                  <a:extLst>
                    <a:ext uri="{9D8B030D-6E8A-4147-A177-3AD203B41FA5}">
                      <a16:colId xmlns:a16="http://schemas.microsoft.com/office/drawing/2014/main" val="3924095805"/>
                    </a:ext>
                  </a:extLst>
                </a:gridCol>
              </a:tblGrid>
              <a:tr h="370840">
                <a:tc>
                  <a:txBody>
                    <a:bodyPr/>
                    <a:lstStyle/>
                    <a:p>
                      <a:r>
                        <a:rPr lang="es-CL" dirty="0"/>
                        <a:t>Mes</a:t>
                      </a:r>
                    </a:p>
                  </a:txBody>
                  <a:tcPr/>
                </a:tc>
                <a:tc>
                  <a:txBody>
                    <a:bodyPr/>
                    <a:lstStyle/>
                    <a:p>
                      <a:r>
                        <a:rPr lang="es-CL" dirty="0"/>
                        <a:t>Venta de camionetas</a:t>
                      </a:r>
                    </a:p>
                  </a:txBody>
                  <a:tcPr/>
                </a:tc>
                <a:extLst>
                  <a:ext uri="{0D108BD9-81ED-4DB2-BD59-A6C34878D82A}">
                    <a16:rowId xmlns:a16="http://schemas.microsoft.com/office/drawing/2014/main" val="1504292582"/>
                  </a:ext>
                </a:extLst>
              </a:tr>
              <a:tr h="370840">
                <a:tc>
                  <a:txBody>
                    <a:bodyPr/>
                    <a:lstStyle/>
                    <a:p>
                      <a:r>
                        <a:rPr lang="es-CL" dirty="0"/>
                        <a:t>Enero</a:t>
                      </a:r>
                    </a:p>
                  </a:txBody>
                  <a:tcPr/>
                </a:tc>
                <a:tc>
                  <a:txBody>
                    <a:bodyPr/>
                    <a:lstStyle/>
                    <a:p>
                      <a:pPr algn="r">
                        <a:lnSpc>
                          <a:spcPct val="107000"/>
                        </a:lnSpc>
                        <a:spcAft>
                          <a:spcPts val="800"/>
                        </a:spcAft>
                      </a:pPr>
                      <a:r>
                        <a:rPr lang="es-CL" sz="1800" kern="1200" dirty="0">
                          <a:solidFill>
                            <a:schemeClr val="tx1"/>
                          </a:solidFill>
                          <a:latin typeface="+mn-lt"/>
                          <a:ea typeface="+mn-ea"/>
                          <a:cs typeface="+mn-cs"/>
                        </a:rPr>
                        <a:t>120</a:t>
                      </a:r>
                    </a:p>
                  </a:txBody>
                  <a:tcPr marL="44450" marR="44450" marT="0" marB="0"/>
                </a:tc>
                <a:extLst>
                  <a:ext uri="{0D108BD9-81ED-4DB2-BD59-A6C34878D82A}">
                    <a16:rowId xmlns:a16="http://schemas.microsoft.com/office/drawing/2014/main" val="3152740749"/>
                  </a:ext>
                </a:extLst>
              </a:tr>
              <a:tr h="370840">
                <a:tc>
                  <a:txBody>
                    <a:bodyPr/>
                    <a:lstStyle/>
                    <a:p>
                      <a:r>
                        <a:rPr lang="es-CL" dirty="0"/>
                        <a:t>Febrero</a:t>
                      </a:r>
                    </a:p>
                  </a:txBody>
                  <a:tcPr/>
                </a:tc>
                <a:tc>
                  <a:txBody>
                    <a:bodyPr/>
                    <a:lstStyle/>
                    <a:p>
                      <a:pPr algn="r">
                        <a:lnSpc>
                          <a:spcPct val="107000"/>
                        </a:lnSpc>
                        <a:spcAft>
                          <a:spcPts val="800"/>
                        </a:spcAft>
                      </a:pPr>
                      <a:r>
                        <a:rPr lang="es-CL" sz="1800" kern="1200" dirty="0">
                          <a:solidFill>
                            <a:schemeClr val="tx1"/>
                          </a:solidFill>
                          <a:latin typeface="+mn-lt"/>
                          <a:ea typeface="+mn-ea"/>
                          <a:cs typeface="+mn-cs"/>
                        </a:rPr>
                        <a:t>170</a:t>
                      </a:r>
                    </a:p>
                  </a:txBody>
                  <a:tcPr marL="44450" marR="44450" marT="0" marB="0"/>
                </a:tc>
                <a:extLst>
                  <a:ext uri="{0D108BD9-81ED-4DB2-BD59-A6C34878D82A}">
                    <a16:rowId xmlns:a16="http://schemas.microsoft.com/office/drawing/2014/main" val="3396421739"/>
                  </a:ext>
                </a:extLst>
              </a:tr>
              <a:tr h="370840">
                <a:tc>
                  <a:txBody>
                    <a:bodyPr/>
                    <a:lstStyle/>
                    <a:p>
                      <a:r>
                        <a:rPr lang="es-CL" dirty="0"/>
                        <a:t>Marzo</a:t>
                      </a:r>
                    </a:p>
                  </a:txBody>
                  <a:tcPr/>
                </a:tc>
                <a:tc>
                  <a:txBody>
                    <a:bodyPr/>
                    <a:lstStyle/>
                    <a:p>
                      <a:pPr algn="r">
                        <a:lnSpc>
                          <a:spcPct val="107000"/>
                        </a:lnSpc>
                        <a:spcAft>
                          <a:spcPts val="800"/>
                        </a:spcAft>
                      </a:pPr>
                      <a:r>
                        <a:rPr lang="es-CL" sz="1800" kern="1200" dirty="0">
                          <a:solidFill>
                            <a:schemeClr val="tx1"/>
                          </a:solidFill>
                          <a:latin typeface="+mn-lt"/>
                          <a:ea typeface="+mn-ea"/>
                          <a:cs typeface="+mn-cs"/>
                        </a:rPr>
                        <a:t>200</a:t>
                      </a:r>
                    </a:p>
                  </a:txBody>
                  <a:tcPr marL="44450" marR="44450" marT="0" marB="0"/>
                </a:tc>
                <a:extLst>
                  <a:ext uri="{0D108BD9-81ED-4DB2-BD59-A6C34878D82A}">
                    <a16:rowId xmlns:a16="http://schemas.microsoft.com/office/drawing/2014/main" val="1046541023"/>
                  </a:ext>
                </a:extLst>
              </a:tr>
              <a:tr h="370840">
                <a:tc>
                  <a:txBody>
                    <a:bodyPr/>
                    <a:lstStyle/>
                    <a:p>
                      <a:r>
                        <a:rPr lang="es-CL" dirty="0"/>
                        <a:t>Abril</a:t>
                      </a:r>
                    </a:p>
                  </a:txBody>
                  <a:tcPr/>
                </a:tc>
                <a:tc>
                  <a:txBody>
                    <a:bodyPr/>
                    <a:lstStyle/>
                    <a:p>
                      <a:pPr algn="r">
                        <a:lnSpc>
                          <a:spcPct val="107000"/>
                        </a:lnSpc>
                        <a:spcAft>
                          <a:spcPts val="800"/>
                        </a:spcAft>
                      </a:pPr>
                      <a:r>
                        <a:rPr lang="es-CL" sz="1800" kern="1200" dirty="0">
                          <a:solidFill>
                            <a:schemeClr val="tx1"/>
                          </a:solidFill>
                          <a:latin typeface="+mn-lt"/>
                          <a:ea typeface="+mn-ea"/>
                          <a:cs typeface="+mn-cs"/>
                        </a:rPr>
                        <a:t>230</a:t>
                      </a:r>
                    </a:p>
                  </a:txBody>
                  <a:tcPr marL="44450" marR="44450" marT="0" marB="0"/>
                </a:tc>
                <a:extLst>
                  <a:ext uri="{0D108BD9-81ED-4DB2-BD59-A6C34878D82A}">
                    <a16:rowId xmlns:a16="http://schemas.microsoft.com/office/drawing/2014/main" val="2708535821"/>
                  </a:ext>
                </a:extLst>
              </a:tr>
              <a:tr h="370840">
                <a:tc>
                  <a:txBody>
                    <a:bodyPr/>
                    <a:lstStyle/>
                    <a:p>
                      <a:r>
                        <a:rPr lang="es-CL" dirty="0"/>
                        <a:t>Junio</a:t>
                      </a:r>
                    </a:p>
                  </a:txBody>
                  <a:tcPr/>
                </a:tc>
                <a:tc>
                  <a:txBody>
                    <a:bodyPr/>
                    <a:lstStyle/>
                    <a:p>
                      <a:pPr algn="r">
                        <a:lnSpc>
                          <a:spcPct val="107000"/>
                        </a:lnSpc>
                        <a:spcAft>
                          <a:spcPts val="800"/>
                        </a:spcAft>
                      </a:pPr>
                      <a:r>
                        <a:rPr lang="es-CL" sz="1800" kern="1200" dirty="0">
                          <a:solidFill>
                            <a:schemeClr val="tx1"/>
                          </a:solidFill>
                          <a:latin typeface="+mn-lt"/>
                          <a:ea typeface="+mn-ea"/>
                          <a:cs typeface="+mn-cs"/>
                        </a:rPr>
                        <a:t>150</a:t>
                      </a:r>
                    </a:p>
                  </a:txBody>
                  <a:tcPr marL="44450" marR="44450" marT="0" marB="0"/>
                </a:tc>
                <a:extLst>
                  <a:ext uri="{0D108BD9-81ED-4DB2-BD59-A6C34878D82A}">
                    <a16:rowId xmlns:a16="http://schemas.microsoft.com/office/drawing/2014/main" val="2720252020"/>
                  </a:ext>
                </a:extLst>
              </a:tr>
              <a:tr h="370840">
                <a:tc>
                  <a:txBody>
                    <a:bodyPr/>
                    <a:lstStyle/>
                    <a:p>
                      <a:r>
                        <a:rPr lang="es-CL" dirty="0"/>
                        <a:t>Julio</a:t>
                      </a:r>
                    </a:p>
                  </a:txBody>
                  <a:tcPr/>
                </a:tc>
                <a:tc>
                  <a:txBody>
                    <a:bodyPr/>
                    <a:lstStyle/>
                    <a:p>
                      <a:pPr algn="r">
                        <a:lnSpc>
                          <a:spcPct val="107000"/>
                        </a:lnSpc>
                        <a:spcAft>
                          <a:spcPts val="800"/>
                        </a:spcAft>
                      </a:pPr>
                      <a:r>
                        <a:rPr lang="es-CL" sz="1800" kern="1200" dirty="0">
                          <a:solidFill>
                            <a:schemeClr val="tx1"/>
                          </a:solidFill>
                          <a:latin typeface="+mn-lt"/>
                          <a:ea typeface="+mn-ea"/>
                          <a:cs typeface="+mn-cs"/>
                        </a:rPr>
                        <a:t>140</a:t>
                      </a:r>
                    </a:p>
                  </a:txBody>
                  <a:tcPr marL="44450" marR="44450" marT="0" marB="0"/>
                </a:tc>
                <a:extLst>
                  <a:ext uri="{0D108BD9-81ED-4DB2-BD59-A6C34878D82A}">
                    <a16:rowId xmlns:a16="http://schemas.microsoft.com/office/drawing/2014/main" val="4064953696"/>
                  </a:ext>
                </a:extLst>
              </a:tr>
            </a:tbl>
          </a:graphicData>
        </a:graphic>
      </p:graphicFrame>
      <p:sp>
        <p:nvSpPr>
          <p:cNvPr id="8" name="CuadroTexto 7">
            <a:extLst>
              <a:ext uri="{FF2B5EF4-FFF2-40B4-BE49-F238E27FC236}">
                <a16:creationId xmlns:a16="http://schemas.microsoft.com/office/drawing/2014/main" id="{6B44B448-9383-19B7-7257-0EAB10F37318}"/>
              </a:ext>
            </a:extLst>
          </p:cNvPr>
          <p:cNvSpPr txBox="1"/>
          <p:nvPr/>
        </p:nvSpPr>
        <p:spPr>
          <a:xfrm>
            <a:off x="5675024" y="3990543"/>
            <a:ext cx="6188362" cy="1477328"/>
          </a:xfrm>
          <a:prstGeom prst="rect">
            <a:avLst/>
          </a:prstGeom>
          <a:noFill/>
        </p:spPr>
        <p:txBody>
          <a:bodyPr wrap="square">
            <a:spAutoFit/>
          </a:bodyPr>
          <a:lstStyle/>
          <a:p>
            <a:r>
              <a:rPr lang="es-MX" dirty="0"/>
              <a:t>Preguntas:</a:t>
            </a:r>
          </a:p>
          <a:p>
            <a:pPr marL="342900" indent="-342900">
              <a:buFont typeface="+mj-lt"/>
              <a:buAutoNum type="alphaLcPeriod"/>
            </a:pPr>
            <a:r>
              <a:rPr lang="es-MX" dirty="0"/>
              <a:t>¿Cuáles serán las ventas de camionetas en el mes de diciembre del presente año?</a:t>
            </a:r>
          </a:p>
          <a:p>
            <a:pPr marL="342900" indent="-342900">
              <a:buFont typeface="+mj-lt"/>
              <a:buAutoNum type="alphaLcPeriod"/>
            </a:pPr>
            <a:r>
              <a:rPr lang="es-MX" dirty="0"/>
              <a:t>¿Cuáles serán las ventas de camionetas en el mes de Julio del año siguiente?</a:t>
            </a:r>
          </a:p>
        </p:txBody>
      </p:sp>
    </p:spTree>
    <p:extLst>
      <p:ext uri="{BB962C8B-B14F-4D97-AF65-F5344CB8AC3E}">
        <p14:creationId xmlns:p14="http://schemas.microsoft.com/office/powerpoint/2010/main" val="211413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46933"/>
            <a:ext cx="12191999" cy="942479"/>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Ejemplo de aplicación del Método de los Mínimos Cuadrados</a:t>
            </a:r>
          </a:p>
        </p:txBody>
      </p:sp>
      <mc:AlternateContent xmlns:mc="http://schemas.openxmlformats.org/markup-compatibility/2006" xmlns:a14="http://schemas.microsoft.com/office/drawing/2010/main">
        <mc:Choice Requires="a14">
          <p:sp>
            <p:nvSpPr>
              <p:cNvPr id="2" name="CuadroTexto 1">
                <a:extLst>
                  <a:ext uri="{FF2B5EF4-FFF2-40B4-BE49-F238E27FC236}">
                    <a16:creationId xmlns:a16="http://schemas.microsoft.com/office/drawing/2014/main" id="{56D6BD4F-ACF8-4107-A193-6BA72703117C}"/>
                  </a:ext>
                </a:extLst>
              </p:cNvPr>
              <p:cNvSpPr txBox="1"/>
              <p:nvPr/>
            </p:nvSpPr>
            <p:spPr>
              <a:xfrm>
                <a:off x="328613" y="2916313"/>
                <a:ext cx="11534773" cy="929165"/>
              </a:xfrm>
              <a:prstGeom prst="rect">
                <a:avLst/>
              </a:prstGeom>
              <a:noFill/>
            </p:spPr>
            <p:txBody>
              <a:bodyPr wrap="square" rtlCol="0">
                <a:spAutoFit/>
              </a:bodyPr>
              <a:lstStyle/>
              <a:p>
                <a:pPr marL="285750" indent="-285750">
                  <a:buFont typeface="Arial" panose="020B0604020202020204" pitchFamily="34" charset="0"/>
                  <a:buChar char="•"/>
                </a:pPr>
                <a:r>
                  <a:rPr lang="es-MX" sz="1800" dirty="0"/>
                  <a:t>Cálculo de m (tendencia o pendiente de las ventas):</a:t>
                </a:r>
              </a:p>
              <a:p>
                <a:pPr marL="285750" indent="-285750">
                  <a:buFont typeface="Arial" panose="020B0604020202020204" pitchFamily="34" charset="0"/>
                  <a:buChar char="•"/>
                </a:pPr>
                <a:r>
                  <a:rPr lang="es-MX" sz="1800" dirty="0"/>
                  <a:t> Se expresa de la siguiente manera: </a:t>
                </a:r>
                <a14:m>
                  <m:oMath xmlns:m="http://schemas.openxmlformats.org/officeDocument/2006/math">
                    <m:r>
                      <a:rPr lang="es-CL" sz="1800" b="0" i="0" smtClean="0">
                        <a:latin typeface="Cambria Math" panose="02040503050406030204" pitchFamily="18" charset="0"/>
                      </a:rPr>
                      <m:t> </m:t>
                    </m:r>
                    <m:r>
                      <a:rPr lang="es-CL" sz="1800" b="0" i="1" smtClean="0">
                        <a:latin typeface="Cambria Math" panose="02040503050406030204" pitchFamily="18" charset="0"/>
                      </a:rPr>
                      <m:t>𝑚</m:t>
                    </m:r>
                    <m:r>
                      <a:rPr lang="es-CL" sz="1800" b="0" i="1" smtClean="0">
                        <a:latin typeface="Cambria Math" panose="02040503050406030204" pitchFamily="18" charset="0"/>
                        <a:ea typeface="Cambria Math" panose="02040503050406030204" pitchFamily="18" charset="0"/>
                      </a:rPr>
                      <m:t>=</m:t>
                    </m:r>
                    <m:f>
                      <m:fPr>
                        <m:ctrlPr>
                          <a:rPr lang="es-CL" sz="1800" i="1">
                            <a:latin typeface="Cambria Math" panose="02040503050406030204" pitchFamily="18" charset="0"/>
                            <a:ea typeface="Cambria Math" panose="02040503050406030204" pitchFamily="18" charset="0"/>
                          </a:rPr>
                        </m:ctrlPr>
                      </m:fPr>
                      <m:num>
                        <m:nary>
                          <m:naryPr>
                            <m:chr m:val="∑"/>
                            <m:subHide m:val="on"/>
                            <m:supHide m:val="on"/>
                            <m:ctrlPr>
                              <a:rPr lang="es-CL" sz="1800" i="1">
                                <a:latin typeface="Cambria Math" panose="02040503050406030204" pitchFamily="18" charset="0"/>
                                <a:ea typeface="Cambria Math" panose="02040503050406030204" pitchFamily="18" charset="0"/>
                              </a:rPr>
                            </m:ctrlPr>
                          </m:naryPr>
                          <m:sub/>
                          <m:sup/>
                          <m:e>
                            <m:r>
                              <a:rPr lang="es-CL" sz="1800" i="1">
                                <a:latin typeface="Cambria Math" panose="02040503050406030204" pitchFamily="18" charset="0"/>
                                <a:ea typeface="Cambria Math" panose="02040503050406030204" pitchFamily="18" charset="0"/>
                              </a:rPr>
                              <m:t>𝑥𝑦</m:t>
                            </m:r>
                            <m:r>
                              <a:rPr lang="es-CL" sz="1800" i="1">
                                <a:latin typeface="Cambria Math" panose="02040503050406030204" pitchFamily="18" charset="0"/>
                                <a:ea typeface="Cambria Math" panose="02040503050406030204" pitchFamily="18" charset="0"/>
                              </a:rPr>
                              <m:t>−</m:t>
                            </m:r>
                            <m:r>
                              <a:rPr lang="es-CL" sz="1800" i="1">
                                <a:latin typeface="Cambria Math" panose="02040503050406030204" pitchFamily="18" charset="0"/>
                                <a:ea typeface="Cambria Math" panose="02040503050406030204" pitchFamily="18" charset="0"/>
                              </a:rPr>
                              <m:t>𝑛</m:t>
                            </m:r>
                            <m:acc>
                              <m:accPr>
                                <m:chr m:val="̅"/>
                                <m:ctrlPr>
                                  <a:rPr lang="es-CL" sz="1800" i="1">
                                    <a:latin typeface="Cambria Math" panose="02040503050406030204" pitchFamily="18" charset="0"/>
                                    <a:ea typeface="Cambria Math" panose="02040503050406030204" pitchFamily="18" charset="0"/>
                                  </a:rPr>
                                </m:ctrlPr>
                              </m:accPr>
                              <m:e>
                                <m:r>
                                  <a:rPr lang="es-CL" sz="1800" i="1">
                                    <a:latin typeface="Cambria Math" panose="02040503050406030204" pitchFamily="18" charset="0"/>
                                    <a:ea typeface="Cambria Math" panose="02040503050406030204" pitchFamily="18" charset="0"/>
                                  </a:rPr>
                                  <m:t>𝑥</m:t>
                                </m:r>
                              </m:e>
                            </m:acc>
                            <m:acc>
                              <m:accPr>
                                <m:chr m:val="̅"/>
                                <m:ctrlPr>
                                  <a:rPr lang="es-CL" sz="1800" i="1">
                                    <a:latin typeface="Cambria Math" panose="02040503050406030204" pitchFamily="18" charset="0"/>
                                  </a:rPr>
                                </m:ctrlPr>
                              </m:accPr>
                              <m:e>
                                <m:r>
                                  <a:rPr lang="es-CL" sz="1800" i="1">
                                    <a:latin typeface="Cambria Math" panose="02040503050406030204" pitchFamily="18" charset="0"/>
                                  </a:rPr>
                                  <m:t>𝑦</m:t>
                                </m:r>
                              </m:e>
                            </m:acc>
                          </m:e>
                        </m:nary>
                      </m:num>
                      <m:den>
                        <m:nary>
                          <m:naryPr>
                            <m:chr m:val="∑"/>
                            <m:subHide m:val="on"/>
                            <m:supHide m:val="on"/>
                            <m:ctrlPr>
                              <a:rPr lang="es-CL" sz="1800" i="1">
                                <a:latin typeface="Cambria Math" panose="02040503050406030204" pitchFamily="18" charset="0"/>
                                <a:ea typeface="Cambria Math" panose="02040503050406030204" pitchFamily="18" charset="0"/>
                              </a:rPr>
                            </m:ctrlPr>
                          </m:naryPr>
                          <m:sub/>
                          <m:sup/>
                          <m:e>
                            <m:sSup>
                              <m:sSupPr>
                                <m:ctrlPr>
                                  <a:rPr lang="es-CL" sz="1800" i="1">
                                    <a:latin typeface="Cambria Math" panose="02040503050406030204" pitchFamily="18" charset="0"/>
                                    <a:ea typeface="Cambria Math" panose="02040503050406030204" pitchFamily="18" charset="0"/>
                                  </a:rPr>
                                </m:ctrlPr>
                              </m:sSupPr>
                              <m:e>
                                <m:r>
                                  <a:rPr lang="es-CL" sz="1800" i="1">
                                    <a:latin typeface="Cambria Math" panose="02040503050406030204" pitchFamily="18" charset="0"/>
                                    <a:ea typeface="Cambria Math" panose="02040503050406030204" pitchFamily="18" charset="0"/>
                                  </a:rPr>
                                  <m:t>𝑥</m:t>
                                </m:r>
                              </m:e>
                              <m:sup>
                                <m:r>
                                  <a:rPr lang="es-CL" sz="1800" i="1">
                                    <a:latin typeface="Cambria Math" panose="02040503050406030204" pitchFamily="18" charset="0"/>
                                    <a:ea typeface="Cambria Math" panose="02040503050406030204" pitchFamily="18" charset="0"/>
                                  </a:rPr>
                                  <m:t>2</m:t>
                                </m:r>
                              </m:sup>
                            </m:sSup>
                          </m:e>
                        </m:nary>
                        <m:r>
                          <a:rPr lang="es-CL" sz="1800" i="1">
                            <a:latin typeface="Cambria Math" panose="02040503050406030204" pitchFamily="18" charset="0"/>
                            <a:ea typeface="Cambria Math" panose="02040503050406030204" pitchFamily="18" charset="0"/>
                          </a:rPr>
                          <m:t>−</m:t>
                        </m:r>
                        <m:f>
                          <m:fPr>
                            <m:ctrlPr>
                              <a:rPr lang="es-CL" sz="1800" i="1">
                                <a:latin typeface="Cambria Math" panose="02040503050406030204" pitchFamily="18" charset="0"/>
                                <a:ea typeface="Cambria Math" panose="02040503050406030204" pitchFamily="18" charset="0"/>
                              </a:rPr>
                            </m:ctrlPr>
                          </m:fPr>
                          <m:num>
                            <m:sSup>
                              <m:sSupPr>
                                <m:ctrlPr>
                                  <a:rPr lang="es-CL" sz="1800" i="1">
                                    <a:latin typeface="Cambria Math" panose="02040503050406030204" pitchFamily="18" charset="0"/>
                                    <a:ea typeface="Cambria Math" panose="02040503050406030204" pitchFamily="18" charset="0"/>
                                  </a:rPr>
                                </m:ctrlPr>
                              </m:sSupPr>
                              <m:e>
                                <m:d>
                                  <m:dPr>
                                    <m:ctrlPr>
                                      <a:rPr lang="es-CL" sz="1800" i="1">
                                        <a:latin typeface="Cambria Math" panose="02040503050406030204" pitchFamily="18" charset="0"/>
                                        <a:ea typeface="Cambria Math" panose="02040503050406030204" pitchFamily="18" charset="0"/>
                                      </a:rPr>
                                    </m:ctrlPr>
                                  </m:dPr>
                                  <m:e>
                                    <m:nary>
                                      <m:naryPr>
                                        <m:chr m:val="∑"/>
                                        <m:subHide m:val="on"/>
                                        <m:supHide m:val="on"/>
                                        <m:ctrlPr>
                                          <a:rPr lang="es-CL" sz="1800" i="1">
                                            <a:latin typeface="Cambria Math" panose="02040503050406030204" pitchFamily="18" charset="0"/>
                                            <a:ea typeface="Cambria Math" panose="02040503050406030204" pitchFamily="18" charset="0"/>
                                          </a:rPr>
                                        </m:ctrlPr>
                                      </m:naryPr>
                                      <m:sub/>
                                      <m:sup/>
                                      <m:e>
                                        <m:r>
                                          <a:rPr lang="es-CL" sz="1800" i="1">
                                            <a:latin typeface="Cambria Math" panose="02040503050406030204" pitchFamily="18" charset="0"/>
                                            <a:ea typeface="Cambria Math" panose="02040503050406030204" pitchFamily="18" charset="0"/>
                                          </a:rPr>
                                          <m:t>𝑥</m:t>
                                        </m:r>
                                      </m:e>
                                    </m:nary>
                                  </m:e>
                                </m:d>
                              </m:e>
                              <m:sup>
                                <m:r>
                                  <a:rPr lang="es-CL" sz="1800" i="1">
                                    <a:latin typeface="Cambria Math" panose="02040503050406030204" pitchFamily="18" charset="0"/>
                                    <a:ea typeface="Cambria Math" panose="02040503050406030204" pitchFamily="18" charset="0"/>
                                  </a:rPr>
                                  <m:t>2</m:t>
                                </m:r>
                              </m:sup>
                            </m:sSup>
                          </m:num>
                          <m:den>
                            <m:r>
                              <a:rPr lang="es-CL" sz="1800" i="1">
                                <a:latin typeface="Cambria Math" panose="02040503050406030204" pitchFamily="18" charset="0"/>
                                <a:ea typeface="Cambria Math" panose="02040503050406030204" pitchFamily="18" charset="0"/>
                              </a:rPr>
                              <m:t>𝑛</m:t>
                            </m:r>
                          </m:den>
                        </m:f>
                      </m:den>
                    </m:f>
                  </m:oMath>
                </a14:m>
                <a:r>
                  <a:rPr lang="es-CL" sz="1800" i="1" dirty="0">
                    <a:latin typeface="Cambria Math" panose="02040503050406030204" pitchFamily="18" charset="0"/>
                    <a:ea typeface="Cambria Math" panose="02040503050406030204" pitchFamily="18" charset="0"/>
                  </a:rPr>
                  <a:t> y </a:t>
                </a:r>
                <a14:m>
                  <m:oMath xmlns:m="http://schemas.openxmlformats.org/officeDocument/2006/math">
                    <m:r>
                      <a:rPr lang="es-CL" sz="1800" b="0" i="1" smtClean="0">
                        <a:latin typeface="Cambria Math" panose="02040503050406030204" pitchFamily="18" charset="0"/>
                      </a:rPr>
                      <m:t> </m:t>
                    </m:r>
                    <m:r>
                      <a:rPr lang="es-CL" sz="1800" b="0" i="1" smtClean="0">
                        <a:latin typeface="Cambria Math" panose="02040503050406030204" pitchFamily="18" charset="0"/>
                      </a:rPr>
                      <m:t>𝑏</m:t>
                    </m:r>
                    <m:r>
                      <a:rPr lang="es-CL" sz="1800" i="1">
                        <a:latin typeface="Cambria Math" panose="02040503050406030204" pitchFamily="18" charset="0"/>
                        <a:ea typeface="Cambria Math" panose="02040503050406030204" pitchFamily="18" charset="0"/>
                      </a:rPr>
                      <m:t>=</m:t>
                    </m:r>
                    <m:acc>
                      <m:accPr>
                        <m:chr m:val="̅"/>
                        <m:ctrlPr>
                          <a:rPr lang="es-CL" sz="1800" i="1">
                            <a:latin typeface="Cambria Math" panose="02040503050406030204" pitchFamily="18" charset="0"/>
                            <a:ea typeface="Cambria Math" panose="02040503050406030204" pitchFamily="18" charset="0"/>
                          </a:rPr>
                        </m:ctrlPr>
                      </m:accPr>
                      <m:e>
                        <m:r>
                          <a:rPr lang="es-CL" sz="1800" i="1">
                            <a:latin typeface="Cambria Math" panose="02040503050406030204" pitchFamily="18" charset="0"/>
                            <a:ea typeface="Cambria Math" panose="02040503050406030204" pitchFamily="18" charset="0"/>
                          </a:rPr>
                          <m:t>𝑦</m:t>
                        </m:r>
                      </m:e>
                    </m:acc>
                    <m:r>
                      <a:rPr lang="es-CL" sz="1800" i="1">
                        <a:latin typeface="Cambria Math" panose="02040503050406030204" pitchFamily="18" charset="0"/>
                      </a:rPr>
                      <m:t>−</m:t>
                    </m:r>
                    <m:r>
                      <a:rPr lang="es-CL" sz="1800" b="0" i="1" smtClean="0">
                        <a:latin typeface="Cambria Math" panose="02040503050406030204" pitchFamily="18" charset="0"/>
                      </a:rPr>
                      <m:t>𝑚</m:t>
                    </m:r>
                    <m:r>
                      <a:rPr lang="es-CL" sz="1800" i="1">
                        <a:latin typeface="Cambria Math" panose="02040503050406030204" pitchFamily="18" charset="0"/>
                        <a:ea typeface="Cambria Math" panose="02040503050406030204" pitchFamily="18" charset="0"/>
                      </a:rPr>
                      <m:t>∙</m:t>
                    </m:r>
                    <m:acc>
                      <m:accPr>
                        <m:chr m:val="̅"/>
                        <m:ctrlPr>
                          <a:rPr lang="es-CL" sz="1800" i="1">
                            <a:latin typeface="Cambria Math" panose="02040503050406030204" pitchFamily="18" charset="0"/>
                            <a:ea typeface="Cambria Math" panose="02040503050406030204" pitchFamily="18" charset="0"/>
                          </a:rPr>
                        </m:ctrlPr>
                      </m:accPr>
                      <m:e>
                        <m:r>
                          <a:rPr lang="es-CL" sz="1800" i="1">
                            <a:latin typeface="Cambria Math" panose="02040503050406030204" pitchFamily="18" charset="0"/>
                            <a:ea typeface="Cambria Math" panose="02040503050406030204" pitchFamily="18" charset="0"/>
                          </a:rPr>
                          <m:t>𝑥</m:t>
                        </m:r>
                      </m:e>
                    </m:acc>
                  </m:oMath>
                </a14:m>
                <a:endParaRPr lang="es-MX" sz="1800" dirty="0"/>
              </a:p>
            </p:txBody>
          </p:sp>
        </mc:Choice>
        <mc:Fallback xmlns="">
          <p:sp>
            <p:nvSpPr>
              <p:cNvPr id="2" name="CuadroTexto 1">
                <a:extLst>
                  <a:ext uri="{FF2B5EF4-FFF2-40B4-BE49-F238E27FC236}">
                    <a16:creationId xmlns:a16="http://schemas.microsoft.com/office/drawing/2014/main" id="{56D6BD4F-ACF8-4107-A193-6BA72703117C}"/>
                  </a:ext>
                </a:extLst>
              </p:cNvPr>
              <p:cNvSpPr txBox="1">
                <a:spLocks noRot="1" noChangeAspect="1" noMove="1" noResize="1" noEditPoints="1" noAdjustHandles="1" noChangeArrowheads="1" noChangeShapeType="1" noTextEdit="1"/>
              </p:cNvSpPr>
              <p:nvPr/>
            </p:nvSpPr>
            <p:spPr>
              <a:xfrm>
                <a:off x="328613" y="2916313"/>
                <a:ext cx="11534773" cy="929165"/>
              </a:xfrm>
              <a:prstGeom prst="rect">
                <a:avLst/>
              </a:prstGeom>
              <a:blipFill>
                <a:blip r:embed="rId3"/>
                <a:stretch>
                  <a:fillRect l="-370" t="-5229" b="-47712"/>
                </a:stretch>
              </a:blipFill>
            </p:spPr>
            <p:txBody>
              <a:bodyPr/>
              <a:lstStyle/>
              <a:p>
                <a:r>
                  <a:rPr lang="es-CL">
                    <a:noFill/>
                  </a:rPr>
                  <a:t> </a:t>
                </a:r>
              </a:p>
            </p:txBody>
          </p:sp>
        </mc:Fallback>
      </mc:AlternateContent>
      <p:sp>
        <p:nvSpPr>
          <p:cNvPr id="10" name="CuadroTexto 9">
            <a:extLst>
              <a:ext uri="{FF2B5EF4-FFF2-40B4-BE49-F238E27FC236}">
                <a16:creationId xmlns:a16="http://schemas.microsoft.com/office/drawing/2014/main" id="{57A27015-9990-379C-4366-B65FD16C777B}"/>
              </a:ext>
            </a:extLst>
          </p:cNvPr>
          <p:cNvSpPr txBox="1"/>
          <p:nvPr/>
        </p:nvSpPr>
        <p:spPr>
          <a:xfrm>
            <a:off x="6357936" y="2888409"/>
            <a:ext cx="5062539" cy="369332"/>
          </a:xfrm>
          <a:prstGeom prst="rect">
            <a:avLst/>
          </a:prstGeom>
          <a:noFill/>
        </p:spPr>
        <p:txBody>
          <a:bodyPr wrap="square">
            <a:spAutoFit/>
          </a:bodyPr>
          <a:lstStyle/>
          <a:p>
            <a:r>
              <a:rPr lang="es-MX" sz="1800" b="1" dirty="0"/>
              <a:t>y = </a:t>
            </a:r>
            <a:r>
              <a:rPr lang="es-MX" sz="1800" b="1" dirty="0" err="1"/>
              <a:t>mx</a:t>
            </a:r>
            <a:r>
              <a:rPr lang="es-MX" sz="1800" b="1" dirty="0"/>
              <a:t> + b</a:t>
            </a:r>
            <a:r>
              <a:rPr lang="es-MX" sz="1800" dirty="0"/>
              <a:t>;</a:t>
            </a:r>
            <a:r>
              <a:rPr lang="es-MX" sz="1800" b="1" dirty="0"/>
              <a:t> m </a:t>
            </a:r>
            <a:r>
              <a:rPr lang="es-MX" sz="1800" dirty="0"/>
              <a:t>es la pendiente y </a:t>
            </a:r>
            <a:r>
              <a:rPr lang="es-MX" sz="1800" b="1" dirty="0"/>
              <a:t>b</a:t>
            </a:r>
            <a:r>
              <a:rPr lang="es-MX" sz="1800" dirty="0"/>
              <a:t> el punto de corte</a:t>
            </a:r>
            <a:endParaRPr lang="es-CL" dirty="0"/>
          </a:p>
        </p:txBody>
      </p:sp>
      <p:graphicFrame>
        <p:nvGraphicFramePr>
          <p:cNvPr id="12" name="Tabla 11">
            <a:extLst>
              <a:ext uri="{FF2B5EF4-FFF2-40B4-BE49-F238E27FC236}">
                <a16:creationId xmlns:a16="http://schemas.microsoft.com/office/drawing/2014/main" id="{B3DD755E-209D-377B-05C8-D6C4A590AF73}"/>
              </a:ext>
            </a:extLst>
          </p:cNvPr>
          <p:cNvGraphicFramePr>
            <a:graphicFrameLocks noGrp="1"/>
          </p:cNvGraphicFramePr>
          <p:nvPr>
            <p:extLst>
              <p:ext uri="{D42A27DB-BD31-4B8C-83A1-F6EECF244321}">
                <p14:modId xmlns:p14="http://schemas.microsoft.com/office/powerpoint/2010/main" val="1441469025"/>
              </p:ext>
            </p:extLst>
          </p:nvPr>
        </p:nvGraphicFramePr>
        <p:xfrm>
          <a:off x="504826" y="3867787"/>
          <a:ext cx="3937000" cy="1828800"/>
        </p:xfrm>
        <a:graphic>
          <a:graphicData uri="http://schemas.openxmlformats.org/drawingml/2006/table">
            <a:tbl>
              <a:tblPr firstRow="1" bandRow="1">
                <a:tableStyleId>{5C22544A-7EE6-4342-B048-85BDC9FD1C3A}</a:tableStyleId>
              </a:tblPr>
              <a:tblGrid>
                <a:gridCol w="787400">
                  <a:extLst>
                    <a:ext uri="{9D8B030D-6E8A-4147-A177-3AD203B41FA5}">
                      <a16:colId xmlns:a16="http://schemas.microsoft.com/office/drawing/2014/main" val="3727679546"/>
                    </a:ext>
                  </a:extLst>
                </a:gridCol>
                <a:gridCol w="787400">
                  <a:extLst>
                    <a:ext uri="{9D8B030D-6E8A-4147-A177-3AD203B41FA5}">
                      <a16:colId xmlns:a16="http://schemas.microsoft.com/office/drawing/2014/main" val="405951224"/>
                    </a:ext>
                  </a:extLst>
                </a:gridCol>
                <a:gridCol w="787400">
                  <a:extLst>
                    <a:ext uri="{9D8B030D-6E8A-4147-A177-3AD203B41FA5}">
                      <a16:colId xmlns:a16="http://schemas.microsoft.com/office/drawing/2014/main" val="231968683"/>
                    </a:ext>
                  </a:extLst>
                </a:gridCol>
                <a:gridCol w="787400">
                  <a:extLst>
                    <a:ext uri="{9D8B030D-6E8A-4147-A177-3AD203B41FA5}">
                      <a16:colId xmlns:a16="http://schemas.microsoft.com/office/drawing/2014/main" val="3281464164"/>
                    </a:ext>
                  </a:extLst>
                </a:gridCol>
                <a:gridCol w="787400">
                  <a:extLst>
                    <a:ext uri="{9D8B030D-6E8A-4147-A177-3AD203B41FA5}">
                      <a16:colId xmlns:a16="http://schemas.microsoft.com/office/drawing/2014/main" val="9317290"/>
                    </a:ext>
                  </a:extLst>
                </a:gridCol>
              </a:tblGrid>
              <a:tr h="365760">
                <a:tc>
                  <a:txBody>
                    <a:bodyPr/>
                    <a:lstStyle/>
                    <a:p>
                      <a:pPr algn="ctr" fontAlgn="b"/>
                      <a:r>
                        <a:rPr lang="es-CL" sz="1100" u="none" strike="noStrike">
                          <a:effectLst/>
                        </a:rPr>
                        <a:t>mes (x)</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dirty="0">
                          <a:effectLst/>
                        </a:rPr>
                        <a:t>Camionetas</a:t>
                      </a:r>
                      <a:br>
                        <a:rPr lang="es-CL" sz="1100" u="none" strike="noStrike" dirty="0">
                          <a:effectLst/>
                        </a:rPr>
                      </a:br>
                      <a:r>
                        <a:rPr lang="es-CL" sz="1100" u="none" strike="noStrike" dirty="0">
                          <a:effectLst/>
                        </a:rPr>
                        <a:t> vendidas (y)</a:t>
                      </a:r>
                      <a:endParaRPr lang="es-CL"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dirty="0">
                          <a:effectLst/>
                        </a:rPr>
                        <a:t>x*y</a:t>
                      </a:r>
                      <a:endParaRPr lang="es-CL" sz="1100" b="0" i="0" u="none" strike="noStrike" dirty="0">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nxy</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fontAlgn="b"/>
                      <a:r>
                        <a:rPr lang="es-CL" sz="1100" u="none" strike="noStrike">
                          <a:effectLst/>
                        </a:rPr>
                        <a:t>x^2</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616878180"/>
                  </a:ext>
                </a:extLst>
              </a:tr>
              <a:tr h="182880">
                <a:tc>
                  <a:txBody>
                    <a:bodyPr/>
                    <a:lstStyle/>
                    <a:p>
                      <a:pPr algn="r" fontAlgn="b"/>
                      <a:r>
                        <a:rPr lang="es-CL" sz="1100" u="none" strike="noStrike">
                          <a:effectLst/>
                        </a:rPr>
                        <a:t>1</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120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120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s-CL" sz="1100" u="none" strike="noStrike">
                          <a:effectLst/>
                        </a:rPr>
                        <a:t> </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545729819"/>
                  </a:ext>
                </a:extLst>
              </a:tr>
              <a:tr h="182880">
                <a:tc>
                  <a:txBody>
                    <a:bodyPr/>
                    <a:lstStyle/>
                    <a:p>
                      <a:pPr algn="r" fontAlgn="b"/>
                      <a:r>
                        <a:rPr lang="es-CL" sz="1100" u="none" strike="noStrike">
                          <a:effectLst/>
                        </a:rPr>
                        <a:t>2</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170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340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s-CL" sz="1100" u="none" strike="noStrike">
                          <a:effectLst/>
                        </a:rPr>
                        <a:t> </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4</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407677264"/>
                  </a:ext>
                </a:extLst>
              </a:tr>
              <a:tr h="182880">
                <a:tc>
                  <a:txBody>
                    <a:bodyPr/>
                    <a:lstStyle/>
                    <a:p>
                      <a:pPr algn="r" fontAlgn="b"/>
                      <a:r>
                        <a:rPr lang="es-CL" sz="1100" u="none" strike="noStrike">
                          <a:effectLst/>
                        </a:rPr>
                        <a:t>3</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200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600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s-CL" sz="1100" u="none" strike="noStrike">
                          <a:effectLst/>
                        </a:rPr>
                        <a:t> </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9</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647672269"/>
                  </a:ext>
                </a:extLst>
              </a:tr>
              <a:tr h="182880">
                <a:tc>
                  <a:txBody>
                    <a:bodyPr/>
                    <a:lstStyle/>
                    <a:p>
                      <a:pPr algn="r" fontAlgn="b"/>
                      <a:r>
                        <a:rPr lang="es-CL" sz="1100" u="none" strike="noStrike">
                          <a:effectLst/>
                        </a:rPr>
                        <a:t>4</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230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920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s-CL" sz="1100" u="none" strike="noStrike">
                          <a:effectLst/>
                        </a:rPr>
                        <a:t> </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16</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492965246"/>
                  </a:ext>
                </a:extLst>
              </a:tr>
              <a:tr h="182880">
                <a:tc>
                  <a:txBody>
                    <a:bodyPr/>
                    <a:lstStyle/>
                    <a:p>
                      <a:pPr algn="r" fontAlgn="b"/>
                      <a:r>
                        <a:rPr lang="es-CL" sz="1100" u="none" strike="noStrike">
                          <a:effectLst/>
                        </a:rPr>
                        <a:t>5</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150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750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s-CL" sz="1100" u="none" strike="noStrike">
                          <a:effectLst/>
                        </a:rPr>
                        <a:t> </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25</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607944861"/>
                  </a:ext>
                </a:extLst>
              </a:tr>
              <a:tr h="182880">
                <a:tc>
                  <a:txBody>
                    <a:bodyPr/>
                    <a:lstStyle/>
                    <a:p>
                      <a:pPr algn="r" fontAlgn="b"/>
                      <a:r>
                        <a:rPr lang="es-CL" sz="1100" u="none" strike="noStrike">
                          <a:effectLst/>
                        </a:rPr>
                        <a:t>6</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140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840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s-CL" sz="1100" u="none" strike="noStrike">
                          <a:effectLst/>
                        </a:rPr>
                        <a:t> </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36</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595408493"/>
                  </a:ext>
                </a:extLst>
              </a:tr>
              <a:tr h="182880">
                <a:tc>
                  <a:txBody>
                    <a:bodyPr/>
                    <a:lstStyle/>
                    <a:p>
                      <a:pPr algn="r" fontAlgn="b"/>
                      <a:r>
                        <a:rPr lang="es-CL" sz="1100" u="none" strike="noStrike">
                          <a:effectLst/>
                        </a:rPr>
                        <a:t>7</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190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1330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r>
                        <a:rPr lang="es-CL" sz="1100" u="none" strike="noStrike">
                          <a:effectLst/>
                        </a:rPr>
                        <a:t> </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49</a:t>
                      </a:r>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271852748"/>
                  </a:ext>
                </a:extLst>
              </a:tr>
              <a:tr h="182880">
                <a:tc>
                  <a:txBody>
                    <a:bodyPr/>
                    <a:lstStyle/>
                    <a:p>
                      <a:pPr algn="r" fontAlgn="b"/>
                      <a:r>
                        <a:rPr lang="es-CL" sz="1100" u="none" strike="noStrike">
                          <a:effectLst/>
                        </a:rPr>
                        <a:t>7</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l" fontAlgn="b"/>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4900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a:effectLst/>
                        </a:rPr>
                        <a:t>4800</a:t>
                      </a:r>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r" fontAlgn="b"/>
                      <a:r>
                        <a:rPr lang="es-CL" sz="1100" u="none" strike="noStrike" dirty="0">
                          <a:effectLst/>
                        </a:rPr>
                        <a:t>140</a:t>
                      </a:r>
                      <a:endParaRPr lang="es-CL" sz="1100" b="0"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023566613"/>
                  </a:ext>
                </a:extLst>
              </a:tr>
            </a:tbl>
          </a:graphicData>
        </a:graphic>
      </p:graphicFrame>
      <mc:AlternateContent xmlns:mc="http://schemas.openxmlformats.org/markup-compatibility/2006" xmlns:a14="http://schemas.microsoft.com/office/drawing/2010/main">
        <mc:Choice Requires="a14">
          <p:sp>
            <p:nvSpPr>
              <p:cNvPr id="13" name="CuadroTexto 12">
                <a:extLst>
                  <a:ext uri="{FF2B5EF4-FFF2-40B4-BE49-F238E27FC236}">
                    <a16:creationId xmlns:a16="http://schemas.microsoft.com/office/drawing/2014/main" id="{033A92C0-5E67-5ABC-ABBB-D6DDE1333BBD}"/>
                  </a:ext>
                </a:extLst>
              </p:cNvPr>
              <p:cNvSpPr txBox="1"/>
              <p:nvPr/>
            </p:nvSpPr>
            <p:spPr>
              <a:xfrm>
                <a:off x="4752975" y="3911069"/>
                <a:ext cx="7315199" cy="652166"/>
              </a:xfrm>
              <a:prstGeom prst="rect">
                <a:avLst/>
              </a:prstGeom>
              <a:noFill/>
            </p:spPr>
            <p:txBody>
              <a:bodyPr wrap="square" rtlCol="0">
                <a:spAutoFit/>
              </a:bodyPr>
              <a:lstStyle/>
              <a:p>
                <a14:m>
                  <m:oMath xmlns:m="http://schemas.openxmlformats.org/officeDocument/2006/math">
                    <m:r>
                      <a:rPr lang="es-CL" i="1" smtClean="0">
                        <a:latin typeface="Cambria Math" panose="02040503050406030204" pitchFamily="18" charset="0"/>
                      </a:rPr>
                      <m:t>𝑚</m:t>
                    </m:r>
                    <m:r>
                      <a:rPr lang="es-CL" i="1">
                        <a:latin typeface="Cambria Math" panose="02040503050406030204" pitchFamily="18" charset="0"/>
                        <a:ea typeface="Cambria Math" panose="02040503050406030204" pitchFamily="18" charset="0"/>
                      </a:rPr>
                      <m:t>=</m:t>
                    </m:r>
                    <m:f>
                      <m:fPr>
                        <m:ctrlPr>
                          <a:rPr lang="es-CL" i="1">
                            <a:latin typeface="Cambria Math" panose="02040503050406030204" pitchFamily="18" charset="0"/>
                            <a:ea typeface="Cambria Math" panose="02040503050406030204" pitchFamily="18" charset="0"/>
                          </a:rPr>
                        </m:ctrlPr>
                      </m:fPr>
                      <m:num>
                        <m:nary>
                          <m:naryPr>
                            <m:chr m:val="∑"/>
                            <m:subHide m:val="on"/>
                            <m:supHide m:val="on"/>
                            <m:ctrlPr>
                              <a:rPr lang="es-CL" i="1">
                                <a:latin typeface="Cambria Math" panose="02040503050406030204" pitchFamily="18" charset="0"/>
                                <a:ea typeface="Cambria Math" panose="02040503050406030204" pitchFamily="18" charset="0"/>
                              </a:rPr>
                            </m:ctrlPr>
                          </m:naryPr>
                          <m:sub/>
                          <m:sup/>
                          <m:e>
                            <m:r>
                              <a:rPr lang="es-CL" i="1">
                                <a:latin typeface="Cambria Math" panose="02040503050406030204" pitchFamily="18" charset="0"/>
                                <a:ea typeface="Cambria Math" panose="02040503050406030204" pitchFamily="18" charset="0"/>
                              </a:rPr>
                              <m:t>𝑥𝑦</m:t>
                            </m:r>
                            <m:r>
                              <a:rPr lang="es-CL"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𝑛</m:t>
                            </m:r>
                            <m:acc>
                              <m:accPr>
                                <m:chr m:val="̅"/>
                                <m:ctrlPr>
                                  <a:rPr lang="es-CL" i="1">
                                    <a:latin typeface="Cambria Math" panose="02040503050406030204" pitchFamily="18" charset="0"/>
                                    <a:ea typeface="Cambria Math" panose="02040503050406030204" pitchFamily="18" charset="0"/>
                                  </a:rPr>
                                </m:ctrlPr>
                              </m:accPr>
                              <m:e>
                                <m:r>
                                  <a:rPr lang="es-CL" i="1">
                                    <a:latin typeface="Cambria Math" panose="02040503050406030204" pitchFamily="18" charset="0"/>
                                    <a:ea typeface="Cambria Math" panose="02040503050406030204" pitchFamily="18" charset="0"/>
                                  </a:rPr>
                                  <m:t>𝑥</m:t>
                                </m:r>
                              </m:e>
                            </m:acc>
                            <m:acc>
                              <m:accPr>
                                <m:chr m:val="̅"/>
                                <m:ctrlPr>
                                  <a:rPr lang="es-CL" i="1">
                                    <a:latin typeface="Cambria Math" panose="02040503050406030204" pitchFamily="18" charset="0"/>
                                  </a:rPr>
                                </m:ctrlPr>
                              </m:accPr>
                              <m:e>
                                <m:r>
                                  <a:rPr lang="es-CL" i="1">
                                    <a:latin typeface="Cambria Math" panose="02040503050406030204" pitchFamily="18" charset="0"/>
                                  </a:rPr>
                                  <m:t>𝑦</m:t>
                                </m:r>
                              </m:e>
                            </m:acc>
                          </m:e>
                        </m:nary>
                      </m:num>
                      <m:den>
                        <m:nary>
                          <m:naryPr>
                            <m:chr m:val="∑"/>
                            <m:subHide m:val="on"/>
                            <m:supHide m:val="on"/>
                            <m:ctrlPr>
                              <a:rPr lang="es-CL" i="1">
                                <a:latin typeface="Cambria Math" panose="02040503050406030204" pitchFamily="18" charset="0"/>
                                <a:ea typeface="Cambria Math" panose="02040503050406030204" pitchFamily="18" charset="0"/>
                              </a:rPr>
                            </m:ctrlPr>
                          </m:naryPr>
                          <m:sub/>
                          <m:sup/>
                          <m:e>
                            <m:sSup>
                              <m:sSupPr>
                                <m:ctrlPr>
                                  <a:rPr lang="es-CL" i="1">
                                    <a:latin typeface="Cambria Math" panose="02040503050406030204" pitchFamily="18" charset="0"/>
                                    <a:ea typeface="Cambria Math" panose="02040503050406030204" pitchFamily="18" charset="0"/>
                                  </a:rPr>
                                </m:ctrlPr>
                              </m:sSupPr>
                              <m:e>
                                <m:r>
                                  <a:rPr lang="es-CL" i="1">
                                    <a:latin typeface="Cambria Math" panose="02040503050406030204" pitchFamily="18" charset="0"/>
                                    <a:ea typeface="Cambria Math" panose="02040503050406030204" pitchFamily="18" charset="0"/>
                                  </a:rPr>
                                  <m:t>𝑥</m:t>
                                </m:r>
                              </m:e>
                              <m:sup>
                                <m:r>
                                  <a:rPr lang="es-CL" i="1">
                                    <a:latin typeface="Cambria Math" panose="02040503050406030204" pitchFamily="18" charset="0"/>
                                    <a:ea typeface="Cambria Math" panose="02040503050406030204" pitchFamily="18" charset="0"/>
                                  </a:rPr>
                                  <m:t>2</m:t>
                                </m:r>
                              </m:sup>
                            </m:sSup>
                          </m:e>
                        </m:nary>
                        <m:r>
                          <a:rPr lang="es-CL" i="1">
                            <a:latin typeface="Cambria Math" panose="02040503050406030204" pitchFamily="18" charset="0"/>
                            <a:ea typeface="Cambria Math" panose="02040503050406030204" pitchFamily="18" charset="0"/>
                          </a:rPr>
                          <m:t>−</m:t>
                        </m:r>
                        <m:f>
                          <m:fPr>
                            <m:ctrlPr>
                              <a:rPr lang="es-CL" i="1">
                                <a:latin typeface="Cambria Math" panose="02040503050406030204" pitchFamily="18" charset="0"/>
                                <a:ea typeface="Cambria Math" panose="02040503050406030204" pitchFamily="18" charset="0"/>
                              </a:rPr>
                            </m:ctrlPr>
                          </m:fPr>
                          <m:num>
                            <m:sSup>
                              <m:sSupPr>
                                <m:ctrlPr>
                                  <a:rPr lang="es-CL" i="1">
                                    <a:latin typeface="Cambria Math" panose="02040503050406030204" pitchFamily="18" charset="0"/>
                                    <a:ea typeface="Cambria Math" panose="02040503050406030204" pitchFamily="18" charset="0"/>
                                  </a:rPr>
                                </m:ctrlPr>
                              </m:sSupPr>
                              <m:e>
                                <m:d>
                                  <m:dPr>
                                    <m:ctrlPr>
                                      <a:rPr lang="es-CL" i="1">
                                        <a:latin typeface="Cambria Math" panose="02040503050406030204" pitchFamily="18" charset="0"/>
                                        <a:ea typeface="Cambria Math" panose="02040503050406030204" pitchFamily="18" charset="0"/>
                                      </a:rPr>
                                    </m:ctrlPr>
                                  </m:dPr>
                                  <m:e>
                                    <m:nary>
                                      <m:naryPr>
                                        <m:chr m:val="∑"/>
                                        <m:subHide m:val="on"/>
                                        <m:supHide m:val="on"/>
                                        <m:ctrlPr>
                                          <a:rPr lang="es-CL" i="1">
                                            <a:latin typeface="Cambria Math" panose="02040503050406030204" pitchFamily="18" charset="0"/>
                                            <a:ea typeface="Cambria Math" panose="02040503050406030204" pitchFamily="18" charset="0"/>
                                          </a:rPr>
                                        </m:ctrlPr>
                                      </m:naryPr>
                                      <m:sub/>
                                      <m:sup/>
                                      <m:e>
                                        <m:r>
                                          <a:rPr lang="es-CL" i="1">
                                            <a:latin typeface="Cambria Math" panose="02040503050406030204" pitchFamily="18" charset="0"/>
                                            <a:ea typeface="Cambria Math" panose="02040503050406030204" pitchFamily="18" charset="0"/>
                                          </a:rPr>
                                          <m:t>𝑥</m:t>
                                        </m:r>
                                      </m:e>
                                    </m:nary>
                                  </m:e>
                                </m:d>
                              </m:e>
                              <m:sup>
                                <m:r>
                                  <a:rPr lang="es-CL" i="1">
                                    <a:latin typeface="Cambria Math" panose="02040503050406030204" pitchFamily="18" charset="0"/>
                                    <a:ea typeface="Cambria Math" panose="02040503050406030204" pitchFamily="18" charset="0"/>
                                  </a:rPr>
                                  <m:t>2</m:t>
                                </m:r>
                              </m:sup>
                            </m:sSup>
                          </m:num>
                          <m:den>
                            <m:r>
                              <a:rPr lang="es-CL" i="1">
                                <a:latin typeface="Cambria Math" panose="02040503050406030204" pitchFamily="18" charset="0"/>
                                <a:ea typeface="Cambria Math" panose="02040503050406030204" pitchFamily="18" charset="0"/>
                              </a:rPr>
                              <m:t>𝑛</m:t>
                            </m:r>
                          </m:den>
                        </m:f>
                      </m:den>
                    </m:f>
                    <m:r>
                      <a:rPr lang="es-CL" i="1" smtClean="0">
                        <a:latin typeface="Cambria Math" panose="02040503050406030204" pitchFamily="18" charset="0"/>
                        <a:ea typeface="Cambria Math" panose="02040503050406030204" pitchFamily="18" charset="0"/>
                      </a:rPr>
                      <m:t>=</m:t>
                    </m:r>
                    <m:r>
                      <m:rPr>
                        <m:nor/>
                      </m:rPr>
                      <a:rPr lang="es-CL" i="1"/>
                      <m:t>3,571428571</m:t>
                    </m:r>
                    <m:r>
                      <a:rPr lang="es-CL"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3,571</m:t>
                    </m:r>
                  </m:oMath>
                </a14:m>
                <a:r>
                  <a:rPr lang="es-CL" dirty="0"/>
                  <a:t> (Tendencia o pendiente de ventas)</a:t>
                </a:r>
              </a:p>
            </p:txBody>
          </p:sp>
        </mc:Choice>
        <mc:Fallback xmlns="">
          <p:sp>
            <p:nvSpPr>
              <p:cNvPr id="13" name="CuadroTexto 12">
                <a:extLst>
                  <a:ext uri="{FF2B5EF4-FFF2-40B4-BE49-F238E27FC236}">
                    <a16:creationId xmlns:a16="http://schemas.microsoft.com/office/drawing/2014/main" id="{033A92C0-5E67-5ABC-ABBB-D6DDE1333BBD}"/>
                  </a:ext>
                </a:extLst>
              </p:cNvPr>
              <p:cNvSpPr txBox="1">
                <a:spLocks noRot="1" noChangeAspect="1" noMove="1" noResize="1" noEditPoints="1" noAdjustHandles="1" noChangeArrowheads="1" noChangeShapeType="1" noTextEdit="1"/>
              </p:cNvSpPr>
              <p:nvPr/>
            </p:nvSpPr>
            <p:spPr>
              <a:xfrm>
                <a:off x="4752975" y="3911069"/>
                <a:ext cx="7315199" cy="652166"/>
              </a:xfrm>
              <a:prstGeom prst="rect">
                <a:avLst/>
              </a:prstGeom>
              <a:blipFill>
                <a:blip r:embed="rId4"/>
                <a:stretch>
                  <a:fillRect t="-49533" b="-6915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7" name="CuadroTexto 16">
                <a:extLst>
                  <a:ext uri="{FF2B5EF4-FFF2-40B4-BE49-F238E27FC236}">
                    <a16:creationId xmlns:a16="http://schemas.microsoft.com/office/drawing/2014/main" id="{08A06FE2-05E3-8063-F80F-265A71E87D3A}"/>
                  </a:ext>
                </a:extLst>
              </p:cNvPr>
              <p:cNvSpPr txBox="1"/>
              <p:nvPr/>
            </p:nvSpPr>
            <p:spPr>
              <a:xfrm>
                <a:off x="4752975" y="4636248"/>
                <a:ext cx="7110411" cy="892552"/>
              </a:xfrm>
              <a:prstGeom prst="rect">
                <a:avLst/>
              </a:prstGeom>
              <a:noFill/>
            </p:spPr>
            <p:txBody>
              <a:bodyPr wrap="square">
                <a:spAutoFit/>
              </a:bodyPr>
              <a:lstStyle/>
              <a:p>
                <a14:m>
                  <m:oMath xmlns:m="http://schemas.openxmlformats.org/officeDocument/2006/math">
                    <m:r>
                      <a:rPr lang="es-CL" i="1">
                        <a:latin typeface="Cambria Math" panose="02040503050406030204" pitchFamily="18" charset="0"/>
                      </a:rPr>
                      <m:t>𝑏</m:t>
                    </m:r>
                    <m:r>
                      <a:rPr lang="es-CL" i="1">
                        <a:latin typeface="Cambria Math" panose="02040503050406030204" pitchFamily="18" charset="0"/>
                      </a:rPr>
                      <m:t>=</m:t>
                    </m:r>
                    <m:acc>
                      <m:accPr>
                        <m:chr m:val="̅"/>
                        <m:ctrlPr>
                          <a:rPr lang="es-CL" i="1">
                            <a:latin typeface="Cambria Math" panose="02040503050406030204" pitchFamily="18" charset="0"/>
                          </a:rPr>
                        </m:ctrlPr>
                      </m:accPr>
                      <m:e>
                        <m:r>
                          <a:rPr lang="es-CL" i="1">
                            <a:latin typeface="Cambria Math" panose="02040503050406030204" pitchFamily="18" charset="0"/>
                          </a:rPr>
                          <m:t>𝑦</m:t>
                        </m:r>
                      </m:e>
                    </m:acc>
                    <m:r>
                      <a:rPr lang="es-CL" i="1">
                        <a:latin typeface="Cambria Math" panose="02040503050406030204" pitchFamily="18" charset="0"/>
                      </a:rPr>
                      <m:t>−</m:t>
                    </m:r>
                    <m:r>
                      <a:rPr lang="es-CL" i="1">
                        <a:latin typeface="Cambria Math" panose="02040503050406030204" pitchFamily="18" charset="0"/>
                      </a:rPr>
                      <m:t>𝑚</m:t>
                    </m:r>
                    <m:r>
                      <a:rPr lang="es-CL" i="1">
                        <a:latin typeface="Cambria Math" panose="02040503050406030204" pitchFamily="18" charset="0"/>
                      </a:rPr>
                      <m:t>∙</m:t>
                    </m:r>
                    <m:acc>
                      <m:accPr>
                        <m:chr m:val="̅"/>
                        <m:ctrlPr>
                          <a:rPr lang="es-CL" i="1">
                            <a:latin typeface="Cambria Math" panose="02040503050406030204" pitchFamily="18" charset="0"/>
                          </a:rPr>
                        </m:ctrlPr>
                      </m:accPr>
                      <m:e>
                        <m:r>
                          <a:rPr lang="es-CL" i="1">
                            <a:latin typeface="Cambria Math" panose="02040503050406030204" pitchFamily="18" charset="0"/>
                          </a:rPr>
                          <m:t>𝑥</m:t>
                        </m:r>
                      </m:e>
                    </m:acc>
                    <m:r>
                      <a:rPr lang="es-CL" i="1">
                        <a:latin typeface="Cambria Math" panose="02040503050406030204" pitchFamily="18" charset="0"/>
                      </a:rPr>
                      <m:t>=</m:t>
                    </m:r>
                    <m:r>
                      <m:rPr>
                        <m:nor/>
                      </m:rPr>
                      <a:rPr lang="es-CL" i="1"/>
                      <m:t>157,1428571</m:t>
                    </m:r>
                    <m:r>
                      <a:rPr lang="es-CL" i="1">
                        <a:latin typeface="Cambria Math" panose="02040503050406030204" pitchFamily="18" charset="0"/>
                      </a:rPr>
                      <m:t>≈157,14</m:t>
                    </m:r>
                    <m:r>
                      <m:rPr>
                        <m:nor/>
                      </m:rPr>
                      <a:rPr lang="es-CL" i="1"/>
                      <m:t> </m:t>
                    </m:r>
                  </m:oMath>
                </a14:m>
                <a:r>
                  <a:rPr lang="es-CL" i="1" dirty="0"/>
                  <a:t> </a:t>
                </a:r>
                <a:r>
                  <a:rPr lang="es-CL" dirty="0"/>
                  <a:t>(Término de ajuste libre)</a:t>
                </a:r>
              </a:p>
              <a:p>
                <a14:m>
                  <m:oMath xmlns:m="http://schemas.openxmlformats.org/officeDocument/2006/math">
                    <m:r>
                      <a:rPr lang="es-CL" sz="1600" i="1" smtClean="0">
                        <a:latin typeface="Cambria Math" panose="02040503050406030204" pitchFamily="18" charset="0"/>
                        <a:ea typeface="Cambria Math" panose="02040503050406030204" pitchFamily="18" charset="0"/>
                      </a:rPr>
                      <m:t>∴</m:t>
                    </m:r>
                    <m:r>
                      <m:rPr>
                        <m:sty m:val="p"/>
                      </m:rPr>
                      <a:rPr lang="es-CL" sz="1600" b="0" i="0" smtClean="0">
                        <a:latin typeface="Cambria Math" panose="02040503050406030204" pitchFamily="18" charset="0"/>
                        <a:ea typeface="Cambria Math" panose="02040503050406030204" pitchFamily="18" charset="0"/>
                      </a:rPr>
                      <m:t>Para</m:t>
                    </m:r>
                    <m:r>
                      <a:rPr lang="es-CL" sz="1600" b="0" i="0" smtClean="0">
                        <a:latin typeface="Cambria Math" panose="02040503050406030204" pitchFamily="18" charset="0"/>
                        <a:ea typeface="Cambria Math" panose="02040503050406030204" pitchFamily="18" charset="0"/>
                      </a:rPr>
                      <m:t> </m:t>
                    </m:r>
                    <m:r>
                      <m:rPr>
                        <m:sty m:val="p"/>
                      </m:rPr>
                      <a:rPr lang="es-CL" sz="1600" b="0" i="0" smtClean="0">
                        <a:latin typeface="Cambria Math" panose="02040503050406030204" pitchFamily="18" charset="0"/>
                        <a:ea typeface="Cambria Math" panose="02040503050406030204" pitchFamily="18" charset="0"/>
                      </a:rPr>
                      <m:t>mes</m:t>
                    </m:r>
                    <m:r>
                      <a:rPr lang="es-CL" sz="1600" b="0" i="0" smtClean="0">
                        <a:latin typeface="Cambria Math" panose="02040503050406030204" pitchFamily="18" charset="0"/>
                        <a:ea typeface="Cambria Math" panose="02040503050406030204" pitchFamily="18" charset="0"/>
                      </a:rPr>
                      <m:t> 12;</m:t>
                    </m:r>
                    <m:r>
                      <m:rPr>
                        <m:sty m:val="p"/>
                      </m:rPr>
                      <a:rPr lang="es-CL" sz="1600" b="0" i="0" smtClean="0">
                        <a:latin typeface="Cambria Math" panose="02040503050406030204" pitchFamily="18" charset="0"/>
                        <a:ea typeface="Cambria Math" panose="02040503050406030204" pitchFamily="18" charset="0"/>
                      </a:rPr>
                      <m:t>ventas</m:t>
                    </m:r>
                    <m:r>
                      <a:rPr lang="es-CL" sz="1600" b="0" i="0" smtClean="0">
                        <a:latin typeface="Cambria Math" panose="02040503050406030204" pitchFamily="18" charset="0"/>
                        <a:ea typeface="Cambria Math" panose="02040503050406030204" pitchFamily="18" charset="0"/>
                      </a:rPr>
                      <m:t> </m:t>
                    </m:r>
                    <m:d>
                      <m:dPr>
                        <m:ctrlPr>
                          <a:rPr lang="es-CL" sz="1600" b="0" i="1" smtClean="0">
                            <a:latin typeface="Cambria Math" panose="02040503050406030204" pitchFamily="18" charset="0"/>
                            <a:ea typeface="Cambria Math" panose="02040503050406030204" pitchFamily="18" charset="0"/>
                          </a:rPr>
                        </m:ctrlPr>
                      </m:dPr>
                      <m:e>
                        <m:r>
                          <a:rPr lang="es-CL" sz="1600" b="0" i="1" smtClean="0">
                            <a:latin typeface="Cambria Math" panose="02040503050406030204" pitchFamily="18" charset="0"/>
                            <a:ea typeface="Cambria Math" panose="02040503050406030204" pitchFamily="18" charset="0"/>
                          </a:rPr>
                          <m:t>𝑦</m:t>
                        </m:r>
                      </m:e>
                    </m:d>
                    <m:r>
                      <a:rPr lang="es-CL" sz="1600" b="0" i="1" smtClean="0">
                        <a:latin typeface="Cambria Math" panose="02040503050406030204" pitchFamily="18" charset="0"/>
                        <a:ea typeface="Cambria Math" panose="02040503050406030204" pitchFamily="18" charset="0"/>
                      </a:rPr>
                      <m:t>=3,571∗12+157,14=200</m:t>
                    </m:r>
                  </m:oMath>
                </a14:m>
                <a:r>
                  <a:rPr lang="es-CL" dirty="0"/>
                  <a:t> camionetas</a:t>
                </a:r>
              </a:p>
              <a:p>
                <a:r>
                  <a:rPr lang="es-CL" sz="1600" dirty="0">
                    <a:latin typeface="Cambria Math" panose="02040503050406030204" pitchFamily="18" charset="0"/>
                    <a:ea typeface="Cambria Math" panose="02040503050406030204" pitchFamily="18" charset="0"/>
                  </a:rPr>
                  <a:t>Y Para el mes 19; </a:t>
                </a:r>
                <a14:m>
                  <m:oMath xmlns:m="http://schemas.openxmlformats.org/officeDocument/2006/math">
                    <m:r>
                      <a:rPr lang="es-CL" sz="1600" i="1" dirty="0" smtClean="0">
                        <a:latin typeface="Cambria Math" panose="02040503050406030204" pitchFamily="18" charset="0"/>
                        <a:ea typeface="Cambria Math" panose="02040503050406030204" pitchFamily="18" charset="0"/>
                      </a:rPr>
                      <m:t>𝑣𝑒𝑛𝑡𝑎𝑠</m:t>
                    </m:r>
                    <m:r>
                      <a:rPr lang="es-CL" sz="1600" i="1" dirty="0" smtClean="0">
                        <a:latin typeface="Cambria Math" panose="02040503050406030204" pitchFamily="18" charset="0"/>
                        <a:ea typeface="Cambria Math" panose="02040503050406030204" pitchFamily="18" charset="0"/>
                      </a:rPr>
                      <m:t>=3,571∗19+157,14=225</m:t>
                    </m:r>
                  </m:oMath>
                </a14:m>
                <a:r>
                  <a:rPr lang="es-CL" sz="1600" dirty="0">
                    <a:latin typeface="Cambria Math" panose="02040503050406030204" pitchFamily="18" charset="0"/>
                    <a:ea typeface="Cambria Math" panose="02040503050406030204" pitchFamily="18" charset="0"/>
                  </a:rPr>
                  <a:t> camionetas</a:t>
                </a:r>
              </a:p>
            </p:txBody>
          </p:sp>
        </mc:Choice>
        <mc:Fallback xmlns="">
          <p:sp>
            <p:nvSpPr>
              <p:cNvPr id="17" name="CuadroTexto 16">
                <a:extLst>
                  <a:ext uri="{FF2B5EF4-FFF2-40B4-BE49-F238E27FC236}">
                    <a16:creationId xmlns:a16="http://schemas.microsoft.com/office/drawing/2014/main" id="{08A06FE2-05E3-8063-F80F-265A71E87D3A}"/>
                  </a:ext>
                </a:extLst>
              </p:cNvPr>
              <p:cNvSpPr txBox="1">
                <a:spLocks noRot="1" noChangeAspect="1" noMove="1" noResize="1" noEditPoints="1" noAdjustHandles="1" noChangeArrowheads="1" noChangeShapeType="1" noTextEdit="1"/>
              </p:cNvSpPr>
              <p:nvPr/>
            </p:nvSpPr>
            <p:spPr>
              <a:xfrm>
                <a:off x="4752975" y="4636248"/>
                <a:ext cx="7110411" cy="892552"/>
              </a:xfrm>
              <a:prstGeom prst="rect">
                <a:avLst/>
              </a:prstGeom>
              <a:blipFill>
                <a:blip r:embed="rId5"/>
                <a:stretch>
                  <a:fillRect l="-515" t="-4110" b="-7534"/>
                </a:stretch>
              </a:blipFill>
            </p:spPr>
            <p:txBody>
              <a:bodyPr/>
              <a:lstStyle/>
              <a:p>
                <a:r>
                  <a:rPr lang="es-CL">
                    <a:noFill/>
                  </a:rPr>
                  <a:t> </a:t>
                </a:r>
              </a:p>
            </p:txBody>
          </p:sp>
        </mc:Fallback>
      </mc:AlternateContent>
      <p:sp>
        <p:nvSpPr>
          <p:cNvPr id="23" name="CuadroTexto 22">
            <a:extLst>
              <a:ext uri="{FF2B5EF4-FFF2-40B4-BE49-F238E27FC236}">
                <a16:creationId xmlns:a16="http://schemas.microsoft.com/office/drawing/2014/main" id="{9B244B14-E470-2B01-F27A-73AB9D16B50F}"/>
              </a:ext>
            </a:extLst>
          </p:cNvPr>
          <p:cNvSpPr txBox="1"/>
          <p:nvPr/>
        </p:nvSpPr>
        <p:spPr>
          <a:xfrm>
            <a:off x="504826" y="5890690"/>
            <a:ext cx="9096375" cy="646331"/>
          </a:xfrm>
          <a:prstGeom prst="rect">
            <a:avLst/>
          </a:prstGeom>
          <a:solidFill>
            <a:schemeClr val="bg1"/>
          </a:solidFill>
          <a:ln>
            <a:solidFill>
              <a:srgbClr val="0070C0"/>
            </a:solidFill>
          </a:ln>
        </p:spPr>
        <p:txBody>
          <a:bodyPr wrap="square">
            <a:spAutoFit/>
          </a:bodyPr>
          <a:lstStyle/>
          <a:p>
            <a:r>
              <a:rPr lang="es-MX" b="1" dirty="0"/>
              <a:t>Respuesta a</a:t>
            </a:r>
            <a:r>
              <a:rPr lang="es-MX" dirty="0"/>
              <a:t>; Se venderán </a:t>
            </a:r>
            <a:r>
              <a:rPr lang="es-MX" b="1" dirty="0"/>
              <a:t>200</a:t>
            </a:r>
            <a:r>
              <a:rPr lang="es-MX" dirty="0"/>
              <a:t> camionetas para el mes de diciembre del presente año.</a:t>
            </a:r>
          </a:p>
          <a:p>
            <a:r>
              <a:rPr lang="es-CL" b="1" dirty="0"/>
              <a:t>Respuesta b</a:t>
            </a:r>
            <a:r>
              <a:rPr lang="es-CL" dirty="0"/>
              <a:t>; </a:t>
            </a:r>
            <a:r>
              <a:rPr lang="es-MX" dirty="0"/>
              <a:t>Se venderán </a:t>
            </a:r>
            <a:r>
              <a:rPr lang="es-MX" b="1" dirty="0"/>
              <a:t>225</a:t>
            </a:r>
            <a:r>
              <a:rPr lang="es-MX" dirty="0"/>
              <a:t> camionetas para el mes de julio del próximo año.</a:t>
            </a:r>
          </a:p>
        </p:txBody>
      </p:sp>
    </p:spTree>
    <p:extLst>
      <p:ext uri="{BB962C8B-B14F-4D97-AF65-F5344CB8AC3E}">
        <p14:creationId xmlns:p14="http://schemas.microsoft.com/office/powerpoint/2010/main" val="8021381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MX" sz="3600" dirty="0">
                <a:solidFill>
                  <a:schemeClr val="lt1"/>
                </a:solidFill>
              </a:rPr>
              <a:t>Ejemplo de predicción modelado bajo curvas</a:t>
            </a:r>
            <a:endParaRPr lang="es-CL" sz="3600" dirty="0">
              <a:solidFill>
                <a:schemeClr val="lt1"/>
              </a:solidFill>
            </a:endParaRPr>
          </a:p>
        </p:txBody>
      </p:sp>
      <mc:AlternateContent xmlns:mc="http://schemas.openxmlformats.org/markup-compatibility/2006" xmlns:a14="http://schemas.microsoft.com/office/drawing/2010/main">
        <mc:Choice Requires="a14">
          <p:sp>
            <p:nvSpPr>
              <p:cNvPr id="8" name="CuadroTexto 7">
                <a:extLst>
                  <a:ext uri="{FF2B5EF4-FFF2-40B4-BE49-F238E27FC236}">
                    <a16:creationId xmlns:a16="http://schemas.microsoft.com/office/drawing/2014/main" id="{4A7BE10F-29CF-4EF8-A02C-139B2254EC97}"/>
                  </a:ext>
                </a:extLst>
              </p:cNvPr>
              <p:cNvSpPr txBox="1"/>
              <p:nvPr/>
            </p:nvSpPr>
            <p:spPr>
              <a:xfrm>
                <a:off x="619558" y="2382120"/>
                <a:ext cx="10952883" cy="1477328"/>
              </a:xfrm>
              <a:prstGeom prst="rect">
                <a:avLst/>
              </a:prstGeom>
              <a:noFill/>
            </p:spPr>
            <p:txBody>
              <a:bodyPr wrap="square">
                <a:spAutoFit/>
              </a:bodyPr>
              <a:lstStyle/>
              <a:p>
                <a:pPr marL="285750" indent="-285750">
                  <a:buFont typeface="Arial" panose="020B0604020202020204" pitchFamily="34" charset="0"/>
                  <a:buChar char="•"/>
                </a:pPr>
                <a:r>
                  <a:rPr lang="es-MX" b="1" dirty="0"/>
                  <a:t>Ajuste:</a:t>
                </a:r>
              </a:p>
              <a:p>
                <a:pPr marL="742950" lvl="1" indent="-285750">
                  <a:buFont typeface="Arial" panose="020B0604020202020204" pitchFamily="34" charset="0"/>
                  <a:buChar char="•"/>
                </a:pPr>
                <a14:m>
                  <m:oMath xmlns:m="http://schemas.openxmlformats.org/officeDocument/2006/math">
                    <m:r>
                      <a:rPr lang="es-MX" i="1" smtClean="0">
                        <a:latin typeface="Cambria Math" panose="02040503050406030204" pitchFamily="18" charset="0"/>
                      </a:rPr>
                      <m:t>𝑌</m:t>
                    </m:r>
                    <m:r>
                      <a:rPr lang="es-MX" i="1" dirty="0">
                        <a:latin typeface="Cambria Math" panose="02040503050406030204" pitchFamily="18" charset="0"/>
                      </a:rPr>
                      <m:t>=3,58</m:t>
                    </m:r>
                    <m:r>
                      <a:rPr lang="es-MX" i="1" dirty="0">
                        <a:latin typeface="Cambria Math" panose="02040503050406030204" pitchFamily="18" charset="0"/>
                        <a:ea typeface="Cambria Math" panose="02040503050406030204" pitchFamily="18" charset="0"/>
                      </a:rPr>
                      <m:t>∙</m:t>
                    </m:r>
                    <m:r>
                      <a:rPr lang="es-MX" i="1" dirty="0">
                        <a:latin typeface="Cambria Math" panose="02040503050406030204" pitchFamily="18" charset="0"/>
                      </a:rPr>
                      <m:t>𝑋</m:t>
                    </m:r>
                    <m:r>
                      <a:rPr lang="es-MX" i="1" dirty="0">
                        <a:latin typeface="Cambria Math" panose="02040503050406030204" pitchFamily="18" charset="0"/>
                      </a:rPr>
                      <m:t>+157,1</m:t>
                    </m:r>
                  </m:oMath>
                </a14:m>
                <a:endParaRPr lang="es-MX" dirty="0"/>
              </a:p>
              <a:p>
                <a:pPr marL="742950" lvl="1" indent="-285750">
                  <a:buFont typeface="Arial" panose="020B0604020202020204" pitchFamily="34" charset="0"/>
                  <a:buChar char="•"/>
                </a:pPr>
                <a14:m>
                  <m:oMath xmlns:m="http://schemas.openxmlformats.org/officeDocument/2006/math">
                    <m:r>
                      <a:rPr lang="es-CL" b="0" i="1" smtClean="0">
                        <a:latin typeface="Cambria Math" panose="02040503050406030204" pitchFamily="18" charset="0"/>
                      </a:rPr>
                      <m:t>𝑚</m:t>
                    </m:r>
                    <m:r>
                      <a:rPr lang="es-CL" b="0" i="1" smtClean="0">
                        <a:latin typeface="Cambria Math" panose="02040503050406030204" pitchFamily="18" charset="0"/>
                        <a:ea typeface="Cambria Math" panose="02040503050406030204" pitchFamily="18" charset="0"/>
                      </a:rPr>
                      <m:t>=3,58</m:t>
                    </m:r>
                  </m:oMath>
                </a14:m>
                <a:r>
                  <a:rPr lang="es-MX" dirty="0"/>
                  <a:t> ; </a:t>
                </a:r>
                <a14:m>
                  <m:oMath xmlns:m="http://schemas.openxmlformats.org/officeDocument/2006/math">
                    <m:r>
                      <a:rPr lang="es-CL" i="1" dirty="0" smtClean="0">
                        <a:latin typeface="Cambria Math" panose="02040503050406030204" pitchFamily="18" charset="0"/>
                      </a:rPr>
                      <m:t>𝑏</m:t>
                    </m:r>
                    <m:r>
                      <a:rPr lang="es-CL" i="1" dirty="0" smtClean="0">
                        <a:latin typeface="Cambria Math" panose="02040503050406030204" pitchFamily="18" charset="0"/>
                      </a:rPr>
                      <m:t>= </m:t>
                    </m:r>
                  </m:oMath>
                </a14:m>
                <a:r>
                  <a:rPr lang="es-CL" dirty="0"/>
                  <a:t>157,1</a:t>
                </a:r>
              </a:p>
              <a:p>
                <a:pPr marL="742950" lvl="1" indent="-285750">
                  <a:buFont typeface="Arial" panose="020B0604020202020204" pitchFamily="34" charset="0"/>
                  <a:buChar char="•"/>
                </a:pPr>
                <a:endParaRPr lang="es-MX" b="1" dirty="0"/>
              </a:p>
              <a:p>
                <a:endParaRPr lang="es-MX" b="1" dirty="0"/>
              </a:p>
            </p:txBody>
          </p:sp>
        </mc:Choice>
        <mc:Fallback xmlns="">
          <p:sp>
            <p:nvSpPr>
              <p:cNvPr id="8" name="CuadroTexto 7">
                <a:extLst>
                  <a:ext uri="{FF2B5EF4-FFF2-40B4-BE49-F238E27FC236}">
                    <a16:creationId xmlns:a16="http://schemas.microsoft.com/office/drawing/2014/main" id="{4A7BE10F-29CF-4EF8-A02C-139B2254EC97}"/>
                  </a:ext>
                </a:extLst>
              </p:cNvPr>
              <p:cNvSpPr txBox="1">
                <a:spLocks noRot="1" noChangeAspect="1" noMove="1" noResize="1" noEditPoints="1" noAdjustHandles="1" noChangeArrowheads="1" noChangeShapeType="1" noTextEdit="1"/>
              </p:cNvSpPr>
              <p:nvPr/>
            </p:nvSpPr>
            <p:spPr>
              <a:xfrm>
                <a:off x="619558" y="2382120"/>
                <a:ext cx="10952883" cy="1477328"/>
              </a:xfrm>
              <a:prstGeom prst="rect">
                <a:avLst/>
              </a:prstGeom>
              <a:blipFill>
                <a:blip r:embed="rId3"/>
                <a:stretch>
                  <a:fillRect l="-390" t="-2479"/>
                </a:stretch>
              </a:blipFill>
            </p:spPr>
            <p:txBody>
              <a:bodyPr/>
              <a:lstStyle/>
              <a:p>
                <a:r>
                  <a:rPr lang="es-CL">
                    <a:noFill/>
                  </a:rPr>
                  <a:t> </a:t>
                </a:r>
              </a:p>
            </p:txBody>
          </p:sp>
        </mc:Fallback>
      </mc:AlternateContent>
      <p:graphicFrame>
        <p:nvGraphicFramePr>
          <p:cNvPr id="5" name="Tabla 9">
            <a:extLst>
              <a:ext uri="{FF2B5EF4-FFF2-40B4-BE49-F238E27FC236}">
                <a16:creationId xmlns:a16="http://schemas.microsoft.com/office/drawing/2014/main" id="{B05712EE-4146-404A-AA84-9C1370DC4A37}"/>
              </a:ext>
            </a:extLst>
          </p:cNvPr>
          <p:cNvGraphicFramePr>
            <a:graphicFrameLocks noGrp="1"/>
          </p:cNvGraphicFramePr>
          <p:nvPr/>
        </p:nvGraphicFramePr>
        <p:xfrm>
          <a:off x="619558" y="3411415"/>
          <a:ext cx="8129778" cy="3230880"/>
        </p:xfrm>
        <a:graphic>
          <a:graphicData uri="http://schemas.openxmlformats.org/drawingml/2006/table">
            <a:tbl>
              <a:tblPr firstRow="1" bandRow="1">
                <a:tableStyleId>{5940675A-B579-460E-94D1-54222C63F5DA}</a:tableStyleId>
              </a:tblPr>
              <a:tblGrid>
                <a:gridCol w="1356443">
                  <a:extLst>
                    <a:ext uri="{9D8B030D-6E8A-4147-A177-3AD203B41FA5}">
                      <a16:colId xmlns:a16="http://schemas.microsoft.com/office/drawing/2014/main" val="1325129452"/>
                    </a:ext>
                  </a:extLst>
                </a:gridCol>
                <a:gridCol w="1354667">
                  <a:extLst>
                    <a:ext uri="{9D8B030D-6E8A-4147-A177-3AD203B41FA5}">
                      <a16:colId xmlns:a16="http://schemas.microsoft.com/office/drawing/2014/main" val="3634173852"/>
                    </a:ext>
                  </a:extLst>
                </a:gridCol>
                <a:gridCol w="1354667">
                  <a:extLst>
                    <a:ext uri="{9D8B030D-6E8A-4147-A177-3AD203B41FA5}">
                      <a16:colId xmlns:a16="http://schemas.microsoft.com/office/drawing/2014/main" val="4266224720"/>
                    </a:ext>
                  </a:extLst>
                </a:gridCol>
                <a:gridCol w="1354667">
                  <a:extLst>
                    <a:ext uri="{9D8B030D-6E8A-4147-A177-3AD203B41FA5}">
                      <a16:colId xmlns:a16="http://schemas.microsoft.com/office/drawing/2014/main" val="3439835492"/>
                    </a:ext>
                  </a:extLst>
                </a:gridCol>
                <a:gridCol w="1354667">
                  <a:extLst>
                    <a:ext uri="{9D8B030D-6E8A-4147-A177-3AD203B41FA5}">
                      <a16:colId xmlns:a16="http://schemas.microsoft.com/office/drawing/2014/main" val="2555968640"/>
                    </a:ext>
                  </a:extLst>
                </a:gridCol>
                <a:gridCol w="1354667">
                  <a:extLst>
                    <a:ext uri="{9D8B030D-6E8A-4147-A177-3AD203B41FA5}">
                      <a16:colId xmlns:a16="http://schemas.microsoft.com/office/drawing/2014/main" val="384511429"/>
                    </a:ext>
                  </a:extLst>
                </a:gridCol>
              </a:tblGrid>
              <a:tr h="370840">
                <a:tc>
                  <a:txBody>
                    <a:bodyPr/>
                    <a:lstStyle/>
                    <a:p>
                      <a:r>
                        <a:rPr lang="es-CL" dirty="0"/>
                        <a:t>Mes</a:t>
                      </a:r>
                    </a:p>
                  </a:txBody>
                  <a:tcPr/>
                </a:tc>
                <a:tc>
                  <a:txBody>
                    <a:bodyPr/>
                    <a:lstStyle/>
                    <a:p>
                      <a:r>
                        <a:rPr lang="es-CL" dirty="0"/>
                        <a:t>Mes</a:t>
                      </a:r>
                    </a:p>
                  </a:txBody>
                  <a:tcPr/>
                </a:tc>
                <a:tc>
                  <a:txBody>
                    <a:bodyPr/>
                    <a:lstStyle/>
                    <a:p>
                      <a:r>
                        <a:rPr lang="es-CL" dirty="0"/>
                        <a:t>Venta real</a:t>
                      </a:r>
                    </a:p>
                  </a:txBody>
                  <a:tcPr/>
                </a:tc>
                <a:tc>
                  <a:txBody>
                    <a:bodyPr/>
                    <a:lstStyle/>
                    <a:p>
                      <a:r>
                        <a:rPr lang="es-CL" dirty="0"/>
                        <a:t>Venta Proyectada</a:t>
                      </a:r>
                    </a:p>
                  </a:txBody>
                  <a:tcPr/>
                </a:tc>
                <a:tc>
                  <a:txBody>
                    <a:bodyPr/>
                    <a:lstStyle/>
                    <a:p>
                      <a:r>
                        <a:rPr lang="es-CL"/>
                        <a:t>Ajuste</a:t>
                      </a:r>
                      <a:endParaRPr lang="es-CL" dirty="0"/>
                    </a:p>
                  </a:txBody>
                  <a:tcPr/>
                </a:tc>
                <a:tc>
                  <a:txBody>
                    <a:bodyPr/>
                    <a:lstStyle/>
                    <a:p>
                      <a:r>
                        <a:rPr lang="es-CL"/>
                        <a:t>Desviación</a:t>
                      </a:r>
                    </a:p>
                  </a:txBody>
                  <a:tcPr/>
                </a:tc>
                <a:extLst>
                  <a:ext uri="{0D108BD9-81ED-4DB2-BD59-A6C34878D82A}">
                    <a16:rowId xmlns:a16="http://schemas.microsoft.com/office/drawing/2014/main" val="2435227856"/>
                  </a:ext>
                </a:extLst>
              </a:tr>
              <a:tr h="370840">
                <a:tc>
                  <a:txBody>
                    <a:bodyPr/>
                    <a:lstStyle/>
                    <a:p>
                      <a:r>
                        <a:rPr lang="es-CL" dirty="0"/>
                        <a:t>Enero</a:t>
                      </a:r>
                    </a:p>
                  </a:txBody>
                  <a:tcPr/>
                </a:tc>
                <a:tc>
                  <a:txBody>
                    <a:bodyPr/>
                    <a:lstStyle/>
                    <a:p>
                      <a:pPr algn="r">
                        <a:lnSpc>
                          <a:spcPct val="107000"/>
                        </a:lnSpc>
                        <a:spcAft>
                          <a:spcPts val="800"/>
                        </a:spcAft>
                      </a:pPr>
                      <a:r>
                        <a:rPr lang="es-CL" sz="1800" kern="1200" dirty="0">
                          <a:solidFill>
                            <a:schemeClr val="tx1"/>
                          </a:solidFill>
                          <a:latin typeface="+mn-lt"/>
                          <a:ea typeface="+mn-ea"/>
                          <a:cs typeface="+mn-cs"/>
                        </a:rPr>
                        <a:t>1</a:t>
                      </a:r>
                    </a:p>
                  </a:txBody>
                  <a:tcPr marL="44450" marR="44450" marT="0" marB="0" anchor="ctr"/>
                </a:tc>
                <a:tc>
                  <a:txBody>
                    <a:bodyPr/>
                    <a:lstStyle/>
                    <a:p>
                      <a:pPr algn="r">
                        <a:lnSpc>
                          <a:spcPct val="107000"/>
                        </a:lnSpc>
                        <a:spcAft>
                          <a:spcPts val="800"/>
                        </a:spcAft>
                      </a:pPr>
                      <a:r>
                        <a:rPr lang="es-CL" sz="1800" kern="1200" dirty="0">
                          <a:solidFill>
                            <a:schemeClr val="tx1"/>
                          </a:solidFill>
                          <a:latin typeface="+mn-lt"/>
                          <a:ea typeface="+mn-ea"/>
                          <a:cs typeface="+mn-cs"/>
                        </a:rPr>
                        <a:t>120</a:t>
                      </a:r>
                    </a:p>
                  </a:txBody>
                  <a:tcPr marL="44450" marR="44450" marT="0" marB="0" anchor="ctr"/>
                </a:tc>
                <a:tc>
                  <a:txBody>
                    <a:bodyPr/>
                    <a:lstStyle/>
                    <a:p>
                      <a:pPr marL="0" algn="r" defTabSz="914400" rtl="0" eaLnBrk="1" latinLnBrk="0" hangingPunct="1">
                        <a:lnSpc>
                          <a:spcPct val="107000"/>
                        </a:lnSpc>
                        <a:spcAft>
                          <a:spcPts val="800"/>
                        </a:spcAft>
                      </a:pPr>
                      <a:r>
                        <a:rPr lang="es-ES" sz="1800" kern="1200" dirty="0">
                          <a:solidFill>
                            <a:schemeClr val="tx1"/>
                          </a:solidFill>
                          <a:latin typeface="+mn-lt"/>
                          <a:ea typeface="+mn-ea"/>
                          <a:cs typeface="+mn-cs"/>
                        </a:rPr>
                        <a:t>161</a:t>
                      </a:r>
                      <a:endParaRPr lang="es-CL" sz="1800" kern="1200" dirty="0">
                        <a:solidFill>
                          <a:schemeClr val="tx1"/>
                        </a:solidFill>
                        <a:latin typeface="+mn-lt"/>
                        <a:ea typeface="+mn-ea"/>
                        <a:cs typeface="+mn-cs"/>
                      </a:endParaRPr>
                    </a:p>
                  </a:txBody>
                  <a:tcPr marL="44450" marR="44450" marT="0" marB="0" anchor="ctr"/>
                </a:tc>
                <a:tc>
                  <a:txBody>
                    <a:bodyPr/>
                    <a:lstStyle/>
                    <a:p>
                      <a:pPr marL="0" algn="r" defTabSz="914400" rtl="0" eaLnBrk="1" latinLnBrk="0" hangingPunct="1">
                        <a:lnSpc>
                          <a:spcPct val="107000"/>
                        </a:lnSpc>
                        <a:spcAft>
                          <a:spcPts val="800"/>
                        </a:spcAft>
                      </a:pPr>
                      <a:r>
                        <a:rPr lang="es-ES" sz="1800" kern="1200" dirty="0">
                          <a:solidFill>
                            <a:schemeClr val="tx1"/>
                          </a:solidFill>
                          <a:latin typeface="+mn-lt"/>
                          <a:ea typeface="+mn-ea"/>
                          <a:cs typeface="+mn-cs"/>
                        </a:rPr>
                        <a:t>0,75</a:t>
                      </a:r>
                      <a:endParaRPr lang="es-CL" sz="1800" kern="1200" dirty="0">
                        <a:solidFill>
                          <a:schemeClr val="tx1"/>
                        </a:solidFill>
                        <a:latin typeface="+mn-lt"/>
                        <a:ea typeface="+mn-ea"/>
                        <a:cs typeface="+mn-cs"/>
                      </a:endParaRPr>
                    </a:p>
                  </a:txBody>
                  <a:tcPr marL="44450" marR="44450" marT="0" marB="0" anchor="ctr"/>
                </a:tc>
                <a:tc>
                  <a:txBody>
                    <a:bodyPr/>
                    <a:lstStyle/>
                    <a:p>
                      <a:pPr marL="0" algn="r" defTabSz="914400" rtl="0" eaLnBrk="1" latinLnBrk="0" hangingPunct="1">
                        <a:lnSpc>
                          <a:spcPct val="107000"/>
                        </a:lnSpc>
                        <a:spcAft>
                          <a:spcPts val="800"/>
                        </a:spcAft>
                      </a:pPr>
                      <a:r>
                        <a:rPr lang="es-ES" sz="1800" kern="1200" dirty="0">
                          <a:solidFill>
                            <a:schemeClr val="tx1"/>
                          </a:solidFill>
                          <a:latin typeface="+mn-lt"/>
                          <a:ea typeface="+mn-ea"/>
                          <a:cs typeface="+mn-cs"/>
                        </a:rPr>
                        <a:t>25%</a:t>
                      </a:r>
                      <a:endParaRPr lang="es-CL" sz="1800" kern="1200" dirty="0">
                        <a:solidFill>
                          <a:schemeClr val="tx1"/>
                        </a:solidFill>
                        <a:latin typeface="+mn-lt"/>
                        <a:ea typeface="+mn-ea"/>
                        <a:cs typeface="+mn-cs"/>
                      </a:endParaRPr>
                    </a:p>
                  </a:txBody>
                  <a:tcPr marL="44450" marR="44450" marT="0" marB="0" anchor="ctr"/>
                </a:tc>
                <a:extLst>
                  <a:ext uri="{0D108BD9-81ED-4DB2-BD59-A6C34878D82A}">
                    <a16:rowId xmlns:a16="http://schemas.microsoft.com/office/drawing/2014/main" val="3208581952"/>
                  </a:ext>
                </a:extLst>
              </a:tr>
              <a:tr h="296203">
                <a:tc>
                  <a:txBody>
                    <a:bodyPr/>
                    <a:lstStyle/>
                    <a:p>
                      <a:r>
                        <a:rPr lang="es-CL" dirty="0"/>
                        <a:t>Febrero</a:t>
                      </a:r>
                    </a:p>
                  </a:txBody>
                  <a:tcPr/>
                </a:tc>
                <a:tc>
                  <a:txBody>
                    <a:bodyPr/>
                    <a:lstStyle/>
                    <a:p>
                      <a:pPr algn="r">
                        <a:lnSpc>
                          <a:spcPct val="107000"/>
                        </a:lnSpc>
                        <a:spcAft>
                          <a:spcPts val="800"/>
                        </a:spcAft>
                      </a:pPr>
                      <a:r>
                        <a:rPr lang="es-CL" sz="1800" kern="1200" dirty="0">
                          <a:solidFill>
                            <a:schemeClr val="tx1"/>
                          </a:solidFill>
                          <a:latin typeface="+mn-lt"/>
                          <a:ea typeface="+mn-ea"/>
                          <a:cs typeface="+mn-cs"/>
                        </a:rPr>
                        <a:t>2</a:t>
                      </a:r>
                    </a:p>
                  </a:txBody>
                  <a:tcPr marL="44450" marR="44450" marT="0" marB="0" anchor="ctr"/>
                </a:tc>
                <a:tc>
                  <a:txBody>
                    <a:bodyPr/>
                    <a:lstStyle/>
                    <a:p>
                      <a:pPr algn="r">
                        <a:lnSpc>
                          <a:spcPct val="107000"/>
                        </a:lnSpc>
                        <a:spcAft>
                          <a:spcPts val="800"/>
                        </a:spcAft>
                      </a:pPr>
                      <a:r>
                        <a:rPr lang="es-CL" sz="1800" kern="1200" dirty="0">
                          <a:solidFill>
                            <a:schemeClr val="tx1"/>
                          </a:solidFill>
                          <a:latin typeface="+mn-lt"/>
                          <a:ea typeface="+mn-ea"/>
                          <a:cs typeface="+mn-cs"/>
                        </a:rPr>
                        <a:t>170</a:t>
                      </a:r>
                    </a:p>
                  </a:txBody>
                  <a:tcPr marL="44450" marR="44450" marT="0" marB="0" anchor="ctr"/>
                </a:tc>
                <a:tc>
                  <a:txBody>
                    <a:bodyPr/>
                    <a:lstStyle/>
                    <a:p>
                      <a:pPr marL="0" algn="r" defTabSz="914400" rtl="0" eaLnBrk="1" latinLnBrk="0" hangingPunct="1">
                        <a:lnSpc>
                          <a:spcPct val="107000"/>
                        </a:lnSpc>
                        <a:spcAft>
                          <a:spcPts val="800"/>
                        </a:spcAft>
                      </a:pPr>
                      <a:r>
                        <a:rPr lang="es-ES" sz="1800" kern="1200" dirty="0">
                          <a:solidFill>
                            <a:schemeClr val="tx1"/>
                          </a:solidFill>
                          <a:latin typeface="+mn-lt"/>
                          <a:ea typeface="+mn-ea"/>
                          <a:cs typeface="+mn-cs"/>
                        </a:rPr>
                        <a:t>164</a:t>
                      </a:r>
                      <a:endParaRPr lang="es-CL" sz="1800" kern="1200" dirty="0">
                        <a:solidFill>
                          <a:schemeClr val="tx1"/>
                        </a:solidFill>
                        <a:latin typeface="+mn-lt"/>
                        <a:ea typeface="+mn-ea"/>
                        <a:cs typeface="+mn-cs"/>
                      </a:endParaRPr>
                    </a:p>
                  </a:txBody>
                  <a:tcPr marL="44450" marR="44450" marT="0" marB="0" anchor="ctr"/>
                </a:tc>
                <a:tc>
                  <a:txBody>
                    <a:bodyPr/>
                    <a:lstStyle/>
                    <a:p>
                      <a:pPr marL="0" algn="r" defTabSz="914400" rtl="0" eaLnBrk="1" latinLnBrk="0" hangingPunct="1">
                        <a:lnSpc>
                          <a:spcPct val="107000"/>
                        </a:lnSpc>
                        <a:spcAft>
                          <a:spcPts val="800"/>
                        </a:spcAft>
                      </a:pPr>
                      <a:r>
                        <a:rPr lang="es-ES" sz="1800" kern="1200">
                          <a:solidFill>
                            <a:schemeClr val="tx1"/>
                          </a:solidFill>
                          <a:latin typeface="+mn-lt"/>
                          <a:ea typeface="+mn-ea"/>
                          <a:cs typeface="+mn-cs"/>
                        </a:rPr>
                        <a:t>1,03</a:t>
                      </a:r>
                      <a:endParaRPr lang="es-CL" sz="1800" kern="1200">
                        <a:solidFill>
                          <a:schemeClr val="tx1"/>
                        </a:solidFill>
                        <a:latin typeface="+mn-lt"/>
                        <a:ea typeface="+mn-ea"/>
                        <a:cs typeface="+mn-cs"/>
                      </a:endParaRPr>
                    </a:p>
                  </a:txBody>
                  <a:tcPr marL="44450" marR="44450" marT="0" marB="0" anchor="ctr"/>
                </a:tc>
                <a:tc>
                  <a:txBody>
                    <a:bodyPr/>
                    <a:lstStyle/>
                    <a:p>
                      <a:pPr marL="0" algn="r" defTabSz="914400" rtl="0" eaLnBrk="1" latinLnBrk="0" hangingPunct="1">
                        <a:lnSpc>
                          <a:spcPct val="107000"/>
                        </a:lnSpc>
                        <a:spcAft>
                          <a:spcPts val="800"/>
                        </a:spcAft>
                      </a:pPr>
                      <a:r>
                        <a:rPr lang="es-ES" sz="1800" kern="1200">
                          <a:solidFill>
                            <a:schemeClr val="tx1"/>
                          </a:solidFill>
                          <a:latin typeface="+mn-lt"/>
                          <a:ea typeface="+mn-ea"/>
                          <a:cs typeface="+mn-cs"/>
                        </a:rPr>
                        <a:t>3%</a:t>
                      </a:r>
                      <a:endParaRPr lang="es-CL" sz="1800" kern="1200">
                        <a:solidFill>
                          <a:schemeClr val="tx1"/>
                        </a:solidFill>
                        <a:latin typeface="+mn-lt"/>
                        <a:ea typeface="+mn-ea"/>
                        <a:cs typeface="+mn-cs"/>
                      </a:endParaRPr>
                    </a:p>
                  </a:txBody>
                  <a:tcPr marL="44450" marR="44450" marT="0" marB="0" anchor="ctr"/>
                </a:tc>
                <a:extLst>
                  <a:ext uri="{0D108BD9-81ED-4DB2-BD59-A6C34878D82A}">
                    <a16:rowId xmlns:a16="http://schemas.microsoft.com/office/drawing/2014/main" val="3791930200"/>
                  </a:ext>
                </a:extLst>
              </a:tr>
              <a:tr h="370840">
                <a:tc>
                  <a:txBody>
                    <a:bodyPr/>
                    <a:lstStyle/>
                    <a:p>
                      <a:r>
                        <a:rPr lang="es-CL" dirty="0"/>
                        <a:t>Marzo</a:t>
                      </a:r>
                    </a:p>
                  </a:txBody>
                  <a:tcPr/>
                </a:tc>
                <a:tc>
                  <a:txBody>
                    <a:bodyPr/>
                    <a:lstStyle/>
                    <a:p>
                      <a:pPr algn="r">
                        <a:lnSpc>
                          <a:spcPct val="107000"/>
                        </a:lnSpc>
                        <a:spcAft>
                          <a:spcPts val="800"/>
                        </a:spcAft>
                      </a:pPr>
                      <a:r>
                        <a:rPr lang="es-CL" sz="1800" kern="1200" dirty="0">
                          <a:solidFill>
                            <a:schemeClr val="tx1"/>
                          </a:solidFill>
                          <a:latin typeface="+mn-lt"/>
                          <a:ea typeface="+mn-ea"/>
                          <a:cs typeface="+mn-cs"/>
                        </a:rPr>
                        <a:t>3</a:t>
                      </a:r>
                    </a:p>
                  </a:txBody>
                  <a:tcPr marL="44450" marR="44450" marT="0" marB="0" anchor="ctr"/>
                </a:tc>
                <a:tc>
                  <a:txBody>
                    <a:bodyPr/>
                    <a:lstStyle/>
                    <a:p>
                      <a:pPr algn="r">
                        <a:lnSpc>
                          <a:spcPct val="107000"/>
                        </a:lnSpc>
                        <a:spcAft>
                          <a:spcPts val="800"/>
                        </a:spcAft>
                      </a:pPr>
                      <a:r>
                        <a:rPr lang="es-CL" sz="1800" kern="1200" dirty="0">
                          <a:solidFill>
                            <a:schemeClr val="tx1"/>
                          </a:solidFill>
                          <a:latin typeface="+mn-lt"/>
                          <a:ea typeface="+mn-ea"/>
                          <a:cs typeface="+mn-cs"/>
                        </a:rPr>
                        <a:t>200</a:t>
                      </a:r>
                    </a:p>
                  </a:txBody>
                  <a:tcPr marL="44450" marR="44450" marT="0" marB="0" anchor="ctr"/>
                </a:tc>
                <a:tc>
                  <a:txBody>
                    <a:bodyPr/>
                    <a:lstStyle/>
                    <a:p>
                      <a:pPr marL="0" algn="r" defTabSz="914400" rtl="0" eaLnBrk="1" latinLnBrk="0" hangingPunct="1">
                        <a:lnSpc>
                          <a:spcPct val="107000"/>
                        </a:lnSpc>
                        <a:spcAft>
                          <a:spcPts val="800"/>
                        </a:spcAft>
                      </a:pPr>
                      <a:r>
                        <a:rPr lang="es-ES" sz="1800" kern="1200" dirty="0">
                          <a:solidFill>
                            <a:schemeClr val="tx1"/>
                          </a:solidFill>
                          <a:latin typeface="+mn-lt"/>
                          <a:ea typeface="+mn-ea"/>
                          <a:cs typeface="+mn-cs"/>
                        </a:rPr>
                        <a:t>168</a:t>
                      </a:r>
                      <a:endParaRPr lang="es-CL" sz="1800" kern="1200" dirty="0">
                        <a:solidFill>
                          <a:schemeClr val="tx1"/>
                        </a:solidFill>
                        <a:latin typeface="+mn-lt"/>
                        <a:ea typeface="+mn-ea"/>
                        <a:cs typeface="+mn-cs"/>
                      </a:endParaRPr>
                    </a:p>
                  </a:txBody>
                  <a:tcPr marL="44450" marR="44450" marT="0" marB="0" anchor="ctr"/>
                </a:tc>
                <a:tc>
                  <a:txBody>
                    <a:bodyPr/>
                    <a:lstStyle/>
                    <a:p>
                      <a:pPr marL="0" algn="r" defTabSz="914400" rtl="0" eaLnBrk="1" latinLnBrk="0" hangingPunct="1">
                        <a:lnSpc>
                          <a:spcPct val="107000"/>
                        </a:lnSpc>
                        <a:spcAft>
                          <a:spcPts val="800"/>
                        </a:spcAft>
                      </a:pPr>
                      <a:r>
                        <a:rPr lang="es-ES" sz="1800" kern="1200">
                          <a:solidFill>
                            <a:schemeClr val="tx1"/>
                          </a:solidFill>
                          <a:latin typeface="+mn-lt"/>
                          <a:ea typeface="+mn-ea"/>
                          <a:cs typeface="+mn-cs"/>
                        </a:rPr>
                        <a:t>1,19</a:t>
                      </a:r>
                      <a:endParaRPr lang="es-CL" sz="1800" kern="1200">
                        <a:solidFill>
                          <a:schemeClr val="tx1"/>
                        </a:solidFill>
                        <a:latin typeface="+mn-lt"/>
                        <a:ea typeface="+mn-ea"/>
                        <a:cs typeface="+mn-cs"/>
                      </a:endParaRPr>
                    </a:p>
                  </a:txBody>
                  <a:tcPr marL="44450" marR="44450" marT="0" marB="0" anchor="ctr"/>
                </a:tc>
                <a:tc>
                  <a:txBody>
                    <a:bodyPr/>
                    <a:lstStyle/>
                    <a:p>
                      <a:pPr marL="0" algn="r" defTabSz="914400" rtl="0" eaLnBrk="1" latinLnBrk="0" hangingPunct="1">
                        <a:lnSpc>
                          <a:spcPct val="107000"/>
                        </a:lnSpc>
                        <a:spcAft>
                          <a:spcPts val="800"/>
                        </a:spcAft>
                      </a:pPr>
                      <a:r>
                        <a:rPr lang="es-ES" sz="1800" kern="1200" dirty="0">
                          <a:solidFill>
                            <a:schemeClr val="tx1"/>
                          </a:solidFill>
                          <a:latin typeface="+mn-lt"/>
                          <a:ea typeface="+mn-ea"/>
                          <a:cs typeface="+mn-cs"/>
                        </a:rPr>
                        <a:t>19%</a:t>
                      </a:r>
                      <a:endParaRPr lang="es-CL" sz="1800" kern="1200" dirty="0">
                        <a:solidFill>
                          <a:schemeClr val="tx1"/>
                        </a:solidFill>
                        <a:latin typeface="+mn-lt"/>
                        <a:ea typeface="+mn-ea"/>
                        <a:cs typeface="+mn-cs"/>
                      </a:endParaRPr>
                    </a:p>
                  </a:txBody>
                  <a:tcPr marL="44450" marR="44450" marT="0" marB="0" anchor="ctr"/>
                </a:tc>
                <a:extLst>
                  <a:ext uri="{0D108BD9-81ED-4DB2-BD59-A6C34878D82A}">
                    <a16:rowId xmlns:a16="http://schemas.microsoft.com/office/drawing/2014/main" val="368881940"/>
                  </a:ext>
                </a:extLst>
              </a:tr>
              <a:tr h="370840">
                <a:tc>
                  <a:txBody>
                    <a:bodyPr/>
                    <a:lstStyle/>
                    <a:p>
                      <a:r>
                        <a:rPr lang="es-CL" dirty="0"/>
                        <a:t>Abril</a:t>
                      </a:r>
                    </a:p>
                  </a:txBody>
                  <a:tcPr/>
                </a:tc>
                <a:tc>
                  <a:txBody>
                    <a:bodyPr/>
                    <a:lstStyle/>
                    <a:p>
                      <a:pPr algn="r">
                        <a:lnSpc>
                          <a:spcPct val="107000"/>
                        </a:lnSpc>
                        <a:spcAft>
                          <a:spcPts val="800"/>
                        </a:spcAft>
                      </a:pPr>
                      <a:r>
                        <a:rPr lang="es-CL" sz="1800" kern="1200" dirty="0">
                          <a:solidFill>
                            <a:schemeClr val="tx1"/>
                          </a:solidFill>
                          <a:latin typeface="+mn-lt"/>
                          <a:ea typeface="+mn-ea"/>
                          <a:cs typeface="+mn-cs"/>
                        </a:rPr>
                        <a:t>4</a:t>
                      </a:r>
                    </a:p>
                  </a:txBody>
                  <a:tcPr marL="44450" marR="44450" marT="0" marB="0" anchor="ctr"/>
                </a:tc>
                <a:tc>
                  <a:txBody>
                    <a:bodyPr/>
                    <a:lstStyle/>
                    <a:p>
                      <a:pPr algn="r">
                        <a:lnSpc>
                          <a:spcPct val="107000"/>
                        </a:lnSpc>
                        <a:spcAft>
                          <a:spcPts val="800"/>
                        </a:spcAft>
                      </a:pPr>
                      <a:r>
                        <a:rPr lang="es-CL" sz="1800" kern="1200" dirty="0">
                          <a:solidFill>
                            <a:schemeClr val="tx1"/>
                          </a:solidFill>
                          <a:latin typeface="+mn-lt"/>
                          <a:ea typeface="+mn-ea"/>
                          <a:cs typeface="+mn-cs"/>
                        </a:rPr>
                        <a:t>230</a:t>
                      </a:r>
                    </a:p>
                  </a:txBody>
                  <a:tcPr marL="44450" marR="44450" marT="0" marB="0" anchor="ctr"/>
                </a:tc>
                <a:tc>
                  <a:txBody>
                    <a:bodyPr/>
                    <a:lstStyle/>
                    <a:p>
                      <a:pPr marL="0" algn="r" defTabSz="914400" rtl="0" eaLnBrk="1" latinLnBrk="0" hangingPunct="1">
                        <a:lnSpc>
                          <a:spcPct val="107000"/>
                        </a:lnSpc>
                        <a:spcAft>
                          <a:spcPts val="800"/>
                        </a:spcAft>
                      </a:pPr>
                      <a:r>
                        <a:rPr lang="es-ES" sz="1800" kern="1200" dirty="0">
                          <a:solidFill>
                            <a:schemeClr val="tx1"/>
                          </a:solidFill>
                          <a:latin typeface="+mn-lt"/>
                          <a:ea typeface="+mn-ea"/>
                          <a:cs typeface="+mn-cs"/>
                        </a:rPr>
                        <a:t>171</a:t>
                      </a:r>
                      <a:endParaRPr lang="es-CL" sz="1800" kern="1200" dirty="0">
                        <a:solidFill>
                          <a:schemeClr val="tx1"/>
                        </a:solidFill>
                        <a:latin typeface="+mn-lt"/>
                        <a:ea typeface="+mn-ea"/>
                        <a:cs typeface="+mn-cs"/>
                      </a:endParaRPr>
                    </a:p>
                  </a:txBody>
                  <a:tcPr marL="44450" marR="44450" marT="0" marB="0" anchor="ctr"/>
                </a:tc>
                <a:tc>
                  <a:txBody>
                    <a:bodyPr/>
                    <a:lstStyle/>
                    <a:p>
                      <a:pPr marL="0" algn="r" defTabSz="914400" rtl="0" eaLnBrk="1" latinLnBrk="0" hangingPunct="1">
                        <a:lnSpc>
                          <a:spcPct val="107000"/>
                        </a:lnSpc>
                        <a:spcAft>
                          <a:spcPts val="800"/>
                        </a:spcAft>
                      </a:pPr>
                      <a:r>
                        <a:rPr lang="es-ES" sz="1800" kern="1200">
                          <a:solidFill>
                            <a:schemeClr val="tx1"/>
                          </a:solidFill>
                          <a:latin typeface="+mn-lt"/>
                          <a:ea typeface="+mn-ea"/>
                          <a:cs typeface="+mn-cs"/>
                        </a:rPr>
                        <a:t>1,34</a:t>
                      </a:r>
                      <a:endParaRPr lang="es-CL" sz="1800" kern="1200">
                        <a:solidFill>
                          <a:schemeClr val="tx1"/>
                        </a:solidFill>
                        <a:latin typeface="+mn-lt"/>
                        <a:ea typeface="+mn-ea"/>
                        <a:cs typeface="+mn-cs"/>
                      </a:endParaRPr>
                    </a:p>
                  </a:txBody>
                  <a:tcPr marL="44450" marR="44450" marT="0" marB="0" anchor="ctr"/>
                </a:tc>
                <a:tc>
                  <a:txBody>
                    <a:bodyPr/>
                    <a:lstStyle/>
                    <a:p>
                      <a:pPr marL="0" algn="r" defTabSz="914400" rtl="0" eaLnBrk="1" latinLnBrk="0" hangingPunct="1">
                        <a:lnSpc>
                          <a:spcPct val="107000"/>
                        </a:lnSpc>
                        <a:spcAft>
                          <a:spcPts val="800"/>
                        </a:spcAft>
                      </a:pPr>
                      <a:r>
                        <a:rPr lang="es-ES" sz="1800" kern="1200">
                          <a:solidFill>
                            <a:schemeClr val="tx1"/>
                          </a:solidFill>
                          <a:latin typeface="+mn-lt"/>
                          <a:ea typeface="+mn-ea"/>
                          <a:cs typeface="+mn-cs"/>
                        </a:rPr>
                        <a:t>34%</a:t>
                      </a:r>
                      <a:endParaRPr lang="es-CL" sz="1800" kern="1200">
                        <a:solidFill>
                          <a:schemeClr val="tx1"/>
                        </a:solidFill>
                        <a:latin typeface="+mn-lt"/>
                        <a:ea typeface="+mn-ea"/>
                        <a:cs typeface="+mn-cs"/>
                      </a:endParaRPr>
                    </a:p>
                  </a:txBody>
                  <a:tcPr marL="44450" marR="44450" marT="0" marB="0" anchor="ctr"/>
                </a:tc>
                <a:extLst>
                  <a:ext uri="{0D108BD9-81ED-4DB2-BD59-A6C34878D82A}">
                    <a16:rowId xmlns:a16="http://schemas.microsoft.com/office/drawing/2014/main" val="1226436215"/>
                  </a:ext>
                </a:extLst>
              </a:tr>
              <a:tr h="370840">
                <a:tc>
                  <a:txBody>
                    <a:bodyPr/>
                    <a:lstStyle/>
                    <a:p>
                      <a:r>
                        <a:rPr lang="es-CL" dirty="0"/>
                        <a:t>Mayo</a:t>
                      </a:r>
                    </a:p>
                  </a:txBody>
                  <a:tcPr/>
                </a:tc>
                <a:tc>
                  <a:txBody>
                    <a:bodyPr/>
                    <a:lstStyle/>
                    <a:p>
                      <a:pPr algn="r">
                        <a:lnSpc>
                          <a:spcPct val="107000"/>
                        </a:lnSpc>
                        <a:spcAft>
                          <a:spcPts val="800"/>
                        </a:spcAft>
                      </a:pPr>
                      <a:r>
                        <a:rPr lang="es-CL" sz="1800" kern="1200" dirty="0">
                          <a:solidFill>
                            <a:schemeClr val="tx1"/>
                          </a:solidFill>
                          <a:latin typeface="+mn-lt"/>
                          <a:ea typeface="+mn-ea"/>
                          <a:cs typeface="+mn-cs"/>
                        </a:rPr>
                        <a:t>5</a:t>
                      </a:r>
                    </a:p>
                  </a:txBody>
                  <a:tcPr marL="44450" marR="44450" marT="0" marB="0" anchor="ctr"/>
                </a:tc>
                <a:tc>
                  <a:txBody>
                    <a:bodyPr/>
                    <a:lstStyle/>
                    <a:p>
                      <a:pPr algn="r">
                        <a:lnSpc>
                          <a:spcPct val="107000"/>
                        </a:lnSpc>
                        <a:spcAft>
                          <a:spcPts val="800"/>
                        </a:spcAft>
                      </a:pPr>
                      <a:r>
                        <a:rPr lang="es-CL" sz="1800" kern="1200" dirty="0">
                          <a:solidFill>
                            <a:schemeClr val="tx1"/>
                          </a:solidFill>
                          <a:latin typeface="+mn-lt"/>
                          <a:ea typeface="+mn-ea"/>
                          <a:cs typeface="+mn-cs"/>
                        </a:rPr>
                        <a:t>150</a:t>
                      </a:r>
                    </a:p>
                  </a:txBody>
                  <a:tcPr marL="44450" marR="44450" marT="0" marB="0" anchor="ctr"/>
                </a:tc>
                <a:tc>
                  <a:txBody>
                    <a:bodyPr/>
                    <a:lstStyle/>
                    <a:p>
                      <a:pPr marL="0" algn="r" defTabSz="914400" rtl="0" eaLnBrk="1" latinLnBrk="0" hangingPunct="1">
                        <a:lnSpc>
                          <a:spcPct val="107000"/>
                        </a:lnSpc>
                        <a:spcAft>
                          <a:spcPts val="800"/>
                        </a:spcAft>
                      </a:pPr>
                      <a:r>
                        <a:rPr lang="es-ES" sz="1800" kern="1200" dirty="0">
                          <a:solidFill>
                            <a:schemeClr val="tx1"/>
                          </a:solidFill>
                          <a:latin typeface="+mn-lt"/>
                          <a:ea typeface="+mn-ea"/>
                          <a:cs typeface="+mn-cs"/>
                        </a:rPr>
                        <a:t>175</a:t>
                      </a:r>
                      <a:endParaRPr lang="es-CL" sz="1800" kern="1200" dirty="0">
                        <a:solidFill>
                          <a:schemeClr val="tx1"/>
                        </a:solidFill>
                        <a:latin typeface="+mn-lt"/>
                        <a:ea typeface="+mn-ea"/>
                        <a:cs typeface="+mn-cs"/>
                      </a:endParaRPr>
                    </a:p>
                  </a:txBody>
                  <a:tcPr marL="44450" marR="44450" marT="0" marB="0" anchor="ctr"/>
                </a:tc>
                <a:tc>
                  <a:txBody>
                    <a:bodyPr/>
                    <a:lstStyle/>
                    <a:p>
                      <a:pPr marL="0" algn="r" defTabSz="914400" rtl="0" eaLnBrk="1" latinLnBrk="0" hangingPunct="1">
                        <a:lnSpc>
                          <a:spcPct val="107000"/>
                        </a:lnSpc>
                        <a:spcAft>
                          <a:spcPts val="800"/>
                        </a:spcAft>
                      </a:pPr>
                      <a:r>
                        <a:rPr lang="es-ES" sz="1800" kern="1200">
                          <a:solidFill>
                            <a:schemeClr val="tx1"/>
                          </a:solidFill>
                          <a:latin typeface="+mn-lt"/>
                          <a:ea typeface="+mn-ea"/>
                          <a:cs typeface="+mn-cs"/>
                        </a:rPr>
                        <a:t>0,86</a:t>
                      </a:r>
                      <a:endParaRPr lang="es-CL" sz="1800" kern="1200">
                        <a:solidFill>
                          <a:schemeClr val="tx1"/>
                        </a:solidFill>
                        <a:latin typeface="+mn-lt"/>
                        <a:ea typeface="+mn-ea"/>
                        <a:cs typeface="+mn-cs"/>
                      </a:endParaRPr>
                    </a:p>
                  </a:txBody>
                  <a:tcPr marL="44450" marR="44450" marT="0" marB="0" anchor="ctr"/>
                </a:tc>
                <a:tc>
                  <a:txBody>
                    <a:bodyPr/>
                    <a:lstStyle/>
                    <a:p>
                      <a:pPr marL="0" algn="r" defTabSz="914400" rtl="0" eaLnBrk="1" latinLnBrk="0" hangingPunct="1">
                        <a:lnSpc>
                          <a:spcPct val="107000"/>
                        </a:lnSpc>
                        <a:spcAft>
                          <a:spcPts val="800"/>
                        </a:spcAft>
                      </a:pPr>
                      <a:r>
                        <a:rPr lang="es-ES" sz="1800" kern="1200" dirty="0">
                          <a:solidFill>
                            <a:schemeClr val="tx1"/>
                          </a:solidFill>
                          <a:latin typeface="+mn-lt"/>
                          <a:ea typeface="+mn-ea"/>
                          <a:cs typeface="+mn-cs"/>
                        </a:rPr>
                        <a:t>14%</a:t>
                      </a:r>
                      <a:endParaRPr lang="es-CL" sz="1800" kern="1200" dirty="0">
                        <a:solidFill>
                          <a:schemeClr val="tx1"/>
                        </a:solidFill>
                        <a:latin typeface="+mn-lt"/>
                        <a:ea typeface="+mn-ea"/>
                        <a:cs typeface="+mn-cs"/>
                      </a:endParaRPr>
                    </a:p>
                  </a:txBody>
                  <a:tcPr marL="44450" marR="44450" marT="0" marB="0" anchor="ctr"/>
                </a:tc>
                <a:extLst>
                  <a:ext uri="{0D108BD9-81ED-4DB2-BD59-A6C34878D82A}">
                    <a16:rowId xmlns:a16="http://schemas.microsoft.com/office/drawing/2014/main" val="4001833991"/>
                  </a:ext>
                </a:extLst>
              </a:tr>
              <a:tr h="370840">
                <a:tc>
                  <a:txBody>
                    <a:bodyPr/>
                    <a:lstStyle/>
                    <a:p>
                      <a:r>
                        <a:rPr lang="es-CL" dirty="0"/>
                        <a:t>Junio</a:t>
                      </a:r>
                    </a:p>
                  </a:txBody>
                  <a:tcPr/>
                </a:tc>
                <a:tc>
                  <a:txBody>
                    <a:bodyPr/>
                    <a:lstStyle/>
                    <a:p>
                      <a:pPr algn="r">
                        <a:lnSpc>
                          <a:spcPct val="107000"/>
                        </a:lnSpc>
                        <a:spcAft>
                          <a:spcPts val="800"/>
                        </a:spcAft>
                      </a:pPr>
                      <a:r>
                        <a:rPr lang="es-CL" sz="1800" kern="1200" dirty="0">
                          <a:solidFill>
                            <a:schemeClr val="tx1"/>
                          </a:solidFill>
                          <a:latin typeface="+mn-lt"/>
                          <a:ea typeface="+mn-ea"/>
                          <a:cs typeface="+mn-cs"/>
                        </a:rPr>
                        <a:t>6</a:t>
                      </a:r>
                    </a:p>
                  </a:txBody>
                  <a:tcPr marL="44450" marR="44450" marT="0" marB="0" anchor="ctr"/>
                </a:tc>
                <a:tc>
                  <a:txBody>
                    <a:bodyPr/>
                    <a:lstStyle/>
                    <a:p>
                      <a:pPr algn="r">
                        <a:lnSpc>
                          <a:spcPct val="107000"/>
                        </a:lnSpc>
                        <a:spcAft>
                          <a:spcPts val="800"/>
                        </a:spcAft>
                      </a:pPr>
                      <a:r>
                        <a:rPr lang="es-CL" sz="1800" kern="1200" dirty="0">
                          <a:solidFill>
                            <a:schemeClr val="tx1"/>
                          </a:solidFill>
                          <a:latin typeface="+mn-lt"/>
                          <a:ea typeface="+mn-ea"/>
                          <a:cs typeface="+mn-cs"/>
                        </a:rPr>
                        <a:t>140</a:t>
                      </a:r>
                    </a:p>
                  </a:txBody>
                  <a:tcPr marL="44450" marR="44450" marT="0" marB="0" anchor="ctr"/>
                </a:tc>
                <a:tc>
                  <a:txBody>
                    <a:bodyPr/>
                    <a:lstStyle/>
                    <a:p>
                      <a:pPr marL="0" algn="r" defTabSz="914400" rtl="0" eaLnBrk="1" latinLnBrk="0" hangingPunct="1">
                        <a:lnSpc>
                          <a:spcPct val="107000"/>
                        </a:lnSpc>
                        <a:spcAft>
                          <a:spcPts val="800"/>
                        </a:spcAft>
                      </a:pPr>
                      <a:r>
                        <a:rPr lang="es-ES" sz="1800" kern="1200" dirty="0">
                          <a:solidFill>
                            <a:schemeClr val="tx1"/>
                          </a:solidFill>
                          <a:latin typeface="+mn-lt"/>
                          <a:ea typeface="+mn-ea"/>
                          <a:cs typeface="+mn-cs"/>
                        </a:rPr>
                        <a:t>179</a:t>
                      </a:r>
                      <a:endParaRPr lang="es-CL" sz="1800" kern="1200" dirty="0">
                        <a:solidFill>
                          <a:schemeClr val="tx1"/>
                        </a:solidFill>
                        <a:latin typeface="+mn-lt"/>
                        <a:ea typeface="+mn-ea"/>
                        <a:cs typeface="+mn-cs"/>
                      </a:endParaRPr>
                    </a:p>
                  </a:txBody>
                  <a:tcPr marL="44450" marR="44450" marT="0" marB="0" anchor="ctr"/>
                </a:tc>
                <a:tc>
                  <a:txBody>
                    <a:bodyPr/>
                    <a:lstStyle/>
                    <a:p>
                      <a:pPr marL="0" algn="r" defTabSz="914400" rtl="0" eaLnBrk="1" latinLnBrk="0" hangingPunct="1">
                        <a:lnSpc>
                          <a:spcPct val="107000"/>
                        </a:lnSpc>
                        <a:spcAft>
                          <a:spcPts val="800"/>
                        </a:spcAft>
                      </a:pPr>
                      <a:r>
                        <a:rPr lang="es-ES" sz="1800" kern="1200">
                          <a:solidFill>
                            <a:schemeClr val="tx1"/>
                          </a:solidFill>
                          <a:latin typeface="+mn-lt"/>
                          <a:ea typeface="+mn-ea"/>
                          <a:cs typeface="+mn-cs"/>
                        </a:rPr>
                        <a:t>0,78</a:t>
                      </a:r>
                      <a:endParaRPr lang="es-CL" sz="1800" kern="1200">
                        <a:solidFill>
                          <a:schemeClr val="tx1"/>
                        </a:solidFill>
                        <a:latin typeface="+mn-lt"/>
                        <a:ea typeface="+mn-ea"/>
                        <a:cs typeface="+mn-cs"/>
                      </a:endParaRPr>
                    </a:p>
                  </a:txBody>
                  <a:tcPr marL="44450" marR="44450" marT="0" marB="0" anchor="ctr"/>
                </a:tc>
                <a:tc>
                  <a:txBody>
                    <a:bodyPr/>
                    <a:lstStyle/>
                    <a:p>
                      <a:pPr marL="0" algn="r" defTabSz="914400" rtl="0" eaLnBrk="1" latinLnBrk="0" hangingPunct="1">
                        <a:lnSpc>
                          <a:spcPct val="107000"/>
                        </a:lnSpc>
                        <a:spcAft>
                          <a:spcPts val="800"/>
                        </a:spcAft>
                      </a:pPr>
                      <a:r>
                        <a:rPr lang="es-ES" sz="1800" kern="1200" dirty="0">
                          <a:solidFill>
                            <a:schemeClr val="tx1"/>
                          </a:solidFill>
                          <a:latin typeface="+mn-lt"/>
                          <a:ea typeface="+mn-ea"/>
                          <a:cs typeface="+mn-cs"/>
                        </a:rPr>
                        <a:t>22%</a:t>
                      </a:r>
                      <a:endParaRPr lang="es-CL" sz="1800" kern="1200" dirty="0">
                        <a:solidFill>
                          <a:schemeClr val="tx1"/>
                        </a:solidFill>
                        <a:latin typeface="+mn-lt"/>
                        <a:ea typeface="+mn-ea"/>
                        <a:cs typeface="+mn-cs"/>
                      </a:endParaRPr>
                    </a:p>
                  </a:txBody>
                  <a:tcPr marL="44450" marR="44450" marT="0" marB="0" anchor="ctr"/>
                </a:tc>
                <a:extLst>
                  <a:ext uri="{0D108BD9-81ED-4DB2-BD59-A6C34878D82A}">
                    <a16:rowId xmlns:a16="http://schemas.microsoft.com/office/drawing/2014/main" val="2241521619"/>
                  </a:ext>
                </a:extLst>
              </a:tr>
              <a:tr h="370840">
                <a:tc>
                  <a:txBody>
                    <a:bodyPr/>
                    <a:lstStyle/>
                    <a:p>
                      <a:r>
                        <a:rPr lang="es-CL" dirty="0"/>
                        <a:t>Julio</a:t>
                      </a:r>
                    </a:p>
                  </a:txBody>
                  <a:tcPr/>
                </a:tc>
                <a:tc>
                  <a:txBody>
                    <a:bodyPr/>
                    <a:lstStyle/>
                    <a:p>
                      <a:pPr algn="r">
                        <a:lnSpc>
                          <a:spcPct val="107000"/>
                        </a:lnSpc>
                        <a:spcAft>
                          <a:spcPts val="800"/>
                        </a:spcAft>
                      </a:pPr>
                      <a:r>
                        <a:rPr lang="es-CL" sz="1800" kern="1200" dirty="0">
                          <a:solidFill>
                            <a:schemeClr val="tx1"/>
                          </a:solidFill>
                          <a:latin typeface="+mn-lt"/>
                          <a:ea typeface="+mn-ea"/>
                          <a:cs typeface="+mn-cs"/>
                        </a:rPr>
                        <a:t>7</a:t>
                      </a:r>
                    </a:p>
                  </a:txBody>
                  <a:tcPr marL="44450" marR="44450" marT="0" marB="0" anchor="ctr"/>
                </a:tc>
                <a:tc>
                  <a:txBody>
                    <a:bodyPr/>
                    <a:lstStyle/>
                    <a:p>
                      <a:pPr algn="r"/>
                      <a:r>
                        <a:rPr lang="es-CL" dirty="0"/>
                        <a:t>190</a:t>
                      </a:r>
                    </a:p>
                  </a:txBody>
                  <a:tcPr marL="44450" marR="44450" marT="0" marB="0" anchor="ctr"/>
                </a:tc>
                <a:tc>
                  <a:txBody>
                    <a:bodyPr/>
                    <a:lstStyle/>
                    <a:p>
                      <a:pPr marL="0" algn="r" defTabSz="914400" rtl="0" eaLnBrk="1" latinLnBrk="0" hangingPunct="1">
                        <a:lnSpc>
                          <a:spcPct val="107000"/>
                        </a:lnSpc>
                        <a:spcAft>
                          <a:spcPts val="800"/>
                        </a:spcAft>
                      </a:pPr>
                      <a:r>
                        <a:rPr lang="es-CL" sz="1800" kern="1200" dirty="0">
                          <a:solidFill>
                            <a:schemeClr val="tx1"/>
                          </a:solidFill>
                          <a:latin typeface="+mn-lt"/>
                          <a:ea typeface="+mn-ea"/>
                          <a:cs typeface="+mn-cs"/>
                        </a:rPr>
                        <a:t>182</a:t>
                      </a:r>
                    </a:p>
                  </a:txBody>
                  <a:tcPr marL="44450" marR="44450" marT="0" marB="0" anchor="ctr"/>
                </a:tc>
                <a:tc>
                  <a:txBody>
                    <a:bodyPr/>
                    <a:lstStyle/>
                    <a:p>
                      <a:pPr marL="0" algn="r" defTabSz="914400" rtl="0" eaLnBrk="1" latinLnBrk="0" hangingPunct="1">
                        <a:lnSpc>
                          <a:spcPct val="107000"/>
                        </a:lnSpc>
                        <a:spcAft>
                          <a:spcPts val="800"/>
                        </a:spcAft>
                      </a:pPr>
                      <a:r>
                        <a:rPr lang="es-ES" sz="1800" kern="1200" dirty="0">
                          <a:solidFill>
                            <a:schemeClr val="tx1"/>
                          </a:solidFill>
                          <a:latin typeface="+mn-lt"/>
                          <a:ea typeface="+mn-ea"/>
                          <a:cs typeface="+mn-cs"/>
                        </a:rPr>
                        <a:t>1,04</a:t>
                      </a:r>
                      <a:endParaRPr lang="es-CL" sz="1800" kern="1200" dirty="0">
                        <a:solidFill>
                          <a:schemeClr val="tx1"/>
                        </a:solidFill>
                        <a:latin typeface="+mn-lt"/>
                        <a:ea typeface="+mn-ea"/>
                        <a:cs typeface="+mn-cs"/>
                      </a:endParaRPr>
                    </a:p>
                  </a:txBody>
                  <a:tcPr marL="44450" marR="44450" marT="0" marB="0" anchor="ctr"/>
                </a:tc>
                <a:tc>
                  <a:txBody>
                    <a:bodyPr/>
                    <a:lstStyle/>
                    <a:p>
                      <a:pPr marL="0" algn="r" defTabSz="914400" rtl="0" eaLnBrk="1" latinLnBrk="0" hangingPunct="1">
                        <a:lnSpc>
                          <a:spcPct val="107000"/>
                        </a:lnSpc>
                        <a:spcAft>
                          <a:spcPts val="800"/>
                        </a:spcAft>
                      </a:pPr>
                      <a:r>
                        <a:rPr lang="es-ES" sz="1800" kern="1200" dirty="0">
                          <a:solidFill>
                            <a:schemeClr val="tx1"/>
                          </a:solidFill>
                          <a:latin typeface="+mn-lt"/>
                          <a:ea typeface="+mn-ea"/>
                          <a:cs typeface="+mn-cs"/>
                        </a:rPr>
                        <a:t>4%</a:t>
                      </a:r>
                      <a:endParaRPr lang="es-CL" sz="1800" kern="1200" dirty="0">
                        <a:solidFill>
                          <a:schemeClr val="tx1"/>
                        </a:solidFill>
                        <a:latin typeface="+mn-lt"/>
                        <a:ea typeface="+mn-ea"/>
                        <a:cs typeface="+mn-cs"/>
                      </a:endParaRPr>
                    </a:p>
                  </a:txBody>
                  <a:tcPr marL="44450" marR="44450" marT="0" marB="0" anchor="ctr"/>
                </a:tc>
                <a:extLst>
                  <a:ext uri="{0D108BD9-81ED-4DB2-BD59-A6C34878D82A}">
                    <a16:rowId xmlns:a16="http://schemas.microsoft.com/office/drawing/2014/main" val="630699851"/>
                  </a:ext>
                </a:extLst>
              </a:tr>
            </a:tbl>
          </a:graphicData>
        </a:graphic>
      </p:graphicFrame>
      <p:graphicFrame>
        <p:nvGraphicFramePr>
          <p:cNvPr id="12" name="Tabla 11">
            <a:extLst>
              <a:ext uri="{FF2B5EF4-FFF2-40B4-BE49-F238E27FC236}">
                <a16:creationId xmlns:a16="http://schemas.microsoft.com/office/drawing/2014/main" id="{6920B9E3-CB9A-40BF-846C-C50A16917F1C}"/>
              </a:ext>
            </a:extLst>
          </p:cNvPr>
          <p:cNvGraphicFramePr>
            <a:graphicFrameLocks noGrp="1"/>
          </p:cNvGraphicFramePr>
          <p:nvPr>
            <p:extLst>
              <p:ext uri="{D42A27DB-BD31-4B8C-83A1-F6EECF244321}">
                <p14:modId xmlns:p14="http://schemas.microsoft.com/office/powerpoint/2010/main" val="2539996522"/>
              </p:ext>
            </p:extLst>
          </p:nvPr>
        </p:nvGraphicFramePr>
        <p:xfrm>
          <a:off x="8963175" y="2382120"/>
          <a:ext cx="2783348" cy="4400741"/>
        </p:xfrm>
        <a:graphic>
          <a:graphicData uri="http://schemas.openxmlformats.org/drawingml/2006/table">
            <a:tbl>
              <a:tblPr firstRow="1" firstCol="1" bandRow="1"/>
              <a:tblGrid>
                <a:gridCol w="2613982">
                  <a:extLst>
                    <a:ext uri="{9D8B030D-6E8A-4147-A177-3AD203B41FA5}">
                      <a16:colId xmlns:a16="http://schemas.microsoft.com/office/drawing/2014/main" val="2759164429"/>
                    </a:ext>
                  </a:extLst>
                </a:gridCol>
                <a:gridCol w="169366">
                  <a:extLst>
                    <a:ext uri="{9D8B030D-6E8A-4147-A177-3AD203B41FA5}">
                      <a16:colId xmlns:a16="http://schemas.microsoft.com/office/drawing/2014/main" val="2548098500"/>
                    </a:ext>
                  </a:extLst>
                </a:gridCol>
              </a:tblGrid>
              <a:tr h="361012">
                <a:tc>
                  <a:txBody>
                    <a:bodyPr/>
                    <a:lstStyle/>
                    <a:p>
                      <a:pPr marL="285750" indent="-285750">
                        <a:lnSpc>
                          <a:spcPct val="107000"/>
                        </a:lnSpc>
                        <a:spcAft>
                          <a:spcPts val="800"/>
                        </a:spcAft>
                        <a:buFont typeface="Arial" panose="020B0604020202020204" pitchFamily="34" charset="0"/>
                        <a:buChar char="•"/>
                      </a:pPr>
                      <a:r>
                        <a:rPr lang="es-ES" sz="1800" b="0" kern="1200" dirty="0">
                          <a:solidFill>
                            <a:schemeClr val="tx1"/>
                          </a:solidFill>
                          <a:latin typeface="+mn-lt"/>
                          <a:ea typeface="+mn-ea"/>
                          <a:cs typeface="+mn-cs"/>
                        </a:rPr>
                        <a:t>La mitad de los datos + 1 debe tener desviación menor o igual al 10%.</a:t>
                      </a:r>
                    </a:p>
                    <a:p>
                      <a:pPr marL="285750" indent="-285750">
                        <a:lnSpc>
                          <a:spcPct val="107000"/>
                        </a:lnSpc>
                        <a:spcAft>
                          <a:spcPts val="800"/>
                        </a:spcAft>
                        <a:buFont typeface="Arial" panose="020B0604020202020204" pitchFamily="34" charset="0"/>
                        <a:buChar char="•"/>
                      </a:pPr>
                      <a:r>
                        <a:rPr lang="es-MX" sz="1800" b="0" kern="1200" dirty="0">
                          <a:solidFill>
                            <a:schemeClr val="tx1"/>
                          </a:solidFill>
                          <a:latin typeface="+mn-lt"/>
                          <a:ea typeface="+mn-ea"/>
                          <a:cs typeface="+mn-cs"/>
                        </a:rPr>
                        <a:t>Tenemos 7 datos lo que implica que la mitad + 1 son 4,5 datos</a:t>
                      </a:r>
                    </a:p>
                    <a:p>
                      <a:pPr marL="285750" indent="-285750">
                        <a:lnSpc>
                          <a:spcPct val="107000"/>
                        </a:lnSpc>
                        <a:spcAft>
                          <a:spcPts val="800"/>
                        </a:spcAft>
                        <a:buFont typeface="Arial" panose="020B0604020202020204" pitchFamily="34" charset="0"/>
                        <a:buChar char="•"/>
                      </a:pPr>
                      <a:r>
                        <a:rPr lang="es-MX" sz="1800" b="0" kern="1200" dirty="0">
                          <a:solidFill>
                            <a:schemeClr val="tx1"/>
                          </a:solidFill>
                          <a:latin typeface="+mn-lt"/>
                          <a:ea typeface="+mn-ea"/>
                          <a:cs typeface="+mn-cs"/>
                        </a:rPr>
                        <a:t>Por lo tanto, se requiere que a lo menos 5 datos sean menores o iguales al 10%</a:t>
                      </a:r>
                    </a:p>
                    <a:p>
                      <a:pPr marL="285750" indent="-285750">
                        <a:lnSpc>
                          <a:spcPct val="107000"/>
                        </a:lnSpc>
                        <a:spcAft>
                          <a:spcPts val="800"/>
                        </a:spcAft>
                        <a:buFont typeface="Arial" panose="020B0604020202020204" pitchFamily="34" charset="0"/>
                        <a:buChar char="•"/>
                      </a:pPr>
                      <a:r>
                        <a:rPr lang="es-MX" sz="1800" b="0" kern="1200" dirty="0">
                          <a:solidFill>
                            <a:schemeClr val="tx1"/>
                          </a:solidFill>
                          <a:latin typeface="+mn-lt"/>
                          <a:ea typeface="+mn-ea"/>
                          <a:cs typeface="+mn-cs"/>
                        </a:rPr>
                        <a:t>Se tiene sólo 2 datos dentro del rango por lo tanto la predicción es poco probable</a:t>
                      </a:r>
                    </a:p>
                  </a:txBody>
                  <a:tcPr marL="44450" marR="44450" marT="0" marB="0">
                    <a:lnL>
                      <a:noFill/>
                    </a:lnL>
                    <a:lnR>
                      <a:noFill/>
                    </a:lnR>
                    <a:lnT>
                      <a:noFill/>
                    </a:lnT>
                    <a:lnB>
                      <a:noFill/>
                    </a:lnB>
                  </a:tcPr>
                </a:tc>
                <a:tc>
                  <a:txBody>
                    <a:bodyPr/>
                    <a:lstStyle/>
                    <a:p>
                      <a:pPr>
                        <a:lnSpc>
                          <a:spcPct val="107000"/>
                        </a:lnSpc>
                      </a:pPr>
                      <a:endParaRPr lang="es-CL" sz="1100" dirty="0">
                        <a:effectLst/>
                        <a:latin typeface="Calibri" panose="020F0502020204030204" pitchFamily="34" charset="0"/>
                        <a:cs typeface="Times New Roman" panose="02020603050405020304" pitchFamily="18" charset="0"/>
                      </a:endParaRPr>
                    </a:p>
                  </a:txBody>
                  <a:tcPr marL="44450" marR="44450" marT="0" marB="0" anchor="b">
                    <a:lnL>
                      <a:noFill/>
                    </a:lnL>
                    <a:lnR>
                      <a:noFill/>
                    </a:lnR>
                    <a:lnT>
                      <a:noFill/>
                    </a:lnT>
                    <a:lnB>
                      <a:noFill/>
                    </a:lnB>
                  </a:tcPr>
                </a:tc>
                <a:extLst>
                  <a:ext uri="{0D108BD9-81ED-4DB2-BD59-A6C34878D82A}">
                    <a16:rowId xmlns:a16="http://schemas.microsoft.com/office/drawing/2014/main" val="3357311585"/>
                  </a:ext>
                </a:extLst>
              </a:tr>
            </a:tbl>
          </a:graphicData>
        </a:graphic>
      </p:graphicFrame>
      <p:sp>
        <p:nvSpPr>
          <p:cNvPr id="2" name="CuadroTexto 1">
            <a:extLst>
              <a:ext uri="{FF2B5EF4-FFF2-40B4-BE49-F238E27FC236}">
                <a16:creationId xmlns:a16="http://schemas.microsoft.com/office/drawing/2014/main" id="{6A0ABFA0-EF88-BEB8-AB2C-F3B0E4EF7C23}"/>
              </a:ext>
            </a:extLst>
          </p:cNvPr>
          <p:cNvSpPr txBox="1"/>
          <p:nvPr/>
        </p:nvSpPr>
        <p:spPr>
          <a:xfrm>
            <a:off x="5191125" y="1262185"/>
            <a:ext cx="6191250" cy="369332"/>
          </a:xfrm>
          <a:prstGeom prst="rect">
            <a:avLst/>
          </a:prstGeom>
          <a:noFill/>
        </p:spPr>
        <p:txBody>
          <a:bodyPr wrap="square">
            <a:spAutoFit/>
          </a:bodyPr>
          <a:lstStyle/>
          <a:p>
            <a:r>
              <a:rPr lang="es-MX" sz="1800" b="1" dirty="0"/>
              <a:t>y = </a:t>
            </a:r>
            <a:r>
              <a:rPr lang="es-MX" sz="1800" b="1" dirty="0" err="1"/>
              <a:t>mx</a:t>
            </a:r>
            <a:r>
              <a:rPr lang="es-MX" sz="1800" b="1" dirty="0"/>
              <a:t> + b</a:t>
            </a:r>
            <a:r>
              <a:rPr lang="es-MX" sz="1800" dirty="0"/>
              <a:t>;</a:t>
            </a:r>
            <a:r>
              <a:rPr lang="es-MX" sz="1800" b="1" dirty="0"/>
              <a:t> m </a:t>
            </a:r>
            <a:r>
              <a:rPr lang="es-MX" sz="1800" dirty="0"/>
              <a:t>es la pendiente y </a:t>
            </a:r>
            <a:r>
              <a:rPr lang="es-MX" sz="1800" b="1" dirty="0"/>
              <a:t>b</a:t>
            </a:r>
            <a:r>
              <a:rPr lang="es-MX" sz="1800" dirty="0"/>
              <a:t> el punto de corte</a:t>
            </a:r>
            <a:endParaRPr lang="es-CL" dirty="0"/>
          </a:p>
        </p:txBody>
      </p:sp>
    </p:spTree>
    <p:extLst>
      <p:ext uri="{BB962C8B-B14F-4D97-AF65-F5344CB8AC3E}">
        <p14:creationId xmlns:p14="http://schemas.microsoft.com/office/powerpoint/2010/main" val="2671536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MX" sz="3600" dirty="0">
                <a:solidFill>
                  <a:schemeClr val="lt1"/>
                </a:solidFill>
              </a:rPr>
              <a:t>Ejemplo de predicción modelado bajo curvas</a:t>
            </a:r>
            <a:endParaRPr lang="es-CL" sz="3600" dirty="0">
              <a:solidFill>
                <a:schemeClr val="lt1"/>
              </a:solidFill>
            </a:endParaRPr>
          </a:p>
        </p:txBody>
      </p:sp>
      <p:sp>
        <p:nvSpPr>
          <p:cNvPr id="2" name="CuadroTexto 1">
            <a:extLst>
              <a:ext uri="{FF2B5EF4-FFF2-40B4-BE49-F238E27FC236}">
                <a16:creationId xmlns:a16="http://schemas.microsoft.com/office/drawing/2014/main" id="{7F7B91A4-C381-47CA-9B13-EBBB162FA0DC}"/>
              </a:ext>
            </a:extLst>
          </p:cNvPr>
          <p:cNvSpPr txBox="1"/>
          <p:nvPr/>
        </p:nvSpPr>
        <p:spPr>
          <a:xfrm>
            <a:off x="657226" y="2520619"/>
            <a:ext cx="9976338" cy="646331"/>
          </a:xfrm>
          <a:prstGeom prst="rect">
            <a:avLst/>
          </a:prstGeom>
          <a:noFill/>
        </p:spPr>
        <p:txBody>
          <a:bodyPr wrap="square" rtlCol="0">
            <a:spAutoFit/>
          </a:bodyPr>
          <a:lstStyle/>
          <a:p>
            <a:pPr marL="285750" indent="-285750">
              <a:buFont typeface="Arial" panose="020B0604020202020204" pitchFamily="34" charset="0"/>
              <a:buChar char="•"/>
            </a:pPr>
            <a:r>
              <a:rPr lang="es-CL" dirty="0"/>
              <a:t>Haciendo este mismo ejercicio con Excel sale mucho más sencillo debido a que las ecuaciones ya están incorporadas y no es necesario graficar a mano alzada.</a:t>
            </a:r>
          </a:p>
        </p:txBody>
      </p:sp>
      <p:graphicFrame>
        <p:nvGraphicFramePr>
          <p:cNvPr id="9" name="Objeto 8">
            <a:extLst>
              <a:ext uri="{FF2B5EF4-FFF2-40B4-BE49-F238E27FC236}">
                <a16:creationId xmlns:a16="http://schemas.microsoft.com/office/drawing/2014/main" id="{16C1DF75-94C2-4E76-A8FA-874C5E8410E9}"/>
              </a:ext>
            </a:extLst>
          </p:cNvPr>
          <p:cNvGraphicFramePr>
            <a:graphicFrameLocks noChangeAspect="1"/>
          </p:cNvGraphicFramePr>
          <p:nvPr/>
        </p:nvGraphicFramePr>
        <p:xfrm>
          <a:off x="971550" y="3200400"/>
          <a:ext cx="4762500" cy="2041525"/>
        </p:xfrm>
        <a:graphic>
          <a:graphicData uri="http://schemas.openxmlformats.org/presentationml/2006/ole">
            <mc:AlternateContent xmlns:mc="http://schemas.openxmlformats.org/markup-compatibility/2006">
              <mc:Choice xmlns:v="urn:schemas-microsoft-com:vml" Requires="v">
                <p:oleObj name="Worksheet" r:id="rId3" imgW="4762692" imgH="2042178" progId="Excel.Sheet.12">
                  <p:embed/>
                </p:oleObj>
              </mc:Choice>
              <mc:Fallback>
                <p:oleObj name="Worksheet" r:id="rId3" imgW="4762692" imgH="2042178" progId="Excel.Sheet.12">
                  <p:embed/>
                  <p:pic>
                    <p:nvPicPr>
                      <p:cNvPr id="9" name="Objeto 8">
                        <a:extLst>
                          <a:ext uri="{FF2B5EF4-FFF2-40B4-BE49-F238E27FC236}">
                            <a16:creationId xmlns:a16="http://schemas.microsoft.com/office/drawing/2014/main" id="{16C1DF75-94C2-4E76-A8FA-874C5E8410E9}"/>
                          </a:ext>
                        </a:extLst>
                      </p:cNvPr>
                      <p:cNvPicPr/>
                      <p:nvPr/>
                    </p:nvPicPr>
                    <p:blipFill>
                      <a:blip r:embed="rId4"/>
                      <a:stretch>
                        <a:fillRect/>
                      </a:stretch>
                    </p:blipFill>
                    <p:spPr>
                      <a:xfrm>
                        <a:off x="971550" y="3200400"/>
                        <a:ext cx="4762500" cy="2041525"/>
                      </a:xfrm>
                      <a:prstGeom prst="rect">
                        <a:avLst/>
                      </a:prstGeom>
                    </p:spPr>
                  </p:pic>
                </p:oleObj>
              </mc:Fallback>
            </mc:AlternateContent>
          </a:graphicData>
        </a:graphic>
      </p:graphicFrame>
      <p:graphicFrame>
        <p:nvGraphicFramePr>
          <p:cNvPr id="11" name="Objeto 10">
            <a:extLst>
              <a:ext uri="{FF2B5EF4-FFF2-40B4-BE49-F238E27FC236}">
                <a16:creationId xmlns:a16="http://schemas.microsoft.com/office/drawing/2014/main" id="{171A6388-399E-46B7-86D5-E55A4B779784}"/>
              </a:ext>
            </a:extLst>
          </p:cNvPr>
          <p:cNvGraphicFramePr>
            <a:graphicFrameLocks noChangeAspect="1"/>
          </p:cNvGraphicFramePr>
          <p:nvPr/>
        </p:nvGraphicFramePr>
        <p:xfrm>
          <a:off x="971550" y="5498492"/>
          <a:ext cx="1592263" cy="373063"/>
        </p:xfrm>
        <a:graphic>
          <a:graphicData uri="http://schemas.openxmlformats.org/presentationml/2006/ole">
            <mc:AlternateContent xmlns:mc="http://schemas.openxmlformats.org/markup-compatibility/2006">
              <mc:Choice xmlns:v="urn:schemas-microsoft-com:vml" Requires="v">
                <p:oleObj name="Worksheet" r:id="rId5" imgW="1592772" imgH="373424" progId="Excel.Sheet.12">
                  <p:embed/>
                </p:oleObj>
              </mc:Choice>
              <mc:Fallback>
                <p:oleObj name="Worksheet" r:id="rId5" imgW="1592772" imgH="373424" progId="Excel.Sheet.12">
                  <p:embed/>
                  <p:pic>
                    <p:nvPicPr>
                      <p:cNvPr id="11" name="Objeto 10">
                        <a:extLst>
                          <a:ext uri="{FF2B5EF4-FFF2-40B4-BE49-F238E27FC236}">
                            <a16:creationId xmlns:a16="http://schemas.microsoft.com/office/drawing/2014/main" id="{171A6388-399E-46B7-86D5-E55A4B779784}"/>
                          </a:ext>
                        </a:extLst>
                      </p:cNvPr>
                      <p:cNvPicPr/>
                      <p:nvPr/>
                    </p:nvPicPr>
                    <p:blipFill>
                      <a:blip r:embed="rId6"/>
                      <a:stretch>
                        <a:fillRect/>
                      </a:stretch>
                    </p:blipFill>
                    <p:spPr>
                      <a:xfrm>
                        <a:off x="971550" y="5498492"/>
                        <a:ext cx="1592263" cy="373063"/>
                      </a:xfrm>
                      <a:prstGeom prst="rect">
                        <a:avLst/>
                      </a:prstGeom>
                    </p:spPr>
                  </p:pic>
                </p:oleObj>
              </mc:Fallback>
            </mc:AlternateContent>
          </a:graphicData>
        </a:graphic>
      </p:graphicFrame>
      <p:graphicFrame>
        <p:nvGraphicFramePr>
          <p:cNvPr id="13" name="Gráfico 12">
            <a:extLst>
              <a:ext uri="{FF2B5EF4-FFF2-40B4-BE49-F238E27FC236}">
                <a16:creationId xmlns:a16="http://schemas.microsoft.com/office/drawing/2014/main" id="{E350D41A-675E-4CDE-8841-FD5205D4107E}"/>
              </a:ext>
            </a:extLst>
          </p:cNvPr>
          <p:cNvGraphicFramePr>
            <a:graphicFrameLocks/>
          </p:cNvGraphicFramePr>
          <p:nvPr/>
        </p:nvGraphicFramePr>
        <p:xfrm>
          <a:off x="6275860" y="3199785"/>
          <a:ext cx="4562475" cy="27432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6" name="Objeto 15">
            <a:extLst>
              <a:ext uri="{FF2B5EF4-FFF2-40B4-BE49-F238E27FC236}">
                <a16:creationId xmlns:a16="http://schemas.microsoft.com/office/drawing/2014/main" id="{A7F2AF00-244B-4F04-A918-39C3DAD73EB4}"/>
              </a:ext>
            </a:extLst>
          </p:cNvPr>
          <p:cNvGraphicFramePr>
            <a:graphicFrameLocks noChangeAspect="1"/>
          </p:cNvGraphicFramePr>
          <p:nvPr/>
        </p:nvGraphicFramePr>
        <p:xfrm>
          <a:off x="6438495" y="5975820"/>
          <a:ext cx="4762500" cy="214313"/>
        </p:xfrm>
        <a:graphic>
          <a:graphicData uri="http://schemas.openxmlformats.org/presentationml/2006/ole">
            <mc:AlternateContent xmlns:mc="http://schemas.openxmlformats.org/markup-compatibility/2006">
              <mc:Choice xmlns:v="urn:schemas-microsoft-com:vml" Requires="v">
                <p:oleObj name="Worksheet" r:id="rId8" imgW="4762692" imgH="213589" progId="Excel.Sheet.12">
                  <p:embed/>
                </p:oleObj>
              </mc:Choice>
              <mc:Fallback>
                <p:oleObj name="Worksheet" r:id="rId8" imgW="4762692" imgH="213589" progId="Excel.Sheet.12">
                  <p:embed/>
                  <p:pic>
                    <p:nvPicPr>
                      <p:cNvPr id="16" name="Objeto 15">
                        <a:extLst>
                          <a:ext uri="{FF2B5EF4-FFF2-40B4-BE49-F238E27FC236}">
                            <a16:creationId xmlns:a16="http://schemas.microsoft.com/office/drawing/2014/main" id="{A7F2AF00-244B-4F04-A918-39C3DAD73EB4}"/>
                          </a:ext>
                        </a:extLst>
                      </p:cNvPr>
                      <p:cNvPicPr/>
                      <p:nvPr/>
                    </p:nvPicPr>
                    <p:blipFill>
                      <a:blip r:embed="rId9"/>
                      <a:stretch>
                        <a:fillRect/>
                      </a:stretch>
                    </p:blipFill>
                    <p:spPr>
                      <a:xfrm>
                        <a:off x="6438495" y="5975820"/>
                        <a:ext cx="4762500" cy="214313"/>
                      </a:xfrm>
                      <a:prstGeom prst="rect">
                        <a:avLst/>
                      </a:prstGeom>
                    </p:spPr>
                  </p:pic>
                </p:oleObj>
              </mc:Fallback>
            </mc:AlternateContent>
          </a:graphicData>
        </a:graphic>
      </p:graphicFrame>
    </p:spTree>
    <p:extLst>
      <p:ext uri="{BB962C8B-B14F-4D97-AF65-F5344CB8AC3E}">
        <p14:creationId xmlns:p14="http://schemas.microsoft.com/office/powerpoint/2010/main" val="177923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3"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MX" sz="3600" dirty="0">
                <a:solidFill>
                  <a:schemeClr val="lt1"/>
                </a:solidFill>
              </a:rPr>
              <a:t>Ejemplo de predicción modelado bajo curvas</a:t>
            </a:r>
            <a:endParaRPr lang="es-CL" sz="3600" dirty="0">
              <a:solidFill>
                <a:schemeClr val="lt1"/>
              </a:solidFill>
            </a:endParaRPr>
          </a:p>
        </p:txBody>
      </p:sp>
      <p:sp>
        <p:nvSpPr>
          <p:cNvPr id="2" name="CuadroTexto 1">
            <a:extLst>
              <a:ext uri="{FF2B5EF4-FFF2-40B4-BE49-F238E27FC236}">
                <a16:creationId xmlns:a16="http://schemas.microsoft.com/office/drawing/2014/main" id="{7F7B91A4-C381-47CA-9B13-EBBB162FA0DC}"/>
              </a:ext>
            </a:extLst>
          </p:cNvPr>
          <p:cNvSpPr txBox="1"/>
          <p:nvPr/>
        </p:nvSpPr>
        <p:spPr>
          <a:xfrm>
            <a:off x="657226" y="2520619"/>
            <a:ext cx="9976338" cy="369332"/>
          </a:xfrm>
          <a:prstGeom prst="rect">
            <a:avLst/>
          </a:prstGeom>
          <a:noFill/>
        </p:spPr>
        <p:txBody>
          <a:bodyPr wrap="square" rtlCol="0">
            <a:spAutoFit/>
          </a:bodyPr>
          <a:lstStyle/>
          <a:p>
            <a:pPr marL="285750" indent="-285750">
              <a:buFont typeface="Arial" panose="020B0604020202020204" pitchFamily="34" charset="0"/>
              <a:buChar char="•"/>
            </a:pPr>
            <a:r>
              <a:rPr lang="es-CL" dirty="0"/>
              <a:t>Respuesta</a:t>
            </a:r>
          </a:p>
        </p:txBody>
      </p:sp>
      <p:graphicFrame>
        <p:nvGraphicFramePr>
          <p:cNvPr id="3" name="Objeto 2">
            <a:extLst>
              <a:ext uri="{FF2B5EF4-FFF2-40B4-BE49-F238E27FC236}">
                <a16:creationId xmlns:a16="http://schemas.microsoft.com/office/drawing/2014/main" id="{938757D8-CF95-4112-A66E-0C8D3910ABEC}"/>
              </a:ext>
            </a:extLst>
          </p:cNvPr>
          <p:cNvGraphicFramePr>
            <a:graphicFrameLocks noChangeAspect="1"/>
          </p:cNvGraphicFramePr>
          <p:nvPr/>
        </p:nvGraphicFramePr>
        <p:xfrm>
          <a:off x="1042312" y="3043041"/>
          <a:ext cx="6346825" cy="373063"/>
        </p:xfrm>
        <a:graphic>
          <a:graphicData uri="http://schemas.openxmlformats.org/presentationml/2006/ole">
            <mc:AlternateContent xmlns:mc="http://schemas.openxmlformats.org/markup-compatibility/2006">
              <mc:Choice xmlns:v="urn:schemas-microsoft-com:vml" Requires="v">
                <p:oleObj name="Worksheet" r:id="rId3" imgW="6347416" imgH="373424" progId="Excel.Sheet.12">
                  <p:embed/>
                </p:oleObj>
              </mc:Choice>
              <mc:Fallback>
                <p:oleObj name="Worksheet" r:id="rId3" imgW="6347416" imgH="373424" progId="Excel.Sheet.12">
                  <p:embed/>
                  <p:pic>
                    <p:nvPicPr>
                      <p:cNvPr id="3" name="Objeto 2">
                        <a:extLst>
                          <a:ext uri="{FF2B5EF4-FFF2-40B4-BE49-F238E27FC236}">
                            <a16:creationId xmlns:a16="http://schemas.microsoft.com/office/drawing/2014/main" id="{938757D8-CF95-4112-A66E-0C8D3910ABEC}"/>
                          </a:ext>
                        </a:extLst>
                      </p:cNvPr>
                      <p:cNvPicPr/>
                      <p:nvPr/>
                    </p:nvPicPr>
                    <p:blipFill>
                      <a:blip r:embed="rId4"/>
                      <a:stretch>
                        <a:fillRect/>
                      </a:stretch>
                    </p:blipFill>
                    <p:spPr>
                      <a:xfrm>
                        <a:off x="1042312" y="3043041"/>
                        <a:ext cx="6346825" cy="373063"/>
                      </a:xfrm>
                      <a:prstGeom prst="rect">
                        <a:avLst/>
                      </a:prstGeom>
                    </p:spPr>
                  </p:pic>
                </p:oleObj>
              </mc:Fallback>
            </mc:AlternateContent>
          </a:graphicData>
        </a:graphic>
      </p:graphicFrame>
      <p:graphicFrame>
        <p:nvGraphicFramePr>
          <p:cNvPr id="5" name="Objeto 4">
            <a:extLst>
              <a:ext uri="{FF2B5EF4-FFF2-40B4-BE49-F238E27FC236}">
                <a16:creationId xmlns:a16="http://schemas.microsoft.com/office/drawing/2014/main" id="{B1B92C48-B33B-4BDE-8681-9FF053EE9FD2}"/>
              </a:ext>
            </a:extLst>
          </p:cNvPr>
          <p:cNvGraphicFramePr>
            <a:graphicFrameLocks noChangeAspect="1"/>
          </p:cNvGraphicFramePr>
          <p:nvPr/>
        </p:nvGraphicFramePr>
        <p:xfrm>
          <a:off x="1042312" y="3747514"/>
          <a:ext cx="6346825" cy="2201863"/>
        </p:xfrm>
        <a:graphic>
          <a:graphicData uri="http://schemas.openxmlformats.org/presentationml/2006/ole">
            <mc:AlternateContent xmlns:mc="http://schemas.openxmlformats.org/markup-compatibility/2006">
              <mc:Choice xmlns:v="urn:schemas-microsoft-com:vml" Requires="v">
                <p:oleObj name="Worksheet" r:id="rId5" imgW="6347416" imgH="2202013" progId="Excel.Sheet.12">
                  <p:embed/>
                </p:oleObj>
              </mc:Choice>
              <mc:Fallback>
                <p:oleObj name="Worksheet" r:id="rId5" imgW="6347416" imgH="2202013" progId="Excel.Sheet.12">
                  <p:embed/>
                  <p:pic>
                    <p:nvPicPr>
                      <p:cNvPr id="5" name="Objeto 4">
                        <a:extLst>
                          <a:ext uri="{FF2B5EF4-FFF2-40B4-BE49-F238E27FC236}">
                            <a16:creationId xmlns:a16="http://schemas.microsoft.com/office/drawing/2014/main" id="{B1B92C48-B33B-4BDE-8681-9FF053EE9FD2}"/>
                          </a:ext>
                        </a:extLst>
                      </p:cNvPr>
                      <p:cNvPicPr/>
                      <p:nvPr/>
                    </p:nvPicPr>
                    <p:blipFill>
                      <a:blip r:embed="rId6"/>
                      <a:stretch>
                        <a:fillRect/>
                      </a:stretch>
                    </p:blipFill>
                    <p:spPr>
                      <a:xfrm>
                        <a:off x="1042312" y="3747514"/>
                        <a:ext cx="6346825" cy="2201863"/>
                      </a:xfrm>
                      <a:prstGeom prst="rect">
                        <a:avLst/>
                      </a:prstGeom>
                    </p:spPr>
                  </p:pic>
                </p:oleObj>
              </mc:Fallback>
            </mc:AlternateContent>
          </a:graphicData>
        </a:graphic>
      </p:graphicFrame>
      <p:graphicFrame>
        <p:nvGraphicFramePr>
          <p:cNvPr id="12" name="Tabla 11">
            <a:extLst>
              <a:ext uri="{FF2B5EF4-FFF2-40B4-BE49-F238E27FC236}">
                <a16:creationId xmlns:a16="http://schemas.microsoft.com/office/drawing/2014/main" id="{1B751B01-3B78-4669-90F1-7A21CA8A61A1}"/>
              </a:ext>
            </a:extLst>
          </p:cNvPr>
          <p:cNvGraphicFramePr>
            <a:graphicFrameLocks noGrp="1"/>
          </p:cNvGraphicFramePr>
          <p:nvPr/>
        </p:nvGraphicFramePr>
        <p:xfrm>
          <a:off x="8963175" y="2382120"/>
          <a:ext cx="2783348" cy="4400741"/>
        </p:xfrm>
        <a:graphic>
          <a:graphicData uri="http://schemas.openxmlformats.org/drawingml/2006/table">
            <a:tbl>
              <a:tblPr firstRow="1" firstCol="1" bandRow="1"/>
              <a:tblGrid>
                <a:gridCol w="2613982">
                  <a:extLst>
                    <a:ext uri="{9D8B030D-6E8A-4147-A177-3AD203B41FA5}">
                      <a16:colId xmlns:a16="http://schemas.microsoft.com/office/drawing/2014/main" val="2759164429"/>
                    </a:ext>
                  </a:extLst>
                </a:gridCol>
                <a:gridCol w="169366">
                  <a:extLst>
                    <a:ext uri="{9D8B030D-6E8A-4147-A177-3AD203B41FA5}">
                      <a16:colId xmlns:a16="http://schemas.microsoft.com/office/drawing/2014/main" val="2548098500"/>
                    </a:ext>
                  </a:extLst>
                </a:gridCol>
              </a:tblGrid>
              <a:tr h="361012">
                <a:tc>
                  <a:txBody>
                    <a:bodyPr/>
                    <a:lstStyle/>
                    <a:p>
                      <a:pPr marL="285750" indent="-285750">
                        <a:lnSpc>
                          <a:spcPct val="107000"/>
                        </a:lnSpc>
                        <a:spcAft>
                          <a:spcPts val="800"/>
                        </a:spcAft>
                        <a:buFont typeface="Arial" panose="020B0604020202020204" pitchFamily="34" charset="0"/>
                        <a:buChar char="•"/>
                      </a:pPr>
                      <a:r>
                        <a:rPr lang="es-ES" sz="1800" b="0" kern="1200" dirty="0">
                          <a:solidFill>
                            <a:schemeClr val="tx1"/>
                          </a:solidFill>
                          <a:latin typeface="+mn-lt"/>
                          <a:ea typeface="+mn-ea"/>
                          <a:cs typeface="+mn-cs"/>
                        </a:rPr>
                        <a:t>La mitad de los datos + 1 debe ser menor o igual al 10%.</a:t>
                      </a:r>
                    </a:p>
                    <a:p>
                      <a:pPr marL="285750" indent="-285750">
                        <a:lnSpc>
                          <a:spcPct val="107000"/>
                        </a:lnSpc>
                        <a:spcAft>
                          <a:spcPts val="800"/>
                        </a:spcAft>
                        <a:buFont typeface="Arial" panose="020B0604020202020204" pitchFamily="34" charset="0"/>
                        <a:buChar char="•"/>
                      </a:pPr>
                      <a:r>
                        <a:rPr lang="es-MX" sz="1800" b="0" kern="1200" dirty="0">
                          <a:solidFill>
                            <a:schemeClr val="tx1"/>
                          </a:solidFill>
                          <a:latin typeface="+mn-lt"/>
                          <a:ea typeface="+mn-ea"/>
                          <a:cs typeface="+mn-cs"/>
                        </a:rPr>
                        <a:t>Tenemos 7 datos lo que implica que la mitad + 1 son 4,5 datos</a:t>
                      </a:r>
                    </a:p>
                    <a:p>
                      <a:pPr marL="285750" indent="-285750">
                        <a:lnSpc>
                          <a:spcPct val="107000"/>
                        </a:lnSpc>
                        <a:spcAft>
                          <a:spcPts val="800"/>
                        </a:spcAft>
                        <a:buFont typeface="Arial" panose="020B0604020202020204" pitchFamily="34" charset="0"/>
                        <a:buChar char="•"/>
                      </a:pPr>
                      <a:r>
                        <a:rPr lang="es-MX" sz="1800" b="0" kern="1200" dirty="0">
                          <a:solidFill>
                            <a:schemeClr val="tx1"/>
                          </a:solidFill>
                          <a:latin typeface="+mn-lt"/>
                          <a:ea typeface="+mn-ea"/>
                          <a:cs typeface="+mn-cs"/>
                        </a:rPr>
                        <a:t>Por lo tanto, se requiere que a lo menos 5 datos sean menores o iguales al 10%</a:t>
                      </a:r>
                    </a:p>
                    <a:p>
                      <a:pPr marL="285750" indent="-285750">
                        <a:lnSpc>
                          <a:spcPct val="107000"/>
                        </a:lnSpc>
                        <a:spcAft>
                          <a:spcPts val="800"/>
                        </a:spcAft>
                        <a:buFont typeface="Arial" panose="020B0604020202020204" pitchFamily="34" charset="0"/>
                        <a:buChar char="•"/>
                      </a:pPr>
                      <a:r>
                        <a:rPr lang="es-MX" sz="1800" b="0" kern="1200" dirty="0">
                          <a:solidFill>
                            <a:schemeClr val="tx1"/>
                          </a:solidFill>
                          <a:latin typeface="+mn-lt"/>
                          <a:ea typeface="+mn-ea"/>
                          <a:cs typeface="+mn-cs"/>
                        </a:rPr>
                        <a:t>Se tiene sólo 2 datos dentro del rango por lo tanto la predicción es poco probable</a:t>
                      </a:r>
                    </a:p>
                  </a:txBody>
                  <a:tcPr marL="44450" marR="44450" marT="0" marB="0">
                    <a:lnL>
                      <a:noFill/>
                    </a:lnL>
                    <a:lnR>
                      <a:noFill/>
                    </a:lnR>
                    <a:lnT>
                      <a:noFill/>
                    </a:lnT>
                    <a:lnB>
                      <a:noFill/>
                    </a:lnB>
                  </a:tcPr>
                </a:tc>
                <a:tc>
                  <a:txBody>
                    <a:bodyPr/>
                    <a:lstStyle/>
                    <a:p>
                      <a:pPr>
                        <a:lnSpc>
                          <a:spcPct val="107000"/>
                        </a:lnSpc>
                      </a:pPr>
                      <a:endParaRPr lang="es-CL" sz="1100" dirty="0">
                        <a:effectLst/>
                        <a:latin typeface="Calibri" panose="020F0502020204030204" pitchFamily="34" charset="0"/>
                        <a:cs typeface="Times New Roman" panose="02020603050405020304" pitchFamily="18" charset="0"/>
                      </a:endParaRPr>
                    </a:p>
                  </a:txBody>
                  <a:tcPr marL="44450" marR="44450" marT="0" marB="0" anchor="b">
                    <a:lnL>
                      <a:noFill/>
                    </a:lnL>
                    <a:lnR>
                      <a:noFill/>
                    </a:lnR>
                    <a:lnT>
                      <a:noFill/>
                    </a:lnT>
                    <a:lnB>
                      <a:noFill/>
                    </a:lnB>
                  </a:tcPr>
                </a:tc>
                <a:extLst>
                  <a:ext uri="{0D108BD9-81ED-4DB2-BD59-A6C34878D82A}">
                    <a16:rowId xmlns:a16="http://schemas.microsoft.com/office/drawing/2014/main" val="3357311585"/>
                  </a:ext>
                </a:extLst>
              </a:tr>
            </a:tbl>
          </a:graphicData>
        </a:graphic>
      </p:graphicFrame>
      <p:graphicFrame>
        <p:nvGraphicFramePr>
          <p:cNvPr id="14" name="Objeto 13">
            <a:extLst>
              <a:ext uri="{FF2B5EF4-FFF2-40B4-BE49-F238E27FC236}">
                <a16:creationId xmlns:a16="http://schemas.microsoft.com/office/drawing/2014/main" id="{1A76927D-DAD1-489A-9595-DDFD376F667C}"/>
              </a:ext>
            </a:extLst>
          </p:cNvPr>
          <p:cNvGraphicFramePr>
            <a:graphicFrameLocks noChangeAspect="1"/>
          </p:cNvGraphicFramePr>
          <p:nvPr/>
        </p:nvGraphicFramePr>
        <p:xfrm>
          <a:off x="1042312" y="6173630"/>
          <a:ext cx="7653338" cy="344401"/>
        </p:xfrm>
        <a:graphic>
          <a:graphicData uri="http://schemas.openxmlformats.org/presentationml/2006/ole">
            <mc:AlternateContent xmlns:mc="http://schemas.openxmlformats.org/markup-compatibility/2006">
              <mc:Choice xmlns:v="urn:schemas-microsoft-com:vml" Requires="v">
                <p:oleObj name="Worksheet" r:id="rId7" imgW="4762692" imgH="213589" progId="Excel.Sheet.12">
                  <p:embed/>
                </p:oleObj>
              </mc:Choice>
              <mc:Fallback>
                <p:oleObj name="Worksheet" r:id="rId7" imgW="4762692" imgH="213589" progId="Excel.Sheet.12">
                  <p:embed/>
                  <p:pic>
                    <p:nvPicPr>
                      <p:cNvPr id="14" name="Objeto 13">
                        <a:extLst>
                          <a:ext uri="{FF2B5EF4-FFF2-40B4-BE49-F238E27FC236}">
                            <a16:creationId xmlns:a16="http://schemas.microsoft.com/office/drawing/2014/main" id="{1A76927D-DAD1-489A-9595-DDFD376F667C}"/>
                          </a:ext>
                        </a:extLst>
                      </p:cNvPr>
                      <p:cNvPicPr/>
                      <p:nvPr/>
                    </p:nvPicPr>
                    <p:blipFill>
                      <a:blip r:embed="rId8"/>
                      <a:stretch>
                        <a:fillRect/>
                      </a:stretch>
                    </p:blipFill>
                    <p:spPr>
                      <a:xfrm>
                        <a:off x="1042312" y="6173630"/>
                        <a:ext cx="7653338" cy="344401"/>
                      </a:xfrm>
                      <a:prstGeom prst="rect">
                        <a:avLst/>
                      </a:prstGeom>
                    </p:spPr>
                  </p:pic>
                </p:oleObj>
              </mc:Fallback>
            </mc:AlternateContent>
          </a:graphicData>
        </a:graphic>
      </p:graphicFrame>
    </p:spTree>
    <p:extLst>
      <p:ext uri="{BB962C8B-B14F-4D97-AF65-F5344CB8AC3E}">
        <p14:creationId xmlns:p14="http://schemas.microsoft.com/office/powerpoint/2010/main" val="4003672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MX" sz="3600" dirty="0">
                <a:solidFill>
                  <a:schemeClr val="lt1"/>
                </a:solidFill>
              </a:rPr>
              <a:t>Ejemplo de predicción modelado bajo curvas</a:t>
            </a:r>
            <a:endParaRPr lang="es-CL" sz="3600" dirty="0">
              <a:solidFill>
                <a:schemeClr val="lt1"/>
              </a:solidFill>
            </a:endParaRPr>
          </a:p>
        </p:txBody>
      </p:sp>
      <p:sp>
        <p:nvSpPr>
          <p:cNvPr id="2" name="CuadroTexto 1">
            <a:extLst>
              <a:ext uri="{FF2B5EF4-FFF2-40B4-BE49-F238E27FC236}">
                <a16:creationId xmlns:a16="http://schemas.microsoft.com/office/drawing/2014/main" id="{7F7B91A4-C381-47CA-9B13-EBBB162FA0DC}"/>
              </a:ext>
            </a:extLst>
          </p:cNvPr>
          <p:cNvSpPr txBox="1"/>
          <p:nvPr/>
        </p:nvSpPr>
        <p:spPr>
          <a:xfrm>
            <a:off x="657226" y="2520619"/>
            <a:ext cx="9976338" cy="646331"/>
          </a:xfrm>
          <a:prstGeom prst="rect">
            <a:avLst/>
          </a:prstGeom>
          <a:noFill/>
        </p:spPr>
        <p:txBody>
          <a:bodyPr wrap="square" rtlCol="0">
            <a:spAutoFit/>
          </a:bodyPr>
          <a:lstStyle/>
          <a:p>
            <a:pPr marL="285750" indent="-285750">
              <a:buFont typeface="Arial" panose="020B0604020202020204" pitchFamily="34" charset="0"/>
              <a:buChar char="•"/>
            </a:pPr>
            <a:r>
              <a:rPr lang="es-CL" dirty="0"/>
              <a:t>En el siguiente adjunto está la planilla Excel que utilicé para resolver el ejercicio de la venta de camionetas</a:t>
            </a:r>
          </a:p>
        </p:txBody>
      </p:sp>
      <p:graphicFrame>
        <p:nvGraphicFramePr>
          <p:cNvPr id="8" name="Objeto 7">
            <a:extLst>
              <a:ext uri="{FF2B5EF4-FFF2-40B4-BE49-F238E27FC236}">
                <a16:creationId xmlns:a16="http://schemas.microsoft.com/office/drawing/2014/main" id="{EF7CCC3A-364E-440E-AC31-8579FDB354CE}"/>
              </a:ext>
            </a:extLst>
          </p:cNvPr>
          <p:cNvGraphicFramePr>
            <a:graphicFrameLocks noChangeAspect="1"/>
          </p:cNvGraphicFramePr>
          <p:nvPr>
            <p:extLst>
              <p:ext uri="{D42A27DB-BD31-4B8C-83A1-F6EECF244321}">
                <p14:modId xmlns:p14="http://schemas.microsoft.com/office/powerpoint/2010/main" val="621548049"/>
              </p:ext>
            </p:extLst>
          </p:nvPr>
        </p:nvGraphicFramePr>
        <p:xfrm>
          <a:off x="4168775" y="3443288"/>
          <a:ext cx="2692400" cy="2273300"/>
        </p:xfrm>
        <a:graphic>
          <a:graphicData uri="http://schemas.openxmlformats.org/presentationml/2006/ole">
            <mc:AlternateContent xmlns:mc="http://schemas.openxmlformats.org/markup-compatibility/2006">
              <mc:Choice xmlns:v="urn:schemas-microsoft-com:vml" Requires="v">
                <p:oleObj name="Worksheet" showAsIcon="1" r:id="rId3" imgW="731520" imgH="617458" progId="Excel.Sheet.12">
                  <p:embed/>
                </p:oleObj>
              </mc:Choice>
              <mc:Fallback>
                <p:oleObj name="Worksheet" showAsIcon="1" r:id="rId3" imgW="731520" imgH="617458" progId="Excel.Sheet.12">
                  <p:embed/>
                  <p:pic>
                    <p:nvPicPr>
                      <p:cNvPr id="8" name="Objeto 7">
                        <a:extLst>
                          <a:ext uri="{FF2B5EF4-FFF2-40B4-BE49-F238E27FC236}">
                            <a16:creationId xmlns:a16="http://schemas.microsoft.com/office/drawing/2014/main" id="{EF7CCC3A-364E-440E-AC31-8579FDB354CE}"/>
                          </a:ext>
                        </a:extLst>
                      </p:cNvPr>
                      <p:cNvPicPr/>
                      <p:nvPr/>
                    </p:nvPicPr>
                    <p:blipFill>
                      <a:blip r:embed="rId4"/>
                      <a:stretch>
                        <a:fillRect/>
                      </a:stretch>
                    </p:blipFill>
                    <p:spPr>
                      <a:xfrm>
                        <a:off x="4168775" y="3443288"/>
                        <a:ext cx="2692400" cy="2273300"/>
                      </a:xfrm>
                      <a:prstGeom prst="rect">
                        <a:avLst/>
                      </a:prstGeom>
                    </p:spPr>
                  </p:pic>
                </p:oleObj>
              </mc:Fallback>
            </mc:AlternateContent>
          </a:graphicData>
        </a:graphic>
      </p:graphicFrame>
    </p:spTree>
    <p:extLst>
      <p:ext uri="{BB962C8B-B14F-4D97-AF65-F5344CB8AC3E}">
        <p14:creationId xmlns:p14="http://schemas.microsoft.com/office/powerpoint/2010/main" val="32410238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MX" sz="3200" dirty="0">
                <a:solidFill>
                  <a:schemeClr val="lt1"/>
                </a:solidFill>
              </a:rPr>
              <a:t>Ejercicio </a:t>
            </a:r>
            <a:r>
              <a:rPr lang="es-MX" sz="3200" dirty="0" err="1">
                <a:solidFill>
                  <a:schemeClr val="lt1"/>
                </a:solidFill>
              </a:rPr>
              <a:t>N°</a:t>
            </a:r>
            <a:r>
              <a:rPr lang="es-MX" sz="3200" dirty="0">
                <a:solidFill>
                  <a:schemeClr val="lt1"/>
                </a:solidFill>
              </a:rPr>
              <a:t> 2 Mínimos cuadrados para formular comportamiento</a:t>
            </a:r>
            <a:endParaRPr lang="es-CL" sz="3200" dirty="0">
              <a:solidFill>
                <a:schemeClr val="lt1"/>
              </a:solidFill>
            </a:endParaRPr>
          </a:p>
        </p:txBody>
      </p:sp>
      <mc:AlternateContent xmlns:mc="http://schemas.openxmlformats.org/markup-compatibility/2006" xmlns:a14="http://schemas.microsoft.com/office/drawing/2010/main">
        <mc:Choice Requires="a14">
          <p:graphicFrame>
            <p:nvGraphicFramePr>
              <p:cNvPr id="3" name="Tabla 4">
                <a:extLst>
                  <a:ext uri="{FF2B5EF4-FFF2-40B4-BE49-F238E27FC236}">
                    <a16:creationId xmlns:a16="http://schemas.microsoft.com/office/drawing/2014/main" id="{217D3E0B-CFAD-1BCF-DA8D-B02835EDAF20}"/>
                  </a:ext>
                </a:extLst>
              </p:cNvPr>
              <p:cNvGraphicFramePr>
                <a:graphicFrameLocks noGrp="1"/>
              </p:cNvGraphicFramePr>
              <p:nvPr>
                <p:extLst>
                  <p:ext uri="{D42A27DB-BD31-4B8C-83A1-F6EECF244321}">
                    <p14:modId xmlns:p14="http://schemas.microsoft.com/office/powerpoint/2010/main" val="487574527"/>
                  </p:ext>
                </p:extLst>
              </p:nvPr>
            </p:nvGraphicFramePr>
            <p:xfrm>
              <a:off x="193339" y="2488624"/>
              <a:ext cx="8979236" cy="3967480"/>
            </p:xfrm>
            <a:graphic>
              <a:graphicData uri="http://schemas.openxmlformats.org/drawingml/2006/table">
                <a:tbl>
                  <a:tblPr firstRow="1" bandRow="1">
                    <a:tableStyleId>{5C22544A-7EE6-4342-B048-85BDC9FD1C3A}</a:tableStyleId>
                  </a:tblPr>
                  <a:tblGrid>
                    <a:gridCol w="1981199">
                      <a:extLst>
                        <a:ext uri="{9D8B030D-6E8A-4147-A177-3AD203B41FA5}">
                          <a16:colId xmlns:a16="http://schemas.microsoft.com/office/drawing/2014/main" val="306116980"/>
                        </a:ext>
                      </a:extLst>
                    </a:gridCol>
                    <a:gridCol w="2082801">
                      <a:extLst>
                        <a:ext uri="{9D8B030D-6E8A-4147-A177-3AD203B41FA5}">
                          <a16:colId xmlns:a16="http://schemas.microsoft.com/office/drawing/2014/main" val="459581050"/>
                        </a:ext>
                      </a:extLst>
                    </a:gridCol>
                    <a:gridCol w="2032000">
                      <a:extLst>
                        <a:ext uri="{9D8B030D-6E8A-4147-A177-3AD203B41FA5}">
                          <a16:colId xmlns:a16="http://schemas.microsoft.com/office/drawing/2014/main" val="3481761535"/>
                        </a:ext>
                      </a:extLst>
                    </a:gridCol>
                    <a:gridCol w="1435436">
                      <a:extLst>
                        <a:ext uri="{9D8B030D-6E8A-4147-A177-3AD203B41FA5}">
                          <a16:colId xmlns:a16="http://schemas.microsoft.com/office/drawing/2014/main" val="642057935"/>
                        </a:ext>
                      </a:extLst>
                    </a:gridCol>
                    <a:gridCol w="1447800">
                      <a:extLst>
                        <a:ext uri="{9D8B030D-6E8A-4147-A177-3AD203B41FA5}">
                          <a16:colId xmlns:a16="http://schemas.microsoft.com/office/drawing/2014/main" val="396101722"/>
                        </a:ext>
                      </a:extLst>
                    </a:gridCol>
                  </a:tblGrid>
                  <a:tr h="370840">
                    <a:tc>
                      <a:txBody>
                        <a:bodyPr/>
                        <a:lstStyle/>
                        <a:p>
                          <a:pPr algn="ctr"/>
                          <a:r>
                            <a:rPr lang="es-CL" sz="1400" dirty="0"/>
                            <a:t>Xi</a:t>
                          </a:r>
                        </a:p>
                      </a:txBody>
                      <a:tcPr/>
                    </a:tc>
                    <a:tc>
                      <a:txBody>
                        <a:bodyPr/>
                        <a:lstStyle/>
                        <a:p>
                          <a:pPr algn="ctr"/>
                          <a:r>
                            <a:rPr lang="es-CL" sz="1400" dirty="0"/>
                            <a:t>Año</a:t>
                          </a:r>
                        </a:p>
                      </a:txBody>
                      <a:tcPr/>
                    </a:tc>
                    <a:tc>
                      <a:txBody>
                        <a:bodyPr/>
                        <a:lstStyle/>
                        <a:p>
                          <a:pPr algn="ctr"/>
                          <a:r>
                            <a:rPr lang="es-CL" sz="1400" dirty="0"/>
                            <a:t>Yi</a:t>
                          </a:r>
                        </a:p>
                      </a:txBody>
                      <a:tcPr/>
                    </a:tc>
                    <a:tc>
                      <a:txBody>
                        <a:bodyPr/>
                        <a:lstStyle/>
                        <a:p>
                          <a:pPr algn="ctr"/>
                          <a:r>
                            <a:rPr lang="es-CL" sz="1400" dirty="0"/>
                            <a:t>Xi x Yi</a:t>
                          </a:r>
                        </a:p>
                      </a:txBody>
                      <a:tcPr>
                        <a:solidFill>
                          <a:srgbClr val="92D050"/>
                        </a:solidFill>
                      </a:tcPr>
                    </a:tc>
                    <a:tc>
                      <a:txBody>
                        <a:bodyPr/>
                        <a:lstStyle/>
                        <a:p>
                          <a:pPr algn="ctr"/>
                          <a14:m>
                            <m:oMathPara xmlns:m="http://schemas.openxmlformats.org/officeDocument/2006/math">
                              <m:oMathParaPr>
                                <m:jc m:val="centerGroup"/>
                              </m:oMathParaPr>
                              <m:oMath xmlns:m="http://schemas.openxmlformats.org/officeDocument/2006/math">
                                <m:d>
                                  <m:dPr>
                                    <m:ctrlPr>
                                      <a:rPr lang="es-CL" sz="1400" i="1" smtClean="0">
                                        <a:latin typeface="Cambria Math" panose="02040503050406030204" pitchFamily="18" charset="0"/>
                                      </a:rPr>
                                    </m:ctrlPr>
                                  </m:dPr>
                                  <m:e>
                                    <m:sSubSup>
                                      <m:sSubSupPr>
                                        <m:ctrlPr>
                                          <a:rPr lang="es-CL" sz="1400" i="1" smtClean="0">
                                            <a:latin typeface="Cambria Math" panose="02040503050406030204" pitchFamily="18" charset="0"/>
                                          </a:rPr>
                                        </m:ctrlPr>
                                      </m:sSubSupPr>
                                      <m:e>
                                        <m:r>
                                          <a:rPr lang="es-CL" sz="1400" b="1" i="1" smtClean="0">
                                            <a:latin typeface="Cambria Math" panose="02040503050406030204" pitchFamily="18" charset="0"/>
                                          </a:rPr>
                                          <m:t>𝑿</m:t>
                                        </m:r>
                                      </m:e>
                                      <m:sub>
                                        <m:r>
                                          <a:rPr lang="es-CL" sz="1400" b="1" i="1" smtClean="0">
                                            <a:latin typeface="Cambria Math" panose="02040503050406030204" pitchFamily="18" charset="0"/>
                                          </a:rPr>
                                          <m:t>𝒊</m:t>
                                        </m:r>
                                      </m:sub>
                                      <m:sup>
                                        <m:r>
                                          <a:rPr lang="es-CL" sz="1400" b="1" i="1" smtClean="0">
                                            <a:latin typeface="Cambria Math" panose="02040503050406030204" pitchFamily="18" charset="0"/>
                                          </a:rPr>
                                          <m:t>𝟐</m:t>
                                        </m:r>
                                      </m:sup>
                                    </m:sSubSup>
                                  </m:e>
                                </m:d>
                              </m:oMath>
                            </m:oMathPara>
                          </a14:m>
                          <a:endParaRPr lang="es-CL" sz="1400" dirty="0"/>
                        </a:p>
                      </a:txBody>
                      <a:tcPr>
                        <a:solidFill>
                          <a:srgbClr val="92D050"/>
                        </a:solidFill>
                      </a:tcPr>
                    </a:tc>
                    <a:extLst>
                      <a:ext uri="{0D108BD9-81ED-4DB2-BD59-A6C34878D82A}">
                        <a16:rowId xmlns:a16="http://schemas.microsoft.com/office/drawing/2014/main" val="680776555"/>
                      </a:ext>
                    </a:extLst>
                  </a:tr>
                  <a:tr h="254708">
                    <a:tc>
                      <a:txBody>
                        <a:bodyPr/>
                        <a:lstStyle/>
                        <a:p>
                          <a:pPr algn="r"/>
                          <a:r>
                            <a:rPr lang="es-CL" sz="1400" dirty="0"/>
                            <a:t>1</a:t>
                          </a:r>
                        </a:p>
                      </a:txBody>
                      <a:tcPr/>
                    </a:tc>
                    <a:tc>
                      <a:txBody>
                        <a:bodyPr/>
                        <a:lstStyle/>
                        <a:p>
                          <a:pPr algn="r"/>
                          <a:r>
                            <a:rPr lang="es-CL" sz="1400" dirty="0"/>
                            <a:t>1980</a:t>
                          </a:r>
                        </a:p>
                      </a:txBody>
                      <a:tcPr/>
                    </a:tc>
                    <a:tc>
                      <a:txBody>
                        <a:bodyPr/>
                        <a:lstStyle/>
                        <a:p>
                          <a:pPr algn="r"/>
                          <a:r>
                            <a:rPr lang="es-CL" sz="1400" dirty="0"/>
                            <a:t>24.000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24.000</a:t>
                          </a:r>
                        </a:p>
                      </a:txBody>
                      <a:tcPr marL="7620" marR="7620" marT="7620" marB="0" anchor="b">
                        <a:solidFill>
                          <a:srgbClr val="92D050"/>
                        </a:solidFill>
                      </a:tcPr>
                    </a:tc>
                    <a:tc>
                      <a:txBody>
                        <a:bodyPr/>
                        <a:lstStyle/>
                        <a:p>
                          <a:pPr marL="0" algn="r" defTabSz="914400" rtl="0" eaLnBrk="1" fontAlgn="b" latinLnBrk="0" hangingPunct="1"/>
                          <a:r>
                            <a:rPr lang="es-CL" sz="1400" kern="1200" dirty="0">
                              <a:solidFill>
                                <a:schemeClr val="dk1"/>
                              </a:solidFill>
                              <a:latin typeface="+mn-lt"/>
                              <a:ea typeface="+mn-ea"/>
                              <a:cs typeface="+mn-cs"/>
                            </a:rPr>
                            <a:t>1</a:t>
                          </a:r>
                        </a:p>
                      </a:txBody>
                      <a:tcPr marL="7620" marR="7620" marT="7620" marB="0" anchor="b">
                        <a:solidFill>
                          <a:srgbClr val="92D050"/>
                        </a:solidFill>
                      </a:tcPr>
                    </a:tc>
                    <a:extLst>
                      <a:ext uri="{0D108BD9-81ED-4DB2-BD59-A6C34878D82A}">
                        <a16:rowId xmlns:a16="http://schemas.microsoft.com/office/drawing/2014/main" val="2542299201"/>
                      </a:ext>
                    </a:extLst>
                  </a:tr>
                  <a:tr h="283283">
                    <a:tc>
                      <a:txBody>
                        <a:bodyPr/>
                        <a:lstStyle/>
                        <a:p>
                          <a:pPr algn="r"/>
                          <a:r>
                            <a:rPr lang="es-CL" sz="1400" dirty="0"/>
                            <a:t>2</a:t>
                          </a:r>
                        </a:p>
                      </a:txBody>
                      <a:tcPr/>
                    </a:tc>
                    <a:tc>
                      <a:txBody>
                        <a:bodyPr/>
                        <a:lstStyle/>
                        <a:p>
                          <a:pPr algn="r"/>
                          <a:r>
                            <a:rPr lang="es-CL" sz="1400" dirty="0"/>
                            <a:t>1981</a:t>
                          </a:r>
                        </a:p>
                      </a:txBody>
                      <a:tcPr/>
                    </a:tc>
                    <a:tc>
                      <a:txBody>
                        <a:bodyPr/>
                        <a:lstStyle/>
                        <a:p>
                          <a:pPr algn="r"/>
                          <a:r>
                            <a:rPr lang="es-CL" sz="1400" dirty="0"/>
                            <a:t>27.600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55.200</a:t>
                          </a:r>
                        </a:p>
                      </a:txBody>
                      <a:tcPr marL="7620" marR="7620" marT="7620" marB="0" anchor="b">
                        <a:solidFill>
                          <a:srgbClr val="92D050"/>
                        </a:solidFill>
                      </a:tcPr>
                    </a:tc>
                    <a:tc>
                      <a:txBody>
                        <a:bodyPr/>
                        <a:lstStyle/>
                        <a:p>
                          <a:pPr marL="0" algn="r" defTabSz="914400" rtl="0" eaLnBrk="1" fontAlgn="b" latinLnBrk="0" hangingPunct="1"/>
                          <a:r>
                            <a:rPr lang="es-CL" sz="1400" kern="1200" dirty="0">
                              <a:solidFill>
                                <a:schemeClr val="dk1"/>
                              </a:solidFill>
                              <a:latin typeface="+mn-lt"/>
                              <a:ea typeface="+mn-ea"/>
                              <a:cs typeface="+mn-cs"/>
                            </a:rPr>
                            <a:t>4</a:t>
                          </a:r>
                        </a:p>
                      </a:txBody>
                      <a:tcPr marL="7620" marR="7620" marT="7620" marB="0" anchor="b">
                        <a:solidFill>
                          <a:srgbClr val="92D050"/>
                        </a:solidFill>
                      </a:tcPr>
                    </a:tc>
                    <a:extLst>
                      <a:ext uri="{0D108BD9-81ED-4DB2-BD59-A6C34878D82A}">
                        <a16:rowId xmlns:a16="http://schemas.microsoft.com/office/drawing/2014/main" val="2128894798"/>
                      </a:ext>
                    </a:extLst>
                  </a:tr>
                  <a:tr h="245183">
                    <a:tc>
                      <a:txBody>
                        <a:bodyPr/>
                        <a:lstStyle/>
                        <a:p>
                          <a:pPr algn="r"/>
                          <a:r>
                            <a:rPr lang="es-CL" sz="1400" dirty="0"/>
                            <a:t>3</a:t>
                          </a:r>
                        </a:p>
                      </a:txBody>
                      <a:tcPr/>
                    </a:tc>
                    <a:tc>
                      <a:txBody>
                        <a:bodyPr/>
                        <a:lstStyle/>
                        <a:p>
                          <a:pPr algn="r"/>
                          <a:r>
                            <a:rPr lang="es-CL" sz="1400" dirty="0"/>
                            <a:t>1982</a:t>
                          </a:r>
                        </a:p>
                      </a:txBody>
                      <a:tcPr/>
                    </a:tc>
                    <a:tc>
                      <a:txBody>
                        <a:bodyPr/>
                        <a:lstStyle/>
                        <a:p>
                          <a:pPr algn="r"/>
                          <a:r>
                            <a:rPr lang="es-CL" sz="1400" dirty="0"/>
                            <a:t>21.120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63.360</a:t>
                          </a:r>
                        </a:p>
                      </a:txBody>
                      <a:tcPr marL="7620" marR="7620" marT="7620" marB="0" anchor="b">
                        <a:solidFill>
                          <a:srgbClr val="92D050"/>
                        </a:solidFill>
                      </a:tcPr>
                    </a:tc>
                    <a:tc>
                      <a:txBody>
                        <a:bodyPr/>
                        <a:lstStyle/>
                        <a:p>
                          <a:pPr marL="0" algn="r" defTabSz="914400" rtl="0" eaLnBrk="1" fontAlgn="b" latinLnBrk="0" hangingPunct="1"/>
                          <a:r>
                            <a:rPr lang="es-CL" sz="1400" kern="1200" dirty="0">
                              <a:solidFill>
                                <a:schemeClr val="dk1"/>
                              </a:solidFill>
                              <a:latin typeface="+mn-lt"/>
                              <a:ea typeface="+mn-ea"/>
                              <a:cs typeface="+mn-cs"/>
                            </a:rPr>
                            <a:t>9</a:t>
                          </a:r>
                        </a:p>
                      </a:txBody>
                      <a:tcPr marL="7620" marR="7620" marT="7620" marB="0" anchor="b">
                        <a:solidFill>
                          <a:srgbClr val="92D050"/>
                        </a:solidFill>
                      </a:tcPr>
                    </a:tc>
                    <a:extLst>
                      <a:ext uri="{0D108BD9-81ED-4DB2-BD59-A6C34878D82A}">
                        <a16:rowId xmlns:a16="http://schemas.microsoft.com/office/drawing/2014/main" val="3666425785"/>
                      </a:ext>
                    </a:extLst>
                  </a:tr>
                  <a:tr h="207083">
                    <a:tc>
                      <a:txBody>
                        <a:bodyPr/>
                        <a:lstStyle/>
                        <a:p>
                          <a:pPr algn="r"/>
                          <a:r>
                            <a:rPr lang="es-CL" sz="1400" dirty="0"/>
                            <a:t>4</a:t>
                          </a:r>
                        </a:p>
                      </a:txBody>
                      <a:tcPr/>
                    </a:tc>
                    <a:tc>
                      <a:txBody>
                        <a:bodyPr/>
                        <a:lstStyle/>
                        <a:p>
                          <a:pPr algn="r"/>
                          <a:r>
                            <a:rPr lang="es-CL" sz="1400" dirty="0"/>
                            <a:t>1983</a:t>
                          </a:r>
                        </a:p>
                      </a:txBody>
                      <a:tcPr/>
                    </a:tc>
                    <a:tc>
                      <a:txBody>
                        <a:bodyPr/>
                        <a:lstStyle/>
                        <a:p>
                          <a:pPr algn="r"/>
                          <a:r>
                            <a:rPr lang="es-CL" sz="1400" dirty="0"/>
                            <a:t>28.080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112.320</a:t>
                          </a:r>
                        </a:p>
                      </a:txBody>
                      <a:tcPr marL="7620" marR="7620" marT="7620" marB="0" anchor="b">
                        <a:solidFill>
                          <a:srgbClr val="92D050"/>
                        </a:solidFill>
                      </a:tcPr>
                    </a:tc>
                    <a:tc>
                      <a:txBody>
                        <a:bodyPr/>
                        <a:lstStyle/>
                        <a:p>
                          <a:pPr marL="0" algn="r" defTabSz="914400" rtl="0" eaLnBrk="1" fontAlgn="b" latinLnBrk="0" hangingPunct="1"/>
                          <a:r>
                            <a:rPr lang="es-CL" sz="1400" kern="1200" dirty="0">
                              <a:solidFill>
                                <a:schemeClr val="dk1"/>
                              </a:solidFill>
                              <a:latin typeface="+mn-lt"/>
                              <a:ea typeface="+mn-ea"/>
                              <a:cs typeface="+mn-cs"/>
                            </a:rPr>
                            <a:t>16</a:t>
                          </a:r>
                        </a:p>
                      </a:txBody>
                      <a:tcPr marL="7620" marR="7620" marT="7620" marB="0" anchor="b">
                        <a:solidFill>
                          <a:srgbClr val="92D050"/>
                        </a:solidFill>
                      </a:tcPr>
                    </a:tc>
                    <a:extLst>
                      <a:ext uri="{0D108BD9-81ED-4DB2-BD59-A6C34878D82A}">
                        <a16:rowId xmlns:a16="http://schemas.microsoft.com/office/drawing/2014/main" val="321083812"/>
                      </a:ext>
                    </a:extLst>
                  </a:tr>
                  <a:tr h="178508">
                    <a:tc>
                      <a:txBody>
                        <a:bodyPr/>
                        <a:lstStyle/>
                        <a:p>
                          <a:pPr algn="r"/>
                          <a:r>
                            <a:rPr lang="es-CL" sz="1400" dirty="0"/>
                            <a:t>5</a:t>
                          </a:r>
                        </a:p>
                      </a:txBody>
                      <a:tcPr/>
                    </a:tc>
                    <a:tc>
                      <a:txBody>
                        <a:bodyPr/>
                        <a:lstStyle/>
                        <a:p>
                          <a:pPr algn="r"/>
                          <a:r>
                            <a:rPr lang="es-CL" sz="1400" dirty="0"/>
                            <a:t>1984</a:t>
                          </a:r>
                        </a:p>
                      </a:txBody>
                      <a:tcPr/>
                    </a:tc>
                    <a:tc>
                      <a:txBody>
                        <a:bodyPr/>
                        <a:lstStyle/>
                        <a:p>
                          <a:pPr algn="r"/>
                          <a:r>
                            <a:rPr lang="es-CL" sz="1400" dirty="0"/>
                            <a:t>28.800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144.000</a:t>
                          </a:r>
                        </a:p>
                      </a:txBody>
                      <a:tcPr marL="7620" marR="7620" marT="7620" marB="0" anchor="b">
                        <a:solidFill>
                          <a:srgbClr val="92D050"/>
                        </a:solidFill>
                      </a:tcPr>
                    </a:tc>
                    <a:tc>
                      <a:txBody>
                        <a:bodyPr/>
                        <a:lstStyle/>
                        <a:p>
                          <a:pPr marL="0" algn="r" defTabSz="914400" rtl="0" eaLnBrk="1" fontAlgn="b" latinLnBrk="0" hangingPunct="1"/>
                          <a:r>
                            <a:rPr lang="es-CL" sz="1400" kern="1200" dirty="0">
                              <a:solidFill>
                                <a:schemeClr val="dk1"/>
                              </a:solidFill>
                              <a:latin typeface="+mn-lt"/>
                              <a:ea typeface="+mn-ea"/>
                              <a:cs typeface="+mn-cs"/>
                            </a:rPr>
                            <a:t>25</a:t>
                          </a:r>
                        </a:p>
                      </a:txBody>
                      <a:tcPr marL="7620" marR="7620" marT="7620" marB="0" anchor="b">
                        <a:solidFill>
                          <a:srgbClr val="92D050"/>
                        </a:solidFill>
                      </a:tcPr>
                    </a:tc>
                    <a:extLst>
                      <a:ext uri="{0D108BD9-81ED-4DB2-BD59-A6C34878D82A}">
                        <a16:rowId xmlns:a16="http://schemas.microsoft.com/office/drawing/2014/main" val="1984519762"/>
                      </a:ext>
                    </a:extLst>
                  </a:tr>
                  <a:tr h="0">
                    <a:tc>
                      <a:txBody>
                        <a:bodyPr/>
                        <a:lstStyle/>
                        <a:p>
                          <a:pPr algn="r"/>
                          <a:r>
                            <a:rPr lang="es-CL" sz="1400" dirty="0"/>
                            <a:t>6</a:t>
                          </a:r>
                        </a:p>
                      </a:txBody>
                      <a:tcPr/>
                    </a:tc>
                    <a:tc>
                      <a:txBody>
                        <a:bodyPr/>
                        <a:lstStyle/>
                        <a:p>
                          <a:pPr algn="r"/>
                          <a:r>
                            <a:rPr lang="es-CL" sz="1400" dirty="0"/>
                            <a:t>1985</a:t>
                          </a:r>
                        </a:p>
                      </a:txBody>
                      <a:tcPr/>
                    </a:tc>
                    <a:tc>
                      <a:txBody>
                        <a:bodyPr/>
                        <a:lstStyle/>
                        <a:p>
                          <a:pPr algn="r"/>
                          <a:r>
                            <a:rPr lang="es-CL" sz="1400" dirty="0"/>
                            <a:t>22.080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132.480</a:t>
                          </a:r>
                        </a:p>
                      </a:txBody>
                      <a:tcPr marL="7620" marR="7620" marT="7620" marB="0" anchor="b">
                        <a:solidFill>
                          <a:srgbClr val="92D050"/>
                        </a:solidFill>
                      </a:tcPr>
                    </a:tc>
                    <a:tc>
                      <a:txBody>
                        <a:bodyPr/>
                        <a:lstStyle/>
                        <a:p>
                          <a:pPr marL="0" algn="r" defTabSz="914400" rtl="0" eaLnBrk="1" fontAlgn="b" latinLnBrk="0" hangingPunct="1"/>
                          <a:r>
                            <a:rPr lang="es-CL" sz="1400" kern="1200" dirty="0">
                              <a:solidFill>
                                <a:schemeClr val="dk1"/>
                              </a:solidFill>
                              <a:latin typeface="+mn-lt"/>
                              <a:ea typeface="+mn-ea"/>
                              <a:cs typeface="+mn-cs"/>
                            </a:rPr>
                            <a:t>36</a:t>
                          </a:r>
                        </a:p>
                      </a:txBody>
                      <a:tcPr marL="7620" marR="7620" marT="7620" marB="0" anchor="b">
                        <a:solidFill>
                          <a:srgbClr val="92D050"/>
                        </a:solidFill>
                      </a:tcPr>
                    </a:tc>
                    <a:extLst>
                      <a:ext uri="{0D108BD9-81ED-4DB2-BD59-A6C34878D82A}">
                        <a16:rowId xmlns:a16="http://schemas.microsoft.com/office/drawing/2014/main" val="692828946"/>
                      </a:ext>
                    </a:extLst>
                  </a:tr>
                  <a:tr h="0">
                    <a:tc>
                      <a:txBody>
                        <a:bodyPr/>
                        <a:lstStyle/>
                        <a:p>
                          <a:pPr algn="r"/>
                          <a:r>
                            <a:rPr lang="es-CL" sz="1400" dirty="0"/>
                            <a:t>7</a:t>
                          </a:r>
                        </a:p>
                      </a:txBody>
                      <a:tcPr/>
                    </a:tc>
                    <a:tc>
                      <a:txBody>
                        <a:bodyPr/>
                        <a:lstStyle/>
                        <a:p>
                          <a:pPr algn="r"/>
                          <a:r>
                            <a:rPr lang="es-CL" sz="1400" dirty="0"/>
                            <a:t>1986</a:t>
                          </a:r>
                        </a:p>
                      </a:txBody>
                      <a:tcPr/>
                    </a:tc>
                    <a:tc>
                      <a:txBody>
                        <a:bodyPr/>
                        <a:lstStyle/>
                        <a:p>
                          <a:pPr algn="r"/>
                          <a:r>
                            <a:rPr lang="es-CL" sz="1400" dirty="0"/>
                            <a:t>23.040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161.280</a:t>
                          </a:r>
                        </a:p>
                      </a:txBody>
                      <a:tcPr marL="7620" marR="7620" marT="7620" marB="0" anchor="b">
                        <a:solidFill>
                          <a:srgbClr val="92D050"/>
                        </a:solidFill>
                      </a:tcPr>
                    </a:tc>
                    <a:tc>
                      <a:txBody>
                        <a:bodyPr/>
                        <a:lstStyle/>
                        <a:p>
                          <a:pPr marL="0" algn="r" defTabSz="914400" rtl="0" eaLnBrk="1" fontAlgn="b" latinLnBrk="0" hangingPunct="1"/>
                          <a:r>
                            <a:rPr lang="es-CL" sz="1400" kern="1200" dirty="0">
                              <a:solidFill>
                                <a:schemeClr val="dk1"/>
                              </a:solidFill>
                              <a:latin typeface="+mn-lt"/>
                              <a:ea typeface="+mn-ea"/>
                              <a:cs typeface="+mn-cs"/>
                            </a:rPr>
                            <a:t>49</a:t>
                          </a:r>
                        </a:p>
                      </a:txBody>
                      <a:tcPr marL="7620" marR="7620" marT="7620" marB="0" anchor="b">
                        <a:solidFill>
                          <a:srgbClr val="92D050"/>
                        </a:solidFill>
                      </a:tcPr>
                    </a:tc>
                    <a:extLst>
                      <a:ext uri="{0D108BD9-81ED-4DB2-BD59-A6C34878D82A}">
                        <a16:rowId xmlns:a16="http://schemas.microsoft.com/office/drawing/2014/main" val="2443242381"/>
                      </a:ext>
                    </a:extLst>
                  </a:tr>
                  <a:tr h="149933">
                    <a:tc>
                      <a:txBody>
                        <a:bodyPr/>
                        <a:lstStyle/>
                        <a:p>
                          <a:pPr algn="r"/>
                          <a:r>
                            <a:rPr lang="es-CL" sz="1400" dirty="0"/>
                            <a:t>8</a:t>
                          </a:r>
                        </a:p>
                      </a:txBody>
                      <a:tcPr/>
                    </a:tc>
                    <a:tc>
                      <a:txBody>
                        <a:bodyPr/>
                        <a:lstStyle/>
                        <a:p>
                          <a:pPr algn="r"/>
                          <a:r>
                            <a:rPr lang="es-CL" sz="1400" dirty="0"/>
                            <a:t>1987</a:t>
                          </a:r>
                        </a:p>
                      </a:txBody>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s-CL" sz="1400" dirty="0"/>
                            <a:t>26.400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211.200</a:t>
                          </a:r>
                        </a:p>
                      </a:txBody>
                      <a:tcPr marL="7620" marR="7620" marT="7620" marB="0" anchor="b">
                        <a:solidFill>
                          <a:srgbClr val="92D050"/>
                        </a:solidFill>
                      </a:tcPr>
                    </a:tc>
                    <a:tc>
                      <a:txBody>
                        <a:bodyPr/>
                        <a:lstStyle/>
                        <a:p>
                          <a:pPr marL="0" algn="r" defTabSz="914400" rtl="0" eaLnBrk="1" fontAlgn="b" latinLnBrk="0" hangingPunct="1"/>
                          <a:r>
                            <a:rPr lang="es-CL" sz="1400" kern="1200" dirty="0">
                              <a:solidFill>
                                <a:schemeClr val="dk1"/>
                              </a:solidFill>
                              <a:latin typeface="+mn-lt"/>
                              <a:ea typeface="+mn-ea"/>
                              <a:cs typeface="+mn-cs"/>
                            </a:rPr>
                            <a:t>64</a:t>
                          </a:r>
                        </a:p>
                      </a:txBody>
                      <a:tcPr marL="7620" marR="7620" marT="7620" marB="0" anchor="b">
                        <a:solidFill>
                          <a:srgbClr val="92D050"/>
                        </a:solidFill>
                      </a:tcPr>
                    </a:tc>
                    <a:extLst>
                      <a:ext uri="{0D108BD9-81ED-4DB2-BD59-A6C34878D82A}">
                        <a16:rowId xmlns:a16="http://schemas.microsoft.com/office/drawing/2014/main" val="2957808196"/>
                      </a:ext>
                    </a:extLst>
                  </a:tr>
                  <a:tr h="0">
                    <a:tc>
                      <a:txBody>
                        <a:bodyPr/>
                        <a:lstStyle/>
                        <a:p>
                          <a:pPr algn="r"/>
                          <a:r>
                            <a:rPr lang="es-CL" sz="1400" dirty="0"/>
                            <a:t>∑Xi = 36</a:t>
                          </a:r>
                        </a:p>
                        <a:p>
                          <a:pPr algn="r"/>
                          <a:r>
                            <a:rPr lang="es-CL" sz="1400" dirty="0"/>
                            <a:t>N = 8</a:t>
                          </a:r>
                        </a:p>
                        <a:p>
                          <a:pPr marL="0" marR="0" lvl="0" indent="0" algn="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right"/>
                              </m:oMathParaPr>
                              <m:oMath xmlns:m="http://schemas.openxmlformats.org/officeDocument/2006/math">
                                <m:acc>
                                  <m:accPr>
                                    <m:chr m:val="̅"/>
                                    <m:ctrlPr>
                                      <a:rPr lang="es-CL" sz="1400" i="1" smtClean="0">
                                        <a:latin typeface="Cambria Math" panose="02040503050406030204" pitchFamily="18" charset="0"/>
                                      </a:rPr>
                                    </m:ctrlPr>
                                  </m:accPr>
                                  <m:e>
                                    <m:sSub>
                                      <m:sSubPr>
                                        <m:ctrlPr>
                                          <a:rPr lang="es-CL" sz="1400" i="1" smtClean="0">
                                            <a:latin typeface="Cambria Math" panose="02040503050406030204" pitchFamily="18" charset="0"/>
                                          </a:rPr>
                                        </m:ctrlPr>
                                      </m:sSubPr>
                                      <m:e>
                                        <m:r>
                                          <m:rPr>
                                            <m:sty m:val="p"/>
                                          </m:rPr>
                                          <a:rPr lang="es-CL" sz="1400" b="0" i="0" smtClean="0">
                                            <a:latin typeface="Cambria Math" panose="02040503050406030204" pitchFamily="18" charset="0"/>
                                          </a:rPr>
                                          <m:t>X</m:t>
                                        </m:r>
                                      </m:e>
                                      <m:sub>
                                        <m:r>
                                          <m:rPr>
                                            <m:sty m:val="p"/>
                                          </m:rPr>
                                          <a:rPr lang="es-CL" sz="1400" b="0" i="0" smtClean="0">
                                            <a:latin typeface="Cambria Math" panose="02040503050406030204" pitchFamily="18" charset="0"/>
                                          </a:rPr>
                                          <m:t>i</m:t>
                                        </m:r>
                                      </m:sub>
                                    </m:sSub>
                                  </m:e>
                                </m:acc>
                                <m:r>
                                  <a:rPr lang="es-CL" sz="1400" i="0" smtClean="0">
                                    <a:latin typeface="Cambria Math" panose="02040503050406030204" pitchFamily="18" charset="0"/>
                                    <a:ea typeface="Cambria Math" panose="02040503050406030204" pitchFamily="18" charset="0"/>
                                  </a:rPr>
                                  <m:t>=</m:t>
                                </m:r>
                                <m:r>
                                  <a:rPr lang="es-CL" sz="1400" b="0" i="0" smtClean="0">
                                    <a:latin typeface="Cambria Math" panose="02040503050406030204" pitchFamily="18" charset="0"/>
                                    <a:ea typeface="Cambria Math" panose="02040503050406030204" pitchFamily="18" charset="0"/>
                                  </a:rPr>
                                  <m:t>4,5</m:t>
                                </m:r>
                              </m:oMath>
                            </m:oMathPara>
                          </a14:m>
                          <a:endParaRPr lang="es-CL" sz="1400" dirty="0"/>
                        </a:p>
                        <a:p>
                          <a:pPr marL="0" marR="0" lvl="0" indent="0" algn="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right"/>
                              </m:oMathParaPr>
                              <m:oMath xmlns:m="http://schemas.openxmlformats.org/officeDocument/2006/math">
                                <m:r>
                                  <a:rPr lang="es-CL" sz="1400" i="1" dirty="0" smtClean="0">
                                    <a:latin typeface="Cambria Math" panose="02040503050406030204" pitchFamily="18" charset="0"/>
                                  </a:rPr>
                                  <m:t>∑</m:t>
                                </m:r>
                                <m:d>
                                  <m:dPr>
                                    <m:ctrlPr>
                                      <a:rPr lang="es-CL" sz="1400" i="1" dirty="0" smtClean="0">
                                        <a:latin typeface="Cambria Math" panose="02040503050406030204" pitchFamily="18" charset="0"/>
                                      </a:rPr>
                                    </m:ctrlPr>
                                  </m:dPr>
                                  <m:e>
                                    <m:sSup>
                                      <m:sSupPr>
                                        <m:ctrlPr>
                                          <a:rPr lang="es-CL" sz="1400" i="1" dirty="0" smtClean="0">
                                            <a:latin typeface="Cambria Math" panose="02040503050406030204" pitchFamily="18" charset="0"/>
                                          </a:rPr>
                                        </m:ctrlPr>
                                      </m:sSupPr>
                                      <m:e>
                                        <m:r>
                                          <a:rPr lang="es-CL" sz="1400" i="1" dirty="0" smtClean="0">
                                            <a:latin typeface="Cambria Math" panose="02040503050406030204" pitchFamily="18" charset="0"/>
                                          </a:rPr>
                                          <m:t>𝑋𝑖</m:t>
                                        </m:r>
                                      </m:e>
                                      <m:sup>
                                        <m:r>
                                          <a:rPr lang="es-CL" sz="1400" b="0" i="1" dirty="0" smtClean="0">
                                            <a:latin typeface="Cambria Math" panose="02040503050406030204" pitchFamily="18" charset="0"/>
                                          </a:rPr>
                                          <m:t>2</m:t>
                                        </m:r>
                                      </m:sup>
                                    </m:sSup>
                                  </m:e>
                                </m:d>
                                <m:r>
                                  <a:rPr lang="es-CL" sz="1400" i="1" dirty="0" smtClean="0">
                                    <a:latin typeface="Cambria Math" panose="02040503050406030204" pitchFamily="18" charset="0"/>
                                  </a:rPr>
                                  <m:t>=</m:t>
                                </m:r>
                                <m:r>
                                  <a:rPr lang="es-CL" sz="1400" b="0" i="1" dirty="0" smtClean="0">
                                    <a:latin typeface="Cambria Math" panose="02040503050406030204" pitchFamily="18" charset="0"/>
                                  </a:rPr>
                                  <m:t>204</m:t>
                                </m:r>
                              </m:oMath>
                            </m:oMathPara>
                          </a14:m>
                          <a:endParaRPr lang="es-CL" sz="1400" dirty="0"/>
                        </a:p>
                        <a:p>
                          <a:pPr marL="0" marR="0" lvl="0" indent="0" algn="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right"/>
                              </m:oMathParaPr>
                              <m:oMath xmlns:m="http://schemas.openxmlformats.org/officeDocument/2006/math">
                                <m:r>
                                  <a:rPr lang="es-CL" sz="1400" i="1" dirty="0" smtClean="0">
                                    <a:latin typeface="Cambria Math" panose="02040503050406030204" pitchFamily="18" charset="0"/>
                                  </a:rPr>
                                  <m:t>∑</m:t>
                                </m:r>
                                <m:sSup>
                                  <m:sSupPr>
                                    <m:ctrlPr>
                                      <a:rPr lang="es-CL" sz="1400" i="1" dirty="0" smtClean="0">
                                        <a:latin typeface="Cambria Math" panose="02040503050406030204" pitchFamily="18" charset="0"/>
                                      </a:rPr>
                                    </m:ctrlPr>
                                  </m:sSupPr>
                                  <m:e>
                                    <m:d>
                                      <m:dPr>
                                        <m:ctrlPr>
                                          <a:rPr lang="es-CL" sz="1400" i="1" dirty="0" smtClean="0">
                                            <a:latin typeface="Cambria Math" panose="02040503050406030204" pitchFamily="18" charset="0"/>
                                          </a:rPr>
                                        </m:ctrlPr>
                                      </m:dPr>
                                      <m:e>
                                        <m:sSub>
                                          <m:sSubPr>
                                            <m:ctrlPr>
                                              <a:rPr lang="es-CL" sz="1400" i="1" dirty="0" smtClean="0">
                                                <a:latin typeface="Cambria Math" panose="02040503050406030204" pitchFamily="18" charset="0"/>
                                              </a:rPr>
                                            </m:ctrlPr>
                                          </m:sSubPr>
                                          <m:e>
                                            <m:r>
                                              <a:rPr lang="es-CL" sz="1400" b="0" i="1" dirty="0" smtClean="0">
                                                <a:latin typeface="Cambria Math" panose="02040503050406030204" pitchFamily="18" charset="0"/>
                                              </a:rPr>
                                              <m:t>𝑋</m:t>
                                            </m:r>
                                          </m:e>
                                          <m:sub>
                                            <m:r>
                                              <a:rPr lang="es-CL" sz="1400" b="0" i="1" dirty="0" smtClean="0">
                                                <a:latin typeface="Cambria Math" panose="02040503050406030204" pitchFamily="18" charset="0"/>
                                              </a:rPr>
                                              <m:t>𝑖</m:t>
                                            </m:r>
                                          </m:sub>
                                        </m:sSub>
                                      </m:e>
                                    </m:d>
                                  </m:e>
                                  <m:sup>
                                    <m:r>
                                      <a:rPr lang="es-CL" sz="1400" b="0" i="1" dirty="0" smtClean="0">
                                        <a:latin typeface="Cambria Math" panose="02040503050406030204" pitchFamily="18" charset="0"/>
                                      </a:rPr>
                                      <m:t>2</m:t>
                                    </m:r>
                                  </m:sup>
                                </m:sSup>
                                <m:r>
                                  <a:rPr lang="es-CL" sz="1400" i="1" dirty="0" smtClean="0">
                                    <a:latin typeface="Cambria Math" panose="02040503050406030204" pitchFamily="18" charset="0"/>
                                  </a:rPr>
                                  <m:t>=</m:t>
                                </m:r>
                                <m:r>
                                  <a:rPr lang="es-CL" sz="1400" b="0" i="1" dirty="0" smtClean="0">
                                    <a:latin typeface="Cambria Math" panose="02040503050406030204" pitchFamily="18" charset="0"/>
                                  </a:rPr>
                                  <m:t>1.296</m:t>
                                </m:r>
                              </m:oMath>
                            </m:oMathPara>
                          </a14:m>
                          <a:endParaRPr lang="es-CL" sz="1400" dirty="0"/>
                        </a:p>
                      </a:txBody>
                      <a:tcPr anchor="ctr"/>
                    </a:tc>
                    <a:tc>
                      <a:txBody>
                        <a:bodyPr/>
                        <a:lstStyle/>
                        <a:p>
                          <a:pPr algn="r"/>
                          <a:endParaRPr lang="es-CL" sz="1400" dirty="0"/>
                        </a:p>
                      </a:txBody>
                      <a:tcPr anchor="ct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s-CL" sz="1400" dirty="0"/>
                            <a:t>∑Yi = 201.120</a:t>
                          </a:r>
                        </a:p>
                        <a:p>
                          <a:pPr marL="0" marR="0" lvl="0" indent="0" algn="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right"/>
                              </m:oMathParaPr>
                              <m:oMath xmlns:m="http://schemas.openxmlformats.org/officeDocument/2006/math">
                                <m:acc>
                                  <m:accPr>
                                    <m:chr m:val="̅"/>
                                    <m:ctrlPr>
                                      <a:rPr lang="es-CL" sz="1400" i="1" smtClean="0">
                                        <a:latin typeface="Cambria Math" panose="02040503050406030204" pitchFamily="18" charset="0"/>
                                      </a:rPr>
                                    </m:ctrlPr>
                                  </m:accPr>
                                  <m:e>
                                    <m:sSub>
                                      <m:sSubPr>
                                        <m:ctrlPr>
                                          <a:rPr lang="es-CL" sz="1400" i="1" smtClean="0">
                                            <a:latin typeface="Cambria Math" panose="02040503050406030204" pitchFamily="18" charset="0"/>
                                          </a:rPr>
                                        </m:ctrlPr>
                                      </m:sSubPr>
                                      <m:e>
                                        <m:r>
                                          <a:rPr lang="es-CL" sz="1400" b="0" i="1" smtClean="0">
                                            <a:latin typeface="Cambria Math" panose="02040503050406030204" pitchFamily="18" charset="0"/>
                                          </a:rPr>
                                          <m:t>𝑌</m:t>
                                        </m:r>
                                      </m:e>
                                      <m:sub>
                                        <m:r>
                                          <m:rPr>
                                            <m:sty m:val="p"/>
                                          </m:rPr>
                                          <a:rPr lang="es-CL" sz="1400" b="0" i="0" smtClean="0">
                                            <a:latin typeface="Cambria Math" panose="02040503050406030204" pitchFamily="18" charset="0"/>
                                          </a:rPr>
                                          <m:t>i</m:t>
                                        </m:r>
                                      </m:sub>
                                    </m:sSub>
                                  </m:e>
                                </m:acc>
                                <m:r>
                                  <a:rPr lang="es-CL" sz="1400" i="0" smtClean="0">
                                    <a:latin typeface="Cambria Math" panose="02040503050406030204" pitchFamily="18" charset="0"/>
                                    <a:ea typeface="Cambria Math" panose="02040503050406030204" pitchFamily="18" charset="0"/>
                                  </a:rPr>
                                  <m:t>=</m:t>
                                </m:r>
                                <m:r>
                                  <a:rPr lang="es-CL" sz="1400" b="0" i="0" smtClean="0">
                                    <a:latin typeface="Cambria Math" panose="02040503050406030204" pitchFamily="18" charset="0"/>
                                    <a:ea typeface="Cambria Math" panose="02040503050406030204" pitchFamily="18" charset="0"/>
                                  </a:rPr>
                                  <m:t>25.140</m:t>
                                </m:r>
                              </m:oMath>
                            </m:oMathPara>
                          </a14:m>
                          <a:endParaRPr lang="es-CL" sz="1400" i="0" dirty="0"/>
                        </a:p>
                      </a:txBody>
                      <a:tcPr anchor="ctr"/>
                    </a:tc>
                    <a:tc>
                      <a:txBody>
                        <a:bodyPr/>
                        <a:lstStyle/>
                        <a:p>
                          <a:pPr marL="0" marR="0" lvl="0" indent="0" algn="r" defTabSz="914400" rtl="0" eaLnBrk="1" fontAlgn="b" latinLnBrk="0" hangingPunct="1">
                            <a:lnSpc>
                              <a:spcPct val="100000"/>
                            </a:lnSpc>
                            <a:spcBef>
                              <a:spcPts val="0"/>
                            </a:spcBef>
                            <a:spcAft>
                              <a:spcPts val="0"/>
                            </a:spcAft>
                            <a:buClrTx/>
                            <a:buSzTx/>
                            <a:buFontTx/>
                            <a:buNone/>
                            <a:tabLst/>
                            <a:defRPr/>
                          </a:pPr>
                          <a:r>
                            <a:rPr lang="es-CL" sz="1400" dirty="0"/>
                            <a:t>∑Xi x Yi = 903.840</a:t>
                          </a:r>
                        </a:p>
                      </a:txBody>
                      <a:tcPr marL="7620" marR="7620" marT="7620" marB="0" anchor="ctr">
                        <a:solidFill>
                          <a:srgbClr val="92D050"/>
                        </a:solidFill>
                      </a:tcPr>
                    </a:tc>
                    <a:tc>
                      <a:txBody>
                        <a:bodyPr/>
                        <a:lstStyle/>
                        <a:p>
                          <a:pPr marL="0" marR="0" lvl="0" indent="0" algn="r" defTabSz="914400" rtl="0" eaLnBrk="1" fontAlgn="b" latinLnBrk="0" hangingPunct="1">
                            <a:lnSpc>
                              <a:spcPct val="100000"/>
                            </a:lnSpc>
                            <a:spcBef>
                              <a:spcPts val="0"/>
                            </a:spcBef>
                            <a:spcAft>
                              <a:spcPts val="0"/>
                            </a:spcAft>
                            <a:buClrTx/>
                            <a:buSzTx/>
                            <a:buFontTx/>
                            <a:buNone/>
                            <a:tabLst/>
                            <a:defRPr/>
                          </a:pPr>
                          <a:r>
                            <a:rPr lang="es-CL" sz="1400" b="0" i="0" kern="1200" dirty="0">
                              <a:solidFill>
                                <a:schemeClr val="dk1"/>
                              </a:solidFill>
                              <a:latin typeface="Cambria Math" panose="02040503050406030204" pitchFamily="18" charset="0"/>
                              <a:ea typeface="Cambria Math" panose="02040503050406030204" pitchFamily="18" charset="0"/>
                              <a:cs typeface="+mn-cs"/>
                            </a:rPr>
                            <a:t>∑</a:t>
                          </a:r>
                          <a14:m>
                            <m:oMath xmlns:m="http://schemas.openxmlformats.org/officeDocument/2006/math">
                              <m:d>
                                <m:dPr>
                                  <m:ctrlPr>
                                    <a:rPr lang="es-CL" sz="1400" b="0" i="1" kern="1200" smtClean="0">
                                      <a:solidFill>
                                        <a:schemeClr val="dk1"/>
                                      </a:solidFill>
                                      <a:latin typeface="Cambria Math" panose="02040503050406030204" pitchFamily="18" charset="0"/>
                                      <a:ea typeface="Cambria Math" panose="02040503050406030204" pitchFamily="18" charset="0"/>
                                      <a:cs typeface="+mn-cs"/>
                                    </a:rPr>
                                  </m:ctrlPr>
                                </m:dPr>
                                <m:e>
                                  <m:sSubSup>
                                    <m:sSubSupPr>
                                      <m:ctrlPr>
                                        <a:rPr lang="es-CL" sz="1400" b="0" i="1" kern="1200" smtClean="0">
                                          <a:solidFill>
                                            <a:schemeClr val="dk1"/>
                                          </a:solidFill>
                                          <a:latin typeface="Cambria Math" panose="02040503050406030204" pitchFamily="18" charset="0"/>
                                          <a:ea typeface="Cambria Math" panose="02040503050406030204" pitchFamily="18" charset="0"/>
                                          <a:cs typeface="+mn-cs"/>
                                        </a:rPr>
                                      </m:ctrlPr>
                                    </m:sSubSupPr>
                                    <m:e>
                                      <m:r>
                                        <m:rPr>
                                          <m:sty m:val="p"/>
                                        </m:rPr>
                                        <a:rPr lang="es-CL" sz="1400" b="0" i="0" kern="1200" smtClean="0">
                                          <a:solidFill>
                                            <a:schemeClr val="dk1"/>
                                          </a:solidFill>
                                          <a:latin typeface="Cambria Math" panose="02040503050406030204" pitchFamily="18" charset="0"/>
                                          <a:ea typeface="Cambria Math" panose="02040503050406030204" pitchFamily="18" charset="0"/>
                                          <a:cs typeface="+mn-cs"/>
                                        </a:rPr>
                                        <m:t>X</m:t>
                                      </m:r>
                                    </m:e>
                                    <m:sub>
                                      <m:r>
                                        <m:rPr>
                                          <m:sty m:val="p"/>
                                        </m:rPr>
                                        <a:rPr lang="es-CL" sz="1400" b="0" i="0" kern="1200" smtClean="0">
                                          <a:solidFill>
                                            <a:schemeClr val="dk1"/>
                                          </a:solidFill>
                                          <a:latin typeface="Cambria Math" panose="02040503050406030204" pitchFamily="18" charset="0"/>
                                          <a:ea typeface="Cambria Math" panose="02040503050406030204" pitchFamily="18" charset="0"/>
                                          <a:cs typeface="+mn-cs"/>
                                        </a:rPr>
                                        <m:t>i</m:t>
                                      </m:r>
                                    </m:sub>
                                    <m:sup>
                                      <m:r>
                                        <a:rPr lang="es-CL" sz="1400" b="0" i="0" kern="1200" smtClean="0">
                                          <a:solidFill>
                                            <a:schemeClr val="dk1"/>
                                          </a:solidFill>
                                          <a:latin typeface="Cambria Math" panose="02040503050406030204" pitchFamily="18" charset="0"/>
                                          <a:ea typeface="Cambria Math" panose="02040503050406030204" pitchFamily="18" charset="0"/>
                                          <a:cs typeface="+mn-cs"/>
                                        </a:rPr>
                                        <m:t>2</m:t>
                                      </m:r>
                                    </m:sup>
                                  </m:sSubSup>
                                </m:e>
                              </m:d>
                              <m:r>
                                <a:rPr lang="es-CL" sz="1400" b="0" i="0" kern="1200" smtClean="0">
                                  <a:solidFill>
                                    <a:schemeClr val="dk1"/>
                                  </a:solidFill>
                                  <a:latin typeface="Cambria Math" panose="02040503050406030204" pitchFamily="18" charset="0"/>
                                  <a:ea typeface="Cambria Math" panose="02040503050406030204" pitchFamily="18" charset="0"/>
                                  <a:cs typeface="+mn-cs"/>
                                </a:rPr>
                                <m:t>=204</m:t>
                              </m:r>
                            </m:oMath>
                          </a14:m>
                          <a:endParaRPr lang="es-CL" sz="1400" b="0" i="0" kern="1200" dirty="0">
                            <a:solidFill>
                              <a:schemeClr val="dk1"/>
                            </a:solidFill>
                            <a:latin typeface="Cambria Math" panose="02040503050406030204" pitchFamily="18" charset="0"/>
                            <a:ea typeface="Cambria Math" panose="02040503050406030204" pitchFamily="18" charset="0"/>
                            <a:cs typeface="+mn-cs"/>
                          </a:endParaRPr>
                        </a:p>
                        <a:p>
                          <a:pPr marL="0" marR="0" lvl="0" indent="0" algn="r" defTabSz="914400" rtl="0" eaLnBrk="1" fontAlgn="b" latinLnBrk="0" hangingPunct="1">
                            <a:lnSpc>
                              <a:spcPct val="100000"/>
                            </a:lnSpc>
                            <a:spcBef>
                              <a:spcPts val="0"/>
                            </a:spcBef>
                            <a:spcAft>
                              <a:spcPts val="0"/>
                            </a:spcAft>
                            <a:buClrTx/>
                            <a:buSzTx/>
                            <a:buFontTx/>
                            <a:buNone/>
                            <a:tabLst/>
                            <a:defRPr/>
                          </a:pPr>
                          <a:r>
                            <a:rPr lang="es-CL" sz="1600" i="0" dirty="0"/>
                            <a:t>∑</a:t>
                          </a:r>
                          <a14:m>
                            <m:oMath xmlns:m="http://schemas.openxmlformats.org/officeDocument/2006/math">
                              <m:sSup>
                                <m:sSupPr>
                                  <m:ctrlPr>
                                    <a:rPr lang="es-CL" sz="1400" i="1" kern="1200" smtClean="0">
                                      <a:solidFill>
                                        <a:schemeClr val="dk1"/>
                                      </a:solidFill>
                                      <a:latin typeface="Cambria Math" panose="02040503050406030204" pitchFamily="18" charset="0"/>
                                      <a:ea typeface="+mn-ea"/>
                                      <a:cs typeface="+mn-cs"/>
                                    </a:rPr>
                                  </m:ctrlPr>
                                </m:sSupPr>
                                <m:e>
                                  <m:d>
                                    <m:dPr>
                                      <m:ctrlPr>
                                        <a:rPr lang="es-CL" sz="1400" i="1" kern="1200" smtClean="0">
                                          <a:solidFill>
                                            <a:schemeClr val="dk1"/>
                                          </a:solidFill>
                                          <a:latin typeface="Cambria Math" panose="02040503050406030204" pitchFamily="18" charset="0"/>
                                          <a:ea typeface="+mn-ea"/>
                                          <a:cs typeface="+mn-cs"/>
                                        </a:rPr>
                                      </m:ctrlPr>
                                    </m:dPr>
                                    <m:e>
                                      <m:sSub>
                                        <m:sSubPr>
                                          <m:ctrlPr>
                                            <a:rPr lang="es-CL" sz="1400" i="1" kern="1200" smtClean="0">
                                              <a:solidFill>
                                                <a:schemeClr val="dk1"/>
                                              </a:solidFill>
                                              <a:latin typeface="Cambria Math" panose="02040503050406030204" pitchFamily="18" charset="0"/>
                                              <a:ea typeface="+mn-ea"/>
                                              <a:cs typeface="+mn-cs"/>
                                            </a:rPr>
                                          </m:ctrlPr>
                                        </m:sSubPr>
                                        <m:e>
                                          <m:r>
                                            <m:rPr>
                                              <m:sty m:val="p"/>
                                            </m:rPr>
                                            <a:rPr lang="es-CL" sz="1400" b="0" i="0" kern="1200" smtClean="0">
                                              <a:solidFill>
                                                <a:schemeClr val="dk1"/>
                                              </a:solidFill>
                                              <a:latin typeface="Cambria Math" panose="02040503050406030204" pitchFamily="18" charset="0"/>
                                              <a:ea typeface="+mn-ea"/>
                                              <a:cs typeface="+mn-cs"/>
                                            </a:rPr>
                                            <m:t>X</m:t>
                                          </m:r>
                                        </m:e>
                                        <m:sub>
                                          <m:r>
                                            <m:rPr>
                                              <m:sty m:val="p"/>
                                            </m:rPr>
                                            <a:rPr lang="es-CL" sz="1400" b="0" i="0" kern="1200" smtClean="0">
                                              <a:solidFill>
                                                <a:schemeClr val="dk1"/>
                                              </a:solidFill>
                                              <a:latin typeface="Cambria Math" panose="02040503050406030204" pitchFamily="18" charset="0"/>
                                              <a:ea typeface="+mn-ea"/>
                                              <a:cs typeface="+mn-cs"/>
                                            </a:rPr>
                                            <m:t>i</m:t>
                                          </m:r>
                                        </m:sub>
                                      </m:sSub>
                                    </m:e>
                                  </m:d>
                                </m:e>
                                <m:sup>
                                  <m:r>
                                    <a:rPr lang="es-CL" sz="1400" b="0" i="0" kern="1200" smtClean="0">
                                      <a:solidFill>
                                        <a:schemeClr val="dk1"/>
                                      </a:solidFill>
                                      <a:latin typeface="Cambria Math" panose="02040503050406030204" pitchFamily="18" charset="0"/>
                                      <a:ea typeface="+mn-ea"/>
                                      <a:cs typeface="+mn-cs"/>
                                    </a:rPr>
                                    <m:t>2</m:t>
                                  </m:r>
                                </m:sup>
                              </m:sSup>
                              <m:r>
                                <a:rPr lang="es-CL" sz="1400" i="0" kern="1200" smtClean="0">
                                  <a:solidFill>
                                    <a:schemeClr val="dk1"/>
                                  </a:solidFill>
                                  <a:latin typeface="Cambria Math" panose="02040503050406030204" pitchFamily="18" charset="0"/>
                                  <a:ea typeface="Cambria Math" panose="02040503050406030204" pitchFamily="18" charset="0"/>
                                  <a:cs typeface="+mn-cs"/>
                                </a:rPr>
                                <m:t>=</m:t>
                              </m:r>
                              <m:r>
                                <a:rPr lang="es-CL" sz="1400" b="0" i="0" kern="1200" smtClean="0">
                                  <a:solidFill>
                                    <a:schemeClr val="dk1"/>
                                  </a:solidFill>
                                  <a:latin typeface="Cambria Math" panose="02040503050406030204" pitchFamily="18" charset="0"/>
                                  <a:ea typeface="Cambria Math" panose="02040503050406030204" pitchFamily="18" charset="0"/>
                                  <a:cs typeface="+mn-cs"/>
                                </a:rPr>
                                <m:t>1.296</m:t>
                              </m:r>
                            </m:oMath>
                          </a14:m>
                          <a:endParaRPr lang="es-CL" sz="1400" b="0" i="0" kern="1200" dirty="0">
                            <a:solidFill>
                              <a:schemeClr val="dk1"/>
                            </a:solidFill>
                            <a:ea typeface="Cambria Math" panose="02040503050406030204" pitchFamily="18" charset="0"/>
                            <a:cs typeface="+mn-cs"/>
                          </a:endParaRPr>
                        </a:p>
                        <a:p>
                          <a:pPr marL="0" marR="0" lvl="0" indent="0" algn="r" defTabSz="914400" rtl="0" eaLnBrk="1" fontAlgn="b" latinLnBrk="0" hangingPunct="1">
                            <a:lnSpc>
                              <a:spcPct val="100000"/>
                            </a:lnSpc>
                            <a:spcBef>
                              <a:spcPts val="0"/>
                            </a:spcBef>
                            <a:spcAft>
                              <a:spcPts val="0"/>
                            </a:spcAft>
                            <a:buClrTx/>
                            <a:buSzTx/>
                            <a:buFontTx/>
                            <a:buNone/>
                            <a:tabLst/>
                            <a:defRPr/>
                          </a:pPr>
                          <a:r>
                            <a:rPr lang="es-CL" sz="1400" kern="1200" dirty="0">
                              <a:solidFill>
                                <a:schemeClr val="dk1"/>
                              </a:solidFill>
                              <a:latin typeface="+mn-lt"/>
                              <a:ea typeface="+mn-ea"/>
                              <a:cs typeface="+mn-cs"/>
                            </a:rPr>
                            <a:t>     </a:t>
                          </a:r>
                        </a:p>
                      </a:txBody>
                      <a:tcPr marL="7620" marR="7620" marT="7620" marB="0" anchor="ctr">
                        <a:solidFill>
                          <a:srgbClr val="92D050"/>
                        </a:solidFill>
                      </a:tcPr>
                    </a:tc>
                    <a:extLst>
                      <a:ext uri="{0D108BD9-81ED-4DB2-BD59-A6C34878D82A}">
                        <a16:rowId xmlns:a16="http://schemas.microsoft.com/office/drawing/2014/main" val="1771715369"/>
                      </a:ext>
                    </a:extLst>
                  </a:tr>
                </a:tbl>
              </a:graphicData>
            </a:graphic>
          </p:graphicFrame>
        </mc:Choice>
        <mc:Fallback xmlns="">
          <p:graphicFrame>
            <p:nvGraphicFramePr>
              <p:cNvPr id="3" name="Tabla 4">
                <a:extLst>
                  <a:ext uri="{FF2B5EF4-FFF2-40B4-BE49-F238E27FC236}">
                    <a16:creationId xmlns:a16="http://schemas.microsoft.com/office/drawing/2014/main" id="{217D3E0B-CFAD-1BCF-DA8D-B02835EDAF20}"/>
                  </a:ext>
                </a:extLst>
              </p:cNvPr>
              <p:cNvGraphicFramePr>
                <a:graphicFrameLocks noGrp="1"/>
              </p:cNvGraphicFramePr>
              <p:nvPr>
                <p:extLst>
                  <p:ext uri="{D42A27DB-BD31-4B8C-83A1-F6EECF244321}">
                    <p14:modId xmlns:p14="http://schemas.microsoft.com/office/powerpoint/2010/main" val="487574527"/>
                  </p:ext>
                </p:extLst>
              </p:nvPr>
            </p:nvGraphicFramePr>
            <p:xfrm>
              <a:off x="193339" y="2488624"/>
              <a:ext cx="8979236" cy="3967480"/>
            </p:xfrm>
            <a:graphic>
              <a:graphicData uri="http://schemas.openxmlformats.org/drawingml/2006/table">
                <a:tbl>
                  <a:tblPr firstRow="1" bandRow="1">
                    <a:tableStyleId>{5C22544A-7EE6-4342-B048-85BDC9FD1C3A}</a:tableStyleId>
                  </a:tblPr>
                  <a:tblGrid>
                    <a:gridCol w="1981199">
                      <a:extLst>
                        <a:ext uri="{9D8B030D-6E8A-4147-A177-3AD203B41FA5}">
                          <a16:colId xmlns:a16="http://schemas.microsoft.com/office/drawing/2014/main" val="306116980"/>
                        </a:ext>
                      </a:extLst>
                    </a:gridCol>
                    <a:gridCol w="2082801">
                      <a:extLst>
                        <a:ext uri="{9D8B030D-6E8A-4147-A177-3AD203B41FA5}">
                          <a16:colId xmlns:a16="http://schemas.microsoft.com/office/drawing/2014/main" val="459581050"/>
                        </a:ext>
                      </a:extLst>
                    </a:gridCol>
                    <a:gridCol w="2032000">
                      <a:extLst>
                        <a:ext uri="{9D8B030D-6E8A-4147-A177-3AD203B41FA5}">
                          <a16:colId xmlns:a16="http://schemas.microsoft.com/office/drawing/2014/main" val="3481761535"/>
                        </a:ext>
                      </a:extLst>
                    </a:gridCol>
                    <a:gridCol w="1435436">
                      <a:extLst>
                        <a:ext uri="{9D8B030D-6E8A-4147-A177-3AD203B41FA5}">
                          <a16:colId xmlns:a16="http://schemas.microsoft.com/office/drawing/2014/main" val="642057935"/>
                        </a:ext>
                      </a:extLst>
                    </a:gridCol>
                    <a:gridCol w="1447800">
                      <a:extLst>
                        <a:ext uri="{9D8B030D-6E8A-4147-A177-3AD203B41FA5}">
                          <a16:colId xmlns:a16="http://schemas.microsoft.com/office/drawing/2014/main" val="396101722"/>
                        </a:ext>
                      </a:extLst>
                    </a:gridCol>
                  </a:tblGrid>
                  <a:tr h="370840">
                    <a:tc>
                      <a:txBody>
                        <a:bodyPr/>
                        <a:lstStyle/>
                        <a:p>
                          <a:pPr algn="ctr"/>
                          <a:r>
                            <a:rPr lang="es-CL" sz="1400" dirty="0"/>
                            <a:t>Xi</a:t>
                          </a:r>
                        </a:p>
                      </a:txBody>
                      <a:tcPr/>
                    </a:tc>
                    <a:tc>
                      <a:txBody>
                        <a:bodyPr/>
                        <a:lstStyle/>
                        <a:p>
                          <a:pPr algn="ctr"/>
                          <a:r>
                            <a:rPr lang="es-CL" sz="1400" dirty="0"/>
                            <a:t>Año</a:t>
                          </a:r>
                        </a:p>
                      </a:txBody>
                      <a:tcPr/>
                    </a:tc>
                    <a:tc>
                      <a:txBody>
                        <a:bodyPr/>
                        <a:lstStyle/>
                        <a:p>
                          <a:pPr algn="ctr"/>
                          <a:r>
                            <a:rPr lang="es-CL" sz="1400" dirty="0"/>
                            <a:t>Yi</a:t>
                          </a:r>
                        </a:p>
                      </a:txBody>
                      <a:tcPr/>
                    </a:tc>
                    <a:tc>
                      <a:txBody>
                        <a:bodyPr/>
                        <a:lstStyle/>
                        <a:p>
                          <a:pPr algn="ctr"/>
                          <a:r>
                            <a:rPr lang="es-CL" sz="1400" dirty="0"/>
                            <a:t>Xi x Yi</a:t>
                          </a:r>
                        </a:p>
                      </a:txBody>
                      <a:tcPr>
                        <a:solidFill>
                          <a:srgbClr val="92D050"/>
                        </a:solidFill>
                      </a:tcPr>
                    </a:tc>
                    <a:tc>
                      <a:txBody>
                        <a:bodyPr/>
                        <a:lstStyle/>
                        <a:p>
                          <a:endParaRPr lang="es-CL"/>
                        </a:p>
                      </a:txBody>
                      <a:tcPr>
                        <a:blipFill>
                          <a:blip r:embed="rId3"/>
                          <a:stretch>
                            <a:fillRect l="-519748" t="-3279" r="-1681" b="-975410"/>
                          </a:stretch>
                        </a:blipFill>
                      </a:tcPr>
                    </a:tc>
                    <a:extLst>
                      <a:ext uri="{0D108BD9-81ED-4DB2-BD59-A6C34878D82A}">
                        <a16:rowId xmlns:a16="http://schemas.microsoft.com/office/drawing/2014/main" val="680776555"/>
                      </a:ext>
                    </a:extLst>
                  </a:tr>
                  <a:tr h="304800">
                    <a:tc>
                      <a:txBody>
                        <a:bodyPr/>
                        <a:lstStyle/>
                        <a:p>
                          <a:pPr algn="r"/>
                          <a:r>
                            <a:rPr lang="es-CL" sz="1400" dirty="0"/>
                            <a:t>1</a:t>
                          </a:r>
                        </a:p>
                      </a:txBody>
                      <a:tcPr/>
                    </a:tc>
                    <a:tc>
                      <a:txBody>
                        <a:bodyPr/>
                        <a:lstStyle/>
                        <a:p>
                          <a:pPr algn="r"/>
                          <a:r>
                            <a:rPr lang="es-CL" sz="1400" dirty="0"/>
                            <a:t>1980</a:t>
                          </a:r>
                        </a:p>
                      </a:txBody>
                      <a:tcPr/>
                    </a:tc>
                    <a:tc>
                      <a:txBody>
                        <a:bodyPr/>
                        <a:lstStyle/>
                        <a:p>
                          <a:pPr algn="r"/>
                          <a:r>
                            <a:rPr lang="es-CL" sz="1400" dirty="0"/>
                            <a:t>24.000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24.000</a:t>
                          </a:r>
                        </a:p>
                      </a:txBody>
                      <a:tcPr marL="7620" marR="7620" marT="7620" marB="0" anchor="b">
                        <a:solidFill>
                          <a:srgbClr val="92D050"/>
                        </a:solidFill>
                      </a:tcPr>
                    </a:tc>
                    <a:tc>
                      <a:txBody>
                        <a:bodyPr/>
                        <a:lstStyle/>
                        <a:p>
                          <a:pPr marL="0" algn="r" defTabSz="914400" rtl="0" eaLnBrk="1" fontAlgn="b" latinLnBrk="0" hangingPunct="1"/>
                          <a:r>
                            <a:rPr lang="es-CL" sz="1400" kern="1200" dirty="0">
                              <a:solidFill>
                                <a:schemeClr val="dk1"/>
                              </a:solidFill>
                              <a:latin typeface="+mn-lt"/>
                              <a:ea typeface="+mn-ea"/>
                              <a:cs typeface="+mn-cs"/>
                            </a:rPr>
                            <a:t>1</a:t>
                          </a:r>
                        </a:p>
                      </a:txBody>
                      <a:tcPr marL="7620" marR="7620" marT="7620" marB="0" anchor="b">
                        <a:solidFill>
                          <a:srgbClr val="92D050"/>
                        </a:solidFill>
                      </a:tcPr>
                    </a:tc>
                    <a:extLst>
                      <a:ext uri="{0D108BD9-81ED-4DB2-BD59-A6C34878D82A}">
                        <a16:rowId xmlns:a16="http://schemas.microsoft.com/office/drawing/2014/main" val="2542299201"/>
                      </a:ext>
                    </a:extLst>
                  </a:tr>
                  <a:tr h="304800">
                    <a:tc>
                      <a:txBody>
                        <a:bodyPr/>
                        <a:lstStyle/>
                        <a:p>
                          <a:pPr algn="r"/>
                          <a:r>
                            <a:rPr lang="es-CL" sz="1400" dirty="0"/>
                            <a:t>2</a:t>
                          </a:r>
                        </a:p>
                      </a:txBody>
                      <a:tcPr/>
                    </a:tc>
                    <a:tc>
                      <a:txBody>
                        <a:bodyPr/>
                        <a:lstStyle/>
                        <a:p>
                          <a:pPr algn="r"/>
                          <a:r>
                            <a:rPr lang="es-CL" sz="1400" dirty="0"/>
                            <a:t>1981</a:t>
                          </a:r>
                        </a:p>
                      </a:txBody>
                      <a:tcPr/>
                    </a:tc>
                    <a:tc>
                      <a:txBody>
                        <a:bodyPr/>
                        <a:lstStyle/>
                        <a:p>
                          <a:pPr algn="r"/>
                          <a:r>
                            <a:rPr lang="es-CL" sz="1400" dirty="0"/>
                            <a:t>27.600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55.200</a:t>
                          </a:r>
                        </a:p>
                      </a:txBody>
                      <a:tcPr marL="7620" marR="7620" marT="7620" marB="0" anchor="b">
                        <a:solidFill>
                          <a:srgbClr val="92D050"/>
                        </a:solidFill>
                      </a:tcPr>
                    </a:tc>
                    <a:tc>
                      <a:txBody>
                        <a:bodyPr/>
                        <a:lstStyle/>
                        <a:p>
                          <a:pPr marL="0" algn="r" defTabSz="914400" rtl="0" eaLnBrk="1" fontAlgn="b" latinLnBrk="0" hangingPunct="1"/>
                          <a:r>
                            <a:rPr lang="es-CL" sz="1400" kern="1200" dirty="0">
                              <a:solidFill>
                                <a:schemeClr val="dk1"/>
                              </a:solidFill>
                              <a:latin typeface="+mn-lt"/>
                              <a:ea typeface="+mn-ea"/>
                              <a:cs typeface="+mn-cs"/>
                            </a:rPr>
                            <a:t>4</a:t>
                          </a:r>
                        </a:p>
                      </a:txBody>
                      <a:tcPr marL="7620" marR="7620" marT="7620" marB="0" anchor="b">
                        <a:solidFill>
                          <a:srgbClr val="92D050"/>
                        </a:solidFill>
                      </a:tcPr>
                    </a:tc>
                    <a:extLst>
                      <a:ext uri="{0D108BD9-81ED-4DB2-BD59-A6C34878D82A}">
                        <a16:rowId xmlns:a16="http://schemas.microsoft.com/office/drawing/2014/main" val="2128894798"/>
                      </a:ext>
                    </a:extLst>
                  </a:tr>
                  <a:tr h="304800">
                    <a:tc>
                      <a:txBody>
                        <a:bodyPr/>
                        <a:lstStyle/>
                        <a:p>
                          <a:pPr algn="r"/>
                          <a:r>
                            <a:rPr lang="es-CL" sz="1400" dirty="0"/>
                            <a:t>3</a:t>
                          </a:r>
                        </a:p>
                      </a:txBody>
                      <a:tcPr/>
                    </a:tc>
                    <a:tc>
                      <a:txBody>
                        <a:bodyPr/>
                        <a:lstStyle/>
                        <a:p>
                          <a:pPr algn="r"/>
                          <a:r>
                            <a:rPr lang="es-CL" sz="1400" dirty="0"/>
                            <a:t>1982</a:t>
                          </a:r>
                        </a:p>
                      </a:txBody>
                      <a:tcPr/>
                    </a:tc>
                    <a:tc>
                      <a:txBody>
                        <a:bodyPr/>
                        <a:lstStyle/>
                        <a:p>
                          <a:pPr algn="r"/>
                          <a:r>
                            <a:rPr lang="es-CL" sz="1400" dirty="0"/>
                            <a:t>21.120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63.360</a:t>
                          </a:r>
                        </a:p>
                      </a:txBody>
                      <a:tcPr marL="7620" marR="7620" marT="7620" marB="0" anchor="b">
                        <a:solidFill>
                          <a:srgbClr val="92D050"/>
                        </a:solidFill>
                      </a:tcPr>
                    </a:tc>
                    <a:tc>
                      <a:txBody>
                        <a:bodyPr/>
                        <a:lstStyle/>
                        <a:p>
                          <a:pPr marL="0" algn="r" defTabSz="914400" rtl="0" eaLnBrk="1" fontAlgn="b" latinLnBrk="0" hangingPunct="1"/>
                          <a:r>
                            <a:rPr lang="es-CL" sz="1400" kern="1200" dirty="0">
                              <a:solidFill>
                                <a:schemeClr val="dk1"/>
                              </a:solidFill>
                              <a:latin typeface="+mn-lt"/>
                              <a:ea typeface="+mn-ea"/>
                              <a:cs typeface="+mn-cs"/>
                            </a:rPr>
                            <a:t>9</a:t>
                          </a:r>
                        </a:p>
                      </a:txBody>
                      <a:tcPr marL="7620" marR="7620" marT="7620" marB="0" anchor="b">
                        <a:solidFill>
                          <a:srgbClr val="92D050"/>
                        </a:solidFill>
                      </a:tcPr>
                    </a:tc>
                    <a:extLst>
                      <a:ext uri="{0D108BD9-81ED-4DB2-BD59-A6C34878D82A}">
                        <a16:rowId xmlns:a16="http://schemas.microsoft.com/office/drawing/2014/main" val="3666425785"/>
                      </a:ext>
                    </a:extLst>
                  </a:tr>
                  <a:tr h="304800">
                    <a:tc>
                      <a:txBody>
                        <a:bodyPr/>
                        <a:lstStyle/>
                        <a:p>
                          <a:pPr algn="r"/>
                          <a:r>
                            <a:rPr lang="es-CL" sz="1400" dirty="0"/>
                            <a:t>4</a:t>
                          </a:r>
                        </a:p>
                      </a:txBody>
                      <a:tcPr/>
                    </a:tc>
                    <a:tc>
                      <a:txBody>
                        <a:bodyPr/>
                        <a:lstStyle/>
                        <a:p>
                          <a:pPr algn="r"/>
                          <a:r>
                            <a:rPr lang="es-CL" sz="1400" dirty="0"/>
                            <a:t>1983</a:t>
                          </a:r>
                        </a:p>
                      </a:txBody>
                      <a:tcPr/>
                    </a:tc>
                    <a:tc>
                      <a:txBody>
                        <a:bodyPr/>
                        <a:lstStyle/>
                        <a:p>
                          <a:pPr algn="r"/>
                          <a:r>
                            <a:rPr lang="es-CL" sz="1400" dirty="0"/>
                            <a:t>28.080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112.320</a:t>
                          </a:r>
                        </a:p>
                      </a:txBody>
                      <a:tcPr marL="7620" marR="7620" marT="7620" marB="0" anchor="b">
                        <a:solidFill>
                          <a:srgbClr val="92D050"/>
                        </a:solidFill>
                      </a:tcPr>
                    </a:tc>
                    <a:tc>
                      <a:txBody>
                        <a:bodyPr/>
                        <a:lstStyle/>
                        <a:p>
                          <a:pPr marL="0" algn="r" defTabSz="914400" rtl="0" eaLnBrk="1" fontAlgn="b" latinLnBrk="0" hangingPunct="1"/>
                          <a:r>
                            <a:rPr lang="es-CL" sz="1400" kern="1200" dirty="0">
                              <a:solidFill>
                                <a:schemeClr val="dk1"/>
                              </a:solidFill>
                              <a:latin typeface="+mn-lt"/>
                              <a:ea typeface="+mn-ea"/>
                              <a:cs typeface="+mn-cs"/>
                            </a:rPr>
                            <a:t>16</a:t>
                          </a:r>
                        </a:p>
                      </a:txBody>
                      <a:tcPr marL="7620" marR="7620" marT="7620" marB="0" anchor="b">
                        <a:solidFill>
                          <a:srgbClr val="92D050"/>
                        </a:solidFill>
                      </a:tcPr>
                    </a:tc>
                    <a:extLst>
                      <a:ext uri="{0D108BD9-81ED-4DB2-BD59-A6C34878D82A}">
                        <a16:rowId xmlns:a16="http://schemas.microsoft.com/office/drawing/2014/main" val="321083812"/>
                      </a:ext>
                    </a:extLst>
                  </a:tr>
                  <a:tr h="304800">
                    <a:tc>
                      <a:txBody>
                        <a:bodyPr/>
                        <a:lstStyle/>
                        <a:p>
                          <a:pPr algn="r"/>
                          <a:r>
                            <a:rPr lang="es-CL" sz="1400" dirty="0"/>
                            <a:t>5</a:t>
                          </a:r>
                        </a:p>
                      </a:txBody>
                      <a:tcPr/>
                    </a:tc>
                    <a:tc>
                      <a:txBody>
                        <a:bodyPr/>
                        <a:lstStyle/>
                        <a:p>
                          <a:pPr algn="r"/>
                          <a:r>
                            <a:rPr lang="es-CL" sz="1400" dirty="0"/>
                            <a:t>1984</a:t>
                          </a:r>
                        </a:p>
                      </a:txBody>
                      <a:tcPr/>
                    </a:tc>
                    <a:tc>
                      <a:txBody>
                        <a:bodyPr/>
                        <a:lstStyle/>
                        <a:p>
                          <a:pPr algn="r"/>
                          <a:r>
                            <a:rPr lang="es-CL" sz="1400" dirty="0"/>
                            <a:t>28.800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144.000</a:t>
                          </a:r>
                        </a:p>
                      </a:txBody>
                      <a:tcPr marL="7620" marR="7620" marT="7620" marB="0" anchor="b">
                        <a:solidFill>
                          <a:srgbClr val="92D050"/>
                        </a:solidFill>
                      </a:tcPr>
                    </a:tc>
                    <a:tc>
                      <a:txBody>
                        <a:bodyPr/>
                        <a:lstStyle/>
                        <a:p>
                          <a:pPr marL="0" algn="r" defTabSz="914400" rtl="0" eaLnBrk="1" fontAlgn="b" latinLnBrk="0" hangingPunct="1"/>
                          <a:r>
                            <a:rPr lang="es-CL" sz="1400" kern="1200" dirty="0">
                              <a:solidFill>
                                <a:schemeClr val="dk1"/>
                              </a:solidFill>
                              <a:latin typeface="+mn-lt"/>
                              <a:ea typeface="+mn-ea"/>
                              <a:cs typeface="+mn-cs"/>
                            </a:rPr>
                            <a:t>25</a:t>
                          </a:r>
                        </a:p>
                      </a:txBody>
                      <a:tcPr marL="7620" marR="7620" marT="7620" marB="0" anchor="b">
                        <a:solidFill>
                          <a:srgbClr val="92D050"/>
                        </a:solidFill>
                      </a:tcPr>
                    </a:tc>
                    <a:extLst>
                      <a:ext uri="{0D108BD9-81ED-4DB2-BD59-A6C34878D82A}">
                        <a16:rowId xmlns:a16="http://schemas.microsoft.com/office/drawing/2014/main" val="1984519762"/>
                      </a:ext>
                    </a:extLst>
                  </a:tr>
                  <a:tr h="304800">
                    <a:tc>
                      <a:txBody>
                        <a:bodyPr/>
                        <a:lstStyle/>
                        <a:p>
                          <a:pPr algn="r"/>
                          <a:r>
                            <a:rPr lang="es-CL" sz="1400" dirty="0"/>
                            <a:t>6</a:t>
                          </a:r>
                        </a:p>
                      </a:txBody>
                      <a:tcPr/>
                    </a:tc>
                    <a:tc>
                      <a:txBody>
                        <a:bodyPr/>
                        <a:lstStyle/>
                        <a:p>
                          <a:pPr algn="r"/>
                          <a:r>
                            <a:rPr lang="es-CL" sz="1400" dirty="0"/>
                            <a:t>1985</a:t>
                          </a:r>
                        </a:p>
                      </a:txBody>
                      <a:tcPr/>
                    </a:tc>
                    <a:tc>
                      <a:txBody>
                        <a:bodyPr/>
                        <a:lstStyle/>
                        <a:p>
                          <a:pPr algn="r"/>
                          <a:r>
                            <a:rPr lang="es-CL" sz="1400" dirty="0"/>
                            <a:t>22.080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132.480</a:t>
                          </a:r>
                        </a:p>
                      </a:txBody>
                      <a:tcPr marL="7620" marR="7620" marT="7620" marB="0" anchor="b">
                        <a:solidFill>
                          <a:srgbClr val="92D050"/>
                        </a:solidFill>
                      </a:tcPr>
                    </a:tc>
                    <a:tc>
                      <a:txBody>
                        <a:bodyPr/>
                        <a:lstStyle/>
                        <a:p>
                          <a:pPr marL="0" algn="r" defTabSz="914400" rtl="0" eaLnBrk="1" fontAlgn="b" latinLnBrk="0" hangingPunct="1"/>
                          <a:r>
                            <a:rPr lang="es-CL" sz="1400" kern="1200" dirty="0">
                              <a:solidFill>
                                <a:schemeClr val="dk1"/>
                              </a:solidFill>
                              <a:latin typeface="+mn-lt"/>
                              <a:ea typeface="+mn-ea"/>
                              <a:cs typeface="+mn-cs"/>
                            </a:rPr>
                            <a:t>36</a:t>
                          </a:r>
                        </a:p>
                      </a:txBody>
                      <a:tcPr marL="7620" marR="7620" marT="7620" marB="0" anchor="b">
                        <a:solidFill>
                          <a:srgbClr val="92D050"/>
                        </a:solidFill>
                      </a:tcPr>
                    </a:tc>
                    <a:extLst>
                      <a:ext uri="{0D108BD9-81ED-4DB2-BD59-A6C34878D82A}">
                        <a16:rowId xmlns:a16="http://schemas.microsoft.com/office/drawing/2014/main" val="692828946"/>
                      </a:ext>
                    </a:extLst>
                  </a:tr>
                  <a:tr h="304800">
                    <a:tc>
                      <a:txBody>
                        <a:bodyPr/>
                        <a:lstStyle/>
                        <a:p>
                          <a:pPr algn="r"/>
                          <a:r>
                            <a:rPr lang="es-CL" sz="1400" dirty="0"/>
                            <a:t>7</a:t>
                          </a:r>
                        </a:p>
                      </a:txBody>
                      <a:tcPr/>
                    </a:tc>
                    <a:tc>
                      <a:txBody>
                        <a:bodyPr/>
                        <a:lstStyle/>
                        <a:p>
                          <a:pPr algn="r"/>
                          <a:r>
                            <a:rPr lang="es-CL" sz="1400" dirty="0"/>
                            <a:t>1986</a:t>
                          </a:r>
                        </a:p>
                      </a:txBody>
                      <a:tcPr/>
                    </a:tc>
                    <a:tc>
                      <a:txBody>
                        <a:bodyPr/>
                        <a:lstStyle/>
                        <a:p>
                          <a:pPr algn="r"/>
                          <a:r>
                            <a:rPr lang="es-CL" sz="1400" dirty="0"/>
                            <a:t>23.040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161.280</a:t>
                          </a:r>
                        </a:p>
                      </a:txBody>
                      <a:tcPr marL="7620" marR="7620" marT="7620" marB="0" anchor="b">
                        <a:solidFill>
                          <a:srgbClr val="92D050"/>
                        </a:solidFill>
                      </a:tcPr>
                    </a:tc>
                    <a:tc>
                      <a:txBody>
                        <a:bodyPr/>
                        <a:lstStyle/>
                        <a:p>
                          <a:pPr marL="0" algn="r" defTabSz="914400" rtl="0" eaLnBrk="1" fontAlgn="b" latinLnBrk="0" hangingPunct="1"/>
                          <a:r>
                            <a:rPr lang="es-CL" sz="1400" kern="1200" dirty="0">
                              <a:solidFill>
                                <a:schemeClr val="dk1"/>
                              </a:solidFill>
                              <a:latin typeface="+mn-lt"/>
                              <a:ea typeface="+mn-ea"/>
                              <a:cs typeface="+mn-cs"/>
                            </a:rPr>
                            <a:t>49</a:t>
                          </a:r>
                        </a:p>
                      </a:txBody>
                      <a:tcPr marL="7620" marR="7620" marT="7620" marB="0" anchor="b">
                        <a:solidFill>
                          <a:srgbClr val="92D050"/>
                        </a:solidFill>
                      </a:tcPr>
                    </a:tc>
                    <a:extLst>
                      <a:ext uri="{0D108BD9-81ED-4DB2-BD59-A6C34878D82A}">
                        <a16:rowId xmlns:a16="http://schemas.microsoft.com/office/drawing/2014/main" val="2443242381"/>
                      </a:ext>
                    </a:extLst>
                  </a:tr>
                  <a:tr h="304800">
                    <a:tc>
                      <a:txBody>
                        <a:bodyPr/>
                        <a:lstStyle/>
                        <a:p>
                          <a:pPr algn="r"/>
                          <a:r>
                            <a:rPr lang="es-CL" sz="1400" dirty="0"/>
                            <a:t>8</a:t>
                          </a:r>
                        </a:p>
                      </a:txBody>
                      <a:tcPr/>
                    </a:tc>
                    <a:tc>
                      <a:txBody>
                        <a:bodyPr/>
                        <a:lstStyle/>
                        <a:p>
                          <a:pPr algn="r"/>
                          <a:r>
                            <a:rPr lang="es-CL" sz="1400" dirty="0"/>
                            <a:t>1987</a:t>
                          </a:r>
                        </a:p>
                      </a:txBody>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s-CL" sz="1400" dirty="0"/>
                            <a:t>26.400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211.200</a:t>
                          </a:r>
                        </a:p>
                      </a:txBody>
                      <a:tcPr marL="7620" marR="7620" marT="7620" marB="0" anchor="b">
                        <a:solidFill>
                          <a:srgbClr val="92D050"/>
                        </a:solidFill>
                      </a:tcPr>
                    </a:tc>
                    <a:tc>
                      <a:txBody>
                        <a:bodyPr/>
                        <a:lstStyle/>
                        <a:p>
                          <a:pPr marL="0" algn="r" defTabSz="914400" rtl="0" eaLnBrk="1" fontAlgn="b" latinLnBrk="0" hangingPunct="1"/>
                          <a:r>
                            <a:rPr lang="es-CL" sz="1400" kern="1200" dirty="0">
                              <a:solidFill>
                                <a:schemeClr val="dk1"/>
                              </a:solidFill>
                              <a:latin typeface="+mn-lt"/>
                              <a:ea typeface="+mn-ea"/>
                              <a:cs typeface="+mn-cs"/>
                            </a:rPr>
                            <a:t>64</a:t>
                          </a:r>
                        </a:p>
                      </a:txBody>
                      <a:tcPr marL="7620" marR="7620" marT="7620" marB="0" anchor="b">
                        <a:solidFill>
                          <a:srgbClr val="92D050"/>
                        </a:solidFill>
                      </a:tcPr>
                    </a:tc>
                    <a:extLst>
                      <a:ext uri="{0D108BD9-81ED-4DB2-BD59-A6C34878D82A}">
                        <a16:rowId xmlns:a16="http://schemas.microsoft.com/office/drawing/2014/main" val="2957808196"/>
                      </a:ext>
                    </a:extLst>
                  </a:tr>
                  <a:tr h="1158240">
                    <a:tc>
                      <a:txBody>
                        <a:bodyPr/>
                        <a:lstStyle/>
                        <a:p>
                          <a:endParaRPr lang="es-CL"/>
                        </a:p>
                      </a:txBody>
                      <a:tcPr anchor="ctr">
                        <a:blipFill>
                          <a:blip r:embed="rId3"/>
                          <a:stretch>
                            <a:fillRect l="-308" t="-244211" r="-354769" b="-2105"/>
                          </a:stretch>
                        </a:blipFill>
                      </a:tcPr>
                    </a:tc>
                    <a:tc>
                      <a:txBody>
                        <a:bodyPr/>
                        <a:lstStyle/>
                        <a:p>
                          <a:pPr algn="r"/>
                          <a:endParaRPr lang="es-CL" sz="1400" dirty="0"/>
                        </a:p>
                      </a:txBody>
                      <a:tcPr anchor="ctr"/>
                    </a:tc>
                    <a:tc>
                      <a:txBody>
                        <a:bodyPr/>
                        <a:lstStyle/>
                        <a:p>
                          <a:endParaRPr lang="es-CL"/>
                        </a:p>
                      </a:txBody>
                      <a:tcPr anchor="ctr">
                        <a:blipFill>
                          <a:blip r:embed="rId3"/>
                          <a:stretch>
                            <a:fillRect l="-200000" t="-244211" r="-142814" b="-2105"/>
                          </a:stretch>
                        </a:blipFill>
                      </a:tcPr>
                    </a:tc>
                    <a:tc>
                      <a:txBody>
                        <a:bodyPr/>
                        <a:lstStyle/>
                        <a:p>
                          <a:pPr marL="0" marR="0" lvl="0" indent="0" algn="r" defTabSz="914400" rtl="0" eaLnBrk="1" fontAlgn="b" latinLnBrk="0" hangingPunct="1">
                            <a:lnSpc>
                              <a:spcPct val="100000"/>
                            </a:lnSpc>
                            <a:spcBef>
                              <a:spcPts val="0"/>
                            </a:spcBef>
                            <a:spcAft>
                              <a:spcPts val="0"/>
                            </a:spcAft>
                            <a:buClrTx/>
                            <a:buSzTx/>
                            <a:buFontTx/>
                            <a:buNone/>
                            <a:tabLst/>
                            <a:defRPr/>
                          </a:pPr>
                          <a:r>
                            <a:rPr lang="es-CL" sz="1400" dirty="0"/>
                            <a:t>∑Xi x Yi = 903.840</a:t>
                          </a:r>
                        </a:p>
                      </a:txBody>
                      <a:tcPr marL="7620" marR="7620" marT="7620" marB="0" anchor="ctr">
                        <a:solidFill>
                          <a:srgbClr val="92D050"/>
                        </a:solidFill>
                      </a:tcPr>
                    </a:tc>
                    <a:tc>
                      <a:txBody>
                        <a:bodyPr/>
                        <a:lstStyle/>
                        <a:p>
                          <a:endParaRPr lang="es-CL"/>
                        </a:p>
                      </a:txBody>
                      <a:tcPr marL="7620" marR="7620" marT="7620" marB="0" anchor="ctr">
                        <a:blipFill>
                          <a:blip r:embed="rId3"/>
                          <a:stretch>
                            <a:fillRect l="-519748" t="-244211" r="-1681" b="-2105"/>
                          </a:stretch>
                        </a:blipFill>
                      </a:tcPr>
                    </a:tc>
                    <a:extLst>
                      <a:ext uri="{0D108BD9-81ED-4DB2-BD59-A6C34878D82A}">
                        <a16:rowId xmlns:a16="http://schemas.microsoft.com/office/drawing/2014/main" val="1771715369"/>
                      </a:ext>
                    </a:extLst>
                  </a:tr>
                </a:tbl>
              </a:graphicData>
            </a:graphic>
          </p:graphicFrame>
        </mc:Fallback>
      </mc:AlternateContent>
      <mc:AlternateContent xmlns:mc="http://schemas.openxmlformats.org/markup-compatibility/2006" xmlns:a14="http://schemas.microsoft.com/office/drawing/2010/main">
        <mc:Choice Requires="a14">
          <p:sp>
            <p:nvSpPr>
              <p:cNvPr id="5" name="CuadroTexto 4">
                <a:extLst>
                  <a:ext uri="{FF2B5EF4-FFF2-40B4-BE49-F238E27FC236}">
                    <a16:creationId xmlns:a16="http://schemas.microsoft.com/office/drawing/2014/main" id="{DE37067B-B3CA-C635-4F51-2355DFD94148}"/>
                  </a:ext>
                </a:extLst>
              </p:cNvPr>
              <p:cNvSpPr txBox="1"/>
              <p:nvPr/>
            </p:nvSpPr>
            <p:spPr>
              <a:xfrm>
                <a:off x="4797308" y="356103"/>
                <a:ext cx="6357937" cy="929165"/>
              </a:xfrm>
              <a:prstGeom prst="rect">
                <a:avLst/>
              </a:prstGeom>
              <a:noFill/>
            </p:spPr>
            <p:txBody>
              <a:bodyPr wrap="square" rtlCol="0">
                <a:spAutoFit/>
              </a:bodyPr>
              <a:lstStyle/>
              <a:p>
                <a:pPr marL="285750" indent="-285750">
                  <a:buFont typeface="Arial" panose="020B0604020202020204" pitchFamily="34" charset="0"/>
                  <a:buChar char="•"/>
                </a:pPr>
                <a:r>
                  <a:rPr lang="es-MX" i="1" dirty="0"/>
                  <a:t>y = </a:t>
                </a:r>
                <a:r>
                  <a:rPr lang="es-MX" i="1" dirty="0" err="1"/>
                  <a:t>mx</a:t>
                </a:r>
                <a:r>
                  <a:rPr lang="es-MX" i="1" dirty="0"/>
                  <a:t> + b; m es la pendiente y b el punto de corte</a:t>
                </a:r>
              </a:p>
              <a:p>
                <a:pPr marL="285750" indent="-285750">
                  <a:buFont typeface="Arial" panose="020B0604020202020204" pitchFamily="34" charset="0"/>
                  <a:buChar char="•"/>
                </a:pPr>
                <a14:m>
                  <m:oMath xmlns:m="http://schemas.openxmlformats.org/officeDocument/2006/math">
                    <m:r>
                      <a:rPr lang="es-CL" sz="1800" b="0" i="1" smtClean="0">
                        <a:latin typeface="Cambria Math" panose="02040503050406030204" pitchFamily="18" charset="0"/>
                      </a:rPr>
                      <m:t>𝑚</m:t>
                    </m:r>
                    <m:r>
                      <a:rPr lang="es-CL" sz="1800" b="0" i="1" smtClean="0">
                        <a:latin typeface="Cambria Math" panose="02040503050406030204" pitchFamily="18" charset="0"/>
                        <a:ea typeface="Cambria Math" panose="02040503050406030204" pitchFamily="18" charset="0"/>
                      </a:rPr>
                      <m:t>=</m:t>
                    </m:r>
                    <m:f>
                      <m:fPr>
                        <m:ctrlPr>
                          <a:rPr lang="es-CL" sz="1800" i="1">
                            <a:latin typeface="Cambria Math" panose="02040503050406030204" pitchFamily="18" charset="0"/>
                            <a:ea typeface="Cambria Math" panose="02040503050406030204" pitchFamily="18" charset="0"/>
                          </a:rPr>
                        </m:ctrlPr>
                      </m:fPr>
                      <m:num>
                        <m:nary>
                          <m:naryPr>
                            <m:chr m:val="∑"/>
                            <m:subHide m:val="on"/>
                            <m:supHide m:val="on"/>
                            <m:ctrlPr>
                              <a:rPr lang="es-CL" sz="1800" i="1">
                                <a:latin typeface="Cambria Math" panose="02040503050406030204" pitchFamily="18" charset="0"/>
                                <a:ea typeface="Cambria Math" panose="02040503050406030204" pitchFamily="18" charset="0"/>
                              </a:rPr>
                            </m:ctrlPr>
                          </m:naryPr>
                          <m:sub/>
                          <m:sup/>
                          <m:e>
                            <m:r>
                              <a:rPr lang="es-CL" sz="1800" i="1">
                                <a:latin typeface="Cambria Math" panose="02040503050406030204" pitchFamily="18" charset="0"/>
                                <a:ea typeface="Cambria Math" panose="02040503050406030204" pitchFamily="18" charset="0"/>
                              </a:rPr>
                              <m:t>𝑥𝑦</m:t>
                            </m:r>
                            <m:r>
                              <a:rPr lang="es-CL" sz="1800" i="1">
                                <a:latin typeface="Cambria Math" panose="02040503050406030204" pitchFamily="18" charset="0"/>
                                <a:ea typeface="Cambria Math" panose="02040503050406030204" pitchFamily="18" charset="0"/>
                              </a:rPr>
                              <m:t>−</m:t>
                            </m:r>
                            <m:r>
                              <a:rPr lang="es-CL" sz="1800" i="1">
                                <a:latin typeface="Cambria Math" panose="02040503050406030204" pitchFamily="18" charset="0"/>
                                <a:ea typeface="Cambria Math" panose="02040503050406030204" pitchFamily="18" charset="0"/>
                              </a:rPr>
                              <m:t>𝑛</m:t>
                            </m:r>
                            <m:acc>
                              <m:accPr>
                                <m:chr m:val="̅"/>
                                <m:ctrlPr>
                                  <a:rPr lang="es-CL" sz="1800" i="1">
                                    <a:latin typeface="Cambria Math" panose="02040503050406030204" pitchFamily="18" charset="0"/>
                                    <a:ea typeface="Cambria Math" panose="02040503050406030204" pitchFamily="18" charset="0"/>
                                  </a:rPr>
                                </m:ctrlPr>
                              </m:accPr>
                              <m:e>
                                <m:r>
                                  <a:rPr lang="es-CL" sz="1800" i="1">
                                    <a:latin typeface="Cambria Math" panose="02040503050406030204" pitchFamily="18" charset="0"/>
                                    <a:ea typeface="Cambria Math" panose="02040503050406030204" pitchFamily="18" charset="0"/>
                                  </a:rPr>
                                  <m:t>𝑥</m:t>
                                </m:r>
                              </m:e>
                            </m:acc>
                            <m:acc>
                              <m:accPr>
                                <m:chr m:val="̅"/>
                                <m:ctrlPr>
                                  <a:rPr lang="es-CL" sz="1800" i="1">
                                    <a:latin typeface="Cambria Math" panose="02040503050406030204" pitchFamily="18" charset="0"/>
                                  </a:rPr>
                                </m:ctrlPr>
                              </m:accPr>
                              <m:e>
                                <m:r>
                                  <a:rPr lang="es-CL" sz="1800" i="1">
                                    <a:latin typeface="Cambria Math" panose="02040503050406030204" pitchFamily="18" charset="0"/>
                                  </a:rPr>
                                  <m:t>𝑦</m:t>
                                </m:r>
                              </m:e>
                            </m:acc>
                          </m:e>
                        </m:nary>
                      </m:num>
                      <m:den>
                        <m:nary>
                          <m:naryPr>
                            <m:chr m:val="∑"/>
                            <m:subHide m:val="on"/>
                            <m:supHide m:val="on"/>
                            <m:ctrlPr>
                              <a:rPr lang="es-CL" sz="1800" i="1">
                                <a:latin typeface="Cambria Math" panose="02040503050406030204" pitchFamily="18" charset="0"/>
                                <a:ea typeface="Cambria Math" panose="02040503050406030204" pitchFamily="18" charset="0"/>
                              </a:rPr>
                            </m:ctrlPr>
                          </m:naryPr>
                          <m:sub/>
                          <m:sup/>
                          <m:e>
                            <m:sSup>
                              <m:sSupPr>
                                <m:ctrlPr>
                                  <a:rPr lang="es-CL" sz="1800" i="1">
                                    <a:latin typeface="Cambria Math" panose="02040503050406030204" pitchFamily="18" charset="0"/>
                                    <a:ea typeface="Cambria Math" panose="02040503050406030204" pitchFamily="18" charset="0"/>
                                  </a:rPr>
                                </m:ctrlPr>
                              </m:sSupPr>
                              <m:e>
                                <m:r>
                                  <a:rPr lang="es-CL" sz="1800" i="1">
                                    <a:latin typeface="Cambria Math" panose="02040503050406030204" pitchFamily="18" charset="0"/>
                                    <a:ea typeface="Cambria Math" panose="02040503050406030204" pitchFamily="18" charset="0"/>
                                  </a:rPr>
                                  <m:t>𝑥</m:t>
                                </m:r>
                              </m:e>
                              <m:sup>
                                <m:r>
                                  <a:rPr lang="es-CL" sz="1800" i="1">
                                    <a:latin typeface="Cambria Math" panose="02040503050406030204" pitchFamily="18" charset="0"/>
                                    <a:ea typeface="Cambria Math" panose="02040503050406030204" pitchFamily="18" charset="0"/>
                                  </a:rPr>
                                  <m:t>2</m:t>
                                </m:r>
                              </m:sup>
                            </m:sSup>
                            <m:r>
                              <a:rPr lang="es-CL" sz="1800" b="0" i="1" smtClean="0">
                                <a:latin typeface="Cambria Math" panose="02040503050406030204" pitchFamily="18" charset="0"/>
                                <a:ea typeface="Cambria Math" panose="02040503050406030204" pitchFamily="18" charset="0"/>
                              </a:rPr>
                              <m:t>− </m:t>
                            </m:r>
                          </m:e>
                        </m:nary>
                        <m:f>
                          <m:fPr>
                            <m:ctrlPr>
                              <a:rPr lang="es-CL" sz="1800" i="1">
                                <a:latin typeface="Cambria Math" panose="02040503050406030204" pitchFamily="18" charset="0"/>
                                <a:ea typeface="Cambria Math" panose="02040503050406030204" pitchFamily="18" charset="0"/>
                              </a:rPr>
                            </m:ctrlPr>
                          </m:fPr>
                          <m:num>
                            <m:r>
                              <a:rPr lang="es-CL" sz="1800" b="0" i="1" smtClean="0">
                                <a:latin typeface="Cambria Math" panose="02040503050406030204" pitchFamily="18" charset="0"/>
                                <a:ea typeface="Cambria Math" panose="02040503050406030204" pitchFamily="18" charset="0"/>
                              </a:rPr>
                              <m:t> </m:t>
                            </m:r>
                            <m:sSup>
                              <m:sSupPr>
                                <m:ctrlPr>
                                  <a:rPr lang="es-CL" sz="1800" i="1">
                                    <a:latin typeface="Cambria Math" panose="02040503050406030204" pitchFamily="18" charset="0"/>
                                    <a:ea typeface="Cambria Math" panose="02040503050406030204" pitchFamily="18" charset="0"/>
                                  </a:rPr>
                                </m:ctrlPr>
                              </m:sSupPr>
                              <m:e>
                                <m:d>
                                  <m:dPr>
                                    <m:ctrlPr>
                                      <a:rPr lang="es-CL" sz="1800" i="1">
                                        <a:latin typeface="Cambria Math" panose="02040503050406030204" pitchFamily="18" charset="0"/>
                                        <a:ea typeface="Cambria Math" panose="02040503050406030204" pitchFamily="18" charset="0"/>
                                      </a:rPr>
                                    </m:ctrlPr>
                                  </m:dPr>
                                  <m:e>
                                    <m:nary>
                                      <m:naryPr>
                                        <m:chr m:val="∑"/>
                                        <m:subHide m:val="on"/>
                                        <m:supHide m:val="on"/>
                                        <m:ctrlPr>
                                          <a:rPr lang="es-CL" sz="1800" i="1">
                                            <a:latin typeface="Cambria Math" panose="02040503050406030204" pitchFamily="18" charset="0"/>
                                            <a:ea typeface="Cambria Math" panose="02040503050406030204" pitchFamily="18" charset="0"/>
                                          </a:rPr>
                                        </m:ctrlPr>
                                      </m:naryPr>
                                      <m:sub/>
                                      <m:sup/>
                                      <m:e>
                                        <m:r>
                                          <a:rPr lang="es-CL" sz="1800" i="1">
                                            <a:latin typeface="Cambria Math" panose="02040503050406030204" pitchFamily="18" charset="0"/>
                                            <a:ea typeface="Cambria Math" panose="02040503050406030204" pitchFamily="18" charset="0"/>
                                          </a:rPr>
                                          <m:t>𝑥</m:t>
                                        </m:r>
                                      </m:e>
                                    </m:nary>
                                  </m:e>
                                </m:d>
                              </m:e>
                              <m:sup>
                                <m:r>
                                  <a:rPr lang="es-CL" sz="1800" i="1">
                                    <a:latin typeface="Cambria Math" panose="02040503050406030204" pitchFamily="18" charset="0"/>
                                    <a:ea typeface="Cambria Math" panose="02040503050406030204" pitchFamily="18" charset="0"/>
                                  </a:rPr>
                                  <m:t>2</m:t>
                                </m:r>
                              </m:sup>
                            </m:sSup>
                          </m:num>
                          <m:den>
                            <m:r>
                              <a:rPr lang="es-CL" sz="1800" i="1">
                                <a:latin typeface="Cambria Math" panose="02040503050406030204" pitchFamily="18" charset="0"/>
                                <a:ea typeface="Cambria Math" panose="02040503050406030204" pitchFamily="18" charset="0"/>
                              </a:rPr>
                              <m:t>𝑛</m:t>
                            </m:r>
                          </m:den>
                        </m:f>
                      </m:den>
                    </m:f>
                  </m:oMath>
                </a14:m>
                <a:r>
                  <a:rPr lang="es-CL" sz="1800" i="1" dirty="0">
                    <a:latin typeface="Cambria Math" panose="02040503050406030204" pitchFamily="18" charset="0"/>
                    <a:ea typeface="Cambria Math" panose="02040503050406030204" pitchFamily="18" charset="0"/>
                  </a:rPr>
                  <a:t>  		</a:t>
                </a:r>
                <a14:m>
                  <m:oMath xmlns:m="http://schemas.openxmlformats.org/officeDocument/2006/math">
                    <m:r>
                      <a:rPr lang="es-CL" sz="1800" b="0" i="1" smtClean="0">
                        <a:latin typeface="Cambria Math" panose="02040503050406030204" pitchFamily="18" charset="0"/>
                      </a:rPr>
                      <m:t>𝑏</m:t>
                    </m:r>
                    <m:r>
                      <a:rPr lang="es-CL" sz="1800" i="1">
                        <a:latin typeface="Cambria Math" panose="02040503050406030204" pitchFamily="18" charset="0"/>
                        <a:ea typeface="Cambria Math" panose="02040503050406030204" pitchFamily="18" charset="0"/>
                      </a:rPr>
                      <m:t>=</m:t>
                    </m:r>
                    <m:acc>
                      <m:accPr>
                        <m:chr m:val="̅"/>
                        <m:ctrlPr>
                          <a:rPr lang="es-CL" sz="1800" i="1">
                            <a:latin typeface="Cambria Math" panose="02040503050406030204" pitchFamily="18" charset="0"/>
                            <a:ea typeface="Cambria Math" panose="02040503050406030204" pitchFamily="18" charset="0"/>
                          </a:rPr>
                        </m:ctrlPr>
                      </m:accPr>
                      <m:e>
                        <m:r>
                          <a:rPr lang="es-CL" sz="1800" i="1">
                            <a:latin typeface="Cambria Math" panose="02040503050406030204" pitchFamily="18" charset="0"/>
                            <a:ea typeface="Cambria Math" panose="02040503050406030204" pitchFamily="18" charset="0"/>
                          </a:rPr>
                          <m:t>𝑦</m:t>
                        </m:r>
                      </m:e>
                    </m:acc>
                    <m:r>
                      <a:rPr lang="es-CL" sz="1800" i="1">
                        <a:latin typeface="Cambria Math" panose="02040503050406030204" pitchFamily="18" charset="0"/>
                      </a:rPr>
                      <m:t>−</m:t>
                    </m:r>
                    <m:r>
                      <a:rPr lang="es-CL" sz="1800" b="0" i="1" smtClean="0">
                        <a:latin typeface="Cambria Math" panose="02040503050406030204" pitchFamily="18" charset="0"/>
                      </a:rPr>
                      <m:t>𝑚</m:t>
                    </m:r>
                    <m:r>
                      <a:rPr lang="es-CL" sz="1800" i="1">
                        <a:latin typeface="Cambria Math" panose="02040503050406030204" pitchFamily="18" charset="0"/>
                        <a:ea typeface="Cambria Math" panose="02040503050406030204" pitchFamily="18" charset="0"/>
                      </a:rPr>
                      <m:t>∙</m:t>
                    </m:r>
                    <m:acc>
                      <m:accPr>
                        <m:chr m:val="̅"/>
                        <m:ctrlPr>
                          <a:rPr lang="es-CL" sz="1800" i="1">
                            <a:latin typeface="Cambria Math" panose="02040503050406030204" pitchFamily="18" charset="0"/>
                            <a:ea typeface="Cambria Math" panose="02040503050406030204" pitchFamily="18" charset="0"/>
                          </a:rPr>
                        </m:ctrlPr>
                      </m:accPr>
                      <m:e>
                        <m:r>
                          <a:rPr lang="es-CL" sz="1800" i="1">
                            <a:latin typeface="Cambria Math" panose="02040503050406030204" pitchFamily="18" charset="0"/>
                            <a:ea typeface="Cambria Math" panose="02040503050406030204" pitchFamily="18" charset="0"/>
                          </a:rPr>
                          <m:t>𝑥</m:t>
                        </m:r>
                      </m:e>
                    </m:acc>
                  </m:oMath>
                </a14:m>
                <a:endParaRPr lang="es-MX" sz="1800" dirty="0"/>
              </a:p>
            </p:txBody>
          </p:sp>
        </mc:Choice>
        <mc:Fallback xmlns="">
          <p:sp>
            <p:nvSpPr>
              <p:cNvPr id="5" name="CuadroTexto 4">
                <a:extLst>
                  <a:ext uri="{FF2B5EF4-FFF2-40B4-BE49-F238E27FC236}">
                    <a16:creationId xmlns:a16="http://schemas.microsoft.com/office/drawing/2014/main" id="{DE37067B-B3CA-C635-4F51-2355DFD94148}"/>
                  </a:ext>
                </a:extLst>
              </p:cNvPr>
              <p:cNvSpPr txBox="1">
                <a:spLocks noRot="1" noChangeAspect="1" noMove="1" noResize="1" noEditPoints="1" noAdjustHandles="1" noChangeArrowheads="1" noChangeShapeType="1" noTextEdit="1"/>
              </p:cNvSpPr>
              <p:nvPr/>
            </p:nvSpPr>
            <p:spPr>
              <a:xfrm>
                <a:off x="4797308" y="356103"/>
                <a:ext cx="6357937" cy="929165"/>
              </a:xfrm>
              <a:prstGeom prst="rect">
                <a:avLst/>
              </a:prstGeom>
              <a:blipFill>
                <a:blip r:embed="rId4"/>
                <a:stretch>
                  <a:fillRect l="-671" t="-5229" b="-47712"/>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9" name="CuadroTexto 8">
                <a:extLst>
                  <a:ext uri="{FF2B5EF4-FFF2-40B4-BE49-F238E27FC236}">
                    <a16:creationId xmlns:a16="http://schemas.microsoft.com/office/drawing/2014/main" id="{8659971D-F6FD-A43C-9E1D-8B5BB97DCEA2}"/>
                  </a:ext>
                </a:extLst>
              </p:cNvPr>
              <p:cNvSpPr txBox="1"/>
              <p:nvPr/>
            </p:nvSpPr>
            <p:spPr>
              <a:xfrm>
                <a:off x="9172575" y="2703532"/>
                <a:ext cx="3181350" cy="68422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CL" sz="1400" b="0" i="1" smtClean="0">
                          <a:latin typeface="Cambria Math" panose="02040503050406030204" pitchFamily="18" charset="0"/>
                        </a:rPr>
                        <m:t>𝑚</m:t>
                      </m:r>
                      <m:r>
                        <a:rPr lang="es-CL" sz="1400" b="0" i="1" smtClean="0">
                          <a:latin typeface="Cambria Math" panose="02040503050406030204" pitchFamily="18" charset="0"/>
                          <a:ea typeface="Cambria Math" panose="02040503050406030204" pitchFamily="18" charset="0"/>
                        </a:rPr>
                        <m:t>=</m:t>
                      </m:r>
                      <m:f>
                        <m:fPr>
                          <m:ctrlPr>
                            <a:rPr lang="es-CL" sz="1400" b="0" i="1" smtClean="0">
                              <a:latin typeface="Cambria Math" panose="02040503050406030204" pitchFamily="18" charset="0"/>
                              <a:ea typeface="Cambria Math" panose="02040503050406030204" pitchFamily="18" charset="0"/>
                            </a:rPr>
                          </m:ctrlPr>
                        </m:fPr>
                        <m:num>
                          <m:d>
                            <m:dPr>
                              <m:ctrlPr>
                                <a:rPr lang="es-CL" sz="1400" b="0" i="1" smtClean="0">
                                  <a:latin typeface="Cambria Math" panose="02040503050406030204" pitchFamily="18" charset="0"/>
                                  <a:ea typeface="Cambria Math" panose="02040503050406030204" pitchFamily="18" charset="0"/>
                                </a:rPr>
                              </m:ctrlPr>
                            </m:dPr>
                            <m:e>
                              <m:r>
                                <a:rPr lang="es-CL" sz="1400" b="0" i="1" smtClean="0">
                                  <a:latin typeface="Cambria Math" panose="02040503050406030204" pitchFamily="18" charset="0"/>
                                  <a:ea typeface="Cambria Math" panose="02040503050406030204" pitchFamily="18" charset="0"/>
                                </a:rPr>
                                <m:t>903.840−8×4,5×25.140</m:t>
                              </m:r>
                            </m:e>
                          </m:d>
                        </m:num>
                        <m:den>
                          <m:r>
                            <a:rPr lang="es-CL" sz="1400" b="0" i="1" smtClean="0">
                              <a:latin typeface="Cambria Math" panose="02040503050406030204" pitchFamily="18" charset="0"/>
                              <a:ea typeface="Cambria Math" panose="02040503050406030204" pitchFamily="18" charset="0"/>
                            </a:rPr>
                            <m:t>204−</m:t>
                          </m:r>
                          <m:f>
                            <m:fPr>
                              <m:ctrlPr>
                                <a:rPr lang="es-CL" sz="1400" b="0" i="1" smtClean="0">
                                  <a:latin typeface="Cambria Math" panose="02040503050406030204" pitchFamily="18" charset="0"/>
                                  <a:ea typeface="Cambria Math" panose="02040503050406030204" pitchFamily="18" charset="0"/>
                                </a:rPr>
                              </m:ctrlPr>
                            </m:fPr>
                            <m:num>
                              <m:r>
                                <a:rPr lang="es-CL" sz="1400" b="0" i="1" smtClean="0">
                                  <a:latin typeface="Cambria Math" panose="02040503050406030204" pitchFamily="18" charset="0"/>
                                  <a:ea typeface="Cambria Math" panose="02040503050406030204" pitchFamily="18" charset="0"/>
                                </a:rPr>
                                <m:t>1.296</m:t>
                              </m:r>
                            </m:num>
                            <m:den>
                              <m:r>
                                <a:rPr lang="es-CL" sz="1400" b="0" i="1" smtClean="0">
                                  <a:latin typeface="Cambria Math" panose="02040503050406030204" pitchFamily="18" charset="0"/>
                                  <a:ea typeface="Cambria Math" panose="02040503050406030204" pitchFamily="18" charset="0"/>
                                </a:rPr>
                                <m:t>8</m:t>
                              </m:r>
                            </m:den>
                          </m:f>
                        </m:den>
                      </m:f>
                    </m:oMath>
                  </m:oMathPara>
                </a14:m>
                <a:endParaRPr lang="es-CL" dirty="0"/>
              </a:p>
            </p:txBody>
          </p:sp>
        </mc:Choice>
        <mc:Fallback xmlns="">
          <p:sp>
            <p:nvSpPr>
              <p:cNvPr id="9" name="CuadroTexto 8">
                <a:extLst>
                  <a:ext uri="{FF2B5EF4-FFF2-40B4-BE49-F238E27FC236}">
                    <a16:creationId xmlns:a16="http://schemas.microsoft.com/office/drawing/2014/main" id="{8659971D-F6FD-A43C-9E1D-8B5BB97DCEA2}"/>
                  </a:ext>
                </a:extLst>
              </p:cNvPr>
              <p:cNvSpPr txBox="1">
                <a:spLocks noRot="1" noChangeAspect="1" noMove="1" noResize="1" noEditPoints="1" noAdjustHandles="1" noChangeArrowheads="1" noChangeShapeType="1" noTextEdit="1"/>
              </p:cNvSpPr>
              <p:nvPr/>
            </p:nvSpPr>
            <p:spPr>
              <a:xfrm>
                <a:off x="9172575" y="2703532"/>
                <a:ext cx="3181350" cy="684226"/>
              </a:xfrm>
              <a:prstGeom prst="rect">
                <a:avLst/>
              </a:prstGeom>
              <a:blipFill>
                <a:blip r:embed="rId5"/>
                <a:stretch>
                  <a:fillRect b="-177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9DC48418-85B6-0F8A-8B17-60D957080DDF}"/>
                  </a:ext>
                </a:extLst>
              </p:cNvPr>
              <p:cNvSpPr txBox="1"/>
              <p:nvPr/>
            </p:nvSpPr>
            <p:spPr>
              <a:xfrm>
                <a:off x="9086851" y="3429000"/>
                <a:ext cx="2209800" cy="30777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CL" sz="1400" b="0" i="1" smtClean="0">
                          <a:latin typeface="Cambria Math" panose="02040503050406030204" pitchFamily="18" charset="0"/>
                        </a:rPr>
                        <m:t>𝑚</m:t>
                      </m:r>
                      <m:r>
                        <a:rPr lang="es-CL" sz="1400" i="1">
                          <a:latin typeface="Cambria Math" panose="02040503050406030204" pitchFamily="18" charset="0"/>
                          <a:ea typeface="Cambria Math" panose="02040503050406030204" pitchFamily="18" charset="0"/>
                        </a:rPr>
                        <m:t>=−28,57142857</m:t>
                      </m:r>
                    </m:oMath>
                  </m:oMathPara>
                </a14:m>
                <a:endParaRPr/>
              </a:p>
            </p:txBody>
          </p:sp>
        </mc:Choice>
        <mc:Fallback xmlns="">
          <p:sp>
            <p:nvSpPr>
              <p:cNvPr id="10" name="CuadroTexto 9">
                <a:extLst>
                  <a:ext uri="{FF2B5EF4-FFF2-40B4-BE49-F238E27FC236}">
                    <a16:creationId xmlns:a16="http://schemas.microsoft.com/office/drawing/2014/main" id="{9DC48418-85B6-0F8A-8B17-60D957080DDF}"/>
                  </a:ext>
                </a:extLst>
              </p:cNvPr>
              <p:cNvSpPr txBox="1">
                <a:spLocks noRot="1" noChangeAspect="1" noMove="1" noResize="1" noEditPoints="1" noAdjustHandles="1" noChangeArrowheads="1" noChangeShapeType="1" noTextEdit="1"/>
              </p:cNvSpPr>
              <p:nvPr/>
            </p:nvSpPr>
            <p:spPr>
              <a:xfrm>
                <a:off x="9086851" y="3429000"/>
                <a:ext cx="2209800" cy="307777"/>
              </a:xfrm>
              <a:prstGeom prst="rect">
                <a:avLst/>
              </a:prstGeom>
              <a:blipFill>
                <a:blip r:embed="rId6"/>
                <a:stretch>
                  <a:fillRect t="-6000" b="-180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4" name="CuadroTexto 13">
                <a:extLst>
                  <a:ext uri="{FF2B5EF4-FFF2-40B4-BE49-F238E27FC236}">
                    <a16:creationId xmlns:a16="http://schemas.microsoft.com/office/drawing/2014/main" id="{D2A9887F-AE28-AC4C-F489-E649B01D73A4}"/>
                  </a:ext>
                </a:extLst>
              </p:cNvPr>
              <p:cNvSpPr txBox="1"/>
              <p:nvPr/>
            </p:nvSpPr>
            <p:spPr>
              <a:xfrm>
                <a:off x="9379490" y="3827265"/>
                <a:ext cx="2420161" cy="738664"/>
              </a:xfrm>
              <a:prstGeom prst="rect">
                <a:avLst/>
              </a:prstGeom>
              <a:noFill/>
            </p:spPr>
            <p:txBody>
              <a:bodyPr wrap="square">
                <a:spAutoFit/>
              </a:bodyPr>
              <a:lstStyle/>
              <a:p>
                <a:pPr/>
                <a14:m>
                  <m:oMathPara xmlns:m="http://schemas.openxmlformats.org/officeDocument/2006/math">
                    <m:oMathParaPr>
                      <m:jc m:val="left"/>
                    </m:oMathParaPr>
                    <m:oMath xmlns:m="http://schemas.openxmlformats.org/officeDocument/2006/math">
                      <m:r>
                        <a:rPr lang="es-CL" sz="1400" i="1" smtClean="0">
                          <a:latin typeface="Cambria Math" panose="02040503050406030204" pitchFamily="18" charset="0"/>
                        </a:rPr>
                        <m:t>𝑏</m:t>
                      </m:r>
                      <m:r>
                        <a:rPr lang="es-CL" sz="1400" i="1">
                          <a:latin typeface="Cambria Math" panose="02040503050406030204" pitchFamily="18" charset="0"/>
                        </a:rPr>
                        <m:t>=</m:t>
                      </m:r>
                      <m:acc>
                        <m:accPr>
                          <m:chr m:val="̅"/>
                          <m:ctrlPr>
                            <a:rPr lang="es-CL" sz="1400" i="1">
                              <a:latin typeface="Cambria Math" panose="02040503050406030204" pitchFamily="18" charset="0"/>
                            </a:rPr>
                          </m:ctrlPr>
                        </m:accPr>
                        <m:e>
                          <m:r>
                            <a:rPr lang="es-CL" sz="1400" i="1">
                              <a:latin typeface="Cambria Math" panose="02040503050406030204" pitchFamily="18" charset="0"/>
                            </a:rPr>
                            <m:t>𝑦</m:t>
                          </m:r>
                        </m:e>
                      </m:acc>
                      <m:r>
                        <a:rPr lang="es-CL" sz="1400" i="1">
                          <a:latin typeface="Cambria Math" panose="02040503050406030204" pitchFamily="18" charset="0"/>
                        </a:rPr>
                        <m:t>−</m:t>
                      </m:r>
                      <m:r>
                        <a:rPr lang="es-CL" sz="1400" b="0" i="1" smtClean="0">
                          <a:latin typeface="Cambria Math" panose="02040503050406030204" pitchFamily="18" charset="0"/>
                        </a:rPr>
                        <m:t>𝑚</m:t>
                      </m:r>
                      <m:r>
                        <a:rPr lang="es-CL" sz="1400" i="1">
                          <a:latin typeface="Cambria Math" panose="02040503050406030204" pitchFamily="18" charset="0"/>
                        </a:rPr>
                        <m:t>∙</m:t>
                      </m:r>
                      <m:acc>
                        <m:accPr>
                          <m:chr m:val="̅"/>
                          <m:ctrlPr>
                            <a:rPr lang="es-CL" sz="1400" i="1">
                              <a:latin typeface="Cambria Math" panose="02040503050406030204" pitchFamily="18" charset="0"/>
                            </a:rPr>
                          </m:ctrlPr>
                        </m:accPr>
                        <m:e>
                          <m:r>
                            <a:rPr lang="es-CL" sz="1400" i="1">
                              <a:latin typeface="Cambria Math" panose="02040503050406030204" pitchFamily="18" charset="0"/>
                            </a:rPr>
                            <m:t>𝑥</m:t>
                          </m:r>
                        </m:e>
                      </m:acc>
                    </m:oMath>
                  </m:oMathPara>
                </a14:m>
                <a:endParaRPr lang="es-CL" sz="1400" i="1" dirty="0">
                  <a:latin typeface="Cambria Math" panose="02040503050406030204" pitchFamily="18" charset="0"/>
                </a:endParaRPr>
              </a:p>
              <a:p>
                <a:pPr/>
                <a14:m>
                  <m:oMathPara xmlns:m="http://schemas.openxmlformats.org/officeDocument/2006/math">
                    <m:oMathParaPr>
                      <m:jc m:val="left"/>
                    </m:oMathParaPr>
                    <m:oMath xmlns:m="http://schemas.openxmlformats.org/officeDocument/2006/math">
                      <m:r>
                        <a:rPr lang="es-CL" sz="1400" i="1">
                          <a:latin typeface="Cambria Math" panose="02040503050406030204" pitchFamily="18" charset="0"/>
                        </a:rPr>
                        <m:t>𝑏</m:t>
                      </m:r>
                      <m:r>
                        <a:rPr lang="es-CL" sz="1400" i="1">
                          <a:latin typeface="Cambria Math" panose="02040503050406030204" pitchFamily="18" charset="0"/>
                        </a:rPr>
                        <m:t>=25.140−</m:t>
                      </m:r>
                      <m:d>
                        <m:dPr>
                          <m:ctrlPr>
                            <a:rPr lang="es-CL" sz="1400" b="0" i="1" smtClean="0">
                              <a:latin typeface="Cambria Math" panose="02040503050406030204" pitchFamily="18" charset="0"/>
                            </a:rPr>
                          </m:ctrlPr>
                        </m:dPr>
                        <m:e>
                          <m:r>
                            <a:rPr lang="es-CL" sz="1400" b="0" i="1" smtClean="0">
                              <a:latin typeface="Cambria Math" panose="02040503050406030204" pitchFamily="18" charset="0"/>
                            </a:rPr>
                            <m:t>−</m:t>
                          </m:r>
                          <m:r>
                            <a:rPr lang="es-CL" sz="1400" i="1">
                              <a:latin typeface="Cambria Math" panose="02040503050406030204" pitchFamily="18" charset="0"/>
                              <a:ea typeface="Cambria Math" panose="02040503050406030204" pitchFamily="18" charset="0"/>
                            </a:rPr>
                            <m:t>28,57</m:t>
                          </m:r>
                          <m:r>
                            <a:rPr lang="es-CL" sz="1400" i="1" smtClean="0">
                              <a:latin typeface="Cambria Math" panose="02040503050406030204" pitchFamily="18" charset="0"/>
                              <a:ea typeface="Cambria Math" panose="02040503050406030204" pitchFamily="18" charset="0"/>
                            </a:rPr>
                            <m:t>×</m:t>
                          </m:r>
                          <m:r>
                            <a:rPr lang="es-CL" sz="1400" b="0" i="1" smtClean="0">
                              <a:latin typeface="Cambria Math" panose="02040503050406030204" pitchFamily="18" charset="0"/>
                              <a:ea typeface="Cambria Math" panose="02040503050406030204" pitchFamily="18" charset="0"/>
                            </a:rPr>
                            <m:t>4,5</m:t>
                          </m:r>
                        </m:e>
                      </m:d>
                    </m:oMath>
                  </m:oMathPara>
                </a14:m>
                <a:endParaRPr lang="es-CL" sz="1400" i="1" dirty="0">
                  <a:latin typeface="Cambria Math" panose="02040503050406030204" pitchFamily="18" charset="0"/>
                </a:endParaRPr>
              </a:p>
              <a:p>
                <a:pPr/>
                <a14:m>
                  <m:oMathPara xmlns:m="http://schemas.openxmlformats.org/officeDocument/2006/math">
                    <m:oMathParaPr>
                      <m:jc m:val="left"/>
                    </m:oMathParaPr>
                    <m:oMath xmlns:m="http://schemas.openxmlformats.org/officeDocument/2006/math">
                      <m:r>
                        <a:rPr lang="es-CL" sz="1400" i="1" dirty="0" smtClean="0">
                          <a:latin typeface="Cambria Math" panose="02040503050406030204" pitchFamily="18" charset="0"/>
                        </a:rPr>
                        <m:t>𝑏</m:t>
                      </m:r>
                      <m:r>
                        <a:rPr lang="es-CL" sz="1400" i="1" dirty="0" smtClean="0">
                          <a:latin typeface="Cambria Math" panose="02040503050406030204" pitchFamily="18" charset="0"/>
                        </a:rPr>
                        <m:t>= 25.268,57</m:t>
                      </m:r>
                    </m:oMath>
                  </m:oMathPara>
                </a14:m>
                <a:endParaRPr lang="es-CL" sz="1400" dirty="0">
                  <a:latin typeface="Cambria Math" panose="02040503050406030204" pitchFamily="18" charset="0"/>
                </a:endParaRPr>
              </a:p>
            </p:txBody>
          </p:sp>
        </mc:Choice>
        <mc:Fallback xmlns="">
          <p:sp>
            <p:nvSpPr>
              <p:cNvPr id="14" name="CuadroTexto 13">
                <a:extLst>
                  <a:ext uri="{FF2B5EF4-FFF2-40B4-BE49-F238E27FC236}">
                    <a16:creationId xmlns:a16="http://schemas.microsoft.com/office/drawing/2014/main" id="{D2A9887F-AE28-AC4C-F489-E649B01D73A4}"/>
                  </a:ext>
                </a:extLst>
              </p:cNvPr>
              <p:cNvSpPr txBox="1">
                <a:spLocks noRot="1" noChangeAspect="1" noMove="1" noResize="1" noEditPoints="1" noAdjustHandles="1" noChangeArrowheads="1" noChangeShapeType="1" noTextEdit="1"/>
              </p:cNvSpPr>
              <p:nvPr/>
            </p:nvSpPr>
            <p:spPr>
              <a:xfrm>
                <a:off x="9379490" y="3827265"/>
                <a:ext cx="2420161" cy="738664"/>
              </a:xfrm>
              <a:prstGeom prst="rect">
                <a:avLst/>
              </a:prstGeom>
              <a:blipFill>
                <a:blip r:embed="rId7"/>
                <a:stretch>
                  <a:fillRect/>
                </a:stretch>
              </a:blipFill>
            </p:spPr>
            <p:txBody>
              <a:bodyPr/>
              <a:lstStyle/>
              <a:p>
                <a:r>
                  <a:rPr lang="es-CL">
                    <a:noFill/>
                  </a:rPr>
                  <a:t> </a:t>
                </a:r>
              </a:p>
            </p:txBody>
          </p:sp>
        </mc:Fallback>
      </mc:AlternateContent>
      <p:sp>
        <p:nvSpPr>
          <p:cNvPr id="16" name="CuadroTexto 15">
            <a:extLst>
              <a:ext uri="{FF2B5EF4-FFF2-40B4-BE49-F238E27FC236}">
                <a16:creationId xmlns:a16="http://schemas.microsoft.com/office/drawing/2014/main" id="{5D11CD74-3DF7-2AF4-934F-194F500B87E7}"/>
              </a:ext>
            </a:extLst>
          </p:cNvPr>
          <p:cNvSpPr txBox="1"/>
          <p:nvPr/>
        </p:nvSpPr>
        <p:spPr>
          <a:xfrm>
            <a:off x="9379490" y="4565929"/>
            <a:ext cx="2619171" cy="369332"/>
          </a:xfrm>
          <a:prstGeom prst="rect">
            <a:avLst/>
          </a:prstGeom>
          <a:noFill/>
          <a:ln>
            <a:solidFill>
              <a:srgbClr val="00B0F0"/>
            </a:solidFill>
            <a:prstDash val="solid"/>
          </a:ln>
        </p:spPr>
        <p:txBody>
          <a:bodyPr wrap="square">
            <a:spAutoFit/>
          </a:bodyPr>
          <a:lstStyle/>
          <a:p>
            <a:r>
              <a:rPr lang="es-MX" i="1" dirty="0"/>
              <a:t>y = -28,57x + 25.268,57</a:t>
            </a:r>
            <a:endParaRPr lang="es-CL" dirty="0"/>
          </a:p>
        </p:txBody>
      </p:sp>
    </p:spTree>
    <p:extLst>
      <p:ext uri="{BB962C8B-B14F-4D97-AF65-F5344CB8AC3E}">
        <p14:creationId xmlns:p14="http://schemas.microsoft.com/office/powerpoint/2010/main" val="37807489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MX" sz="3200" dirty="0">
                <a:solidFill>
                  <a:schemeClr val="lt1"/>
                </a:solidFill>
              </a:rPr>
              <a:t>Ejercicio </a:t>
            </a:r>
            <a:r>
              <a:rPr lang="es-MX" sz="3200" dirty="0" err="1">
                <a:solidFill>
                  <a:schemeClr val="lt1"/>
                </a:solidFill>
              </a:rPr>
              <a:t>N°</a:t>
            </a:r>
            <a:r>
              <a:rPr lang="es-MX" sz="3200" dirty="0">
                <a:solidFill>
                  <a:schemeClr val="lt1"/>
                </a:solidFill>
              </a:rPr>
              <a:t> 2 Mínimos cuadrados para formular comportamiento</a:t>
            </a:r>
            <a:endParaRPr lang="es-CL" sz="3200" dirty="0">
              <a:solidFill>
                <a:schemeClr val="lt1"/>
              </a:solidFill>
            </a:endParaRPr>
          </a:p>
        </p:txBody>
      </p:sp>
      <mc:AlternateContent xmlns:mc="http://schemas.openxmlformats.org/markup-compatibility/2006" xmlns:a14="http://schemas.microsoft.com/office/drawing/2010/main">
        <mc:Choice Requires="a14">
          <p:graphicFrame>
            <p:nvGraphicFramePr>
              <p:cNvPr id="3" name="Tabla 4">
                <a:extLst>
                  <a:ext uri="{FF2B5EF4-FFF2-40B4-BE49-F238E27FC236}">
                    <a16:creationId xmlns:a16="http://schemas.microsoft.com/office/drawing/2014/main" id="{217D3E0B-CFAD-1BCF-DA8D-B02835EDAF20}"/>
                  </a:ext>
                </a:extLst>
              </p:cNvPr>
              <p:cNvGraphicFramePr>
                <a:graphicFrameLocks noGrp="1"/>
              </p:cNvGraphicFramePr>
              <p:nvPr>
                <p:extLst>
                  <p:ext uri="{D42A27DB-BD31-4B8C-83A1-F6EECF244321}">
                    <p14:modId xmlns:p14="http://schemas.microsoft.com/office/powerpoint/2010/main" val="668538651"/>
                  </p:ext>
                </p:extLst>
              </p:nvPr>
            </p:nvGraphicFramePr>
            <p:xfrm>
              <a:off x="308315" y="2612952"/>
              <a:ext cx="11399776" cy="2809240"/>
            </p:xfrm>
            <a:graphic>
              <a:graphicData uri="http://schemas.openxmlformats.org/drawingml/2006/table">
                <a:tbl>
                  <a:tblPr firstRow="1" bandRow="1">
                    <a:tableStyleId>{5C22544A-7EE6-4342-B048-85BDC9FD1C3A}</a:tableStyleId>
                  </a:tblPr>
                  <a:tblGrid>
                    <a:gridCol w="1981199">
                      <a:extLst>
                        <a:ext uri="{9D8B030D-6E8A-4147-A177-3AD203B41FA5}">
                          <a16:colId xmlns:a16="http://schemas.microsoft.com/office/drawing/2014/main" val="306116980"/>
                        </a:ext>
                      </a:extLst>
                    </a:gridCol>
                    <a:gridCol w="2082801">
                      <a:extLst>
                        <a:ext uri="{9D8B030D-6E8A-4147-A177-3AD203B41FA5}">
                          <a16:colId xmlns:a16="http://schemas.microsoft.com/office/drawing/2014/main" val="459581050"/>
                        </a:ext>
                      </a:extLst>
                    </a:gridCol>
                    <a:gridCol w="2032000">
                      <a:extLst>
                        <a:ext uri="{9D8B030D-6E8A-4147-A177-3AD203B41FA5}">
                          <a16:colId xmlns:a16="http://schemas.microsoft.com/office/drawing/2014/main" val="3481761535"/>
                        </a:ext>
                      </a:extLst>
                    </a:gridCol>
                    <a:gridCol w="1435436">
                      <a:extLst>
                        <a:ext uri="{9D8B030D-6E8A-4147-A177-3AD203B41FA5}">
                          <a16:colId xmlns:a16="http://schemas.microsoft.com/office/drawing/2014/main" val="642057935"/>
                        </a:ext>
                      </a:extLst>
                    </a:gridCol>
                    <a:gridCol w="1739736">
                      <a:extLst>
                        <a:ext uri="{9D8B030D-6E8A-4147-A177-3AD203B41FA5}">
                          <a16:colId xmlns:a16="http://schemas.microsoft.com/office/drawing/2014/main" val="396101722"/>
                        </a:ext>
                      </a:extLst>
                    </a:gridCol>
                    <a:gridCol w="1176497">
                      <a:extLst>
                        <a:ext uri="{9D8B030D-6E8A-4147-A177-3AD203B41FA5}">
                          <a16:colId xmlns:a16="http://schemas.microsoft.com/office/drawing/2014/main" val="1483221164"/>
                        </a:ext>
                      </a:extLst>
                    </a:gridCol>
                    <a:gridCol w="952107">
                      <a:extLst>
                        <a:ext uri="{9D8B030D-6E8A-4147-A177-3AD203B41FA5}">
                          <a16:colId xmlns:a16="http://schemas.microsoft.com/office/drawing/2014/main" val="2023405923"/>
                        </a:ext>
                      </a:extLst>
                    </a:gridCol>
                  </a:tblGrid>
                  <a:tr h="370840">
                    <a:tc>
                      <a:txBody>
                        <a:bodyPr/>
                        <a:lstStyle/>
                        <a:p>
                          <a:pPr algn="ctr"/>
                          <a:r>
                            <a:rPr lang="es-CL" sz="1400" dirty="0"/>
                            <a:t>Xi</a:t>
                          </a:r>
                        </a:p>
                      </a:txBody>
                      <a:tcPr/>
                    </a:tc>
                    <a:tc>
                      <a:txBody>
                        <a:bodyPr/>
                        <a:lstStyle/>
                        <a:p>
                          <a:pPr algn="ctr"/>
                          <a:r>
                            <a:rPr lang="es-CL" sz="1400" dirty="0"/>
                            <a:t>Año</a:t>
                          </a:r>
                        </a:p>
                      </a:txBody>
                      <a:tcPr/>
                    </a:tc>
                    <a:tc>
                      <a:txBody>
                        <a:bodyPr/>
                        <a:lstStyle/>
                        <a:p>
                          <a:pPr algn="ctr"/>
                          <a:r>
                            <a:rPr lang="es-CL" sz="1400" dirty="0"/>
                            <a:t>Yi</a:t>
                          </a:r>
                        </a:p>
                      </a:txBody>
                      <a:tcPr/>
                    </a:tc>
                    <a:tc>
                      <a:txBody>
                        <a:bodyPr/>
                        <a:lstStyle/>
                        <a:p>
                          <a:pPr algn="ctr"/>
                          <a:r>
                            <a:rPr lang="es-CL" sz="1400" b="0" dirty="0"/>
                            <a:t>Valor proyectado</a:t>
                          </a:r>
                        </a:p>
                      </a:txBody>
                      <a:tcPr>
                        <a:solidFill>
                          <a:srgbClr val="92D050"/>
                        </a:solidFill>
                      </a:tcPr>
                    </a:tc>
                    <a:tc>
                      <a:txBody>
                        <a:bodyPr/>
                        <a:lstStyle/>
                        <a:p>
                          <a:pPr algn="ctr"/>
                          <a:r>
                            <a:rPr lang="es-CL" sz="1400" b="0" dirty="0"/>
                            <a:t>Ajuste</a:t>
                          </a:r>
                          <a:endParaRPr lang="es-CL" sz="1400" b="0" i="0" dirty="0"/>
                        </a:p>
                      </a:txBody>
                      <a:tcPr>
                        <a:solidFill>
                          <a:srgbClr val="92D050"/>
                        </a:solidFill>
                      </a:tcPr>
                    </a:tc>
                    <a:tc>
                      <a:txBody>
                        <a:bodyPr/>
                        <a:lstStyle/>
                        <a:p>
                          <a:pPr algn="ctr"/>
                          <a14:m>
                            <m:oMathPara xmlns:m="http://schemas.openxmlformats.org/officeDocument/2006/math">
                              <m:oMathParaPr>
                                <m:jc m:val="centerGroup"/>
                              </m:oMathParaPr>
                              <m:oMath xmlns:m="http://schemas.openxmlformats.org/officeDocument/2006/math">
                                <m:r>
                                  <m:rPr>
                                    <m:sty m:val="p"/>
                                  </m:rPr>
                                  <a:rPr lang="es-CL" sz="1400" b="0" i="0" smtClean="0">
                                    <a:latin typeface="Cambria Math" panose="02040503050406030204" pitchFamily="18" charset="0"/>
                                  </a:rPr>
                                  <m:t>Desviaci</m:t>
                                </m:r>
                                <m:r>
                                  <a:rPr lang="es-CL" sz="1400" b="0" i="0" smtClean="0">
                                    <a:latin typeface="Cambria Math" panose="02040503050406030204" pitchFamily="18" charset="0"/>
                                  </a:rPr>
                                  <m:t>ó</m:t>
                                </m:r>
                                <m:r>
                                  <m:rPr>
                                    <m:sty m:val="p"/>
                                  </m:rPr>
                                  <a:rPr lang="es-CL" sz="1400" b="0" i="0" smtClean="0">
                                    <a:latin typeface="Cambria Math" panose="02040503050406030204" pitchFamily="18" charset="0"/>
                                  </a:rPr>
                                  <m:t>n</m:t>
                                </m:r>
                              </m:oMath>
                            </m:oMathPara>
                          </a14:m>
                          <a:endParaRPr lang="es-CL" sz="1400" b="0" i="0" dirty="0"/>
                        </a:p>
                      </a:txBody>
                      <a:tcPr>
                        <a:solidFill>
                          <a:srgbClr val="92D050"/>
                        </a:solidFill>
                      </a:tcPr>
                    </a:tc>
                    <a:tc>
                      <a:txBody>
                        <a:bodyPr/>
                        <a:lstStyle/>
                        <a:p>
                          <a:pPr algn="ctr"/>
                          <a:r>
                            <a:rPr lang="es-CL" sz="1400" b="0" i="0" dirty="0"/>
                            <a:t>Cumple</a:t>
                          </a:r>
                        </a:p>
                      </a:txBody>
                      <a:tcPr>
                        <a:solidFill>
                          <a:srgbClr val="92D050"/>
                        </a:solidFill>
                      </a:tcPr>
                    </a:tc>
                    <a:extLst>
                      <a:ext uri="{0D108BD9-81ED-4DB2-BD59-A6C34878D82A}">
                        <a16:rowId xmlns:a16="http://schemas.microsoft.com/office/drawing/2014/main" val="680776555"/>
                      </a:ext>
                    </a:extLst>
                  </a:tr>
                  <a:tr h="254708">
                    <a:tc>
                      <a:txBody>
                        <a:bodyPr/>
                        <a:lstStyle/>
                        <a:p>
                          <a:pPr algn="r"/>
                          <a:r>
                            <a:rPr lang="es-CL" sz="1400" dirty="0"/>
                            <a:t>1</a:t>
                          </a:r>
                        </a:p>
                      </a:txBody>
                      <a:tcPr/>
                    </a:tc>
                    <a:tc>
                      <a:txBody>
                        <a:bodyPr/>
                        <a:lstStyle/>
                        <a:p>
                          <a:pPr algn="r"/>
                          <a:r>
                            <a:rPr lang="es-CL" sz="1400" dirty="0"/>
                            <a:t>1980</a:t>
                          </a:r>
                        </a:p>
                      </a:txBody>
                      <a:tcPr/>
                    </a:tc>
                    <a:tc>
                      <a:txBody>
                        <a:bodyPr/>
                        <a:lstStyle/>
                        <a:p>
                          <a:pPr algn="r"/>
                          <a:r>
                            <a:rPr lang="es-CL" sz="1400" dirty="0"/>
                            <a:t>24.000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25.240</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1,052</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5,2%</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Si</a:t>
                          </a:r>
                        </a:p>
                      </a:txBody>
                      <a:tcPr marL="7620" marR="7620" marT="7620" marB="0" anchor="b">
                        <a:solidFill>
                          <a:srgbClr val="92D050"/>
                        </a:solidFill>
                      </a:tcPr>
                    </a:tc>
                    <a:extLst>
                      <a:ext uri="{0D108BD9-81ED-4DB2-BD59-A6C34878D82A}">
                        <a16:rowId xmlns:a16="http://schemas.microsoft.com/office/drawing/2014/main" val="2542299201"/>
                      </a:ext>
                    </a:extLst>
                  </a:tr>
                  <a:tr h="283283">
                    <a:tc>
                      <a:txBody>
                        <a:bodyPr/>
                        <a:lstStyle/>
                        <a:p>
                          <a:pPr algn="r"/>
                          <a:r>
                            <a:rPr lang="es-CL" sz="1400" dirty="0"/>
                            <a:t>2</a:t>
                          </a:r>
                        </a:p>
                      </a:txBody>
                      <a:tcPr/>
                    </a:tc>
                    <a:tc>
                      <a:txBody>
                        <a:bodyPr/>
                        <a:lstStyle/>
                        <a:p>
                          <a:pPr algn="r"/>
                          <a:r>
                            <a:rPr lang="es-CL" sz="1400" dirty="0"/>
                            <a:t>1981</a:t>
                          </a:r>
                        </a:p>
                      </a:txBody>
                      <a:tcPr/>
                    </a:tc>
                    <a:tc>
                      <a:txBody>
                        <a:bodyPr/>
                        <a:lstStyle/>
                        <a:p>
                          <a:pPr algn="r"/>
                          <a:r>
                            <a:rPr lang="es-CL" sz="1400" dirty="0"/>
                            <a:t>27.600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25.211</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0,913</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-8,7%</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Si</a:t>
                          </a:r>
                        </a:p>
                      </a:txBody>
                      <a:tcPr marL="7620" marR="7620" marT="7620" marB="0" anchor="b">
                        <a:solidFill>
                          <a:srgbClr val="92D050"/>
                        </a:solidFill>
                      </a:tcPr>
                    </a:tc>
                    <a:extLst>
                      <a:ext uri="{0D108BD9-81ED-4DB2-BD59-A6C34878D82A}">
                        <a16:rowId xmlns:a16="http://schemas.microsoft.com/office/drawing/2014/main" val="2128894798"/>
                      </a:ext>
                    </a:extLst>
                  </a:tr>
                  <a:tr h="245183">
                    <a:tc>
                      <a:txBody>
                        <a:bodyPr/>
                        <a:lstStyle/>
                        <a:p>
                          <a:pPr algn="r"/>
                          <a:r>
                            <a:rPr lang="es-CL" sz="1400" dirty="0"/>
                            <a:t>3</a:t>
                          </a:r>
                        </a:p>
                      </a:txBody>
                      <a:tcPr/>
                    </a:tc>
                    <a:tc>
                      <a:txBody>
                        <a:bodyPr/>
                        <a:lstStyle/>
                        <a:p>
                          <a:pPr algn="r"/>
                          <a:r>
                            <a:rPr lang="es-CL" sz="1400" dirty="0"/>
                            <a:t>1982</a:t>
                          </a:r>
                        </a:p>
                      </a:txBody>
                      <a:tcPr/>
                    </a:tc>
                    <a:tc>
                      <a:txBody>
                        <a:bodyPr/>
                        <a:lstStyle/>
                        <a:p>
                          <a:pPr algn="r"/>
                          <a:r>
                            <a:rPr lang="es-CL" sz="1400" dirty="0"/>
                            <a:t>21.120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25.183</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1,192</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19,2%</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No</a:t>
                          </a:r>
                        </a:p>
                      </a:txBody>
                      <a:tcPr marL="7620" marR="7620" marT="7620" marB="0" anchor="b">
                        <a:solidFill>
                          <a:srgbClr val="92D050"/>
                        </a:solidFill>
                      </a:tcPr>
                    </a:tc>
                    <a:extLst>
                      <a:ext uri="{0D108BD9-81ED-4DB2-BD59-A6C34878D82A}">
                        <a16:rowId xmlns:a16="http://schemas.microsoft.com/office/drawing/2014/main" val="3666425785"/>
                      </a:ext>
                    </a:extLst>
                  </a:tr>
                  <a:tr h="207083">
                    <a:tc>
                      <a:txBody>
                        <a:bodyPr/>
                        <a:lstStyle/>
                        <a:p>
                          <a:pPr algn="r"/>
                          <a:r>
                            <a:rPr lang="es-CL" sz="1400" dirty="0"/>
                            <a:t>4</a:t>
                          </a:r>
                        </a:p>
                      </a:txBody>
                      <a:tcPr/>
                    </a:tc>
                    <a:tc>
                      <a:txBody>
                        <a:bodyPr/>
                        <a:lstStyle/>
                        <a:p>
                          <a:pPr algn="r"/>
                          <a:r>
                            <a:rPr lang="es-CL" sz="1400" dirty="0"/>
                            <a:t>1983</a:t>
                          </a:r>
                        </a:p>
                      </a:txBody>
                      <a:tcPr/>
                    </a:tc>
                    <a:tc>
                      <a:txBody>
                        <a:bodyPr/>
                        <a:lstStyle/>
                        <a:p>
                          <a:pPr algn="r"/>
                          <a:r>
                            <a:rPr lang="es-CL" sz="1400" dirty="0"/>
                            <a:t>28.080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25.154</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0,896</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-10,4%</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No</a:t>
                          </a:r>
                        </a:p>
                      </a:txBody>
                      <a:tcPr marL="7620" marR="7620" marT="7620" marB="0" anchor="b">
                        <a:solidFill>
                          <a:srgbClr val="92D050"/>
                        </a:solidFill>
                      </a:tcPr>
                    </a:tc>
                    <a:extLst>
                      <a:ext uri="{0D108BD9-81ED-4DB2-BD59-A6C34878D82A}">
                        <a16:rowId xmlns:a16="http://schemas.microsoft.com/office/drawing/2014/main" val="321083812"/>
                      </a:ext>
                    </a:extLst>
                  </a:tr>
                  <a:tr h="178508">
                    <a:tc>
                      <a:txBody>
                        <a:bodyPr/>
                        <a:lstStyle/>
                        <a:p>
                          <a:pPr algn="r"/>
                          <a:r>
                            <a:rPr lang="es-CL" sz="1400" dirty="0"/>
                            <a:t>5</a:t>
                          </a:r>
                        </a:p>
                      </a:txBody>
                      <a:tcPr/>
                    </a:tc>
                    <a:tc>
                      <a:txBody>
                        <a:bodyPr/>
                        <a:lstStyle/>
                        <a:p>
                          <a:pPr algn="r"/>
                          <a:r>
                            <a:rPr lang="es-CL" sz="1400" dirty="0"/>
                            <a:t>1984</a:t>
                          </a:r>
                        </a:p>
                      </a:txBody>
                      <a:tcPr/>
                    </a:tc>
                    <a:tc>
                      <a:txBody>
                        <a:bodyPr/>
                        <a:lstStyle/>
                        <a:p>
                          <a:pPr algn="r"/>
                          <a:r>
                            <a:rPr lang="es-CL" sz="1400" dirty="0"/>
                            <a:t>28.800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25.126</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0,872</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-12,8%</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No</a:t>
                          </a:r>
                        </a:p>
                      </a:txBody>
                      <a:tcPr marL="7620" marR="7620" marT="7620" marB="0" anchor="b">
                        <a:solidFill>
                          <a:srgbClr val="92D050"/>
                        </a:solidFill>
                      </a:tcPr>
                    </a:tc>
                    <a:extLst>
                      <a:ext uri="{0D108BD9-81ED-4DB2-BD59-A6C34878D82A}">
                        <a16:rowId xmlns:a16="http://schemas.microsoft.com/office/drawing/2014/main" val="1984519762"/>
                      </a:ext>
                    </a:extLst>
                  </a:tr>
                  <a:tr h="0">
                    <a:tc>
                      <a:txBody>
                        <a:bodyPr/>
                        <a:lstStyle/>
                        <a:p>
                          <a:pPr algn="r"/>
                          <a:r>
                            <a:rPr lang="es-CL" sz="1400" dirty="0"/>
                            <a:t>6</a:t>
                          </a:r>
                        </a:p>
                      </a:txBody>
                      <a:tcPr/>
                    </a:tc>
                    <a:tc>
                      <a:txBody>
                        <a:bodyPr/>
                        <a:lstStyle/>
                        <a:p>
                          <a:pPr algn="r"/>
                          <a:r>
                            <a:rPr lang="es-CL" sz="1400" dirty="0"/>
                            <a:t>1985</a:t>
                          </a:r>
                        </a:p>
                      </a:txBody>
                      <a:tcPr/>
                    </a:tc>
                    <a:tc>
                      <a:txBody>
                        <a:bodyPr/>
                        <a:lstStyle/>
                        <a:p>
                          <a:pPr algn="r"/>
                          <a:r>
                            <a:rPr lang="es-CL" sz="1400" dirty="0"/>
                            <a:t>22.080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25.097</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1,137</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13,7%</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No</a:t>
                          </a:r>
                        </a:p>
                      </a:txBody>
                      <a:tcPr marL="7620" marR="7620" marT="7620" marB="0" anchor="b">
                        <a:solidFill>
                          <a:srgbClr val="92D050"/>
                        </a:solidFill>
                      </a:tcPr>
                    </a:tc>
                    <a:extLst>
                      <a:ext uri="{0D108BD9-81ED-4DB2-BD59-A6C34878D82A}">
                        <a16:rowId xmlns:a16="http://schemas.microsoft.com/office/drawing/2014/main" val="692828946"/>
                      </a:ext>
                    </a:extLst>
                  </a:tr>
                  <a:tr h="0">
                    <a:tc>
                      <a:txBody>
                        <a:bodyPr/>
                        <a:lstStyle/>
                        <a:p>
                          <a:pPr algn="r"/>
                          <a:r>
                            <a:rPr lang="es-CL" sz="1400" dirty="0"/>
                            <a:t>7</a:t>
                          </a:r>
                        </a:p>
                      </a:txBody>
                      <a:tcPr/>
                    </a:tc>
                    <a:tc>
                      <a:txBody>
                        <a:bodyPr/>
                        <a:lstStyle/>
                        <a:p>
                          <a:pPr algn="r"/>
                          <a:r>
                            <a:rPr lang="es-CL" sz="1400" dirty="0"/>
                            <a:t>1986</a:t>
                          </a:r>
                        </a:p>
                      </a:txBody>
                      <a:tcPr/>
                    </a:tc>
                    <a:tc>
                      <a:txBody>
                        <a:bodyPr/>
                        <a:lstStyle/>
                        <a:p>
                          <a:pPr algn="r"/>
                          <a:r>
                            <a:rPr lang="es-CL" sz="1400" dirty="0"/>
                            <a:t>23.040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25.069</a:t>
                          </a:r>
                        </a:p>
                      </a:txBody>
                      <a:tcPr marL="7620" marR="7620" marT="7620" marB="0" anchor="b">
                        <a:solidFill>
                          <a:srgbClr val="92D050"/>
                        </a:solidFill>
                      </a:tcPr>
                    </a:tc>
                    <a:tc>
                      <a:txBody>
                        <a:bodyPr/>
                        <a:lstStyle/>
                        <a:p>
                          <a:pPr algn="r" fontAlgn="b"/>
                          <a:r>
                            <a:rPr lang="es-CL" sz="1400" kern="1200">
                              <a:solidFill>
                                <a:schemeClr val="dk1"/>
                              </a:solidFill>
                              <a:latin typeface="+mn-lt"/>
                              <a:ea typeface="+mn-ea"/>
                              <a:cs typeface="+mn-cs"/>
                            </a:rPr>
                            <a:t>1,088</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8,8%</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Si</a:t>
                          </a:r>
                        </a:p>
                      </a:txBody>
                      <a:tcPr marL="7620" marR="7620" marT="7620" marB="0" anchor="b">
                        <a:solidFill>
                          <a:srgbClr val="92D050"/>
                        </a:solidFill>
                      </a:tcPr>
                    </a:tc>
                    <a:extLst>
                      <a:ext uri="{0D108BD9-81ED-4DB2-BD59-A6C34878D82A}">
                        <a16:rowId xmlns:a16="http://schemas.microsoft.com/office/drawing/2014/main" val="2443242381"/>
                      </a:ext>
                    </a:extLst>
                  </a:tr>
                  <a:tr h="149933">
                    <a:tc>
                      <a:txBody>
                        <a:bodyPr/>
                        <a:lstStyle/>
                        <a:p>
                          <a:pPr algn="r"/>
                          <a:r>
                            <a:rPr lang="es-CL" sz="1400" dirty="0"/>
                            <a:t>8</a:t>
                          </a:r>
                        </a:p>
                      </a:txBody>
                      <a:tcPr/>
                    </a:tc>
                    <a:tc>
                      <a:txBody>
                        <a:bodyPr/>
                        <a:lstStyle/>
                        <a:p>
                          <a:pPr algn="r"/>
                          <a:r>
                            <a:rPr lang="es-CL" sz="1400" dirty="0"/>
                            <a:t>1987</a:t>
                          </a:r>
                        </a:p>
                      </a:txBody>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s-CL" sz="1400" dirty="0"/>
                            <a:t>26.400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25.040</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0,948</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-5,2%</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Si</a:t>
                          </a:r>
                        </a:p>
                      </a:txBody>
                      <a:tcPr marL="7620" marR="7620" marT="7620" marB="0" anchor="b">
                        <a:solidFill>
                          <a:srgbClr val="92D050"/>
                        </a:solidFill>
                      </a:tcPr>
                    </a:tc>
                    <a:extLst>
                      <a:ext uri="{0D108BD9-81ED-4DB2-BD59-A6C34878D82A}">
                        <a16:rowId xmlns:a16="http://schemas.microsoft.com/office/drawing/2014/main" val="2957808196"/>
                      </a:ext>
                    </a:extLst>
                  </a:tr>
                </a:tbl>
              </a:graphicData>
            </a:graphic>
          </p:graphicFrame>
        </mc:Choice>
        <mc:Fallback xmlns="">
          <p:graphicFrame>
            <p:nvGraphicFramePr>
              <p:cNvPr id="3" name="Tabla 4">
                <a:extLst>
                  <a:ext uri="{FF2B5EF4-FFF2-40B4-BE49-F238E27FC236}">
                    <a16:creationId xmlns:a16="http://schemas.microsoft.com/office/drawing/2014/main" id="{217D3E0B-CFAD-1BCF-DA8D-B02835EDAF20}"/>
                  </a:ext>
                </a:extLst>
              </p:cNvPr>
              <p:cNvGraphicFramePr>
                <a:graphicFrameLocks noGrp="1"/>
              </p:cNvGraphicFramePr>
              <p:nvPr>
                <p:extLst>
                  <p:ext uri="{D42A27DB-BD31-4B8C-83A1-F6EECF244321}">
                    <p14:modId xmlns:p14="http://schemas.microsoft.com/office/powerpoint/2010/main" val="668538651"/>
                  </p:ext>
                </p:extLst>
              </p:nvPr>
            </p:nvGraphicFramePr>
            <p:xfrm>
              <a:off x="308315" y="2612952"/>
              <a:ext cx="11399776" cy="2809240"/>
            </p:xfrm>
            <a:graphic>
              <a:graphicData uri="http://schemas.openxmlformats.org/drawingml/2006/table">
                <a:tbl>
                  <a:tblPr firstRow="1" bandRow="1">
                    <a:tableStyleId>{5C22544A-7EE6-4342-B048-85BDC9FD1C3A}</a:tableStyleId>
                  </a:tblPr>
                  <a:tblGrid>
                    <a:gridCol w="1981199">
                      <a:extLst>
                        <a:ext uri="{9D8B030D-6E8A-4147-A177-3AD203B41FA5}">
                          <a16:colId xmlns:a16="http://schemas.microsoft.com/office/drawing/2014/main" val="306116980"/>
                        </a:ext>
                      </a:extLst>
                    </a:gridCol>
                    <a:gridCol w="2082801">
                      <a:extLst>
                        <a:ext uri="{9D8B030D-6E8A-4147-A177-3AD203B41FA5}">
                          <a16:colId xmlns:a16="http://schemas.microsoft.com/office/drawing/2014/main" val="459581050"/>
                        </a:ext>
                      </a:extLst>
                    </a:gridCol>
                    <a:gridCol w="2032000">
                      <a:extLst>
                        <a:ext uri="{9D8B030D-6E8A-4147-A177-3AD203B41FA5}">
                          <a16:colId xmlns:a16="http://schemas.microsoft.com/office/drawing/2014/main" val="3481761535"/>
                        </a:ext>
                      </a:extLst>
                    </a:gridCol>
                    <a:gridCol w="1435436">
                      <a:extLst>
                        <a:ext uri="{9D8B030D-6E8A-4147-A177-3AD203B41FA5}">
                          <a16:colId xmlns:a16="http://schemas.microsoft.com/office/drawing/2014/main" val="642057935"/>
                        </a:ext>
                      </a:extLst>
                    </a:gridCol>
                    <a:gridCol w="1739736">
                      <a:extLst>
                        <a:ext uri="{9D8B030D-6E8A-4147-A177-3AD203B41FA5}">
                          <a16:colId xmlns:a16="http://schemas.microsoft.com/office/drawing/2014/main" val="396101722"/>
                        </a:ext>
                      </a:extLst>
                    </a:gridCol>
                    <a:gridCol w="1176497">
                      <a:extLst>
                        <a:ext uri="{9D8B030D-6E8A-4147-A177-3AD203B41FA5}">
                          <a16:colId xmlns:a16="http://schemas.microsoft.com/office/drawing/2014/main" val="1483221164"/>
                        </a:ext>
                      </a:extLst>
                    </a:gridCol>
                    <a:gridCol w="952107">
                      <a:extLst>
                        <a:ext uri="{9D8B030D-6E8A-4147-A177-3AD203B41FA5}">
                          <a16:colId xmlns:a16="http://schemas.microsoft.com/office/drawing/2014/main" val="2023405923"/>
                        </a:ext>
                      </a:extLst>
                    </a:gridCol>
                  </a:tblGrid>
                  <a:tr h="370840">
                    <a:tc>
                      <a:txBody>
                        <a:bodyPr/>
                        <a:lstStyle/>
                        <a:p>
                          <a:pPr algn="ctr"/>
                          <a:r>
                            <a:rPr lang="es-CL" sz="1400" dirty="0"/>
                            <a:t>Xi</a:t>
                          </a:r>
                        </a:p>
                      </a:txBody>
                      <a:tcPr/>
                    </a:tc>
                    <a:tc>
                      <a:txBody>
                        <a:bodyPr/>
                        <a:lstStyle/>
                        <a:p>
                          <a:pPr algn="ctr"/>
                          <a:r>
                            <a:rPr lang="es-CL" sz="1400" dirty="0"/>
                            <a:t>Año</a:t>
                          </a:r>
                        </a:p>
                      </a:txBody>
                      <a:tcPr/>
                    </a:tc>
                    <a:tc>
                      <a:txBody>
                        <a:bodyPr/>
                        <a:lstStyle/>
                        <a:p>
                          <a:pPr algn="ctr"/>
                          <a:r>
                            <a:rPr lang="es-CL" sz="1400" dirty="0"/>
                            <a:t>Yi</a:t>
                          </a:r>
                        </a:p>
                      </a:txBody>
                      <a:tcPr/>
                    </a:tc>
                    <a:tc>
                      <a:txBody>
                        <a:bodyPr/>
                        <a:lstStyle/>
                        <a:p>
                          <a:pPr algn="ctr"/>
                          <a:r>
                            <a:rPr lang="es-CL" sz="1400" b="0" dirty="0"/>
                            <a:t>Valor proyectado</a:t>
                          </a:r>
                        </a:p>
                      </a:txBody>
                      <a:tcPr>
                        <a:solidFill>
                          <a:srgbClr val="92D050"/>
                        </a:solidFill>
                      </a:tcPr>
                    </a:tc>
                    <a:tc>
                      <a:txBody>
                        <a:bodyPr/>
                        <a:lstStyle/>
                        <a:p>
                          <a:pPr algn="ctr"/>
                          <a:r>
                            <a:rPr lang="es-CL" sz="1400" b="0" dirty="0"/>
                            <a:t>Ajuste</a:t>
                          </a:r>
                          <a:endParaRPr lang="es-CL" sz="1400" b="0" i="0" dirty="0"/>
                        </a:p>
                      </a:txBody>
                      <a:tcPr>
                        <a:solidFill>
                          <a:srgbClr val="92D050"/>
                        </a:solidFill>
                      </a:tcPr>
                    </a:tc>
                    <a:tc>
                      <a:txBody>
                        <a:bodyPr/>
                        <a:lstStyle/>
                        <a:p>
                          <a:endParaRPr lang="es-CL"/>
                        </a:p>
                      </a:txBody>
                      <a:tcPr>
                        <a:blipFill>
                          <a:blip r:embed="rId3"/>
                          <a:stretch>
                            <a:fillRect l="-789119" t="-1639" r="-82902" b="-685246"/>
                          </a:stretch>
                        </a:blipFill>
                      </a:tcPr>
                    </a:tc>
                    <a:tc>
                      <a:txBody>
                        <a:bodyPr/>
                        <a:lstStyle/>
                        <a:p>
                          <a:pPr algn="ctr"/>
                          <a:r>
                            <a:rPr lang="es-CL" sz="1400" b="0" i="0" dirty="0"/>
                            <a:t>Cumple</a:t>
                          </a:r>
                        </a:p>
                      </a:txBody>
                      <a:tcPr>
                        <a:solidFill>
                          <a:srgbClr val="92D050"/>
                        </a:solidFill>
                      </a:tcPr>
                    </a:tc>
                    <a:extLst>
                      <a:ext uri="{0D108BD9-81ED-4DB2-BD59-A6C34878D82A}">
                        <a16:rowId xmlns:a16="http://schemas.microsoft.com/office/drawing/2014/main" val="680776555"/>
                      </a:ext>
                    </a:extLst>
                  </a:tr>
                  <a:tr h="304800">
                    <a:tc>
                      <a:txBody>
                        <a:bodyPr/>
                        <a:lstStyle/>
                        <a:p>
                          <a:pPr algn="r"/>
                          <a:r>
                            <a:rPr lang="es-CL" sz="1400" dirty="0"/>
                            <a:t>1</a:t>
                          </a:r>
                        </a:p>
                      </a:txBody>
                      <a:tcPr/>
                    </a:tc>
                    <a:tc>
                      <a:txBody>
                        <a:bodyPr/>
                        <a:lstStyle/>
                        <a:p>
                          <a:pPr algn="r"/>
                          <a:r>
                            <a:rPr lang="es-CL" sz="1400" dirty="0"/>
                            <a:t>1980</a:t>
                          </a:r>
                        </a:p>
                      </a:txBody>
                      <a:tcPr/>
                    </a:tc>
                    <a:tc>
                      <a:txBody>
                        <a:bodyPr/>
                        <a:lstStyle/>
                        <a:p>
                          <a:pPr algn="r"/>
                          <a:r>
                            <a:rPr lang="es-CL" sz="1400" dirty="0"/>
                            <a:t>24.000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25.240</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1,052</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5,2%</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Si</a:t>
                          </a:r>
                        </a:p>
                      </a:txBody>
                      <a:tcPr marL="7620" marR="7620" marT="7620" marB="0" anchor="b">
                        <a:solidFill>
                          <a:srgbClr val="92D050"/>
                        </a:solidFill>
                      </a:tcPr>
                    </a:tc>
                    <a:extLst>
                      <a:ext uri="{0D108BD9-81ED-4DB2-BD59-A6C34878D82A}">
                        <a16:rowId xmlns:a16="http://schemas.microsoft.com/office/drawing/2014/main" val="2542299201"/>
                      </a:ext>
                    </a:extLst>
                  </a:tr>
                  <a:tr h="304800">
                    <a:tc>
                      <a:txBody>
                        <a:bodyPr/>
                        <a:lstStyle/>
                        <a:p>
                          <a:pPr algn="r"/>
                          <a:r>
                            <a:rPr lang="es-CL" sz="1400" dirty="0"/>
                            <a:t>2</a:t>
                          </a:r>
                        </a:p>
                      </a:txBody>
                      <a:tcPr/>
                    </a:tc>
                    <a:tc>
                      <a:txBody>
                        <a:bodyPr/>
                        <a:lstStyle/>
                        <a:p>
                          <a:pPr algn="r"/>
                          <a:r>
                            <a:rPr lang="es-CL" sz="1400" dirty="0"/>
                            <a:t>1981</a:t>
                          </a:r>
                        </a:p>
                      </a:txBody>
                      <a:tcPr/>
                    </a:tc>
                    <a:tc>
                      <a:txBody>
                        <a:bodyPr/>
                        <a:lstStyle/>
                        <a:p>
                          <a:pPr algn="r"/>
                          <a:r>
                            <a:rPr lang="es-CL" sz="1400" dirty="0"/>
                            <a:t>27.600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25.211</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0,913</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-8,7%</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Si</a:t>
                          </a:r>
                        </a:p>
                      </a:txBody>
                      <a:tcPr marL="7620" marR="7620" marT="7620" marB="0" anchor="b">
                        <a:solidFill>
                          <a:srgbClr val="92D050"/>
                        </a:solidFill>
                      </a:tcPr>
                    </a:tc>
                    <a:extLst>
                      <a:ext uri="{0D108BD9-81ED-4DB2-BD59-A6C34878D82A}">
                        <a16:rowId xmlns:a16="http://schemas.microsoft.com/office/drawing/2014/main" val="2128894798"/>
                      </a:ext>
                    </a:extLst>
                  </a:tr>
                  <a:tr h="304800">
                    <a:tc>
                      <a:txBody>
                        <a:bodyPr/>
                        <a:lstStyle/>
                        <a:p>
                          <a:pPr algn="r"/>
                          <a:r>
                            <a:rPr lang="es-CL" sz="1400" dirty="0"/>
                            <a:t>3</a:t>
                          </a:r>
                        </a:p>
                      </a:txBody>
                      <a:tcPr/>
                    </a:tc>
                    <a:tc>
                      <a:txBody>
                        <a:bodyPr/>
                        <a:lstStyle/>
                        <a:p>
                          <a:pPr algn="r"/>
                          <a:r>
                            <a:rPr lang="es-CL" sz="1400" dirty="0"/>
                            <a:t>1982</a:t>
                          </a:r>
                        </a:p>
                      </a:txBody>
                      <a:tcPr/>
                    </a:tc>
                    <a:tc>
                      <a:txBody>
                        <a:bodyPr/>
                        <a:lstStyle/>
                        <a:p>
                          <a:pPr algn="r"/>
                          <a:r>
                            <a:rPr lang="es-CL" sz="1400" dirty="0"/>
                            <a:t>21.120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25.183</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1,192</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19,2%</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No</a:t>
                          </a:r>
                        </a:p>
                      </a:txBody>
                      <a:tcPr marL="7620" marR="7620" marT="7620" marB="0" anchor="b">
                        <a:solidFill>
                          <a:srgbClr val="92D050"/>
                        </a:solidFill>
                      </a:tcPr>
                    </a:tc>
                    <a:extLst>
                      <a:ext uri="{0D108BD9-81ED-4DB2-BD59-A6C34878D82A}">
                        <a16:rowId xmlns:a16="http://schemas.microsoft.com/office/drawing/2014/main" val="3666425785"/>
                      </a:ext>
                    </a:extLst>
                  </a:tr>
                  <a:tr h="304800">
                    <a:tc>
                      <a:txBody>
                        <a:bodyPr/>
                        <a:lstStyle/>
                        <a:p>
                          <a:pPr algn="r"/>
                          <a:r>
                            <a:rPr lang="es-CL" sz="1400" dirty="0"/>
                            <a:t>4</a:t>
                          </a:r>
                        </a:p>
                      </a:txBody>
                      <a:tcPr/>
                    </a:tc>
                    <a:tc>
                      <a:txBody>
                        <a:bodyPr/>
                        <a:lstStyle/>
                        <a:p>
                          <a:pPr algn="r"/>
                          <a:r>
                            <a:rPr lang="es-CL" sz="1400" dirty="0"/>
                            <a:t>1983</a:t>
                          </a:r>
                        </a:p>
                      </a:txBody>
                      <a:tcPr/>
                    </a:tc>
                    <a:tc>
                      <a:txBody>
                        <a:bodyPr/>
                        <a:lstStyle/>
                        <a:p>
                          <a:pPr algn="r"/>
                          <a:r>
                            <a:rPr lang="es-CL" sz="1400" dirty="0"/>
                            <a:t>28.080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25.154</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0,896</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-10,4%</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No</a:t>
                          </a:r>
                        </a:p>
                      </a:txBody>
                      <a:tcPr marL="7620" marR="7620" marT="7620" marB="0" anchor="b">
                        <a:solidFill>
                          <a:srgbClr val="92D050"/>
                        </a:solidFill>
                      </a:tcPr>
                    </a:tc>
                    <a:extLst>
                      <a:ext uri="{0D108BD9-81ED-4DB2-BD59-A6C34878D82A}">
                        <a16:rowId xmlns:a16="http://schemas.microsoft.com/office/drawing/2014/main" val="321083812"/>
                      </a:ext>
                    </a:extLst>
                  </a:tr>
                  <a:tr h="304800">
                    <a:tc>
                      <a:txBody>
                        <a:bodyPr/>
                        <a:lstStyle/>
                        <a:p>
                          <a:pPr algn="r"/>
                          <a:r>
                            <a:rPr lang="es-CL" sz="1400" dirty="0"/>
                            <a:t>5</a:t>
                          </a:r>
                        </a:p>
                      </a:txBody>
                      <a:tcPr/>
                    </a:tc>
                    <a:tc>
                      <a:txBody>
                        <a:bodyPr/>
                        <a:lstStyle/>
                        <a:p>
                          <a:pPr algn="r"/>
                          <a:r>
                            <a:rPr lang="es-CL" sz="1400" dirty="0"/>
                            <a:t>1984</a:t>
                          </a:r>
                        </a:p>
                      </a:txBody>
                      <a:tcPr/>
                    </a:tc>
                    <a:tc>
                      <a:txBody>
                        <a:bodyPr/>
                        <a:lstStyle/>
                        <a:p>
                          <a:pPr algn="r"/>
                          <a:r>
                            <a:rPr lang="es-CL" sz="1400" dirty="0"/>
                            <a:t>28.800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25.126</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0,872</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-12,8%</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No</a:t>
                          </a:r>
                        </a:p>
                      </a:txBody>
                      <a:tcPr marL="7620" marR="7620" marT="7620" marB="0" anchor="b">
                        <a:solidFill>
                          <a:srgbClr val="92D050"/>
                        </a:solidFill>
                      </a:tcPr>
                    </a:tc>
                    <a:extLst>
                      <a:ext uri="{0D108BD9-81ED-4DB2-BD59-A6C34878D82A}">
                        <a16:rowId xmlns:a16="http://schemas.microsoft.com/office/drawing/2014/main" val="1984519762"/>
                      </a:ext>
                    </a:extLst>
                  </a:tr>
                  <a:tr h="304800">
                    <a:tc>
                      <a:txBody>
                        <a:bodyPr/>
                        <a:lstStyle/>
                        <a:p>
                          <a:pPr algn="r"/>
                          <a:r>
                            <a:rPr lang="es-CL" sz="1400" dirty="0"/>
                            <a:t>6</a:t>
                          </a:r>
                        </a:p>
                      </a:txBody>
                      <a:tcPr/>
                    </a:tc>
                    <a:tc>
                      <a:txBody>
                        <a:bodyPr/>
                        <a:lstStyle/>
                        <a:p>
                          <a:pPr algn="r"/>
                          <a:r>
                            <a:rPr lang="es-CL" sz="1400" dirty="0"/>
                            <a:t>1985</a:t>
                          </a:r>
                        </a:p>
                      </a:txBody>
                      <a:tcPr/>
                    </a:tc>
                    <a:tc>
                      <a:txBody>
                        <a:bodyPr/>
                        <a:lstStyle/>
                        <a:p>
                          <a:pPr algn="r"/>
                          <a:r>
                            <a:rPr lang="es-CL" sz="1400" dirty="0"/>
                            <a:t>22.080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25.097</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1,137</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13,7%</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No</a:t>
                          </a:r>
                        </a:p>
                      </a:txBody>
                      <a:tcPr marL="7620" marR="7620" marT="7620" marB="0" anchor="b">
                        <a:solidFill>
                          <a:srgbClr val="92D050"/>
                        </a:solidFill>
                      </a:tcPr>
                    </a:tc>
                    <a:extLst>
                      <a:ext uri="{0D108BD9-81ED-4DB2-BD59-A6C34878D82A}">
                        <a16:rowId xmlns:a16="http://schemas.microsoft.com/office/drawing/2014/main" val="692828946"/>
                      </a:ext>
                    </a:extLst>
                  </a:tr>
                  <a:tr h="304800">
                    <a:tc>
                      <a:txBody>
                        <a:bodyPr/>
                        <a:lstStyle/>
                        <a:p>
                          <a:pPr algn="r"/>
                          <a:r>
                            <a:rPr lang="es-CL" sz="1400" dirty="0"/>
                            <a:t>7</a:t>
                          </a:r>
                        </a:p>
                      </a:txBody>
                      <a:tcPr/>
                    </a:tc>
                    <a:tc>
                      <a:txBody>
                        <a:bodyPr/>
                        <a:lstStyle/>
                        <a:p>
                          <a:pPr algn="r"/>
                          <a:r>
                            <a:rPr lang="es-CL" sz="1400" dirty="0"/>
                            <a:t>1986</a:t>
                          </a:r>
                        </a:p>
                      </a:txBody>
                      <a:tcPr/>
                    </a:tc>
                    <a:tc>
                      <a:txBody>
                        <a:bodyPr/>
                        <a:lstStyle/>
                        <a:p>
                          <a:pPr algn="r"/>
                          <a:r>
                            <a:rPr lang="es-CL" sz="1400" dirty="0"/>
                            <a:t>23.040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25.069</a:t>
                          </a:r>
                        </a:p>
                      </a:txBody>
                      <a:tcPr marL="7620" marR="7620" marT="7620" marB="0" anchor="b">
                        <a:solidFill>
                          <a:srgbClr val="92D050"/>
                        </a:solidFill>
                      </a:tcPr>
                    </a:tc>
                    <a:tc>
                      <a:txBody>
                        <a:bodyPr/>
                        <a:lstStyle/>
                        <a:p>
                          <a:pPr algn="r" fontAlgn="b"/>
                          <a:r>
                            <a:rPr lang="es-CL" sz="1400" kern="1200">
                              <a:solidFill>
                                <a:schemeClr val="dk1"/>
                              </a:solidFill>
                              <a:latin typeface="+mn-lt"/>
                              <a:ea typeface="+mn-ea"/>
                              <a:cs typeface="+mn-cs"/>
                            </a:rPr>
                            <a:t>1,088</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8,8%</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Si</a:t>
                          </a:r>
                        </a:p>
                      </a:txBody>
                      <a:tcPr marL="7620" marR="7620" marT="7620" marB="0" anchor="b">
                        <a:solidFill>
                          <a:srgbClr val="92D050"/>
                        </a:solidFill>
                      </a:tcPr>
                    </a:tc>
                    <a:extLst>
                      <a:ext uri="{0D108BD9-81ED-4DB2-BD59-A6C34878D82A}">
                        <a16:rowId xmlns:a16="http://schemas.microsoft.com/office/drawing/2014/main" val="2443242381"/>
                      </a:ext>
                    </a:extLst>
                  </a:tr>
                  <a:tr h="304800">
                    <a:tc>
                      <a:txBody>
                        <a:bodyPr/>
                        <a:lstStyle/>
                        <a:p>
                          <a:pPr algn="r"/>
                          <a:r>
                            <a:rPr lang="es-CL" sz="1400" dirty="0"/>
                            <a:t>8</a:t>
                          </a:r>
                        </a:p>
                      </a:txBody>
                      <a:tcPr/>
                    </a:tc>
                    <a:tc>
                      <a:txBody>
                        <a:bodyPr/>
                        <a:lstStyle/>
                        <a:p>
                          <a:pPr algn="r"/>
                          <a:r>
                            <a:rPr lang="es-CL" sz="1400" dirty="0"/>
                            <a:t>1987</a:t>
                          </a:r>
                        </a:p>
                      </a:txBody>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s-CL" sz="1400" dirty="0"/>
                            <a:t>26.400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25.040</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0,948</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-5,2%</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Si</a:t>
                          </a:r>
                        </a:p>
                      </a:txBody>
                      <a:tcPr marL="7620" marR="7620" marT="7620" marB="0" anchor="b">
                        <a:solidFill>
                          <a:srgbClr val="92D050"/>
                        </a:solidFill>
                      </a:tcPr>
                    </a:tc>
                    <a:extLst>
                      <a:ext uri="{0D108BD9-81ED-4DB2-BD59-A6C34878D82A}">
                        <a16:rowId xmlns:a16="http://schemas.microsoft.com/office/drawing/2014/main" val="2957808196"/>
                      </a:ext>
                    </a:extLst>
                  </a:tr>
                </a:tbl>
              </a:graphicData>
            </a:graphic>
          </p:graphicFrame>
        </mc:Fallback>
      </mc:AlternateContent>
      <mc:AlternateContent xmlns:mc="http://schemas.openxmlformats.org/markup-compatibility/2006" xmlns:a14="http://schemas.microsoft.com/office/drawing/2010/main">
        <mc:Choice Requires="a14">
          <p:sp>
            <p:nvSpPr>
              <p:cNvPr id="5" name="CuadroTexto 4">
                <a:extLst>
                  <a:ext uri="{FF2B5EF4-FFF2-40B4-BE49-F238E27FC236}">
                    <a16:creationId xmlns:a16="http://schemas.microsoft.com/office/drawing/2014/main" id="{DE37067B-B3CA-C635-4F51-2355DFD94148}"/>
                  </a:ext>
                </a:extLst>
              </p:cNvPr>
              <p:cNvSpPr txBox="1"/>
              <p:nvPr/>
            </p:nvSpPr>
            <p:spPr>
              <a:xfrm>
                <a:off x="4797308" y="356103"/>
                <a:ext cx="6357937" cy="929165"/>
              </a:xfrm>
              <a:prstGeom prst="rect">
                <a:avLst/>
              </a:prstGeom>
              <a:noFill/>
            </p:spPr>
            <p:txBody>
              <a:bodyPr wrap="square" rtlCol="0">
                <a:spAutoFit/>
              </a:bodyPr>
              <a:lstStyle/>
              <a:p>
                <a:pPr marL="285750" indent="-285750">
                  <a:buFont typeface="Arial" panose="020B0604020202020204" pitchFamily="34" charset="0"/>
                  <a:buChar char="•"/>
                </a:pPr>
                <a:r>
                  <a:rPr lang="es-MX" i="1" dirty="0"/>
                  <a:t>y = </a:t>
                </a:r>
                <a:r>
                  <a:rPr lang="es-MX" i="1" dirty="0" err="1"/>
                  <a:t>mx</a:t>
                </a:r>
                <a:r>
                  <a:rPr lang="es-MX" i="1" dirty="0"/>
                  <a:t> + b; m es la pendiente y b el punto de corte</a:t>
                </a:r>
              </a:p>
              <a:p>
                <a:pPr marL="285750" indent="-285750">
                  <a:buFont typeface="Arial" panose="020B0604020202020204" pitchFamily="34" charset="0"/>
                  <a:buChar char="•"/>
                </a:pPr>
                <a14:m>
                  <m:oMath xmlns:m="http://schemas.openxmlformats.org/officeDocument/2006/math">
                    <m:r>
                      <a:rPr lang="es-CL" sz="1800" b="0" i="1" smtClean="0">
                        <a:latin typeface="Cambria Math" panose="02040503050406030204" pitchFamily="18" charset="0"/>
                      </a:rPr>
                      <m:t>𝑚</m:t>
                    </m:r>
                    <m:r>
                      <a:rPr lang="es-CL" sz="1800" b="0" i="1" smtClean="0">
                        <a:latin typeface="Cambria Math" panose="02040503050406030204" pitchFamily="18" charset="0"/>
                        <a:ea typeface="Cambria Math" panose="02040503050406030204" pitchFamily="18" charset="0"/>
                      </a:rPr>
                      <m:t>=</m:t>
                    </m:r>
                    <m:f>
                      <m:fPr>
                        <m:ctrlPr>
                          <a:rPr lang="es-CL" sz="1800" i="1">
                            <a:latin typeface="Cambria Math" panose="02040503050406030204" pitchFamily="18" charset="0"/>
                            <a:ea typeface="Cambria Math" panose="02040503050406030204" pitchFamily="18" charset="0"/>
                          </a:rPr>
                        </m:ctrlPr>
                      </m:fPr>
                      <m:num>
                        <m:nary>
                          <m:naryPr>
                            <m:chr m:val="∑"/>
                            <m:subHide m:val="on"/>
                            <m:supHide m:val="on"/>
                            <m:ctrlPr>
                              <a:rPr lang="es-CL" sz="1800" i="1">
                                <a:latin typeface="Cambria Math" panose="02040503050406030204" pitchFamily="18" charset="0"/>
                                <a:ea typeface="Cambria Math" panose="02040503050406030204" pitchFamily="18" charset="0"/>
                              </a:rPr>
                            </m:ctrlPr>
                          </m:naryPr>
                          <m:sub/>
                          <m:sup/>
                          <m:e>
                            <m:r>
                              <a:rPr lang="es-CL" sz="1800" i="1">
                                <a:latin typeface="Cambria Math" panose="02040503050406030204" pitchFamily="18" charset="0"/>
                                <a:ea typeface="Cambria Math" panose="02040503050406030204" pitchFamily="18" charset="0"/>
                              </a:rPr>
                              <m:t>𝑥𝑦</m:t>
                            </m:r>
                            <m:r>
                              <a:rPr lang="es-CL" sz="1800" i="1">
                                <a:latin typeface="Cambria Math" panose="02040503050406030204" pitchFamily="18" charset="0"/>
                                <a:ea typeface="Cambria Math" panose="02040503050406030204" pitchFamily="18" charset="0"/>
                              </a:rPr>
                              <m:t>−</m:t>
                            </m:r>
                            <m:r>
                              <a:rPr lang="es-CL" sz="1800" i="1">
                                <a:latin typeface="Cambria Math" panose="02040503050406030204" pitchFamily="18" charset="0"/>
                                <a:ea typeface="Cambria Math" panose="02040503050406030204" pitchFamily="18" charset="0"/>
                              </a:rPr>
                              <m:t>𝑛</m:t>
                            </m:r>
                            <m:acc>
                              <m:accPr>
                                <m:chr m:val="̅"/>
                                <m:ctrlPr>
                                  <a:rPr lang="es-CL" sz="1800" i="1">
                                    <a:latin typeface="Cambria Math" panose="02040503050406030204" pitchFamily="18" charset="0"/>
                                    <a:ea typeface="Cambria Math" panose="02040503050406030204" pitchFamily="18" charset="0"/>
                                  </a:rPr>
                                </m:ctrlPr>
                              </m:accPr>
                              <m:e>
                                <m:r>
                                  <a:rPr lang="es-CL" sz="1800" i="1">
                                    <a:latin typeface="Cambria Math" panose="02040503050406030204" pitchFamily="18" charset="0"/>
                                    <a:ea typeface="Cambria Math" panose="02040503050406030204" pitchFamily="18" charset="0"/>
                                  </a:rPr>
                                  <m:t>𝑥</m:t>
                                </m:r>
                              </m:e>
                            </m:acc>
                            <m:acc>
                              <m:accPr>
                                <m:chr m:val="̅"/>
                                <m:ctrlPr>
                                  <a:rPr lang="es-CL" sz="1800" i="1">
                                    <a:latin typeface="Cambria Math" panose="02040503050406030204" pitchFamily="18" charset="0"/>
                                  </a:rPr>
                                </m:ctrlPr>
                              </m:accPr>
                              <m:e>
                                <m:r>
                                  <a:rPr lang="es-CL" sz="1800" i="1">
                                    <a:latin typeface="Cambria Math" panose="02040503050406030204" pitchFamily="18" charset="0"/>
                                  </a:rPr>
                                  <m:t>𝑦</m:t>
                                </m:r>
                              </m:e>
                            </m:acc>
                          </m:e>
                        </m:nary>
                      </m:num>
                      <m:den>
                        <m:nary>
                          <m:naryPr>
                            <m:chr m:val="∑"/>
                            <m:subHide m:val="on"/>
                            <m:supHide m:val="on"/>
                            <m:ctrlPr>
                              <a:rPr lang="es-CL" sz="1800" i="1">
                                <a:latin typeface="Cambria Math" panose="02040503050406030204" pitchFamily="18" charset="0"/>
                                <a:ea typeface="Cambria Math" panose="02040503050406030204" pitchFamily="18" charset="0"/>
                              </a:rPr>
                            </m:ctrlPr>
                          </m:naryPr>
                          <m:sub/>
                          <m:sup/>
                          <m:e>
                            <m:sSup>
                              <m:sSupPr>
                                <m:ctrlPr>
                                  <a:rPr lang="es-CL" sz="1800" i="1">
                                    <a:latin typeface="Cambria Math" panose="02040503050406030204" pitchFamily="18" charset="0"/>
                                    <a:ea typeface="Cambria Math" panose="02040503050406030204" pitchFamily="18" charset="0"/>
                                  </a:rPr>
                                </m:ctrlPr>
                              </m:sSupPr>
                              <m:e>
                                <m:r>
                                  <a:rPr lang="es-CL" sz="1800" i="1">
                                    <a:latin typeface="Cambria Math" panose="02040503050406030204" pitchFamily="18" charset="0"/>
                                    <a:ea typeface="Cambria Math" panose="02040503050406030204" pitchFamily="18" charset="0"/>
                                  </a:rPr>
                                  <m:t>𝑥</m:t>
                                </m:r>
                              </m:e>
                              <m:sup>
                                <m:r>
                                  <a:rPr lang="es-CL" sz="1800" i="1">
                                    <a:latin typeface="Cambria Math" panose="02040503050406030204" pitchFamily="18" charset="0"/>
                                    <a:ea typeface="Cambria Math" panose="02040503050406030204" pitchFamily="18" charset="0"/>
                                  </a:rPr>
                                  <m:t>2</m:t>
                                </m:r>
                              </m:sup>
                            </m:sSup>
                            <m:r>
                              <a:rPr lang="es-CL" sz="1800" b="0" i="1" smtClean="0">
                                <a:latin typeface="Cambria Math" panose="02040503050406030204" pitchFamily="18" charset="0"/>
                                <a:ea typeface="Cambria Math" panose="02040503050406030204" pitchFamily="18" charset="0"/>
                              </a:rPr>
                              <m:t>− </m:t>
                            </m:r>
                          </m:e>
                        </m:nary>
                        <m:f>
                          <m:fPr>
                            <m:ctrlPr>
                              <a:rPr lang="es-CL" sz="1800" i="1">
                                <a:latin typeface="Cambria Math" panose="02040503050406030204" pitchFamily="18" charset="0"/>
                                <a:ea typeface="Cambria Math" panose="02040503050406030204" pitchFamily="18" charset="0"/>
                              </a:rPr>
                            </m:ctrlPr>
                          </m:fPr>
                          <m:num>
                            <m:r>
                              <a:rPr lang="es-CL" sz="1800" b="0" i="1" smtClean="0">
                                <a:latin typeface="Cambria Math" panose="02040503050406030204" pitchFamily="18" charset="0"/>
                                <a:ea typeface="Cambria Math" panose="02040503050406030204" pitchFamily="18" charset="0"/>
                              </a:rPr>
                              <m:t> </m:t>
                            </m:r>
                            <m:sSup>
                              <m:sSupPr>
                                <m:ctrlPr>
                                  <a:rPr lang="es-CL" sz="1800" i="1">
                                    <a:latin typeface="Cambria Math" panose="02040503050406030204" pitchFamily="18" charset="0"/>
                                    <a:ea typeface="Cambria Math" panose="02040503050406030204" pitchFamily="18" charset="0"/>
                                  </a:rPr>
                                </m:ctrlPr>
                              </m:sSupPr>
                              <m:e>
                                <m:d>
                                  <m:dPr>
                                    <m:ctrlPr>
                                      <a:rPr lang="es-CL" sz="1800" i="1">
                                        <a:latin typeface="Cambria Math" panose="02040503050406030204" pitchFamily="18" charset="0"/>
                                        <a:ea typeface="Cambria Math" panose="02040503050406030204" pitchFamily="18" charset="0"/>
                                      </a:rPr>
                                    </m:ctrlPr>
                                  </m:dPr>
                                  <m:e>
                                    <m:nary>
                                      <m:naryPr>
                                        <m:chr m:val="∑"/>
                                        <m:subHide m:val="on"/>
                                        <m:supHide m:val="on"/>
                                        <m:ctrlPr>
                                          <a:rPr lang="es-CL" sz="1800" i="1">
                                            <a:latin typeface="Cambria Math" panose="02040503050406030204" pitchFamily="18" charset="0"/>
                                            <a:ea typeface="Cambria Math" panose="02040503050406030204" pitchFamily="18" charset="0"/>
                                          </a:rPr>
                                        </m:ctrlPr>
                                      </m:naryPr>
                                      <m:sub/>
                                      <m:sup/>
                                      <m:e>
                                        <m:r>
                                          <a:rPr lang="es-CL" sz="1800" i="1">
                                            <a:latin typeface="Cambria Math" panose="02040503050406030204" pitchFamily="18" charset="0"/>
                                            <a:ea typeface="Cambria Math" panose="02040503050406030204" pitchFamily="18" charset="0"/>
                                          </a:rPr>
                                          <m:t>𝑥</m:t>
                                        </m:r>
                                      </m:e>
                                    </m:nary>
                                  </m:e>
                                </m:d>
                              </m:e>
                              <m:sup>
                                <m:r>
                                  <a:rPr lang="es-CL" sz="1800" i="1">
                                    <a:latin typeface="Cambria Math" panose="02040503050406030204" pitchFamily="18" charset="0"/>
                                    <a:ea typeface="Cambria Math" panose="02040503050406030204" pitchFamily="18" charset="0"/>
                                  </a:rPr>
                                  <m:t>2</m:t>
                                </m:r>
                              </m:sup>
                            </m:sSup>
                          </m:num>
                          <m:den>
                            <m:r>
                              <a:rPr lang="es-CL" sz="1800" i="1">
                                <a:latin typeface="Cambria Math" panose="02040503050406030204" pitchFamily="18" charset="0"/>
                                <a:ea typeface="Cambria Math" panose="02040503050406030204" pitchFamily="18" charset="0"/>
                              </a:rPr>
                              <m:t>𝑛</m:t>
                            </m:r>
                          </m:den>
                        </m:f>
                      </m:den>
                    </m:f>
                  </m:oMath>
                </a14:m>
                <a:r>
                  <a:rPr lang="es-CL" sz="1800" i="1" dirty="0">
                    <a:latin typeface="Cambria Math" panose="02040503050406030204" pitchFamily="18" charset="0"/>
                    <a:ea typeface="Cambria Math" panose="02040503050406030204" pitchFamily="18" charset="0"/>
                  </a:rPr>
                  <a:t>  		</a:t>
                </a:r>
                <a14:m>
                  <m:oMath xmlns:m="http://schemas.openxmlformats.org/officeDocument/2006/math">
                    <m:r>
                      <a:rPr lang="es-CL" sz="1800" b="0" i="1" smtClean="0">
                        <a:latin typeface="Cambria Math" panose="02040503050406030204" pitchFamily="18" charset="0"/>
                      </a:rPr>
                      <m:t>𝑏</m:t>
                    </m:r>
                    <m:r>
                      <a:rPr lang="es-CL" sz="1800" i="1">
                        <a:latin typeface="Cambria Math" panose="02040503050406030204" pitchFamily="18" charset="0"/>
                        <a:ea typeface="Cambria Math" panose="02040503050406030204" pitchFamily="18" charset="0"/>
                      </a:rPr>
                      <m:t>=</m:t>
                    </m:r>
                    <m:acc>
                      <m:accPr>
                        <m:chr m:val="̅"/>
                        <m:ctrlPr>
                          <a:rPr lang="es-CL" sz="1800" i="1">
                            <a:latin typeface="Cambria Math" panose="02040503050406030204" pitchFamily="18" charset="0"/>
                            <a:ea typeface="Cambria Math" panose="02040503050406030204" pitchFamily="18" charset="0"/>
                          </a:rPr>
                        </m:ctrlPr>
                      </m:accPr>
                      <m:e>
                        <m:r>
                          <a:rPr lang="es-CL" sz="1800" i="1">
                            <a:latin typeface="Cambria Math" panose="02040503050406030204" pitchFamily="18" charset="0"/>
                            <a:ea typeface="Cambria Math" panose="02040503050406030204" pitchFamily="18" charset="0"/>
                          </a:rPr>
                          <m:t>𝑦</m:t>
                        </m:r>
                      </m:e>
                    </m:acc>
                    <m:r>
                      <a:rPr lang="es-CL" sz="1800" i="1">
                        <a:latin typeface="Cambria Math" panose="02040503050406030204" pitchFamily="18" charset="0"/>
                      </a:rPr>
                      <m:t>−</m:t>
                    </m:r>
                    <m:r>
                      <a:rPr lang="es-CL" sz="1800" b="0" i="1" smtClean="0">
                        <a:latin typeface="Cambria Math" panose="02040503050406030204" pitchFamily="18" charset="0"/>
                      </a:rPr>
                      <m:t>𝑚</m:t>
                    </m:r>
                    <m:r>
                      <a:rPr lang="es-CL" sz="1800" i="1">
                        <a:latin typeface="Cambria Math" panose="02040503050406030204" pitchFamily="18" charset="0"/>
                        <a:ea typeface="Cambria Math" panose="02040503050406030204" pitchFamily="18" charset="0"/>
                      </a:rPr>
                      <m:t>∙</m:t>
                    </m:r>
                    <m:acc>
                      <m:accPr>
                        <m:chr m:val="̅"/>
                        <m:ctrlPr>
                          <a:rPr lang="es-CL" sz="1800" i="1">
                            <a:latin typeface="Cambria Math" panose="02040503050406030204" pitchFamily="18" charset="0"/>
                            <a:ea typeface="Cambria Math" panose="02040503050406030204" pitchFamily="18" charset="0"/>
                          </a:rPr>
                        </m:ctrlPr>
                      </m:accPr>
                      <m:e>
                        <m:r>
                          <a:rPr lang="es-CL" sz="1800" i="1">
                            <a:latin typeface="Cambria Math" panose="02040503050406030204" pitchFamily="18" charset="0"/>
                            <a:ea typeface="Cambria Math" panose="02040503050406030204" pitchFamily="18" charset="0"/>
                          </a:rPr>
                          <m:t>𝑥</m:t>
                        </m:r>
                      </m:e>
                    </m:acc>
                  </m:oMath>
                </a14:m>
                <a:endParaRPr lang="es-MX" sz="1800" dirty="0"/>
              </a:p>
            </p:txBody>
          </p:sp>
        </mc:Choice>
        <mc:Fallback xmlns="">
          <p:sp>
            <p:nvSpPr>
              <p:cNvPr id="5" name="CuadroTexto 4">
                <a:extLst>
                  <a:ext uri="{FF2B5EF4-FFF2-40B4-BE49-F238E27FC236}">
                    <a16:creationId xmlns:a16="http://schemas.microsoft.com/office/drawing/2014/main" id="{DE37067B-B3CA-C635-4F51-2355DFD94148}"/>
                  </a:ext>
                </a:extLst>
              </p:cNvPr>
              <p:cNvSpPr txBox="1">
                <a:spLocks noRot="1" noChangeAspect="1" noMove="1" noResize="1" noEditPoints="1" noAdjustHandles="1" noChangeArrowheads="1" noChangeShapeType="1" noTextEdit="1"/>
              </p:cNvSpPr>
              <p:nvPr/>
            </p:nvSpPr>
            <p:spPr>
              <a:xfrm>
                <a:off x="4797308" y="356103"/>
                <a:ext cx="6357937" cy="929165"/>
              </a:xfrm>
              <a:prstGeom prst="rect">
                <a:avLst/>
              </a:prstGeom>
              <a:blipFill>
                <a:blip r:embed="rId4"/>
                <a:stretch>
                  <a:fillRect l="-671" t="-5229" b="-47712"/>
                </a:stretch>
              </a:blipFill>
            </p:spPr>
            <p:txBody>
              <a:bodyPr/>
              <a:lstStyle/>
              <a:p>
                <a:r>
                  <a:rPr lang="es-CL">
                    <a:noFill/>
                  </a:rPr>
                  <a:t> </a:t>
                </a:r>
              </a:p>
            </p:txBody>
          </p:sp>
        </mc:Fallback>
      </mc:AlternateContent>
      <p:sp>
        <p:nvSpPr>
          <p:cNvPr id="16" name="CuadroTexto 15">
            <a:extLst>
              <a:ext uri="{FF2B5EF4-FFF2-40B4-BE49-F238E27FC236}">
                <a16:creationId xmlns:a16="http://schemas.microsoft.com/office/drawing/2014/main" id="{5D11CD74-3DF7-2AF4-934F-194F500B87E7}"/>
              </a:ext>
            </a:extLst>
          </p:cNvPr>
          <p:cNvSpPr txBox="1"/>
          <p:nvPr/>
        </p:nvSpPr>
        <p:spPr>
          <a:xfrm>
            <a:off x="8408529" y="1251142"/>
            <a:ext cx="2619171" cy="369332"/>
          </a:xfrm>
          <a:prstGeom prst="rect">
            <a:avLst/>
          </a:prstGeom>
          <a:noFill/>
          <a:ln>
            <a:solidFill>
              <a:srgbClr val="00B0F0"/>
            </a:solidFill>
            <a:prstDash val="solid"/>
          </a:ln>
        </p:spPr>
        <p:txBody>
          <a:bodyPr wrap="square">
            <a:spAutoFit/>
          </a:bodyPr>
          <a:lstStyle/>
          <a:p>
            <a:r>
              <a:rPr lang="es-MX" i="1" dirty="0"/>
              <a:t>y = -28,57x + 25.268,57</a:t>
            </a:r>
            <a:endParaRPr lang="es-CL" dirty="0"/>
          </a:p>
        </p:txBody>
      </p:sp>
      <p:sp>
        <p:nvSpPr>
          <p:cNvPr id="12" name="CuadroTexto 11">
            <a:extLst>
              <a:ext uri="{FF2B5EF4-FFF2-40B4-BE49-F238E27FC236}">
                <a16:creationId xmlns:a16="http://schemas.microsoft.com/office/drawing/2014/main" id="{24BB3E2B-7315-C2DF-803A-FED4D5B708E4}"/>
              </a:ext>
            </a:extLst>
          </p:cNvPr>
          <p:cNvSpPr txBox="1"/>
          <p:nvPr/>
        </p:nvSpPr>
        <p:spPr>
          <a:xfrm>
            <a:off x="308315" y="5422192"/>
            <a:ext cx="11147196" cy="1200329"/>
          </a:xfrm>
          <a:prstGeom prst="rect">
            <a:avLst/>
          </a:prstGeom>
          <a:noFill/>
        </p:spPr>
        <p:txBody>
          <a:bodyPr wrap="square">
            <a:spAutoFit/>
          </a:bodyPr>
          <a:lstStyle/>
          <a:p>
            <a:r>
              <a:rPr lang="es-MX" b="1" dirty="0"/>
              <a:t>NORMA</a:t>
            </a:r>
            <a:r>
              <a:rPr lang="es-MX" dirty="0"/>
              <a:t>:  Si la diferencia entre el valor real y el valor teórico es menor al 10%, entonces el modelo refleja la realidad y permite realizar la proyección. </a:t>
            </a:r>
          </a:p>
          <a:p>
            <a:r>
              <a:rPr lang="es-MX" dirty="0"/>
              <a:t>La mitad de los datos + 1 debe ser menor o igual al 10%. (5 datos deben ser inferiores al 10%)</a:t>
            </a:r>
          </a:p>
          <a:p>
            <a:r>
              <a:rPr lang="es-MX" b="1" dirty="0"/>
              <a:t>EN ESTE CASO NO CUMPLE LA NORMA POR LO TANTO EL MODELO NO ES VALIDO PARA PROYECTAR</a:t>
            </a:r>
          </a:p>
        </p:txBody>
      </p:sp>
    </p:spTree>
    <p:extLst>
      <p:ext uri="{BB962C8B-B14F-4D97-AF65-F5344CB8AC3E}">
        <p14:creationId xmlns:p14="http://schemas.microsoft.com/office/powerpoint/2010/main" val="2289629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MX" sz="3200" dirty="0">
                <a:solidFill>
                  <a:schemeClr val="lt1"/>
                </a:solidFill>
              </a:rPr>
              <a:t>Ejercicio </a:t>
            </a:r>
            <a:r>
              <a:rPr lang="es-MX" sz="3200" dirty="0" err="1">
                <a:solidFill>
                  <a:schemeClr val="lt1"/>
                </a:solidFill>
              </a:rPr>
              <a:t>N°</a:t>
            </a:r>
            <a:r>
              <a:rPr lang="es-MX" sz="3200" dirty="0">
                <a:solidFill>
                  <a:schemeClr val="lt1"/>
                </a:solidFill>
              </a:rPr>
              <a:t> 2 Mínimos cuadrados para formular comportamiento</a:t>
            </a:r>
            <a:endParaRPr lang="es-CL" sz="3200" dirty="0">
              <a:solidFill>
                <a:schemeClr val="lt1"/>
              </a:solidFill>
            </a:endParaRPr>
          </a:p>
        </p:txBody>
      </p:sp>
      <mc:AlternateContent xmlns:mc="http://schemas.openxmlformats.org/markup-compatibility/2006" xmlns:a14="http://schemas.microsoft.com/office/drawing/2010/main">
        <mc:Choice Requires="a14">
          <p:graphicFrame>
            <p:nvGraphicFramePr>
              <p:cNvPr id="3" name="Tabla 4">
                <a:extLst>
                  <a:ext uri="{FF2B5EF4-FFF2-40B4-BE49-F238E27FC236}">
                    <a16:creationId xmlns:a16="http://schemas.microsoft.com/office/drawing/2014/main" id="{217D3E0B-CFAD-1BCF-DA8D-B02835EDAF20}"/>
                  </a:ext>
                </a:extLst>
              </p:cNvPr>
              <p:cNvGraphicFramePr>
                <a:graphicFrameLocks noGrp="1"/>
              </p:cNvGraphicFramePr>
              <p:nvPr/>
            </p:nvGraphicFramePr>
            <p:xfrm>
              <a:off x="308315" y="2612952"/>
              <a:ext cx="11399776" cy="2809240"/>
            </p:xfrm>
            <a:graphic>
              <a:graphicData uri="http://schemas.openxmlformats.org/drawingml/2006/table">
                <a:tbl>
                  <a:tblPr firstRow="1" bandRow="1">
                    <a:tableStyleId>{5C22544A-7EE6-4342-B048-85BDC9FD1C3A}</a:tableStyleId>
                  </a:tblPr>
                  <a:tblGrid>
                    <a:gridCol w="1981199">
                      <a:extLst>
                        <a:ext uri="{9D8B030D-6E8A-4147-A177-3AD203B41FA5}">
                          <a16:colId xmlns:a16="http://schemas.microsoft.com/office/drawing/2014/main" val="306116980"/>
                        </a:ext>
                      </a:extLst>
                    </a:gridCol>
                    <a:gridCol w="2082801">
                      <a:extLst>
                        <a:ext uri="{9D8B030D-6E8A-4147-A177-3AD203B41FA5}">
                          <a16:colId xmlns:a16="http://schemas.microsoft.com/office/drawing/2014/main" val="459581050"/>
                        </a:ext>
                      </a:extLst>
                    </a:gridCol>
                    <a:gridCol w="2032000">
                      <a:extLst>
                        <a:ext uri="{9D8B030D-6E8A-4147-A177-3AD203B41FA5}">
                          <a16:colId xmlns:a16="http://schemas.microsoft.com/office/drawing/2014/main" val="3481761535"/>
                        </a:ext>
                      </a:extLst>
                    </a:gridCol>
                    <a:gridCol w="1435436">
                      <a:extLst>
                        <a:ext uri="{9D8B030D-6E8A-4147-A177-3AD203B41FA5}">
                          <a16:colId xmlns:a16="http://schemas.microsoft.com/office/drawing/2014/main" val="642057935"/>
                        </a:ext>
                      </a:extLst>
                    </a:gridCol>
                    <a:gridCol w="1739736">
                      <a:extLst>
                        <a:ext uri="{9D8B030D-6E8A-4147-A177-3AD203B41FA5}">
                          <a16:colId xmlns:a16="http://schemas.microsoft.com/office/drawing/2014/main" val="396101722"/>
                        </a:ext>
                      </a:extLst>
                    </a:gridCol>
                    <a:gridCol w="1176497">
                      <a:extLst>
                        <a:ext uri="{9D8B030D-6E8A-4147-A177-3AD203B41FA5}">
                          <a16:colId xmlns:a16="http://schemas.microsoft.com/office/drawing/2014/main" val="1483221164"/>
                        </a:ext>
                      </a:extLst>
                    </a:gridCol>
                    <a:gridCol w="952107">
                      <a:extLst>
                        <a:ext uri="{9D8B030D-6E8A-4147-A177-3AD203B41FA5}">
                          <a16:colId xmlns:a16="http://schemas.microsoft.com/office/drawing/2014/main" val="2023405923"/>
                        </a:ext>
                      </a:extLst>
                    </a:gridCol>
                  </a:tblGrid>
                  <a:tr h="370840">
                    <a:tc>
                      <a:txBody>
                        <a:bodyPr/>
                        <a:lstStyle/>
                        <a:p>
                          <a:pPr algn="ctr"/>
                          <a:r>
                            <a:rPr lang="es-CL" sz="1400" dirty="0"/>
                            <a:t>Xi</a:t>
                          </a:r>
                        </a:p>
                      </a:txBody>
                      <a:tcPr/>
                    </a:tc>
                    <a:tc>
                      <a:txBody>
                        <a:bodyPr/>
                        <a:lstStyle/>
                        <a:p>
                          <a:pPr algn="ctr"/>
                          <a:r>
                            <a:rPr lang="es-CL" sz="1400" dirty="0"/>
                            <a:t>Año</a:t>
                          </a:r>
                        </a:p>
                      </a:txBody>
                      <a:tcPr/>
                    </a:tc>
                    <a:tc>
                      <a:txBody>
                        <a:bodyPr/>
                        <a:lstStyle/>
                        <a:p>
                          <a:pPr algn="ctr"/>
                          <a:r>
                            <a:rPr lang="es-CL" sz="1400" dirty="0"/>
                            <a:t>Yi</a:t>
                          </a:r>
                        </a:p>
                      </a:txBody>
                      <a:tcPr/>
                    </a:tc>
                    <a:tc>
                      <a:txBody>
                        <a:bodyPr/>
                        <a:lstStyle/>
                        <a:p>
                          <a:pPr algn="ctr"/>
                          <a:r>
                            <a:rPr lang="es-CL" sz="1400" b="0" dirty="0"/>
                            <a:t>Valor proyectado</a:t>
                          </a:r>
                        </a:p>
                      </a:txBody>
                      <a:tcPr>
                        <a:solidFill>
                          <a:srgbClr val="92D050"/>
                        </a:solidFill>
                      </a:tcPr>
                    </a:tc>
                    <a:tc>
                      <a:txBody>
                        <a:bodyPr/>
                        <a:lstStyle/>
                        <a:p>
                          <a:pPr algn="ctr"/>
                          <a:r>
                            <a:rPr lang="es-CL" sz="1400" b="0" dirty="0"/>
                            <a:t>Ajuste</a:t>
                          </a:r>
                          <a:endParaRPr lang="es-CL" sz="1400" b="0" i="0" dirty="0"/>
                        </a:p>
                      </a:txBody>
                      <a:tcPr>
                        <a:solidFill>
                          <a:srgbClr val="92D050"/>
                        </a:solidFill>
                      </a:tcPr>
                    </a:tc>
                    <a:tc>
                      <a:txBody>
                        <a:bodyPr/>
                        <a:lstStyle/>
                        <a:p>
                          <a:pPr algn="ctr"/>
                          <a14:m>
                            <m:oMathPara xmlns:m="http://schemas.openxmlformats.org/officeDocument/2006/math">
                              <m:oMathParaPr>
                                <m:jc m:val="centerGroup"/>
                              </m:oMathParaPr>
                              <m:oMath xmlns:m="http://schemas.openxmlformats.org/officeDocument/2006/math">
                                <m:r>
                                  <m:rPr>
                                    <m:sty m:val="p"/>
                                  </m:rPr>
                                  <a:rPr lang="es-CL" sz="1400" b="0" i="0" smtClean="0">
                                    <a:latin typeface="Cambria Math" panose="02040503050406030204" pitchFamily="18" charset="0"/>
                                  </a:rPr>
                                  <m:t>Desviaci</m:t>
                                </m:r>
                                <m:r>
                                  <a:rPr lang="es-CL" sz="1400" b="0" i="0" smtClean="0">
                                    <a:latin typeface="Cambria Math" panose="02040503050406030204" pitchFamily="18" charset="0"/>
                                  </a:rPr>
                                  <m:t>ó</m:t>
                                </m:r>
                                <m:r>
                                  <m:rPr>
                                    <m:sty m:val="p"/>
                                  </m:rPr>
                                  <a:rPr lang="es-CL" sz="1400" b="0" i="0" smtClean="0">
                                    <a:latin typeface="Cambria Math" panose="02040503050406030204" pitchFamily="18" charset="0"/>
                                  </a:rPr>
                                  <m:t>n</m:t>
                                </m:r>
                              </m:oMath>
                            </m:oMathPara>
                          </a14:m>
                          <a:endParaRPr lang="es-CL" sz="1400" b="0" i="0" dirty="0"/>
                        </a:p>
                      </a:txBody>
                      <a:tcPr>
                        <a:solidFill>
                          <a:srgbClr val="92D050"/>
                        </a:solidFill>
                      </a:tcPr>
                    </a:tc>
                    <a:tc>
                      <a:txBody>
                        <a:bodyPr/>
                        <a:lstStyle/>
                        <a:p>
                          <a:pPr algn="ctr"/>
                          <a:r>
                            <a:rPr lang="es-CL" sz="1400" b="0" i="0" dirty="0"/>
                            <a:t>Cumple</a:t>
                          </a:r>
                        </a:p>
                      </a:txBody>
                      <a:tcPr>
                        <a:solidFill>
                          <a:srgbClr val="92D050"/>
                        </a:solidFill>
                      </a:tcPr>
                    </a:tc>
                    <a:extLst>
                      <a:ext uri="{0D108BD9-81ED-4DB2-BD59-A6C34878D82A}">
                        <a16:rowId xmlns:a16="http://schemas.microsoft.com/office/drawing/2014/main" val="680776555"/>
                      </a:ext>
                    </a:extLst>
                  </a:tr>
                  <a:tr h="254708">
                    <a:tc>
                      <a:txBody>
                        <a:bodyPr/>
                        <a:lstStyle/>
                        <a:p>
                          <a:pPr algn="r"/>
                          <a:r>
                            <a:rPr lang="es-CL" sz="1400" dirty="0"/>
                            <a:t>1</a:t>
                          </a:r>
                        </a:p>
                      </a:txBody>
                      <a:tcPr/>
                    </a:tc>
                    <a:tc>
                      <a:txBody>
                        <a:bodyPr/>
                        <a:lstStyle/>
                        <a:p>
                          <a:pPr algn="r"/>
                          <a:r>
                            <a:rPr lang="es-CL" sz="1400" dirty="0"/>
                            <a:t>1980</a:t>
                          </a:r>
                        </a:p>
                      </a:txBody>
                      <a:tcPr/>
                    </a:tc>
                    <a:tc>
                      <a:txBody>
                        <a:bodyPr/>
                        <a:lstStyle/>
                        <a:p>
                          <a:pPr algn="r"/>
                          <a:r>
                            <a:rPr lang="es-CL" sz="1400" dirty="0"/>
                            <a:t>24.000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25.240</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1,052</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5,2%</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Si</a:t>
                          </a:r>
                        </a:p>
                      </a:txBody>
                      <a:tcPr marL="7620" marR="7620" marT="7620" marB="0" anchor="b">
                        <a:solidFill>
                          <a:srgbClr val="92D050"/>
                        </a:solidFill>
                      </a:tcPr>
                    </a:tc>
                    <a:extLst>
                      <a:ext uri="{0D108BD9-81ED-4DB2-BD59-A6C34878D82A}">
                        <a16:rowId xmlns:a16="http://schemas.microsoft.com/office/drawing/2014/main" val="2542299201"/>
                      </a:ext>
                    </a:extLst>
                  </a:tr>
                  <a:tr h="283283">
                    <a:tc>
                      <a:txBody>
                        <a:bodyPr/>
                        <a:lstStyle/>
                        <a:p>
                          <a:pPr algn="r"/>
                          <a:r>
                            <a:rPr lang="es-CL" sz="1400" dirty="0"/>
                            <a:t>2</a:t>
                          </a:r>
                        </a:p>
                      </a:txBody>
                      <a:tcPr/>
                    </a:tc>
                    <a:tc>
                      <a:txBody>
                        <a:bodyPr/>
                        <a:lstStyle/>
                        <a:p>
                          <a:pPr algn="r"/>
                          <a:r>
                            <a:rPr lang="es-CL" sz="1400" dirty="0"/>
                            <a:t>1981</a:t>
                          </a:r>
                        </a:p>
                      </a:txBody>
                      <a:tcPr/>
                    </a:tc>
                    <a:tc>
                      <a:txBody>
                        <a:bodyPr/>
                        <a:lstStyle/>
                        <a:p>
                          <a:pPr algn="r"/>
                          <a:r>
                            <a:rPr lang="es-CL" sz="1400" dirty="0"/>
                            <a:t>27.600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25.211</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0,913</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-8,7%</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Si</a:t>
                          </a:r>
                        </a:p>
                      </a:txBody>
                      <a:tcPr marL="7620" marR="7620" marT="7620" marB="0" anchor="b">
                        <a:solidFill>
                          <a:srgbClr val="92D050"/>
                        </a:solidFill>
                      </a:tcPr>
                    </a:tc>
                    <a:extLst>
                      <a:ext uri="{0D108BD9-81ED-4DB2-BD59-A6C34878D82A}">
                        <a16:rowId xmlns:a16="http://schemas.microsoft.com/office/drawing/2014/main" val="2128894798"/>
                      </a:ext>
                    </a:extLst>
                  </a:tr>
                  <a:tr h="245183">
                    <a:tc>
                      <a:txBody>
                        <a:bodyPr/>
                        <a:lstStyle/>
                        <a:p>
                          <a:pPr algn="r"/>
                          <a:r>
                            <a:rPr lang="es-CL" sz="1400" dirty="0"/>
                            <a:t>3</a:t>
                          </a:r>
                        </a:p>
                      </a:txBody>
                      <a:tcPr/>
                    </a:tc>
                    <a:tc>
                      <a:txBody>
                        <a:bodyPr/>
                        <a:lstStyle/>
                        <a:p>
                          <a:pPr algn="r"/>
                          <a:r>
                            <a:rPr lang="es-CL" sz="1400" dirty="0"/>
                            <a:t>1982</a:t>
                          </a:r>
                        </a:p>
                      </a:txBody>
                      <a:tcPr/>
                    </a:tc>
                    <a:tc>
                      <a:txBody>
                        <a:bodyPr/>
                        <a:lstStyle/>
                        <a:p>
                          <a:pPr algn="r"/>
                          <a:r>
                            <a:rPr lang="es-CL" sz="1400" dirty="0"/>
                            <a:t>21.120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25.183</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1,192</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19,2%</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No</a:t>
                          </a:r>
                        </a:p>
                      </a:txBody>
                      <a:tcPr marL="7620" marR="7620" marT="7620" marB="0" anchor="b">
                        <a:solidFill>
                          <a:srgbClr val="92D050"/>
                        </a:solidFill>
                      </a:tcPr>
                    </a:tc>
                    <a:extLst>
                      <a:ext uri="{0D108BD9-81ED-4DB2-BD59-A6C34878D82A}">
                        <a16:rowId xmlns:a16="http://schemas.microsoft.com/office/drawing/2014/main" val="3666425785"/>
                      </a:ext>
                    </a:extLst>
                  </a:tr>
                  <a:tr h="207083">
                    <a:tc>
                      <a:txBody>
                        <a:bodyPr/>
                        <a:lstStyle/>
                        <a:p>
                          <a:pPr algn="r"/>
                          <a:r>
                            <a:rPr lang="es-CL" sz="1400" dirty="0"/>
                            <a:t>4</a:t>
                          </a:r>
                        </a:p>
                      </a:txBody>
                      <a:tcPr/>
                    </a:tc>
                    <a:tc>
                      <a:txBody>
                        <a:bodyPr/>
                        <a:lstStyle/>
                        <a:p>
                          <a:pPr algn="r"/>
                          <a:r>
                            <a:rPr lang="es-CL" sz="1400" dirty="0"/>
                            <a:t>1983</a:t>
                          </a:r>
                        </a:p>
                      </a:txBody>
                      <a:tcPr/>
                    </a:tc>
                    <a:tc>
                      <a:txBody>
                        <a:bodyPr/>
                        <a:lstStyle/>
                        <a:p>
                          <a:pPr algn="r"/>
                          <a:r>
                            <a:rPr lang="es-CL" sz="1400" dirty="0"/>
                            <a:t>28.080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25.154</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0,896</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-10,4%</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No</a:t>
                          </a:r>
                        </a:p>
                      </a:txBody>
                      <a:tcPr marL="7620" marR="7620" marT="7620" marB="0" anchor="b">
                        <a:solidFill>
                          <a:srgbClr val="92D050"/>
                        </a:solidFill>
                      </a:tcPr>
                    </a:tc>
                    <a:extLst>
                      <a:ext uri="{0D108BD9-81ED-4DB2-BD59-A6C34878D82A}">
                        <a16:rowId xmlns:a16="http://schemas.microsoft.com/office/drawing/2014/main" val="321083812"/>
                      </a:ext>
                    </a:extLst>
                  </a:tr>
                  <a:tr h="178508">
                    <a:tc>
                      <a:txBody>
                        <a:bodyPr/>
                        <a:lstStyle/>
                        <a:p>
                          <a:pPr algn="r"/>
                          <a:r>
                            <a:rPr lang="es-CL" sz="1400" dirty="0"/>
                            <a:t>5</a:t>
                          </a:r>
                        </a:p>
                      </a:txBody>
                      <a:tcPr/>
                    </a:tc>
                    <a:tc>
                      <a:txBody>
                        <a:bodyPr/>
                        <a:lstStyle/>
                        <a:p>
                          <a:pPr algn="r"/>
                          <a:r>
                            <a:rPr lang="es-CL" sz="1400" dirty="0"/>
                            <a:t>1984</a:t>
                          </a:r>
                        </a:p>
                      </a:txBody>
                      <a:tcPr/>
                    </a:tc>
                    <a:tc>
                      <a:txBody>
                        <a:bodyPr/>
                        <a:lstStyle/>
                        <a:p>
                          <a:pPr algn="r"/>
                          <a:r>
                            <a:rPr lang="es-CL" sz="1400" dirty="0"/>
                            <a:t>28.800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25.126</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0,872</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-12,8%</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No</a:t>
                          </a:r>
                        </a:p>
                      </a:txBody>
                      <a:tcPr marL="7620" marR="7620" marT="7620" marB="0" anchor="b">
                        <a:solidFill>
                          <a:srgbClr val="92D050"/>
                        </a:solidFill>
                      </a:tcPr>
                    </a:tc>
                    <a:extLst>
                      <a:ext uri="{0D108BD9-81ED-4DB2-BD59-A6C34878D82A}">
                        <a16:rowId xmlns:a16="http://schemas.microsoft.com/office/drawing/2014/main" val="1984519762"/>
                      </a:ext>
                    </a:extLst>
                  </a:tr>
                  <a:tr h="0">
                    <a:tc>
                      <a:txBody>
                        <a:bodyPr/>
                        <a:lstStyle/>
                        <a:p>
                          <a:pPr algn="r"/>
                          <a:r>
                            <a:rPr lang="es-CL" sz="1400" dirty="0"/>
                            <a:t>6</a:t>
                          </a:r>
                        </a:p>
                      </a:txBody>
                      <a:tcPr/>
                    </a:tc>
                    <a:tc>
                      <a:txBody>
                        <a:bodyPr/>
                        <a:lstStyle/>
                        <a:p>
                          <a:pPr algn="r"/>
                          <a:r>
                            <a:rPr lang="es-CL" sz="1400" dirty="0"/>
                            <a:t>1985</a:t>
                          </a:r>
                        </a:p>
                      </a:txBody>
                      <a:tcPr/>
                    </a:tc>
                    <a:tc>
                      <a:txBody>
                        <a:bodyPr/>
                        <a:lstStyle/>
                        <a:p>
                          <a:pPr algn="r"/>
                          <a:r>
                            <a:rPr lang="es-CL" sz="1400" dirty="0"/>
                            <a:t>22.080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25.097</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1,137</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13,7%</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No</a:t>
                          </a:r>
                        </a:p>
                      </a:txBody>
                      <a:tcPr marL="7620" marR="7620" marT="7620" marB="0" anchor="b">
                        <a:solidFill>
                          <a:srgbClr val="92D050"/>
                        </a:solidFill>
                      </a:tcPr>
                    </a:tc>
                    <a:extLst>
                      <a:ext uri="{0D108BD9-81ED-4DB2-BD59-A6C34878D82A}">
                        <a16:rowId xmlns:a16="http://schemas.microsoft.com/office/drawing/2014/main" val="692828946"/>
                      </a:ext>
                    </a:extLst>
                  </a:tr>
                  <a:tr h="0">
                    <a:tc>
                      <a:txBody>
                        <a:bodyPr/>
                        <a:lstStyle/>
                        <a:p>
                          <a:pPr algn="r"/>
                          <a:r>
                            <a:rPr lang="es-CL" sz="1400" dirty="0"/>
                            <a:t>7</a:t>
                          </a:r>
                        </a:p>
                      </a:txBody>
                      <a:tcPr/>
                    </a:tc>
                    <a:tc>
                      <a:txBody>
                        <a:bodyPr/>
                        <a:lstStyle/>
                        <a:p>
                          <a:pPr algn="r"/>
                          <a:r>
                            <a:rPr lang="es-CL" sz="1400" dirty="0"/>
                            <a:t>1986</a:t>
                          </a:r>
                        </a:p>
                      </a:txBody>
                      <a:tcPr/>
                    </a:tc>
                    <a:tc>
                      <a:txBody>
                        <a:bodyPr/>
                        <a:lstStyle/>
                        <a:p>
                          <a:pPr algn="r"/>
                          <a:r>
                            <a:rPr lang="es-CL" sz="1400" dirty="0"/>
                            <a:t>23.040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25.069</a:t>
                          </a:r>
                        </a:p>
                      </a:txBody>
                      <a:tcPr marL="7620" marR="7620" marT="7620" marB="0" anchor="b">
                        <a:solidFill>
                          <a:srgbClr val="92D050"/>
                        </a:solidFill>
                      </a:tcPr>
                    </a:tc>
                    <a:tc>
                      <a:txBody>
                        <a:bodyPr/>
                        <a:lstStyle/>
                        <a:p>
                          <a:pPr algn="r" fontAlgn="b"/>
                          <a:r>
                            <a:rPr lang="es-CL" sz="1400" kern="1200">
                              <a:solidFill>
                                <a:schemeClr val="dk1"/>
                              </a:solidFill>
                              <a:latin typeface="+mn-lt"/>
                              <a:ea typeface="+mn-ea"/>
                              <a:cs typeface="+mn-cs"/>
                            </a:rPr>
                            <a:t>1,088</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8,8%</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Si</a:t>
                          </a:r>
                        </a:p>
                      </a:txBody>
                      <a:tcPr marL="7620" marR="7620" marT="7620" marB="0" anchor="b">
                        <a:solidFill>
                          <a:srgbClr val="92D050"/>
                        </a:solidFill>
                      </a:tcPr>
                    </a:tc>
                    <a:extLst>
                      <a:ext uri="{0D108BD9-81ED-4DB2-BD59-A6C34878D82A}">
                        <a16:rowId xmlns:a16="http://schemas.microsoft.com/office/drawing/2014/main" val="2443242381"/>
                      </a:ext>
                    </a:extLst>
                  </a:tr>
                  <a:tr h="149933">
                    <a:tc>
                      <a:txBody>
                        <a:bodyPr/>
                        <a:lstStyle/>
                        <a:p>
                          <a:pPr algn="r"/>
                          <a:r>
                            <a:rPr lang="es-CL" sz="1400" dirty="0"/>
                            <a:t>8</a:t>
                          </a:r>
                        </a:p>
                      </a:txBody>
                      <a:tcPr/>
                    </a:tc>
                    <a:tc>
                      <a:txBody>
                        <a:bodyPr/>
                        <a:lstStyle/>
                        <a:p>
                          <a:pPr algn="r"/>
                          <a:r>
                            <a:rPr lang="es-CL" sz="1400" dirty="0"/>
                            <a:t>1987</a:t>
                          </a:r>
                        </a:p>
                      </a:txBody>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s-CL" sz="1400" dirty="0"/>
                            <a:t>26.400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25.040</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0,948</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-5,2%</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Si</a:t>
                          </a:r>
                        </a:p>
                      </a:txBody>
                      <a:tcPr marL="7620" marR="7620" marT="7620" marB="0" anchor="b">
                        <a:solidFill>
                          <a:srgbClr val="92D050"/>
                        </a:solidFill>
                      </a:tcPr>
                    </a:tc>
                    <a:extLst>
                      <a:ext uri="{0D108BD9-81ED-4DB2-BD59-A6C34878D82A}">
                        <a16:rowId xmlns:a16="http://schemas.microsoft.com/office/drawing/2014/main" val="2957808196"/>
                      </a:ext>
                    </a:extLst>
                  </a:tr>
                </a:tbl>
              </a:graphicData>
            </a:graphic>
          </p:graphicFrame>
        </mc:Choice>
        <mc:Fallback xmlns="">
          <p:graphicFrame>
            <p:nvGraphicFramePr>
              <p:cNvPr id="3" name="Tabla 4">
                <a:extLst>
                  <a:ext uri="{FF2B5EF4-FFF2-40B4-BE49-F238E27FC236}">
                    <a16:creationId xmlns:a16="http://schemas.microsoft.com/office/drawing/2014/main" id="{217D3E0B-CFAD-1BCF-DA8D-B02835EDAF20}"/>
                  </a:ext>
                </a:extLst>
              </p:cNvPr>
              <p:cNvGraphicFramePr>
                <a:graphicFrameLocks noGrp="1"/>
              </p:cNvGraphicFramePr>
              <p:nvPr/>
            </p:nvGraphicFramePr>
            <p:xfrm>
              <a:off x="308315" y="2612952"/>
              <a:ext cx="11399776" cy="2809240"/>
            </p:xfrm>
            <a:graphic>
              <a:graphicData uri="http://schemas.openxmlformats.org/drawingml/2006/table">
                <a:tbl>
                  <a:tblPr firstRow="1" bandRow="1">
                    <a:tableStyleId>{5C22544A-7EE6-4342-B048-85BDC9FD1C3A}</a:tableStyleId>
                  </a:tblPr>
                  <a:tblGrid>
                    <a:gridCol w="1981199">
                      <a:extLst>
                        <a:ext uri="{9D8B030D-6E8A-4147-A177-3AD203B41FA5}">
                          <a16:colId xmlns:a16="http://schemas.microsoft.com/office/drawing/2014/main" val="306116980"/>
                        </a:ext>
                      </a:extLst>
                    </a:gridCol>
                    <a:gridCol w="2082801">
                      <a:extLst>
                        <a:ext uri="{9D8B030D-6E8A-4147-A177-3AD203B41FA5}">
                          <a16:colId xmlns:a16="http://schemas.microsoft.com/office/drawing/2014/main" val="459581050"/>
                        </a:ext>
                      </a:extLst>
                    </a:gridCol>
                    <a:gridCol w="2032000">
                      <a:extLst>
                        <a:ext uri="{9D8B030D-6E8A-4147-A177-3AD203B41FA5}">
                          <a16:colId xmlns:a16="http://schemas.microsoft.com/office/drawing/2014/main" val="3481761535"/>
                        </a:ext>
                      </a:extLst>
                    </a:gridCol>
                    <a:gridCol w="1435436">
                      <a:extLst>
                        <a:ext uri="{9D8B030D-6E8A-4147-A177-3AD203B41FA5}">
                          <a16:colId xmlns:a16="http://schemas.microsoft.com/office/drawing/2014/main" val="642057935"/>
                        </a:ext>
                      </a:extLst>
                    </a:gridCol>
                    <a:gridCol w="1739736">
                      <a:extLst>
                        <a:ext uri="{9D8B030D-6E8A-4147-A177-3AD203B41FA5}">
                          <a16:colId xmlns:a16="http://schemas.microsoft.com/office/drawing/2014/main" val="396101722"/>
                        </a:ext>
                      </a:extLst>
                    </a:gridCol>
                    <a:gridCol w="1176497">
                      <a:extLst>
                        <a:ext uri="{9D8B030D-6E8A-4147-A177-3AD203B41FA5}">
                          <a16:colId xmlns:a16="http://schemas.microsoft.com/office/drawing/2014/main" val="1483221164"/>
                        </a:ext>
                      </a:extLst>
                    </a:gridCol>
                    <a:gridCol w="952107">
                      <a:extLst>
                        <a:ext uri="{9D8B030D-6E8A-4147-A177-3AD203B41FA5}">
                          <a16:colId xmlns:a16="http://schemas.microsoft.com/office/drawing/2014/main" val="2023405923"/>
                        </a:ext>
                      </a:extLst>
                    </a:gridCol>
                  </a:tblGrid>
                  <a:tr h="370840">
                    <a:tc>
                      <a:txBody>
                        <a:bodyPr/>
                        <a:lstStyle/>
                        <a:p>
                          <a:pPr algn="ctr"/>
                          <a:r>
                            <a:rPr lang="es-CL" sz="1400" dirty="0"/>
                            <a:t>Xi</a:t>
                          </a:r>
                        </a:p>
                      </a:txBody>
                      <a:tcPr/>
                    </a:tc>
                    <a:tc>
                      <a:txBody>
                        <a:bodyPr/>
                        <a:lstStyle/>
                        <a:p>
                          <a:pPr algn="ctr"/>
                          <a:r>
                            <a:rPr lang="es-CL" sz="1400" dirty="0"/>
                            <a:t>Año</a:t>
                          </a:r>
                        </a:p>
                      </a:txBody>
                      <a:tcPr/>
                    </a:tc>
                    <a:tc>
                      <a:txBody>
                        <a:bodyPr/>
                        <a:lstStyle/>
                        <a:p>
                          <a:pPr algn="ctr"/>
                          <a:r>
                            <a:rPr lang="es-CL" sz="1400" dirty="0"/>
                            <a:t>Yi</a:t>
                          </a:r>
                        </a:p>
                      </a:txBody>
                      <a:tcPr/>
                    </a:tc>
                    <a:tc>
                      <a:txBody>
                        <a:bodyPr/>
                        <a:lstStyle/>
                        <a:p>
                          <a:pPr algn="ctr"/>
                          <a:r>
                            <a:rPr lang="es-CL" sz="1400" b="0" dirty="0"/>
                            <a:t>Valor proyectado</a:t>
                          </a:r>
                        </a:p>
                      </a:txBody>
                      <a:tcPr>
                        <a:solidFill>
                          <a:srgbClr val="92D050"/>
                        </a:solidFill>
                      </a:tcPr>
                    </a:tc>
                    <a:tc>
                      <a:txBody>
                        <a:bodyPr/>
                        <a:lstStyle/>
                        <a:p>
                          <a:pPr algn="ctr"/>
                          <a:r>
                            <a:rPr lang="es-CL" sz="1400" b="0" dirty="0"/>
                            <a:t>Ajuste</a:t>
                          </a:r>
                          <a:endParaRPr lang="es-CL" sz="1400" b="0" i="0" dirty="0"/>
                        </a:p>
                      </a:txBody>
                      <a:tcPr>
                        <a:solidFill>
                          <a:srgbClr val="92D050"/>
                        </a:solidFill>
                      </a:tcPr>
                    </a:tc>
                    <a:tc>
                      <a:txBody>
                        <a:bodyPr/>
                        <a:lstStyle/>
                        <a:p>
                          <a:endParaRPr lang="es-CL"/>
                        </a:p>
                      </a:txBody>
                      <a:tcPr>
                        <a:blipFill>
                          <a:blip r:embed="rId3"/>
                          <a:stretch>
                            <a:fillRect l="-789119" t="-1639" r="-82902" b="-685246"/>
                          </a:stretch>
                        </a:blipFill>
                      </a:tcPr>
                    </a:tc>
                    <a:tc>
                      <a:txBody>
                        <a:bodyPr/>
                        <a:lstStyle/>
                        <a:p>
                          <a:pPr algn="ctr"/>
                          <a:r>
                            <a:rPr lang="es-CL" sz="1400" b="0" i="0" dirty="0"/>
                            <a:t>Cumple</a:t>
                          </a:r>
                        </a:p>
                      </a:txBody>
                      <a:tcPr>
                        <a:solidFill>
                          <a:srgbClr val="92D050"/>
                        </a:solidFill>
                      </a:tcPr>
                    </a:tc>
                    <a:extLst>
                      <a:ext uri="{0D108BD9-81ED-4DB2-BD59-A6C34878D82A}">
                        <a16:rowId xmlns:a16="http://schemas.microsoft.com/office/drawing/2014/main" val="680776555"/>
                      </a:ext>
                    </a:extLst>
                  </a:tr>
                  <a:tr h="304800">
                    <a:tc>
                      <a:txBody>
                        <a:bodyPr/>
                        <a:lstStyle/>
                        <a:p>
                          <a:pPr algn="r"/>
                          <a:r>
                            <a:rPr lang="es-CL" sz="1400" dirty="0"/>
                            <a:t>1</a:t>
                          </a:r>
                        </a:p>
                      </a:txBody>
                      <a:tcPr/>
                    </a:tc>
                    <a:tc>
                      <a:txBody>
                        <a:bodyPr/>
                        <a:lstStyle/>
                        <a:p>
                          <a:pPr algn="r"/>
                          <a:r>
                            <a:rPr lang="es-CL" sz="1400" dirty="0"/>
                            <a:t>1980</a:t>
                          </a:r>
                        </a:p>
                      </a:txBody>
                      <a:tcPr/>
                    </a:tc>
                    <a:tc>
                      <a:txBody>
                        <a:bodyPr/>
                        <a:lstStyle/>
                        <a:p>
                          <a:pPr algn="r"/>
                          <a:r>
                            <a:rPr lang="es-CL" sz="1400" dirty="0"/>
                            <a:t>24.000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25.240</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1,052</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5,2%</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Si</a:t>
                          </a:r>
                        </a:p>
                      </a:txBody>
                      <a:tcPr marL="7620" marR="7620" marT="7620" marB="0" anchor="b">
                        <a:solidFill>
                          <a:srgbClr val="92D050"/>
                        </a:solidFill>
                      </a:tcPr>
                    </a:tc>
                    <a:extLst>
                      <a:ext uri="{0D108BD9-81ED-4DB2-BD59-A6C34878D82A}">
                        <a16:rowId xmlns:a16="http://schemas.microsoft.com/office/drawing/2014/main" val="2542299201"/>
                      </a:ext>
                    </a:extLst>
                  </a:tr>
                  <a:tr h="304800">
                    <a:tc>
                      <a:txBody>
                        <a:bodyPr/>
                        <a:lstStyle/>
                        <a:p>
                          <a:pPr algn="r"/>
                          <a:r>
                            <a:rPr lang="es-CL" sz="1400" dirty="0"/>
                            <a:t>2</a:t>
                          </a:r>
                        </a:p>
                      </a:txBody>
                      <a:tcPr/>
                    </a:tc>
                    <a:tc>
                      <a:txBody>
                        <a:bodyPr/>
                        <a:lstStyle/>
                        <a:p>
                          <a:pPr algn="r"/>
                          <a:r>
                            <a:rPr lang="es-CL" sz="1400" dirty="0"/>
                            <a:t>1981</a:t>
                          </a:r>
                        </a:p>
                      </a:txBody>
                      <a:tcPr/>
                    </a:tc>
                    <a:tc>
                      <a:txBody>
                        <a:bodyPr/>
                        <a:lstStyle/>
                        <a:p>
                          <a:pPr algn="r"/>
                          <a:r>
                            <a:rPr lang="es-CL" sz="1400" dirty="0"/>
                            <a:t>27.600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25.211</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0,913</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-8,7%</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Si</a:t>
                          </a:r>
                        </a:p>
                      </a:txBody>
                      <a:tcPr marL="7620" marR="7620" marT="7620" marB="0" anchor="b">
                        <a:solidFill>
                          <a:srgbClr val="92D050"/>
                        </a:solidFill>
                      </a:tcPr>
                    </a:tc>
                    <a:extLst>
                      <a:ext uri="{0D108BD9-81ED-4DB2-BD59-A6C34878D82A}">
                        <a16:rowId xmlns:a16="http://schemas.microsoft.com/office/drawing/2014/main" val="2128894798"/>
                      </a:ext>
                    </a:extLst>
                  </a:tr>
                  <a:tr h="304800">
                    <a:tc>
                      <a:txBody>
                        <a:bodyPr/>
                        <a:lstStyle/>
                        <a:p>
                          <a:pPr algn="r"/>
                          <a:r>
                            <a:rPr lang="es-CL" sz="1400" dirty="0"/>
                            <a:t>3</a:t>
                          </a:r>
                        </a:p>
                      </a:txBody>
                      <a:tcPr/>
                    </a:tc>
                    <a:tc>
                      <a:txBody>
                        <a:bodyPr/>
                        <a:lstStyle/>
                        <a:p>
                          <a:pPr algn="r"/>
                          <a:r>
                            <a:rPr lang="es-CL" sz="1400" dirty="0"/>
                            <a:t>1982</a:t>
                          </a:r>
                        </a:p>
                      </a:txBody>
                      <a:tcPr/>
                    </a:tc>
                    <a:tc>
                      <a:txBody>
                        <a:bodyPr/>
                        <a:lstStyle/>
                        <a:p>
                          <a:pPr algn="r"/>
                          <a:r>
                            <a:rPr lang="es-CL" sz="1400" dirty="0"/>
                            <a:t>21.120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25.183</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1,192</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19,2%</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No</a:t>
                          </a:r>
                        </a:p>
                      </a:txBody>
                      <a:tcPr marL="7620" marR="7620" marT="7620" marB="0" anchor="b">
                        <a:solidFill>
                          <a:srgbClr val="92D050"/>
                        </a:solidFill>
                      </a:tcPr>
                    </a:tc>
                    <a:extLst>
                      <a:ext uri="{0D108BD9-81ED-4DB2-BD59-A6C34878D82A}">
                        <a16:rowId xmlns:a16="http://schemas.microsoft.com/office/drawing/2014/main" val="3666425785"/>
                      </a:ext>
                    </a:extLst>
                  </a:tr>
                  <a:tr h="304800">
                    <a:tc>
                      <a:txBody>
                        <a:bodyPr/>
                        <a:lstStyle/>
                        <a:p>
                          <a:pPr algn="r"/>
                          <a:r>
                            <a:rPr lang="es-CL" sz="1400" dirty="0"/>
                            <a:t>4</a:t>
                          </a:r>
                        </a:p>
                      </a:txBody>
                      <a:tcPr/>
                    </a:tc>
                    <a:tc>
                      <a:txBody>
                        <a:bodyPr/>
                        <a:lstStyle/>
                        <a:p>
                          <a:pPr algn="r"/>
                          <a:r>
                            <a:rPr lang="es-CL" sz="1400" dirty="0"/>
                            <a:t>1983</a:t>
                          </a:r>
                        </a:p>
                      </a:txBody>
                      <a:tcPr/>
                    </a:tc>
                    <a:tc>
                      <a:txBody>
                        <a:bodyPr/>
                        <a:lstStyle/>
                        <a:p>
                          <a:pPr algn="r"/>
                          <a:r>
                            <a:rPr lang="es-CL" sz="1400" dirty="0"/>
                            <a:t>28.080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25.154</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0,896</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-10,4%</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No</a:t>
                          </a:r>
                        </a:p>
                      </a:txBody>
                      <a:tcPr marL="7620" marR="7620" marT="7620" marB="0" anchor="b">
                        <a:solidFill>
                          <a:srgbClr val="92D050"/>
                        </a:solidFill>
                      </a:tcPr>
                    </a:tc>
                    <a:extLst>
                      <a:ext uri="{0D108BD9-81ED-4DB2-BD59-A6C34878D82A}">
                        <a16:rowId xmlns:a16="http://schemas.microsoft.com/office/drawing/2014/main" val="321083812"/>
                      </a:ext>
                    </a:extLst>
                  </a:tr>
                  <a:tr h="304800">
                    <a:tc>
                      <a:txBody>
                        <a:bodyPr/>
                        <a:lstStyle/>
                        <a:p>
                          <a:pPr algn="r"/>
                          <a:r>
                            <a:rPr lang="es-CL" sz="1400" dirty="0"/>
                            <a:t>5</a:t>
                          </a:r>
                        </a:p>
                      </a:txBody>
                      <a:tcPr/>
                    </a:tc>
                    <a:tc>
                      <a:txBody>
                        <a:bodyPr/>
                        <a:lstStyle/>
                        <a:p>
                          <a:pPr algn="r"/>
                          <a:r>
                            <a:rPr lang="es-CL" sz="1400" dirty="0"/>
                            <a:t>1984</a:t>
                          </a:r>
                        </a:p>
                      </a:txBody>
                      <a:tcPr/>
                    </a:tc>
                    <a:tc>
                      <a:txBody>
                        <a:bodyPr/>
                        <a:lstStyle/>
                        <a:p>
                          <a:pPr algn="r"/>
                          <a:r>
                            <a:rPr lang="es-CL" sz="1400" dirty="0"/>
                            <a:t>28.800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25.126</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0,872</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-12,8%</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No</a:t>
                          </a:r>
                        </a:p>
                      </a:txBody>
                      <a:tcPr marL="7620" marR="7620" marT="7620" marB="0" anchor="b">
                        <a:solidFill>
                          <a:srgbClr val="92D050"/>
                        </a:solidFill>
                      </a:tcPr>
                    </a:tc>
                    <a:extLst>
                      <a:ext uri="{0D108BD9-81ED-4DB2-BD59-A6C34878D82A}">
                        <a16:rowId xmlns:a16="http://schemas.microsoft.com/office/drawing/2014/main" val="1984519762"/>
                      </a:ext>
                    </a:extLst>
                  </a:tr>
                  <a:tr h="304800">
                    <a:tc>
                      <a:txBody>
                        <a:bodyPr/>
                        <a:lstStyle/>
                        <a:p>
                          <a:pPr algn="r"/>
                          <a:r>
                            <a:rPr lang="es-CL" sz="1400" dirty="0"/>
                            <a:t>6</a:t>
                          </a:r>
                        </a:p>
                      </a:txBody>
                      <a:tcPr/>
                    </a:tc>
                    <a:tc>
                      <a:txBody>
                        <a:bodyPr/>
                        <a:lstStyle/>
                        <a:p>
                          <a:pPr algn="r"/>
                          <a:r>
                            <a:rPr lang="es-CL" sz="1400" dirty="0"/>
                            <a:t>1985</a:t>
                          </a:r>
                        </a:p>
                      </a:txBody>
                      <a:tcPr/>
                    </a:tc>
                    <a:tc>
                      <a:txBody>
                        <a:bodyPr/>
                        <a:lstStyle/>
                        <a:p>
                          <a:pPr algn="r"/>
                          <a:r>
                            <a:rPr lang="es-CL" sz="1400" dirty="0"/>
                            <a:t>22.080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25.097</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1,137</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13,7%</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No</a:t>
                          </a:r>
                        </a:p>
                      </a:txBody>
                      <a:tcPr marL="7620" marR="7620" marT="7620" marB="0" anchor="b">
                        <a:solidFill>
                          <a:srgbClr val="92D050"/>
                        </a:solidFill>
                      </a:tcPr>
                    </a:tc>
                    <a:extLst>
                      <a:ext uri="{0D108BD9-81ED-4DB2-BD59-A6C34878D82A}">
                        <a16:rowId xmlns:a16="http://schemas.microsoft.com/office/drawing/2014/main" val="692828946"/>
                      </a:ext>
                    </a:extLst>
                  </a:tr>
                  <a:tr h="304800">
                    <a:tc>
                      <a:txBody>
                        <a:bodyPr/>
                        <a:lstStyle/>
                        <a:p>
                          <a:pPr algn="r"/>
                          <a:r>
                            <a:rPr lang="es-CL" sz="1400" dirty="0"/>
                            <a:t>7</a:t>
                          </a:r>
                        </a:p>
                      </a:txBody>
                      <a:tcPr/>
                    </a:tc>
                    <a:tc>
                      <a:txBody>
                        <a:bodyPr/>
                        <a:lstStyle/>
                        <a:p>
                          <a:pPr algn="r"/>
                          <a:r>
                            <a:rPr lang="es-CL" sz="1400" dirty="0"/>
                            <a:t>1986</a:t>
                          </a:r>
                        </a:p>
                      </a:txBody>
                      <a:tcPr/>
                    </a:tc>
                    <a:tc>
                      <a:txBody>
                        <a:bodyPr/>
                        <a:lstStyle/>
                        <a:p>
                          <a:pPr algn="r"/>
                          <a:r>
                            <a:rPr lang="es-CL" sz="1400" dirty="0"/>
                            <a:t>23.040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25.069</a:t>
                          </a:r>
                        </a:p>
                      </a:txBody>
                      <a:tcPr marL="7620" marR="7620" marT="7620" marB="0" anchor="b">
                        <a:solidFill>
                          <a:srgbClr val="92D050"/>
                        </a:solidFill>
                      </a:tcPr>
                    </a:tc>
                    <a:tc>
                      <a:txBody>
                        <a:bodyPr/>
                        <a:lstStyle/>
                        <a:p>
                          <a:pPr algn="r" fontAlgn="b"/>
                          <a:r>
                            <a:rPr lang="es-CL" sz="1400" kern="1200">
                              <a:solidFill>
                                <a:schemeClr val="dk1"/>
                              </a:solidFill>
                              <a:latin typeface="+mn-lt"/>
                              <a:ea typeface="+mn-ea"/>
                              <a:cs typeface="+mn-cs"/>
                            </a:rPr>
                            <a:t>1,088</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8,8%</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Si</a:t>
                          </a:r>
                        </a:p>
                      </a:txBody>
                      <a:tcPr marL="7620" marR="7620" marT="7620" marB="0" anchor="b">
                        <a:solidFill>
                          <a:srgbClr val="92D050"/>
                        </a:solidFill>
                      </a:tcPr>
                    </a:tc>
                    <a:extLst>
                      <a:ext uri="{0D108BD9-81ED-4DB2-BD59-A6C34878D82A}">
                        <a16:rowId xmlns:a16="http://schemas.microsoft.com/office/drawing/2014/main" val="2443242381"/>
                      </a:ext>
                    </a:extLst>
                  </a:tr>
                  <a:tr h="304800">
                    <a:tc>
                      <a:txBody>
                        <a:bodyPr/>
                        <a:lstStyle/>
                        <a:p>
                          <a:pPr algn="r"/>
                          <a:r>
                            <a:rPr lang="es-CL" sz="1400" dirty="0"/>
                            <a:t>8</a:t>
                          </a:r>
                        </a:p>
                      </a:txBody>
                      <a:tcPr/>
                    </a:tc>
                    <a:tc>
                      <a:txBody>
                        <a:bodyPr/>
                        <a:lstStyle/>
                        <a:p>
                          <a:pPr algn="r"/>
                          <a:r>
                            <a:rPr lang="es-CL" sz="1400" dirty="0"/>
                            <a:t>1987</a:t>
                          </a:r>
                        </a:p>
                      </a:txBody>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s-CL" sz="1400" dirty="0"/>
                            <a:t>26.400</a:t>
                          </a:r>
                        </a:p>
                      </a:txBody>
                      <a:tcPr/>
                    </a:tc>
                    <a:tc>
                      <a:txBody>
                        <a:bodyPr/>
                        <a:lstStyle/>
                        <a:p>
                          <a:pPr marL="0" algn="r" defTabSz="914400" rtl="0" eaLnBrk="1" fontAlgn="b" latinLnBrk="0" hangingPunct="1"/>
                          <a:r>
                            <a:rPr lang="es-CL" sz="1400" kern="1200" dirty="0">
                              <a:solidFill>
                                <a:schemeClr val="dk1"/>
                              </a:solidFill>
                              <a:latin typeface="+mn-lt"/>
                              <a:ea typeface="+mn-ea"/>
                              <a:cs typeface="+mn-cs"/>
                            </a:rPr>
                            <a:t>25.040</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0,948</a:t>
                          </a:r>
                        </a:p>
                      </a:txBody>
                      <a:tcPr marL="7620" marR="7620" marT="7620" marB="0" anchor="b">
                        <a:solidFill>
                          <a:srgbClr val="92D050"/>
                        </a:solidFill>
                      </a:tcPr>
                    </a:tc>
                    <a:tc>
                      <a:txBody>
                        <a:bodyPr/>
                        <a:lstStyle/>
                        <a:p>
                          <a:pPr algn="r" fontAlgn="b"/>
                          <a:r>
                            <a:rPr lang="es-CL" sz="1400" kern="1200" dirty="0">
                              <a:solidFill>
                                <a:schemeClr val="dk1"/>
                              </a:solidFill>
                              <a:latin typeface="+mn-lt"/>
                              <a:ea typeface="+mn-ea"/>
                              <a:cs typeface="+mn-cs"/>
                            </a:rPr>
                            <a:t>-5,2%</a:t>
                          </a:r>
                        </a:p>
                      </a:txBody>
                      <a:tcPr marL="7620" marR="7620" marT="7620" marB="0" anchor="b">
                        <a:solidFill>
                          <a:srgbClr val="92D050"/>
                        </a:solidFill>
                      </a:tcPr>
                    </a:tc>
                    <a:tc>
                      <a:txBody>
                        <a:bodyPr/>
                        <a:lstStyle/>
                        <a:p>
                          <a:pPr algn="ctr" fontAlgn="b"/>
                          <a:r>
                            <a:rPr lang="es-CL" sz="1400" kern="1200" dirty="0">
                              <a:solidFill>
                                <a:schemeClr val="dk1"/>
                              </a:solidFill>
                              <a:latin typeface="+mn-lt"/>
                              <a:ea typeface="+mn-ea"/>
                              <a:cs typeface="+mn-cs"/>
                            </a:rPr>
                            <a:t>Si</a:t>
                          </a:r>
                        </a:p>
                      </a:txBody>
                      <a:tcPr marL="7620" marR="7620" marT="7620" marB="0" anchor="b">
                        <a:solidFill>
                          <a:srgbClr val="92D050"/>
                        </a:solidFill>
                      </a:tcPr>
                    </a:tc>
                    <a:extLst>
                      <a:ext uri="{0D108BD9-81ED-4DB2-BD59-A6C34878D82A}">
                        <a16:rowId xmlns:a16="http://schemas.microsoft.com/office/drawing/2014/main" val="2957808196"/>
                      </a:ext>
                    </a:extLst>
                  </a:tr>
                </a:tbl>
              </a:graphicData>
            </a:graphic>
          </p:graphicFrame>
        </mc:Fallback>
      </mc:AlternateContent>
      <mc:AlternateContent xmlns:mc="http://schemas.openxmlformats.org/markup-compatibility/2006" xmlns:a14="http://schemas.microsoft.com/office/drawing/2010/main">
        <mc:Choice Requires="a14">
          <p:sp>
            <p:nvSpPr>
              <p:cNvPr id="5" name="CuadroTexto 4">
                <a:extLst>
                  <a:ext uri="{FF2B5EF4-FFF2-40B4-BE49-F238E27FC236}">
                    <a16:creationId xmlns:a16="http://schemas.microsoft.com/office/drawing/2014/main" id="{DE37067B-B3CA-C635-4F51-2355DFD94148}"/>
                  </a:ext>
                </a:extLst>
              </p:cNvPr>
              <p:cNvSpPr txBox="1"/>
              <p:nvPr/>
            </p:nvSpPr>
            <p:spPr>
              <a:xfrm>
                <a:off x="4797308" y="356103"/>
                <a:ext cx="6357937" cy="929165"/>
              </a:xfrm>
              <a:prstGeom prst="rect">
                <a:avLst/>
              </a:prstGeom>
              <a:noFill/>
            </p:spPr>
            <p:txBody>
              <a:bodyPr wrap="square" rtlCol="0">
                <a:spAutoFit/>
              </a:bodyPr>
              <a:lstStyle/>
              <a:p>
                <a:pPr marL="285750" indent="-285750">
                  <a:buFont typeface="Arial" panose="020B0604020202020204" pitchFamily="34" charset="0"/>
                  <a:buChar char="•"/>
                </a:pPr>
                <a:r>
                  <a:rPr lang="es-MX" i="1" dirty="0"/>
                  <a:t>y = </a:t>
                </a:r>
                <a:r>
                  <a:rPr lang="es-MX" i="1" dirty="0" err="1"/>
                  <a:t>mx</a:t>
                </a:r>
                <a:r>
                  <a:rPr lang="es-MX" i="1" dirty="0"/>
                  <a:t> + b; m es la pendiente y b el punto de corte</a:t>
                </a:r>
              </a:p>
              <a:p>
                <a:pPr marL="285750" indent="-285750">
                  <a:buFont typeface="Arial" panose="020B0604020202020204" pitchFamily="34" charset="0"/>
                  <a:buChar char="•"/>
                </a:pPr>
                <a14:m>
                  <m:oMath xmlns:m="http://schemas.openxmlformats.org/officeDocument/2006/math">
                    <m:r>
                      <a:rPr lang="es-CL" sz="1800" b="0" i="1" smtClean="0">
                        <a:latin typeface="Cambria Math" panose="02040503050406030204" pitchFamily="18" charset="0"/>
                      </a:rPr>
                      <m:t>𝑚</m:t>
                    </m:r>
                    <m:r>
                      <a:rPr lang="es-CL" sz="1800" b="0" i="1" smtClean="0">
                        <a:latin typeface="Cambria Math" panose="02040503050406030204" pitchFamily="18" charset="0"/>
                        <a:ea typeface="Cambria Math" panose="02040503050406030204" pitchFamily="18" charset="0"/>
                      </a:rPr>
                      <m:t>=</m:t>
                    </m:r>
                    <m:f>
                      <m:fPr>
                        <m:ctrlPr>
                          <a:rPr lang="es-CL" sz="1800" i="1">
                            <a:latin typeface="Cambria Math" panose="02040503050406030204" pitchFamily="18" charset="0"/>
                            <a:ea typeface="Cambria Math" panose="02040503050406030204" pitchFamily="18" charset="0"/>
                          </a:rPr>
                        </m:ctrlPr>
                      </m:fPr>
                      <m:num>
                        <m:nary>
                          <m:naryPr>
                            <m:chr m:val="∑"/>
                            <m:subHide m:val="on"/>
                            <m:supHide m:val="on"/>
                            <m:ctrlPr>
                              <a:rPr lang="es-CL" sz="1800" i="1">
                                <a:latin typeface="Cambria Math" panose="02040503050406030204" pitchFamily="18" charset="0"/>
                                <a:ea typeface="Cambria Math" panose="02040503050406030204" pitchFamily="18" charset="0"/>
                              </a:rPr>
                            </m:ctrlPr>
                          </m:naryPr>
                          <m:sub/>
                          <m:sup/>
                          <m:e>
                            <m:r>
                              <a:rPr lang="es-CL" sz="1800" i="1">
                                <a:latin typeface="Cambria Math" panose="02040503050406030204" pitchFamily="18" charset="0"/>
                                <a:ea typeface="Cambria Math" panose="02040503050406030204" pitchFamily="18" charset="0"/>
                              </a:rPr>
                              <m:t>𝑥𝑦</m:t>
                            </m:r>
                            <m:r>
                              <a:rPr lang="es-CL" sz="1800" i="1">
                                <a:latin typeface="Cambria Math" panose="02040503050406030204" pitchFamily="18" charset="0"/>
                                <a:ea typeface="Cambria Math" panose="02040503050406030204" pitchFamily="18" charset="0"/>
                              </a:rPr>
                              <m:t>−</m:t>
                            </m:r>
                            <m:r>
                              <a:rPr lang="es-CL" sz="1800" i="1">
                                <a:latin typeface="Cambria Math" panose="02040503050406030204" pitchFamily="18" charset="0"/>
                                <a:ea typeface="Cambria Math" panose="02040503050406030204" pitchFamily="18" charset="0"/>
                              </a:rPr>
                              <m:t>𝑛</m:t>
                            </m:r>
                            <m:acc>
                              <m:accPr>
                                <m:chr m:val="̅"/>
                                <m:ctrlPr>
                                  <a:rPr lang="es-CL" sz="1800" i="1">
                                    <a:latin typeface="Cambria Math" panose="02040503050406030204" pitchFamily="18" charset="0"/>
                                    <a:ea typeface="Cambria Math" panose="02040503050406030204" pitchFamily="18" charset="0"/>
                                  </a:rPr>
                                </m:ctrlPr>
                              </m:accPr>
                              <m:e>
                                <m:r>
                                  <a:rPr lang="es-CL" sz="1800" i="1">
                                    <a:latin typeface="Cambria Math" panose="02040503050406030204" pitchFamily="18" charset="0"/>
                                    <a:ea typeface="Cambria Math" panose="02040503050406030204" pitchFamily="18" charset="0"/>
                                  </a:rPr>
                                  <m:t>𝑥</m:t>
                                </m:r>
                              </m:e>
                            </m:acc>
                            <m:acc>
                              <m:accPr>
                                <m:chr m:val="̅"/>
                                <m:ctrlPr>
                                  <a:rPr lang="es-CL" sz="1800" i="1">
                                    <a:latin typeface="Cambria Math" panose="02040503050406030204" pitchFamily="18" charset="0"/>
                                  </a:rPr>
                                </m:ctrlPr>
                              </m:accPr>
                              <m:e>
                                <m:r>
                                  <a:rPr lang="es-CL" sz="1800" i="1">
                                    <a:latin typeface="Cambria Math" panose="02040503050406030204" pitchFamily="18" charset="0"/>
                                  </a:rPr>
                                  <m:t>𝑦</m:t>
                                </m:r>
                              </m:e>
                            </m:acc>
                          </m:e>
                        </m:nary>
                      </m:num>
                      <m:den>
                        <m:nary>
                          <m:naryPr>
                            <m:chr m:val="∑"/>
                            <m:subHide m:val="on"/>
                            <m:supHide m:val="on"/>
                            <m:ctrlPr>
                              <a:rPr lang="es-CL" sz="1800" i="1">
                                <a:latin typeface="Cambria Math" panose="02040503050406030204" pitchFamily="18" charset="0"/>
                                <a:ea typeface="Cambria Math" panose="02040503050406030204" pitchFamily="18" charset="0"/>
                              </a:rPr>
                            </m:ctrlPr>
                          </m:naryPr>
                          <m:sub/>
                          <m:sup/>
                          <m:e>
                            <m:sSup>
                              <m:sSupPr>
                                <m:ctrlPr>
                                  <a:rPr lang="es-CL" sz="1800" i="1">
                                    <a:latin typeface="Cambria Math" panose="02040503050406030204" pitchFamily="18" charset="0"/>
                                    <a:ea typeface="Cambria Math" panose="02040503050406030204" pitchFamily="18" charset="0"/>
                                  </a:rPr>
                                </m:ctrlPr>
                              </m:sSupPr>
                              <m:e>
                                <m:r>
                                  <a:rPr lang="es-CL" sz="1800" i="1">
                                    <a:latin typeface="Cambria Math" panose="02040503050406030204" pitchFamily="18" charset="0"/>
                                    <a:ea typeface="Cambria Math" panose="02040503050406030204" pitchFamily="18" charset="0"/>
                                  </a:rPr>
                                  <m:t>𝑥</m:t>
                                </m:r>
                              </m:e>
                              <m:sup>
                                <m:r>
                                  <a:rPr lang="es-CL" sz="1800" i="1">
                                    <a:latin typeface="Cambria Math" panose="02040503050406030204" pitchFamily="18" charset="0"/>
                                    <a:ea typeface="Cambria Math" panose="02040503050406030204" pitchFamily="18" charset="0"/>
                                  </a:rPr>
                                  <m:t>2</m:t>
                                </m:r>
                              </m:sup>
                            </m:sSup>
                            <m:r>
                              <a:rPr lang="es-CL" sz="1800" b="0" i="1" smtClean="0">
                                <a:latin typeface="Cambria Math" panose="02040503050406030204" pitchFamily="18" charset="0"/>
                                <a:ea typeface="Cambria Math" panose="02040503050406030204" pitchFamily="18" charset="0"/>
                              </a:rPr>
                              <m:t>− </m:t>
                            </m:r>
                          </m:e>
                        </m:nary>
                        <m:f>
                          <m:fPr>
                            <m:ctrlPr>
                              <a:rPr lang="es-CL" sz="1800" i="1">
                                <a:latin typeface="Cambria Math" panose="02040503050406030204" pitchFamily="18" charset="0"/>
                                <a:ea typeface="Cambria Math" panose="02040503050406030204" pitchFamily="18" charset="0"/>
                              </a:rPr>
                            </m:ctrlPr>
                          </m:fPr>
                          <m:num>
                            <m:r>
                              <a:rPr lang="es-CL" sz="1800" b="0" i="1" smtClean="0">
                                <a:latin typeface="Cambria Math" panose="02040503050406030204" pitchFamily="18" charset="0"/>
                                <a:ea typeface="Cambria Math" panose="02040503050406030204" pitchFamily="18" charset="0"/>
                              </a:rPr>
                              <m:t> </m:t>
                            </m:r>
                            <m:sSup>
                              <m:sSupPr>
                                <m:ctrlPr>
                                  <a:rPr lang="es-CL" sz="1800" i="1">
                                    <a:latin typeface="Cambria Math" panose="02040503050406030204" pitchFamily="18" charset="0"/>
                                    <a:ea typeface="Cambria Math" panose="02040503050406030204" pitchFamily="18" charset="0"/>
                                  </a:rPr>
                                </m:ctrlPr>
                              </m:sSupPr>
                              <m:e>
                                <m:d>
                                  <m:dPr>
                                    <m:ctrlPr>
                                      <a:rPr lang="es-CL" sz="1800" i="1">
                                        <a:latin typeface="Cambria Math" panose="02040503050406030204" pitchFamily="18" charset="0"/>
                                        <a:ea typeface="Cambria Math" panose="02040503050406030204" pitchFamily="18" charset="0"/>
                                      </a:rPr>
                                    </m:ctrlPr>
                                  </m:dPr>
                                  <m:e>
                                    <m:nary>
                                      <m:naryPr>
                                        <m:chr m:val="∑"/>
                                        <m:subHide m:val="on"/>
                                        <m:supHide m:val="on"/>
                                        <m:ctrlPr>
                                          <a:rPr lang="es-CL" sz="1800" i="1">
                                            <a:latin typeface="Cambria Math" panose="02040503050406030204" pitchFamily="18" charset="0"/>
                                            <a:ea typeface="Cambria Math" panose="02040503050406030204" pitchFamily="18" charset="0"/>
                                          </a:rPr>
                                        </m:ctrlPr>
                                      </m:naryPr>
                                      <m:sub/>
                                      <m:sup/>
                                      <m:e>
                                        <m:r>
                                          <a:rPr lang="es-CL" sz="1800" i="1">
                                            <a:latin typeface="Cambria Math" panose="02040503050406030204" pitchFamily="18" charset="0"/>
                                            <a:ea typeface="Cambria Math" panose="02040503050406030204" pitchFamily="18" charset="0"/>
                                          </a:rPr>
                                          <m:t>𝑥</m:t>
                                        </m:r>
                                      </m:e>
                                    </m:nary>
                                  </m:e>
                                </m:d>
                              </m:e>
                              <m:sup>
                                <m:r>
                                  <a:rPr lang="es-CL" sz="1800" i="1">
                                    <a:latin typeface="Cambria Math" panose="02040503050406030204" pitchFamily="18" charset="0"/>
                                    <a:ea typeface="Cambria Math" panose="02040503050406030204" pitchFamily="18" charset="0"/>
                                  </a:rPr>
                                  <m:t>2</m:t>
                                </m:r>
                              </m:sup>
                            </m:sSup>
                          </m:num>
                          <m:den>
                            <m:r>
                              <a:rPr lang="es-CL" sz="1800" i="1">
                                <a:latin typeface="Cambria Math" panose="02040503050406030204" pitchFamily="18" charset="0"/>
                                <a:ea typeface="Cambria Math" panose="02040503050406030204" pitchFamily="18" charset="0"/>
                              </a:rPr>
                              <m:t>𝑛</m:t>
                            </m:r>
                          </m:den>
                        </m:f>
                      </m:den>
                    </m:f>
                  </m:oMath>
                </a14:m>
                <a:r>
                  <a:rPr lang="es-CL" sz="1800" i="1" dirty="0">
                    <a:latin typeface="Cambria Math" panose="02040503050406030204" pitchFamily="18" charset="0"/>
                    <a:ea typeface="Cambria Math" panose="02040503050406030204" pitchFamily="18" charset="0"/>
                  </a:rPr>
                  <a:t>  		</a:t>
                </a:r>
                <a14:m>
                  <m:oMath xmlns:m="http://schemas.openxmlformats.org/officeDocument/2006/math">
                    <m:r>
                      <a:rPr lang="es-CL" sz="1800" b="0" i="1" smtClean="0">
                        <a:latin typeface="Cambria Math" panose="02040503050406030204" pitchFamily="18" charset="0"/>
                      </a:rPr>
                      <m:t>𝑏</m:t>
                    </m:r>
                    <m:r>
                      <a:rPr lang="es-CL" sz="1800" i="1">
                        <a:latin typeface="Cambria Math" panose="02040503050406030204" pitchFamily="18" charset="0"/>
                        <a:ea typeface="Cambria Math" panose="02040503050406030204" pitchFamily="18" charset="0"/>
                      </a:rPr>
                      <m:t>=</m:t>
                    </m:r>
                    <m:acc>
                      <m:accPr>
                        <m:chr m:val="̅"/>
                        <m:ctrlPr>
                          <a:rPr lang="es-CL" sz="1800" i="1">
                            <a:latin typeface="Cambria Math" panose="02040503050406030204" pitchFamily="18" charset="0"/>
                            <a:ea typeface="Cambria Math" panose="02040503050406030204" pitchFamily="18" charset="0"/>
                          </a:rPr>
                        </m:ctrlPr>
                      </m:accPr>
                      <m:e>
                        <m:r>
                          <a:rPr lang="es-CL" sz="1800" i="1">
                            <a:latin typeface="Cambria Math" panose="02040503050406030204" pitchFamily="18" charset="0"/>
                            <a:ea typeface="Cambria Math" panose="02040503050406030204" pitchFamily="18" charset="0"/>
                          </a:rPr>
                          <m:t>𝑦</m:t>
                        </m:r>
                      </m:e>
                    </m:acc>
                    <m:r>
                      <a:rPr lang="es-CL" sz="1800" i="1">
                        <a:latin typeface="Cambria Math" panose="02040503050406030204" pitchFamily="18" charset="0"/>
                      </a:rPr>
                      <m:t>−</m:t>
                    </m:r>
                    <m:r>
                      <a:rPr lang="es-CL" sz="1800" b="0" i="1" smtClean="0">
                        <a:latin typeface="Cambria Math" panose="02040503050406030204" pitchFamily="18" charset="0"/>
                      </a:rPr>
                      <m:t>𝑚</m:t>
                    </m:r>
                    <m:r>
                      <a:rPr lang="es-CL" sz="1800" i="1">
                        <a:latin typeface="Cambria Math" panose="02040503050406030204" pitchFamily="18" charset="0"/>
                        <a:ea typeface="Cambria Math" panose="02040503050406030204" pitchFamily="18" charset="0"/>
                      </a:rPr>
                      <m:t>∙</m:t>
                    </m:r>
                    <m:acc>
                      <m:accPr>
                        <m:chr m:val="̅"/>
                        <m:ctrlPr>
                          <a:rPr lang="es-CL" sz="1800" i="1">
                            <a:latin typeface="Cambria Math" panose="02040503050406030204" pitchFamily="18" charset="0"/>
                            <a:ea typeface="Cambria Math" panose="02040503050406030204" pitchFamily="18" charset="0"/>
                          </a:rPr>
                        </m:ctrlPr>
                      </m:accPr>
                      <m:e>
                        <m:r>
                          <a:rPr lang="es-CL" sz="1800" i="1">
                            <a:latin typeface="Cambria Math" panose="02040503050406030204" pitchFamily="18" charset="0"/>
                            <a:ea typeface="Cambria Math" panose="02040503050406030204" pitchFamily="18" charset="0"/>
                          </a:rPr>
                          <m:t>𝑥</m:t>
                        </m:r>
                      </m:e>
                    </m:acc>
                  </m:oMath>
                </a14:m>
                <a:endParaRPr lang="es-MX" sz="1800" dirty="0"/>
              </a:p>
            </p:txBody>
          </p:sp>
        </mc:Choice>
        <mc:Fallback xmlns="">
          <p:sp>
            <p:nvSpPr>
              <p:cNvPr id="5" name="CuadroTexto 4">
                <a:extLst>
                  <a:ext uri="{FF2B5EF4-FFF2-40B4-BE49-F238E27FC236}">
                    <a16:creationId xmlns:a16="http://schemas.microsoft.com/office/drawing/2014/main" id="{DE37067B-B3CA-C635-4F51-2355DFD94148}"/>
                  </a:ext>
                </a:extLst>
              </p:cNvPr>
              <p:cNvSpPr txBox="1">
                <a:spLocks noRot="1" noChangeAspect="1" noMove="1" noResize="1" noEditPoints="1" noAdjustHandles="1" noChangeArrowheads="1" noChangeShapeType="1" noTextEdit="1"/>
              </p:cNvSpPr>
              <p:nvPr/>
            </p:nvSpPr>
            <p:spPr>
              <a:xfrm>
                <a:off x="4797308" y="356103"/>
                <a:ext cx="6357937" cy="929165"/>
              </a:xfrm>
              <a:prstGeom prst="rect">
                <a:avLst/>
              </a:prstGeom>
              <a:blipFill>
                <a:blip r:embed="rId4"/>
                <a:stretch>
                  <a:fillRect l="-671" t="-5229" b="-47712"/>
                </a:stretch>
              </a:blipFill>
            </p:spPr>
            <p:txBody>
              <a:bodyPr/>
              <a:lstStyle/>
              <a:p>
                <a:r>
                  <a:rPr lang="es-CL">
                    <a:noFill/>
                  </a:rPr>
                  <a:t> </a:t>
                </a:r>
              </a:p>
            </p:txBody>
          </p:sp>
        </mc:Fallback>
      </mc:AlternateContent>
      <p:sp>
        <p:nvSpPr>
          <p:cNvPr id="16" name="CuadroTexto 15">
            <a:extLst>
              <a:ext uri="{FF2B5EF4-FFF2-40B4-BE49-F238E27FC236}">
                <a16:creationId xmlns:a16="http://schemas.microsoft.com/office/drawing/2014/main" id="{5D11CD74-3DF7-2AF4-934F-194F500B87E7}"/>
              </a:ext>
            </a:extLst>
          </p:cNvPr>
          <p:cNvSpPr txBox="1"/>
          <p:nvPr/>
        </p:nvSpPr>
        <p:spPr>
          <a:xfrm>
            <a:off x="8408529" y="1251142"/>
            <a:ext cx="2619171" cy="369332"/>
          </a:xfrm>
          <a:prstGeom prst="rect">
            <a:avLst/>
          </a:prstGeom>
          <a:noFill/>
          <a:ln>
            <a:solidFill>
              <a:srgbClr val="00B0F0"/>
            </a:solidFill>
            <a:prstDash val="solid"/>
          </a:ln>
        </p:spPr>
        <p:txBody>
          <a:bodyPr wrap="square">
            <a:spAutoFit/>
          </a:bodyPr>
          <a:lstStyle/>
          <a:p>
            <a:r>
              <a:rPr lang="es-MX" i="1" dirty="0"/>
              <a:t>y = -28,57x + 25.268,57</a:t>
            </a:r>
            <a:endParaRPr lang="es-CL" dirty="0"/>
          </a:p>
        </p:txBody>
      </p:sp>
      <p:sp>
        <p:nvSpPr>
          <p:cNvPr id="12" name="CuadroTexto 11">
            <a:extLst>
              <a:ext uri="{FF2B5EF4-FFF2-40B4-BE49-F238E27FC236}">
                <a16:creationId xmlns:a16="http://schemas.microsoft.com/office/drawing/2014/main" id="{24BB3E2B-7315-C2DF-803A-FED4D5B708E4}"/>
              </a:ext>
            </a:extLst>
          </p:cNvPr>
          <p:cNvSpPr txBox="1"/>
          <p:nvPr/>
        </p:nvSpPr>
        <p:spPr>
          <a:xfrm>
            <a:off x="434605" y="5572732"/>
            <a:ext cx="11147196" cy="646331"/>
          </a:xfrm>
          <a:prstGeom prst="rect">
            <a:avLst/>
          </a:prstGeom>
          <a:noFill/>
        </p:spPr>
        <p:txBody>
          <a:bodyPr wrap="square">
            <a:spAutoFit/>
          </a:bodyPr>
          <a:lstStyle/>
          <a:p>
            <a:r>
              <a:rPr lang="es-MX" dirty="0"/>
              <a:t>Utilizando Excel como herramienta, se puede trazar la línea de mejor ajuste de los mínimos cuadrados, la ecuación de la recta resultante y el error estimado de la proyección que en este caso alcanza al 0,06% de exactitud.</a:t>
            </a:r>
          </a:p>
        </p:txBody>
      </p:sp>
      <p:pic>
        <p:nvPicPr>
          <p:cNvPr id="2" name="Imagen 1">
            <a:extLst>
              <a:ext uri="{FF2B5EF4-FFF2-40B4-BE49-F238E27FC236}">
                <a16:creationId xmlns:a16="http://schemas.microsoft.com/office/drawing/2014/main" id="{127F32BB-A8B3-7E45-688B-2682B5A6D874}"/>
              </a:ext>
            </a:extLst>
          </p:cNvPr>
          <p:cNvPicPr>
            <a:picLocks noChangeAspect="1"/>
          </p:cNvPicPr>
          <p:nvPr/>
        </p:nvPicPr>
        <p:blipFill>
          <a:blip r:embed="rId5"/>
          <a:stretch>
            <a:fillRect/>
          </a:stretch>
        </p:blipFill>
        <p:spPr>
          <a:xfrm>
            <a:off x="6760391" y="2666561"/>
            <a:ext cx="4572396" cy="2755631"/>
          </a:xfrm>
          <a:prstGeom prst="rect">
            <a:avLst/>
          </a:prstGeom>
        </p:spPr>
      </p:pic>
    </p:spTree>
    <p:extLst>
      <p:ext uri="{BB962C8B-B14F-4D97-AF65-F5344CB8AC3E}">
        <p14:creationId xmlns:p14="http://schemas.microsoft.com/office/powerpoint/2010/main" val="3399234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46933"/>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MX" sz="3200" dirty="0">
                <a:solidFill>
                  <a:schemeClr val="lt1"/>
                </a:solidFill>
              </a:rPr>
              <a:t>Ejercicio </a:t>
            </a:r>
            <a:r>
              <a:rPr lang="es-MX" sz="3200" dirty="0" err="1">
                <a:solidFill>
                  <a:schemeClr val="lt1"/>
                </a:solidFill>
              </a:rPr>
              <a:t>N°</a:t>
            </a:r>
            <a:r>
              <a:rPr lang="es-MX" sz="3200" dirty="0">
                <a:solidFill>
                  <a:schemeClr val="lt1"/>
                </a:solidFill>
              </a:rPr>
              <a:t> 3 Mínimos cuadrados para formular comportamiento</a:t>
            </a:r>
            <a:endParaRPr lang="es-CL" sz="3200" dirty="0">
              <a:solidFill>
                <a:schemeClr val="lt1"/>
              </a:solidFill>
            </a:endParaRPr>
          </a:p>
        </p:txBody>
      </p:sp>
      <p:sp>
        <p:nvSpPr>
          <p:cNvPr id="9" name="CuadroTexto 8">
            <a:extLst>
              <a:ext uri="{FF2B5EF4-FFF2-40B4-BE49-F238E27FC236}">
                <a16:creationId xmlns:a16="http://schemas.microsoft.com/office/drawing/2014/main" id="{47591E1A-55A0-CB51-E151-880F069FB727}"/>
              </a:ext>
            </a:extLst>
          </p:cNvPr>
          <p:cNvSpPr txBox="1"/>
          <p:nvPr/>
        </p:nvSpPr>
        <p:spPr>
          <a:xfrm>
            <a:off x="657226" y="2692692"/>
            <a:ext cx="10004489" cy="2308324"/>
          </a:xfrm>
          <a:prstGeom prst="rect">
            <a:avLst/>
          </a:prstGeom>
          <a:noFill/>
        </p:spPr>
        <p:txBody>
          <a:bodyPr wrap="square">
            <a:spAutoFit/>
          </a:bodyPr>
          <a:lstStyle/>
          <a:p>
            <a:r>
              <a:rPr lang="es-CL" dirty="0"/>
              <a:t>En el siguiente vínculo encontrarán un ejercicio similar realizado utilizando las ecuaciones que se mostraron en las diapositivas 5 y 6</a:t>
            </a:r>
            <a:endParaRPr lang="es-CL" dirty="0">
              <a:hlinkClick r:id="rId3"/>
            </a:endParaRPr>
          </a:p>
          <a:p>
            <a:r>
              <a:rPr lang="es-CL" dirty="0">
                <a:hlinkClick r:id="rId3"/>
              </a:rPr>
              <a:t>https://miprofe.com/minimos-cuadrados/#:~:text=El%20m%C3%A9todo%20de%20m%C3%ADnimos%20cuadrados%20proporciona%20una%20forma,aleatorias%20e%20imparciales.%20%C2%BFQu%C3%A9%20son%20los%20m%C3%ADnimos%20cuadrados%3F</a:t>
            </a:r>
            <a:r>
              <a:rPr lang="es-CL" dirty="0"/>
              <a:t> </a:t>
            </a:r>
          </a:p>
          <a:p>
            <a:r>
              <a:rPr lang="es-CL" dirty="0"/>
              <a:t>Al desarrollarlo y utilizar Excel, llegarán a una línea de ajuste y a un error como el que se muestra en el gráfico</a:t>
            </a:r>
          </a:p>
        </p:txBody>
      </p:sp>
      <p:pic>
        <p:nvPicPr>
          <p:cNvPr id="10" name="Imagen 9">
            <a:extLst>
              <a:ext uri="{FF2B5EF4-FFF2-40B4-BE49-F238E27FC236}">
                <a16:creationId xmlns:a16="http://schemas.microsoft.com/office/drawing/2014/main" id="{D18C53E7-AE66-475A-8432-30EA4D3988D5}"/>
              </a:ext>
            </a:extLst>
          </p:cNvPr>
          <p:cNvPicPr>
            <a:picLocks noChangeAspect="1"/>
          </p:cNvPicPr>
          <p:nvPr/>
        </p:nvPicPr>
        <p:blipFill>
          <a:blip r:embed="rId4"/>
          <a:stretch>
            <a:fillRect/>
          </a:stretch>
        </p:blipFill>
        <p:spPr>
          <a:xfrm>
            <a:off x="5111383" y="4747286"/>
            <a:ext cx="3091705" cy="1879757"/>
          </a:xfrm>
          <a:prstGeom prst="rect">
            <a:avLst/>
          </a:prstGeom>
        </p:spPr>
      </p:pic>
    </p:spTree>
    <p:extLst>
      <p:ext uri="{BB962C8B-B14F-4D97-AF65-F5344CB8AC3E}">
        <p14:creationId xmlns:p14="http://schemas.microsoft.com/office/powerpoint/2010/main" val="37978772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26376"/>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Método de Promedios Móviles y de Suavización Exponencial</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828835"/>
            <a:ext cx="11534773" cy="1200329"/>
          </a:xfrm>
          <a:prstGeom prst="rect">
            <a:avLst/>
          </a:prstGeom>
          <a:noFill/>
        </p:spPr>
        <p:txBody>
          <a:bodyPr wrap="square" rtlCol="0">
            <a:spAutoFit/>
          </a:bodyPr>
          <a:lstStyle/>
          <a:p>
            <a:pPr marL="285750" indent="-285750">
              <a:buFont typeface="Arial" panose="020B0604020202020204" pitchFamily="34" charset="0"/>
              <a:buChar char="•"/>
            </a:pPr>
            <a:r>
              <a:rPr lang="es-MX" dirty="0"/>
              <a:t>A diferencia del método de los mínimos cuadrados, cuya validación del modelo se realiza con las diferencias menores al 10%, en el Método de Promedios Móviles y en el de Suavización Exponencial se utiliza el cuadrado medio del error; es decir, se encuentran las diferencias, se suman, el resultado se eleva al cuadrado y este nuevo resultado se divide en el número de datos.</a:t>
            </a:r>
          </a:p>
        </p:txBody>
      </p:sp>
      <p:graphicFrame>
        <p:nvGraphicFramePr>
          <p:cNvPr id="3" name="Objeto 2">
            <a:extLst>
              <a:ext uri="{FF2B5EF4-FFF2-40B4-BE49-F238E27FC236}">
                <a16:creationId xmlns:a16="http://schemas.microsoft.com/office/drawing/2014/main" id="{B28EB89A-9717-B27A-BC3E-BD7B96BB588D}"/>
              </a:ext>
            </a:extLst>
          </p:cNvPr>
          <p:cNvGraphicFramePr>
            <a:graphicFrameLocks noChangeAspect="1"/>
          </p:cNvGraphicFramePr>
          <p:nvPr>
            <p:extLst>
              <p:ext uri="{D42A27DB-BD31-4B8C-83A1-F6EECF244321}">
                <p14:modId xmlns:p14="http://schemas.microsoft.com/office/powerpoint/2010/main" val="772931716"/>
              </p:ext>
            </p:extLst>
          </p:nvPr>
        </p:nvGraphicFramePr>
        <p:xfrm>
          <a:off x="9038073" y="4342546"/>
          <a:ext cx="1477037" cy="2096997"/>
        </p:xfrm>
        <a:graphic>
          <a:graphicData uri="http://schemas.openxmlformats.org/presentationml/2006/ole">
            <mc:AlternateContent xmlns:mc="http://schemas.openxmlformats.org/markup-compatibility/2006">
              <mc:Choice xmlns:v="urn:schemas-microsoft-com:vml" Requires="v">
                <p:oleObj name="PDF" r:id="rId3" imgW="0" imgH="360" progId="FoxitReader.Document">
                  <p:embed/>
                </p:oleObj>
              </mc:Choice>
              <mc:Fallback>
                <p:oleObj name="PDF" r:id="rId3" imgW="0" imgH="360" progId="FoxitReader.Document">
                  <p:embed/>
                  <p:pic>
                    <p:nvPicPr>
                      <p:cNvPr id="0" name=""/>
                      <p:cNvPicPr/>
                      <p:nvPr/>
                    </p:nvPicPr>
                    <p:blipFill>
                      <a:blip r:embed="rId4"/>
                      <a:stretch>
                        <a:fillRect/>
                      </a:stretch>
                    </p:blipFill>
                    <p:spPr>
                      <a:xfrm>
                        <a:off x="9038073" y="4342546"/>
                        <a:ext cx="1477037" cy="2096997"/>
                      </a:xfrm>
                      <a:prstGeom prst="rect">
                        <a:avLst/>
                      </a:prstGeom>
                    </p:spPr>
                  </p:pic>
                </p:oleObj>
              </mc:Fallback>
            </mc:AlternateContent>
          </a:graphicData>
        </a:graphic>
      </p:graphicFrame>
      <p:sp>
        <p:nvSpPr>
          <p:cNvPr id="5" name="CuadroTexto 4">
            <a:extLst>
              <a:ext uri="{FF2B5EF4-FFF2-40B4-BE49-F238E27FC236}">
                <a16:creationId xmlns:a16="http://schemas.microsoft.com/office/drawing/2014/main" id="{DACB588E-633C-0C67-7EBC-6B9C00226209}"/>
              </a:ext>
            </a:extLst>
          </p:cNvPr>
          <p:cNvSpPr txBox="1"/>
          <p:nvPr/>
        </p:nvSpPr>
        <p:spPr>
          <a:xfrm>
            <a:off x="4068274" y="5021712"/>
            <a:ext cx="4712677" cy="369332"/>
          </a:xfrm>
          <a:prstGeom prst="rect">
            <a:avLst/>
          </a:prstGeom>
          <a:noFill/>
        </p:spPr>
        <p:txBody>
          <a:bodyPr wrap="square" rtlCol="0">
            <a:spAutoFit/>
          </a:bodyPr>
          <a:lstStyle/>
          <a:p>
            <a:r>
              <a:rPr lang="es-CL" dirty="0"/>
              <a:t>Material de referencia</a:t>
            </a:r>
          </a:p>
        </p:txBody>
      </p:sp>
    </p:spTree>
    <p:extLst>
      <p:ext uri="{BB962C8B-B14F-4D97-AF65-F5344CB8AC3E}">
        <p14:creationId xmlns:p14="http://schemas.microsoft.com/office/powerpoint/2010/main" val="16211113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26376"/>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Método de Promedios Móviles</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828835"/>
            <a:ext cx="11534773" cy="2339102"/>
          </a:xfrm>
          <a:prstGeom prst="rect">
            <a:avLst/>
          </a:prstGeom>
          <a:noFill/>
        </p:spPr>
        <p:txBody>
          <a:bodyPr wrap="square" rtlCol="0">
            <a:spAutoFit/>
          </a:bodyPr>
          <a:lstStyle/>
          <a:p>
            <a:pPr marL="285750" indent="-285750">
              <a:spcAft>
                <a:spcPts val="600"/>
              </a:spcAft>
              <a:buFont typeface="Arial" panose="020B0604020202020204" pitchFamily="34" charset="0"/>
              <a:buChar char="•"/>
            </a:pPr>
            <a:r>
              <a:rPr lang="es-MX" dirty="0"/>
              <a:t>Los promedios móviles son promedios calculados a partir de subgrupos artificiales de observaciones consecutivas. </a:t>
            </a:r>
          </a:p>
          <a:p>
            <a:pPr marL="742950" lvl="1" indent="-285750">
              <a:spcAft>
                <a:spcPts val="600"/>
              </a:spcAft>
              <a:buFont typeface="Arial" panose="020B0604020202020204" pitchFamily="34" charset="0"/>
              <a:buChar char="•"/>
            </a:pPr>
            <a:r>
              <a:rPr lang="es-MX" dirty="0"/>
              <a:t>En las gráficas de control, se puede crear una gráfica de promedio móvil para los datos de tiempo ponderados para suavizar los datos y reducir las fluctuaciones aleatorias en una serie de tiempo.</a:t>
            </a:r>
          </a:p>
          <a:p>
            <a:pPr marL="285750" indent="-285750">
              <a:spcAft>
                <a:spcPts val="600"/>
              </a:spcAft>
              <a:buFont typeface="Arial" panose="020B0604020202020204" pitchFamily="34" charset="0"/>
              <a:buChar char="•"/>
            </a:pPr>
            <a:r>
              <a:rPr lang="es-MX" dirty="0"/>
              <a:t>Por ejemplo, una compañía de suministro de oficina monitorea los niveles de inventario a diario y desea utilizar los promedios móviles de longitud 2 para rastrear los niveles de inventario con el fin de suavizar los datos. </a:t>
            </a:r>
          </a:p>
          <a:p>
            <a:pPr marL="742950" lvl="1" indent="-285750">
              <a:spcAft>
                <a:spcPts val="600"/>
              </a:spcAft>
              <a:buFont typeface="Arial" panose="020B0604020202020204" pitchFamily="34" charset="0"/>
              <a:buChar char="•"/>
            </a:pPr>
            <a:r>
              <a:rPr lang="es-MX" dirty="0"/>
              <a:t>Durante 8 días, se recolectan datos correspondientes a uno de sus productos.</a:t>
            </a:r>
          </a:p>
          <a:p>
            <a:pPr lvl="1">
              <a:spcAft>
                <a:spcPts val="600"/>
              </a:spcAft>
            </a:pPr>
            <a:endParaRPr lang="es-MX" dirty="0"/>
          </a:p>
        </p:txBody>
      </p:sp>
      <p:graphicFrame>
        <p:nvGraphicFramePr>
          <p:cNvPr id="3" name="Tabla 2">
            <a:extLst>
              <a:ext uri="{FF2B5EF4-FFF2-40B4-BE49-F238E27FC236}">
                <a16:creationId xmlns:a16="http://schemas.microsoft.com/office/drawing/2014/main" id="{387F663D-AD28-D3DF-034D-F733F5EA493D}"/>
              </a:ext>
            </a:extLst>
          </p:cNvPr>
          <p:cNvGraphicFramePr>
            <a:graphicFrameLocks noGrp="1"/>
          </p:cNvGraphicFramePr>
          <p:nvPr>
            <p:extLst>
              <p:ext uri="{D42A27DB-BD31-4B8C-83A1-F6EECF244321}">
                <p14:modId xmlns:p14="http://schemas.microsoft.com/office/powerpoint/2010/main" val="51383231"/>
              </p:ext>
            </p:extLst>
          </p:nvPr>
        </p:nvGraphicFramePr>
        <p:xfrm>
          <a:off x="1019173" y="5222240"/>
          <a:ext cx="10515600" cy="1432560"/>
        </p:xfrm>
        <a:graphic>
          <a:graphicData uri="http://schemas.openxmlformats.org/drawingml/2006/table">
            <a:tbl>
              <a:tblPr>
                <a:tableStyleId>{3B4B98B0-60AC-42C2-AFA5-B58CD77FA1E5}</a:tableStyleId>
              </a:tblPr>
              <a:tblGrid>
                <a:gridCol w="1168400">
                  <a:extLst>
                    <a:ext uri="{9D8B030D-6E8A-4147-A177-3AD203B41FA5}">
                      <a16:colId xmlns:a16="http://schemas.microsoft.com/office/drawing/2014/main" val="2481924359"/>
                    </a:ext>
                  </a:extLst>
                </a:gridCol>
                <a:gridCol w="1168400">
                  <a:extLst>
                    <a:ext uri="{9D8B030D-6E8A-4147-A177-3AD203B41FA5}">
                      <a16:colId xmlns:a16="http://schemas.microsoft.com/office/drawing/2014/main" val="554735804"/>
                    </a:ext>
                  </a:extLst>
                </a:gridCol>
                <a:gridCol w="1168400">
                  <a:extLst>
                    <a:ext uri="{9D8B030D-6E8A-4147-A177-3AD203B41FA5}">
                      <a16:colId xmlns:a16="http://schemas.microsoft.com/office/drawing/2014/main" val="271659396"/>
                    </a:ext>
                  </a:extLst>
                </a:gridCol>
                <a:gridCol w="1168400">
                  <a:extLst>
                    <a:ext uri="{9D8B030D-6E8A-4147-A177-3AD203B41FA5}">
                      <a16:colId xmlns:a16="http://schemas.microsoft.com/office/drawing/2014/main" val="1542137002"/>
                    </a:ext>
                  </a:extLst>
                </a:gridCol>
                <a:gridCol w="1168400">
                  <a:extLst>
                    <a:ext uri="{9D8B030D-6E8A-4147-A177-3AD203B41FA5}">
                      <a16:colId xmlns:a16="http://schemas.microsoft.com/office/drawing/2014/main" val="3057967198"/>
                    </a:ext>
                  </a:extLst>
                </a:gridCol>
                <a:gridCol w="1168400">
                  <a:extLst>
                    <a:ext uri="{9D8B030D-6E8A-4147-A177-3AD203B41FA5}">
                      <a16:colId xmlns:a16="http://schemas.microsoft.com/office/drawing/2014/main" val="2074110150"/>
                    </a:ext>
                  </a:extLst>
                </a:gridCol>
                <a:gridCol w="1168400">
                  <a:extLst>
                    <a:ext uri="{9D8B030D-6E8A-4147-A177-3AD203B41FA5}">
                      <a16:colId xmlns:a16="http://schemas.microsoft.com/office/drawing/2014/main" val="2838946678"/>
                    </a:ext>
                  </a:extLst>
                </a:gridCol>
                <a:gridCol w="1168400">
                  <a:extLst>
                    <a:ext uri="{9D8B030D-6E8A-4147-A177-3AD203B41FA5}">
                      <a16:colId xmlns:a16="http://schemas.microsoft.com/office/drawing/2014/main" val="1404670559"/>
                    </a:ext>
                  </a:extLst>
                </a:gridCol>
                <a:gridCol w="1168400">
                  <a:extLst>
                    <a:ext uri="{9D8B030D-6E8A-4147-A177-3AD203B41FA5}">
                      <a16:colId xmlns:a16="http://schemas.microsoft.com/office/drawing/2014/main" val="4052761077"/>
                    </a:ext>
                  </a:extLst>
                </a:gridCol>
              </a:tblGrid>
              <a:tr h="0">
                <a:tc>
                  <a:txBody>
                    <a:bodyPr/>
                    <a:lstStyle/>
                    <a:p>
                      <a:pPr algn="l" fontAlgn="b"/>
                      <a:r>
                        <a:rPr lang="es-CL" sz="1400" b="1">
                          <a:solidFill>
                            <a:srgbClr val="333333"/>
                          </a:solidFill>
                          <a:effectLst/>
                        </a:rPr>
                        <a:t>Día</a:t>
                      </a:r>
                      <a:endParaRPr lang="es-CL" sz="1400" b="1">
                        <a:solidFill>
                          <a:srgbClr val="333333"/>
                        </a:solidFill>
                        <a:effectLst/>
                        <a:latin typeface="Open Sans" panose="020B0606030504020204" pitchFamily="34" charset="0"/>
                      </a:endParaRPr>
                    </a:p>
                  </a:txBody>
                  <a:tcPr marL="121920" marR="121920" marT="60960" marB="60960" anchor="b"/>
                </a:tc>
                <a:tc>
                  <a:txBody>
                    <a:bodyPr/>
                    <a:lstStyle/>
                    <a:p>
                      <a:pPr algn="l" fontAlgn="b"/>
                      <a:r>
                        <a:rPr lang="es-CL" sz="1400" b="1">
                          <a:solidFill>
                            <a:srgbClr val="333333"/>
                          </a:solidFill>
                          <a:effectLst/>
                        </a:rPr>
                        <a:t>1</a:t>
                      </a:r>
                      <a:endParaRPr lang="es-CL" sz="1400" b="1">
                        <a:solidFill>
                          <a:srgbClr val="333333"/>
                        </a:solidFill>
                        <a:effectLst/>
                        <a:latin typeface="Open Sans" panose="020B0606030504020204" pitchFamily="34" charset="0"/>
                      </a:endParaRPr>
                    </a:p>
                  </a:txBody>
                  <a:tcPr marL="121920" marR="121920" marT="60960" marB="60960" anchor="b"/>
                </a:tc>
                <a:tc>
                  <a:txBody>
                    <a:bodyPr/>
                    <a:lstStyle/>
                    <a:p>
                      <a:pPr algn="l" fontAlgn="b"/>
                      <a:r>
                        <a:rPr lang="es-CL" sz="1400" b="1">
                          <a:solidFill>
                            <a:srgbClr val="333333"/>
                          </a:solidFill>
                          <a:effectLst/>
                        </a:rPr>
                        <a:t>2</a:t>
                      </a:r>
                      <a:endParaRPr lang="es-CL" sz="1400" b="1">
                        <a:solidFill>
                          <a:srgbClr val="333333"/>
                        </a:solidFill>
                        <a:effectLst/>
                        <a:latin typeface="Open Sans" panose="020B0606030504020204" pitchFamily="34" charset="0"/>
                      </a:endParaRPr>
                    </a:p>
                  </a:txBody>
                  <a:tcPr marL="121920" marR="121920" marT="60960" marB="60960" anchor="b"/>
                </a:tc>
                <a:tc>
                  <a:txBody>
                    <a:bodyPr/>
                    <a:lstStyle/>
                    <a:p>
                      <a:pPr algn="l" fontAlgn="b"/>
                      <a:r>
                        <a:rPr lang="es-CL" sz="1400" b="1">
                          <a:solidFill>
                            <a:srgbClr val="333333"/>
                          </a:solidFill>
                          <a:effectLst/>
                        </a:rPr>
                        <a:t>3</a:t>
                      </a:r>
                      <a:endParaRPr lang="es-CL" sz="1400" b="1">
                        <a:solidFill>
                          <a:srgbClr val="333333"/>
                        </a:solidFill>
                        <a:effectLst/>
                        <a:latin typeface="Open Sans" panose="020B0606030504020204" pitchFamily="34" charset="0"/>
                      </a:endParaRPr>
                    </a:p>
                  </a:txBody>
                  <a:tcPr marL="121920" marR="121920" marT="60960" marB="60960" anchor="b"/>
                </a:tc>
                <a:tc>
                  <a:txBody>
                    <a:bodyPr/>
                    <a:lstStyle/>
                    <a:p>
                      <a:pPr algn="l" fontAlgn="b"/>
                      <a:r>
                        <a:rPr lang="es-CL" sz="1400" b="1">
                          <a:solidFill>
                            <a:srgbClr val="333333"/>
                          </a:solidFill>
                          <a:effectLst/>
                        </a:rPr>
                        <a:t>4</a:t>
                      </a:r>
                      <a:endParaRPr lang="es-CL" sz="1400" b="1">
                        <a:solidFill>
                          <a:srgbClr val="333333"/>
                        </a:solidFill>
                        <a:effectLst/>
                        <a:latin typeface="Open Sans" panose="020B0606030504020204" pitchFamily="34" charset="0"/>
                      </a:endParaRPr>
                    </a:p>
                  </a:txBody>
                  <a:tcPr marL="121920" marR="121920" marT="60960" marB="60960" anchor="b"/>
                </a:tc>
                <a:tc>
                  <a:txBody>
                    <a:bodyPr/>
                    <a:lstStyle/>
                    <a:p>
                      <a:pPr algn="l" fontAlgn="b"/>
                      <a:r>
                        <a:rPr lang="es-CL" sz="1400" b="1">
                          <a:solidFill>
                            <a:srgbClr val="333333"/>
                          </a:solidFill>
                          <a:effectLst/>
                        </a:rPr>
                        <a:t>5</a:t>
                      </a:r>
                      <a:endParaRPr lang="es-CL" sz="1400" b="1">
                        <a:solidFill>
                          <a:srgbClr val="333333"/>
                        </a:solidFill>
                        <a:effectLst/>
                        <a:latin typeface="Open Sans" panose="020B0606030504020204" pitchFamily="34" charset="0"/>
                      </a:endParaRPr>
                    </a:p>
                  </a:txBody>
                  <a:tcPr marL="121920" marR="121920" marT="60960" marB="60960" anchor="b"/>
                </a:tc>
                <a:tc>
                  <a:txBody>
                    <a:bodyPr/>
                    <a:lstStyle/>
                    <a:p>
                      <a:pPr algn="l" fontAlgn="b"/>
                      <a:r>
                        <a:rPr lang="es-CL" sz="1400" b="1">
                          <a:solidFill>
                            <a:srgbClr val="333333"/>
                          </a:solidFill>
                          <a:effectLst/>
                        </a:rPr>
                        <a:t>6</a:t>
                      </a:r>
                      <a:endParaRPr lang="es-CL" sz="1400" b="1">
                        <a:solidFill>
                          <a:srgbClr val="333333"/>
                        </a:solidFill>
                        <a:effectLst/>
                        <a:latin typeface="Open Sans" panose="020B0606030504020204" pitchFamily="34" charset="0"/>
                      </a:endParaRPr>
                    </a:p>
                  </a:txBody>
                  <a:tcPr marL="121920" marR="121920" marT="60960" marB="60960" anchor="b"/>
                </a:tc>
                <a:tc>
                  <a:txBody>
                    <a:bodyPr/>
                    <a:lstStyle/>
                    <a:p>
                      <a:pPr algn="l" fontAlgn="b"/>
                      <a:r>
                        <a:rPr lang="es-CL" sz="1400" b="1">
                          <a:solidFill>
                            <a:srgbClr val="333333"/>
                          </a:solidFill>
                          <a:effectLst/>
                        </a:rPr>
                        <a:t>7</a:t>
                      </a:r>
                      <a:endParaRPr lang="es-CL" sz="1400" b="1">
                        <a:solidFill>
                          <a:srgbClr val="333333"/>
                        </a:solidFill>
                        <a:effectLst/>
                        <a:latin typeface="Open Sans" panose="020B0606030504020204" pitchFamily="34" charset="0"/>
                      </a:endParaRPr>
                    </a:p>
                  </a:txBody>
                  <a:tcPr marL="121920" marR="121920" marT="60960" marB="60960" anchor="b"/>
                </a:tc>
                <a:tc>
                  <a:txBody>
                    <a:bodyPr/>
                    <a:lstStyle/>
                    <a:p>
                      <a:pPr algn="l" fontAlgn="b"/>
                      <a:r>
                        <a:rPr lang="es-CL" sz="1400" b="1" dirty="0">
                          <a:solidFill>
                            <a:srgbClr val="333333"/>
                          </a:solidFill>
                          <a:effectLst/>
                        </a:rPr>
                        <a:t>8</a:t>
                      </a:r>
                      <a:endParaRPr lang="es-CL" sz="1400" b="1" dirty="0">
                        <a:solidFill>
                          <a:srgbClr val="333333"/>
                        </a:solidFill>
                        <a:effectLst/>
                        <a:latin typeface="Open Sans" panose="020B0606030504020204" pitchFamily="34" charset="0"/>
                      </a:endParaRPr>
                    </a:p>
                  </a:txBody>
                  <a:tcPr marL="121920" marR="121920" marT="60960" marB="60960" anchor="b"/>
                </a:tc>
                <a:extLst>
                  <a:ext uri="{0D108BD9-81ED-4DB2-BD59-A6C34878D82A}">
                    <a16:rowId xmlns:a16="http://schemas.microsoft.com/office/drawing/2014/main" val="2633778722"/>
                  </a:ext>
                </a:extLst>
              </a:tr>
              <a:tr h="0">
                <a:tc>
                  <a:txBody>
                    <a:bodyPr/>
                    <a:lstStyle/>
                    <a:p>
                      <a:pPr fontAlgn="t"/>
                      <a:r>
                        <a:rPr lang="es-CL" sz="1400" b="0">
                          <a:solidFill>
                            <a:srgbClr val="333333"/>
                          </a:solidFill>
                          <a:effectLst/>
                        </a:rPr>
                        <a:t>Nivel de inventario</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4310</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4400</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4000</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3952</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4011</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4000</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4110</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dirty="0">
                          <a:solidFill>
                            <a:srgbClr val="333333"/>
                          </a:solidFill>
                          <a:effectLst/>
                        </a:rPr>
                        <a:t>4220</a:t>
                      </a:r>
                      <a:endParaRPr lang="es-CL" sz="1400" b="0" dirty="0">
                        <a:solidFill>
                          <a:srgbClr val="333333"/>
                        </a:solidFill>
                        <a:effectLst/>
                        <a:latin typeface="Open Sans" panose="020B0606030504020204" pitchFamily="34" charset="0"/>
                      </a:endParaRPr>
                    </a:p>
                  </a:txBody>
                  <a:tcPr marL="121920" marR="121920" marT="60960" marB="60960"/>
                </a:tc>
                <a:extLst>
                  <a:ext uri="{0D108BD9-81ED-4DB2-BD59-A6C34878D82A}">
                    <a16:rowId xmlns:a16="http://schemas.microsoft.com/office/drawing/2014/main" val="2848269645"/>
                  </a:ext>
                </a:extLst>
              </a:tr>
              <a:tr h="0">
                <a:tc>
                  <a:txBody>
                    <a:bodyPr/>
                    <a:lstStyle/>
                    <a:p>
                      <a:pPr fontAlgn="t"/>
                      <a:r>
                        <a:rPr lang="es-CL" sz="1400" b="0">
                          <a:solidFill>
                            <a:srgbClr val="333333"/>
                          </a:solidFill>
                          <a:effectLst/>
                        </a:rPr>
                        <a:t>Promedio móvil</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4310</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4355</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4200</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3976</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3981.5</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4005.5</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4055</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dirty="0">
                          <a:solidFill>
                            <a:srgbClr val="333333"/>
                          </a:solidFill>
                          <a:effectLst/>
                        </a:rPr>
                        <a:t>4165</a:t>
                      </a:r>
                      <a:endParaRPr lang="es-CL" sz="1400" b="0" dirty="0">
                        <a:solidFill>
                          <a:srgbClr val="333333"/>
                        </a:solidFill>
                        <a:effectLst/>
                        <a:latin typeface="Open Sans" panose="020B0606030504020204" pitchFamily="34" charset="0"/>
                      </a:endParaRPr>
                    </a:p>
                  </a:txBody>
                  <a:tcPr marL="121920" marR="121920" marT="60960" marB="60960"/>
                </a:tc>
                <a:extLst>
                  <a:ext uri="{0D108BD9-81ED-4DB2-BD59-A6C34878D82A}">
                    <a16:rowId xmlns:a16="http://schemas.microsoft.com/office/drawing/2014/main" val="3599816005"/>
                  </a:ext>
                </a:extLst>
              </a:tr>
            </a:tbl>
          </a:graphicData>
        </a:graphic>
      </p:graphicFrame>
    </p:spTree>
    <p:extLst>
      <p:ext uri="{BB962C8B-B14F-4D97-AF65-F5344CB8AC3E}">
        <p14:creationId xmlns:p14="http://schemas.microsoft.com/office/powerpoint/2010/main" val="29142091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26376"/>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Método de Promedios Móviles</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468968" y="4214673"/>
            <a:ext cx="11534773" cy="2062103"/>
          </a:xfrm>
          <a:prstGeom prst="rect">
            <a:avLst/>
          </a:prstGeom>
          <a:noFill/>
        </p:spPr>
        <p:txBody>
          <a:bodyPr wrap="square" rtlCol="0">
            <a:spAutoFit/>
          </a:bodyPr>
          <a:lstStyle/>
          <a:p>
            <a:pPr marL="742950" lvl="1" indent="-285750">
              <a:spcAft>
                <a:spcPts val="600"/>
              </a:spcAft>
              <a:buFont typeface="Arial" panose="020B0604020202020204" pitchFamily="34" charset="0"/>
              <a:buChar char="•"/>
            </a:pPr>
            <a:r>
              <a:rPr lang="es-MX" dirty="0"/>
              <a:t>El primer promedio móvil es 4310 y representa el valor de la primera observación. </a:t>
            </a:r>
          </a:p>
          <a:p>
            <a:pPr lvl="2">
              <a:spcAft>
                <a:spcPts val="600"/>
              </a:spcAft>
            </a:pPr>
            <a:r>
              <a:rPr lang="es-MX" dirty="0"/>
              <a:t>(En el análisis de series de tiempo, no se calcula el primer número en las seres de promedio móvil; es un valor faltante). </a:t>
            </a:r>
          </a:p>
          <a:p>
            <a:pPr marL="742950" lvl="1" indent="-285750">
              <a:spcAft>
                <a:spcPts val="600"/>
              </a:spcAft>
              <a:buFont typeface="Arial" panose="020B0604020202020204" pitchFamily="34" charset="0"/>
              <a:buChar char="•"/>
            </a:pPr>
            <a:r>
              <a:rPr lang="es-MX" dirty="0"/>
              <a:t>El siguiente promedio móvil es el promedio de las dos primeras observaciones (4310 + 4400) / 2 = 4355. </a:t>
            </a:r>
          </a:p>
          <a:p>
            <a:pPr marL="742950" lvl="1" indent="-285750">
              <a:spcAft>
                <a:spcPts val="600"/>
              </a:spcAft>
              <a:buFont typeface="Arial" panose="020B0604020202020204" pitchFamily="34" charset="0"/>
              <a:buChar char="•"/>
            </a:pPr>
            <a:r>
              <a:rPr lang="es-MX" dirty="0"/>
              <a:t>El tercer promedio móvil es el promedio de las observaciones 2 y 3, (4400 + 4000) / 2 = 4200, y así sucesivamente. </a:t>
            </a:r>
          </a:p>
          <a:p>
            <a:pPr marL="742950" lvl="1" indent="-285750">
              <a:spcAft>
                <a:spcPts val="600"/>
              </a:spcAft>
              <a:buFont typeface="Arial" panose="020B0604020202020204" pitchFamily="34" charset="0"/>
              <a:buChar char="•"/>
            </a:pPr>
            <a:r>
              <a:rPr lang="es-MX" dirty="0"/>
              <a:t>Si desea utilizar un promedio móvil con una longitud de 3, se promedian tres valores en lugar de dos.</a:t>
            </a:r>
          </a:p>
        </p:txBody>
      </p:sp>
      <p:graphicFrame>
        <p:nvGraphicFramePr>
          <p:cNvPr id="3" name="Tabla 2">
            <a:extLst>
              <a:ext uri="{FF2B5EF4-FFF2-40B4-BE49-F238E27FC236}">
                <a16:creationId xmlns:a16="http://schemas.microsoft.com/office/drawing/2014/main" id="{387F663D-AD28-D3DF-034D-F733F5EA493D}"/>
              </a:ext>
            </a:extLst>
          </p:cNvPr>
          <p:cNvGraphicFramePr>
            <a:graphicFrameLocks noGrp="1"/>
          </p:cNvGraphicFramePr>
          <p:nvPr>
            <p:extLst>
              <p:ext uri="{D42A27DB-BD31-4B8C-83A1-F6EECF244321}">
                <p14:modId xmlns:p14="http://schemas.microsoft.com/office/powerpoint/2010/main" val="2813371110"/>
              </p:ext>
            </p:extLst>
          </p:nvPr>
        </p:nvGraphicFramePr>
        <p:xfrm>
          <a:off x="838200" y="2571838"/>
          <a:ext cx="10515600" cy="1432560"/>
        </p:xfrm>
        <a:graphic>
          <a:graphicData uri="http://schemas.openxmlformats.org/drawingml/2006/table">
            <a:tbl>
              <a:tblPr>
                <a:tableStyleId>{BC89EF96-8CEA-46FF-86C4-4CE0E7609802}</a:tableStyleId>
              </a:tblPr>
              <a:tblGrid>
                <a:gridCol w="1168400">
                  <a:extLst>
                    <a:ext uri="{9D8B030D-6E8A-4147-A177-3AD203B41FA5}">
                      <a16:colId xmlns:a16="http://schemas.microsoft.com/office/drawing/2014/main" val="2481924359"/>
                    </a:ext>
                  </a:extLst>
                </a:gridCol>
                <a:gridCol w="1168400">
                  <a:extLst>
                    <a:ext uri="{9D8B030D-6E8A-4147-A177-3AD203B41FA5}">
                      <a16:colId xmlns:a16="http://schemas.microsoft.com/office/drawing/2014/main" val="554735804"/>
                    </a:ext>
                  </a:extLst>
                </a:gridCol>
                <a:gridCol w="1168400">
                  <a:extLst>
                    <a:ext uri="{9D8B030D-6E8A-4147-A177-3AD203B41FA5}">
                      <a16:colId xmlns:a16="http://schemas.microsoft.com/office/drawing/2014/main" val="271659396"/>
                    </a:ext>
                  </a:extLst>
                </a:gridCol>
                <a:gridCol w="1168400">
                  <a:extLst>
                    <a:ext uri="{9D8B030D-6E8A-4147-A177-3AD203B41FA5}">
                      <a16:colId xmlns:a16="http://schemas.microsoft.com/office/drawing/2014/main" val="1542137002"/>
                    </a:ext>
                  </a:extLst>
                </a:gridCol>
                <a:gridCol w="1168400">
                  <a:extLst>
                    <a:ext uri="{9D8B030D-6E8A-4147-A177-3AD203B41FA5}">
                      <a16:colId xmlns:a16="http://schemas.microsoft.com/office/drawing/2014/main" val="3057967198"/>
                    </a:ext>
                  </a:extLst>
                </a:gridCol>
                <a:gridCol w="1168400">
                  <a:extLst>
                    <a:ext uri="{9D8B030D-6E8A-4147-A177-3AD203B41FA5}">
                      <a16:colId xmlns:a16="http://schemas.microsoft.com/office/drawing/2014/main" val="2074110150"/>
                    </a:ext>
                  </a:extLst>
                </a:gridCol>
                <a:gridCol w="1168400">
                  <a:extLst>
                    <a:ext uri="{9D8B030D-6E8A-4147-A177-3AD203B41FA5}">
                      <a16:colId xmlns:a16="http://schemas.microsoft.com/office/drawing/2014/main" val="2838946678"/>
                    </a:ext>
                  </a:extLst>
                </a:gridCol>
                <a:gridCol w="1168400">
                  <a:extLst>
                    <a:ext uri="{9D8B030D-6E8A-4147-A177-3AD203B41FA5}">
                      <a16:colId xmlns:a16="http://schemas.microsoft.com/office/drawing/2014/main" val="1404670559"/>
                    </a:ext>
                  </a:extLst>
                </a:gridCol>
                <a:gridCol w="1168400">
                  <a:extLst>
                    <a:ext uri="{9D8B030D-6E8A-4147-A177-3AD203B41FA5}">
                      <a16:colId xmlns:a16="http://schemas.microsoft.com/office/drawing/2014/main" val="4052761077"/>
                    </a:ext>
                  </a:extLst>
                </a:gridCol>
              </a:tblGrid>
              <a:tr h="0">
                <a:tc>
                  <a:txBody>
                    <a:bodyPr/>
                    <a:lstStyle/>
                    <a:p>
                      <a:pPr algn="l" fontAlgn="b"/>
                      <a:r>
                        <a:rPr lang="es-CL" sz="1400" b="1">
                          <a:solidFill>
                            <a:srgbClr val="333333"/>
                          </a:solidFill>
                          <a:effectLst/>
                        </a:rPr>
                        <a:t>Día</a:t>
                      </a:r>
                      <a:endParaRPr lang="es-CL" sz="1400" b="1">
                        <a:solidFill>
                          <a:srgbClr val="333333"/>
                        </a:solidFill>
                        <a:effectLst/>
                        <a:latin typeface="Open Sans" panose="020B0606030504020204" pitchFamily="34" charset="0"/>
                      </a:endParaRPr>
                    </a:p>
                  </a:txBody>
                  <a:tcPr marL="121920" marR="121920" marT="60960" marB="60960" anchor="b"/>
                </a:tc>
                <a:tc>
                  <a:txBody>
                    <a:bodyPr/>
                    <a:lstStyle/>
                    <a:p>
                      <a:pPr algn="l" fontAlgn="b"/>
                      <a:r>
                        <a:rPr lang="es-CL" sz="1400" b="1">
                          <a:solidFill>
                            <a:srgbClr val="333333"/>
                          </a:solidFill>
                          <a:effectLst/>
                        </a:rPr>
                        <a:t>1</a:t>
                      </a:r>
                      <a:endParaRPr lang="es-CL" sz="1400" b="1">
                        <a:solidFill>
                          <a:srgbClr val="333333"/>
                        </a:solidFill>
                        <a:effectLst/>
                        <a:latin typeface="Open Sans" panose="020B0606030504020204" pitchFamily="34" charset="0"/>
                      </a:endParaRPr>
                    </a:p>
                  </a:txBody>
                  <a:tcPr marL="121920" marR="121920" marT="60960" marB="60960" anchor="b"/>
                </a:tc>
                <a:tc>
                  <a:txBody>
                    <a:bodyPr/>
                    <a:lstStyle/>
                    <a:p>
                      <a:pPr algn="l" fontAlgn="b"/>
                      <a:r>
                        <a:rPr lang="es-CL" sz="1400" b="1">
                          <a:solidFill>
                            <a:srgbClr val="333333"/>
                          </a:solidFill>
                          <a:effectLst/>
                        </a:rPr>
                        <a:t>2</a:t>
                      </a:r>
                      <a:endParaRPr lang="es-CL" sz="1400" b="1">
                        <a:solidFill>
                          <a:srgbClr val="333333"/>
                        </a:solidFill>
                        <a:effectLst/>
                        <a:latin typeface="Open Sans" panose="020B0606030504020204" pitchFamily="34" charset="0"/>
                      </a:endParaRPr>
                    </a:p>
                  </a:txBody>
                  <a:tcPr marL="121920" marR="121920" marT="60960" marB="60960" anchor="b"/>
                </a:tc>
                <a:tc>
                  <a:txBody>
                    <a:bodyPr/>
                    <a:lstStyle/>
                    <a:p>
                      <a:pPr algn="l" fontAlgn="b"/>
                      <a:r>
                        <a:rPr lang="es-CL" sz="1400" b="1">
                          <a:solidFill>
                            <a:srgbClr val="333333"/>
                          </a:solidFill>
                          <a:effectLst/>
                        </a:rPr>
                        <a:t>3</a:t>
                      </a:r>
                      <a:endParaRPr lang="es-CL" sz="1400" b="1">
                        <a:solidFill>
                          <a:srgbClr val="333333"/>
                        </a:solidFill>
                        <a:effectLst/>
                        <a:latin typeface="Open Sans" panose="020B0606030504020204" pitchFamily="34" charset="0"/>
                      </a:endParaRPr>
                    </a:p>
                  </a:txBody>
                  <a:tcPr marL="121920" marR="121920" marT="60960" marB="60960" anchor="b"/>
                </a:tc>
                <a:tc>
                  <a:txBody>
                    <a:bodyPr/>
                    <a:lstStyle/>
                    <a:p>
                      <a:pPr algn="l" fontAlgn="b"/>
                      <a:r>
                        <a:rPr lang="es-CL" sz="1400" b="1">
                          <a:solidFill>
                            <a:srgbClr val="333333"/>
                          </a:solidFill>
                          <a:effectLst/>
                        </a:rPr>
                        <a:t>4</a:t>
                      </a:r>
                      <a:endParaRPr lang="es-CL" sz="1400" b="1">
                        <a:solidFill>
                          <a:srgbClr val="333333"/>
                        </a:solidFill>
                        <a:effectLst/>
                        <a:latin typeface="Open Sans" panose="020B0606030504020204" pitchFamily="34" charset="0"/>
                      </a:endParaRPr>
                    </a:p>
                  </a:txBody>
                  <a:tcPr marL="121920" marR="121920" marT="60960" marB="60960" anchor="b"/>
                </a:tc>
                <a:tc>
                  <a:txBody>
                    <a:bodyPr/>
                    <a:lstStyle/>
                    <a:p>
                      <a:pPr algn="l" fontAlgn="b"/>
                      <a:r>
                        <a:rPr lang="es-CL" sz="1400" b="1">
                          <a:solidFill>
                            <a:srgbClr val="333333"/>
                          </a:solidFill>
                          <a:effectLst/>
                        </a:rPr>
                        <a:t>5</a:t>
                      </a:r>
                      <a:endParaRPr lang="es-CL" sz="1400" b="1">
                        <a:solidFill>
                          <a:srgbClr val="333333"/>
                        </a:solidFill>
                        <a:effectLst/>
                        <a:latin typeface="Open Sans" panose="020B0606030504020204" pitchFamily="34" charset="0"/>
                      </a:endParaRPr>
                    </a:p>
                  </a:txBody>
                  <a:tcPr marL="121920" marR="121920" marT="60960" marB="60960" anchor="b"/>
                </a:tc>
                <a:tc>
                  <a:txBody>
                    <a:bodyPr/>
                    <a:lstStyle/>
                    <a:p>
                      <a:pPr algn="l" fontAlgn="b"/>
                      <a:r>
                        <a:rPr lang="es-CL" sz="1400" b="1">
                          <a:solidFill>
                            <a:srgbClr val="333333"/>
                          </a:solidFill>
                          <a:effectLst/>
                        </a:rPr>
                        <a:t>6</a:t>
                      </a:r>
                      <a:endParaRPr lang="es-CL" sz="1400" b="1">
                        <a:solidFill>
                          <a:srgbClr val="333333"/>
                        </a:solidFill>
                        <a:effectLst/>
                        <a:latin typeface="Open Sans" panose="020B0606030504020204" pitchFamily="34" charset="0"/>
                      </a:endParaRPr>
                    </a:p>
                  </a:txBody>
                  <a:tcPr marL="121920" marR="121920" marT="60960" marB="60960" anchor="b"/>
                </a:tc>
                <a:tc>
                  <a:txBody>
                    <a:bodyPr/>
                    <a:lstStyle/>
                    <a:p>
                      <a:pPr algn="l" fontAlgn="b"/>
                      <a:r>
                        <a:rPr lang="es-CL" sz="1400" b="1">
                          <a:solidFill>
                            <a:srgbClr val="333333"/>
                          </a:solidFill>
                          <a:effectLst/>
                        </a:rPr>
                        <a:t>7</a:t>
                      </a:r>
                      <a:endParaRPr lang="es-CL" sz="1400" b="1">
                        <a:solidFill>
                          <a:srgbClr val="333333"/>
                        </a:solidFill>
                        <a:effectLst/>
                        <a:latin typeface="Open Sans" panose="020B0606030504020204" pitchFamily="34" charset="0"/>
                      </a:endParaRPr>
                    </a:p>
                  </a:txBody>
                  <a:tcPr marL="121920" marR="121920" marT="60960" marB="60960" anchor="b"/>
                </a:tc>
                <a:tc>
                  <a:txBody>
                    <a:bodyPr/>
                    <a:lstStyle/>
                    <a:p>
                      <a:pPr algn="l" fontAlgn="b"/>
                      <a:r>
                        <a:rPr lang="es-CL" sz="1400" b="1" dirty="0">
                          <a:solidFill>
                            <a:srgbClr val="333333"/>
                          </a:solidFill>
                          <a:effectLst/>
                        </a:rPr>
                        <a:t>8</a:t>
                      </a:r>
                      <a:endParaRPr lang="es-CL" sz="1400" b="1" dirty="0">
                        <a:solidFill>
                          <a:srgbClr val="333333"/>
                        </a:solidFill>
                        <a:effectLst/>
                        <a:latin typeface="Open Sans" panose="020B0606030504020204" pitchFamily="34" charset="0"/>
                      </a:endParaRPr>
                    </a:p>
                  </a:txBody>
                  <a:tcPr marL="121920" marR="121920" marT="60960" marB="60960" anchor="b"/>
                </a:tc>
                <a:extLst>
                  <a:ext uri="{0D108BD9-81ED-4DB2-BD59-A6C34878D82A}">
                    <a16:rowId xmlns:a16="http://schemas.microsoft.com/office/drawing/2014/main" val="2633778722"/>
                  </a:ext>
                </a:extLst>
              </a:tr>
              <a:tr h="0">
                <a:tc>
                  <a:txBody>
                    <a:bodyPr/>
                    <a:lstStyle/>
                    <a:p>
                      <a:pPr fontAlgn="t"/>
                      <a:r>
                        <a:rPr lang="es-CL" sz="1400" b="0">
                          <a:solidFill>
                            <a:srgbClr val="333333"/>
                          </a:solidFill>
                          <a:effectLst/>
                        </a:rPr>
                        <a:t>Nivel de inventario</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4310</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dirty="0">
                          <a:solidFill>
                            <a:srgbClr val="333333"/>
                          </a:solidFill>
                          <a:effectLst/>
                        </a:rPr>
                        <a:t>4400</a:t>
                      </a:r>
                      <a:endParaRPr lang="es-CL" sz="1400" b="0" dirty="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4000</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3952</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4011</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4000</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4110</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dirty="0">
                          <a:solidFill>
                            <a:srgbClr val="333333"/>
                          </a:solidFill>
                          <a:effectLst/>
                        </a:rPr>
                        <a:t>4220</a:t>
                      </a:r>
                      <a:endParaRPr lang="es-CL" sz="1400" b="0" dirty="0">
                        <a:solidFill>
                          <a:srgbClr val="333333"/>
                        </a:solidFill>
                        <a:effectLst/>
                        <a:latin typeface="Open Sans" panose="020B0606030504020204" pitchFamily="34" charset="0"/>
                      </a:endParaRPr>
                    </a:p>
                  </a:txBody>
                  <a:tcPr marL="121920" marR="121920" marT="60960" marB="60960"/>
                </a:tc>
                <a:extLst>
                  <a:ext uri="{0D108BD9-81ED-4DB2-BD59-A6C34878D82A}">
                    <a16:rowId xmlns:a16="http://schemas.microsoft.com/office/drawing/2014/main" val="2848269645"/>
                  </a:ext>
                </a:extLst>
              </a:tr>
              <a:tr h="0">
                <a:tc>
                  <a:txBody>
                    <a:bodyPr/>
                    <a:lstStyle/>
                    <a:p>
                      <a:pPr fontAlgn="t"/>
                      <a:r>
                        <a:rPr lang="es-CL" sz="1400" b="0">
                          <a:solidFill>
                            <a:srgbClr val="333333"/>
                          </a:solidFill>
                          <a:effectLst/>
                        </a:rPr>
                        <a:t>Promedio móvil</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4310</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4355</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4200</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3976</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3981.5</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4005.5</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a:solidFill>
                            <a:srgbClr val="333333"/>
                          </a:solidFill>
                          <a:effectLst/>
                        </a:rPr>
                        <a:t>4055</a:t>
                      </a:r>
                      <a:endParaRPr lang="es-CL" sz="1400" b="0">
                        <a:solidFill>
                          <a:srgbClr val="333333"/>
                        </a:solidFill>
                        <a:effectLst/>
                        <a:latin typeface="Open Sans" panose="020B0606030504020204" pitchFamily="34" charset="0"/>
                      </a:endParaRPr>
                    </a:p>
                  </a:txBody>
                  <a:tcPr marL="121920" marR="121920" marT="60960" marB="60960"/>
                </a:tc>
                <a:tc>
                  <a:txBody>
                    <a:bodyPr/>
                    <a:lstStyle/>
                    <a:p>
                      <a:pPr fontAlgn="t"/>
                      <a:r>
                        <a:rPr lang="es-CL" sz="1400" b="0" dirty="0">
                          <a:solidFill>
                            <a:srgbClr val="333333"/>
                          </a:solidFill>
                          <a:effectLst/>
                        </a:rPr>
                        <a:t>4165</a:t>
                      </a:r>
                      <a:endParaRPr lang="es-CL" sz="1400" b="0" dirty="0">
                        <a:solidFill>
                          <a:srgbClr val="333333"/>
                        </a:solidFill>
                        <a:effectLst/>
                        <a:latin typeface="Open Sans" panose="020B0606030504020204" pitchFamily="34" charset="0"/>
                      </a:endParaRPr>
                    </a:p>
                  </a:txBody>
                  <a:tcPr marL="121920" marR="121920" marT="60960" marB="60960"/>
                </a:tc>
                <a:extLst>
                  <a:ext uri="{0D108BD9-81ED-4DB2-BD59-A6C34878D82A}">
                    <a16:rowId xmlns:a16="http://schemas.microsoft.com/office/drawing/2014/main" val="3599816005"/>
                  </a:ext>
                </a:extLst>
              </a:tr>
            </a:tbl>
          </a:graphicData>
        </a:graphic>
      </p:graphicFrame>
    </p:spTree>
    <p:extLst>
      <p:ext uri="{BB962C8B-B14F-4D97-AF65-F5344CB8AC3E}">
        <p14:creationId xmlns:p14="http://schemas.microsoft.com/office/powerpoint/2010/main" val="31411756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26376"/>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Método de Promedios Móviles</a:t>
            </a:r>
            <a:endParaRPr sz="3600" dirty="0">
              <a:solidFill>
                <a:schemeClr val="lt1"/>
              </a:solidFill>
            </a:endParaRPr>
          </a:p>
        </p:txBody>
      </p:sp>
      <mc:AlternateContent xmlns:mc="http://schemas.openxmlformats.org/markup-compatibility/2006">
        <mc:Choice xmlns:a14="http://schemas.microsoft.com/office/drawing/2010/main" Requires="a14">
          <p:sp>
            <p:nvSpPr>
              <p:cNvPr id="2" name="CuadroTexto 1">
                <a:extLst>
                  <a:ext uri="{FF2B5EF4-FFF2-40B4-BE49-F238E27FC236}">
                    <a16:creationId xmlns:a16="http://schemas.microsoft.com/office/drawing/2014/main" id="{56D6BD4F-ACF8-4107-A193-6BA72703117C}"/>
                  </a:ext>
                </a:extLst>
              </p:cNvPr>
              <p:cNvSpPr txBox="1"/>
              <p:nvPr/>
            </p:nvSpPr>
            <p:spPr>
              <a:xfrm>
                <a:off x="328613" y="2361563"/>
                <a:ext cx="11534773" cy="4522969"/>
              </a:xfrm>
              <a:prstGeom prst="rect">
                <a:avLst/>
              </a:prstGeom>
              <a:noFill/>
            </p:spPr>
            <p:txBody>
              <a:bodyPr wrap="square" rtlCol="0">
                <a:spAutoFit/>
              </a:bodyPr>
              <a:lstStyle/>
              <a:p>
                <a:pPr marL="742950" lvl="1" indent="-285750">
                  <a:spcAft>
                    <a:spcPts val="600"/>
                  </a:spcAft>
                  <a:buFont typeface="Arial" panose="020B0604020202020204" pitchFamily="34" charset="0"/>
                  <a:buChar char="•"/>
                </a:pPr>
                <a:r>
                  <a:rPr lang="es-MX" dirty="0"/>
                  <a:t>El promedio móvil de orden N de una serie de valores Y1, Y2, Y3,... Y</a:t>
                </a:r>
                <a:r>
                  <a:rPr lang="es-MX" baseline="-25000" dirty="0"/>
                  <a:t>N</a:t>
                </a:r>
                <a:r>
                  <a:rPr lang="es-MX" dirty="0"/>
                  <a:t> se define por la sucesión de valores correspondientes a las medias aritméticas:</a:t>
                </a:r>
              </a:p>
              <a:p>
                <a:pPr lvl="1">
                  <a:spcAft>
                    <a:spcPts val="600"/>
                  </a:spcAft>
                </a:pPr>
                <a14:m>
                  <m:oMathPara xmlns:m="http://schemas.openxmlformats.org/officeDocument/2006/math">
                    <m:oMathParaPr>
                      <m:jc m:val="centerGroup"/>
                    </m:oMathParaPr>
                    <m:oMath xmlns:m="http://schemas.openxmlformats.org/officeDocument/2006/math">
                      <m:f>
                        <m:fPr>
                          <m:ctrlPr>
                            <a:rPr lang="es-MX" i="1" smtClean="0">
                              <a:latin typeface="Cambria Math" panose="02040503050406030204" pitchFamily="18" charset="0"/>
                            </a:rPr>
                          </m:ctrlPr>
                        </m:fPr>
                        <m:num>
                          <m:sSub>
                            <m:sSubPr>
                              <m:ctrlPr>
                                <a:rPr lang="es-MX" i="1" smtClean="0">
                                  <a:latin typeface="Cambria Math" panose="02040503050406030204" pitchFamily="18" charset="0"/>
                                </a:rPr>
                              </m:ctrlPr>
                            </m:sSubPr>
                            <m:e>
                              <m:r>
                                <a:rPr lang="es-CL" b="0" i="1" smtClean="0">
                                  <a:latin typeface="Cambria Math" panose="02040503050406030204" pitchFamily="18" charset="0"/>
                                </a:rPr>
                                <m:t>𝑌</m:t>
                              </m:r>
                            </m:e>
                            <m:sub>
                              <m:r>
                                <a:rPr lang="es-CL" b="0" i="1" smtClean="0">
                                  <a:latin typeface="Cambria Math" panose="02040503050406030204" pitchFamily="18" charset="0"/>
                                </a:rPr>
                                <m:t>1</m:t>
                              </m:r>
                            </m:sub>
                          </m:sSub>
                          <m:r>
                            <a:rPr lang="es-CL" b="0" i="1" smtClean="0">
                              <a:latin typeface="Cambria Math" panose="02040503050406030204" pitchFamily="18" charset="0"/>
                            </a:rPr>
                            <m:t>+</m:t>
                          </m:r>
                          <m:sSub>
                            <m:sSubPr>
                              <m:ctrlPr>
                                <a:rPr lang="es-MX" i="1">
                                  <a:latin typeface="Cambria Math" panose="02040503050406030204" pitchFamily="18" charset="0"/>
                                </a:rPr>
                              </m:ctrlPr>
                            </m:sSubPr>
                            <m:e>
                              <m:r>
                                <a:rPr lang="es-CL" i="1">
                                  <a:latin typeface="Cambria Math" panose="02040503050406030204" pitchFamily="18" charset="0"/>
                                </a:rPr>
                                <m:t>𝑌</m:t>
                              </m:r>
                            </m:e>
                            <m:sub>
                              <m:r>
                                <a:rPr lang="es-CL" b="0" i="1" smtClean="0">
                                  <a:latin typeface="Cambria Math" panose="02040503050406030204" pitchFamily="18" charset="0"/>
                                </a:rPr>
                                <m:t>2</m:t>
                              </m:r>
                            </m:sub>
                          </m:sSub>
                          <m:r>
                            <a:rPr lang="es-CL" b="0" i="1" smtClean="0">
                              <a:latin typeface="Cambria Math" panose="02040503050406030204" pitchFamily="18" charset="0"/>
                            </a:rPr>
                            <m:t>+…+</m:t>
                          </m:r>
                          <m:sSub>
                            <m:sSubPr>
                              <m:ctrlPr>
                                <a:rPr lang="es-MX" i="1">
                                  <a:latin typeface="Cambria Math" panose="02040503050406030204" pitchFamily="18" charset="0"/>
                                </a:rPr>
                              </m:ctrlPr>
                            </m:sSubPr>
                            <m:e>
                              <m:r>
                                <a:rPr lang="es-CL" i="1">
                                  <a:latin typeface="Cambria Math" panose="02040503050406030204" pitchFamily="18" charset="0"/>
                                </a:rPr>
                                <m:t>𝑌</m:t>
                              </m:r>
                            </m:e>
                            <m:sub>
                              <m:r>
                                <a:rPr lang="es-CL" b="0" i="1" smtClean="0">
                                  <a:latin typeface="Cambria Math" panose="02040503050406030204" pitchFamily="18" charset="0"/>
                                </a:rPr>
                                <m:t>𝑁</m:t>
                              </m:r>
                            </m:sub>
                          </m:sSub>
                        </m:num>
                        <m:den>
                          <m:r>
                            <a:rPr lang="es-CL" b="0" i="1" smtClean="0">
                              <a:latin typeface="Cambria Math" panose="02040503050406030204" pitchFamily="18" charset="0"/>
                            </a:rPr>
                            <m:t>𝑁</m:t>
                          </m:r>
                        </m:den>
                      </m:f>
                      <m:r>
                        <a:rPr lang="es-CL" b="0" i="0" smtClean="0">
                          <a:latin typeface="Cambria Math" panose="02040503050406030204" pitchFamily="18" charset="0"/>
                        </a:rPr>
                        <m:t>;</m:t>
                      </m:r>
                      <m:f>
                        <m:fPr>
                          <m:ctrlPr>
                            <a:rPr lang="es-MX" i="1">
                              <a:latin typeface="Cambria Math" panose="02040503050406030204" pitchFamily="18" charset="0"/>
                            </a:rPr>
                          </m:ctrlPr>
                        </m:fPr>
                        <m:num>
                          <m:sSub>
                            <m:sSubPr>
                              <m:ctrlPr>
                                <a:rPr lang="es-MX" i="1">
                                  <a:latin typeface="Cambria Math" panose="02040503050406030204" pitchFamily="18" charset="0"/>
                                </a:rPr>
                              </m:ctrlPr>
                            </m:sSubPr>
                            <m:e>
                              <m:r>
                                <a:rPr lang="es-CL" i="1">
                                  <a:latin typeface="Cambria Math" panose="02040503050406030204" pitchFamily="18" charset="0"/>
                                </a:rPr>
                                <m:t>𝑌</m:t>
                              </m:r>
                            </m:e>
                            <m:sub>
                              <m:r>
                                <a:rPr lang="es-CL" b="0" i="1" smtClean="0">
                                  <a:latin typeface="Cambria Math" panose="02040503050406030204" pitchFamily="18" charset="0"/>
                                </a:rPr>
                                <m:t>2</m:t>
                              </m:r>
                            </m:sub>
                          </m:sSub>
                          <m:r>
                            <a:rPr lang="es-CL" i="1">
                              <a:latin typeface="Cambria Math" panose="02040503050406030204" pitchFamily="18" charset="0"/>
                            </a:rPr>
                            <m:t>+</m:t>
                          </m:r>
                          <m:sSub>
                            <m:sSubPr>
                              <m:ctrlPr>
                                <a:rPr lang="es-MX" i="1" smtClean="0">
                                  <a:latin typeface="Cambria Math" panose="02040503050406030204" pitchFamily="18" charset="0"/>
                                </a:rPr>
                              </m:ctrlPr>
                            </m:sSubPr>
                            <m:e>
                              <m:r>
                                <a:rPr lang="es-CL" i="1">
                                  <a:latin typeface="Cambria Math" panose="02040503050406030204" pitchFamily="18" charset="0"/>
                                </a:rPr>
                                <m:t>𝑌</m:t>
                              </m:r>
                            </m:e>
                            <m:sub>
                              <m:r>
                                <a:rPr lang="es-CL" b="0" i="1" smtClean="0">
                                  <a:latin typeface="Cambria Math" panose="02040503050406030204" pitchFamily="18" charset="0"/>
                                </a:rPr>
                                <m:t>3</m:t>
                              </m:r>
                            </m:sub>
                          </m:sSub>
                          <m:r>
                            <a:rPr lang="es-CL" i="1">
                              <a:latin typeface="Cambria Math" panose="02040503050406030204" pitchFamily="18" charset="0"/>
                            </a:rPr>
                            <m:t>+…+</m:t>
                          </m:r>
                          <m:sSub>
                            <m:sSubPr>
                              <m:ctrlPr>
                                <a:rPr lang="es-MX" i="1">
                                  <a:latin typeface="Cambria Math" panose="02040503050406030204" pitchFamily="18" charset="0"/>
                                </a:rPr>
                              </m:ctrlPr>
                            </m:sSubPr>
                            <m:e>
                              <m:r>
                                <a:rPr lang="es-CL" i="1">
                                  <a:latin typeface="Cambria Math" panose="02040503050406030204" pitchFamily="18" charset="0"/>
                                </a:rPr>
                                <m:t>𝑌</m:t>
                              </m:r>
                            </m:e>
                            <m:sub>
                              <m:r>
                                <a:rPr lang="es-CL" i="1">
                                  <a:latin typeface="Cambria Math" panose="02040503050406030204" pitchFamily="18" charset="0"/>
                                </a:rPr>
                                <m:t>𝑁</m:t>
                              </m:r>
                              <m:r>
                                <a:rPr lang="es-CL" b="0" i="1" smtClean="0">
                                  <a:latin typeface="Cambria Math" panose="02040503050406030204" pitchFamily="18" charset="0"/>
                                </a:rPr>
                                <m:t>+1</m:t>
                              </m:r>
                            </m:sub>
                          </m:sSub>
                        </m:num>
                        <m:den>
                          <m:r>
                            <a:rPr lang="es-CL" i="1">
                              <a:latin typeface="Cambria Math" panose="02040503050406030204" pitchFamily="18" charset="0"/>
                            </a:rPr>
                            <m:t>𝑁</m:t>
                          </m:r>
                        </m:den>
                      </m:f>
                      <m:r>
                        <a:rPr lang="es-CL">
                          <a:latin typeface="Cambria Math" panose="02040503050406030204" pitchFamily="18" charset="0"/>
                        </a:rPr>
                        <m:t>;</m:t>
                      </m:r>
                      <m:f>
                        <m:fPr>
                          <m:ctrlPr>
                            <a:rPr lang="es-MX" i="1">
                              <a:latin typeface="Cambria Math" panose="02040503050406030204" pitchFamily="18" charset="0"/>
                            </a:rPr>
                          </m:ctrlPr>
                        </m:fPr>
                        <m:num>
                          <m:sSub>
                            <m:sSubPr>
                              <m:ctrlPr>
                                <a:rPr lang="es-MX" i="1">
                                  <a:latin typeface="Cambria Math" panose="02040503050406030204" pitchFamily="18" charset="0"/>
                                </a:rPr>
                              </m:ctrlPr>
                            </m:sSubPr>
                            <m:e>
                              <m:r>
                                <a:rPr lang="es-CL" i="1">
                                  <a:latin typeface="Cambria Math" panose="02040503050406030204" pitchFamily="18" charset="0"/>
                                </a:rPr>
                                <m:t>𝑌</m:t>
                              </m:r>
                            </m:e>
                            <m:sub>
                              <m:r>
                                <a:rPr lang="es-CL" b="0" i="1" smtClean="0">
                                  <a:latin typeface="Cambria Math" panose="02040503050406030204" pitchFamily="18" charset="0"/>
                                </a:rPr>
                                <m:t>3</m:t>
                              </m:r>
                            </m:sub>
                          </m:sSub>
                          <m:r>
                            <a:rPr lang="es-CL" i="1">
                              <a:latin typeface="Cambria Math" panose="02040503050406030204" pitchFamily="18" charset="0"/>
                            </a:rPr>
                            <m:t>+</m:t>
                          </m:r>
                          <m:sSub>
                            <m:sSubPr>
                              <m:ctrlPr>
                                <a:rPr lang="es-MX" i="1">
                                  <a:latin typeface="Cambria Math" panose="02040503050406030204" pitchFamily="18" charset="0"/>
                                </a:rPr>
                              </m:ctrlPr>
                            </m:sSubPr>
                            <m:e>
                              <m:r>
                                <a:rPr lang="es-CL" i="1">
                                  <a:latin typeface="Cambria Math" panose="02040503050406030204" pitchFamily="18" charset="0"/>
                                </a:rPr>
                                <m:t>𝑌</m:t>
                              </m:r>
                            </m:e>
                            <m:sub>
                              <m:r>
                                <a:rPr lang="es-CL" b="0" i="1" smtClean="0">
                                  <a:latin typeface="Cambria Math" panose="02040503050406030204" pitchFamily="18" charset="0"/>
                                </a:rPr>
                                <m:t>4</m:t>
                              </m:r>
                            </m:sub>
                          </m:sSub>
                          <m:r>
                            <a:rPr lang="es-CL" i="1">
                              <a:latin typeface="Cambria Math" panose="02040503050406030204" pitchFamily="18" charset="0"/>
                            </a:rPr>
                            <m:t>+…+</m:t>
                          </m:r>
                          <m:sSub>
                            <m:sSubPr>
                              <m:ctrlPr>
                                <a:rPr lang="es-MX" i="1">
                                  <a:latin typeface="Cambria Math" panose="02040503050406030204" pitchFamily="18" charset="0"/>
                                </a:rPr>
                              </m:ctrlPr>
                            </m:sSubPr>
                            <m:e>
                              <m:r>
                                <a:rPr lang="es-CL" i="1">
                                  <a:latin typeface="Cambria Math" panose="02040503050406030204" pitchFamily="18" charset="0"/>
                                </a:rPr>
                                <m:t>𝑌</m:t>
                              </m:r>
                            </m:e>
                            <m:sub>
                              <m:r>
                                <a:rPr lang="es-CL" i="1">
                                  <a:latin typeface="Cambria Math" panose="02040503050406030204" pitchFamily="18" charset="0"/>
                                </a:rPr>
                                <m:t>𝑁</m:t>
                              </m:r>
                              <m:r>
                                <a:rPr lang="es-CL" i="1">
                                  <a:latin typeface="Cambria Math" panose="02040503050406030204" pitchFamily="18" charset="0"/>
                                </a:rPr>
                                <m:t>+</m:t>
                              </m:r>
                              <m:r>
                                <a:rPr lang="es-CL" b="0" i="1" smtClean="0">
                                  <a:latin typeface="Cambria Math" panose="02040503050406030204" pitchFamily="18" charset="0"/>
                                </a:rPr>
                                <m:t>2</m:t>
                              </m:r>
                            </m:sub>
                          </m:sSub>
                        </m:num>
                        <m:den>
                          <m:r>
                            <a:rPr lang="es-CL" i="1">
                              <a:latin typeface="Cambria Math" panose="02040503050406030204" pitchFamily="18" charset="0"/>
                            </a:rPr>
                            <m:t>𝑁</m:t>
                          </m:r>
                        </m:den>
                      </m:f>
                      <m:r>
                        <a:rPr lang="es-CL">
                          <a:latin typeface="Cambria Math" panose="02040503050406030204" pitchFamily="18" charset="0"/>
                        </a:rPr>
                        <m:t>;</m:t>
                      </m:r>
                      <m:r>
                        <a:rPr lang="es-CL" b="0" i="0" smtClean="0">
                          <a:latin typeface="Cambria Math" panose="02040503050406030204" pitchFamily="18" charset="0"/>
                        </a:rPr>
                        <m:t>…</m:t>
                      </m:r>
                    </m:oMath>
                  </m:oMathPara>
                </a14:m>
                <a:endParaRPr lang="es-CL" b="0" dirty="0"/>
              </a:p>
              <a:p>
                <a:pPr marL="742950" lvl="1" indent="-285750">
                  <a:spcAft>
                    <a:spcPts val="600"/>
                  </a:spcAft>
                  <a:buFont typeface="Arial" panose="020B0604020202020204" pitchFamily="34" charset="0"/>
                  <a:buChar char="•"/>
                </a:pPr>
                <a:r>
                  <a:rPr lang="es-MX" dirty="0"/>
                  <a:t>Usando un ejemplo similar al de la diapositiva anterior:</a:t>
                </a:r>
              </a:p>
              <a:p>
                <a:pPr marL="1200150" lvl="2" indent="-285750">
                  <a:spcAft>
                    <a:spcPts val="600"/>
                  </a:spcAft>
                  <a:buFont typeface="Arial" panose="020B0604020202020204" pitchFamily="34" charset="0"/>
                  <a:buChar char="•"/>
                </a:pPr>
                <a:r>
                  <a:rPr lang="es-MX" dirty="0"/>
                  <a:t>Dados los valores 4, 6, 8, 10, 12 para el movimiento medio de orden 2</a:t>
                </a:r>
              </a:p>
              <a:p>
                <a:pPr lvl="3">
                  <a:spcAft>
                    <a:spcPts val="600"/>
                  </a:spcAft>
                </a:pPr>
                <a14:m>
                  <m:oMathPara xmlns:m="http://schemas.openxmlformats.org/officeDocument/2006/math">
                    <m:oMathParaPr>
                      <m:jc m:val="centerGroup"/>
                    </m:oMathParaPr>
                    <m:oMath xmlns:m="http://schemas.openxmlformats.org/officeDocument/2006/math">
                      <m:f>
                        <m:fPr>
                          <m:ctrlPr>
                            <a:rPr lang="es-CL" b="0" i="1" smtClean="0">
                              <a:latin typeface="Cambria Math" panose="02040503050406030204" pitchFamily="18" charset="0"/>
                            </a:rPr>
                          </m:ctrlPr>
                        </m:fPr>
                        <m:num>
                          <m:r>
                            <a:rPr lang="es-CL" i="1">
                              <a:latin typeface="Cambria Math" panose="02040503050406030204" pitchFamily="18" charset="0"/>
                            </a:rPr>
                            <m:t>4</m:t>
                          </m:r>
                          <m:r>
                            <a:rPr lang="es-CL" b="0" i="1" smtClean="0">
                              <a:latin typeface="Cambria Math" panose="02040503050406030204" pitchFamily="18" charset="0"/>
                            </a:rPr>
                            <m:t>+6</m:t>
                          </m:r>
                        </m:num>
                        <m:den>
                          <m:r>
                            <a:rPr lang="es-CL" b="0" i="1" smtClean="0">
                              <a:latin typeface="Cambria Math" panose="02040503050406030204" pitchFamily="18" charset="0"/>
                            </a:rPr>
                            <m:t>2</m:t>
                          </m:r>
                        </m:den>
                      </m:f>
                      <m:r>
                        <a:rPr lang="es-CL" b="0" i="1" smtClean="0">
                          <a:latin typeface="Cambria Math" panose="02040503050406030204" pitchFamily="18" charset="0"/>
                        </a:rPr>
                        <m:t>; </m:t>
                      </m:r>
                      <m:f>
                        <m:fPr>
                          <m:ctrlPr>
                            <a:rPr lang="es-CL" b="0" i="1" smtClean="0">
                              <a:latin typeface="Cambria Math" panose="02040503050406030204" pitchFamily="18" charset="0"/>
                            </a:rPr>
                          </m:ctrlPr>
                        </m:fPr>
                        <m:num>
                          <m:r>
                            <a:rPr lang="es-CL" b="0" i="1" smtClean="0">
                              <a:latin typeface="Cambria Math" panose="02040503050406030204" pitchFamily="18" charset="0"/>
                            </a:rPr>
                            <m:t>6+8</m:t>
                          </m:r>
                        </m:num>
                        <m:den>
                          <m:r>
                            <a:rPr lang="es-CL" b="0" i="1" smtClean="0">
                              <a:latin typeface="Cambria Math" panose="02040503050406030204" pitchFamily="18" charset="0"/>
                            </a:rPr>
                            <m:t>2</m:t>
                          </m:r>
                        </m:den>
                      </m:f>
                      <m:r>
                        <a:rPr lang="es-CL" b="0" i="1" smtClean="0">
                          <a:latin typeface="Cambria Math" panose="02040503050406030204" pitchFamily="18" charset="0"/>
                        </a:rPr>
                        <m:t>; </m:t>
                      </m:r>
                      <m:f>
                        <m:fPr>
                          <m:ctrlPr>
                            <a:rPr lang="es-CL" b="0" i="1" smtClean="0">
                              <a:latin typeface="Cambria Math" panose="02040503050406030204" pitchFamily="18" charset="0"/>
                            </a:rPr>
                          </m:ctrlPr>
                        </m:fPr>
                        <m:num>
                          <m:r>
                            <a:rPr lang="es-CL" b="0" i="1" smtClean="0">
                              <a:latin typeface="Cambria Math" panose="02040503050406030204" pitchFamily="18" charset="0"/>
                            </a:rPr>
                            <m:t>8+10</m:t>
                          </m:r>
                        </m:num>
                        <m:den>
                          <m:r>
                            <a:rPr lang="es-CL" b="0" i="1" smtClean="0">
                              <a:latin typeface="Cambria Math" panose="02040503050406030204" pitchFamily="18" charset="0"/>
                            </a:rPr>
                            <m:t>2</m:t>
                          </m:r>
                        </m:den>
                      </m:f>
                      <m:r>
                        <a:rPr lang="es-CL" b="0" i="1" smtClean="0">
                          <a:latin typeface="Cambria Math" panose="02040503050406030204" pitchFamily="18" charset="0"/>
                        </a:rPr>
                        <m:t>; </m:t>
                      </m:r>
                      <m:f>
                        <m:fPr>
                          <m:ctrlPr>
                            <a:rPr lang="es-CL" b="0" i="1" smtClean="0">
                              <a:latin typeface="Cambria Math" panose="02040503050406030204" pitchFamily="18" charset="0"/>
                            </a:rPr>
                          </m:ctrlPr>
                        </m:fPr>
                        <m:num>
                          <m:r>
                            <a:rPr lang="es-CL" b="0" i="1" smtClean="0">
                              <a:latin typeface="Cambria Math" panose="02040503050406030204" pitchFamily="18" charset="0"/>
                            </a:rPr>
                            <m:t>10+12</m:t>
                          </m:r>
                        </m:num>
                        <m:den>
                          <m:r>
                            <a:rPr lang="es-CL" b="0" i="1" smtClean="0">
                              <a:latin typeface="Cambria Math" panose="02040503050406030204" pitchFamily="18" charset="0"/>
                            </a:rPr>
                            <m:t>2</m:t>
                          </m:r>
                        </m:den>
                      </m:f>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𝑉𝑎𝑙𝑜𝑟𝑒𝑠</m:t>
                      </m:r>
                      <m:r>
                        <a:rPr lang="es-CL" b="0" i="1" smtClean="0">
                          <a:latin typeface="Cambria Math" panose="02040503050406030204" pitchFamily="18" charset="0"/>
                          <a:ea typeface="Cambria Math" panose="02040503050406030204" pitchFamily="18" charset="0"/>
                        </a:rPr>
                        <m:t> 5;7;9;11</m:t>
                      </m:r>
                    </m:oMath>
                  </m:oMathPara>
                </a14:m>
                <a:endParaRPr lang="es-CL" b="0" dirty="0">
                  <a:ea typeface="Cambria Math" panose="02040503050406030204" pitchFamily="18" charset="0"/>
                </a:endParaRPr>
              </a:p>
              <a:p>
                <a:pPr marL="1200150" lvl="2" indent="-285750">
                  <a:spcAft>
                    <a:spcPts val="600"/>
                  </a:spcAft>
                  <a:buFont typeface="Arial" panose="020B0604020202020204" pitchFamily="34" charset="0"/>
                  <a:buChar char="•"/>
                </a:pPr>
                <a:r>
                  <a:rPr lang="es-MX" dirty="0"/>
                  <a:t>Para el movimiento medio de orden 3</a:t>
                </a:r>
              </a:p>
              <a:p>
                <a:pPr lvl="3">
                  <a:spcAft>
                    <a:spcPts val="600"/>
                  </a:spcAft>
                </a:pPr>
                <a14:m>
                  <m:oMathPara xmlns:m="http://schemas.openxmlformats.org/officeDocument/2006/math">
                    <m:oMathParaPr>
                      <m:jc m:val="centerGroup"/>
                    </m:oMathParaPr>
                    <m:oMath xmlns:m="http://schemas.openxmlformats.org/officeDocument/2006/math">
                      <m:f>
                        <m:fPr>
                          <m:ctrlPr>
                            <a:rPr lang="es-CL" b="0" i="1" smtClean="0">
                              <a:latin typeface="Cambria Math" panose="02040503050406030204" pitchFamily="18" charset="0"/>
                            </a:rPr>
                          </m:ctrlPr>
                        </m:fPr>
                        <m:num>
                          <m:r>
                            <a:rPr lang="es-CL" i="1">
                              <a:latin typeface="Cambria Math" panose="02040503050406030204" pitchFamily="18" charset="0"/>
                            </a:rPr>
                            <m:t>4</m:t>
                          </m:r>
                          <m:r>
                            <a:rPr lang="es-CL" b="0" i="1" smtClean="0">
                              <a:latin typeface="Cambria Math" panose="02040503050406030204" pitchFamily="18" charset="0"/>
                            </a:rPr>
                            <m:t>+6</m:t>
                          </m:r>
                          <m:r>
                            <a:rPr lang="es-CL" b="0" i="1" smtClean="0">
                              <a:latin typeface="Cambria Math" panose="02040503050406030204" pitchFamily="18" charset="0"/>
                            </a:rPr>
                            <m:t>+8</m:t>
                          </m:r>
                        </m:num>
                        <m:den>
                          <m:r>
                            <a:rPr lang="es-CL" b="0" i="1" smtClean="0">
                              <a:latin typeface="Cambria Math" panose="02040503050406030204" pitchFamily="18" charset="0"/>
                            </a:rPr>
                            <m:t>3</m:t>
                          </m:r>
                        </m:den>
                      </m:f>
                      <m:r>
                        <a:rPr lang="es-CL" b="0" i="1" smtClean="0">
                          <a:latin typeface="Cambria Math" panose="02040503050406030204" pitchFamily="18" charset="0"/>
                        </a:rPr>
                        <m:t>; </m:t>
                      </m:r>
                      <m:f>
                        <m:fPr>
                          <m:ctrlPr>
                            <a:rPr lang="es-CL" b="0" i="1" smtClean="0">
                              <a:latin typeface="Cambria Math" panose="02040503050406030204" pitchFamily="18" charset="0"/>
                            </a:rPr>
                          </m:ctrlPr>
                        </m:fPr>
                        <m:num>
                          <m:r>
                            <a:rPr lang="es-CL" b="0" i="1" smtClean="0">
                              <a:latin typeface="Cambria Math" panose="02040503050406030204" pitchFamily="18" charset="0"/>
                            </a:rPr>
                            <m:t>6+8</m:t>
                          </m:r>
                          <m:r>
                            <a:rPr lang="es-CL" b="0" i="1" smtClean="0">
                              <a:latin typeface="Cambria Math" panose="02040503050406030204" pitchFamily="18" charset="0"/>
                            </a:rPr>
                            <m:t>+10</m:t>
                          </m:r>
                        </m:num>
                        <m:den>
                          <m:r>
                            <a:rPr lang="es-CL" b="0" i="1" smtClean="0">
                              <a:latin typeface="Cambria Math" panose="02040503050406030204" pitchFamily="18" charset="0"/>
                            </a:rPr>
                            <m:t>3</m:t>
                          </m:r>
                        </m:den>
                      </m:f>
                      <m:r>
                        <a:rPr lang="es-CL" b="0" i="1" smtClean="0">
                          <a:latin typeface="Cambria Math" panose="02040503050406030204" pitchFamily="18" charset="0"/>
                        </a:rPr>
                        <m:t>; </m:t>
                      </m:r>
                      <m:f>
                        <m:fPr>
                          <m:ctrlPr>
                            <a:rPr lang="es-CL" b="0" i="1" smtClean="0">
                              <a:latin typeface="Cambria Math" panose="02040503050406030204" pitchFamily="18" charset="0"/>
                            </a:rPr>
                          </m:ctrlPr>
                        </m:fPr>
                        <m:num>
                          <m:r>
                            <a:rPr lang="es-CL" b="0" i="1" smtClean="0">
                              <a:latin typeface="Cambria Math" panose="02040503050406030204" pitchFamily="18" charset="0"/>
                            </a:rPr>
                            <m:t>8+10</m:t>
                          </m:r>
                          <m:r>
                            <a:rPr lang="es-CL" b="0" i="1" smtClean="0">
                              <a:latin typeface="Cambria Math" panose="02040503050406030204" pitchFamily="18" charset="0"/>
                            </a:rPr>
                            <m:t>+12</m:t>
                          </m:r>
                        </m:num>
                        <m:den>
                          <m:r>
                            <a:rPr lang="es-CL" b="0" i="1" smtClean="0">
                              <a:latin typeface="Cambria Math" panose="02040503050406030204" pitchFamily="18" charset="0"/>
                            </a:rPr>
                            <m:t>3</m:t>
                          </m:r>
                        </m:den>
                      </m:f>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𝑉𝑎𝑙𝑜𝑟𝑒𝑠</m:t>
                      </m:r>
                      <m:r>
                        <a:rPr lang="es-CL" b="0" i="1" smtClean="0">
                          <a:latin typeface="Cambria Math" panose="02040503050406030204" pitchFamily="18" charset="0"/>
                          <a:ea typeface="Cambria Math" panose="02040503050406030204" pitchFamily="18" charset="0"/>
                        </a:rPr>
                        <m:t> 6;8;10</m:t>
                      </m:r>
                    </m:oMath>
                  </m:oMathPara>
                </a14:m>
                <a:endParaRPr lang="es-CL" b="0" dirty="0">
                  <a:ea typeface="Cambria Math" panose="02040503050406030204" pitchFamily="18" charset="0"/>
                </a:endParaRPr>
              </a:p>
              <a:p>
                <a:pPr marL="1200150" lvl="2" indent="-285750">
                  <a:spcAft>
                    <a:spcPts val="600"/>
                  </a:spcAft>
                  <a:buFont typeface="Arial" panose="020B0604020202020204" pitchFamily="34" charset="0"/>
                  <a:buChar char="•"/>
                </a:pPr>
                <a:r>
                  <a:rPr lang="es-MX" dirty="0"/>
                  <a:t>Para el movimiento medio de orden 4</a:t>
                </a:r>
              </a:p>
              <a:p>
                <a:pPr lvl="3">
                  <a:spcAft>
                    <a:spcPts val="600"/>
                  </a:spcAft>
                </a:pPr>
                <a14:m>
                  <m:oMathPara xmlns:m="http://schemas.openxmlformats.org/officeDocument/2006/math">
                    <m:oMathParaPr>
                      <m:jc m:val="centerGroup"/>
                    </m:oMathParaPr>
                    <m:oMath xmlns:m="http://schemas.openxmlformats.org/officeDocument/2006/math">
                      <m:f>
                        <m:fPr>
                          <m:ctrlPr>
                            <a:rPr lang="es-CL" b="0" i="1" smtClean="0">
                              <a:latin typeface="Cambria Math" panose="02040503050406030204" pitchFamily="18" charset="0"/>
                            </a:rPr>
                          </m:ctrlPr>
                        </m:fPr>
                        <m:num>
                          <m:r>
                            <a:rPr lang="es-CL" i="1">
                              <a:latin typeface="Cambria Math" panose="02040503050406030204" pitchFamily="18" charset="0"/>
                            </a:rPr>
                            <m:t>4</m:t>
                          </m:r>
                          <m:r>
                            <a:rPr lang="es-CL" b="0" i="1" smtClean="0">
                              <a:latin typeface="Cambria Math" panose="02040503050406030204" pitchFamily="18" charset="0"/>
                            </a:rPr>
                            <m:t>+6+8</m:t>
                          </m:r>
                          <m:r>
                            <a:rPr lang="es-CL" b="0" i="1" smtClean="0">
                              <a:latin typeface="Cambria Math" panose="02040503050406030204" pitchFamily="18" charset="0"/>
                            </a:rPr>
                            <m:t>+10</m:t>
                          </m:r>
                        </m:num>
                        <m:den>
                          <m:r>
                            <a:rPr lang="es-CL" b="0" i="1" smtClean="0">
                              <a:latin typeface="Cambria Math" panose="02040503050406030204" pitchFamily="18" charset="0"/>
                            </a:rPr>
                            <m:t>4</m:t>
                          </m:r>
                        </m:den>
                      </m:f>
                      <m:r>
                        <a:rPr lang="es-CL" b="0" i="1" smtClean="0">
                          <a:latin typeface="Cambria Math" panose="02040503050406030204" pitchFamily="18" charset="0"/>
                        </a:rPr>
                        <m:t>; </m:t>
                      </m:r>
                      <m:f>
                        <m:fPr>
                          <m:ctrlPr>
                            <a:rPr lang="es-CL" b="0" i="1" smtClean="0">
                              <a:latin typeface="Cambria Math" panose="02040503050406030204" pitchFamily="18" charset="0"/>
                            </a:rPr>
                          </m:ctrlPr>
                        </m:fPr>
                        <m:num>
                          <m:r>
                            <a:rPr lang="es-CL" b="0" i="1" smtClean="0">
                              <a:latin typeface="Cambria Math" panose="02040503050406030204" pitchFamily="18" charset="0"/>
                            </a:rPr>
                            <m:t>6+8+10</m:t>
                          </m:r>
                          <m:r>
                            <a:rPr lang="es-CL" b="0" i="1" smtClean="0">
                              <a:latin typeface="Cambria Math" panose="02040503050406030204" pitchFamily="18" charset="0"/>
                            </a:rPr>
                            <m:t>+12</m:t>
                          </m:r>
                        </m:num>
                        <m:den>
                          <m:r>
                            <a:rPr lang="es-CL" b="0" i="1" smtClean="0">
                              <a:latin typeface="Cambria Math" panose="02040503050406030204" pitchFamily="18" charset="0"/>
                            </a:rPr>
                            <m:t>4</m:t>
                          </m:r>
                        </m:den>
                      </m:f>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𝑉𝑎𝑙𝑜𝑟𝑒𝑠</m:t>
                      </m:r>
                      <m:r>
                        <a:rPr lang="es-CL" b="0" i="1" smtClean="0">
                          <a:latin typeface="Cambria Math" panose="02040503050406030204" pitchFamily="18" charset="0"/>
                          <a:ea typeface="Cambria Math" panose="02040503050406030204" pitchFamily="18" charset="0"/>
                        </a:rPr>
                        <m:t> 7;9</m:t>
                      </m:r>
                    </m:oMath>
                  </m:oMathPara>
                </a14:m>
                <a:endParaRPr lang="es-CL" b="0" dirty="0">
                  <a:ea typeface="Cambria Math" panose="02040503050406030204" pitchFamily="18" charset="0"/>
                </a:endParaRPr>
              </a:p>
            </p:txBody>
          </p:sp>
        </mc:Choice>
        <mc:Fallback>
          <p:sp>
            <p:nvSpPr>
              <p:cNvPr id="2" name="CuadroTexto 1">
                <a:extLst>
                  <a:ext uri="{FF2B5EF4-FFF2-40B4-BE49-F238E27FC236}">
                    <a16:creationId xmlns:a16="http://schemas.microsoft.com/office/drawing/2014/main" id="{56D6BD4F-ACF8-4107-A193-6BA72703117C}"/>
                  </a:ext>
                </a:extLst>
              </p:cNvPr>
              <p:cNvSpPr txBox="1">
                <a:spLocks noRot="1" noChangeAspect="1" noMove="1" noResize="1" noEditPoints="1" noAdjustHandles="1" noChangeArrowheads="1" noChangeShapeType="1" noTextEdit="1"/>
              </p:cNvSpPr>
              <p:nvPr/>
            </p:nvSpPr>
            <p:spPr>
              <a:xfrm>
                <a:off x="328613" y="2361563"/>
                <a:ext cx="11534773" cy="4522969"/>
              </a:xfrm>
              <a:prstGeom prst="rect">
                <a:avLst/>
              </a:prstGeom>
              <a:blipFill>
                <a:blip r:embed="rId3"/>
                <a:stretch>
                  <a:fillRect t="-674"/>
                </a:stretch>
              </a:blipFill>
            </p:spPr>
            <p:txBody>
              <a:bodyPr/>
              <a:lstStyle/>
              <a:p>
                <a:r>
                  <a:rPr lang="es-CL">
                    <a:noFill/>
                  </a:rPr>
                  <a:t> </a:t>
                </a:r>
              </a:p>
            </p:txBody>
          </p:sp>
        </mc:Fallback>
      </mc:AlternateContent>
    </p:spTree>
    <p:extLst>
      <p:ext uri="{BB962C8B-B14F-4D97-AF65-F5344CB8AC3E}">
        <p14:creationId xmlns:p14="http://schemas.microsoft.com/office/powerpoint/2010/main" val="1534410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fade">
                                      <p:cBhvr>
                                        <p:cTn id="7" dur="500"/>
                                        <p:tgtEl>
                                          <p:spTgt spid="2">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
                                            <p:txEl>
                                              <p:pRg st="4" end="4"/>
                                            </p:txEl>
                                          </p:spTgt>
                                        </p:tgtEl>
                                        <p:attrNameLst>
                                          <p:attrName>style.visibility</p:attrName>
                                        </p:attrNameLst>
                                      </p:cBhvr>
                                      <p:to>
                                        <p:strVal val="visible"/>
                                      </p:to>
                                    </p:set>
                                    <p:animEffect transition="in" filter="fade">
                                      <p:cBhvr>
                                        <p:cTn id="10" dur="500"/>
                                        <p:tgtEl>
                                          <p:spTgt spid="2">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animEffect transition="in" filter="fade">
                                      <p:cBhvr>
                                        <p:cTn id="15" dur="500"/>
                                        <p:tgtEl>
                                          <p:spTgt spid="2">
                                            <p:txEl>
                                              <p:pRg st="5" end="5"/>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2">
                                            <p:txEl>
                                              <p:pRg st="6" end="6"/>
                                            </p:txEl>
                                          </p:spTgt>
                                        </p:tgtEl>
                                        <p:attrNameLst>
                                          <p:attrName>style.visibility</p:attrName>
                                        </p:attrNameLst>
                                      </p:cBhvr>
                                      <p:to>
                                        <p:strVal val="visible"/>
                                      </p:to>
                                    </p:set>
                                    <p:animEffect transition="in" filter="fade">
                                      <p:cBhvr>
                                        <p:cTn id="18" dur="500"/>
                                        <p:tgtEl>
                                          <p:spTgt spid="2">
                                            <p:txEl>
                                              <p:pRg st="6" end="6"/>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
                                            <p:txEl>
                                              <p:pRg st="7" end="7"/>
                                            </p:txEl>
                                          </p:spTgt>
                                        </p:tgtEl>
                                        <p:attrNameLst>
                                          <p:attrName>style.visibility</p:attrName>
                                        </p:attrNameLst>
                                      </p:cBhvr>
                                      <p:to>
                                        <p:strVal val="visible"/>
                                      </p:to>
                                    </p:set>
                                    <p:animEffect transition="in" filter="fade">
                                      <p:cBhvr>
                                        <p:cTn id="23" dur="500"/>
                                        <p:tgtEl>
                                          <p:spTgt spid="2">
                                            <p:txEl>
                                              <p:pRg st="7" end="7"/>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2">
                                            <p:txEl>
                                              <p:pRg st="8" end="8"/>
                                            </p:txEl>
                                          </p:spTgt>
                                        </p:tgtEl>
                                        <p:attrNameLst>
                                          <p:attrName>style.visibility</p:attrName>
                                        </p:attrNameLst>
                                      </p:cBhvr>
                                      <p:to>
                                        <p:strVal val="visible"/>
                                      </p:to>
                                    </p:set>
                                    <p:animEffect transition="in" filter="fade">
                                      <p:cBhvr>
                                        <p:cTn id="26"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26376"/>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Método de Promedios Móviles</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328613" y="2571838"/>
            <a:ext cx="11534773" cy="2616101"/>
          </a:xfrm>
          <a:prstGeom prst="rect">
            <a:avLst/>
          </a:prstGeom>
          <a:noFill/>
        </p:spPr>
        <p:txBody>
          <a:bodyPr wrap="square" rtlCol="0">
            <a:spAutoFit/>
          </a:bodyPr>
          <a:lstStyle/>
          <a:p>
            <a:pPr marL="742950" lvl="1" indent="-285750">
              <a:spcAft>
                <a:spcPts val="600"/>
              </a:spcAft>
              <a:buFont typeface="Arial" panose="020B0604020202020204" pitchFamily="34" charset="0"/>
              <a:buChar char="•"/>
            </a:pPr>
            <a:r>
              <a:rPr lang="es-MX" dirty="0"/>
              <a:t>Nota: </a:t>
            </a:r>
          </a:p>
          <a:p>
            <a:pPr lvl="2">
              <a:spcAft>
                <a:spcPts val="600"/>
              </a:spcAft>
            </a:pPr>
            <a:r>
              <a:rPr lang="es-MX" dirty="0"/>
              <a:t>Utilizando adecuadamente estos promedios móviles se eliminan los promedios o variaciones estacionales, cíclicas e irregulares, quedando sólo el movimiento de tendencia. </a:t>
            </a:r>
          </a:p>
          <a:p>
            <a:pPr marL="1200150" lvl="2" indent="-285750">
              <a:spcAft>
                <a:spcPts val="600"/>
              </a:spcAft>
              <a:buFont typeface="Arial" panose="020B0604020202020204" pitchFamily="34" charset="0"/>
              <a:buChar char="•"/>
            </a:pPr>
            <a:r>
              <a:rPr lang="es-MX" dirty="0"/>
              <a:t>Este método presenta el inconveniente de que se pierden datos iniciales y finales de la serie original. </a:t>
            </a:r>
          </a:p>
          <a:p>
            <a:pPr marL="1200150" lvl="2" indent="-285750">
              <a:spcAft>
                <a:spcPts val="600"/>
              </a:spcAft>
              <a:buFont typeface="Arial" panose="020B0604020202020204" pitchFamily="34" charset="0"/>
              <a:buChar char="•"/>
            </a:pPr>
            <a:r>
              <a:rPr lang="es-MX" dirty="0"/>
              <a:t>También se observa que a medida que N crece, la cantidad de nuevos datos se reduce. </a:t>
            </a:r>
          </a:p>
          <a:p>
            <a:pPr marL="1200150" lvl="2" indent="-285750">
              <a:spcAft>
                <a:spcPts val="600"/>
              </a:spcAft>
              <a:buFont typeface="Arial" panose="020B0604020202020204" pitchFamily="34" charset="0"/>
              <a:buChar char="•"/>
            </a:pPr>
            <a:r>
              <a:rPr lang="es-MX" dirty="0"/>
              <a:t>Si se emplean medias aritméticas ponderadas (como en el cálculo de la nota final de una asignatura dónde el promedio de certámenes tiene distinta ponderación al examen) en el método de los promedios móviles, el método toma de nombre Promedios Móviles Ponderados de Orden N.</a:t>
            </a:r>
            <a:endParaRPr lang="es-CL" b="0" dirty="0">
              <a:ea typeface="Cambria Math" panose="02040503050406030204" pitchFamily="18" charset="0"/>
            </a:endParaRPr>
          </a:p>
        </p:txBody>
      </p:sp>
      <p:sp>
        <p:nvSpPr>
          <p:cNvPr id="5" name="CuadroTexto 4">
            <a:extLst>
              <a:ext uri="{FF2B5EF4-FFF2-40B4-BE49-F238E27FC236}">
                <a16:creationId xmlns:a16="http://schemas.microsoft.com/office/drawing/2014/main" id="{9E1957AF-6EE1-8A54-5642-81B3D7464F11}"/>
              </a:ext>
            </a:extLst>
          </p:cNvPr>
          <p:cNvSpPr txBox="1"/>
          <p:nvPr/>
        </p:nvSpPr>
        <p:spPr>
          <a:xfrm>
            <a:off x="5344286" y="434884"/>
            <a:ext cx="6190488" cy="646331"/>
          </a:xfrm>
          <a:prstGeom prst="rect">
            <a:avLst/>
          </a:prstGeom>
          <a:noFill/>
        </p:spPr>
        <p:txBody>
          <a:bodyPr wrap="square">
            <a:spAutoFit/>
          </a:bodyPr>
          <a:lstStyle/>
          <a:p>
            <a:r>
              <a:rPr lang="es-CL" dirty="0">
                <a:hlinkClick r:id="rId3"/>
              </a:rPr>
              <a:t>https://blogs.ua.es/matesfacil/2020/08/26/diferencia-entre-las-medias-aritmetica-y-ponderada/</a:t>
            </a:r>
            <a:r>
              <a:rPr lang="es-CL" dirty="0"/>
              <a:t> </a:t>
            </a:r>
          </a:p>
        </p:txBody>
      </p:sp>
    </p:spTree>
    <p:extLst>
      <p:ext uri="{BB962C8B-B14F-4D97-AF65-F5344CB8AC3E}">
        <p14:creationId xmlns:p14="http://schemas.microsoft.com/office/powerpoint/2010/main" val="2721184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animEffect transition="in" filter="fade">
                                      <p:cBhvr>
                                        <p:cTn id="7" dur="500"/>
                                        <p:tgtEl>
                                          <p:spTgt spid="2">
                                            <p:txEl>
                                              <p:pRg st="4" end="4"/>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26376"/>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Ejemplo de Promedios Móviles</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374619" y="2478203"/>
            <a:ext cx="7718107" cy="646331"/>
          </a:xfrm>
          <a:prstGeom prst="rect">
            <a:avLst/>
          </a:prstGeom>
          <a:noFill/>
        </p:spPr>
        <p:txBody>
          <a:bodyPr wrap="square" rtlCol="0">
            <a:spAutoFit/>
          </a:bodyPr>
          <a:lstStyle/>
          <a:p>
            <a:pPr marL="742950" lvl="1" indent="-285750">
              <a:spcAft>
                <a:spcPts val="600"/>
              </a:spcAft>
              <a:buFont typeface="Arial" panose="020B0604020202020204" pitchFamily="34" charset="0"/>
              <a:buChar char="•"/>
            </a:pPr>
            <a:r>
              <a:rPr lang="es-MX" dirty="0">
                <a:ea typeface="Cambria Math" panose="02040503050406030204" pitchFamily="18" charset="0"/>
              </a:rPr>
              <a:t>Los datos representan las ventas en miles de dólares de la Empresa D&amp;M durante los últimos 3 años en períodos de trimestrales:</a:t>
            </a:r>
            <a:endParaRPr lang="es-CL" b="0" dirty="0">
              <a:ea typeface="Cambria Math" panose="02040503050406030204" pitchFamily="18" charset="0"/>
            </a:endParaRPr>
          </a:p>
        </p:txBody>
      </p:sp>
      <p:graphicFrame>
        <p:nvGraphicFramePr>
          <p:cNvPr id="13" name="Tabla 13">
            <a:extLst>
              <a:ext uri="{FF2B5EF4-FFF2-40B4-BE49-F238E27FC236}">
                <a16:creationId xmlns:a16="http://schemas.microsoft.com/office/drawing/2014/main" id="{383F7F08-8B9F-5232-9D52-C454A3542AD6}"/>
              </a:ext>
            </a:extLst>
          </p:cNvPr>
          <p:cNvGraphicFramePr>
            <a:graphicFrameLocks noGrp="1"/>
          </p:cNvGraphicFramePr>
          <p:nvPr>
            <p:extLst>
              <p:ext uri="{D42A27DB-BD31-4B8C-83A1-F6EECF244321}">
                <p14:modId xmlns:p14="http://schemas.microsoft.com/office/powerpoint/2010/main" val="4241306774"/>
              </p:ext>
            </p:extLst>
          </p:nvPr>
        </p:nvGraphicFramePr>
        <p:xfrm>
          <a:off x="8467344" y="1959190"/>
          <a:ext cx="1975104" cy="4820920"/>
        </p:xfrm>
        <a:graphic>
          <a:graphicData uri="http://schemas.openxmlformats.org/drawingml/2006/table">
            <a:tbl>
              <a:tblPr firstRow="1" bandRow="1">
                <a:tableStyleId>{69012ECD-51FC-41F1-AA8D-1B2483CD663E}</a:tableStyleId>
              </a:tblPr>
              <a:tblGrid>
                <a:gridCol w="987552">
                  <a:extLst>
                    <a:ext uri="{9D8B030D-6E8A-4147-A177-3AD203B41FA5}">
                      <a16:colId xmlns:a16="http://schemas.microsoft.com/office/drawing/2014/main" val="3864651566"/>
                    </a:ext>
                  </a:extLst>
                </a:gridCol>
                <a:gridCol w="987552">
                  <a:extLst>
                    <a:ext uri="{9D8B030D-6E8A-4147-A177-3AD203B41FA5}">
                      <a16:colId xmlns:a16="http://schemas.microsoft.com/office/drawing/2014/main" val="2752352216"/>
                    </a:ext>
                  </a:extLst>
                </a:gridCol>
              </a:tblGrid>
              <a:tr h="370840">
                <a:tc>
                  <a:txBody>
                    <a:bodyPr/>
                    <a:lstStyle/>
                    <a:p>
                      <a:r>
                        <a:rPr lang="es-CL" sz="1600" dirty="0"/>
                        <a:t>Trimestre</a:t>
                      </a:r>
                    </a:p>
                  </a:txBody>
                  <a:tcPr/>
                </a:tc>
                <a:tc>
                  <a:txBody>
                    <a:bodyPr/>
                    <a:lstStyle/>
                    <a:p>
                      <a:r>
                        <a:rPr lang="es-CL" sz="1600" dirty="0"/>
                        <a:t>Ventas</a:t>
                      </a:r>
                    </a:p>
                  </a:txBody>
                  <a:tcPr/>
                </a:tc>
                <a:extLst>
                  <a:ext uri="{0D108BD9-81ED-4DB2-BD59-A6C34878D82A}">
                    <a16:rowId xmlns:a16="http://schemas.microsoft.com/office/drawing/2014/main" val="1858998444"/>
                  </a:ext>
                </a:extLst>
              </a:tr>
              <a:tr h="370840">
                <a:tc>
                  <a:txBody>
                    <a:bodyPr/>
                    <a:lstStyle/>
                    <a:p>
                      <a:pPr algn="ctr"/>
                      <a:r>
                        <a:rPr lang="es-CL" sz="1600" dirty="0"/>
                        <a:t>1</a:t>
                      </a:r>
                    </a:p>
                  </a:txBody>
                  <a:tcPr/>
                </a:tc>
                <a:tc>
                  <a:txBody>
                    <a:bodyPr/>
                    <a:lstStyle/>
                    <a:p>
                      <a:pPr algn="ctr"/>
                      <a:r>
                        <a:rPr lang="es-CL" sz="1600" dirty="0"/>
                        <a:t>12</a:t>
                      </a:r>
                    </a:p>
                  </a:txBody>
                  <a:tcPr/>
                </a:tc>
                <a:extLst>
                  <a:ext uri="{0D108BD9-81ED-4DB2-BD59-A6C34878D82A}">
                    <a16:rowId xmlns:a16="http://schemas.microsoft.com/office/drawing/2014/main" val="60863967"/>
                  </a:ext>
                </a:extLst>
              </a:tr>
              <a:tr h="370840">
                <a:tc>
                  <a:txBody>
                    <a:bodyPr/>
                    <a:lstStyle/>
                    <a:p>
                      <a:pPr algn="ctr"/>
                      <a:r>
                        <a:rPr lang="es-CL" sz="1600" dirty="0"/>
                        <a:t>2</a:t>
                      </a:r>
                    </a:p>
                  </a:txBody>
                  <a:tcPr/>
                </a:tc>
                <a:tc>
                  <a:txBody>
                    <a:bodyPr/>
                    <a:lstStyle/>
                    <a:p>
                      <a:pPr algn="ctr"/>
                      <a:r>
                        <a:rPr lang="es-CL" sz="1600" dirty="0"/>
                        <a:t>16</a:t>
                      </a:r>
                    </a:p>
                  </a:txBody>
                  <a:tcPr/>
                </a:tc>
                <a:extLst>
                  <a:ext uri="{0D108BD9-81ED-4DB2-BD59-A6C34878D82A}">
                    <a16:rowId xmlns:a16="http://schemas.microsoft.com/office/drawing/2014/main" val="4203188376"/>
                  </a:ext>
                </a:extLst>
              </a:tr>
              <a:tr h="370840">
                <a:tc>
                  <a:txBody>
                    <a:bodyPr/>
                    <a:lstStyle/>
                    <a:p>
                      <a:pPr algn="ctr"/>
                      <a:r>
                        <a:rPr lang="es-CL" sz="1600" dirty="0"/>
                        <a:t>3</a:t>
                      </a:r>
                    </a:p>
                  </a:txBody>
                  <a:tcPr/>
                </a:tc>
                <a:tc>
                  <a:txBody>
                    <a:bodyPr/>
                    <a:lstStyle/>
                    <a:p>
                      <a:pPr algn="ctr"/>
                      <a:r>
                        <a:rPr lang="es-CL" sz="1600" dirty="0"/>
                        <a:t>20</a:t>
                      </a:r>
                    </a:p>
                  </a:txBody>
                  <a:tcPr/>
                </a:tc>
                <a:extLst>
                  <a:ext uri="{0D108BD9-81ED-4DB2-BD59-A6C34878D82A}">
                    <a16:rowId xmlns:a16="http://schemas.microsoft.com/office/drawing/2014/main" val="1810783538"/>
                  </a:ext>
                </a:extLst>
              </a:tr>
              <a:tr h="370840">
                <a:tc>
                  <a:txBody>
                    <a:bodyPr/>
                    <a:lstStyle/>
                    <a:p>
                      <a:pPr algn="ctr"/>
                      <a:r>
                        <a:rPr lang="es-CL" sz="1600" dirty="0"/>
                        <a:t>4</a:t>
                      </a:r>
                    </a:p>
                  </a:txBody>
                  <a:tcPr/>
                </a:tc>
                <a:tc>
                  <a:txBody>
                    <a:bodyPr/>
                    <a:lstStyle/>
                    <a:p>
                      <a:pPr algn="ctr"/>
                      <a:r>
                        <a:rPr lang="es-CL" sz="1600" dirty="0"/>
                        <a:t>34</a:t>
                      </a:r>
                    </a:p>
                  </a:txBody>
                  <a:tcPr/>
                </a:tc>
                <a:extLst>
                  <a:ext uri="{0D108BD9-81ED-4DB2-BD59-A6C34878D82A}">
                    <a16:rowId xmlns:a16="http://schemas.microsoft.com/office/drawing/2014/main" val="3474472019"/>
                  </a:ext>
                </a:extLst>
              </a:tr>
              <a:tr h="370840">
                <a:tc>
                  <a:txBody>
                    <a:bodyPr/>
                    <a:lstStyle/>
                    <a:p>
                      <a:pPr algn="ctr"/>
                      <a:r>
                        <a:rPr lang="es-CL" sz="1600" dirty="0"/>
                        <a:t>5</a:t>
                      </a:r>
                    </a:p>
                  </a:txBody>
                  <a:tcPr/>
                </a:tc>
                <a:tc>
                  <a:txBody>
                    <a:bodyPr/>
                    <a:lstStyle/>
                    <a:p>
                      <a:pPr algn="ctr"/>
                      <a:r>
                        <a:rPr lang="es-CL" sz="1600" dirty="0"/>
                        <a:t>23</a:t>
                      </a:r>
                    </a:p>
                  </a:txBody>
                  <a:tcPr/>
                </a:tc>
                <a:extLst>
                  <a:ext uri="{0D108BD9-81ED-4DB2-BD59-A6C34878D82A}">
                    <a16:rowId xmlns:a16="http://schemas.microsoft.com/office/drawing/2014/main" val="3632615430"/>
                  </a:ext>
                </a:extLst>
              </a:tr>
              <a:tr h="370840">
                <a:tc>
                  <a:txBody>
                    <a:bodyPr/>
                    <a:lstStyle/>
                    <a:p>
                      <a:pPr algn="ctr"/>
                      <a:r>
                        <a:rPr lang="es-CL" sz="1600" dirty="0"/>
                        <a:t>6</a:t>
                      </a:r>
                    </a:p>
                  </a:txBody>
                  <a:tcPr/>
                </a:tc>
                <a:tc>
                  <a:txBody>
                    <a:bodyPr/>
                    <a:lstStyle/>
                    <a:p>
                      <a:pPr algn="ctr"/>
                      <a:r>
                        <a:rPr lang="es-CL" sz="1600" dirty="0"/>
                        <a:t>19</a:t>
                      </a:r>
                    </a:p>
                  </a:txBody>
                  <a:tcPr/>
                </a:tc>
                <a:extLst>
                  <a:ext uri="{0D108BD9-81ED-4DB2-BD59-A6C34878D82A}">
                    <a16:rowId xmlns:a16="http://schemas.microsoft.com/office/drawing/2014/main" val="2883235889"/>
                  </a:ext>
                </a:extLst>
              </a:tr>
              <a:tr h="370840">
                <a:tc>
                  <a:txBody>
                    <a:bodyPr/>
                    <a:lstStyle/>
                    <a:p>
                      <a:pPr algn="ctr"/>
                      <a:r>
                        <a:rPr lang="es-CL" sz="1600" dirty="0"/>
                        <a:t>7</a:t>
                      </a:r>
                    </a:p>
                  </a:txBody>
                  <a:tcPr/>
                </a:tc>
                <a:tc>
                  <a:txBody>
                    <a:bodyPr/>
                    <a:lstStyle/>
                    <a:p>
                      <a:pPr algn="ctr"/>
                      <a:r>
                        <a:rPr lang="es-CL" sz="1600" dirty="0"/>
                        <a:t>20</a:t>
                      </a:r>
                    </a:p>
                  </a:txBody>
                  <a:tcPr/>
                </a:tc>
                <a:extLst>
                  <a:ext uri="{0D108BD9-81ED-4DB2-BD59-A6C34878D82A}">
                    <a16:rowId xmlns:a16="http://schemas.microsoft.com/office/drawing/2014/main" val="2099311710"/>
                  </a:ext>
                </a:extLst>
              </a:tr>
              <a:tr h="370840">
                <a:tc>
                  <a:txBody>
                    <a:bodyPr/>
                    <a:lstStyle/>
                    <a:p>
                      <a:pPr algn="ctr"/>
                      <a:r>
                        <a:rPr lang="es-CL" sz="1600" dirty="0"/>
                        <a:t>8</a:t>
                      </a:r>
                    </a:p>
                  </a:txBody>
                  <a:tcPr/>
                </a:tc>
                <a:tc>
                  <a:txBody>
                    <a:bodyPr/>
                    <a:lstStyle/>
                    <a:p>
                      <a:pPr algn="ctr"/>
                      <a:r>
                        <a:rPr lang="es-CL" sz="1600" dirty="0"/>
                        <a:t>35</a:t>
                      </a:r>
                    </a:p>
                  </a:txBody>
                  <a:tcPr/>
                </a:tc>
                <a:extLst>
                  <a:ext uri="{0D108BD9-81ED-4DB2-BD59-A6C34878D82A}">
                    <a16:rowId xmlns:a16="http://schemas.microsoft.com/office/drawing/2014/main" val="2560772990"/>
                  </a:ext>
                </a:extLst>
              </a:tr>
              <a:tr h="370840">
                <a:tc>
                  <a:txBody>
                    <a:bodyPr/>
                    <a:lstStyle/>
                    <a:p>
                      <a:pPr algn="ctr"/>
                      <a:r>
                        <a:rPr lang="es-CL" sz="1600" dirty="0"/>
                        <a:t>9</a:t>
                      </a:r>
                    </a:p>
                  </a:txBody>
                  <a:tcPr/>
                </a:tc>
                <a:tc>
                  <a:txBody>
                    <a:bodyPr/>
                    <a:lstStyle/>
                    <a:p>
                      <a:pPr algn="ctr"/>
                      <a:r>
                        <a:rPr lang="es-CL" sz="1600" dirty="0"/>
                        <a:t>11</a:t>
                      </a:r>
                    </a:p>
                  </a:txBody>
                  <a:tcPr/>
                </a:tc>
                <a:extLst>
                  <a:ext uri="{0D108BD9-81ED-4DB2-BD59-A6C34878D82A}">
                    <a16:rowId xmlns:a16="http://schemas.microsoft.com/office/drawing/2014/main" val="646566107"/>
                  </a:ext>
                </a:extLst>
              </a:tr>
              <a:tr h="370840">
                <a:tc>
                  <a:txBody>
                    <a:bodyPr/>
                    <a:lstStyle/>
                    <a:p>
                      <a:pPr algn="ctr"/>
                      <a:r>
                        <a:rPr lang="es-CL" sz="1600" dirty="0"/>
                        <a:t>10</a:t>
                      </a:r>
                    </a:p>
                  </a:txBody>
                  <a:tcPr/>
                </a:tc>
                <a:tc>
                  <a:txBody>
                    <a:bodyPr/>
                    <a:lstStyle/>
                    <a:p>
                      <a:pPr algn="ctr"/>
                      <a:r>
                        <a:rPr lang="es-CL" sz="1600" dirty="0"/>
                        <a:t>19</a:t>
                      </a:r>
                    </a:p>
                  </a:txBody>
                  <a:tcPr/>
                </a:tc>
                <a:extLst>
                  <a:ext uri="{0D108BD9-81ED-4DB2-BD59-A6C34878D82A}">
                    <a16:rowId xmlns:a16="http://schemas.microsoft.com/office/drawing/2014/main" val="1093299430"/>
                  </a:ext>
                </a:extLst>
              </a:tr>
              <a:tr h="370840">
                <a:tc>
                  <a:txBody>
                    <a:bodyPr/>
                    <a:lstStyle/>
                    <a:p>
                      <a:pPr algn="ctr"/>
                      <a:r>
                        <a:rPr lang="es-CL" sz="1600" dirty="0"/>
                        <a:t>11</a:t>
                      </a:r>
                    </a:p>
                  </a:txBody>
                  <a:tcPr/>
                </a:tc>
                <a:tc>
                  <a:txBody>
                    <a:bodyPr/>
                    <a:lstStyle/>
                    <a:p>
                      <a:pPr algn="ctr"/>
                      <a:r>
                        <a:rPr lang="es-CL" sz="1600" dirty="0"/>
                        <a:t>24</a:t>
                      </a:r>
                    </a:p>
                  </a:txBody>
                  <a:tcPr/>
                </a:tc>
                <a:extLst>
                  <a:ext uri="{0D108BD9-81ED-4DB2-BD59-A6C34878D82A}">
                    <a16:rowId xmlns:a16="http://schemas.microsoft.com/office/drawing/2014/main" val="316992094"/>
                  </a:ext>
                </a:extLst>
              </a:tr>
              <a:tr h="370840">
                <a:tc>
                  <a:txBody>
                    <a:bodyPr/>
                    <a:lstStyle/>
                    <a:p>
                      <a:pPr algn="ctr"/>
                      <a:r>
                        <a:rPr lang="es-CL" sz="1600" dirty="0"/>
                        <a:t>12</a:t>
                      </a:r>
                    </a:p>
                  </a:txBody>
                  <a:tcPr/>
                </a:tc>
                <a:tc>
                  <a:txBody>
                    <a:bodyPr/>
                    <a:lstStyle/>
                    <a:p>
                      <a:pPr algn="ctr"/>
                      <a:r>
                        <a:rPr lang="es-CL" sz="1600" dirty="0"/>
                        <a:t>36</a:t>
                      </a:r>
                    </a:p>
                  </a:txBody>
                  <a:tcPr/>
                </a:tc>
                <a:extLst>
                  <a:ext uri="{0D108BD9-81ED-4DB2-BD59-A6C34878D82A}">
                    <a16:rowId xmlns:a16="http://schemas.microsoft.com/office/drawing/2014/main" val="1492607327"/>
                  </a:ext>
                </a:extLst>
              </a:tr>
            </a:tbl>
          </a:graphicData>
        </a:graphic>
      </p:graphicFrame>
      <p:sp>
        <p:nvSpPr>
          <p:cNvPr id="15" name="CuadroTexto 14">
            <a:extLst>
              <a:ext uri="{FF2B5EF4-FFF2-40B4-BE49-F238E27FC236}">
                <a16:creationId xmlns:a16="http://schemas.microsoft.com/office/drawing/2014/main" id="{37B41257-50D9-C516-11F3-24EDD306F3AF}"/>
              </a:ext>
            </a:extLst>
          </p:cNvPr>
          <p:cNvSpPr txBox="1"/>
          <p:nvPr/>
        </p:nvSpPr>
        <p:spPr>
          <a:xfrm>
            <a:off x="1138429" y="3241174"/>
            <a:ext cx="6190488" cy="3139321"/>
          </a:xfrm>
          <a:prstGeom prst="rect">
            <a:avLst/>
          </a:prstGeom>
          <a:noFill/>
        </p:spPr>
        <p:txBody>
          <a:bodyPr wrap="square">
            <a:spAutoFit/>
          </a:bodyPr>
          <a:lstStyle/>
          <a:p>
            <a:r>
              <a:rPr lang="es-MX" dirty="0"/>
              <a:t>Se pide:</a:t>
            </a:r>
          </a:p>
          <a:p>
            <a:pPr marL="342900" indent="-342900">
              <a:buFont typeface="+mj-lt"/>
              <a:buAutoNum type="arabicParenR"/>
            </a:pPr>
            <a:r>
              <a:rPr lang="es-MX" dirty="0"/>
              <a:t>Suavizar los datos con el método de los promedios móviles de orden 3 (longitud de 3 períodos).</a:t>
            </a:r>
          </a:p>
          <a:p>
            <a:pPr marL="342900" indent="-342900">
              <a:buFont typeface="+mj-lt"/>
              <a:buAutoNum type="arabicParenR"/>
            </a:pPr>
            <a:r>
              <a:rPr lang="es-MX" dirty="0"/>
              <a:t>Pronosticar las ventas para el trimestre número 13.</a:t>
            </a:r>
          </a:p>
          <a:p>
            <a:pPr marL="342900" indent="-342900">
              <a:buFont typeface="+mj-lt"/>
              <a:buAutoNum type="arabicParenR"/>
            </a:pPr>
            <a:r>
              <a:rPr lang="es-MX" dirty="0"/>
              <a:t>Suponga que la última venta realizada es el doble de importante que la penúltima, y la antepenúltima tiene la mitad de importancia que la penúltima. Realizar el pronóstico de ventas para el trimestre 13 empleando el método de los promedios móviles ponderados de orden 3.</a:t>
            </a:r>
          </a:p>
          <a:p>
            <a:pPr marL="342900" indent="-342900">
              <a:buFont typeface="+mj-lt"/>
              <a:buAutoNum type="arabicParenR"/>
            </a:pPr>
            <a:r>
              <a:rPr lang="es-MX" dirty="0"/>
              <a:t>Elaborar un gráfico en el que se muestren las ventas y los promedios móviles (ventas suavizadas).</a:t>
            </a:r>
            <a:endParaRPr lang="es-CL" dirty="0"/>
          </a:p>
        </p:txBody>
      </p:sp>
    </p:spTree>
    <p:extLst>
      <p:ext uri="{BB962C8B-B14F-4D97-AF65-F5344CB8AC3E}">
        <p14:creationId xmlns:p14="http://schemas.microsoft.com/office/powerpoint/2010/main" val="38194068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26376"/>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Ejemplo de Promedios Móviles</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356671" y="2496560"/>
            <a:ext cx="7718107" cy="723275"/>
          </a:xfrm>
          <a:prstGeom prst="rect">
            <a:avLst/>
          </a:prstGeom>
          <a:noFill/>
        </p:spPr>
        <p:txBody>
          <a:bodyPr wrap="square" rtlCol="0">
            <a:spAutoFit/>
          </a:bodyPr>
          <a:lstStyle/>
          <a:p>
            <a:pPr marL="742950" lvl="1" indent="-285750">
              <a:spcAft>
                <a:spcPts val="600"/>
              </a:spcAft>
              <a:buFont typeface="Arial" panose="020B0604020202020204" pitchFamily="34" charset="0"/>
              <a:buChar char="•"/>
            </a:pPr>
            <a:r>
              <a:rPr lang="es-MX" dirty="0">
                <a:ea typeface="Cambria Math" panose="02040503050406030204" pitchFamily="18" charset="0"/>
              </a:rPr>
              <a:t>Desarrollo:</a:t>
            </a:r>
          </a:p>
          <a:p>
            <a:pPr marL="800100" lvl="1" indent="-342900">
              <a:spcAft>
                <a:spcPts val="600"/>
              </a:spcAft>
              <a:buFont typeface="+mj-lt"/>
              <a:buAutoNum type="arabicParenR"/>
            </a:pPr>
            <a:r>
              <a:rPr lang="es-MX" dirty="0"/>
              <a:t>Cálculo de promedios móviles de orden 3:</a:t>
            </a:r>
            <a:endParaRPr lang="es-CL" b="0" dirty="0">
              <a:ea typeface="Cambria Math" panose="02040503050406030204" pitchFamily="18" charset="0"/>
            </a:endParaRPr>
          </a:p>
        </p:txBody>
      </p:sp>
      <p:graphicFrame>
        <p:nvGraphicFramePr>
          <p:cNvPr id="13" name="Tabla 13">
            <a:extLst>
              <a:ext uri="{FF2B5EF4-FFF2-40B4-BE49-F238E27FC236}">
                <a16:creationId xmlns:a16="http://schemas.microsoft.com/office/drawing/2014/main" id="{383F7F08-8B9F-5232-9D52-C454A3542AD6}"/>
              </a:ext>
            </a:extLst>
          </p:cNvPr>
          <p:cNvGraphicFramePr>
            <a:graphicFrameLocks noGrp="1"/>
          </p:cNvGraphicFramePr>
          <p:nvPr/>
        </p:nvGraphicFramePr>
        <p:xfrm>
          <a:off x="914400" y="3219835"/>
          <a:ext cx="5504688" cy="3566160"/>
        </p:xfrm>
        <a:graphic>
          <a:graphicData uri="http://schemas.openxmlformats.org/drawingml/2006/table">
            <a:tbl>
              <a:tblPr firstRow="1" bandRow="1">
                <a:tableStyleId>{69012ECD-51FC-41F1-AA8D-1B2483CD663E}</a:tableStyleId>
              </a:tblPr>
              <a:tblGrid>
                <a:gridCol w="987552">
                  <a:extLst>
                    <a:ext uri="{9D8B030D-6E8A-4147-A177-3AD203B41FA5}">
                      <a16:colId xmlns:a16="http://schemas.microsoft.com/office/drawing/2014/main" val="3864651566"/>
                    </a:ext>
                  </a:extLst>
                </a:gridCol>
                <a:gridCol w="779272">
                  <a:extLst>
                    <a:ext uri="{9D8B030D-6E8A-4147-A177-3AD203B41FA5}">
                      <a16:colId xmlns:a16="http://schemas.microsoft.com/office/drawing/2014/main" val="2752352216"/>
                    </a:ext>
                  </a:extLst>
                </a:gridCol>
                <a:gridCol w="3737864">
                  <a:extLst>
                    <a:ext uri="{9D8B030D-6E8A-4147-A177-3AD203B41FA5}">
                      <a16:colId xmlns:a16="http://schemas.microsoft.com/office/drawing/2014/main" val="2970419209"/>
                    </a:ext>
                  </a:extLst>
                </a:gridCol>
              </a:tblGrid>
              <a:tr h="151384">
                <a:tc>
                  <a:txBody>
                    <a:bodyPr/>
                    <a:lstStyle/>
                    <a:p>
                      <a:pPr algn="ctr"/>
                      <a:r>
                        <a:rPr lang="es-CL" sz="1200" dirty="0"/>
                        <a:t>Trimestre</a:t>
                      </a:r>
                    </a:p>
                  </a:txBody>
                  <a:tcPr/>
                </a:tc>
                <a:tc>
                  <a:txBody>
                    <a:bodyPr/>
                    <a:lstStyle/>
                    <a:p>
                      <a:pPr algn="ctr"/>
                      <a:r>
                        <a:rPr lang="es-CL" sz="1200" dirty="0"/>
                        <a:t>Ventas</a:t>
                      </a:r>
                    </a:p>
                  </a:txBody>
                  <a:tcPr/>
                </a:tc>
                <a:tc>
                  <a:txBody>
                    <a:bodyPr/>
                    <a:lstStyle/>
                    <a:p>
                      <a:pPr algn="ctr"/>
                      <a:r>
                        <a:rPr lang="es-CL" sz="1200" dirty="0"/>
                        <a:t>Pronóstico (Promedios móviles)</a:t>
                      </a:r>
                    </a:p>
                  </a:txBody>
                  <a:tcPr/>
                </a:tc>
                <a:extLst>
                  <a:ext uri="{0D108BD9-81ED-4DB2-BD59-A6C34878D82A}">
                    <a16:rowId xmlns:a16="http://schemas.microsoft.com/office/drawing/2014/main" val="1858998444"/>
                  </a:ext>
                </a:extLst>
              </a:tr>
              <a:tr h="175426">
                <a:tc>
                  <a:txBody>
                    <a:bodyPr/>
                    <a:lstStyle/>
                    <a:p>
                      <a:pPr algn="ctr"/>
                      <a:r>
                        <a:rPr lang="es-CL" sz="1200" dirty="0"/>
                        <a:t>1</a:t>
                      </a:r>
                    </a:p>
                  </a:txBody>
                  <a:tcPr/>
                </a:tc>
                <a:tc>
                  <a:txBody>
                    <a:bodyPr/>
                    <a:lstStyle/>
                    <a:p>
                      <a:pPr algn="ctr"/>
                      <a:r>
                        <a:rPr lang="es-CL" sz="1200" dirty="0"/>
                        <a:t>12</a:t>
                      </a:r>
                    </a:p>
                  </a:txBody>
                  <a:tcPr/>
                </a:tc>
                <a:tc>
                  <a:txBody>
                    <a:bodyPr/>
                    <a:lstStyle/>
                    <a:p>
                      <a:pPr algn="ctr"/>
                      <a:endParaRPr lang="es-CL" sz="1200" dirty="0"/>
                    </a:p>
                  </a:txBody>
                  <a:tcPr/>
                </a:tc>
                <a:extLst>
                  <a:ext uri="{0D108BD9-81ED-4DB2-BD59-A6C34878D82A}">
                    <a16:rowId xmlns:a16="http://schemas.microsoft.com/office/drawing/2014/main" val="60863967"/>
                  </a:ext>
                </a:extLst>
              </a:tr>
              <a:tr h="166282">
                <a:tc>
                  <a:txBody>
                    <a:bodyPr/>
                    <a:lstStyle/>
                    <a:p>
                      <a:pPr algn="ctr"/>
                      <a:r>
                        <a:rPr lang="es-CL" sz="1200" dirty="0"/>
                        <a:t>2</a:t>
                      </a:r>
                    </a:p>
                  </a:txBody>
                  <a:tcPr/>
                </a:tc>
                <a:tc>
                  <a:txBody>
                    <a:bodyPr/>
                    <a:lstStyle/>
                    <a:p>
                      <a:pPr algn="ctr"/>
                      <a:r>
                        <a:rPr lang="es-CL" sz="1200" dirty="0"/>
                        <a:t>16</a:t>
                      </a:r>
                    </a:p>
                  </a:txBody>
                  <a:tcPr/>
                </a:tc>
                <a:tc>
                  <a:txBody>
                    <a:bodyPr/>
                    <a:lstStyle/>
                    <a:p>
                      <a:pPr algn="ctr"/>
                      <a:r>
                        <a:rPr lang="es-CL" sz="1200" dirty="0"/>
                        <a:t>(12+16+20)/3 = 16,00</a:t>
                      </a:r>
                    </a:p>
                  </a:txBody>
                  <a:tcPr/>
                </a:tc>
                <a:extLst>
                  <a:ext uri="{0D108BD9-81ED-4DB2-BD59-A6C34878D82A}">
                    <a16:rowId xmlns:a16="http://schemas.microsoft.com/office/drawing/2014/main" val="4203188376"/>
                  </a:ext>
                </a:extLst>
              </a:tr>
              <a:tr h="0">
                <a:tc>
                  <a:txBody>
                    <a:bodyPr/>
                    <a:lstStyle/>
                    <a:p>
                      <a:pPr algn="ctr"/>
                      <a:r>
                        <a:rPr lang="es-CL" sz="1200" dirty="0"/>
                        <a:t>3</a:t>
                      </a:r>
                    </a:p>
                  </a:txBody>
                  <a:tcPr/>
                </a:tc>
                <a:tc>
                  <a:txBody>
                    <a:bodyPr/>
                    <a:lstStyle/>
                    <a:p>
                      <a:pPr algn="ctr"/>
                      <a:r>
                        <a:rPr lang="es-CL" sz="1200" dirty="0"/>
                        <a:t>20</a:t>
                      </a:r>
                    </a:p>
                  </a:txBody>
                  <a:tcPr/>
                </a:tc>
                <a:tc>
                  <a:txBody>
                    <a:bodyPr/>
                    <a:lstStyle/>
                    <a:p>
                      <a:pPr algn="ctr"/>
                      <a:r>
                        <a:rPr lang="es-CL" sz="1200" dirty="0"/>
                        <a:t>(16+20+34)/3 = 23,33</a:t>
                      </a:r>
                    </a:p>
                  </a:txBody>
                  <a:tcPr/>
                </a:tc>
                <a:extLst>
                  <a:ext uri="{0D108BD9-81ED-4DB2-BD59-A6C34878D82A}">
                    <a16:rowId xmlns:a16="http://schemas.microsoft.com/office/drawing/2014/main" val="1810783538"/>
                  </a:ext>
                </a:extLst>
              </a:tr>
              <a:tr h="0">
                <a:tc>
                  <a:txBody>
                    <a:bodyPr/>
                    <a:lstStyle/>
                    <a:p>
                      <a:pPr algn="ctr"/>
                      <a:r>
                        <a:rPr lang="es-CL" sz="1200" dirty="0"/>
                        <a:t>4</a:t>
                      </a:r>
                    </a:p>
                  </a:txBody>
                  <a:tcPr/>
                </a:tc>
                <a:tc>
                  <a:txBody>
                    <a:bodyPr/>
                    <a:lstStyle/>
                    <a:p>
                      <a:pPr algn="ctr"/>
                      <a:r>
                        <a:rPr lang="es-CL" sz="1200" dirty="0"/>
                        <a:t>34</a:t>
                      </a:r>
                    </a:p>
                  </a:txBody>
                  <a:tcPr/>
                </a:tc>
                <a:tc>
                  <a:txBody>
                    <a:bodyPr/>
                    <a:lstStyle/>
                    <a:p>
                      <a:pPr algn="ctr"/>
                      <a:r>
                        <a:rPr lang="es-CL" sz="1200" dirty="0"/>
                        <a:t>(20+34+23)/3 = 25,67 </a:t>
                      </a:r>
                    </a:p>
                  </a:txBody>
                  <a:tcPr/>
                </a:tc>
                <a:extLst>
                  <a:ext uri="{0D108BD9-81ED-4DB2-BD59-A6C34878D82A}">
                    <a16:rowId xmlns:a16="http://schemas.microsoft.com/office/drawing/2014/main" val="3474472019"/>
                  </a:ext>
                </a:extLst>
              </a:tr>
              <a:tr h="0">
                <a:tc>
                  <a:txBody>
                    <a:bodyPr/>
                    <a:lstStyle/>
                    <a:p>
                      <a:pPr algn="ctr"/>
                      <a:r>
                        <a:rPr lang="es-CL" sz="1200" dirty="0"/>
                        <a:t>5</a:t>
                      </a:r>
                    </a:p>
                  </a:txBody>
                  <a:tcPr/>
                </a:tc>
                <a:tc>
                  <a:txBody>
                    <a:bodyPr/>
                    <a:lstStyle/>
                    <a:p>
                      <a:pPr algn="ctr"/>
                      <a:r>
                        <a:rPr lang="es-CL" sz="1200" dirty="0"/>
                        <a:t>23</a:t>
                      </a:r>
                    </a:p>
                  </a:txBody>
                  <a:tcPr/>
                </a:tc>
                <a:tc>
                  <a:txBody>
                    <a:bodyPr/>
                    <a:lstStyle/>
                    <a:p>
                      <a:pPr algn="ctr"/>
                      <a:r>
                        <a:rPr lang="es-CL" sz="1200" dirty="0"/>
                        <a:t>(34+23+19)/3 = 25,33</a:t>
                      </a:r>
                    </a:p>
                  </a:txBody>
                  <a:tcPr/>
                </a:tc>
                <a:extLst>
                  <a:ext uri="{0D108BD9-81ED-4DB2-BD59-A6C34878D82A}">
                    <a16:rowId xmlns:a16="http://schemas.microsoft.com/office/drawing/2014/main" val="3632615430"/>
                  </a:ext>
                </a:extLst>
              </a:tr>
              <a:tr h="212002">
                <a:tc>
                  <a:txBody>
                    <a:bodyPr/>
                    <a:lstStyle/>
                    <a:p>
                      <a:pPr algn="ctr"/>
                      <a:r>
                        <a:rPr lang="es-CL" sz="1200" dirty="0"/>
                        <a:t>6</a:t>
                      </a:r>
                    </a:p>
                  </a:txBody>
                  <a:tcPr/>
                </a:tc>
                <a:tc>
                  <a:txBody>
                    <a:bodyPr/>
                    <a:lstStyle/>
                    <a:p>
                      <a:pPr algn="ctr"/>
                      <a:r>
                        <a:rPr lang="es-CL" sz="1200" dirty="0"/>
                        <a:t>19</a:t>
                      </a:r>
                    </a:p>
                  </a:txBody>
                  <a:tcPr/>
                </a:tc>
                <a:tc>
                  <a:txBody>
                    <a:bodyPr/>
                    <a:lstStyle/>
                    <a:p>
                      <a:pPr algn="ctr"/>
                      <a:r>
                        <a:rPr lang="es-CL" sz="1200" dirty="0"/>
                        <a:t>(23+19+20)/3 = 20,67</a:t>
                      </a:r>
                    </a:p>
                  </a:txBody>
                  <a:tcPr/>
                </a:tc>
                <a:extLst>
                  <a:ext uri="{0D108BD9-81ED-4DB2-BD59-A6C34878D82A}">
                    <a16:rowId xmlns:a16="http://schemas.microsoft.com/office/drawing/2014/main" val="2883235889"/>
                  </a:ext>
                </a:extLst>
              </a:tr>
              <a:tr h="129706">
                <a:tc>
                  <a:txBody>
                    <a:bodyPr/>
                    <a:lstStyle/>
                    <a:p>
                      <a:pPr algn="ctr"/>
                      <a:r>
                        <a:rPr lang="es-CL" sz="1200" dirty="0"/>
                        <a:t>7</a:t>
                      </a:r>
                    </a:p>
                  </a:txBody>
                  <a:tcPr/>
                </a:tc>
                <a:tc>
                  <a:txBody>
                    <a:bodyPr/>
                    <a:lstStyle/>
                    <a:p>
                      <a:pPr algn="ctr"/>
                      <a:r>
                        <a:rPr lang="es-CL" sz="1200" dirty="0"/>
                        <a:t>20</a:t>
                      </a:r>
                    </a:p>
                  </a:txBody>
                  <a:tcPr/>
                </a:tc>
                <a:tc>
                  <a:txBody>
                    <a:bodyPr/>
                    <a:lstStyle/>
                    <a:p>
                      <a:pPr algn="ctr"/>
                      <a:r>
                        <a:rPr lang="es-CL" sz="1200" dirty="0"/>
                        <a:t>(19+20+35)/3 = 24,67</a:t>
                      </a:r>
                    </a:p>
                  </a:txBody>
                  <a:tcPr/>
                </a:tc>
                <a:extLst>
                  <a:ext uri="{0D108BD9-81ED-4DB2-BD59-A6C34878D82A}">
                    <a16:rowId xmlns:a16="http://schemas.microsoft.com/office/drawing/2014/main" val="2099311710"/>
                  </a:ext>
                </a:extLst>
              </a:tr>
              <a:tr h="0">
                <a:tc>
                  <a:txBody>
                    <a:bodyPr/>
                    <a:lstStyle/>
                    <a:p>
                      <a:pPr algn="ctr"/>
                      <a:r>
                        <a:rPr lang="es-CL" sz="1200" dirty="0"/>
                        <a:t>8</a:t>
                      </a:r>
                    </a:p>
                  </a:txBody>
                  <a:tcPr/>
                </a:tc>
                <a:tc>
                  <a:txBody>
                    <a:bodyPr/>
                    <a:lstStyle/>
                    <a:p>
                      <a:pPr algn="ctr"/>
                      <a:r>
                        <a:rPr lang="es-CL" sz="1200" dirty="0"/>
                        <a:t>35</a:t>
                      </a:r>
                    </a:p>
                  </a:txBody>
                  <a:tcPr/>
                </a:tc>
                <a:tc>
                  <a:txBody>
                    <a:bodyPr/>
                    <a:lstStyle/>
                    <a:p>
                      <a:pPr algn="ctr"/>
                      <a:r>
                        <a:rPr lang="es-CL" sz="1200" dirty="0"/>
                        <a:t>(20+35+11)/3 = 22,00</a:t>
                      </a:r>
                    </a:p>
                  </a:txBody>
                  <a:tcPr/>
                </a:tc>
                <a:extLst>
                  <a:ext uri="{0D108BD9-81ED-4DB2-BD59-A6C34878D82A}">
                    <a16:rowId xmlns:a16="http://schemas.microsoft.com/office/drawing/2014/main" val="2560772990"/>
                  </a:ext>
                </a:extLst>
              </a:tr>
              <a:tr h="166282">
                <a:tc>
                  <a:txBody>
                    <a:bodyPr/>
                    <a:lstStyle/>
                    <a:p>
                      <a:pPr algn="ctr"/>
                      <a:r>
                        <a:rPr lang="es-CL" sz="1200" dirty="0"/>
                        <a:t>9</a:t>
                      </a:r>
                    </a:p>
                  </a:txBody>
                  <a:tcPr/>
                </a:tc>
                <a:tc>
                  <a:txBody>
                    <a:bodyPr/>
                    <a:lstStyle/>
                    <a:p>
                      <a:pPr algn="ctr"/>
                      <a:r>
                        <a:rPr lang="es-CL" sz="1200" dirty="0"/>
                        <a:t>11</a:t>
                      </a:r>
                    </a:p>
                  </a:txBody>
                  <a:tcPr/>
                </a:tc>
                <a:tc>
                  <a:txBody>
                    <a:bodyPr/>
                    <a:lstStyle/>
                    <a:p>
                      <a:pPr algn="ctr"/>
                      <a:r>
                        <a:rPr lang="es-CL" sz="1200" dirty="0"/>
                        <a:t>(35+11+19)/3 = 21,67</a:t>
                      </a:r>
                    </a:p>
                  </a:txBody>
                  <a:tcPr/>
                </a:tc>
                <a:extLst>
                  <a:ext uri="{0D108BD9-81ED-4DB2-BD59-A6C34878D82A}">
                    <a16:rowId xmlns:a16="http://schemas.microsoft.com/office/drawing/2014/main" val="646566107"/>
                  </a:ext>
                </a:extLst>
              </a:tr>
              <a:tr h="138850">
                <a:tc>
                  <a:txBody>
                    <a:bodyPr/>
                    <a:lstStyle/>
                    <a:p>
                      <a:pPr algn="ctr"/>
                      <a:r>
                        <a:rPr lang="es-CL" sz="1200" dirty="0"/>
                        <a:t>10</a:t>
                      </a:r>
                    </a:p>
                  </a:txBody>
                  <a:tcPr/>
                </a:tc>
                <a:tc>
                  <a:txBody>
                    <a:bodyPr/>
                    <a:lstStyle/>
                    <a:p>
                      <a:pPr algn="ctr"/>
                      <a:r>
                        <a:rPr lang="es-CL" sz="1200" dirty="0"/>
                        <a:t>19</a:t>
                      </a:r>
                    </a:p>
                  </a:txBody>
                  <a:tcPr/>
                </a:tc>
                <a:tc>
                  <a:txBody>
                    <a:bodyPr/>
                    <a:lstStyle/>
                    <a:p>
                      <a:pPr algn="ctr"/>
                      <a:r>
                        <a:rPr lang="es-CL" sz="1200" dirty="0"/>
                        <a:t>(11+19+24)/3 = 18,00</a:t>
                      </a:r>
                    </a:p>
                  </a:txBody>
                  <a:tcPr/>
                </a:tc>
                <a:extLst>
                  <a:ext uri="{0D108BD9-81ED-4DB2-BD59-A6C34878D82A}">
                    <a16:rowId xmlns:a16="http://schemas.microsoft.com/office/drawing/2014/main" val="1093299430"/>
                  </a:ext>
                </a:extLst>
              </a:tr>
              <a:tr h="0">
                <a:tc>
                  <a:txBody>
                    <a:bodyPr/>
                    <a:lstStyle/>
                    <a:p>
                      <a:pPr algn="ctr"/>
                      <a:r>
                        <a:rPr lang="es-CL" sz="1200" dirty="0"/>
                        <a:t>11</a:t>
                      </a:r>
                    </a:p>
                  </a:txBody>
                  <a:tcPr/>
                </a:tc>
                <a:tc>
                  <a:txBody>
                    <a:bodyPr/>
                    <a:lstStyle/>
                    <a:p>
                      <a:pPr algn="ctr"/>
                      <a:r>
                        <a:rPr lang="es-CL" sz="1200" dirty="0"/>
                        <a:t>24</a:t>
                      </a:r>
                    </a:p>
                  </a:txBody>
                  <a:tcPr/>
                </a:tc>
                <a:tc>
                  <a:txBody>
                    <a:bodyPr/>
                    <a:lstStyle/>
                    <a:p>
                      <a:pPr algn="ctr"/>
                      <a:r>
                        <a:rPr lang="es-CL" sz="1200" dirty="0"/>
                        <a:t>(19+24+36)/3 = 26,33</a:t>
                      </a:r>
                    </a:p>
                  </a:txBody>
                  <a:tcPr/>
                </a:tc>
                <a:extLst>
                  <a:ext uri="{0D108BD9-81ED-4DB2-BD59-A6C34878D82A}">
                    <a16:rowId xmlns:a16="http://schemas.microsoft.com/office/drawing/2014/main" val="316992094"/>
                  </a:ext>
                </a:extLst>
              </a:tr>
              <a:tr h="221146">
                <a:tc>
                  <a:txBody>
                    <a:bodyPr/>
                    <a:lstStyle/>
                    <a:p>
                      <a:pPr algn="ctr"/>
                      <a:r>
                        <a:rPr lang="es-CL" sz="1200" dirty="0"/>
                        <a:t>12</a:t>
                      </a:r>
                    </a:p>
                  </a:txBody>
                  <a:tcPr/>
                </a:tc>
                <a:tc>
                  <a:txBody>
                    <a:bodyPr/>
                    <a:lstStyle/>
                    <a:p>
                      <a:pPr algn="ctr"/>
                      <a:r>
                        <a:rPr lang="es-CL" sz="1200" dirty="0"/>
                        <a:t>36</a:t>
                      </a:r>
                    </a:p>
                  </a:txBody>
                  <a:tcPr/>
                </a:tc>
                <a:tc>
                  <a:txBody>
                    <a:bodyPr/>
                    <a:lstStyle/>
                    <a:p>
                      <a:pPr algn="ctr"/>
                      <a:endParaRPr lang="es-CL" sz="1200" dirty="0"/>
                    </a:p>
                  </a:txBody>
                  <a:tcPr/>
                </a:tc>
                <a:extLst>
                  <a:ext uri="{0D108BD9-81ED-4DB2-BD59-A6C34878D82A}">
                    <a16:rowId xmlns:a16="http://schemas.microsoft.com/office/drawing/2014/main" val="1492607327"/>
                  </a:ext>
                </a:extLst>
              </a:tr>
            </a:tbl>
          </a:graphicData>
        </a:graphic>
      </p:graphicFrame>
      <p:graphicFrame>
        <p:nvGraphicFramePr>
          <p:cNvPr id="5" name="Tabla 4">
            <a:extLst>
              <a:ext uri="{FF2B5EF4-FFF2-40B4-BE49-F238E27FC236}">
                <a16:creationId xmlns:a16="http://schemas.microsoft.com/office/drawing/2014/main" id="{E1C87EF0-57BD-B2DD-F21F-6F5151625017}"/>
              </a:ext>
            </a:extLst>
          </p:cNvPr>
          <p:cNvGraphicFramePr>
            <a:graphicFrameLocks noGrp="1"/>
          </p:cNvGraphicFramePr>
          <p:nvPr/>
        </p:nvGraphicFramePr>
        <p:xfrm>
          <a:off x="6672580" y="3354832"/>
          <a:ext cx="5156200" cy="3044444"/>
        </p:xfrm>
        <a:graphic>
          <a:graphicData uri="http://schemas.openxmlformats.org/drawingml/2006/table">
            <a:tbl>
              <a:tblPr firstRow="1" bandRow="1">
                <a:tableStyleId>{5C22544A-7EE6-4342-B048-85BDC9FD1C3A}</a:tableStyleId>
              </a:tblPr>
              <a:tblGrid>
                <a:gridCol w="787400">
                  <a:extLst>
                    <a:ext uri="{9D8B030D-6E8A-4147-A177-3AD203B41FA5}">
                      <a16:colId xmlns:a16="http://schemas.microsoft.com/office/drawing/2014/main" val="4241177978"/>
                    </a:ext>
                  </a:extLst>
                </a:gridCol>
                <a:gridCol w="787400">
                  <a:extLst>
                    <a:ext uri="{9D8B030D-6E8A-4147-A177-3AD203B41FA5}">
                      <a16:colId xmlns:a16="http://schemas.microsoft.com/office/drawing/2014/main" val="23901649"/>
                    </a:ext>
                  </a:extLst>
                </a:gridCol>
                <a:gridCol w="2120900">
                  <a:extLst>
                    <a:ext uri="{9D8B030D-6E8A-4147-A177-3AD203B41FA5}">
                      <a16:colId xmlns:a16="http://schemas.microsoft.com/office/drawing/2014/main" val="2968484088"/>
                    </a:ext>
                  </a:extLst>
                </a:gridCol>
                <a:gridCol w="1460500">
                  <a:extLst>
                    <a:ext uri="{9D8B030D-6E8A-4147-A177-3AD203B41FA5}">
                      <a16:colId xmlns:a16="http://schemas.microsoft.com/office/drawing/2014/main" val="1072275056"/>
                    </a:ext>
                  </a:extLst>
                </a:gridCol>
              </a:tblGrid>
              <a:tr h="396240">
                <a:tc>
                  <a:txBody>
                    <a:bodyPr/>
                    <a:lstStyle/>
                    <a:p>
                      <a:pPr algn="ctr" rtl="0" fontAlgn="ctr"/>
                      <a:r>
                        <a:rPr lang="es-CL" sz="1200" u="none" strike="noStrike" dirty="0">
                          <a:effectLst/>
                        </a:rPr>
                        <a:t>Trimestre</a:t>
                      </a:r>
                      <a:endParaRPr lang="es-CL" sz="1200" b="1" i="0" u="none" strike="noStrike" dirty="0">
                        <a:solidFill>
                          <a:srgbClr val="FFFFFF"/>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Ventas</a:t>
                      </a:r>
                      <a:endParaRPr lang="es-CL" sz="1200" b="1" i="0" u="none" strike="noStrike">
                        <a:solidFill>
                          <a:srgbClr val="FFFFFF"/>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Pronóstico (Promedios móviles)</a:t>
                      </a:r>
                      <a:endParaRPr lang="es-CL" sz="1200" b="1" i="0" u="none" strike="noStrike">
                        <a:solidFill>
                          <a:srgbClr val="FFFFFF"/>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Ecuación empleada</a:t>
                      </a:r>
                      <a:endParaRPr lang="es-CL" sz="1200" b="1" i="0" u="none" strike="noStrike">
                        <a:solidFill>
                          <a:srgbClr val="FFFFFF"/>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986585234"/>
                  </a:ext>
                </a:extLst>
              </a:tr>
              <a:tr h="289560">
                <a:tc>
                  <a:txBody>
                    <a:bodyPr/>
                    <a:lstStyle/>
                    <a:p>
                      <a:pPr algn="ctr" rtl="0" fontAlgn="ctr"/>
                      <a:r>
                        <a:rPr lang="es-CL" sz="1200" u="none" strike="noStrike">
                          <a:effectLst/>
                        </a:rPr>
                        <a:t>1</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12</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t"/>
                      <a:r>
                        <a:rPr lang="es-CL" sz="1800" u="none" strike="noStrike">
                          <a:effectLst/>
                        </a:rPr>
                        <a:t> </a:t>
                      </a:r>
                      <a:endParaRPr lang="es-CL" sz="1800" b="0" i="0" u="none" strike="noStrike">
                        <a:solidFill>
                          <a:srgbClr val="000000"/>
                        </a:solidFill>
                        <a:effectLst/>
                        <a:latin typeface="Arial" panose="020B0604020202020204" pitchFamily="34" charset="0"/>
                      </a:endParaRPr>
                    </a:p>
                  </a:txBody>
                  <a:tcPr marL="7620" marR="7620" marT="7620" marB="0"/>
                </a:tc>
                <a:tc>
                  <a:txBody>
                    <a:bodyPr/>
                    <a:lstStyle/>
                    <a:p>
                      <a:pPr algn="l" fontAlgn="b"/>
                      <a:endParaRPr lang="es-CL" sz="1100" b="0" i="0" u="none" strike="noStrike">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048172748"/>
                  </a:ext>
                </a:extLst>
              </a:tr>
              <a:tr h="198120">
                <a:tc>
                  <a:txBody>
                    <a:bodyPr/>
                    <a:lstStyle/>
                    <a:p>
                      <a:pPr algn="ctr" rtl="0" fontAlgn="ctr"/>
                      <a:r>
                        <a:rPr lang="es-CL" sz="1200" u="none" strike="noStrike">
                          <a:effectLst/>
                        </a:rPr>
                        <a:t>2</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16</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16,00</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l" rtl="0" fontAlgn="ctr"/>
                      <a:r>
                        <a:rPr lang="es-CL" sz="1200" u="none" strike="noStrike">
                          <a:effectLst/>
                        </a:rPr>
                        <a:t>=PROMEDIO(C5:C7)</a:t>
                      </a:r>
                      <a:endParaRPr lang="es-CL" sz="1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601429374"/>
                  </a:ext>
                </a:extLst>
              </a:tr>
              <a:tr h="198120">
                <a:tc>
                  <a:txBody>
                    <a:bodyPr/>
                    <a:lstStyle/>
                    <a:p>
                      <a:pPr algn="ctr" rtl="0" fontAlgn="ctr"/>
                      <a:r>
                        <a:rPr lang="es-CL" sz="1200" u="none" strike="noStrike">
                          <a:effectLst/>
                        </a:rPr>
                        <a:t>3</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20</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23,33</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l" rtl="0" fontAlgn="ctr"/>
                      <a:r>
                        <a:rPr lang="es-CL" sz="1200" u="none" strike="noStrike">
                          <a:effectLst/>
                        </a:rPr>
                        <a:t>=PROMEDIO(C6:C8)</a:t>
                      </a:r>
                      <a:endParaRPr lang="es-CL" sz="1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262498491"/>
                  </a:ext>
                </a:extLst>
              </a:tr>
              <a:tr h="198120">
                <a:tc>
                  <a:txBody>
                    <a:bodyPr/>
                    <a:lstStyle/>
                    <a:p>
                      <a:pPr algn="ctr" rtl="0" fontAlgn="ctr"/>
                      <a:r>
                        <a:rPr lang="es-CL" sz="1200" u="none" strike="noStrike">
                          <a:effectLst/>
                        </a:rPr>
                        <a:t>4</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34</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25,67</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l" rtl="0" fontAlgn="ctr"/>
                      <a:r>
                        <a:rPr lang="es-CL" sz="1200" u="none" strike="noStrike">
                          <a:effectLst/>
                        </a:rPr>
                        <a:t>=PROMEDIO(C7:C9)</a:t>
                      </a:r>
                      <a:endParaRPr lang="es-CL" sz="1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281920597"/>
                  </a:ext>
                </a:extLst>
              </a:tr>
              <a:tr h="198120">
                <a:tc>
                  <a:txBody>
                    <a:bodyPr/>
                    <a:lstStyle/>
                    <a:p>
                      <a:pPr algn="ctr" rtl="0" fontAlgn="ctr"/>
                      <a:r>
                        <a:rPr lang="es-CL" sz="1200" u="none" strike="noStrike">
                          <a:effectLst/>
                        </a:rPr>
                        <a:t>5</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23</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25,33</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l" rtl="0" fontAlgn="ctr"/>
                      <a:r>
                        <a:rPr lang="es-CL" sz="1200" u="none" strike="noStrike">
                          <a:effectLst/>
                        </a:rPr>
                        <a:t>=PROMEDIO(C8:C10)</a:t>
                      </a:r>
                      <a:endParaRPr lang="es-CL" sz="1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215641704"/>
                  </a:ext>
                </a:extLst>
              </a:tr>
              <a:tr h="198120">
                <a:tc>
                  <a:txBody>
                    <a:bodyPr/>
                    <a:lstStyle/>
                    <a:p>
                      <a:pPr algn="ctr" rtl="0" fontAlgn="ctr"/>
                      <a:r>
                        <a:rPr lang="es-CL" sz="1200" u="none" strike="noStrike">
                          <a:effectLst/>
                        </a:rPr>
                        <a:t>6</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19</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20,67</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l" rtl="0" fontAlgn="ctr"/>
                      <a:r>
                        <a:rPr lang="es-CL" sz="1200" u="none" strike="noStrike">
                          <a:effectLst/>
                        </a:rPr>
                        <a:t>=PROMEDIO(C9:C11)</a:t>
                      </a:r>
                      <a:endParaRPr lang="es-CL" sz="1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700382834"/>
                  </a:ext>
                </a:extLst>
              </a:tr>
              <a:tr h="198120">
                <a:tc>
                  <a:txBody>
                    <a:bodyPr/>
                    <a:lstStyle/>
                    <a:p>
                      <a:pPr algn="ctr" rtl="0" fontAlgn="ctr"/>
                      <a:r>
                        <a:rPr lang="es-CL" sz="1200" u="none" strike="noStrike">
                          <a:effectLst/>
                        </a:rPr>
                        <a:t>7</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20</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24,67</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l" rtl="0" fontAlgn="ctr"/>
                      <a:r>
                        <a:rPr lang="es-CL" sz="1200" u="none" strike="noStrike">
                          <a:effectLst/>
                        </a:rPr>
                        <a:t>=PROMEDIO(C10:C12)</a:t>
                      </a:r>
                      <a:endParaRPr lang="es-CL" sz="1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081884013"/>
                  </a:ext>
                </a:extLst>
              </a:tr>
              <a:tr h="198120">
                <a:tc>
                  <a:txBody>
                    <a:bodyPr/>
                    <a:lstStyle/>
                    <a:p>
                      <a:pPr algn="ctr" rtl="0" fontAlgn="ctr"/>
                      <a:r>
                        <a:rPr lang="es-CL" sz="1200" u="none" strike="noStrike">
                          <a:effectLst/>
                        </a:rPr>
                        <a:t>8</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35</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22,00</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l" rtl="0" fontAlgn="ctr"/>
                      <a:r>
                        <a:rPr lang="es-CL" sz="1200" u="none" strike="noStrike">
                          <a:effectLst/>
                        </a:rPr>
                        <a:t>=PROMEDIO(C11:C13)</a:t>
                      </a:r>
                      <a:endParaRPr lang="es-CL" sz="1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899337021"/>
                  </a:ext>
                </a:extLst>
              </a:tr>
              <a:tr h="198120">
                <a:tc>
                  <a:txBody>
                    <a:bodyPr/>
                    <a:lstStyle/>
                    <a:p>
                      <a:pPr algn="ctr" rtl="0" fontAlgn="ctr"/>
                      <a:r>
                        <a:rPr lang="es-CL" sz="1200" u="none" strike="noStrike" dirty="0">
                          <a:effectLst/>
                        </a:rPr>
                        <a:t>9</a:t>
                      </a:r>
                      <a:endParaRPr lang="es-CL" sz="12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11</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21,67</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l" rtl="0" fontAlgn="ctr"/>
                      <a:r>
                        <a:rPr lang="es-CL" sz="1200" u="none" strike="noStrike">
                          <a:effectLst/>
                        </a:rPr>
                        <a:t>=PROMEDIO(C12:C14)</a:t>
                      </a:r>
                      <a:endParaRPr lang="es-CL" sz="1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489306609"/>
                  </a:ext>
                </a:extLst>
              </a:tr>
              <a:tr h="198120">
                <a:tc>
                  <a:txBody>
                    <a:bodyPr/>
                    <a:lstStyle/>
                    <a:p>
                      <a:pPr algn="ctr" rtl="0" fontAlgn="ctr"/>
                      <a:r>
                        <a:rPr lang="es-CL" sz="1200" u="none" strike="noStrike">
                          <a:effectLst/>
                        </a:rPr>
                        <a:t>10</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19</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18,00</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l" rtl="0" fontAlgn="ctr"/>
                      <a:r>
                        <a:rPr lang="es-CL" sz="1200" u="none" strike="noStrike">
                          <a:effectLst/>
                        </a:rPr>
                        <a:t>=PROMEDIO(C13:C15)</a:t>
                      </a:r>
                      <a:endParaRPr lang="es-CL" sz="1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430731386"/>
                  </a:ext>
                </a:extLst>
              </a:tr>
              <a:tr h="293624">
                <a:tc>
                  <a:txBody>
                    <a:bodyPr/>
                    <a:lstStyle/>
                    <a:p>
                      <a:pPr algn="ctr" rtl="0" fontAlgn="ctr"/>
                      <a:r>
                        <a:rPr lang="es-CL" sz="1200" u="none" strike="noStrike">
                          <a:effectLst/>
                        </a:rPr>
                        <a:t>11</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24</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26,33</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l" rtl="0" fontAlgn="ctr"/>
                      <a:r>
                        <a:rPr lang="es-CL" sz="1200" u="none" strike="noStrike">
                          <a:effectLst/>
                        </a:rPr>
                        <a:t>=PROMEDIO(C14:C16)</a:t>
                      </a:r>
                      <a:endParaRPr lang="es-CL" sz="1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74377023"/>
                  </a:ext>
                </a:extLst>
              </a:tr>
              <a:tr h="113792">
                <a:tc>
                  <a:txBody>
                    <a:bodyPr/>
                    <a:lstStyle/>
                    <a:p>
                      <a:pPr algn="ctr" rtl="0" fontAlgn="ctr"/>
                      <a:r>
                        <a:rPr lang="es-CL" sz="1200" u="none" strike="noStrike" dirty="0">
                          <a:effectLst/>
                        </a:rPr>
                        <a:t>12</a:t>
                      </a:r>
                      <a:endParaRPr lang="es-CL" sz="12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36</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t"/>
                      <a:r>
                        <a:rPr lang="es-CL" sz="1800" u="none" strike="noStrike">
                          <a:effectLst/>
                        </a:rPr>
                        <a:t> </a:t>
                      </a:r>
                      <a:endParaRPr lang="es-CL" sz="1800" b="0" i="0" u="none" strike="noStrike">
                        <a:solidFill>
                          <a:srgbClr val="000000"/>
                        </a:solidFill>
                        <a:effectLst/>
                        <a:latin typeface="Arial" panose="020B0604020202020204" pitchFamily="34" charset="0"/>
                      </a:endParaRPr>
                    </a:p>
                  </a:txBody>
                  <a:tcPr marL="7620" marR="7620" marT="7620" marB="0"/>
                </a:tc>
                <a:tc>
                  <a:txBody>
                    <a:bodyPr/>
                    <a:lstStyle/>
                    <a:p>
                      <a:pPr algn="ctr" fontAlgn="t"/>
                      <a:r>
                        <a:rPr lang="es-CL" sz="1800" u="none" strike="noStrike" dirty="0">
                          <a:effectLst/>
                        </a:rPr>
                        <a:t> </a:t>
                      </a:r>
                      <a:endParaRPr lang="es-CL" sz="1800" b="0" i="0" u="none" strike="noStrike" dirty="0">
                        <a:solidFill>
                          <a:srgbClr val="000000"/>
                        </a:solidFill>
                        <a:effectLst/>
                        <a:latin typeface="Arial" panose="020B0604020202020204" pitchFamily="34" charset="0"/>
                      </a:endParaRPr>
                    </a:p>
                  </a:txBody>
                  <a:tcPr marL="7620" marR="7620" marT="7620" marB="0"/>
                </a:tc>
                <a:extLst>
                  <a:ext uri="{0D108BD9-81ED-4DB2-BD59-A6C34878D82A}">
                    <a16:rowId xmlns:a16="http://schemas.microsoft.com/office/drawing/2014/main" val="2258071145"/>
                  </a:ext>
                </a:extLst>
              </a:tr>
            </a:tbl>
          </a:graphicData>
        </a:graphic>
      </p:graphicFrame>
      <p:sp>
        <p:nvSpPr>
          <p:cNvPr id="8" name="CuadroTexto 7">
            <a:extLst>
              <a:ext uri="{FF2B5EF4-FFF2-40B4-BE49-F238E27FC236}">
                <a16:creationId xmlns:a16="http://schemas.microsoft.com/office/drawing/2014/main" id="{4B4B29C0-057A-9CC5-482D-71489958003D}"/>
              </a:ext>
            </a:extLst>
          </p:cNvPr>
          <p:cNvSpPr txBox="1"/>
          <p:nvPr/>
        </p:nvSpPr>
        <p:spPr>
          <a:xfrm>
            <a:off x="8074778" y="2850503"/>
            <a:ext cx="3447288" cy="369332"/>
          </a:xfrm>
          <a:prstGeom prst="rect">
            <a:avLst/>
          </a:prstGeom>
          <a:noFill/>
        </p:spPr>
        <p:txBody>
          <a:bodyPr wrap="square" rtlCol="0">
            <a:spAutoFit/>
          </a:bodyPr>
          <a:lstStyle/>
          <a:p>
            <a:r>
              <a:rPr lang="es-CL" dirty="0"/>
              <a:t>Empleando Excel </a:t>
            </a:r>
          </a:p>
        </p:txBody>
      </p:sp>
      <p:sp>
        <p:nvSpPr>
          <p:cNvPr id="9" name="CuadroTexto 8">
            <a:extLst>
              <a:ext uri="{FF2B5EF4-FFF2-40B4-BE49-F238E27FC236}">
                <a16:creationId xmlns:a16="http://schemas.microsoft.com/office/drawing/2014/main" id="{2377A645-3145-8C6A-3D0E-66F322D44417}"/>
              </a:ext>
            </a:extLst>
          </p:cNvPr>
          <p:cNvSpPr txBox="1"/>
          <p:nvPr/>
        </p:nvSpPr>
        <p:spPr>
          <a:xfrm>
            <a:off x="7005484" y="2813939"/>
            <a:ext cx="4516582" cy="1477328"/>
          </a:xfrm>
          <a:prstGeom prst="rect">
            <a:avLst/>
          </a:prstGeom>
          <a:noFill/>
        </p:spPr>
        <p:txBody>
          <a:bodyPr wrap="square">
            <a:spAutoFit/>
          </a:bodyPr>
          <a:lstStyle/>
          <a:p>
            <a:pPr marL="342900" indent="-342900">
              <a:buFont typeface="+mj-lt"/>
              <a:buAutoNum type="arabicParenR" startAt="2"/>
            </a:pPr>
            <a:r>
              <a:rPr lang="es-MX" dirty="0"/>
              <a:t>El último valor del promedio móvil, que en este ejemplo es 26,33, representa el pronóstico de las ventas para el trimestre 13, y teóricamente para todos los futuros trimestres.</a:t>
            </a:r>
            <a:endParaRPr lang="es-CL" dirty="0"/>
          </a:p>
        </p:txBody>
      </p:sp>
    </p:spTree>
    <p:extLst>
      <p:ext uri="{BB962C8B-B14F-4D97-AF65-F5344CB8AC3E}">
        <p14:creationId xmlns:p14="http://schemas.microsoft.com/office/powerpoint/2010/main" val="2210116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xit" presetSubtype="0" fill="hold" nodeType="withEffect">
                                  <p:stCondLst>
                                    <p:cond delay="0"/>
                                  </p:stCondLst>
                                  <p:childTnLst>
                                    <p:animEffect transition="out" filter="fade">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par>
                                <p:cTn id="20" presetID="10" presetClass="exit" presetSubtype="0" fill="hold" grpId="1" nodeType="withEffect">
                                  <p:stCondLst>
                                    <p:cond delay="0"/>
                                  </p:stCondLst>
                                  <p:childTnLst>
                                    <p:animEffect transition="out" filter="fade">
                                      <p:cBhvr>
                                        <p:cTn id="21" dur="500"/>
                                        <p:tgtEl>
                                          <p:spTgt spid="8"/>
                                        </p:tgtEl>
                                      </p:cBhvr>
                                    </p:animEffect>
                                    <p:set>
                                      <p:cBhvr>
                                        <p:cTn id="22"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26376"/>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Ejemplo de Promedios Móviles</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374619" y="2478203"/>
            <a:ext cx="7718107" cy="646331"/>
          </a:xfrm>
          <a:prstGeom prst="rect">
            <a:avLst/>
          </a:prstGeom>
          <a:noFill/>
        </p:spPr>
        <p:txBody>
          <a:bodyPr wrap="square" rtlCol="0">
            <a:spAutoFit/>
          </a:bodyPr>
          <a:lstStyle/>
          <a:p>
            <a:pPr marL="742950" lvl="1" indent="-285750">
              <a:spcAft>
                <a:spcPts val="600"/>
              </a:spcAft>
              <a:buFont typeface="Arial" panose="020B0604020202020204" pitchFamily="34" charset="0"/>
              <a:buChar char="•"/>
            </a:pPr>
            <a:r>
              <a:rPr lang="es-MX" dirty="0">
                <a:ea typeface="Cambria Math" panose="02040503050406030204" pitchFamily="18" charset="0"/>
              </a:rPr>
              <a:t>Los datos representan las ventas en miles de dólares de la Empresa D&amp;M durante los últimos 3 años en períodos de trimestrales:</a:t>
            </a:r>
            <a:endParaRPr lang="es-CL" b="0" dirty="0">
              <a:ea typeface="Cambria Math" panose="02040503050406030204" pitchFamily="18" charset="0"/>
            </a:endParaRPr>
          </a:p>
        </p:txBody>
      </p:sp>
      <p:graphicFrame>
        <p:nvGraphicFramePr>
          <p:cNvPr id="13" name="Tabla 13">
            <a:extLst>
              <a:ext uri="{FF2B5EF4-FFF2-40B4-BE49-F238E27FC236}">
                <a16:creationId xmlns:a16="http://schemas.microsoft.com/office/drawing/2014/main" id="{383F7F08-8B9F-5232-9D52-C454A3542AD6}"/>
              </a:ext>
            </a:extLst>
          </p:cNvPr>
          <p:cNvGraphicFramePr>
            <a:graphicFrameLocks noGrp="1"/>
          </p:cNvGraphicFramePr>
          <p:nvPr/>
        </p:nvGraphicFramePr>
        <p:xfrm>
          <a:off x="8467344" y="1959190"/>
          <a:ext cx="1975104" cy="4820920"/>
        </p:xfrm>
        <a:graphic>
          <a:graphicData uri="http://schemas.openxmlformats.org/drawingml/2006/table">
            <a:tbl>
              <a:tblPr firstRow="1" bandRow="1">
                <a:tableStyleId>{69012ECD-51FC-41F1-AA8D-1B2483CD663E}</a:tableStyleId>
              </a:tblPr>
              <a:tblGrid>
                <a:gridCol w="987552">
                  <a:extLst>
                    <a:ext uri="{9D8B030D-6E8A-4147-A177-3AD203B41FA5}">
                      <a16:colId xmlns:a16="http://schemas.microsoft.com/office/drawing/2014/main" val="3864651566"/>
                    </a:ext>
                  </a:extLst>
                </a:gridCol>
                <a:gridCol w="987552">
                  <a:extLst>
                    <a:ext uri="{9D8B030D-6E8A-4147-A177-3AD203B41FA5}">
                      <a16:colId xmlns:a16="http://schemas.microsoft.com/office/drawing/2014/main" val="2752352216"/>
                    </a:ext>
                  </a:extLst>
                </a:gridCol>
              </a:tblGrid>
              <a:tr h="370840">
                <a:tc>
                  <a:txBody>
                    <a:bodyPr/>
                    <a:lstStyle/>
                    <a:p>
                      <a:r>
                        <a:rPr lang="es-CL" sz="1600" dirty="0"/>
                        <a:t>Trimestre</a:t>
                      </a:r>
                    </a:p>
                  </a:txBody>
                  <a:tcPr/>
                </a:tc>
                <a:tc>
                  <a:txBody>
                    <a:bodyPr/>
                    <a:lstStyle/>
                    <a:p>
                      <a:r>
                        <a:rPr lang="es-CL" sz="1600" dirty="0"/>
                        <a:t>Ventas</a:t>
                      </a:r>
                    </a:p>
                  </a:txBody>
                  <a:tcPr/>
                </a:tc>
                <a:extLst>
                  <a:ext uri="{0D108BD9-81ED-4DB2-BD59-A6C34878D82A}">
                    <a16:rowId xmlns:a16="http://schemas.microsoft.com/office/drawing/2014/main" val="1858998444"/>
                  </a:ext>
                </a:extLst>
              </a:tr>
              <a:tr h="370840">
                <a:tc>
                  <a:txBody>
                    <a:bodyPr/>
                    <a:lstStyle/>
                    <a:p>
                      <a:pPr algn="ctr"/>
                      <a:r>
                        <a:rPr lang="es-CL" sz="1600" dirty="0"/>
                        <a:t>1</a:t>
                      </a:r>
                    </a:p>
                  </a:txBody>
                  <a:tcPr/>
                </a:tc>
                <a:tc>
                  <a:txBody>
                    <a:bodyPr/>
                    <a:lstStyle/>
                    <a:p>
                      <a:pPr algn="ctr"/>
                      <a:r>
                        <a:rPr lang="es-CL" sz="1600" dirty="0"/>
                        <a:t>12</a:t>
                      </a:r>
                    </a:p>
                  </a:txBody>
                  <a:tcPr/>
                </a:tc>
                <a:extLst>
                  <a:ext uri="{0D108BD9-81ED-4DB2-BD59-A6C34878D82A}">
                    <a16:rowId xmlns:a16="http://schemas.microsoft.com/office/drawing/2014/main" val="60863967"/>
                  </a:ext>
                </a:extLst>
              </a:tr>
              <a:tr h="370840">
                <a:tc>
                  <a:txBody>
                    <a:bodyPr/>
                    <a:lstStyle/>
                    <a:p>
                      <a:pPr algn="ctr"/>
                      <a:r>
                        <a:rPr lang="es-CL" sz="1600" dirty="0"/>
                        <a:t>2</a:t>
                      </a:r>
                    </a:p>
                  </a:txBody>
                  <a:tcPr/>
                </a:tc>
                <a:tc>
                  <a:txBody>
                    <a:bodyPr/>
                    <a:lstStyle/>
                    <a:p>
                      <a:pPr algn="ctr"/>
                      <a:r>
                        <a:rPr lang="es-CL" sz="1600" dirty="0"/>
                        <a:t>16</a:t>
                      </a:r>
                    </a:p>
                  </a:txBody>
                  <a:tcPr/>
                </a:tc>
                <a:extLst>
                  <a:ext uri="{0D108BD9-81ED-4DB2-BD59-A6C34878D82A}">
                    <a16:rowId xmlns:a16="http://schemas.microsoft.com/office/drawing/2014/main" val="4203188376"/>
                  </a:ext>
                </a:extLst>
              </a:tr>
              <a:tr h="370840">
                <a:tc>
                  <a:txBody>
                    <a:bodyPr/>
                    <a:lstStyle/>
                    <a:p>
                      <a:pPr algn="ctr"/>
                      <a:r>
                        <a:rPr lang="es-CL" sz="1600" dirty="0"/>
                        <a:t>3</a:t>
                      </a:r>
                    </a:p>
                  </a:txBody>
                  <a:tcPr/>
                </a:tc>
                <a:tc>
                  <a:txBody>
                    <a:bodyPr/>
                    <a:lstStyle/>
                    <a:p>
                      <a:pPr algn="ctr"/>
                      <a:r>
                        <a:rPr lang="es-CL" sz="1600" dirty="0"/>
                        <a:t>20</a:t>
                      </a:r>
                    </a:p>
                  </a:txBody>
                  <a:tcPr/>
                </a:tc>
                <a:extLst>
                  <a:ext uri="{0D108BD9-81ED-4DB2-BD59-A6C34878D82A}">
                    <a16:rowId xmlns:a16="http://schemas.microsoft.com/office/drawing/2014/main" val="1810783538"/>
                  </a:ext>
                </a:extLst>
              </a:tr>
              <a:tr h="370840">
                <a:tc>
                  <a:txBody>
                    <a:bodyPr/>
                    <a:lstStyle/>
                    <a:p>
                      <a:pPr algn="ctr"/>
                      <a:r>
                        <a:rPr lang="es-CL" sz="1600" dirty="0"/>
                        <a:t>4</a:t>
                      </a:r>
                    </a:p>
                  </a:txBody>
                  <a:tcPr/>
                </a:tc>
                <a:tc>
                  <a:txBody>
                    <a:bodyPr/>
                    <a:lstStyle/>
                    <a:p>
                      <a:pPr algn="ctr"/>
                      <a:r>
                        <a:rPr lang="es-CL" sz="1600" dirty="0"/>
                        <a:t>34</a:t>
                      </a:r>
                    </a:p>
                  </a:txBody>
                  <a:tcPr/>
                </a:tc>
                <a:extLst>
                  <a:ext uri="{0D108BD9-81ED-4DB2-BD59-A6C34878D82A}">
                    <a16:rowId xmlns:a16="http://schemas.microsoft.com/office/drawing/2014/main" val="3474472019"/>
                  </a:ext>
                </a:extLst>
              </a:tr>
              <a:tr h="370840">
                <a:tc>
                  <a:txBody>
                    <a:bodyPr/>
                    <a:lstStyle/>
                    <a:p>
                      <a:pPr algn="ctr"/>
                      <a:r>
                        <a:rPr lang="es-CL" sz="1600" dirty="0"/>
                        <a:t>5</a:t>
                      </a:r>
                    </a:p>
                  </a:txBody>
                  <a:tcPr/>
                </a:tc>
                <a:tc>
                  <a:txBody>
                    <a:bodyPr/>
                    <a:lstStyle/>
                    <a:p>
                      <a:pPr algn="ctr"/>
                      <a:r>
                        <a:rPr lang="es-CL" sz="1600" dirty="0"/>
                        <a:t>23</a:t>
                      </a:r>
                    </a:p>
                  </a:txBody>
                  <a:tcPr/>
                </a:tc>
                <a:extLst>
                  <a:ext uri="{0D108BD9-81ED-4DB2-BD59-A6C34878D82A}">
                    <a16:rowId xmlns:a16="http://schemas.microsoft.com/office/drawing/2014/main" val="3632615430"/>
                  </a:ext>
                </a:extLst>
              </a:tr>
              <a:tr h="370840">
                <a:tc>
                  <a:txBody>
                    <a:bodyPr/>
                    <a:lstStyle/>
                    <a:p>
                      <a:pPr algn="ctr"/>
                      <a:r>
                        <a:rPr lang="es-CL" sz="1600" dirty="0"/>
                        <a:t>6</a:t>
                      </a:r>
                    </a:p>
                  </a:txBody>
                  <a:tcPr/>
                </a:tc>
                <a:tc>
                  <a:txBody>
                    <a:bodyPr/>
                    <a:lstStyle/>
                    <a:p>
                      <a:pPr algn="ctr"/>
                      <a:r>
                        <a:rPr lang="es-CL" sz="1600" dirty="0"/>
                        <a:t>19</a:t>
                      </a:r>
                    </a:p>
                  </a:txBody>
                  <a:tcPr/>
                </a:tc>
                <a:extLst>
                  <a:ext uri="{0D108BD9-81ED-4DB2-BD59-A6C34878D82A}">
                    <a16:rowId xmlns:a16="http://schemas.microsoft.com/office/drawing/2014/main" val="2883235889"/>
                  </a:ext>
                </a:extLst>
              </a:tr>
              <a:tr h="370840">
                <a:tc>
                  <a:txBody>
                    <a:bodyPr/>
                    <a:lstStyle/>
                    <a:p>
                      <a:pPr algn="ctr"/>
                      <a:r>
                        <a:rPr lang="es-CL" sz="1600" dirty="0"/>
                        <a:t>7</a:t>
                      </a:r>
                    </a:p>
                  </a:txBody>
                  <a:tcPr/>
                </a:tc>
                <a:tc>
                  <a:txBody>
                    <a:bodyPr/>
                    <a:lstStyle/>
                    <a:p>
                      <a:pPr algn="ctr"/>
                      <a:r>
                        <a:rPr lang="es-CL" sz="1600" dirty="0"/>
                        <a:t>20</a:t>
                      </a:r>
                    </a:p>
                  </a:txBody>
                  <a:tcPr/>
                </a:tc>
                <a:extLst>
                  <a:ext uri="{0D108BD9-81ED-4DB2-BD59-A6C34878D82A}">
                    <a16:rowId xmlns:a16="http://schemas.microsoft.com/office/drawing/2014/main" val="2099311710"/>
                  </a:ext>
                </a:extLst>
              </a:tr>
              <a:tr h="370840">
                <a:tc>
                  <a:txBody>
                    <a:bodyPr/>
                    <a:lstStyle/>
                    <a:p>
                      <a:pPr algn="ctr"/>
                      <a:r>
                        <a:rPr lang="es-CL" sz="1600" dirty="0"/>
                        <a:t>8</a:t>
                      </a:r>
                    </a:p>
                  </a:txBody>
                  <a:tcPr/>
                </a:tc>
                <a:tc>
                  <a:txBody>
                    <a:bodyPr/>
                    <a:lstStyle/>
                    <a:p>
                      <a:pPr algn="ctr"/>
                      <a:r>
                        <a:rPr lang="es-CL" sz="1600" dirty="0"/>
                        <a:t>35</a:t>
                      </a:r>
                    </a:p>
                  </a:txBody>
                  <a:tcPr/>
                </a:tc>
                <a:extLst>
                  <a:ext uri="{0D108BD9-81ED-4DB2-BD59-A6C34878D82A}">
                    <a16:rowId xmlns:a16="http://schemas.microsoft.com/office/drawing/2014/main" val="2560772990"/>
                  </a:ext>
                </a:extLst>
              </a:tr>
              <a:tr h="370840">
                <a:tc>
                  <a:txBody>
                    <a:bodyPr/>
                    <a:lstStyle/>
                    <a:p>
                      <a:pPr algn="ctr"/>
                      <a:r>
                        <a:rPr lang="es-CL" sz="1600" dirty="0"/>
                        <a:t>9</a:t>
                      </a:r>
                    </a:p>
                  </a:txBody>
                  <a:tcPr/>
                </a:tc>
                <a:tc>
                  <a:txBody>
                    <a:bodyPr/>
                    <a:lstStyle/>
                    <a:p>
                      <a:pPr algn="ctr"/>
                      <a:r>
                        <a:rPr lang="es-CL" sz="1600" dirty="0"/>
                        <a:t>11</a:t>
                      </a:r>
                    </a:p>
                  </a:txBody>
                  <a:tcPr/>
                </a:tc>
                <a:extLst>
                  <a:ext uri="{0D108BD9-81ED-4DB2-BD59-A6C34878D82A}">
                    <a16:rowId xmlns:a16="http://schemas.microsoft.com/office/drawing/2014/main" val="646566107"/>
                  </a:ext>
                </a:extLst>
              </a:tr>
              <a:tr h="370840">
                <a:tc>
                  <a:txBody>
                    <a:bodyPr/>
                    <a:lstStyle/>
                    <a:p>
                      <a:pPr algn="ctr"/>
                      <a:r>
                        <a:rPr lang="es-CL" sz="1600" dirty="0"/>
                        <a:t>10</a:t>
                      </a:r>
                    </a:p>
                  </a:txBody>
                  <a:tcPr/>
                </a:tc>
                <a:tc>
                  <a:txBody>
                    <a:bodyPr/>
                    <a:lstStyle/>
                    <a:p>
                      <a:pPr algn="ctr"/>
                      <a:r>
                        <a:rPr lang="es-CL" sz="1600" dirty="0"/>
                        <a:t>19</a:t>
                      </a:r>
                    </a:p>
                  </a:txBody>
                  <a:tcPr/>
                </a:tc>
                <a:extLst>
                  <a:ext uri="{0D108BD9-81ED-4DB2-BD59-A6C34878D82A}">
                    <a16:rowId xmlns:a16="http://schemas.microsoft.com/office/drawing/2014/main" val="1093299430"/>
                  </a:ext>
                </a:extLst>
              </a:tr>
              <a:tr h="370840">
                <a:tc>
                  <a:txBody>
                    <a:bodyPr/>
                    <a:lstStyle/>
                    <a:p>
                      <a:pPr algn="ctr"/>
                      <a:r>
                        <a:rPr lang="es-CL" sz="1600" dirty="0"/>
                        <a:t>11</a:t>
                      </a:r>
                    </a:p>
                  </a:txBody>
                  <a:tcPr/>
                </a:tc>
                <a:tc>
                  <a:txBody>
                    <a:bodyPr/>
                    <a:lstStyle/>
                    <a:p>
                      <a:pPr algn="ctr"/>
                      <a:r>
                        <a:rPr lang="es-CL" sz="1600" dirty="0"/>
                        <a:t>24</a:t>
                      </a:r>
                    </a:p>
                  </a:txBody>
                  <a:tcPr/>
                </a:tc>
                <a:extLst>
                  <a:ext uri="{0D108BD9-81ED-4DB2-BD59-A6C34878D82A}">
                    <a16:rowId xmlns:a16="http://schemas.microsoft.com/office/drawing/2014/main" val="316992094"/>
                  </a:ext>
                </a:extLst>
              </a:tr>
              <a:tr h="370840">
                <a:tc>
                  <a:txBody>
                    <a:bodyPr/>
                    <a:lstStyle/>
                    <a:p>
                      <a:pPr algn="ctr"/>
                      <a:r>
                        <a:rPr lang="es-CL" sz="1600" dirty="0"/>
                        <a:t>12</a:t>
                      </a:r>
                    </a:p>
                  </a:txBody>
                  <a:tcPr/>
                </a:tc>
                <a:tc>
                  <a:txBody>
                    <a:bodyPr/>
                    <a:lstStyle/>
                    <a:p>
                      <a:pPr algn="ctr"/>
                      <a:r>
                        <a:rPr lang="es-CL" sz="1600" dirty="0"/>
                        <a:t>36</a:t>
                      </a:r>
                    </a:p>
                  </a:txBody>
                  <a:tcPr/>
                </a:tc>
                <a:extLst>
                  <a:ext uri="{0D108BD9-81ED-4DB2-BD59-A6C34878D82A}">
                    <a16:rowId xmlns:a16="http://schemas.microsoft.com/office/drawing/2014/main" val="1492607327"/>
                  </a:ext>
                </a:extLst>
              </a:tr>
            </a:tbl>
          </a:graphicData>
        </a:graphic>
      </p:graphicFrame>
      <p:sp>
        <p:nvSpPr>
          <p:cNvPr id="15" name="CuadroTexto 14">
            <a:extLst>
              <a:ext uri="{FF2B5EF4-FFF2-40B4-BE49-F238E27FC236}">
                <a16:creationId xmlns:a16="http://schemas.microsoft.com/office/drawing/2014/main" id="{37B41257-50D9-C516-11F3-24EDD306F3AF}"/>
              </a:ext>
            </a:extLst>
          </p:cNvPr>
          <p:cNvSpPr txBox="1"/>
          <p:nvPr/>
        </p:nvSpPr>
        <p:spPr>
          <a:xfrm>
            <a:off x="1138429" y="3241174"/>
            <a:ext cx="6190488" cy="3139321"/>
          </a:xfrm>
          <a:prstGeom prst="rect">
            <a:avLst/>
          </a:prstGeom>
          <a:noFill/>
        </p:spPr>
        <p:txBody>
          <a:bodyPr wrap="square">
            <a:spAutoFit/>
          </a:bodyPr>
          <a:lstStyle/>
          <a:p>
            <a:r>
              <a:rPr lang="es-MX" dirty="0"/>
              <a:t>Se pide:</a:t>
            </a:r>
          </a:p>
          <a:p>
            <a:pPr marL="342900" indent="-342900">
              <a:buFont typeface="Wingdings" panose="05000000000000000000" pitchFamily="2" charset="2"/>
              <a:buChar char="ü"/>
            </a:pPr>
            <a:r>
              <a:rPr lang="es-MX" dirty="0"/>
              <a:t>Suavizar los datos con el método de los promedios móviles de orden 3 (longitud de 3 períodos).</a:t>
            </a:r>
          </a:p>
          <a:p>
            <a:pPr marL="342900" indent="-342900">
              <a:buFont typeface="Wingdings" panose="05000000000000000000" pitchFamily="2" charset="2"/>
              <a:buChar char="ü"/>
            </a:pPr>
            <a:r>
              <a:rPr lang="es-MX" dirty="0"/>
              <a:t>Pronosticar las ventas para el trimestre número 13.</a:t>
            </a:r>
          </a:p>
          <a:p>
            <a:pPr marL="342900" indent="-342900">
              <a:buFont typeface="+mj-lt"/>
              <a:buAutoNum type="arabicParenR" startAt="3"/>
            </a:pPr>
            <a:r>
              <a:rPr lang="es-MX" dirty="0"/>
              <a:t>Suponga que la última venta realizada es el doble de importante que la penúltima, y la antepenúltima tiene la mitad de importancia que la penúltima. Realizar el pronóstico de ventas para el trimestre 13 empleando el método de los promedios móviles ponderados de orden 3.</a:t>
            </a:r>
          </a:p>
          <a:p>
            <a:pPr marL="342900" indent="-342900">
              <a:buFont typeface="+mj-lt"/>
              <a:buAutoNum type="arabicParenR" startAt="3"/>
            </a:pPr>
            <a:r>
              <a:rPr lang="es-MX" dirty="0"/>
              <a:t>Elaborar un gráfico en el que se muestren las ventas y los promedios móviles (ventas suavizadas).</a:t>
            </a:r>
            <a:endParaRPr lang="es-CL" dirty="0"/>
          </a:p>
        </p:txBody>
      </p:sp>
    </p:spTree>
    <p:extLst>
      <p:ext uri="{BB962C8B-B14F-4D97-AF65-F5344CB8AC3E}">
        <p14:creationId xmlns:p14="http://schemas.microsoft.com/office/powerpoint/2010/main" val="2638287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nodeType="clickEffect">
                                  <p:stCondLst>
                                    <p:cond delay="0"/>
                                  </p:stCondLst>
                                  <p:childTnLst>
                                    <p:set>
                                      <p:cBhvr>
                                        <p:cTn id="6" dur="indefinite"/>
                                        <p:tgtEl>
                                          <p:spTgt spid="15">
                                            <p:txEl>
                                              <p:pRg st="1" end="1"/>
                                            </p:txEl>
                                          </p:spTgt>
                                        </p:tgtEl>
                                        <p:attrNameLst>
                                          <p:attrName>style.opacity</p:attrName>
                                        </p:attrNameLst>
                                      </p:cBhvr>
                                      <p:to>
                                        <p:strVal val="0.5"/>
                                      </p:to>
                                    </p:set>
                                    <p:animEffect filter="image" prLst="opacity: 0.5">
                                      <p:cBhvr rctx="IE">
                                        <p:cTn id="7" dur="indefinite"/>
                                        <p:tgtEl>
                                          <p:spTgt spid="15">
                                            <p:txEl>
                                              <p:pRg st="1" end="1"/>
                                            </p:txEl>
                                          </p:spTgt>
                                        </p:tgtEl>
                                      </p:cBhvr>
                                    </p:animEffect>
                                  </p:childTnLst>
                                </p:cTn>
                              </p:par>
                              <p:par>
                                <p:cTn id="8" presetID="9" presetClass="emph" presetSubtype="0" nodeType="withEffect">
                                  <p:stCondLst>
                                    <p:cond delay="0"/>
                                  </p:stCondLst>
                                  <p:childTnLst>
                                    <p:set>
                                      <p:cBhvr>
                                        <p:cTn id="9" dur="indefinite"/>
                                        <p:tgtEl>
                                          <p:spTgt spid="15">
                                            <p:txEl>
                                              <p:pRg st="2" end="2"/>
                                            </p:txEl>
                                          </p:spTgt>
                                        </p:tgtEl>
                                        <p:attrNameLst>
                                          <p:attrName>style.opacity</p:attrName>
                                        </p:attrNameLst>
                                      </p:cBhvr>
                                      <p:to>
                                        <p:strVal val="0.5"/>
                                      </p:to>
                                    </p:set>
                                    <p:animEffect filter="image" prLst="opacity: 0.5">
                                      <p:cBhvr rctx="IE">
                                        <p:cTn id="10" dur="indefinite"/>
                                        <p:tgtEl>
                                          <p:spTgt spid="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26376"/>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Ejemplo de Promedios Móviles</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356672" y="2496560"/>
            <a:ext cx="6432056" cy="1277273"/>
          </a:xfrm>
          <a:prstGeom prst="rect">
            <a:avLst/>
          </a:prstGeom>
          <a:noFill/>
        </p:spPr>
        <p:txBody>
          <a:bodyPr wrap="square" rtlCol="0">
            <a:spAutoFit/>
          </a:bodyPr>
          <a:lstStyle/>
          <a:p>
            <a:pPr marL="742950" lvl="1" indent="-285750">
              <a:spcAft>
                <a:spcPts val="600"/>
              </a:spcAft>
              <a:buFont typeface="Arial" panose="020B0604020202020204" pitchFamily="34" charset="0"/>
              <a:buChar char="•"/>
            </a:pPr>
            <a:r>
              <a:rPr lang="es-MX" dirty="0">
                <a:ea typeface="Cambria Math" panose="02040503050406030204" pitchFamily="18" charset="0"/>
              </a:rPr>
              <a:t>Desarrollo (continuación):</a:t>
            </a:r>
          </a:p>
          <a:p>
            <a:pPr marL="800100" lvl="1" indent="-342900">
              <a:spcAft>
                <a:spcPts val="600"/>
              </a:spcAft>
              <a:buFont typeface="+mj-lt"/>
              <a:buAutoNum type="arabicParenR" startAt="3"/>
            </a:pPr>
            <a:r>
              <a:rPr lang="es-MX" dirty="0"/>
              <a:t>Para resolver lo planteado se toma en cuenta las 3 últimas ventas con sus respectivos pesos o ponderaciones. Estos datos se presentan en la tabla siguiente : </a:t>
            </a:r>
            <a:endParaRPr lang="es-CL" b="0" dirty="0">
              <a:ea typeface="Cambria Math" panose="02040503050406030204" pitchFamily="18" charset="0"/>
            </a:endParaRPr>
          </a:p>
        </p:txBody>
      </p:sp>
      <p:graphicFrame>
        <p:nvGraphicFramePr>
          <p:cNvPr id="9" name="Tabla 9">
            <a:extLst>
              <a:ext uri="{FF2B5EF4-FFF2-40B4-BE49-F238E27FC236}">
                <a16:creationId xmlns:a16="http://schemas.microsoft.com/office/drawing/2014/main" id="{A7097057-B637-91B9-2226-450B78C7B8FA}"/>
              </a:ext>
            </a:extLst>
          </p:cNvPr>
          <p:cNvGraphicFramePr>
            <a:graphicFrameLocks noGrp="1"/>
          </p:cNvGraphicFramePr>
          <p:nvPr>
            <p:extLst>
              <p:ext uri="{D42A27DB-BD31-4B8C-83A1-F6EECF244321}">
                <p14:modId xmlns:p14="http://schemas.microsoft.com/office/powerpoint/2010/main" val="3182433925"/>
              </p:ext>
            </p:extLst>
          </p:nvPr>
        </p:nvGraphicFramePr>
        <p:xfrm>
          <a:off x="1265381" y="3908830"/>
          <a:ext cx="2733964" cy="1483360"/>
        </p:xfrm>
        <a:graphic>
          <a:graphicData uri="http://schemas.openxmlformats.org/drawingml/2006/table">
            <a:tbl>
              <a:tblPr firstRow="1" bandRow="1">
                <a:tableStyleId>{69012ECD-51FC-41F1-AA8D-1B2483CD663E}</a:tableStyleId>
              </a:tblPr>
              <a:tblGrid>
                <a:gridCol w="1016000">
                  <a:extLst>
                    <a:ext uri="{9D8B030D-6E8A-4147-A177-3AD203B41FA5}">
                      <a16:colId xmlns:a16="http://schemas.microsoft.com/office/drawing/2014/main" val="715054246"/>
                    </a:ext>
                  </a:extLst>
                </a:gridCol>
                <a:gridCol w="766618">
                  <a:extLst>
                    <a:ext uri="{9D8B030D-6E8A-4147-A177-3AD203B41FA5}">
                      <a16:colId xmlns:a16="http://schemas.microsoft.com/office/drawing/2014/main" val="1732138044"/>
                    </a:ext>
                  </a:extLst>
                </a:gridCol>
                <a:gridCol w="951346">
                  <a:extLst>
                    <a:ext uri="{9D8B030D-6E8A-4147-A177-3AD203B41FA5}">
                      <a16:colId xmlns:a16="http://schemas.microsoft.com/office/drawing/2014/main" val="3156277692"/>
                    </a:ext>
                  </a:extLst>
                </a:gridCol>
              </a:tblGrid>
              <a:tr h="370840">
                <a:tc>
                  <a:txBody>
                    <a:bodyPr/>
                    <a:lstStyle/>
                    <a:p>
                      <a:pPr algn="ctr"/>
                      <a:r>
                        <a:rPr lang="es-CL" sz="1600" dirty="0"/>
                        <a:t>Trimestre</a:t>
                      </a:r>
                    </a:p>
                  </a:txBody>
                  <a:tcPr/>
                </a:tc>
                <a:tc>
                  <a:txBody>
                    <a:bodyPr/>
                    <a:lstStyle/>
                    <a:p>
                      <a:pPr algn="ctr"/>
                      <a:r>
                        <a:rPr lang="es-CL" sz="1600" dirty="0"/>
                        <a:t>Ventas</a:t>
                      </a:r>
                    </a:p>
                  </a:txBody>
                  <a:tcPr/>
                </a:tc>
                <a:tc>
                  <a:txBody>
                    <a:bodyPr/>
                    <a:lstStyle/>
                    <a:p>
                      <a:pPr algn="ctr"/>
                      <a:r>
                        <a:rPr lang="es-CL" sz="1600" dirty="0"/>
                        <a:t>Peso (w)</a:t>
                      </a:r>
                    </a:p>
                  </a:txBody>
                  <a:tcPr/>
                </a:tc>
                <a:extLst>
                  <a:ext uri="{0D108BD9-81ED-4DB2-BD59-A6C34878D82A}">
                    <a16:rowId xmlns:a16="http://schemas.microsoft.com/office/drawing/2014/main" val="2773071601"/>
                  </a:ext>
                </a:extLst>
              </a:tr>
              <a:tr h="370840">
                <a:tc>
                  <a:txBody>
                    <a:bodyPr/>
                    <a:lstStyle/>
                    <a:p>
                      <a:pPr algn="ctr"/>
                      <a:r>
                        <a:rPr lang="es-CL" sz="1600" dirty="0"/>
                        <a:t>10</a:t>
                      </a:r>
                    </a:p>
                  </a:txBody>
                  <a:tcPr/>
                </a:tc>
                <a:tc>
                  <a:txBody>
                    <a:bodyPr/>
                    <a:lstStyle/>
                    <a:p>
                      <a:pPr algn="ctr"/>
                      <a:r>
                        <a:rPr lang="es-CL" sz="1600" dirty="0"/>
                        <a:t>19</a:t>
                      </a:r>
                    </a:p>
                  </a:txBody>
                  <a:tcPr/>
                </a:tc>
                <a:tc>
                  <a:txBody>
                    <a:bodyPr/>
                    <a:lstStyle/>
                    <a:p>
                      <a:pPr algn="ctr"/>
                      <a:r>
                        <a:rPr lang="es-CL" sz="1600" dirty="0"/>
                        <a:t>0,5</a:t>
                      </a:r>
                    </a:p>
                  </a:txBody>
                  <a:tcPr/>
                </a:tc>
                <a:extLst>
                  <a:ext uri="{0D108BD9-81ED-4DB2-BD59-A6C34878D82A}">
                    <a16:rowId xmlns:a16="http://schemas.microsoft.com/office/drawing/2014/main" val="273310612"/>
                  </a:ext>
                </a:extLst>
              </a:tr>
              <a:tr h="370840">
                <a:tc>
                  <a:txBody>
                    <a:bodyPr/>
                    <a:lstStyle/>
                    <a:p>
                      <a:pPr algn="ctr"/>
                      <a:r>
                        <a:rPr lang="es-CL" sz="1600" dirty="0"/>
                        <a:t>11</a:t>
                      </a:r>
                    </a:p>
                  </a:txBody>
                  <a:tcPr/>
                </a:tc>
                <a:tc>
                  <a:txBody>
                    <a:bodyPr/>
                    <a:lstStyle/>
                    <a:p>
                      <a:pPr algn="ctr"/>
                      <a:r>
                        <a:rPr lang="es-CL" sz="1600" dirty="0"/>
                        <a:t>24</a:t>
                      </a:r>
                    </a:p>
                  </a:txBody>
                  <a:tcPr/>
                </a:tc>
                <a:tc>
                  <a:txBody>
                    <a:bodyPr/>
                    <a:lstStyle/>
                    <a:p>
                      <a:pPr algn="ctr"/>
                      <a:r>
                        <a:rPr lang="es-CL" sz="1600" dirty="0"/>
                        <a:t>1</a:t>
                      </a:r>
                    </a:p>
                  </a:txBody>
                  <a:tcPr/>
                </a:tc>
                <a:extLst>
                  <a:ext uri="{0D108BD9-81ED-4DB2-BD59-A6C34878D82A}">
                    <a16:rowId xmlns:a16="http://schemas.microsoft.com/office/drawing/2014/main" val="4081925739"/>
                  </a:ext>
                </a:extLst>
              </a:tr>
              <a:tr h="370840">
                <a:tc>
                  <a:txBody>
                    <a:bodyPr/>
                    <a:lstStyle/>
                    <a:p>
                      <a:pPr algn="ctr"/>
                      <a:r>
                        <a:rPr lang="es-CL" sz="1600" dirty="0"/>
                        <a:t>12</a:t>
                      </a:r>
                    </a:p>
                  </a:txBody>
                  <a:tcPr/>
                </a:tc>
                <a:tc>
                  <a:txBody>
                    <a:bodyPr/>
                    <a:lstStyle/>
                    <a:p>
                      <a:pPr algn="ctr"/>
                      <a:r>
                        <a:rPr lang="es-CL" sz="1600" dirty="0"/>
                        <a:t>36</a:t>
                      </a:r>
                    </a:p>
                  </a:txBody>
                  <a:tcPr/>
                </a:tc>
                <a:tc>
                  <a:txBody>
                    <a:bodyPr/>
                    <a:lstStyle/>
                    <a:p>
                      <a:pPr algn="ctr"/>
                      <a:r>
                        <a:rPr lang="es-CL" sz="1600" dirty="0"/>
                        <a:t>2</a:t>
                      </a:r>
                    </a:p>
                  </a:txBody>
                  <a:tcPr/>
                </a:tc>
                <a:extLst>
                  <a:ext uri="{0D108BD9-81ED-4DB2-BD59-A6C34878D82A}">
                    <a16:rowId xmlns:a16="http://schemas.microsoft.com/office/drawing/2014/main" val="903236038"/>
                  </a:ext>
                </a:extLst>
              </a:tr>
            </a:tbl>
          </a:graphicData>
        </a:graphic>
      </p:graphicFrame>
      <p:sp>
        <p:nvSpPr>
          <p:cNvPr id="11" name="CuadroTexto 10">
            <a:extLst>
              <a:ext uri="{FF2B5EF4-FFF2-40B4-BE49-F238E27FC236}">
                <a16:creationId xmlns:a16="http://schemas.microsoft.com/office/drawing/2014/main" id="{DF7FB0DB-BE45-9628-AADC-9216AB240D94}"/>
              </a:ext>
            </a:extLst>
          </p:cNvPr>
          <p:cNvSpPr txBox="1"/>
          <p:nvPr/>
        </p:nvSpPr>
        <p:spPr>
          <a:xfrm>
            <a:off x="5458691" y="197396"/>
            <a:ext cx="6188362" cy="1477328"/>
          </a:xfrm>
          <a:prstGeom prst="rect">
            <a:avLst/>
          </a:prstGeom>
          <a:noFill/>
        </p:spPr>
        <p:txBody>
          <a:bodyPr wrap="square">
            <a:spAutoFit/>
          </a:bodyPr>
          <a:lstStyle/>
          <a:p>
            <a:pPr marL="342900" indent="-342900">
              <a:buFont typeface="+mj-lt"/>
              <a:buAutoNum type="arabicParenR" startAt="3"/>
            </a:pPr>
            <a:r>
              <a:rPr lang="es-MX" dirty="0"/>
              <a:t>Suponga que la última venta realizada es el doble de importante que la penúltima, y la antepenúltima tiene la mitad de importancia que la penúltima. Realizar el pronóstico de ventas para el trimestre 13 empleando el método de los promedios móviles ponderados de orden 3.</a:t>
            </a:r>
          </a:p>
        </p:txBody>
      </p:sp>
      <p:sp>
        <p:nvSpPr>
          <p:cNvPr id="14" name="CuadroTexto 13">
            <a:extLst>
              <a:ext uri="{FF2B5EF4-FFF2-40B4-BE49-F238E27FC236}">
                <a16:creationId xmlns:a16="http://schemas.microsoft.com/office/drawing/2014/main" id="{94AD8D1D-7C3C-2947-6AD8-206D4D2176A9}"/>
              </a:ext>
            </a:extLst>
          </p:cNvPr>
          <p:cNvSpPr txBox="1"/>
          <p:nvPr/>
        </p:nvSpPr>
        <p:spPr>
          <a:xfrm>
            <a:off x="6888019" y="2849718"/>
            <a:ext cx="5089236" cy="646331"/>
          </a:xfrm>
          <a:prstGeom prst="rect">
            <a:avLst/>
          </a:prstGeom>
          <a:noFill/>
        </p:spPr>
        <p:txBody>
          <a:bodyPr wrap="square">
            <a:spAutoFit/>
          </a:bodyPr>
          <a:lstStyle/>
          <a:p>
            <a:r>
              <a:rPr lang="es-MX" dirty="0"/>
              <a:t>Reemplazando valores en la fórmula de la media aritmética ponderada se obtiene: </a:t>
            </a:r>
            <a:endParaRPr lang="es-CL" dirty="0"/>
          </a:p>
        </p:txBody>
      </p:sp>
      <mc:AlternateContent xmlns:mc="http://schemas.openxmlformats.org/markup-compatibility/2006">
        <mc:Choice xmlns:a14="http://schemas.microsoft.com/office/drawing/2010/main" Requires="a14">
          <p:sp>
            <p:nvSpPr>
              <p:cNvPr id="16" name="CuadroTexto 15">
                <a:extLst>
                  <a:ext uri="{FF2B5EF4-FFF2-40B4-BE49-F238E27FC236}">
                    <a16:creationId xmlns:a16="http://schemas.microsoft.com/office/drawing/2014/main" id="{908D1DA2-60B2-1869-651B-3C83FD9CDC33}"/>
                  </a:ext>
                </a:extLst>
              </p:cNvPr>
              <p:cNvSpPr txBox="1"/>
              <p:nvPr/>
            </p:nvSpPr>
            <p:spPr>
              <a:xfrm>
                <a:off x="6056082" y="3679713"/>
                <a:ext cx="5921173" cy="582275"/>
              </a:xfrm>
              <a:prstGeom prst="rect">
                <a:avLst/>
              </a:prstGeom>
              <a:noFill/>
              <a:ln>
                <a:solidFill>
                  <a:schemeClr val="accent1"/>
                </a:solidFill>
              </a:ln>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rPr>
                        <m:t>𝑃𝑟𝑜𝑛</m:t>
                      </m:r>
                      <m:r>
                        <a:rPr lang="es-CL" b="0" i="1" smtClean="0">
                          <a:latin typeface="Cambria Math" panose="02040503050406030204" pitchFamily="18" charset="0"/>
                        </a:rPr>
                        <m:t>ó</m:t>
                      </m:r>
                      <m:r>
                        <a:rPr lang="es-CL" b="0" i="1" smtClean="0">
                          <a:latin typeface="Cambria Math" panose="02040503050406030204" pitchFamily="18" charset="0"/>
                        </a:rPr>
                        <m:t>𝑠𝑡𝑖𝑐𝑜</m:t>
                      </m:r>
                      <m:r>
                        <a:rPr lang="es-CL" b="0" i="1" smtClean="0">
                          <a:latin typeface="Cambria Math" panose="02040503050406030204" pitchFamily="18" charset="0"/>
                          <a:ea typeface="Cambria Math" panose="02040503050406030204" pitchFamily="18" charset="0"/>
                        </a:rPr>
                        <m:t>=</m:t>
                      </m:r>
                      <m:acc>
                        <m:accPr>
                          <m:chr m:val="̅"/>
                          <m:ctrlPr>
                            <a:rPr lang="es-CL" b="0" i="1" smtClean="0">
                              <a:latin typeface="Cambria Math" panose="02040503050406030204" pitchFamily="18" charset="0"/>
                              <a:ea typeface="Cambria Math" panose="02040503050406030204" pitchFamily="18" charset="0"/>
                            </a:rPr>
                          </m:ctrlPr>
                        </m:accPr>
                        <m:e>
                          <m:r>
                            <a:rPr lang="es-CL" b="0" i="1" smtClean="0">
                              <a:latin typeface="Cambria Math" panose="02040503050406030204" pitchFamily="18" charset="0"/>
                              <a:ea typeface="Cambria Math" panose="02040503050406030204" pitchFamily="18" charset="0"/>
                            </a:rPr>
                            <m:t>𝑥</m:t>
                          </m:r>
                        </m:e>
                      </m:acc>
                      <m:r>
                        <a:rPr lang="es-CL" b="0" i="1" smtClean="0">
                          <a:latin typeface="Cambria Math" panose="02040503050406030204" pitchFamily="18" charset="0"/>
                          <a:ea typeface="Cambria Math" panose="02040503050406030204" pitchFamily="18" charset="0"/>
                        </a:rPr>
                        <m:t>=</m:t>
                      </m:r>
                      <m:f>
                        <m:fPr>
                          <m:ctrlPr>
                            <a:rPr lang="es-CL" b="0" i="1" smtClean="0">
                              <a:latin typeface="Cambria Math" panose="02040503050406030204" pitchFamily="18" charset="0"/>
                              <a:ea typeface="Cambria Math" panose="02040503050406030204" pitchFamily="18" charset="0"/>
                            </a:rPr>
                          </m:ctrlPr>
                        </m:fPr>
                        <m:num>
                          <m:sSub>
                            <m:sSubPr>
                              <m:ctrlPr>
                                <a:rPr lang="es-CL" b="0"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𝑤</m:t>
                              </m:r>
                            </m:e>
                            <m:sub>
                              <m:r>
                                <a:rPr lang="es-CL" b="0" i="1" smtClean="0">
                                  <a:latin typeface="Cambria Math" panose="02040503050406030204" pitchFamily="18" charset="0"/>
                                  <a:ea typeface="Cambria Math" panose="02040503050406030204" pitchFamily="18" charset="0"/>
                                </a:rPr>
                                <m:t>1</m:t>
                              </m:r>
                            </m:sub>
                          </m:sSub>
                          <m:r>
                            <a:rPr lang="es-CL" i="1">
                              <a:latin typeface="Cambria Math" panose="02040503050406030204" pitchFamily="18" charset="0"/>
                              <a:ea typeface="Cambria Math" panose="02040503050406030204" pitchFamily="18" charset="0"/>
                            </a:rPr>
                            <m:t>∙</m:t>
                          </m:r>
                          <m:sSub>
                            <m:sSubPr>
                              <m:ctrlPr>
                                <a:rPr lang="es-CL"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𝑥</m:t>
                              </m:r>
                            </m:e>
                            <m:sub>
                              <m:r>
                                <a:rPr lang="es-CL" b="0" i="1" smtClean="0">
                                  <a:latin typeface="Cambria Math" panose="02040503050406030204" pitchFamily="18" charset="0"/>
                                  <a:ea typeface="Cambria Math" panose="02040503050406030204" pitchFamily="18" charset="0"/>
                                </a:rPr>
                                <m:t>1</m:t>
                              </m:r>
                            </m:sub>
                          </m:sSub>
                          <m:r>
                            <a:rPr lang="es-CL" b="0" i="1" smtClean="0">
                              <a:latin typeface="Cambria Math" panose="02040503050406030204" pitchFamily="18" charset="0"/>
                              <a:ea typeface="Cambria Math" panose="02040503050406030204" pitchFamily="18" charset="0"/>
                            </a:rPr>
                            <m:t>+</m:t>
                          </m:r>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𝑤</m:t>
                              </m:r>
                            </m:e>
                            <m:sub>
                              <m:r>
                                <a:rPr lang="es-CL" b="0" i="1" smtClean="0">
                                  <a:latin typeface="Cambria Math" panose="02040503050406030204" pitchFamily="18" charset="0"/>
                                  <a:ea typeface="Cambria Math" panose="02040503050406030204" pitchFamily="18" charset="0"/>
                                </a:rPr>
                                <m:t>2</m:t>
                              </m:r>
                            </m:sub>
                          </m:sSub>
                          <m:r>
                            <a:rPr lang="es-CL" i="1">
                              <a:latin typeface="Cambria Math" panose="02040503050406030204" pitchFamily="18" charset="0"/>
                              <a:ea typeface="Cambria Math" panose="02040503050406030204" pitchFamily="18" charset="0"/>
                            </a:rPr>
                            <m:t>∙</m:t>
                          </m:r>
                          <m:sSub>
                            <m:sSubPr>
                              <m:ctrlPr>
                                <a:rPr lang="es-CL" i="1" smtClean="0">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𝑥</m:t>
                              </m:r>
                            </m:e>
                            <m:sub>
                              <m:r>
                                <a:rPr lang="es-CL" b="0" i="1" smtClean="0">
                                  <a:latin typeface="Cambria Math" panose="02040503050406030204" pitchFamily="18" charset="0"/>
                                  <a:ea typeface="Cambria Math" panose="02040503050406030204" pitchFamily="18" charset="0"/>
                                </a:rPr>
                                <m:t>2</m:t>
                              </m:r>
                            </m:sub>
                          </m:sSub>
                          <m:r>
                            <a:rPr lang="es-CL" b="0" i="1" smtClean="0">
                              <a:latin typeface="Cambria Math" panose="02040503050406030204" pitchFamily="18" charset="0"/>
                              <a:ea typeface="Cambria Math" panose="02040503050406030204" pitchFamily="18" charset="0"/>
                            </a:rPr>
                            <m:t>+…+</m:t>
                          </m:r>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𝑤</m:t>
                              </m:r>
                            </m:e>
                            <m:sub>
                              <m:r>
                                <a:rPr lang="es-CL" b="0" i="1" smtClean="0">
                                  <a:latin typeface="Cambria Math" panose="02040503050406030204" pitchFamily="18" charset="0"/>
                                  <a:ea typeface="Cambria Math" panose="02040503050406030204" pitchFamily="18" charset="0"/>
                                </a:rPr>
                                <m:t>𝑘</m:t>
                              </m:r>
                            </m:sub>
                          </m:sSub>
                          <m:r>
                            <a:rPr lang="es-CL" i="1">
                              <a:latin typeface="Cambria Math" panose="02040503050406030204" pitchFamily="18" charset="0"/>
                              <a:ea typeface="Cambria Math" panose="02040503050406030204" pitchFamily="18" charset="0"/>
                            </a:rPr>
                            <m:t>∙</m:t>
                          </m:r>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𝑥</m:t>
                              </m:r>
                            </m:e>
                            <m:sub>
                              <m:r>
                                <a:rPr lang="es-CL" b="0" i="1" smtClean="0">
                                  <a:latin typeface="Cambria Math" panose="02040503050406030204" pitchFamily="18" charset="0"/>
                                  <a:ea typeface="Cambria Math" panose="02040503050406030204" pitchFamily="18" charset="0"/>
                                </a:rPr>
                                <m:t>𝑘</m:t>
                              </m:r>
                            </m:sub>
                          </m:sSub>
                        </m:num>
                        <m:den>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𝑤</m:t>
                              </m:r>
                            </m:e>
                            <m:sub>
                              <m:r>
                                <a:rPr lang="es-CL" i="1">
                                  <a:latin typeface="Cambria Math" panose="02040503050406030204" pitchFamily="18" charset="0"/>
                                  <a:ea typeface="Cambria Math" panose="02040503050406030204" pitchFamily="18" charset="0"/>
                                </a:rPr>
                                <m:t>1</m:t>
                              </m:r>
                            </m:sub>
                          </m:sSub>
                          <m:r>
                            <a:rPr lang="es-CL" i="1">
                              <a:latin typeface="Cambria Math" panose="02040503050406030204" pitchFamily="18" charset="0"/>
                              <a:ea typeface="Cambria Math" panose="02040503050406030204" pitchFamily="18" charset="0"/>
                            </a:rPr>
                            <m:t>+</m:t>
                          </m:r>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𝑤</m:t>
                              </m:r>
                            </m:e>
                            <m:sub>
                              <m:r>
                                <a:rPr lang="es-CL" i="1">
                                  <a:latin typeface="Cambria Math" panose="02040503050406030204" pitchFamily="18" charset="0"/>
                                  <a:ea typeface="Cambria Math" panose="02040503050406030204" pitchFamily="18" charset="0"/>
                                </a:rPr>
                                <m:t>2</m:t>
                              </m:r>
                            </m:sub>
                          </m:sSub>
                          <m:r>
                            <a:rPr lang="es-CL" i="1">
                              <a:latin typeface="Cambria Math" panose="02040503050406030204" pitchFamily="18" charset="0"/>
                              <a:ea typeface="Cambria Math" panose="02040503050406030204" pitchFamily="18" charset="0"/>
                            </a:rPr>
                            <m:t>+…+</m:t>
                          </m:r>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𝑤</m:t>
                              </m:r>
                            </m:e>
                            <m:sub>
                              <m:r>
                                <a:rPr lang="es-CL" i="1">
                                  <a:latin typeface="Cambria Math" panose="02040503050406030204" pitchFamily="18" charset="0"/>
                                  <a:ea typeface="Cambria Math" panose="02040503050406030204" pitchFamily="18" charset="0"/>
                                </a:rPr>
                                <m:t>𝑘</m:t>
                              </m:r>
                            </m:sub>
                          </m:sSub>
                        </m:den>
                      </m:f>
                      <m:r>
                        <a:rPr lang="es-CL" b="0" i="1" smtClean="0">
                          <a:latin typeface="Cambria Math" panose="02040503050406030204" pitchFamily="18" charset="0"/>
                          <a:ea typeface="Cambria Math" panose="02040503050406030204" pitchFamily="18" charset="0"/>
                        </a:rPr>
                        <m:t>=</m:t>
                      </m:r>
                      <m:f>
                        <m:fPr>
                          <m:ctrlPr>
                            <a:rPr lang="es-CL" b="0" i="1" smtClean="0">
                              <a:latin typeface="Cambria Math" panose="02040503050406030204" pitchFamily="18" charset="0"/>
                              <a:ea typeface="Cambria Math" panose="02040503050406030204" pitchFamily="18" charset="0"/>
                            </a:rPr>
                          </m:ctrlPr>
                        </m:fPr>
                        <m:num>
                          <m:nary>
                            <m:naryPr>
                              <m:chr m:val="∑"/>
                              <m:subHide m:val="on"/>
                              <m:supHide m:val="on"/>
                              <m:ctrlPr>
                                <a:rPr lang="es-CL" b="0" i="1" smtClean="0">
                                  <a:latin typeface="Cambria Math" panose="02040503050406030204" pitchFamily="18" charset="0"/>
                                  <a:ea typeface="Cambria Math" panose="02040503050406030204" pitchFamily="18" charset="0"/>
                                </a:rPr>
                              </m:ctrlPr>
                            </m:naryPr>
                            <m:sub/>
                            <m:sup/>
                            <m:e>
                              <m:r>
                                <a:rPr lang="es-CL" b="0" i="1" smtClean="0">
                                  <a:latin typeface="Cambria Math" panose="02040503050406030204" pitchFamily="18" charset="0"/>
                                  <a:ea typeface="Cambria Math" panose="02040503050406030204" pitchFamily="18" charset="0"/>
                                </a:rPr>
                                <m:t>𝑤</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𝑥</m:t>
                              </m:r>
                            </m:e>
                          </m:nary>
                        </m:num>
                        <m:den>
                          <m:nary>
                            <m:naryPr>
                              <m:chr m:val="∑"/>
                              <m:subHide m:val="on"/>
                              <m:supHide m:val="on"/>
                              <m:ctrlPr>
                                <a:rPr lang="es-CL" b="0" i="1" smtClean="0">
                                  <a:latin typeface="Cambria Math" panose="02040503050406030204" pitchFamily="18" charset="0"/>
                                  <a:ea typeface="Cambria Math" panose="02040503050406030204" pitchFamily="18" charset="0"/>
                                </a:rPr>
                              </m:ctrlPr>
                            </m:naryPr>
                            <m:sub/>
                            <m:sup/>
                            <m:e>
                              <m:r>
                                <a:rPr lang="es-CL" b="0" i="1" smtClean="0">
                                  <a:latin typeface="Cambria Math" panose="02040503050406030204" pitchFamily="18" charset="0"/>
                                  <a:ea typeface="Cambria Math" panose="02040503050406030204" pitchFamily="18" charset="0"/>
                                </a:rPr>
                                <m:t>𝑤</m:t>
                              </m:r>
                            </m:e>
                          </m:nary>
                        </m:den>
                      </m:f>
                    </m:oMath>
                  </m:oMathPara>
                </a14:m>
                <a:endParaRPr lang="es-CL" dirty="0"/>
              </a:p>
            </p:txBody>
          </p:sp>
        </mc:Choice>
        <mc:Fallback>
          <p:sp>
            <p:nvSpPr>
              <p:cNvPr id="16" name="CuadroTexto 15">
                <a:extLst>
                  <a:ext uri="{FF2B5EF4-FFF2-40B4-BE49-F238E27FC236}">
                    <a16:creationId xmlns:a16="http://schemas.microsoft.com/office/drawing/2014/main" id="{908D1DA2-60B2-1869-651B-3C83FD9CDC33}"/>
                  </a:ext>
                </a:extLst>
              </p:cNvPr>
              <p:cNvSpPr txBox="1">
                <a:spLocks noRot="1" noChangeAspect="1" noMove="1" noResize="1" noEditPoints="1" noAdjustHandles="1" noChangeArrowheads="1" noChangeShapeType="1" noTextEdit="1"/>
              </p:cNvSpPr>
              <p:nvPr/>
            </p:nvSpPr>
            <p:spPr>
              <a:xfrm>
                <a:off x="6056082" y="3679713"/>
                <a:ext cx="5921173" cy="582275"/>
              </a:xfrm>
              <a:prstGeom prst="rect">
                <a:avLst/>
              </a:prstGeom>
              <a:blipFill>
                <a:blip r:embed="rId3"/>
                <a:stretch>
                  <a:fillRect/>
                </a:stretch>
              </a:blipFill>
              <a:ln>
                <a:solidFill>
                  <a:schemeClr val="accent1"/>
                </a:solidFill>
              </a:ln>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17" name="CuadroTexto 16">
                <a:extLst>
                  <a:ext uri="{FF2B5EF4-FFF2-40B4-BE49-F238E27FC236}">
                    <a16:creationId xmlns:a16="http://schemas.microsoft.com/office/drawing/2014/main" id="{6945996D-90BC-0E26-70B0-5A70E400BB34}"/>
                  </a:ext>
                </a:extLst>
              </p:cNvPr>
              <p:cNvSpPr txBox="1"/>
              <p:nvPr/>
            </p:nvSpPr>
            <p:spPr>
              <a:xfrm>
                <a:off x="6056082" y="4491226"/>
                <a:ext cx="5602752" cy="555280"/>
              </a:xfrm>
              <a:prstGeom prst="rect">
                <a:avLst/>
              </a:prstGeom>
              <a:noFill/>
              <a:ln>
                <a:noFill/>
              </a:ln>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rPr>
                        <m:t>𝑃𝑟𝑜𝑛</m:t>
                      </m:r>
                      <m:r>
                        <a:rPr lang="es-CL" b="0" i="1" smtClean="0">
                          <a:latin typeface="Cambria Math" panose="02040503050406030204" pitchFamily="18" charset="0"/>
                        </a:rPr>
                        <m:t>ó</m:t>
                      </m:r>
                      <m:r>
                        <a:rPr lang="es-CL" b="0" i="1" smtClean="0">
                          <a:latin typeface="Cambria Math" panose="02040503050406030204" pitchFamily="18" charset="0"/>
                        </a:rPr>
                        <m:t>𝑠𝑡𝑖𝑐𝑜</m:t>
                      </m:r>
                      <m:r>
                        <a:rPr lang="es-CL" b="0" i="1" smtClean="0">
                          <a:latin typeface="Cambria Math" panose="02040503050406030204" pitchFamily="18" charset="0"/>
                          <a:ea typeface="Cambria Math" panose="02040503050406030204" pitchFamily="18" charset="0"/>
                        </a:rPr>
                        <m:t>=</m:t>
                      </m:r>
                      <m:f>
                        <m:fPr>
                          <m:ctrlPr>
                            <a:rPr lang="es-CL" b="0"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0,5</m:t>
                          </m:r>
                          <m:r>
                            <a:rPr lang="es-CL" i="1">
                              <a:latin typeface="Cambria Math" panose="02040503050406030204" pitchFamily="18" charset="0"/>
                              <a:ea typeface="Cambria Math" panose="02040503050406030204" pitchFamily="18" charset="0"/>
                            </a:rPr>
                            <m:t>∙</m:t>
                          </m:r>
                          <m:r>
                            <a:rPr lang="es-CL" i="1" smtClean="0">
                              <a:latin typeface="Cambria Math" panose="02040503050406030204" pitchFamily="18" charset="0"/>
                              <a:ea typeface="Cambria Math" panose="02040503050406030204" pitchFamily="18" charset="0"/>
                            </a:rPr>
                            <m:t>1</m:t>
                          </m:r>
                          <m:r>
                            <a:rPr lang="es-CL" b="0" i="1" smtClean="0">
                              <a:latin typeface="Cambria Math" panose="02040503050406030204" pitchFamily="18" charset="0"/>
                              <a:ea typeface="Cambria Math" panose="02040503050406030204" pitchFamily="18" charset="0"/>
                            </a:rPr>
                            <m:t>9+</m:t>
                          </m:r>
                          <m:r>
                            <a:rPr lang="es-CL" i="1" smtClean="0">
                              <a:latin typeface="Cambria Math" panose="02040503050406030204" pitchFamily="18" charset="0"/>
                              <a:ea typeface="Cambria Math" panose="02040503050406030204" pitchFamily="18" charset="0"/>
                            </a:rPr>
                            <m:t>1</m:t>
                          </m:r>
                          <m:r>
                            <a:rPr lang="es-CL" i="1">
                              <a:latin typeface="Cambria Math" panose="02040503050406030204" pitchFamily="18" charset="0"/>
                              <a:ea typeface="Cambria Math" panose="02040503050406030204" pitchFamily="18" charset="0"/>
                            </a:rPr>
                            <m:t>∙</m:t>
                          </m:r>
                          <m:r>
                            <a:rPr lang="es-CL" i="1" smtClean="0">
                              <a:latin typeface="Cambria Math" panose="02040503050406030204" pitchFamily="18" charset="0"/>
                              <a:ea typeface="Cambria Math" panose="02040503050406030204" pitchFamily="18" charset="0"/>
                            </a:rPr>
                            <m:t>2</m:t>
                          </m:r>
                          <m:r>
                            <a:rPr lang="es-CL" b="0" i="1" smtClean="0">
                              <a:latin typeface="Cambria Math" panose="02040503050406030204" pitchFamily="18" charset="0"/>
                              <a:ea typeface="Cambria Math" panose="02040503050406030204" pitchFamily="18" charset="0"/>
                            </a:rPr>
                            <m:t>4+2</m:t>
                          </m:r>
                          <m:r>
                            <a:rPr lang="es-CL" i="1">
                              <a:latin typeface="Cambria Math" panose="02040503050406030204" pitchFamily="18" charset="0"/>
                              <a:ea typeface="Cambria Math" panose="02040503050406030204" pitchFamily="18" charset="0"/>
                            </a:rPr>
                            <m:t>∙</m:t>
                          </m:r>
                          <m:r>
                            <a:rPr lang="es-CL" i="1" smtClean="0">
                              <a:latin typeface="Cambria Math" panose="02040503050406030204" pitchFamily="18" charset="0"/>
                              <a:ea typeface="Cambria Math" panose="02040503050406030204" pitchFamily="18" charset="0"/>
                            </a:rPr>
                            <m:t>3</m:t>
                          </m:r>
                          <m:r>
                            <a:rPr lang="es-CL" b="0" i="1" smtClean="0">
                              <a:latin typeface="Cambria Math" panose="02040503050406030204" pitchFamily="18" charset="0"/>
                              <a:ea typeface="Cambria Math" panose="02040503050406030204" pitchFamily="18" charset="0"/>
                            </a:rPr>
                            <m:t>6</m:t>
                          </m:r>
                        </m:num>
                        <m:den>
                          <m:r>
                            <a:rPr lang="es-CL" b="0" i="1" smtClean="0">
                              <a:latin typeface="Cambria Math" panose="02040503050406030204" pitchFamily="18" charset="0"/>
                              <a:ea typeface="Cambria Math" panose="02040503050406030204" pitchFamily="18" charset="0"/>
                            </a:rPr>
                            <m:t>0,5</m:t>
                          </m:r>
                          <m:r>
                            <a:rPr lang="es-CL" i="1">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1+2</m:t>
                          </m:r>
                        </m:den>
                      </m:f>
                      <m:r>
                        <a:rPr lang="es-CL" b="0" i="1" smtClean="0">
                          <a:latin typeface="Cambria Math" panose="02040503050406030204" pitchFamily="18" charset="0"/>
                          <a:ea typeface="Cambria Math" panose="02040503050406030204" pitchFamily="18" charset="0"/>
                        </a:rPr>
                        <m:t>=</m:t>
                      </m:r>
                      <m:f>
                        <m:fPr>
                          <m:ctrlPr>
                            <a:rPr lang="es-CL" b="0"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105,5</m:t>
                          </m:r>
                        </m:num>
                        <m:den>
                          <m:r>
                            <a:rPr lang="es-CL" b="0" i="1" smtClean="0">
                              <a:latin typeface="Cambria Math" panose="02040503050406030204" pitchFamily="18" charset="0"/>
                              <a:ea typeface="Cambria Math" panose="02040503050406030204" pitchFamily="18" charset="0"/>
                            </a:rPr>
                            <m:t>3,5</m:t>
                          </m:r>
                        </m:den>
                      </m:f>
                      <m:r>
                        <a:rPr lang="es-CL" b="0" i="1" smtClean="0">
                          <a:latin typeface="Cambria Math" panose="02040503050406030204" pitchFamily="18" charset="0"/>
                          <a:ea typeface="Cambria Math" panose="02040503050406030204" pitchFamily="18" charset="0"/>
                        </a:rPr>
                        <m:t>=30,14</m:t>
                      </m:r>
                    </m:oMath>
                  </m:oMathPara>
                </a14:m>
                <a:endParaRPr lang="es-CL" dirty="0"/>
              </a:p>
            </p:txBody>
          </p:sp>
        </mc:Choice>
        <mc:Fallback>
          <p:sp>
            <p:nvSpPr>
              <p:cNvPr id="17" name="CuadroTexto 16">
                <a:extLst>
                  <a:ext uri="{FF2B5EF4-FFF2-40B4-BE49-F238E27FC236}">
                    <a16:creationId xmlns:a16="http://schemas.microsoft.com/office/drawing/2014/main" id="{6945996D-90BC-0E26-70B0-5A70E400BB34}"/>
                  </a:ext>
                </a:extLst>
              </p:cNvPr>
              <p:cNvSpPr txBox="1">
                <a:spLocks noRot="1" noChangeAspect="1" noMove="1" noResize="1" noEditPoints="1" noAdjustHandles="1" noChangeArrowheads="1" noChangeShapeType="1" noTextEdit="1"/>
              </p:cNvSpPr>
              <p:nvPr/>
            </p:nvSpPr>
            <p:spPr>
              <a:xfrm>
                <a:off x="6056082" y="4491226"/>
                <a:ext cx="5602752" cy="555280"/>
              </a:xfrm>
              <a:prstGeom prst="rect">
                <a:avLst/>
              </a:prstGeom>
              <a:blipFill>
                <a:blip r:embed="rId4"/>
                <a:stretch>
                  <a:fillRect/>
                </a:stretch>
              </a:blipFill>
              <a:ln>
                <a:noFill/>
              </a:ln>
            </p:spPr>
            <p:txBody>
              <a:bodyPr/>
              <a:lstStyle/>
              <a:p>
                <a:r>
                  <a:rPr lang="es-CL">
                    <a:noFill/>
                  </a:rPr>
                  <a:t> </a:t>
                </a:r>
              </a:p>
            </p:txBody>
          </p:sp>
        </mc:Fallback>
      </mc:AlternateContent>
      <p:sp>
        <p:nvSpPr>
          <p:cNvPr id="18" name="CuadroTexto 17">
            <a:extLst>
              <a:ext uri="{FF2B5EF4-FFF2-40B4-BE49-F238E27FC236}">
                <a16:creationId xmlns:a16="http://schemas.microsoft.com/office/drawing/2014/main" id="{E1A34273-54BC-74B4-267A-FBCCD62FB948}"/>
              </a:ext>
            </a:extLst>
          </p:cNvPr>
          <p:cNvSpPr txBox="1"/>
          <p:nvPr/>
        </p:nvSpPr>
        <p:spPr>
          <a:xfrm>
            <a:off x="6312840" y="5275744"/>
            <a:ext cx="5089236" cy="923330"/>
          </a:xfrm>
          <a:prstGeom prst="rect">
            <a:avLst/>
          </a:prstGeom>
          <a:noFill/>
        </p:spPr>
        <p:txBody>
          <a:bodyPr wrap="square">
            <a:spAutoFit/>
          </a:bodyPr>
          <a:lstStyle/>
          <a:p>
            <a:r>
              <a:rPr lang="es-MX" dirty="0"/>
              <a:t>Respuesta:</a:t>
            </a:r>
          </a:p>
          <a:p>
            <a:r>
              <a:rPr lang="es-MX" dirty="0"/>
              <a:t>El pronóstico de venta para el trimestre 13 es de 30,14 miles de dólares.</a:t>
            </a:r>
            <a:endParaRPr lang="es-CL" dirty="0"/>
          </a:p>
        </p:txBody>
      </p:sp>
    </p:spTree>
    <p:extLst>
      <p:ext uri="{BB962C8B-B14F-4D97-AF65-F5344CB8AC3E}">
        <p14:creationId xmlns:p14="http://schemas.microsoft.com/office/powerpoint/2010/main" val="2805483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10" presetClass="exit" presetSubtype="0" fill="hold" grpId="0" nodeType="afterEffect">
                                  <p:stCondLst>
                                    <p:cond delay="0"/>
                                  </p:stCondLst>
                                  <p:childTnLst>
                                    <p:animEffect transition="out" filter="fade">
                                      <p:cBhvr>
                                        <p:cTn id="10" dur="500"/>
                                        <p:tgtEl>
                                          <p:spTgt spid="11"/>
                                        </p:tgtEl>
                                      </p:cBhvr>
                                    </p:animEffect>
                                    <p:set>
                                      <p:cBhvr>
                                        <p:cTn id="11" dur="1" fill="hold">
                                          <p:stCondLst>
                                            <p:cond delay="499"/>
                                          </p:stCondLst>
                                        </p:cTn>
                                        <p:tgtEl>
                                          <p:spTgt spid="11"/>
                                        </p:tgtEl>
                                        <p:attrNameLst>
                                          <p:attrName>style.visibility</p:attrName>
                                        </p:attrNameLst>
                                      </p:cBhvr>
                                      <p:to>
                                        <p:strVal val="hidden"/>
                                      </p:to>
                                    </p:set>
                                  </p:childTnLst>
                                </p:cTn>
                              </p:par>
                              <p:par>
                                <p:cTn id="12" presetID="10" presetClass="entr" presetSubtype="0"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
                                        <p:tgtEl>
                                          <p:spTgt spid="16"/>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P spid="16" grpId="0" animBg="1"/>
      <p:bldP spid="17" grpId="0"/>
      <p:bldP spid="1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26376"/>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Ejemplo de Promedios Móviles</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356672" y="2496560"/>
            <a:ext cx="6432056" cy="1277273"/>
          </a:xfrm>
          <a:prstGeom prst="rect">
            <a:avLst/>
          </a:prstGeom>
          <a:noFill/>
        </p:spPr>
        <p:txBody>
          <a:bodyPr wrap="square" rtlCol="0">
            <a:spAutoFit/>
          </a:bodyPr>
          <a:lstStyle/>
          <a:p>
            <a:pPr marL="742950" lvl="1" indent="-285750">
              <a:spcAft>
                <a:spcPts val="600"/>
              </a:spcAft>
              <a:buFont typeface="Arial" panose="020B0604020202020204" pitchFamily="34" charset="0"/>
              <a:buChar char="•"/>
            </a:pPr>
            <a:r>
              <a:rPr lang="es-MX" dirty="0">
                <a:ea typeface="Cambria Math" panose="02040503050406030204" pitchFamily="18" charset="0"/>
              </a:rPr>
              <a:t>Desarrollo (continuación):</a:t>
            </a:r>
          </a:p>
          <a:p>
            <a:pPr marL="800100" lvl="1" indent="-342900">
              <a:spcAft>
                <a:spcPts val="600"/>
              </a:spcAft>
              <a:buFont typeface="+mj-lt"/>
              <a:buAutoNum type="arabicParenR" startAt="3"/>
            </a:pPr>
            <a:r>
              <a:rPr lang="es-MX" dirty="0"/>
              <a:t>Para resolver lo planteado se toma en cuenta las 3 últimas ventas con sus respectivos pesos o ponderaciones. Estos datos se presentan en la tabla siguiente : </a:t>
            </a:r>
            <a:endParaRPr lang="es-CL" b="0" dirty="0">
              <a:ea typeface="Cambria Math" panose="02040503050406030204" pitchFamily="18" charset="0"/>
            </a:endParaRPr>
          </a:p>
        </p:txBody>
      </p:sp>
      <p:graphicFrame>
        <p:nvGraphicFramePr>
          <p:cNvPr id="9" name="Tabla 9">
            <a:extLst>
              <a:ext uri="{FF2B5EF4-FFF2-40B4-BE49-F238E27FC236}">
                <a16:creationId xmlns:a16="http://schemas.microsoft.com/office/drawing/2014/main" id="{A7097057-B637-91B9-2226-450B78C7B8FA}"/>
              </a:ext>
            </a:extLst>
          </p:cNvPr>
          <p:cNvGraphicFramePr>
            <a:graphicFrameLocks noGrp="1"/>
          </p:cNvGraphicFramePr>
          <p:nvPr>
            <p:extLst>
              <p:ext uri="{D42A27DB-BD31-4B8C-83A1-F6EECF244321}">
                <p14:modId xmlns:p14="http://schemas.microsoft.com/office/powerpoint/2010/main" val="973776953"/>
              </p:ext>
            </p:extLst>
          </p:nvPr>
        </p:nvGraphicFramePr>
        <p:xfrm>
          <a:off x="1265381" y="3908830"/>
          <a:ext cx="2733964" cy="1483360"/>
        </p:xfrm>
        <a:graphic>
          <a:graphicData uri="http://schemas.openxmlformats.org/drawingml/2006/table">
            <a:tbl>
              <a:tblPr firstRow="1" bandRow="1">
                <a:tableStyleId>{69012ECD-51FC-41F1-AA8D-1B2483CD663E}</a:tableStyleId>
              </a:tblPr>
              <a:tblGrid>
                <a:gridCol w="1016000">
                  <a:extLst>
                    <a:ext uri="{9D8B030D-6E8A-4147-A177-3AD203B41FA5}">
                      <a16:colId xmlns:a16="http://schemas.microsoft.com/office/drawing/2014/main" val="715054246"/>
                    </a:ext>
                  </a:extLst>
                </a:gridCol>
                <a:gridCol w="766618">
                  <a:extLst>
                    <a:ext uri="{9D8B030D-6E8A-4147-A177-3AD203B41FA5}">
                      <a16:colId xmlns:a16="http://schemas.microsoft.com/office/drawing/2014/main" val="1732138044"/>
                    </a:ext>
                  </a:extLst>
                </a:gridCol>
                <a:gridCol w="951346">
                  <a:extLst>
                    <a:ext uri="{9D8B030D-6E8A-4147-A177-3AD203B41FA5}">
                      <a16:colId xmlns:a16="http://schemas.microsoft.com/office/drawing/2014/main" val="3156277692"/>
                    </a:ext>
                  </a:extLst>
                </a:gridCol>
              </a:tblGrid>
              <a:tr h="370840">
                <a:tc>
                  <a:txBody>
                    <a:bodyPr/>
                    <a:lstStyle/>
                    <a:p>
                      <a:pPr algn="ctr"/>
                      <a:r>
                        <a:rPr lang="es-CL" sz="1600" dirty="0"/>
                        <a:t>Trimestre</a:t>
                      </a:r>
                    </a:p>
                  </a:txBody>
                  <a:tcPr/>
                </a:tc>
                <a:tc>
                  <a:txBody>
                    <a:bodyPr/>
                    <a:lstStyle/>
                    <a:p>
                      <a:pPr algn="ctr"/>
                      <a:r>
                        <a:rPr lang="es-CL" sz="1600" dirty="0"/>
                        <a:t>Ventas</a:t>
                      </a:r>
                    </a:p>
                  </a:txBody>
                  <a:tcPr/>
                </a:tc>
                <a:tc>
                  <a:txBody>
                    <a:bodyPr/>
                    <a:lstStyle/>
                    <a:p>
                      <a:pPr algn="ctr"/>
                      <a:r>
                        <a:rPr lang="es-CL" sz="1600" dirty="0"/>
                        <a:t>Peso (w)</a:t>
                      </a:r>
                    </a:p>
                  </a:txBody>
                  <a:tcPr/>
                </a:tc>
                <a:extLst>
                  <a:ext uri="{0D108BD9-81ED-4DB2-BD59-A6C34878D82A}">
                    <a16:rowId xmlns:a16="http://schemas.microsoft.com/office/drawing/2014/main" val="2773071601"/>
                  </a:ext>
                </a:extLst>
              </a:tr>
              <a:tr h="370840">
                <a:tc>
                  <a:txBody>
                    <a:bodyPr/>
                    <a:lstStyle/>
                    <a:p>
                      <a:pPr algn="ctr"/>
                      <a:r>
                        <a:rPr lang="es-CL" sz="1600" dirty="0"/>
                        <a:t>10</a:t>
                      </a:r>
                    </a:p>
                  </a:txBody>
                  <a:tcPr/>
                </a:tc>
                <a:tc>
                  <a:txBody>
                    <a:bodyPr/>
                    <a:lstStyle/>
                    <a:p>
                      <a:pPr algn="ctr"/>
                      <a:r>
                        <a:rPr lang="es-CL" sz="1600" dirty="0"/>
                        <a:t>19</a:t>
                      </a:r>
                    </a:p>
                  </a:txBody>
                  <a:tcPr/>
                </a:tc>
                <a:tc>
                  <a:txBody>
                    <a:bodyPr/>
                    <a:lstStyle/>
                    <a:p>
                      <a:pPr algn="ctr"/>
                      <a:r>
                        <a:rPr lang="es-CL" sz="1600" dirty="0"/>
                        <a:t>0,5</a:t>
                      </a:r>
                    </a:p>
                  </a:txBody>
                  <a:tcPr/>
                </a:tc>
                <a:extLst>
                  <a:ext uri="{0D108BD9-81ED-4DB2-BD59-A6C34878D82A}">
                    <a16:rowId xmlns:a16="http://schemas.microsoft.com/office/drawing/2014/main" val="273310612"/>
                  </a:ext>
                </a:extLst>
              </a:tr>
              <a:tr h="370840">
                <a:tc>
                  <a:txBody>
                    <a:bodyPr/>
                    <a:lstStyle/>
                    <a:p>
                      <a:pPr algn="ctr"/>
                      <a:r>
                        <a:rPr lang="es-CL" sz="1600" dirty="0"/>
                        <a:t>11</a:t>
                      </a:r>
                    </a:p>
                  </a:txBody>
                  <a:tcPr/>
                </a:tc>
                <a:tc>
                  <a:txBody>
                    <a:bodyPr/>
                    <a:lstStyle/>
                    <a:p>
                      <a:pPr algn="ctr"/>
                      <a:r>
                        <a:rPr lang="es-CL" sz="1600" dirty="0"/>
                        <a:t>24</a:t>
                      </a:r>
                    </a:p>
                  </a:txBody>
                  <a:tcPr/>
                </a:tc>
                <a:tc>
                  <a:txBody>
                    <a:bodyPr/>
                    <a:lstStyle/>
                    <a:p>
                      <a:pPr algn="ctr"/>
                      <a:r>
                        <a:rPr lang="es-CL" sz="1600" dirty="0"/>
                        <a:t>1</a:t>
                      </a:r>
                    </a:p>
                  </a:txBody>
                  <a:tcPr/>
                </a:tc>
                <a:extLst>
                  <a:ext uri="{0D108BD9-81ED-4DB2-BD59-A6C34878D82A}">
                    <a16:rowId xmlns:a16="http://schemas.microsoft.com/office/drawing/2014/main" val="4081925739"/>
                  </a:ext>
                </a:extLst>
              </a:tr>
              <a:tr h="370840">
                <a:tc>
                  <a:txBody>
                    <a:bodyPr/>
                    <a:lstStyle/>
                    <a:p>
                      <a:pPr algn="ctr"/>
                      <a:r>
                        <a:rPr lang="es-CL" sz="1600" dirty="0"/>
                        <a:t>12</a:t>
                      </a:r>
                    </a:p>
                  </a:txBody>
                  <a:tcPr/>
                </a:tc>
                <a:tc>
                  <a:txBody>
                    <a:bodyPr/>
                    <a:lstStyle/>
                    <a:p>
                      <a:pPr algn="ctr"/>
                      <a:r>
                        <a:rPr lang="es-CL" sz="1600" dirty="0"/>
                        <a:t>36</a:t>
                      </a:r>
                    </a:p>
                  </a:txBody>
                  <a:tcPr/>
                </a:tc>
                <a:tc>
                  <a:txBody>
                    <a:bodyPr/>
                    <a:lstStyle/>
                    <a:p>
                      <a:pPr algn="ctr"/>
                      <a:r>
                        <a:rPr lang="es-CL" sz="1600" dirty="0"/>
                        <a:t>2</a:t>
                      </a:r>
                    </a:p>
                  </a:txBody>
                  <a:tcPr/>
                </a:tc>
                <a:extLst>
                  <a:ext uri="{0D108BD9-81ED-4DB2-BD59-A6C34878D82A}">
                    <a16:rowId xmlns:a16="http://schemas.microsoft.com/office/drawing/2014/main" val="903236038"/>
                  </a:ext>
                </a:extLst>
              </a:tr>
            </a:tbl>
          </a:graphicData>
        </a:graphic>
      </p:graphicFrame>
      <p:sp>
        <p:nvSpPr>
          <p:cNvPr id="14" name="CuadroTexto 13">
            <a:extLst>
              <a:ext uri="{FF2B5EF4-FFF2-40B4-BE49-F238E27FC236}">
                <a16:creationId xmlns:a16="http://schemas.microsoft.com/office/drawing/2014/main" id="{94AD8D1D-7C3C-2947-6AD8-206D4D2176A9}"/>
              </a:ext>
            </a:extLst>
          </p:cNvPr>
          <p:cNvSpPr txBox="1"/>
          <p:nvPr/>
        </p:nvSpPr>
        <p:spPr>
          <a:xfrm>
            <a:off x="6888019" y="2849718"/>
            <a:ext cx="5089236" cy="369332"/>
          </a:xfrm>
          <a:prstGeom prst="rect">
            <a:avLst/>
          </a:prstGeom>
          <a:noFill/>
        </p:spPr>
        <p:txBody>
          <a:bodyPr wrap="square">
            <a:spAutoFit/>
          </a:bodyPr>
          <a:lstStyle/>
          <a:p>
            <a:r>
              <a:rPr lang="es-MX" dirty="0"/>
              <a:t>Utilizando Excel: </a:t>
            </a:r>
            <a:endParaRPr lang="es-CL" dirty="0"/>
          </a:p>
        </p:txBody>
      </p:sp>
      <p:sp>
        <p:nvSpPr>
          <p:cNvPr id="18" name="CuadroTexto 17">
            <a:extLst>
              <a:ext uri="{FF2B5EF4-FFF2-40B4-BE49-F238E27FC236}">
                <a16:creationId xmlns:a16="http://schemas.microsoft.com/office/drawing/2014/main" id="{E1A34273-54BC-74B4-267A-FBCCD62FB948}"/>
              </a:ext>
            </a:extLst>
          </p:cNvPr>
          <p:cNvSpPr txBox="1"/>
          <p:nvPr/>
        </p:nvSpPr>
        <p:spPr>
          <a:xfrm>
            <a:off x="6289394" y="5639160"/>
            <a:ext cx="5089236" cy="923330"/>
          </a:xfrm>
          <a:prstGeom prst="rect">
            <a:avLst/>
          </a:prstGeom>
          <a:noFill/>
        </p:spPr>
        <p:txBody>
          <a:bodyPr wrap="square">
            <a:spAutoFit/>
          </a:bodyPr>
          <a:lstStyle/>
          <a:p>
            <a:r>
              <a:rPr lang="es-MX" dirty="0"/>
              <a:t>Respuesta:</a:t>
            </a:r>
          </a:p>
          <a:p>
            <a:r>
              <a:rPr lang="es-MX" dirty="0"/>
              <a:t>El pronóstico de venta para el trimestre 13 es de 30,14 miles de dólares.</a:t>
            </a:r>
            <a:endParaRPr lang="es-CL" dirty="0"/>
          </a:p>
        </p:txBody>
      </p:sp>
      <p:graphicFrame>
        <p:nvGraphicFramePr>
          <p:cNvPr id="5" name="Objeto 4">
            <a:extLst>
              <a:ext uri="{FF2B5EF4-FFF2-40B4-BE49-F238E27FC236}">
                <a16:creationId xmlns:a16="http://schemas.microsoft.com/office/drawing/2014/main" id="{B93206A9-8DAF-A77D-8E53-E0CE9E6FC978}"/>
              </a:ext>
            </a:extLst>
          </p:cNvPr>
          <p:cNvGraphicFramePr>
            <a:graphicFrameLocks noChangeAspect="1"/>
          </p:cNvGraphicFramePr>
          <p:nvPr>
            <p:extLst>
              <p:ext uri="{D42A27DB-BD31-4B8C-83A1-F6EECF244321}">
                <p14:modId xmlns:p14="http://schemas.microsoft.com/office/powerpoint/2010/main" val="316376424"/>
              </p:ext>
            </p:extLst>
          </p:nvPr>
        </p:nvGraphicFramePr>
        <p:xfrm>
          <a:off x="6457999" y="3773832"/>
          <a:ext cx="4218260" cy="1865327"/>
        </p:xfrm>
        <a:graphic>
          <a:graphicData uri="http://schemas.openxmlformats.org/presentationml/2006/ole">
            <mc:AlternateContent xmlns:mc="http://schemas.openxmlformats.org/markup-compatibility/2006">
              <mc:Choice xmlns:v="urn:schemas-microsoft-com:vml" Requires="v">
                <p:oleObj name="Worksheet" r:id="rId3" imgW="2910929" imgH="1287718" progId="Excel.Sheet.12">
                  <p:embed/>
                </p:oleObj>
              </mc:Choice>
              <mc:Fallback>
                <p:oleObj name="Worksheet" r:id="rId3" imgW="2910929" imgH="1287718" progId="Excel.Sheet.12">
                  <p:embed/>
                  <p:pic>
                    <p:nvPicPr>
                      <p:cNvPr id="0" name=""/>
                      <p:cNvPicPr/>
                      <p:nvPr/>
                    </p:nvPicPr>
                    <p:blipFill>
                      <a:blip r:embed="rId4"/>
                      <a:stretch>
                        <a:fillRect/>
                      </a:stretch>
                    </p:blipFill>
                    <p:spPr>
                      <a:xfrm>
                        <a:off x="6457999" y="3773832"/>
                        <a:ext cx="4218260" cy="1865327"/>
                      </a:xfrm>
                      <a:prstGeom prst="rect">
                        <a:avLst/>
                      </a:prstGeom>
                    </p:spPr>
                  </p:pic>
                </p:oleObj>
              </mc:Fallback>
            </mc:AlternateContent>
          </a:graphicData>
        </a:graphic>
      </p:graphicFrame>
    </p:spTree>
    <p:extLst>
      <p:ext uri="{BB962C8B-B14F-4D97-AF65-F5344CB8AC3E}">
        <p14:creationId xmlns:p14="http://schemas.microsoft.com/office/powerpoint/2010/main" val="1301714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26376"/>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Ejemplo de Promedios Móviles</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374619" y="2478203"/>
            <a:ext cx="7718107" cy="646331"/>
          </a:xfrm>
          <a:prstGeom prst="rect">
            <a:avLst/>
          </a:prstGeom>
          <a:noFill/>
        </p:spPr>
        <p:txBody>
          <a:bodyPr wrap="square" rtlCol="0">
            <a:spAutoFit/>
          </a:bodyPr>
          <a:lstStyle/>
          <a:p>
            <a:pPr marL="742950" lvl="1" indent="-285750">
              <a:spcAft>
                <a:spcPts val="600"/>
              </a:spcAft>
              <a:buFont typeface="Arial" panose="020B0604020202020204" pitchFamily="34" charset="0"/>
              <a:buChar char="•"/>
            </a:pPr>
            <a:r>
              <a:rPr lang="es-MX" dirty="0">
                <a:ea typeface="Cambria Math" panose="02040503050406030204" pitchFamily="18" charset="0"/>
              </a:rPr>
              <a:t>Los datos representan las ventas en miles de dólares de la Empresa D&amp;M durante los últimos 3 años en períodos de trimestrales:</a:t>
            </a:r>
            <a:endParaRPr lang="es-CL" b="0" dirty="0">
              <a:ea typeface="Cambria Math" panose="02040503050406030204" pitchFamily="18" charset="0"/>
            </a:endParaRPr>
          </a:p>
        </p:txBody>
      </p:sp>
      <p:graphicFrame>
        <p:nvGraphicFramePr>
          <p:cNvPr id="13" name="Tabla 13">
            <a:extLst>
              <a:ext uri="{FF2B5EF4-FFF2-40B4-BE49-F238E27FC236}">
                <a16:creationId xmlns:a16="http://schemas.microsoft.com/office/drawing/2014/main" id="{383F7F08-8B9F-5232-9D52-C454A3542AD6}"/>
              </a:ext>
            </a:extLst>
          </p:cNvPr>
          <p:cNvGraphicFramePr>
            <a:graphicFrameLocks noGrp="1"/>
          </p:cNvGraphicFramePr>
          <p:nvPr/>
        </p:nvGraphicFramePr>
        <p:xfrm>
          <a:off x="8467344" y="1959190"/>
          <a:ext cx="1975104" cy="4820920"/>
        </p:xfrm>
        <a:graphic>
          <a:graphicData uri="http://schemas.openxmlformats.org/drawingml/2006/table">
            <a:tbl>
              <a:tblPr firstRow="1" bandRow="1">
                <a:tableStyleId>{69012ECD-51FC-41F1-AA8D-1B2483CD663E}</a:tableStyleId>
              </a:tblPr>
              <a:tblGrid>
                <a:gridCol w="987552">
                  <a:extLst>
                    <a:ext uri="{9D8B030D-6E8A-4147-A177-3AD203B41FA5}">
                      <a16:colId xmlns:a16="http://schemas.microsoft.com/office/drawing/2014/main" val="3864651566"/>
                    </a:ext>
                  </a:extLst>
                </a:gridCol>
                <a:gridCol w="987552">
                  <a:extLst>
                    <a:ext uri="{9D8B030D-6E8A-4147-A177-3AD203B41FA5}">
                      <a16:colId xmlns:a16="http://schemas.microsoft.com/office/drawing/2014/main" val="2752352216"/>
                    </a:ext>
                  </a:extLst>
                </a:gridCol>
              </a:tblGrid>
              <a:tr h="370840">
                <a:tc>
                  <a:txBody>
                    <a:bodyPr/>
                    <a:lstStyle/>
                    <a:p>
                      <a:r>
                        <a:rPr lang="es-CL" sz="1600" dirty="0"/>
                        <a:t>Trimestre</a:t>
                      </a:r>
                    </a:p>
                  </a:txBody>
                  <a:tcPr/>
                </a:tc>
                <a:tc>
                  <a:txBody>
                    <a:bodyPr/>
                    <a:lstStyle/>
                    <a:p>
                      <a:r>
                        <a:rPr lang="es-CL" sz="1600" dirty="0"/>
                        <a:t>Ventas</a:t>
                      </a:r>
                    </a:p>
                  </a:txBody>
                  <a:tcPr/>
                </a:tc>
                <a:extLst>
                  <a:ext uri="{0D108BD9-81ED-4DB2-BD59-A6C34878D82A}">
                    <a16:rowId xmlns:a16="http://schemas.microsoft.com/office/drawing/2014/main" val="1858998444"/>
                  </a:ext>
                </a:extLst>
              </a:tr>
              <a:tr h="370840">
                <a:tc>
                  <a:txBody>
                    <a:bodyPr/>
                    <a:lstStyle/>
                    <a:p>
                      <a:pPr algn="ctr"/>
                      <a:r>
                        <a:rPr lang="es-CL" sz="1600" dirty="0"/>
                        <a:t>1</a:t>
                      </a:r>
                    </a:p>
                  </a:txBody>
                  <a:tcPr/>
                </a:tc>
                <a:tc>
                  <a:txBody>
                    <a:bodyPr/>
                    <a:lstStyle/>
                    <a:p>
                      <a:pPr algn="ctr"/>
                      <a:r>
                        <a:rPr lang="es-CL" sz="1600" dirty="0"/>
                        <a:t>12</a:t>
                      </a:r>
                    </a:p>
                  </a:txBody>
                  <a:tcPr/>
                </a:tc>
                <a:extLst>
                  <a:ext uri="{0D108BD9-81ED-4DB2-BD59-A6C34878D82A}">
                    <a16:rowId xmlns:a16="http://schemas.microsoft.com/office/drawing/2014/main" val="60863967"/>
                  </a:ext>
                </a:extLst>
              </a:tr>
              <a:tr h="370840">
                <a:tc>
                  <a:txBody>
                    <a:bodyPr/>
                    <a:lstStyle/>
                    <a:p>
                      <a:pPr algn="ctr"/>
                      <a:r>
                        <a:rPr lang="es-CL" sz="1600" dirty="0"/>
                        <a:t>2</a:t>
                      </a:r>
                    </a:p>
                  </a:txBody>
                  <a:tcPr/>
                </a:tc>
                <a:tc>
                  <a:txBody>
                    <a:bodyPr/>
                    <a:lstStyle/>
                    <a:p>
                      <a:pPr algn="ctr"/>
                      <a:r>
                        <a:rPr lang="es-CL" sz="1600" dirty="0"/>
                        <a:t>16</a:t>
                      </a:r>
                    </a:p>
                  </a:txBody>
                  <a:tcPr/>
                </a:tc>
                <a:extLst>
                  <a:ext uri="{0D108BD9-81ED-4DB2-BD59-A6C34878D82A}">
                    <a16:rowId xmlns:a16="http://schemas.microsoft.com/office/drawing/2014/main" val="4203188376"/>
                  </a:ext>
                </a:extLst>
              </a:tr>
              <a:tr h="370840">
                <a:tc>
                  <a:txBody>
                    <a:bodyPr/>
                    <a:lstStyle/>
                    <a:p>
                      <a:pPr algn="ctr"/>
                      <a:r>
                        <a:rPr lang="es-CL" sz="1600" dirty="0"/>
                        <a:t>3</a:t>
                      </a:r>
                    </a:p>
                  </a:txBody>
                  <a:tcPr/>
                </a:tc>
                <a:tc>
                  <a:txBody>
                    <a:bodyPr/>
                    <a:lstStyle/>
                    <a:p>
                      <a:pPr algn="ctr"/>
                      <a:r>
                        <a:rPr lang="es-CL" sz="1600" dirty="0"/>
                        <a:t>20</a:t>
                      </a:r>
                    </a:p>
                  </a:txBody>
                  <a:tcPr/>
                </a:tc>
                <a:extLst>
                  <a:ext uri="{0D108BD9-81ED-4DB2-BD59-A6C34878D82A}">
                    <a16:rowId xmlns:a16="http://schemas.microsoft.com/office/drawing/2014/main" val="1810783538"/>
                  </a:ext>
                </a:extLst>
              </a:tr>
              <a:tr h="370840">
                <a:tc>
                  <a:txBody>
                    <a:bodyPr/>
                    <a:lstStyle/>
                    <a:p>
                      <a:pPr algn="ctr"/>
                      <a:r>
                        <a:rPr lang="es-CL" sz="1600" dirty="0"/>
                        <a:t>4</a:t>
                      </a:r>
                    </a:p>
                  </a:txBody>
                  <a:tcPr/>
                </a:tc>
                <a:tc>
                  <a:txBody>
                    <a:bodyPr/>
                    <a:lstStyle/>
                    <a:p>
                      <a:pPr algn="ctr"/>
                      <a:r>
                        <a:rPr lang="es-CL" sz="1600" dirty="0"/>
                        <a:t>34</a:t>
                      </a:r>
                    </a:p>
                  </a:txBody>
                  <a:tcPr/>
                </a:tc>
                <a:extLst>
                  <a:ext uri="{0D108BD9-81ED-4DB2-BD59-A6C34878D82A}">
                    <a16:rowId xmlns:a16="http://schemas.microsoft.com/office/drawing/2014/main" val="3474472019"/>
                  </a:ext>
                </a:extLst>
              </a:tr>
              <a:tr h="370840">
                <a:tc>
                  <a:txBody>
                    <a:bodyPr/>
                    <a:lstStyle/>
                    <a:p>
                      <a:pPr algn="ctr"/>
                      <a:r>
                        <a:rPr lang="es-CL" sz="1600" dirty="0"/>
                        <a:t>5</a:t>
                      </a:r>
                    </a:p>
                  </a:txBody>
                  <a:tcPr/>
                </a:tc>
                <a:tc>
                  <a:txBody>
                    <a:bodyPr/>
                    <a:lstStyle/>
                    <a:p>
                      <a:pPr algn="ctr"/>
                      <a:r>
                        <a:rPr lang="es-CL" sz="1600" dirty="0"/>
                        <a:t>23</a:t>
                      </a:r>
                    </a:p>
                  </a:txBody>
                  <a:tcPr/>
                </a:tc>
                <a:extLst>
                  <a:ext uri="{0D108BD9-81ED-4DB2-BD59-A6C34878D82A}">
                    <a16:rowId xmlns:a16="http://schemas.microsoft.com/office/drawing/2014/main" val="3632615430"/>
                  </a:ext>
                </a:extLst>
              </a:tr>
              <a:tr h="370840">
                <a:tc>
                  <a:txBody>
                    <a:bodyPr/>
                    <a:lstStyle/>
                    <a:p>
                      <a:pPr algn="ctr"/>
                      <a:r>
                        <a:rPr lang="es-CL" sz="1600" dirty="0"/>
                        <a:t>6</a:t>
                      </a:r>
                    </a:p>
                  </a:txBody>
                  <a:tcPr/>
                </a:tc>
                <a:tc>
                  <a:txBody>
                    <a:bodyPr/>
                    <a:lstStyle/>
                    <a:p>
                      <a:pPr algn="ctr"/>
                      <a:r>
                        <a:rPr lang="es-CL" sz="1600" dirty="0"/>
                        <a:t>19</a:t>
                      </a:r>
                    </a:p>
                  </a:txBody>
                  <a:tcPr/>
                </a:tc>
                <a:extLst>
                  <a:ext uri="{0D108BD9-81ED-4DB2-BD59-A6C34878D82A}">
                    <a16:rowId xmlns:a16="http://schemas.microsoft.com/office/drawing/2014/main" val="2883235889"/>
                  </a:ext>
                </a:extLst>
              </a:tr>
              <a:tr h="370840">
                <a:tc>
                  <a:txBody>
                    <a:bodyPr/>
                    <a:lstStyle/>
                    <a:p>
                      <a:pPr algn="ctr"/>
                      <a:r>
                        <a:rPr lang="es-CL" sz="1600" dirty="0"/>
                        <a:t>7</a:t>
                      </a:r>
                    </a:p>
                  </a:txBody>
                  <a:tcPr/>
                </a:tc>
                <a:tc>
                  <a:txBody>
                    <a:bodyPr/>
                    <a:lstStyle/>
                    <a:p>
                      <a:pPr algn="ctr"/>
                      <a:r>
                        <a:rPr lang="es-CL" sz="1600" dirty="0"/>
                        <a:t>20</a:t>
                      </a:r>
                    </a:p>
                  </a:txBody>
                  <a:tcPr/>
                </a:tc>
                <a:extLst>
                  <a:ext uri="{0D108BD9-81ED-4DB2-BD59-A6C34878D82A}">
                    <a16:rowId xmlns:a16="http://schemas.microsoft.com/office/drawing/2014/main" val="2099311710"/>
                  </a:ext>
                </a:extLst>
              </a:tr>
              <a:tr h="370840">
                <a:tc>
                  <a:txBody>
                    <a:bodyPr/>
                    <a:lstStyle/>
                    <a:p>
                      <a:pPr algn="ctr"/>
                      <a:r>
                        <a:rPr lang="es-CL" sz="1600" dirty="0"/>
                        <a:t>8</a:t>
                      </a:r>
                    </a:p>
                  </a:txBody>
                  <a:tcPr/>
                </a:tc>
                <a:tc>
                  <a:txBody>
                    <a:bodyPr/>
                    <a:lstStyle/>
                    <a:p>
                      <a:pPr algn="ctr"/>
                      <a:r>
                        <a:rPr lang="es-CL" sz="1600" dirty="0"/>
                        <a:t>35</a:t>
                      </a:r>
                    </a:p>
                  </a:txBody>
                  <a:tcPr/>
                </a:tc>
                <a:extLst>
                  <a:ext uri="{0D108BD9-81ED-4DB2-BD59-A6C34878D82A}">
                    <a16:rowId xmlns:a16="http://schemas.microsoft.com/office/drawing/2014/main" val="2560772990"/>
                  </a:ext>
                </a:extLst>
              </a:tr>
              <a:tr h="370840">
                <a:tc>
                  <a:txBody>
                    <a:bodyPr/>
                    <a:lstStyle/>
                    <a:p>
                      <a:pPr algn="ctr"/>
                      <a:r>
                        <a:rPr lang="es-CL" sz="1600" dirty="0"/>
                        <a:t>9</a:t>
                      </a:r>
                    </a:p>
                  </a:txBody>
                  <a:tcPr/>
                </a:tc>
                <a:tc>
                  <a:txBody>
                    <a:bodyPr/>
                    <a:lstStyle/>
                    <a:p>
                      <a:pPr algn="ctr"/>
                      <a:r>
                        <a:rPr lang="es-CL" sz="1600" dirty="0"/>
                        <a:t>11</a:t>
                      </a:r>
                    </a:p>
                  </a:txBody>
                  <a:tcPr/>
                </a:tc>
                <a:extLst>
                  <a:ext uri="{0D108BD9-81ED-4DB2-BD59-A6C34878D82A}">
                    <a16:rowId xmlns:a16="http://schemas.microsoft.com/office/drawing/2014/main" val="646566107"/>
                  </a:ext>
                </a:extLst>
              </a:tr>
              <a:tr h="370840">
                <a:tc>
                  <a:txBody>
                    <a:bodyPr/>
                    <a:lstStyle/>
                    <a:p>
                      <a:pPr algn="ctr"/>
                      <a:r>
                        <a:rPr lang="es-CL" sz="1600" dirty="0"/>
                        <a:t>10</a:t>
                      </a:r>
                    </a:p>
                  </a:txBody>
                  <a:tcPr/>
                </a:tc>
                <a:tc>
                  <a:txBody>
                    <a:bodyPr/>
                    <a:lstStyle/>
                    <a:p>
                      <a:pPr algn="ctr"/>
                      <a:r>
                        <a:rPr lang="es-CL" sz="1600" dirty="0"/>
                        <a:t>19</a:t>
                      </a:r>
                    </a:p>
                  </a:txBody>
                  <a:tcPr/>
                </a:tc>
                <a:extLst>
                  <a:ext uri="{0D108BD9-81ED-4DB2-BD59-A6C34878D82A}">
                    <a16:rowId xmlns:a16="http://schemas.microsoft.com/office/drawing/2014/main" val="1093299430"/>
                  </a:ext>
                </a:extLst>
              </a:tr>
              <a:tr h="370840">
                <a:tc>
                  <a:txBody>
                    <a:bodyPr/>
                    <a:lstStyle/>
                    <a:p>
                      <a:pPr algn="ctr"/>
                      <a:r>
                        <a:rPr lang="es-CL" sz="1600" dirty="0"/>
                        <a:t>11</a:t>
                      </a:r>
                    </a:p>
                  </a:txBody>
                  <a:tcPr/>
                </a:tc>
                <a:tc>
                  <a:txBody>
                    <a:bodyPr/>
                    <a:lstStyle/>
                    <a:p>
                      <a:pPr algn="ctr"/>
                      <a:r>
                        <a:rPr lang="es-CL" sz="1600" dirty="0"/>
                        <a:t>24</a:t>
                      </a:r>
                    </a:p>
                  </a:txBody>
                  <a:tcPr/>
                </a:tc>
                <a:extLst>
                  <a:ext uri="{0D108BD9-81ED-4DB2-BD59-A6C34878D82A}">
                    <a16:rowId xmlns:a16="http://schemas.microsoft.com/office/drawing/2014/main" val="316992094"/>
                  </a:ext>
                </a:extLst>
              </a:tr>
              <a:tr h="370840">
                <a:tc>
                  <a:txBody>
                    <a:bodyPr/>
                    <a:lstStyle/>
                    <a:p>
                      <a:pPr algn="ctr"/>
                      <a:r>
                        <a:rPr lang="es-CL" sz="1600" dirty="0"/>
                        <a:t>12</a:t>
                      </a:r>
                    </a:p>
                  </a:txBody>
                  <a:tcPr/>
                </a:tc>
                <a:tc>
                  <a:txBody>
                    <a:bodyPr/>
                    <a:lstStyle/>
                    <a:p>
                      <a:pPr algn="ctr"/>
                      <a:r>
                        <a:rPr lang="es-CL" sz="1600" dirty="0"/>
                        <a:t>36</a:t>
                      </a:r>
                    </a:p>
                  </a:txBody>
                  <a:tcPr/>
                </a:tc>
                <a:extLst>
                  <a:ext uri="{0D108BD9-81ED-4DB2-BD59-A6C34878D82A}">
                    <a16:rowId xmlns:a16="http://schemas.microsoft.com/office/drawing/2014/main" val="1492607327"/>
                  </a:ext>
                </a:extLst>
              </a:tr>
            </a:tbl>
          </a:graphicData>
        </a:graphic>
      </p:graphicFrame>
      <p:sp>
        <p:nvSpPr>
          <p:cNvPr id="15" name="CuadroTexto 14">
            <a:extLst>
              <a:ext uri="{FF2B5EF4-FFF2-40B4-BE49-F238E27FC236}">
                <a16:creationId xmlns:a16="http://schemas.microsoft.com/office/drawing/2014/main" id="{37B41257-50D9-C516-11F3-24EDD306F3AF}"/>
              </a:ext>
            </a:extLst>
          </p:cNvPr>
          <p:cNvSpPr txBox="1"/>
          <p:nvPr/>
        </p:nvSpPr>
        <p:spPr>
          <a:xfrm>
            <a:off x="1138429" y="3241174"/>
            <a:ext cx="6190488" cy="3139321"/>
          </a:xfrm>
          <a:prstGeom prst="rect">
            <a:avLst/>
          </a:prstGeom>
          <a:noFill/>
        </p:spPr>
        <p:txBody>
          <a:bodyPr wrap="square">
            <a:spAutoFit/>
          </a:bodyPr>
          <a:lstStyle/>
          <a:p>
            <a:r>
              <a:rPr lang="es-MX" dirty="0"/>
              <a:t>Se pide:</a:t>
            </a:r>
          </a:p>
          <a:p>
            <a:pPr marL="342900" indent="-342900">
              <a:buFont typeface="Wingdings" panose="05000000000000000000" pitchFamily="2" charset="2"/>
              <a:buChar char="ü"/>
            </a:pPr>
            <a:r>
              <a:rPr lang="es-MX" dirty="0"/>
              <a:t>Suavizar los datos con el método de los promedios móviles de orden 3 (longitud de 3 períodos).</a:t>
            </a:r>
          </a:p>
          <a:p>
            <a:pPr marL="342900" indent="-342900">
              <a:buFont typeface="Wingdings" panose="05000000000000000000" pitchFamily="2" charset="2"/>
              <a:buChar char="ü"/>
            </a:pPr>
            <a:r>
              <a:rPr lang="es-MX" dirty="0"/>
              <a:t>Pronosticar las ventas para el trimestre número 13.</a:t>
            </a:r>
          </a:p>
          <a:p>
            <a:pPr marL="342900" indent="-342900">
              <a:buFont typeface="Wingdings" panose="05000000000000000000" pitchFamily="2" charset="2"/>
              <a:buChar char="ü"/>
            </a:pPr>
            <a:r>
              <a:rPr lang="es-MX" dirty="0"/>
              <a:t>Suponga que la última venta realizada es el doble de importante que la penúltima, y la antepenúltima tiene la mitad de importancia que la penúltima. Realizar el pronóstico de ventas para el trimestre 13 empleando el método de los promedios móviles ponderados de orden 3.</a:t>
            </a:r>
          </a:p>
          <a:p>
            <a:pPr marL="342900" indent="-342900">
              <a:buFont typeface="+mj-lt"/>
              <a:buAutoNum type="arabicParenR" startAt="4"/>
            </a:pPr>
            <a:r>
              <a:rPr lang="es-MX" dirty="0"/>
              <a:t>Elaborar un gráfico en el que se muestren las ventas y los promedios móviles (ventas suavizadas).</a:t>
            </a:r>
            <a:endParaRPr lang="es-CL" dirty="0"/>
          </a:p>
        </p:txBody>
      </p:sp>
    </p:spTree>
    <p:extLst>
      <p:ext uri="{BB962C8B-B14F-4D97-AF65-F5344CB8AC3E}">
        <p14:creationId xmlns:p14="http://schemas.microsoft.com/office/powerpoint/2010/main" val="3544569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p:cTn id="6" dur="indefinite"/>
                                        <p:tgtEl>
                                          <p:spTgt spid="15">
                                            <p:txEl>
                                              <p:pRg st="1" end="1"/>
                                            </p:txEl>
                                          </p:spTgt>
                                        </p:tgtEl>
                                        <p:attrNameLst>
                                          <p:attrName>style.opacity</p:attrName>
                                        </p:attrNameLst>
                                      </p:cBhvr>
                                      <p:to>
                                        <p:strVal val="0.5"/>
                                      </p:to>
                                    </p:set>
                                    <p:animEffect filter="image" prLst="opacity: 0.5">
                                      <p:cBhvr rctx="IE">
                                        <p:cTn id="7" dur="indefinite"/>
                                        <p:tgtEl>
                                          <p:spTgt spid="15">
                                            <p:txEl>
                                              <p:pRg st="1" end="1"/>
                                            </p:txEl>
                                          </p:spTgt>
                                        </p:tgtEl>
                                      </p:cBhvr>
                                    </p:animEffect>
                                  </p:childTnLst>
                                </p:cTn>
                              </p:par>
                              <p:par>
                                <p:cTn id="8" presetID="9" presetClass="emph" presetSubtype="0" nodeType="withEffect">
                                  <p:stCondLst>
                                    <p:cond delay="0"/>
                                  </p:stCondLst>
                                  <p:childTnLst>
                                    <p:set>
                                      <p:cBhvr>
                                        <p:cTn id="9" dur="indefinite"/>
                                        <p:tgtEl>
                                          <p:spTgt spid="15">
                                            <p:txEl>
                                              <p:pRg st="2" end="2"/>
                                            </p:txEl>
                                          </p:spTgt>
                                        </p:tgtEl>
                                        <p:attrNameLst>
                                          <p:attrName>style.opacity</p:attrName>
                                        </p:attrNameLst>
                                      </p:cBhvr>
                                      <p:to>
                                        <p:strVal val="0.5"/>
                                      </p:to>
                                    </p:set>
                                    <p:animEffect filter="image" prLst="opacity: 0.5">
                                      <p:cBhvr rctx="IE">
                                        <p:cTn id="10" dur="indefinite"/>
                                        <p:tgtEl>
                                          <p:spTgt spid="15">
                                            <p:txEl>
                                              <p:pRg st="2" end="2"/>
                                            </p:txEl>
                                          </p:spTgt>
                                        </p:tgtEl>
                                      </p:cBhvr>
                                    </p:animEffect>
                                  </p:childTnLst>
                                </p:cTn>
                              </p:par>
                              <p:par>
                                <p:cTn id="11" presetID="9" presetClass="emph" presetSubtype="0" nodeType="withEffect">
                                  <p:stCondLst>
                                    <p:cond delay="0"/>
                                  </p:stCondLst>
                                  <p:childTnLst>
                                    <p:set>
                                      <p:cBhvr>
                                        <p:cTn id="12" dur="indefinite"/>
                                        <p:tgtEl>
                                          <p:spTgt spid="15">
                                            <p:txEl>
                                              <p:pRg st="3" end="3"/>
                                            </p:txEl>
                                          </p:spTgt>
                                        </p:tgtEl>
                                        <p:attrNameLst>
                                          <p:attrName>style.opacity</p:attrName>
                                        </p:attrNameLst>
                                      </p:cBhvr>
                                      <p:to>
                                        <p:strVal val="0.5"/>
                                      </p:to>
                                    </p:set>
                                    <p:animEffect filter="image" prLst="opacity: 0.5">
                                      <p:cBhvr rctx="IE">
                                        <p:cTn id="13" dur="indefinite"/>
                                        <p:tgtEl>
                                          <p:spTgt spid="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26376"/>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Ejemplo de Promedios Móviles</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356671" y="2496560"/>
            <a:ext cx="10557513" cy="723275"/>
          </a:xfrm>
          <a:prstGeom prst="rect">
            <a:avLst/>
          </a:prstGeom>
          <a:noFill/>
        </p:spPr>
        <p:txBody>
          <a:bodyPr wrap="square" rtlCol="0">
            <a:spAutoFit/>
          </a:bodyPr>
          <a:lstStyle/>
          <a:p>
            <a:pPr marL="742950" lvl="1" indent="-285750">
              <a:spcAft>
                <a:spcPts val="600"/>
              </a:spcAft>
              <a:buFont typeface="Arial" panose="020B0604020202020204" pitchFamily="34" charset="0"/>
              <a:buChar char="•"/>
            </a:pPr>
            <a:r>
              <a:rPr lang="es-MX" dirty="0">
                <a:ea typeface="Cambria Math" panose="02040503050406030204" pitchFamily="18" charset="0"/>
              </a:rPr>
              <a:t>Desarrollo (continuación):</a:t>
            </a:r>
          </a:p>
          <a:p>
            <a:pPr marL="800100" lvl="1" indent="-342900">
              <a:spcAft>
                <a:spcPts val="600"/>
              </a:spcAft>
              <a:buFont typeface="+mj-lt"/>
              <a:buAutoNum type="arabicParenR" startAt="3"/>
            </a:pPr>
            <a:r>
              <a:rPr lang="es-MX" dirty="0"/>
              <a:t>Elaborar un gráfico en el que se muestren las ventas y los promedios móviles (ventas suavizadas).</a:t>
            </a:r>
          </a:p>
        </p:txBody>
      </p:sp>
      <p:graphicFrame>
        <p:nvGraphicFramePr>
          <p:cNvPr id="8" name="Gráfico 7">
            <a:extLst>
              <a:ext uri="{FF2B5EF4-FFF2-40B4-BE49-F238E27FC236}">
                <a16:creationId xmlns:a16="http://schemas.microsoft.com/office/drawing/2014/main" id="{A33C3E2C-C23A-0129-1A60-E5AF6D3175AC}"/>
              </a:ext>
            </a:extLst>
          </p:cNvPr>
          <p:cNvGraphicFramePr>
            <a:graphicFrameLocks/>
          </p:cNvGraphicFramePr>
          <p:nvPr>
            <p:extLst>
              <p:ext uri="{D42A27DB-BD31-4B8C-83A1-F6EECF244321}">
                <p14:modId xmlns:p14="http://schemas.microsoft.com/office/powerpoint/2010/main" val="1945236143"/>
              </p:ext>
            </p:extLst>
          </p:nvPr>
        </p:nvGraphicFramePr>
        <p:xfrm>
          <a:off x="3456432" y="3154680"/>
          <a:ext cx="6656832" cy="370332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7337275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26376"/>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Método de Suavización Exponencial</a:t>
            </a:r>
            <a:endParaRPr sz="3600" dirty="0">
              <a:solidFill>
                <a:schemeClr val="lt1"/>
              </a:solidFill>
            </a:endParaRPr>
          </a:p>
        </p:txBody>
      </p:sp>
      <mc:AlternateContent xmlns:mc="http://schemas.openxmlformats.org/markup-compatibility/2006">
        <mc:Choice xmlns:a14="http://schemas.microsoft.com/office/drawing/2010/main" Requires="a14">
          <p:sp>
            <p:nvSpPr>
              <p:cNvPr id="2" name="CuadroTexto 1">
                <a:extLst>
                  <a:ext uri="{FF2B5EF4-FFF2-40B4-BE49-F238E27FC236}">
                    <a16:creationId xmlns:a16="http://schemas.microsoft.com/office/drawing/2014/main" id="{56D6BD4F-ACF8-4107-A193-6BA72703117C}"/>
                  </a:ext>
                </a:extLst>
              </p:cNvPr>
              <p:cNvSpPr txBox="1"/>
              <p:nvPr/>
            </p:nvSpPr>
            <p:spPr>
              <a:xfrm>
                <a:off x="657227" y="2571838"/>
                <a:ext cx="11534773" cy="4108817"/>
              </a:xfrm>
              <a:prstGeom prst="rect">
                <a:avLst/>
              </a:prstGeom>
              <a:noFill/>
            </p:spPr>
            <p:txBody>
              <a:bodyPr wrap="square" rtlCol="0">
                <a:spAutoFit/>
              </a:bodyPr>
              <a:lstStyle/>
              <a:p>
                <a:pPr marL="285750" indent="-285750">
                  <a:spcAft>
                    <a:spcPts val="600"/>
                  </a:spcAft>
                  <a:buFont typeface="Arial" panose="020B0604020202020204" pitchFamily="34" charset="0"/>
                  <a:buChar char="•"/>
                </a:pPr>
                <a:r>
                  <a:rPr lang="es-MX" dirty="0"/>
                  <a:t>Este método contiene un mecanismo de corrección que ajusta los pronósticos en la dirección opuesta a los errores pasados. </a:t>
                </a:r>
              </a:p>
              <a:p>
                <a:pPr marL="742950" lvl="1" indent="-285750">
                  <a:spcAft>
                    <a:spcPts val="600"/>
                  </a:spcAft>
                  <a:buFont typeface="Arial" panose="020B0604020202020204" pitchFamily="34" charset="0"/>
                  <a:buChar char="•"/>
                </a:pPr>
                <a:r>
                  <a:rPr lang="es-MX" dirty="0"/>
                  <a:t>Es un caso particular de promedios móviles ponderados de los valores actuales y anteriores en el cual las ponderaciones disminuyen exponencialmente. </a:t>
                </a:r>
              </a:p>
              <a:p>
                <a:pPr marL="742950" lvl="1" indent="-285750">
                  <a:spcAft>
                    <a:spcPts val="600"/>
                  </a:spcAft>
                  <a:buFont typeface="Arial" panose="020B0604020202020204" pitchFamily="34" charset="0"/>
                  <a:buChar char="•"/>
                </a:pPr>
                <a:r>
                  <a:rPr lang="es-MX" dirty="0"/>
                  <a:t>Se emplea tanto para suavizar como para realizar pronósticos. </a:t>
                </a:r>
              </a:p>
              <a:p>
                <a:pPr marL="742950" lvl="1" indent="-285750">
                  <a:spcAft>
                    <a:spcPts val="600"/>
                  </a:spcAft>
                  <a:buFont typeface="Arial" panose="020B0604020202020204" pitchFamily="34" charset="0"/>
                  <a:buChar char="•"/>
                </a:pPr>
                <a:r>
                  <a:rPr lang="es-MX" dirty="0"/>
                  <a:t>Utiliza la siguiente ecuación:</a:t>
                </a:r>
              </a:p>
              <a:p>
                <a:pPr lvl="1">
                  <a:spcAft>
                    <a:spcPts val="600"/>
                  </a:spcAft>
                </a:pPr>
                <a14:m>
                  <m:oMathPara xmlns:m="http://schemas.openxmlformats.org/officeDocument/2006/math">
                    <m:oMathParaPr>
                      <m:jc m:val="centerGroup"/>
                    </m:oMathParaPr>
                    <m:oMath xmlns:m="http://schemas.openxmlformats.org/officeDocument/2006/math">
                      <m:sSub>
                        <m:sSubPr>
                          <m:ctrlPr>
                            <a:rPr lang="es-MX" i="1" smtClean="0">
                              <a:latin typeface="Cambria Math" panose="02040503050406030204" pitchFamily="18" charset="0"/>
                            </a:rPr>
                          </m:ctrlPr>
                        </m:sSubPr>
                        <m:e>
                          <m:r>
                            <a:rPr lang="es-CL" b="0" i="1" smtClean="0">
                              <a:latin typeface="Cambria Math" panose="02040503050406030204" pitchFamily="18" charset="0"/>
                            </a:rPr>
                            <m:t>𝑌</m:t>
                          </m:r>
                        </m:e>
                        <m:sub>
                          <m:r>
                            <a:rPr lang="es-CL" b="0" i="1" smtClean="0">
                              <a:latin typeface="Cambria Math" panose="02040503050406030204" pitchFamily="18" charset="0"/>
                            </a:rPr>
                            <m:t>𝑡</m:t>
                          </m:r>
                          <m:r>
                            <a:rPr lang="es-CL" b="0" i="1" smtClean="0">
                              <a:latin typeface="Cambria Math" panose="02040503050406030204" pitchFamily="18" charset="0"/>
                            </a:rPr>
                            <m:t>+1</m:t>
                          </m:r>
                        </m:sub>
                      </m:sSub>
                      <m:r>
                        <a:rPr lang="es-MX" i="1" smtClean="0">
                          <a:latin typeface="Cambria Math" panose="02040503050406030204" pitchFamily="18" charset="0"/>
                          <a:ea typeface="Cambria Math" panose="02040503050406030204" pitchFamily="18" charset="0"/>
                        </a:rPr>
                        <m:t>=</m:t>
                      </m:r>
                      <m:r>
                        <a:rPr lang="es-MX" i="1" smtClean="0">
                          <a:latin typeface="Cambria Math" panose="02040503050406030204" pitchFamily="18" charset="0"/>
                          <a:ea typeface="Cambria Math" panose="02040503050406030204" pitchFamily="18" charset="0"/>
                        </a:rPr>
                        <m:t>𝛼</m:t>
                      </m:r>
                      <m:r>
                        <a:rPr lang="es-MX" i="1" smtClean="0">
                          <a:latin typeface="Cambria Math" panose="02040503050406030204" pitchFamily="18" charset="0"/>
                          <a:ea typeface="Cambria Math" panose="02040503050406030204" pitchFamily="18" charset="0"/>
                        </a:rPr>
                        <m:t>∙</m:t>
                      </m:r>
                      <m:sSub>
                        <m:sSubPr>
                          <m:ctrlPr>
                            <a:rPr lang="es-MX"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𝑋</m:t>
                          </m:r>
                        </m:e>
                        <m:sub>
                          <m:r>
                            <a:rPr lang="es-CL" b="0" i="1" smtClean="0">
                              <a:latin typeface="Cambria Math" panose="02040503050406030204" pitchFamily="18" charset="0"/>
                              <a:ea typeface="Cambria Math" panose="02040503050406030204" pitchFamily="18" charset="0"/>
                            </a:rPr>
                            <m:t>𝑡</m:t>
                          </m:r>
                        </m:sub>
                      </m:sSub>
                      <m:r>
                        <a:rPr lang="es-CL" b="0" i="1" smtClean="0">
                          <a:latin typeface="Cambria Math" panose="02040503050406030204" pitchFamily="18" charset="0"/>
                          <a:ea typeface="Cambria Math" panose="02040503050406030204" pitchFamily="18" charset="0"/>
                        </a:rPr>
                        <m:t>+</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1−</m:t>
                          </m:r>
                          <m:r>
                            <a:rPr lang="es-CL" b="0" i="1" smtClean="0">
                              <a:latin typeface="Cambria Math" panose="02040503050406030204" pitchFamily="18" charset="0"/>
                              <a:ea typeface="Cambria Math" panose="02040503050406030204" pitchFamily="18" charset="0"/>
                            </a:rPr>
                            <m:t>𝛼</m:t>
                          </m:r>
                        </m:e>
                      </m:d>
                      <m:r>
                        <a:rPr lang="es-CL" b="0" i="1" smtClean="0">
                          <a:latin typeface="Cambria Math" panose="02040503050406030204" pitchFamily="18" charset="0"/>
                          <a:ea typeface="Cambria Math" panose="02040503050406030204" pitchFamily="18" charset="0"/>
                        </a:rPr>
                        <m:t>∙</m:t>
                      </m:r>
                      <m:sSub>
                        <m:sSubPr>
                          <m:ctrlPr>
                            <a:rPr lang="es-CL" b="0"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𝑌</m:t>
                          </m:r>
                        </m:e>
                        <m:sub>
                          <m:r>
                            <a:rPr lang="es-CL" b="0" i="1" smtClean="0">
                              <a:latin typeface="Cambria Math" panose="02040503050406030204" pitchFamily="18" charset="0"/>
                              <a:ea typeface="Cambria Math" panose="02040503050406030204" pitchFamily="18" charset="0"/>
                            </a:rPr>
                            <m:t>𝑡</m:t>
                          </m:r>
                        </m:sub>
                      </m:sSub>
                    </m:oMath>
                  </m:oMathPara>
                </a14:m>
                <a:endParaRPr lang="es-MX" dirty="0"/>
              </a:p>
              <a:p>
                <a:pPr lvl="1">
                  <a:spcAft>
                    <a:spcPts val="600"/>
                  </a:spcAft>
                </a:pPr>
                <a:r>
                  <a:rPr lang="es-MX" dirty="0"/>
                  <a:t>Donde: </a:t>
                </a:r>
              </a:p>
              <a:p>
                <a:pPr lvl="1">
                  <a:spcAft>
                    <a:spcPts val="600"/>
                  </a:spcAft>
                </a:pPr>
                <a:r>
                  <a:rPr lang="es-MX" dirty="0"/>
                  <a:t>	</a:t>
                </a:r>
                <a14:m>
                  <m:oMath xmlns:m="http://schemas.openxmlformats.org/officeDocument/2006/math">
                    <m:sSub>
                      <m:sSubPr>
                        <m:ctrlPr>
                          <a:rPr lang="es-MX" i="1">
                            <a:latin typeface="Cambria Math" panose="02040503050406030204" pitchFamily="18" charset="0"/>
                          </a:rPr>
                        </m:ctrlPr>
                      </m:sSubPr>
                      <m:e>
                        <m:r>
                          <a:rPr lang="es-CL" i="1">
                            <a:latin typeface="Cambria Math" panose="02040503050406030204" pitchFamily="18" charset="0"/>
                          </a:rPr>
                          <m:t>𝑌</m:t>
                        </m:r>
                      </m:e>
                      <m:sub>
                        <m:r>
                          <a:rPr lang="es-CL" i="1">
                            <a:latin typeface="Cambria Math" panose="02040503050406030204" pitchFamily="18" charset="0"/>
                          </a:rPr>
                          <m:t>𝑡</m:t>
                        </m:r>
                        <m:r>
                          <a:rPr lang="es-CL" i="1">
                            <a:latin typeface="Cambria Math" panose="02040503050406030204" pitchFamily="18" charset="0"/>
                          </a:rPr>
                          <m:t>+1</m:t>
                        </m:r>
                      </m:sub>
                    </m:sSub>
                  </m:oMath>
                </a14:m>
                <a:r>
                  <a:rPr lang="es-MX" dirty="0"/>
                  <a:t>= pronóstico para cualquier período futuro. </a:t>
                </a:r>
              </a:p>
              <a:p>
                <a:pPr lvl="1">
                  <a:spcAft>
                    <a:spcPts val="600"/>
                  </a:spcAft>
                </a:pPr>
                <a:r>
                  <a:rPr lang="es-MX" dirty="0"/>
                  <a:t>	α = constante de suavización, a la cual se le da un valor entre 0 y 1.</a:t>
                </a:r>
              </a:p>
              <a:p>
                <a:pPr lvl="1">
                  <a:spcAft>
                    <a:spcPts val="600"/>
                  </a:spcAft>
                </a:pPr>
                <a:r>
                  <a:rPr lang="es-MX" dirty="0">
                    <a:ea typeface="Cambria Math" panose="02040503050406030204" pitchFamily="18" charset="0"/>
                  </a:rPr>
                  <a:t>	</a:t>
                </a:r>
                <a14:m>
                  <m:oMath xmlns:m="http://schemas.openxmlformats.org/officeDocument/2006/math">
                    <m:sSub>
                      <m:sSubPr>
                        <m:ctrlPr>
                          <a:rPr lang="es-MX"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𝑋</m:t>
                        </m:r>
                      </m:e>
                      <m:sub>
                        <m:r>
                          <a:rPr lang="es-CL" i="1">
                            <a:latin typeface="Cambria Math" panose="02040503050406030204" pitchFamily="18" charset="0"/>
                            <a:ea typeface="Cambria Math" panose="02040503050406030204" pitchFamily="18" charset="0"/>
                          </a:rPr>
                          <m:t>𝑡</m:t>
                        </m:r>
                      </m:sub>
                    </m:sSub>
                  </m:oMath>
                </a14:m>
                <a:r>
                  <a:rPr lang="es-MX" dirty="0"/>
                  <a:t> = valor real para el período de tiempo. </a:t>
                </a:r>
              </a:p>
              <a:p>
                <a:pPr lvl="1">
                  <a:spcAft>
                    <a:spcPts val="600"/>
                  </a:spcAft>
                </a:pPr>
                <a:r>
                  <a:rPr lang="es-CL" dirty="0">
                    <a:ea typeface="Cambria Math" panose="02040503050406030204" pitchFamily="18" charset="0"/>
                  </a:rPr>
                  <a:t>	</a:t>
                </a:r>
                <a14:m>
                  <m:oMath xmlns:m="http://schemas.openxmlformats.org/officeDocument/2006/math">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𝑌</m:t>
                        </m:r>
                      </m:e>
                      <m:sub>
                        <m:r>
                          <a:rPr lang="es-CL" i="1">
                            <a:latin typeface="Cambria Math" panose="02040503050406030204" pitchFamily="18" charset="0"/>
                            <a:ea typeface="Cambria Math" panose="02040503050406030204" pitchFamily="18" charset="0"/>
                          </a:rPr>
                          <m:t>𝑡</m:t>
                        </m:r>
                      </m:sub>
                    </m:sSub>
                  </m:oMath>
                </a14:m>
                <a:r>
                  <a:rPr lang="es-MX" dirty="0"/>
                  <a:t>= pronóstico hecho previamente para el período de tiempo</a:t>
                </a:r>
              </a:p>
            </p:txBody>
          </p:sp>
        </mc:Choice>
        <mc:Fallback>
          <p:sp>
            <p:nvSpPr>
              <p:cNvPr id="2" name="CuadroTexto 1">
                <a:extLst>
                  <a:ext uri="{FF2B5EF4-FFF2-40B4-BE49-F238E27FC236}">
                    <a16:creationId xmlns:a16="http://schemas.microsoft.com/office/drawing/2014/main" id="{56D6BD4F-ACF8-4107-A193-6BA72703117C}"/>
                  </a:ext>
                </a:extLst>
              </p:cNvPr>
              <p:cNvSpPr txBox="1">
                <a:spLocks noRot="1" noChangeAspect="1" noMove="1" noResize="1" noEditPoints="1" noAdjustHandles="1" noChangeArrowheads="1" noChangeShapeType="1" noTextEdit="1"/>
              </p:cNvSpPr>
              <p:nvPr/>
            </p:nvSpPr>
            <p:spPr>
              <a:xfrm>
                <a:off x="657227" y="2571838"/>
                <a:ext cx="11534773" cy="4108817"/>
              </a:xfrm>
              <a:prstGeom prst="rect">
                <a:avLst/>
              </a:prstGeom>
              <a:blipFill>
                <a:blip r:embed="rId3"/>
                <a:stretch>
                  <a:fillRect l="-370" t="-890" b="-1484"/>
                </a:stretch>
              </a:blipFill>
            </p:spPr>
            <p:txBody>
              <a:bodyPr/>
              <a:lstStyle/>
              <a:p>
                <a:r>
                  <a:rPr lang="es-CL">
                    <a:noFill/>
                  </a:rPr>
                  <a:t> </a:t>
                </a:r>
              </a:p>
            </p:txBody>
          </p:sp>
        </mc:Fallback>
      </mc:AlternateContent>
    </p:spTree>
    <p:extLst>
      <p:ext uri="{BB962C8B-B14F-4D97-AF65-F5344CB8AC3E}">
        <p14:creationId xmlns:p14="http://schemas.microsoft.com/office/powerpoint/2010/main" val="20457789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26376"/>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Método de Suavización Exponencial</a:t>
            </a:r>
            <a:endParaRPr sz="3600" dirty="0">
              <a:solidFill>
                <a:schemeClr val="lt1"/>
              </a:solidFill>
            </a:endParaRPr>
          </a:p>
        </p:txBody>
      </p:sp>
      <mc:AlternateContent xmlns:mc="http://schemas.openxmlformats.org/markup-compatibility/2006">
        <mc:Choice xmlns:a14="http://schemas.microsoft.com/office/drawing/2010/main" Requires="a14">
          <p:sp>
            <p:nvSpPr>
              <p:cNvPr id="2" name="CuadroTexto 1">
                <a:extLst>
                  <a:ext uri="{FF2B5EF4-FFF2-40B4-BE49-F238E27FC236}">
                    <a16:creationId xmlns:a16="http://schemas.microsoft.com/office/drawing/2014/main" id="{56D6BD4F-ACF8-4107-A193-6BA72703117C}"/>
                  </a:ext>
                </a:extLst>
              </p:cNvPr>
              <p:cNvSpPr txBox="1"/>
              <p:nvPr/>
            </p:nvSpPr>
            <p:spPr>
              <a:xfrm>
                <a:off x="657227" y="2571838"/>
                <a:ext cx="11534773" cy="4108817"/>
              </a:xfrm>
              <a:prstGeom prst="rect">
                <a:avLst/>
              </a:prstGeom>
              <a:noFill/>
            </p:spPr>
            <p:txBody>
              <a:bodyPr wrap="square" rtlCol="0">
                <a:spAutoFit/>
              </a:bodyPr>
              <a:lstStyle/>
              <a:p>
                <a:pPr marL="285750" indent="-285750">
                  <a:spcAft>
                    <a:spcPts val="600"/>
                  </a:spcAft>
                  <a:buFont typeface="Arial" panose="020B0604020202020204" pitchFamily="34" charset="0"/>
                  <a:buChar char="•"/>
                </a:pPr>
                <a:r>
                  <a:rPr lang="es-MX" dirty="0"/>
                  <a:t>Este método contiene un mecanismo de corrección que ajusta los pronósticos en la dirección opuesta a los errores pasados. </a:t>
                </a:r>
              </a:p>
              <a:p>
                <a:pPr marL="742950" lvl="1" indent="-285750">
                  <a:spcAft>
                    <a:spcPts val="600"/>
                  </a:spcAft>
                  <a:buFont typeface="Arial" panose="020B0604020202020204" pitchFamily="34" charset="0"/>
                  <a:buChar char="•"/>
                </a:pPr>
                <a:r>
                  <a:rPr lang="es-MX" dirty="0"/>
                  <a:t>Es un caso particular de promedios móviles ponderados de los valores actuales y anteriores en el cual las ponderaciones disminuyen exponencialmente. </a:t>
                </a:r>
              </a:p>
              <a:p>
                <a:pPr marL="742950" lvl="1" indent="-285750">
                  <a:spcAft>
                    <a:spcPts val="600"/>
                  </a:spcAft>
                  <a:buFont typeface="Arial" panose="020B0604020202020204" pitchFamily="34" charset="0"/>
                  <a:buChar char="•"/>
                </a:pPr>
                <a:r>
                  <a:rPr lang="es-MX" dirty="0"/>
                  <a:t>Se emplea tanto para suavizar como para realizar pronósticos. </a:t>
                </a:r>
              </a:p>
              <a:p>
                <a:pPr marL="742950" lvl="1" indent="-285750">
                  <a:spcAft>
                    <a:spcPts val="600"/>
                  </a:spcAft>
                  <a:buFont typeface="Arial" panose="020B0604020202020204" pitchFamily="34" charset="0"/>
                  <a:buChar char="•"/>
                </a:pPr>
                <a:r>
                  <a:rPr lang="es-MX" dirty="0"/>
                  <a:t>Utiliza la siguiente ecuación:</a:t>
                </a:r>
              </a:p>
              <a:p>
                <a:pPr lvl="1">
                  <a:spcAft>
                    <a:spcPts val="600"/>
                  </a:spcAft>
                </a:pPr>
                <a14:m>
                  <m:oMathPara xmlns:m="http://schemas.openxmlformats.org/officeDocument/2006/math">
                    <m:oMathParaPr>
                      <m:jc m:val="centerGroup"/>
                    </m:oMathParaPr>
                    <m:oMath xmlns:m="http://schemas.openxmlformats.org/officeDocument/2006/math">
                      <m:sSub>
                        <m:sSubPr>
                          <m:ctrlPr>
                            <a:rPr lang="es-MX" i="1" smtClean="0">
                              <a:latin typeface="Cambria Math" panose="02040503050406030204" pitchFamily="18" charset="0"/>
                            </a:rPr>
                          </m:ctrlPr>
                        </m:sSubPr>
                        <m:e>
                          <m:r>
                            <a:rPr lang="es-CL" b="0" i="1" smtClean="0">
                              <a:latin typeface="Cambria Math" panose="02040503050406030204" pitchFamily="18" charset="0"/>
                            </a:rPr>
                            <m:t>𝑌</m:t>
                          </m:r>
                        </m:e>
                        <m:sub>
                          <m:r>
                            <a:rPr lang="es-CL" b="0" i="1" smtClean="0">
                              <a:latin typeface="Cambria Math" panose="02040503050406030204" pitchFamily="18" charset="0"/>
                            </a:rPr>
                            <m:t>𝑡</m:t>
                          </m:r>
                          <m:r>
                            <a:rPr lang="es-CL" b="0" i="1" smtClean="0">
                              <a:latin typeface="Cambria Math" panose="02040503050406030204" pitchFamily="18" charset="0"/>
                            </a:rPr>
                            <m:t>+1</m:t>
                          </m:r>
                        </m:sub>
                      </m:sSub>
                      <m:r>
                        <a:rPr lang="es-MX" i="1" smtClean="0">
                          <a:latin typeface="Cambria Math" panose="02040503050406030204" pitchFamily="18" charset="0"/>
                          <a:ea typeface="Cambria Math" panose="02040503050406030204" pitchFamily="18" charset="0"/>
                        </a:rPr>
                        <m:t>=</m:t>
                      </m:r>
                      <m:r>
                        <a:rPr lang="es-MX" i="1" smtClean="0">
                          <a:latin typeface="Cambria Math" panose="02040503050406030204" pitchFamily="18" charset="0"/>
                          <a:ea typeface="Cambria Math" panose="02040503050406030204" pitchFamily="18" charset="0"/>
                        </a:rPr>
                        <m:t>𝛼</m:t>
                      </m:r>
                      <m:r>
                        <a:rPr lang="es-MX" i="1" smtClean="0">
                          <a:latin typeface="Cambria Math" panose="02040503050406030204" pitchFamily="18" charset="0"/>
                          <a:ea typeface="Cambria Math" panose="02040503050406030204" pitchFamily="18" charset="0"/>
                        </a:rPr>
                        <m:t>∙</m:t>
                      </m:r>
                      <m:sSub>
                        <m:sSubPr>
                          <m:ctrlPr>
                            <a:rPr lang="es-MX"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𝑋</m:t>
                          </m:r>
                        </m:e>
                        <m:sub>
                          <m:r>
                            <a:rPr lang="es-CL" b="0" i="1" smtClean="0">
                              <a:latin typeface="Cambria Math" panose="02040503050406030204" pitchFamily="18" charset="0"/>
                              <a:ea typeface="Cambria Math" panose="02040503050406030204" pitchFamily="18" charset="0"/>
                            </a:rPr>
                            <m:t>𝑡</m:t>
                          </m:r>
                        </m:sub>
                      </m:sSub>
                      <m:r>
                        <a:rPr lang="es-CL" b="0" i="1" smtClean="0">
                          <a:latin typeface="Cambria Math" panose="02040503050406030204" pitchFamily="18" charset="0"/>
                          <a:ea typeface="Cambria Math" panose="02040503050406030204" pitchFamily="18" charset="0"/>
                        </a:rPr>
                        <m:t>+</m:t>
                      </m:r>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1−</m:t>
                          </m:r>
                          <m:r>
                            <a:rPr lang="es-CL" b="0" i="1" smtClean="0">
                              <a:latin typeface="Cambria Math" panose="02040503050406030204" pitchFamily="18" charset="0"/>
                              <a:ea typeface="Cambria Math" panose="02040503050406030204" pitchFamily="18" charset="0"/>
                            </a:rPr>
                            <m:t>𝛼</m:t>
                          </m:r>
                        </m:e>
                      </m:d>
                      <m:r>
                        <a:rPr lang="es-CL" b="0" i="1" smtClean="0">
                          <a:latin typeface="Cambria Math" panose="02040503050406030204" pitchFamily="18" charset="0"/>
                          <a:ea typeface="Cambria Math" panose="02040503050406030204" pitchFamily="18" charset="0"/>
                        </a:rPr>
                        <m:t>∙</m:t>
                      </m:r>
                      <m:sSub>
                        <m:sSubPr>
                          <m:ctrlPr>
                            <a:rPr lang="es-CL" b="0"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𝑌</m:t>
                          </m:r>
                        </m:e>
                        <m:sub>
                          <m:r>
                            <a:rPr lang="es-CL" b="0" i="1" smtClean="0">
                              <a:latin typeface="Cambria Math" panose="02040503050406030204" pitchFamily="18" charset="0"/>
                              <a:ea typeface="Cambria Math" panose="02040503050406030204" pitchFamily="18" charset="0"/>
                            </a:rPr>
                            <m:t>𝑡</m:t>
                          </m:r>
                        </m:sub>
                      </m:sSub>
                    </m:oMath>
                  </m:oMathPara>
                </a14:m>
                <a:endParaRPr lang="es-MX" dirty="0"/>
              </a:p>
              <a:p>
                <a:pPr lvl="1">
                  <a:spcAft>
                    <a:spcPts val="600"/>
                  </a:spcAft>
                </a:pPr>
                <a:r>
                  <a:rPr lang="es-MX" dirty="0"/>
                  <a:t>Donde: </a:t>
                </a:r>
              </a:p>
              <a:p>
                <a:pPr lvl="1">
                  <a:spcAft>
                    <a:spcPts val="600"/>
                  </a:spcAft>
                </a:pPr>
                <a:r>
                  <a:rPr lang="es-MX" dirty="0"/>
                  <a:t>	</a:t>
                </a:r>
                <a14:m>
                  <m:oMath xmlns:m="http://schemas.openxmlformats.org/officeDocument/2006/math">
                    <m:sSub>
                      <m:sSubPr>
                        <m:ctrlPr>
                          <a:rPr lang="es-MX" i="1">
                            <a:latin typeface="Cambria Math" panose="02040503050406030204" pitchFamily="18" charset="0"/>
                          </a:rPr>
                        </m:ctrlPr>
                      </m:sSubPr>
                      <m:e>
                        <m:r>
                          <a:rPr lang="es-CL" i="1">
                            <a:latin typeface="Cambria Math" panose="02040503050406030204" pitchFamily="18" charset="0"/>
                          </a:rPr>
                          <m:t>𝑌</m:t>
                        </m:r>
                      </m:e>
                      <m:sub>
                        <m:r>
                          <a:rPr lang="es-CL" i="1">
                            <a:latin typeface="Cambria Math" panose="02040503050406030204" pitchFamily="18" charset="0"/>
                          </a:rPr>
                          <m:t>𝑡</m:t>
                        </m:r>
                        <m:r>
                          <a:rPr lang="es-CL" i="1">
                            <a:latin typeface="Cambria Math" panose="02040503050406030204" pitchFamily="18" charset="0"/>
                          </a:rPr>
                          <m:t>+1</m:t>
                        </m:r>
                      </m:sub>
                    </m:sSub>
                  </m:oMath>
                </a14:m>
                <a:r>
                  <a:rPr lang="es-MX" dirty="0"/>
                  <a:t>= pronóstico para cualquier período futuro. </a:t>
                </a:r>
              </a:p>
              <a:p>
                <a:pPr lvl="1">
                  <a:spcAft>
                    <a:spcPts val="600"/>
                  </a:spcAft>
                </a:pPr>
                <a:r>
                  <a:rPr lang="es-MX" dirty="0"/>
                  <a:t>	α = constante de suavización, a la cual se le da un valor entre 0 y 1.</a:t>
                </a:r>
              </a:p>
              <a:p>
                <a:pPr lvl="1">
                  <a:spcAft>
                    <a:spcPts val="600"/>
                  </a:spcAft>
                </a:pPr>
                <a:r>
                  <a:rPr lang="es-MX" dirty="0">
                    <a:ea typeface="Cambria Math" panose="02040503050406030204" pitchFamily="18" charset="0"/>
                  </a:rPr>
                  <a:t>	</a:t>
                </a:r>
                <a14:m>
                  <m:oMath xmlns:m="http://schemas.openxmlformats.org/officeDocument/2006/math">
                    <m:sSub>
                      <m:sSubPr>
                        <m:ctrlPr>
                          <a:rPr lang="es-MX"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𝑋</m:t>
                        </m:r>
                      </m:e>
                      <m:sub>
                        <m:r>
                          <a:rPr lang="es-CL" i="1">
                            <a:latin typeface="Cambria Math" panose="02040503050406030204" pitchFamily="18" charset="0"/>
                            <a:ea typeface="Cambria Math" panose="02040503050406030204" pitchFamily="18" charset="0"/>
                          </a:rPr>
                          <m:t>𝑡</m:t>
                        </m:r>
                      </m:sub>
                    </m:sSub>
                  </m:oMath>
                </a14:m>
                <a:r>
                  <a:rPr lang="es-MX" dirty="0"/>
                  <a:t> = valor real para el período de tiempo. </a:t>
                </a:r>
              </a:p>
              <a:p>
                <a:pPr lvl="1">
                  <a:spcAft>
                    <a:spcPts val="600"/>
                  </a:spcAft>
                </a:pPr>
                <a:r>
                  <a:rPr lang="es-CL" dirty="0">
                    <a:ea typeface="Cambria Math" panose="02040503050406030204" pitchFamily="18" charset="0"/>
                  </a:rPr>
                  <a:t>	</a:t>
                </a:r>
                <a14:m>
                  <m:oMath xmlns:m="http://schemas.openxmlformats.org/officeDocument/2006/math">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𝑌</m:t>
                        </m:r>
                      </m:e>
                      <m:sub>
                        <m:r>
                          <a:rPr lang="es-CL" i="1">
                            <a:latin typeface="Cambria Math" panose="02040503050406030204" pitchFamily="18" charset="0"/>
                            <a:ea typeface="Cambria Math" panose="02040503050406030204" pitchFamily="18" charset="0"/>
                          </a:rPr>
                          <m:t>𝑡</m:t>
                        </m:r>
                      </m:sub>
                    </m:sSub>
                  </m:oMath>
                </a14:m>
                <a:r>
                  <a:rPr lang="es-MX" dirty="0"/>
                  <a:t>= pronóstico hecho previamente para el período de tiempo</a:t>
                </a:r>
              </a:p>
            </p:txBody>
          </p:sp>
        </mc:Choice>
        <mc:Fallback>
          <p:sp>
            <p:nvSpPr>
              <p:cNvPr id="2" name="CuadroTexto 1">
                <a:extLst>
                  <a:ext uri="{FF2B5EF4-FFF2-40B4-BE49-F238E27FC236}">
                    <a16:creationId xmlns:a16="http://schemas.microsoft.com/office/drawing/2014/main" id="{56D6BD4F-ACF8-4107-A193-6BA72703117C}"/>
                  </a:ext>
                </a:extLst>
              </p:cNvPr>
              <p:cNvSpPr txBox="1">
                <a:spLocks noRot="1" noChangeAspect="1" noMove="1" noResize="1" noEditPoints="1" noAdjustHandles="1" noChangeArrowheads="1" noChangeShapeType="1" noTextEdit="1"/>
              </p:cNvSpPr>
              <p:nvPr/>
            </p:nvSpPr>
            <p:spPr>
              <a:xfrm>
                <a:off x="657227" y="2571838"/>
                <a:ext cx="11534773" cy="4108817"/>
              </a:xfrm>
              <a:prstGeom prst="rect">
                <a:avLst/>
              </a:prstGeom>
              <a:blipFill>
                <a:blip r:embed="rId3"/>
                <a:stretch>
                  <a:fillRect l="-370" t="-890" b="-1484"/>
                </a:stretch>
              </a:blipFill>
            </p:spPr>
            <p:txBody>
              <a:bodyPr/>
              <a:lstStyle/>
              <a:p>
                <a:r>
                  <a:rPr lang="es-CL">
                    <a:noFill/>
                  </a:rPr>
                  <a:t> </a:t>
                </a:r>
              </a:p>
            </p:txBody>
          </p:sp>
        </mc:Fallback>
      </mc:AlternateContent>
    </p:spTree>
    <p:extLst>
      <p:ext uri="{BB962C8B-B14F-4D97-AF65-F5344CB8AC3E}">
        <p14:creationId xmlns:p14="http://schemas.microsoft.com/office/powerpoint/2010/main" val="42100710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26376"/>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Método de Suavización Exponencial</a:t>
            </a:r>
            <a:endParaRPr sz="3600" dirty="0">
              <a:solidFill>
                <a:schemeClr val="lt1"/>
              </a:solidFill>
            </a:endParaRPr>
          </a:p>
        </p:txBody>
      </p:sp>
      <mc:AlternateContent xmlns:mc="http://schemas.openxmlformats.org/markup-compatibility/2006">
        <mc:Choice xmlns:a14="http://schemas.microsoft.com/office/drawing/2010/main" Requires="a14">
          <p:sp>
            <p:nvSpPr>
              <p:cNvPr id="2" name="CuadroTexto 1">
                <a:extLst>
                  <a:ext uri="{FF2B5EF4-FFF2-40B4-BE49-F238E27FC236}">
                    <a16:creationId xmlns:a16="http://schemas.microsoft.com/office/drawing/2014/main" id="{56D6BD4F-ACF8-4107-A193-6BA72703117C}"/>
                  </a:ext>
                </a:extLst>
              </p:cNvPr>
              <p:cNvSpPr txBox="1"/>
              <p:nvPr/>
            </p:nvSpPr>
            <p:spPr>
              <a:xfrm>
                <a:off x="657227" y="2571838"/>
                <a:ext cx="11534773" cy="2331600"/>
              </a:xfrm>
              <a:prstGeom prst="rect">
                <a:avLst/>
              </a:prstGeom>
              <a:noFill/>
            </p:spPr>
            <p:txBody>
              <a:bodyPr wrap="square" rtlCol="0">
                <a:spAutoFit/>
              </a:bodyPr>
              <a:lstStyle/>
              <a:p>
                <a:pPr marL="285750" indent="-285750">
                  <a:spcAft>
                    <a:spcPts val="600"/>
                  </a:spcAft>
                  <a:buFont typeface="Arial" panose="020B0604020202020204" pitchFamily="34" charset="0"/>
                  <a:buChar char="•"/>
                </a:pPr>
                <a:r>
                  <a:rPr lang="es-MX" dirty="0"/>
                  <a:t>Cuando la dispersión entre los datos reales respecto a los datos pronosticados sea menor, será más confiable el método empleado. </a:t>
                </a:r>
              </a:p>
              <a:p>
                <a:pPr marL="285750" indent="-285750">
                  <a:spcAft>
                    <a:spcPts val="600"/>
                  </a:spcAft>
                  <a:buFont typeface="Arial" panose="020B0604020202020204" pitchFamily="34" charset="0"/>
                  <a:buChar char="•"/>
                </a:pPr>
                <a:r>
                  <a:rPr lang="es-MX" dirty="0"/>
                  <a:t>Para saber cuan preciso es el método empleado en el pronóstico, se utiliza la ecuación del cuadrado medio del error (CME) como indicador de la precisión del pronóstico:</a:t>
                </a:r>
              </a:p>
              <a:p>
                <a:pPr>
                  <a:spcAft>
                    <a:spcPts val="600"/>
                  </a:spcAft>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rPr>
                        <m:t>𝐶𝑀𝐸</m:t>
                      </m:r>
                      <m:r>
                        <a:rPr lang="es-CL" b="0" i="1" smtClean="0">
                          <a:latin typeface="Cambria Math" panose="02040503050406030204" pitchFamily="18" charset="0"/>
                          <a:ea typeface="Cambria Math" panose="02040503050406030204" pitchFamily="18" charset="0"/>
                        </a:rPr>
                        <m:t>=</m:t>
                      </m:r>
                      <m:f>
                        <m:fPr>
                          <m:ctrlPr>
                            <a:rPr lang="es-CL" b="0" i="1" smtClean="0">
                              <a:latin typeface="Cambria Math" panose="02040503050406030204" pitchFamily="18" charset="0"/>
                              <a:ea typeface="Cambria Math" panose="02040503050406030204" pitchFamily="18" charset="0"/>
                            </a:rPr>
                          </m:ctrlPr>
                        </m:fPr>
                        <m:num>
                          <m:sSup>
                            <m:sSupPr>
                              <m:ctrlPr>
                                <a:rPr lang="es-CL" b="0" i="1" smtClean="0">
                                  <a:latin typeface="Cambria Math" panose="02040503050406030204" pitchFamily="18" charset="0"/>
                                  <a:ea typeface="Cambria Math" panose="02040503050406030204" pitchFamily="18" charset="0"/>
                                </a:rPr>
                              </m:ctrlPr>
                            </m:sSupPr>
                            <m:e>
                              <m:nary>
                                <m:naryPr>
                                  <m:chr m:val="∑"/>
                                  <m:subHide m:val="on"/>
                                  <m:supHide m:val="on"/>
                                  <m:ctrlPr>
                                    <a:rPr lang="es-CL" i="1">
                                      <a:latin typeface="Cambria Math" panose="02040503050406030204" pitchFamily="18" charset="0"/>
                                      <a:ea typeface="Cambria Math" panose="02040503050406030204" pitchFamily="18" charset="0"/>
                                    </a:rPr>
                                  </m:ctrlPr>
                                </m:naryPr>
                                <m:sub/>
                                <m:sup/>
                                <m:e>
                                  <m:d>
                                    <m:dPr>
                                      <m:ctrlPr>
                                        <a:rPr lang="es-CL" i="1">
                                          <a:latin typeface="Cambria Math" panose="02040503050406030204" pitchFamily="18" charset="0"/>
                                          <a:ea typeface="Cambria Math" panose="02040503050406030204" pitchFamily="18" charset="0"/>
                                        </a:rPr>
                                      </m:ctrlPr>
                                    </m:dPr>
                                    <m:e>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𝑌</m:t>
                                          </m:r>
                                        </m:e>
                                        <m:sub>
                                          <m:r>
                                            <a:rPr lang="es-CL" i="1">
                                              <a:latin typeface="Cambria Math" panose="02040503050406030204" pitchFamily="18" charset="0"/>
                                              <a:ea typeface="Cambria Math" panose="02040503050406030204" pitchFamily="18" charset="0"/>
                                            </a:rPr>
                                            <m:t>𝑡</m:t>
                                          </m:r>
                                        </m:sub>
                                      </m:sSub>
                                      <m:r>
                                        <a:rPr lang="es-CL" i="1">
                                          <a:latin typeface="Cambria Math" panose="02040503050406030204" pitchFamily="18" charset="0"/>
                                          <a:ea typeface="Cambria Math" panose="02040503050406030204" pitchFamily="18" charset="0"/>
                                        </a:rPr>
                                        <m:t>−</m:t>
                                      </m:r>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𝑋</m:t>
                                          </m:r>
                                        </m:e>
                                        <m:sub>
                                          <m:r>
                                            <a:rPr lang="es-CL" i="1">
                                              <a:latin typeface="Cambria Math" panose="02040503050406030204" pitchFamily="18" charset="0"/>
                                              <a:ea typeface="Cambria Math" panose="02040503050406030204" pitchFamily="18" charset="0"/>
                                            </a:rPr>
                                            <m:t>𝑡</m:t>
                                          </m:r>
                                        </m:sub>
                                      </m:sSub>
                                    </m:e>
                                  </m:d>
                                </m:e>
                              </m:nary>
                            </m:e>
                            <m:sup>
                              <m:r>
                                <a:rPr lang="es-CL" b="0" i="1" smtClean="0">
                                  <a:latin typeface="Cambria Math" panose="02040503050406030204" pitchFamily="18" charset="0"/>
                                  <a:ea typeface="Cambria Math" panose="02040503050406030204" pitchFamily="18" charset="0"/>
                                </a:rPr>
                                <m:t>2</m:t>
                              </m:r>
                            </m:sup>
                          </m:sSup>
                        </m:num>
                        <m:den>
                          <m:r>
                            <a:rPr lang="es-CL" b="0" i="1" smtClean="0">
                              <a:latin typeface="Cambria Math" panose="02040503050406030204" pitchFamily="18" charset="0"/>
                              <a:ea typeface="Cambria Math" panose="02040503050406030204" pitchFamily="18" charset="0"/>
                            </a:rPr>
                            <m:t>𝑛</m:t>
                          </m:r>
                        </m:den>
                      </m:f>
                    </m:oMath>
                  </m:oMathPara>
                </a14:m>
                <a:endParaRPr lang="es-MX" dirty="0"/>
              </a:p>
              <a:p>
                <a:pPr>
                  <a:spcAft>
                    <a:spcPts val="600"/>
                  </a:spcAft>
                </a:pPr>
                <a:r>
                  <a:rPr lang="es-MX" dirty="0"/>
                  <a:t>		Siendo n el número de errores</a:t>
                </a:r>
              </a:p>
            </p:txBody>
          </p:sp>
        </mc:Choice>
        <mc:Fallback>
          <p:sp>
            <p:nvSpPr>
              <p:cNvPr id="2" name="CuadroTexto 1">
                <a:extLst>
                  <a:ext uri="{FF2B5EF4-FFF2-40B4-BE49-F238E27FC236}">
                    <a16:creationId xmlns:a16="http://schemas.microsoft.com/office/drawing/2014/main" id="{56D6BD4F-ACF8-4107-A193-6BA72703117C}"/>
                  </a:ext>
                </a:extLst>
              </p:cNvPr>
              <p:cNvSpPr txBox="1">
                <a:spLocks noRot="1" noChangeAspect="1" noMove="1" noResize="1" noEditPoints="1" noAdjustHandles="1" noChangeArrowheads="1" noChangeShapeType="1" noTextEdit="1"/>
              </p:cNvSpPr>
              <p:nvPr/>
            </p:nvSpPr>
            <p:spPr>
              <a:xfrm>
                <a:off x="657227" y="2571838"/>
                <a:ext cx="11534773" cy="2331600"/>
              </a:xfrm>
              <a:prstGeom prst="rect">
                <a:avLst/>
              </a:prstGeom>
              <a:blipFill>
                <a:blip r:embed="rId3"/>
                <a:stretch>
                  <a:fillRect l="-370" t="-1571" b="-2094"/>
                </a:stretch>
              </a:blipFill>
            </p:spPr>
            <p:txBody>
              <a:bodyPr/>
              <a:lstStyle/>
              <a:p>
                <a:r>
                  <a:rPr lang="es-CL">
                    <a:noFill/>
                  </a:rPr>
                  <a:t> </a:t>
                </a:r>
              </a:p>
            </p:txBody>
          </p:sp>
        </mc:Fallback>
      </mc:AlternateContent>
    </p:spTree>
    <p:extLst>
      <p:ext uri="{BB962C8B-B14F-4D97-AF65-F5344CB8AC3E}">
        <p14:creationId xmlns:p14="http://schemas.microsoft.com/office/powerpoint/2010/main" val="21318815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94710" y="1074149"/>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535814"/>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Método de Suavización Exponencial (Ejemplo ilustrativo)</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609601" y="2571838"/>
            <a:ext cx="8464062" cy="3831818"/>
          </a:xfrm>
          <a:prstGeom prst="rect">
            <a:avLst/>
          </a:prstGeom>
          <a:noFill/>
        </p:spPr>
        <p:txBody>
          <a:bodyPr wrap="square" rtlCol="0">
            <a:spAutoFit/>
          </a:bodyPr>
          <a:lstStyle/>
          <a:p>
            <a:pPr marL="285750" indent="-285750">
              <a:spcAft>
                <a:spcPts val="600"/>
              </a:spcAft>
              <a:buFont typeface="Arial" panose="020B0604020202020204" pitchFamily="34" charset="0"/>
              <a:buChar char="•"/>
            </a:pPr>
            <a:r>
              <a:rPr lang="es-MX" dirty="0"/>
              <a:t>Con los siguientes datos de la ventas en miles de dólares de la Empresa D &amp; M durante los últimos 12 meses:</a:t>
            </a:r>
          </a:p>
          <a:p>
            <a:pPr marL="800100" lvl="1" indent="-342900">
              <a:spcAft>
                <a:spcPts val="600"/>
              </a:spcAft>
              <a:buFont typeface="+mj-lt"/>
              <a:buAutoNum type="arabicParenR"/>
            </a:pPr>
            <a:r>
              <a:rPr lang="es-MX" dirty="0"/>
              <a:t>Suavizar los datos con el método de suavización exponencial con α = 5. </a:t>
            </a:r>
          </a:p>
          <a:p>
            <a:pPr marL="1200150" lvl="2" indent="-285750">
              <a:spcAft>
                <a:spcPts val="600"/>
              </a:spcAft>
              <a:buFont typeface="Arial" panose="020B0604020202020204" pitchFamily="34" charset="0"/>
              <a:buChar char="•"/>
            </a:pPr>
            <a:r>
              <a:rPr lang="es-MX" dirty="0"/>
              <a:t>Pronosticar las ventas para el mes de septiembre. </a:t>
            </a:r>
          </a:p>
          <a:p>
            <a:pPr marL="1200150" lvl="2" indent="-285750">
              <a:spcAft>
                <a:spcPts val="600"/>
              </a:spcAft>
              <a:buFont typeface="Arial" panose="020B0604020202020204" pitchFamily="34" charset="0"/>
              <a:buChar char="•"/>
            </a:pPr>
            <a:r>
              <a:rPr lang="es-MX" dirty="0"/>
              <a:t>Calcular el cuadrado medio del error. </a:t>
            </a:r>
          </a:p>
          <a:p>
            <a:pPr marL="1200150" lvl="2" indent="-285750">
              <a:spcAft>
                <a:spcPts val="600"/>
              </a:spcAft>
              <a:buFont typeface="Arial" panose="020B0604020202020204" pitchFamily="34" charset="0"/>
              <a:buChar char="•"/>
            </a:pPr>
            <a:r>
              <a:rPr lang="es-MX" dirty="0"/>
              <a:t>Elaborar un gráfico en el que consten las ventas y los pronósticos. </a:t>
            </a:r>
          </a:p>
          <a:p>
            <a:pPr marL="800100" lvl="1" indent="-342900">
              <a:spcAft>
                <a:spcPts val="600"/>
              </a:spcAft>
              <a:buFont typeface="+mj-lt"/>
              <a:buAutoNum type="arabicParenR"/>
            </a:pPr>
            <a:r>
              <a:rPr lang="es-MX" dirty="0"/>
              <a:t>Suavizar los datos con el método de los promedios móviles de orden 3. </a:t>
            </a:r>
          </a:p>
          <a:p>
            <a:pPr marL="1200150" lvl="2" indent="-285750">
              <a:spcAft>
                <a:spcPts val="600"/>
              </a:spcAft>
              <a:buFont typeface="Arial" panose="020B0604020202020204" pitchFamily="34" charset="0"/>
              <a:buChar char="•"/>
            </a:pPr>
            <a:r>
              <a:rPr lang="es-MX" dirty="0"/>
              <a:t>Pronosticar las ventas para mes de septiembre. </a:t>
            </a:r>
          </a:p>
          <a:p>
            <a:pPr marL="1200150" lvl="2" indent="-285750">
              <a:spcAft>
                <a:spcPts val="600"/>
              </a:spcAft>
              <a:buFont typeface="Arial" panose="020B0604020202020204" pitchFamily="34" charset="0"/>
              <a:buChar char="•"/>
            </a:pPr>
            <a:r>
              <a:rPr lang="es-MX" dirty="0"/>
              <a:t>Calcular el cuadrado medio del error. </a:t>
            </a:r>
          </a:p>
          <a:p>
            <a:pPr marL="1200150" lvl="2" indent="-285750">
              <a:spcAft>
                <a:spcPts val="600"/>
              </a:spcAft>
              <a:buFont typeface="Arial" panose="020B0604020202020204" pitchFamily="34" charset="0"/>
              <a:buChar char="•"/>
            </a:pPr>
            <a:r>
              <a:rPr lang="es-MX" dirty="0"/>
              <a:t>Elaborar un gráfico en el que consten las ventas y los promedios móviles. </a:t>
            </a:r>
          </a:p>
          <a:p>
            <a:pPr marL="800100" lvl="1" indent="-342900">
              <a:spcAft>
                <a:spcPts val="600"/>
              </a:spcAft>
              <a:buFont typeface="+mj-lt"/>
              <a:buAutoNum type="arabicParenR"/>
            </a:pPr>
            <a:r>
              <a:rPr lang="es-MX" dirty="0"/>
              <a:t>¿Qué método es el más preciso?</a:t>
            </a:r>
          </a:p>
        </p:txBody>
      </p:sp>
      <p:graphicFrame>
        <p:nvGraphicFramePr>
          <p:cNvPr id="5" name="Tabla 13">
            <a:extLst>
              <a:ext uri="{FF2B5EF4-FFF2-40B4-BE49-F238E27FC236}">
                <a16:creationId xmlns:a16="http://schemas.microsoft.com/office/drawing/2014/main" id="{A49B0D5E-3A13-1988-6697-5CF6ABBDC739}"/>
              </a:ext>
            </a:extLst>
          </p:cNvPr>
          <p:cNvGraphicFramePr>
            <a:graphicFrameLocks noGrp="1"/>
          </p:cNvGraphicFramePr>
          <p:nvPr>
            <p:extLst>
              <p:ext uri="{D42A27DB-BD31-4B8C-83A1-F6EECF244321}">
                <p14:modId xmlns:p14="http://schemas.microsoft.com/office/powerpoint/2010/main" val="1990905309"/>
              </p:ext>
            </p:extLst>
          </p:nvPr>
        </p:nvGraphicFramePr>
        <p:xfrm>
          <a:off x="9566031" y="2037080"/>
          <a:ext cx="2236294" cy="4820920"/>
        </p:xfrm>
        <a:graphic>
          <a:graphicData uri="http://schemas.openxmlformats.org/drawingml/2006/table">
            <a:tbl>
              <a:tblPr firstRow="1" bandRow="1">
                <a:tableStyleId>{69012ECD-51FC-41F1-AA8D-1B2483CD663E}</a:tableStyleId>
              </a:tblPr>
              <a:tblGrid>
                <a:gridCol w="1248742">
                  <a:extLst>
                    <a:ext uri="{9D8B030D-6E8A-4147-A177-3AD203B41FA5}">
                      <a16:colId xmlns:a16="http://schemas.microsoft.com/office/drawing/2014/main" val="3864651566"/>
                    </a:ext>
                  </a:extLst>
                </a:gridCol>
                <a:gridCol w="987552">
                  <a:extLst>
                    <a:ext uri="{9D8B030D-6E8A-4147-A177-3AD203B41FA5}">
                      <a16:colId xmlns:a16="http://schemas.microsoft.com/office/drawing/2014/main" val="2752352216"/>
                    </a:ext>
                  </a:extLst>
                </a:gridCol>
              </a:tblGrid>
              <a:tr h="370840">
                <a:tc>
                  <a:txBody>
                    <a:bodyPr/>
                    <a:lstStyle/>
                    <a:p>
                      <a:pPr algn="ctr"/>
                      <a:r>
                        <a:rPr lang="es-CL" sz="1600" dirty="0"/>
                        <a:t>Meses</a:t>
                      </a:r>
                    </a:p>
                  </a:txBody>
                  <a:tcPr/>
                </a:tc>
                <a:tc>
                  <a:txBody>
                    <a:bodyPr/>
                    <a:lstStyle/>
                    <a:p>
                      <a:pPr algn="ctr"/>
                      <a:r>
                        <a:rPr lang="es-CL" sz="1600" dirty="0"/>
                        <a:t>Ventas</a:t>
                      </a:r>
                    </a:p>
                  </a:txBody>
                  <a:tcPr/>
                </a:tc>
                <a:extLst>
                  <a:ext uri="{0D108BD9-81ED-4DB2-BD59-A6C34878D82A}">
                    <a16:rowId xmlns:a16="http://schemas.microsoft.com/office/drawing/2014/main" val="1858998444"/>
                  </a:ext>
                </a:extLst>
              </a:tr>
              <a:tr h="370840">
                <a:tc>
                  <a:txBody>
                    <a:bodyPr/>
                    <a:lstStyle/>
                    <a:p>
                      <a:pPr algn="ctr"/>
                      <a:r>
                        <a:rPr lang="es-CL" sz="1600" dirty="0"/>
                        <a:t>Septiembre</a:t>
                      </a:r>
                    </a:p>
                  </a:txBody>
                  <a:tcPr/>
                </a:tc>
                <a:tc>
                  <a:txBody>
                    <a:bodyPr/>
                    <a:lstStyle/>
                    <a:p>
                      <a:pPr algn="ctr"/>
                      <a:r>
                        <a:rPr lang="es-MX" sz="1600" dirty="0"/>
                        <a:t>6</a:t>
                      </a:r>
                      <a:endParaRPr lang="es-CL" sz="1600" dirty="0"/>
                    </a:p>
                  </a:txBody>
                  <a:tcPr/>
                </a:tc>
                <a:extLst>
                  <a:ext uri="{0D108BD9-81ED-4DB2-BD59-A6C34878D82A}">
                    <a16:rowId xmlns:a16="http://schemas.microsoft.com/office/drawing/2014/main" val="60863967"/>
                  </a:ext>
                </a:extLst>
              </a:tr>
              <a:tr h="370840">
                <a:tc>
                  <a:txBody>
                    <a:bodyPr/>
                    <a:lstStyle/>
                    <a:p>
                      <a:pPr algn="ctr"/>
                      <a:r>
                        <a:rPr lang="es-CL" sz="1600" dirty="0"/>
                        <a:t>Octubre</a:t>
                      </a:r>
                    </a:p>
                  </a:txBody>
                  <a:tcPr/>
                </a:tc>
                <a:tc>
                  <a:txBody>
                    <a:bodyPr/>
                    <a:lstStyle/>
                    <a:p>
                      <a:pPr algn="ctr"/>
                      <a:r>
                        <a:rPr lang="es-MX" sz="1600" dirty="0"/>
                        <a:t>7</a:t>
                      </a:r>
                      <a:endParaRPr lang="es-CL" sz="1600" dirty="0"/>
                    </a:p>
                  </a:txBody>
                  <a:tcPr/>
                </a:tc>
                <a:extLst>
                  <a:ext uri="{0D108BD9-81ED-4DB2-BD59-A6C34878D82A}">
                    <a16:rowId xmlns:a16="http://schemas.microsoft.com/office/drawing/2014/main" val="4203188376"/>
                  </a:ext>
                </a:extLst>
              </a:tr>
              <a:tr h="370840">
                <a:tc>
                  <a:txBody>
                    <a:bodyPr/>
                    <a:lstStyle/>
                    <a:p>
                      <a:pPr algn="ctr"/>
                      <a:r>
                        <a:rPr lang="es-MX" sz="1600" dirty="0"/>
                        <a:t>Noviembre</a:t>
                      </a:r>
                      <a:endParaRPr lang="es-CL" sz="1600" dirty="0"/>
                    </a:p>
                  </a:txBody>
                  <a:tcPr/>
                </a:tc>
                <a:tc>
                  <a:txBody>
                    <a:bodyPr/>
                    <a:lstStyle/>
                    <a:p>
                      <a:pPr algn="ctr"/>
                      <a:r>
                        <a:rPr lang="es-MX" sz="1600" dirty="0"/>
                        <a:t>6</a:t>
                      </a:r>
                      <a:endParaRPr lang="es-CL" sz="1600" dirty="0"/>
                    </a:p>
                  </a:txBody>
                  <a:tcPr/>
                </a:tc>
                <a:extLst>
                  <a:ext uri="{0D108BD9-81ED-4DB2-BD59-A6C34878D82A}">
                    <a16:rowId xmlns:a16="http://schemas.microsoft.com/office/drawing/2014/main" val="1810783538"/>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MX" sz="1600" dirty="0"/>
                        <a:t>Diciembre</a:t>
                      </a:r>
                      <a:endParaRPr lang="es-CL" sz="1600" dirty="0"/>
                    </a:p>
                  </a:txBody>
                  <a:tcPr/>
                </a:tc>
                <a:tc>
                  <a:txBody>
                    <a:bodyPr/>
                    <a:lstStyle/>
                    <a:p>
                      <a:pPr algn="ctr"/>
                      <a:r>
                        <a:rPr lang="es-MX" sz="1600" dirty="0"/>
                        <a:t>12</a:t>
                      </a:r>
                      <a:endParaRPr lang="es-CL" sz="1600" dirty="0"/>
                    </a:p>
                  </a:txBody>
                  <a:tcPr/>
                </a:tc>
                <a:extLst>
                  <a:ext uri="{0D108BD9-81ED-4DB2-BD59-A6C34878D82A}">
                    <a16:rowId xmlns:a16="http://schemas.microsoft.com/office/drawing/2014/main" val="3474472019"/>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MX" sz="1600" dirty="0"/>
                        <a:t>Enero</a:t>
                      </a:r>
                      <a:endParaRPr lang="es-CL" sz="1600" dirty="0"/>
                    </a:p>
                  </a:txBody>
                  <a:tcPr/>
                </a:tc>
                <a:tc>
                  <a:txBody>
                    <a:bodyPr/>
                    <a:lstStyle/>
                    <a:p>
                      <a:pPr algn="ctr"/>
                      <a:r>
                        <a:rPr lang="es-MX" sz="1600" dirty="0"/>
                        <a:t>7</a:t>
                      </a:r>
                      <a:endParaRPr lang="es-CL" sz="1600" dirty="0"/>
                    </a:p>
                  </a:txBody>
                  <a:tcPr/>
                </a:tc>
                <a:extLst>
                  <a:ext uri="{0D108BD9-81ED-4DB2-BD59-A6C34878D82A}">
                    <a16:rowId xmlns:a16="http://schemas.microsoft.com/office/drawing/2014/main" val="3632615430"/>
                  </a:ext>
                </a:extLst>
              </a:tr>
              <a:tr h="370840">
                <a:tc>
                  <a:txBody>
                    <a:bodyPr/>
                    <a:lstStyle/>
                    <a:p>
                      <a:pPr algn="ctr"/>
                      <a:r>
                        <a:rPr lang="es-MX" sz="1600" dirty="0"/>
                        <a:t>Febrero</a:t>
                      </a:r>
                      <a:endParaRPr lang="es-CL" sz="1600" dirty="0"/>
                    </a:p>
                  </a:txBody>
                  <a:tcPr/>
                </a:tc>
                <a:tc>
                  <a:txBody>
                    <a:bodyPr/>
                    <a:lstStyle/>
                    <a:p>
                      <a:pPr algn="ctr"/>
                      <a:r>
                        <a:rPr lang="es-MX" sz="1600" dirty="0"/>
                        <a:t>10</a:t>
                      </a:r>
                      <a:endParaRPr lang="es-CL" sz="1600" dirty="0"/>
                    </a:p>
                  </a:txBody>
                  <a:tcPr/>
                </a:tc>
                <a:extLst>
                  <a:ext uri="{0D108BD9-81ED-4DB2-BD59-A6C34878D82A}">
                    <a16:rowId xmlns:a16="http://schemas.microsoft.com/office/drawing/2014/main" val="2883235889"/>
                  </a:ext>
                </a:extLst>
              </a:tr>
              <a:tr h="370840">
                <a:tc>
                  <a:txBody>
                    <a:bodyPr/>
                    <a:lstStyle/>
                    <a:p>
                      <a:pPr algn="ctr"/>
                      <a:r>
                        <a:rPr lang="es-MX" sz="1600" dirty="0"/>
                        <a:t>Marzo</a:t>
                      </a:r>
                      <a:endParaRPr lang="es-CL" sz="1600" dirty="0"/>
                    </a:p>
                  </a:txBody>
                  <a:tcPr/>
                </a:tc>
                <a:tc>
                  <a:txBody>
                    <a:bodyPr/>
                    <a:lstStyle/>
                    <a:p>
                      <a:pPr algn="ctr"/>
                      <a:r>
                        <a:rPr lang="es-MX" sz="1600" dirty="0"/>
                        <a:t>6</a:t>
                      </a:r>
                      <a:endParaRPr lang="es-CL" sz="1600" dirty="0"/>
                    </a:p>
                  </a:txBody>
                  <a:tcPr/>
                </a:tc>
                <a:extLst>
                  <a:ext uri="{0D108BD9-81ED-4DB2-BD59-A6C34878D82A}">
                    <a16:rowId xmlns:a16="http://schemas.microsoft.com/office/drawing/2014/main" val="2099311710"/>
                  </a:ext>
                </a:extLst>
              </a:tr>
              <a:tr h="370840">
                <a:tc>
                  <a:txBody>
                    <a:bodyPr/>
                    <a:lstStyle/>
                    <a:p>
                      <a:pPr algn="ctr"/>
                      <a:r>
                        <a:rPr lang="es-MX" sz="1600" dirty="0"/>
                        <a:t>Abril</a:t>
                      </a:r>
                      <a:endParaRPr lang="es-CL" sz="1600" dirty="0"/>
                    </a:p>
                  </a:txBody>
                  <a:tcPr/>
                </a:tc>
                <a:tc>
                  <a:txBody>
                    <a:bodyPr/>
                    <a:lstStyle/>
                    <a:p>
                      <a:pPr algn="ctr"/>
                      <a:r>
                        <a:rPr lang="es-MX" sz="1600" dirty="0"/>
                        <a:t>4</a:t>
                      </a:r>
                      <a:endParaRPr lang="es-CL" sz="1600" dirty="0"/>
                    </a:p>
                  </a:txBody>
                  <a:tcPr/>
                </a:tc>
                <a:extLst>
                  <a:ext uri="{0D108BD9-81ED-4DB2-BD59-A6C34878D82A}">
                    <a16:rowId xmlns:a16="http://schemas.microsoft.com/office/drawing/2014/main" val="2560772990"/>
                  </a:ext>
                </a:extLst>
              </a:tr>
              <a:tr h="370840">
                <a:tc>
                  <a:txBody>
                    <a:bodyPr/>
                    <a:lstStyle/>
                    <a:p>
                      <a:pPr algn="ctr"/>
                      <a:r>
                        <a:rPr lang="es-MX" sz="1600" dirty="0"/>
                        <a:t>Mayo</a:t>
                      </a:r>
                      <a:endParaRPr lang="es-CL" sz="1600" dirty="0"/>
                    </a:p>
                  </a:txBody>
                  <a:tcPr/>
                </a:tc>
                <a:tc>
                  <a:txBody>
                    <a:bodyPr/>
                    <a:lstStyle/>
                    <a:p>
                      <a:pPr algn="ctr"/>
                      <a:r>
                        <a:rPr lang="es-MX" sz="1600" dirty="0"/>
                        <a:t>9</a:t>
                      </a:r>
                      <a:endParaRPr lang="es-CL" sz="1600" dirty="0"/>
                    </a:p>
                  </a:txBody>
                  <a:tcPr/>
                </a:tc>
                <a:extLst>
                  <a:ext uri="{0D108BD9-81ED-4DB2-BD59-A6C34878D82A}">
                    <a16:rowId xmlns:a16="http://schemas.microsoft.com/office/drawing/2014/main" val="646566107"/>
                  </a:ext>
                </a:extLst>
              </a:tr>
              <a:tr h="370840">
                <a:tc>
                  <a:txBody>
                    <a:bodyPr/>
                    <a:lstStyle/>
                    <a:p>
                      <a:pPr algn="ctr"/>
                      <a:r>
                        <a:rPr lang="es-MX" sz="1600" dirty="0"/>
                        <a:t>Junio</a:t>
                      </a:r>
                      <a:endParaRPr lang="es-CL" sz="1600" dirty="0"/>
                    </a:p>
                  </a:txBody>
                  <a:tcPr/>
                </a:tc>
                <a:tc>
                  <a:txBody>
                    <a:bodyPr/>
                    <a:lstStyle/>
                    <a:p>
                      <a:pPr algn="ctr"/>
                      <a:r>
                        <a:rPr lang="es-MX" sz="1600" dirty="0"/>
                        <a:t>7</a:t>
                      </a:r>
                      <a:endParaRPr lang="es-CL" sz="1600" dirty="0"/>
                    </a:p>
                  </a:txBody>
                  <a:tcPr/>
                </a:tc>
                <a:extLst>
                  <a:ext uri="{0D108BD9-81ED-4DB2-BD59-A6C34878D82A}">
                    <a16:rowId xmlns:a16="http://schemas.microsoft.com/office/drawing/2014/main" val="1093299430"/>
                  </a:ext>
                </a:extLst>
              </a:tr>
              <a:tr h="370840">
                <a:tc>
                  <a:txBody>
                    <a:bodyPr/>
                    <a:lstStyle/>
                    <a:p>
                      <a:pPr algn="ctr"/>
                      <a:r>
                        <a:rPr lang="es-MX" sz="1600" dirty="0"/>
                        <a:t>Julio</a:t>
                      </a:r>
                      <a:endParaRPr lang="es-CL" sz="1600" dirty="0"/>
                    </a:p>
                  </a:txBody>
                  <a:tcPr/>
                </a:tc>
                <a:tc>
                  <a:txBody>
                    <a:bodyPr/>
                    <a:lstStyle/>
                    <a:p>
                      <a:pPr algn="ctr"/>
                      <a:r>
                        <a:rPr lang="es-MX" sz="1600" dirty="0"/>
                        <a:t>8</a:t>
                      </a:r>
                      <a:endParaRPr lang="es-CL" sz="1600" dirty="0"/>
                    </a:p>
                  </a:txBody>
                  <a:tcPr/>
                </a:tc>
                <a:extLst>
                  <a:ext uri="{0D108BD9-81ED-4DB2-BD59-A6C34878D82A}">
                    <a16:rowId xmlns:a16="http://schemas.microsoft.com/office/drawing/2014/main" val="316992094"/>
                  </a:ext>
                </a:extLst>
              </a:tr>
              <a:tr h="370840">
                <a:tc>
                  <a:txBody>
                    <a:bodyPr/>
                    <a:lstStyle/>
                    <a:p>
                      <a:pPr algn="ctr"/>
                      <a:r>
                        <a:rPr lang="es-MX" sz="1600" dirty="0"/>
                        <a:t>Agosto</a:t>
                      </a:r>
                      <a:endParaRPr lang="es-CL" sz="1600" dirty="0"/>
                    </a:p>
                  </a:txBody>
                  <a:tcPr/>
                </a:tc>
                <a:tc>
                  <a:txBody>
                    <a:bodyPr/>
                    <a:lstStyle/>
                    <a:p>
                      <a:pPr algn="ctr"/>
                      <a:r>
                        <a:rPr lang="es-MX" sz="1600" dirty="0"/>
                        <a:t>6</a:t>
                      </a:r>
                      <a:endParaRPr lang="es-CL" sz="1600" dirty="0"/>
                    </a:p>
                  </a:txBody>
                  <a:tcPr/>
                </a:tc>
                <a:extLst>
                  <a:ext uri="{0D108BD9-81ED-4DB2-BD59-A6C34878D82A}">
                    <a16:rowId xmlns:a16="http://schemas.microsoft.com/office/drawing/2014/main" val="1492607327"/>
                  </a:ext>
                </a:extLst>
              </a:tr>
            </a:tbl>
          </a:graphicData>
        </a:graphic>
      </p:graphicFrame>
    </p:spTree>
    <p:extLst>
      <p:ext uri="{BB962C8B-B14F-4D97-AF65-F5344CB8AC3E}">
        <p14:creationId xmlns:p14="http://schemas.microsoft.com/office/powerpoint/2010/main" val="34223598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26376"/>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spcBef>
                <a:spcPts val="0"/>
              </a:spcBef>
              <a:buClr>
                <a:schemeClr val="lt1"/>
              </a:buClr>
              <a:buSzPts val="3600"/>
              <a:buNone/>
            </a:pPr>
            <a:r>
              <a:rPr lang="es-CL" sz="3600" dirty="0">
                <a:solidFill>
                  <a:schemeClr val="lt1"/>
                </a:solidFill>
              </a:rPr>
              <a:t>Ejemplo de Suavización Exponencial </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0" y="2445363"/>
            <a:ext cx="4543575" cy="3647152"/>
          </a:xfrm>
          <a:prstGeom prst="rect">
            <a:avLst/>
          </a:prstGeom>
          <a:noFill/>
        </p:spPr>
        <p:txBody>
          <a:bodyPr wrap="square" rtlCol="0">
            <a:spAutoFit/>
          </a:bodyPr>
          <a:lstStyle/>
          <a:p>
            <a:pPr marL="742950" lvl="1" indent="-285750">
              <a:spcAft>
                <a:spcPts val="600"/>
              </a:spcAft>
              <a:buFont typeface="Arial" panose="020B0604020202020204" pitchFamily="34" charset="0"/>
              <a:buChar char="•"/>
            </a:pPr>
            <a:r>
              <a:rPr lang="es-MX" dirty="0">
                <a:ea typeface="Cambria Math" panose="02040503050406030204" pitchFamily="18" charset="0"/>
              </a:rPr>
              <a:t>Desarrollo:</a:t>
            </a:r>
          </a:p>
          <a:p>
            <a:pPr marL="800100" lvl="1" indent="-342900">
              <a:spcAft>
                <a:spcPts val="600"/>
              </a:spcAft>
              <a:buFont typeface="+mj-lt"/>
              <a:buAutoNum type="arabicParenR"/>
            </a:pPr>
            <a:r>
              <a:rPr lang="es-MX" dirty="0"/>
              <a:t>Realizando los cálculos se obtienen los resultados de pronóstico que se presentan en la tabla adyacente:</a:t>
            </a:r>
          </a:p>
          <a:p>
            <a:pPr lvl="1">
              <a:spcAft>
                <a:spcPts val="600"/>
              </a:spcAft>
            </a:pPr>
            <a:endParaRPr lang="es-MX" b="0" dirty="0">
              <a:ea typeface="Cambria Math" panose="02040503050406030204" pitchFamily="18" charset="0"/>
            </a:endParaRPr>
          </a:p>
          <a:p>
            <a:pPr lvl="1">
              <a:spcAft>
                <a:spcPts val="600"/>
              </a:spcAft>
            </a:pPr>
            <a:r>
              <a:rPr lang="es-MX" b="0" dirty="0">
                <a:ea typeface="Cambria Math" panose="02040503050406030204" pitchFamily="18" charset="0"/>
              </a:rPr>
              <a:t>Observando la tabla se tiene que el pronóstico de ventas para el mes de septiembre será de 6,798, o para cualquier período futuro, ya que los datos no presentan una tendencia sino que se supone que varían o fluctúan a largo plazo alrededor de este valor promedio.</a:t>
            </a:r>
            <a:endParaRPr lang="es-CL" b="0" dirty="0">
              <a:ea typeface="Cambria Math" panose="02040503050406030204" pitchFamily="18" charset="0"/>
            </a:endParaRPr>
          </a:p>
        </p:txBody>
      </p:sp>
      <mc:AlternateContent xmlns:mc="http://schemas.openxmlformats.org/markup-compatibility/2006">
        <mc:Choice xmlns:a14="http://schemas.microsoft.com/office/drawing/2010/main" Requires="a14">
          <p:graphicFrame>
            <p:nvGraphicFramePr>
              <p:cNvPr id="13" name="Tabla 13">
                <a:extLst>
                  <a:ext uri="{FF2B5EF4-FFF2-40B4-BE49-F238E27FC236}">
                    <a16:creationId xmlns:a16="http://schemas.microsoft.com/office/drawing/2014/main" id="{383F7F08-8B9F-5232-9D52-C454A3542AD6}"/>
                  </a:ext>
                </a:extLst>
              </p:cNvPr>
              <p:cNvGraphicFramePr>
                <a:graphicFrameLocks noGrp="1"/>
              </p:cNvGraphicFramePr>
              <p:nvPr>
                <p:extLst>
                  <p:ext uri="{D42A27DB-BD31-4B8C-83A1-F6EECF244321}">
                    <p14:modId xmlns:p14="http://schemas.microsoft.com/office/powerpoint/2010/main" val="870896212"/>
                  </p:ext>
                </p:extLst>
              </p:nvPr>
            </p:nvGraphicFramePr>
            <p:xfrm>
              <a:off x="4970585" y="1881020"/>
              <a:ext cx="6958529" cy="4815840"/>
            </p:xfrm>
            <a:graphic>
              <a:graphicData uri="http://schemas.openxmlformats.org/drawingml/2006/table">
                <a:tbl>
                  <a:tblPr firstRow="1" bandRow="1">
                    <a:tableStyleId>{69012ECD-51FC-41F1-AA8D-1B2483CD663E}</a:tableStyleId>
                  </a:tblPr>
                  <a:tblGrid>
                    <a:gridCol w="1406769">
                      <a:extLst>
                        <a:ext uri="{9D8B030D-6E8A-4147-A177-3AD203B41FA5}">
                          <a16:colId xmlns:a16="http://schemas.microsoft.com/office/drawing/2014/main" val="3864651566"/>
                        </a:ext>
                      </a:extLst>
                    </a:gridCol>
                    <a:gridCol w="855784">
                      <a:extLst>
                        <a:ext uri="{9D8B030D-6E8A-4147-A177-3AD203B41FA5}">
                          <a16:colId xmlns:a16="http://schemas.microsoft.com/office/drawing/2014/main" val="2752352216"/>
                        </a:ext>
                      </a:extLst>
                    </a:gridCol>
                    <a:gridCol w="3505201">
                      <a:extLst>
                        <a:ext uri="{9D8B030D-6E8A-4147-A177-3AD203B41FA5}">
                          <a16:colId xmlns:a16="http://schemas.microsoft.com/office/drawing/2014/main" val="2970419209"/>
                        </a:ext>
                      </a:extLst>
                    </a:gridCol>
                    <a:gridCol w="1190775">
                      <a:extLst>
                        <a:ext uri="{9D8B030D-6E8A-4147-A177-3AD203B41FA5}">
                          <a16:colId xmlns:a16="http://schemas.microsoft.com/office/drawing/2014/main" val="3145251234"/>
                        </a:ext>
                      </a:extLst>
                    </a:gridCol>
                  </a:tblGrid>
                  <a:tr h="151384">
                    <a:tc>
                      <a:txBody>
                        <a:bodyPr/>
                        <a:lstStyle/>
                        <a:p>
                          <a:pPr algn="ctr"/>
                          <a:r>
                            <a:rPr lang="es-CL" sz="1200" dirty="0"/>
                            <a:t>Meses</a:t>
                          </a:r>
                        </a:p>
                      </a:txBody>
                      <a:tcPr/>
                    </a:tc>
                    <a:tc>
                      <a:txBody>
                        <a:bodyPr/>
                        <a:lstStyle/>
                        <a:p>
                          <a:pPr algn="ctr"/>
                          <a:r>
                            <a:rPr lang="es-CL" sz="1200" dirty="0"/>
                            <a:t>Ventas</a:t>
                          </a:r>
                        </a:p>
                        <a:p>
                          <a:pPr algn="ctr"/>
                          <a:r>
                            <a:rPr lang="es-CL" sz="1200" dirty="0"/>
                            <a:t>(</a:t>
                          </a:r>
                          <a:r>
                            <a:rPr lang="es-CL" sz="1200" dirty="0" err="1"/>
                            <a:t>X</a:t>
                          </a:r>
                          <a:r>
                            <a:rPr lang="es-CL" sz="1200" baseline="-25000" dirty="0" err="1"/>
                            <a:t>t</a:t>
                          </a:r>
                          <a:r>
                            <a:rPr lang="es-CL" sz="1200" dirty="0"/>
                            <a:t>)</a:t>
                          </a:r>
                        </a:p>
                      </a:txBody>
                      <a:tcPr/>
                    </a:tc>
                    <a:tc gridSpan="2">
                      <a:txBody>
                        <a:bodyPr/>
                        <a:lstStyle/>
                        <a:p>
                          <a:pPr algn="ctr"/>
                          <a:r>
                            <a:rPr lang="es-CL" sz="1200" dirty="0"/>
                            <a:t>Pronóstico con </a:t>
                          </a:r>
                          <a:r>
                            <a:rPr lang="el-GR" sz="1200" dirty="0"/>
                            <a:t>α</a:t>
                          </a:r>
                          <a:r>
                            <a:rPr lang="es-CL" sz="1200" dirty="0"/>
                            <a:t> = 0,5</a:t>
                          </a:r>
                        </a:p>
                        <a:p>
                          <a:pPr algn="ctr"/>
                          <a14:m>
                            <m:oMathPara xmlns:m="http://schemas.openxmlformats.org/officeDocument/2006/math">
                              <m:oMathParaPr>
                                <m:jc m:val="centerGroup"/>
                              </m:oMathParaPr>
                              <m:oMath xmlns:m="http://schemas.openxmlformats.org/officeDocument/2006/math">
                                <m:sSub>
                                  <m:sSubPr>
                                    <m:ctrlPr>
                                      <a:rPr lang="es-MX" sz="1200" i="1" smtClean="0">
                                        <a:latin typeface="Cambria Math" panose="02040503050406030204" pitchFamily="18" charset="0"/>
                                      </a:rPr>
                                    </m:ctrlPr>
                                  </m:sSubPr>
                                  <m:e>
                                    <m:r>
                                      <a:rPr lang="es-CL" sz="1200" b="0" i="1" smtClean="0">
                                        <a:latin typeface="Cambria Math" panose="02040503050406030204" pitchFamily="18" charset="0"/>
                                      </a:rPr>
                                      <m:t>𝑌</m:t>
                                    </m:r>
                                  </m:e>
                                  <m:sub>
                                    <m:r>
                                      <a:rPr lang="es-CL" sz="1200" b="0" i="1" smtClean="0">
                                        <a:latin typeface="Cambria Math" panose="02040503050406030204" pitchFamily="18" charset="0"/>
                                      </a:rPr>
                                      <m:t>𝑡</m:t>
                                    </m:r>
                                    <m:r>
                                      <a:rPr lang="es-CL" sz="1200" b="0" i="1" smtClean="0">
                                        <a:latin typeface="Cambria Math" panose="02040503050406030204" pitchFamily="18" charset="0"/>
                                      </a:rPr>
                                      <m:t>+1</m:t>
                                    </m:r>
                                  </m:sub>
                                </m:sSub>
                                <m:r>
                                  <a:rPr lang="es-MX" sz="1200" i="1" smtClean="0">
                                    <a:latin typeface="Cambria Math" panose="02040503050406030204" pitchFamily="18" charset="0"/>
                                    <a:ea typeface="Cambria Math" panose="02040503050406030204" pitchFamily="18" charset="0"/>
                                  </a:rPr>
                                  <m:t>=</m:t>
                                </m:r>
                                <m:r>
                                  <a:rPr lang="es-MX" sz="1200" i="1" smtClean="0">
                                    <a:latin typeface="Cambria Math" panose="02040503050406030204" pitchFamily="18" charset="0"/>
                                    <a:ea typeface="Cambria Math" panose="02040503050406030204" pitchFamily="18" charset="0"/>
                                  </a:rPr>
                                  <m:t>𝛼</m:t>
                                </m:r>
                                <m:r>
                                  <a:rPr lang="es-MX" sz="1200" i="1" smtClean="0">
                                    <a:latin typeface="Cambria Math" panose="02040503050406030204" pitchFamily="18" charset="0"/>
                                    <a:ea typeface="Cambria Math" panose="02040503050406030204" pitchFamily="18" charset="0"/>
                                  </a:rPr>
                                  <m:t>∙</m:t>
                                </m:r>
                                <m:sSub>
                                  <m:sSubPr>
                                    <m:ctrlPr>
                                      <a:rPr lang="es-MX" sz="1200" i="1" smtClean="0">
                                        <a:latin typeface="Cambria Math" panose="02040503050406030204" pitchFamily="18" charset="0"/>
                                        <a:ea typeface="Cambria Math" panose="02040503050406030204" pitchFamily="18" charset="0"/>
                                      </a:rPr>
                                    </m:ctrlPr>
                                  </m:sSubPr>
                                  <m:e>
                                    <m:r>
                                      <a:rPr lang="es-CL" sz="1200" b="0" i="1" smtClean="0">
                                        <a:latin typeface="Cambria Math" panose="02040503050406030204" pitchFamily="18" charset="0"/>
                                        <a:ea typeface="Cambria Math" panose="02040503050406030204" pitchFamily="18" charset="0"/>
                                      </a:rPr>
                                      <m:t>𝑋</m:t>
                                    </m:r>
                                  </m:e>
                                  <m:sub>
                                    <m:r>
                                      <a:rPr lang="es-CL" sz="1200" b="0" i="1" smtClean="0">
                                        <a:latin typeface="Cambria Math" panose="02040503050406030204" pitchFamily="18" charset="0"/>
                                        <a:ea typeface="Cambria Math" panose="02040503050406030204" pitchFamily="18" charset="0"/>
                                      </a:rPr>
                                      <m:t>𝑡</m:t>
                                    </m:r>
                                  </m:sub>
                                </m:sSub>
                                <m:r>
                                  <a:rPr lang="es-CL" sz="1200" b="0" i="1" smtClean="0">
                                    <a:latin typeface="Cambria Math" panose="02040503050406030204" pitchFamily="18" charset="0"/>
                                    <a:ea typeface="Cambria Math" panose="02040503050406030204" pitchFamily="18" charset="0"/>
                                  </a:rPr>
                                  <m:t>+</m:t>
                                </m:r>
                                <m:d>
                                  <m:dPr>
                                    <m:ctrlPr>
                                      <a:rPr lang="es-CL" sz="1200" b="0" i="1" smtClean="0">
                                        <a:latin typeface="Cambria Math" panose="02040503050406030204" pitchFamily="18" charset="0"/>
                                        <a:ea typeface="Cambria Math" panose="02040503050406030204" pitchFamily="18" charset="0"/>
                                      </a:rPr>
                                    </m:ctrlPr>
                                  </m:dPr>
                                  <m:e>
                                    <m:r>
                                      <a:rPr lang="es-CL" sz="1200" b="0" i="1" smtClean="0">
                                        <a:latin typeface="Cambria Math" panose="02040503050406030204" pitchFamily="18" charset="0"/>
                                        <a:ea typeface="Cambria Math" panose="02040503050406030204" pitchFamily="18" charset="0"/>
                                      </a:rPr>
                                      <m:t>1−</m:t>
                                    </m:r>
                                    <m:r>
                                      <a:rPr lang="es-CL" sz="1200" b="0" i="1" smtClean="0">
                                        <a:latin typeface="Cambria Math" panose="02040503050406030204" pitchFamily="18" charset="0"/>
                                        <a:ea typeface="Cambria Math" panose="02040503050406030204" pitchFamily="18" charset="0"/>
                                      </a:rPr>
                                      <m:t>𝛼</m:t>
                                    </m:r>
                                  </m:e>
                                </m:d>
                                <m:r>
                                  <a:rPr lang="es-CL" sz="1200" b="0" i="1" smtClean="0">
                                    <a:latin typeface="Cambria Math" panose="02040503050406030204" pitchFamily="18" charset="0"/>
                                    <a:ea typeface="Cambria Math" panose="02040503050406030204" pitchFamily="18" charset="0"/>
                                  </a:rPr>
                                  <m:t>∙</m:t>
                                </m:r>
                                <m:sSub>
                                  <m:sSubPr>
                                    <m:ctrlPr>
                                      <a:rPr lang="es-CL" sz="1200" b="0" i="1" smtClean="0">
                                        <a:latin typeface="Cambria Math" panose="02040503050406030204" pitchFamily="18" charset="0"/>
                                        <a:ea typeface="Cambria Math" panose="02040503050406030204" pitchFamily="18" charset="0"/>
                                      </a:rPr>
                                    </m:ctrlPr>
                                  </m:sSubPr>
                                  <m:e>
                                    <m:r>
                                      <a:rPr lang="es-CL" sz="1200" b="0" i="1" smtClean="0">
                                        <a:latin typeface="Cambria Math" panose="02040503050406030204" pitchFamily="18" charset="0"/>
                                        <a:ea typeface="Cambria Math" panose="02040503050406030204" pitchFamily="18" charset="0"/>
                                      </a:rPr>
                                      <m:t>𝑌</m:t>
                                    </m:r>
                                  </m:e>
                                  <m:sub>
                                    <m:r>
                                      <a:rPr lang="es-CL" sz="1200" b="0" i="1" smtClean="0">
                                        <a:latin typeface="Cambria Math" panose="02040503050406030204" pitchFamily="18" charset="0"/>
                                        <a:ea typeface="Cambria Math" panose="02040503050406030204" pitchFamily="18" charset="0"/>
                                      </a:rPr>
                                      <m:t>𝑡</m:t>
                                    </m:r>
                                  </m:sub>
                                </m:sSub>
                              </m:oMath>
                            </m:oMathPara>
                          </a14:m>
                          <a:endParaRPr lang="es-CL" sz="1200" dirty="0"/>
                        </a:p>
                      </a:txBody>
                      <a:tcPr/>
                    </a:tc>
                    <a:tc hMerge="1">
                      <a:txBody>
                        <a:bodyPr/>
                        <a:lstStyle/>
                        <a:p>
                          <a:endParaRPr lang="es-CL"/>
                        </a:p>
                      </a:txBody>
                      <a:tcPr/>
                    </a:tc>
                    <a:extLst>
                      <a:ext uri="{0D108BD9-81ED-4DB2-BD59-A6C34878D82A}">
                        <a16:rowId xmlns:a16="http://schemas.microsoft.com/office/drawing/2014/main" val="1858998444"/>
                      </a:ext>
                    </a:extLst>
                  </a:tr>
                  <a:tr h="177133">
                    <a:tc>
                      <a:txBody>
                        <a:bodyPr/>
                        <a:lstStyle/>
                        <a:p>
                          <a:pPr algn="ctr"/>
                          <a:r>
                            <a:rPr lang="es-CL" sz="1600" dirty="0"/>
                            <a:t>Septiembre</a:t>
                          </a:r>
                        </a:p>
                      </a:txBody>
                      <a:tcPr/>
                    </a:tc>
                    <a:tc>
                      <a:txBody>
                        <a:bodyPr/>
                        <a:lstStyle/>
                        <a:p>
                          <a:pPr algn="ctr"/>
                          <a:r>
                            <a:rPr lang="es-MX" sz="1600" dirty="0"/>
                            <a:t>6</a:t>
                          </a:r>
                          <a:endParaRPr lang="es-CL" sz="1600" dirty="0"/>
                        </a:p>
                      </a:txBody>
                      <a:tcPr>
                        <a:lnR w="12700" cap="flat" cmpd="sng" algn="ctr">
                          <a:solidFill>
                            <a:schemeClr val="tx1"/>
                          </a:solidFill>
                          <a:prstDash val="solid"/>
                          <a:round/>
                          <a:headEnd type="none" w="med" len="med"/>
                          <a:tailEnd type="none" w="med" len="med"/>
                        </a:lnR>
                      </a:tcPr>
                    </a:tc>
                    <a:tc>
                      <a:txBody>
                        <a:bodyPr/>
                        <a:lstStyle/>
                        <a:p>
                          <a:pPr algn="ctr"/>
                          <a:endParaRPr lang="es-CL" sz="1200" dirty="0"/>
                        </a:p>
                      </a:txBody>
                      <a:tcPr>
                        <a:lnL w="12700" cap="flat" cmpd="sng" algn="ctr">
                          <a:solidFill>
                            <a:schemeClr val="tx1"/>
                          </a:solidFill>
                          <a:prstDash val="solid"/>
                          <a:round/>
                          <a:headEnd type="none" w="med" len="med"/>
                          <a:tailEnd type="none" w="med" len="med"/>
                        </a:lnL>
                      </a:tcPr>
                    </a:tc>
                    <a:tc>
                      <a:txBody>
                        <a:bodyPr/>
                        <a:lstStyle/>
                        <a:p>
                          <a:pPr algn="ctr"/>
                          <a:endParaRPr lang="es-CL" sz="1200" dirty="0"/>
                        </a:p>
                      </a:txBody>
                      <a:tcPr/>
                    </a:tc>
                    <a:extLst>
                      <a:ext uri="{0D108BD9-81ED-4DB2-BD59-A6C34878D82A}">
                        <a16:rowId xmlns:a16="http://schemas.microsoft.com/office/drawing/2014/main" val="60863967"/>
                      </a:ext>
                    </a:extLst>
                  </a:tr>
                  <a:tr h="166282">
                    <a:tc>
                      <a:txBody>
                        <a:bodyPr/>
                        <a:lstStyle/>
                        <a:p>
                          <a:pPr algn="ctr"/>
                          <a:r>
                            <a:rPr lang="es-CL" sz="1600" dirty="0"/>
                            <a:t>Octubre</a:t>
                          </a:r>
                        </a:p>
                      </a:txBody>
                      <a:tcPr/>
                    </a:tc>
                    <a:tc>
                      <a:txBody>
                        <a:bodyPr/>
                        <a:lstStyle/>
                        <a:p>
                          <a:pPr algn="ctr"/>
                          <a:r>
                            <a:rPr lang="es-MX" sz="1600" dirty="0"/>
                            <a:t>7</a:t>
                          </a:r>
                          <a:endParaRPr lang="es-CL" sz="1600" dirty="0"/>
                        </a:p>
                      </a:txBody>
                      <a:tcPr>
                        <a:lnR w="12700" cap="flat" cmpd="sng" algn="ctr">
                          <a:solidFill>
                            <a:schemeClr val="tx1"/>
                          </a:solidFill>
                          <a:prstDash val="solid"/>
                          <a:round/>
                          <a:headEnd type="none" w="med" len="med"/>
                          <a:tailEnd type="none" w="med" len="med"/>
                        </a:lnR>
                      </a:tcPr>
                    </a:tc>
                    <a:tc>
                      <a:txBody>
                        <a:bodyPr/>
                        <a:lstStyle/>
                        <a:p>
                          <a:pPr algn="ctr"/>
                          <a:r>
                            <a:rPr lang="es-CL" sz="1400" dirty="0" err="1"/>
                            <a:t>Y</a:t>
                          </a:r>
                          <a:r>
                            <a:rPr lang="es-CL" sz="1400" baseline="-25000" dirty="0" err="1"/>
                            <a:t>Oct</a:t>
                          </a:r>
                          <a:r>
                            <a:rPr lang="es-CL" sz="1400" baseline="-25000" dirty="0"/>
                            <a:t>.</a:t>
                          </a:r>
                          <a:r>
                            <a:rPr lang="es-CL" sz="1400" dirty="0"/>
                            <a:t>= </a:t>
                          </a:r>
                          <a:r>
                            <a:rPr lang="es-CL" sz="1400" dirty="0" err="1"/>
                            <a:t>X</a:t>
                          </a:r>
                          <a:r>
                            <a:rPr lang="es-CL" sz="1400" baseline="-25000" dirty="0" err="1"/>
                            <a:t>Sep</a:t>
                          </a:r>
                          <a:r>
                            <a:rPr lang="es-CL" sz="1400" baseline="-25000" dirty="0"/>
                            <a:t>.</a:t>
                          </a:r>
                          <a:r>
                            <a:rPr lang="es-CL" sz="140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algn="l" defTabSz="914400" rtl="0" eaLnBrk="1" latinLnBrk="0" hangingPunct="1"/>
                          <a:r>
                            <a:rPr lang="es-CL" sz="1400" kern="1200" dirty="0">
                              <a:solidFill>
                                <a:schemeClr val="tx1"/>
                              </a:solidFill>
                              <a:latin typeface="+mn-lt"/>
                              <a:ea typeface="+mn-ea"/>
                              <a:cs typeface="+mn-cs"/>
                            </a:rPr>
                            <a:t>= 6</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188376"/>
                      </a:ext>
                    </a:extLst>
                  </a:tr>
                  <a:tr h="0">
                    <a:tc>
                      <a:txBody>
                        <a:bodyPr/>
                        <a:lstStyle/>
                        <a:p>
                          <a:pPr algn="ctr"/>
                          <a:r>
                            <a:rPr lang="es-MX" sz="1600" dirty="0"/>
                            <a:t>Noviembre</a:t>
                          </a:r>
                          <a:endParaRPr lang="es-CL" sz="1600" dirty="0"/>
                        </a:p>
                      </a:txBody>
                      <a:tcPr/>
                    </a:tc>
                    <a:tc>
                      <a:txBody>
                        <a:bodyPr/>
                        <a:lstStyle/>
                        <a:p>
                          <a:pPr algn="ctr"/>
                          <a:r>
                            <a:rPr lang="es-MX" sz="1600" dirty="0"/>
                            <a:t>6</a:t>
                          </a:r>
                          <a:endParaRPr lang="es-CL" sz="1600" dirty="0"/>
                        </a:p>
                      </a:txBody>
                      <a:tcPr>
                        <a:lnR w="12700" cap="flat" cmpd="sng" algn="ctr">
                          <a:solidFill>
                            <a:schemeClr val="tx1"/>
                          </a:solidFill>
                          <a:prstDash val="solid"/>
                          <a:round/>
                          <a:headEnd type="none" w="med" len="med"/>
                          <a:tailEnd type="none" w="med" len="med"/>
                        </a:lnR>
                      </a:tcPr>
                    </a:tc>
                    <a:tc>
                      <a:txBody>
                        <a:bodyPr/>
                        <a:lstStyle/>
                        <a:p>
                          <a:pPr algn="l"/>
                          <a:r>
                            <a:rPr lang="es-CL" sz="1400" dirty="0" err="1"/>
                            <a:t>Y</a:t>
                          </a:r>
                          <a:r>
                            <a:rPr lang="es-CL" sz="1400" baseline="-25000" dirty="0" err="1"/>
                            <a:t>Nov</a:t>
                          </a:r>
                          <a:r>
                            <a:rPr lang="es-CL" sz="1400" baseline="-25000" dirty="0"/>
                            <a:t>.</a:t>
                          </a:r>
                          <a:r>
                            <a:rPr lang="es-CL" sz="1400" dirty="0"/>
                            <a:t>= </a:t>
                          </a:r>
                          <a:r>
                            <a:rPr lang="el-GR" sz="1400" dirty="0"/>
                            <a:t>α·</a:t>
                          </a:r>
                          <a:r>
                            <a:rPr lang="es-CL" sz="1400" dirty="0" err="1"/>
                            <a:t>X</a:t>
                          </a:r>
                          <a:r>
                            <a:rPr lang="es-CL" sz="1400" baseline="-25000" dirty="0" err="1"/>
                            <a:t>Oct</a:t>
                          </a:r>
                          <a:r>
                            <a:rPr lang="es-CL" sz="1400" baseline="-25000" dirty="0"/>
                            <a:t>.</a:t>
                          </a:r>
                          <a:r>
                            <a:rPr lang="es-CL" sz="1400" dirty="0"/>
                            <a:t> + (1- </a:t>
                          </a:r>
                          <a:r>
                            <a:rPr lang="el-GR" sz="1400" dirty="0"/>
                            <a:t>α)·</a:t>
                          </a:r>
                          <a:r>
                            <a:rPr lang="es-CL" sz="1400" dirty="0" err="1"/>
                            <a:t>Y</a:t>
                          </a:r>
                          <a:r>
                            <a:rPr lang="es-CL" sz="1400" baseline="-25000" dirty="0" err="1"/>
                            <a:t>Oct</a:t>
                          </a:r>
                          <a:r>
                            <a:rPr lang="es-CL" sz="1400" baseline="-25000" dirty="0"/>
                            <a:t>.</a:t>
                          </a:r>
                          <a:r>
                            <a:rPr lang="es-CL" sz="1400" dirty="0"/>
                            <a:t> = 0,5·7 + (1 - 0,5)·6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400" kern="1200" dirty="0">
                              <a:solidFill>
                                <a:schemeClr val="tx1"/>
                              </a:solidFill>
                              <a:latin typeface="+mn-lt"/>
                              <a:ea typeface="+mn-ea"/>
                              <a:cs typeface="+mn-cs"/>
                            </a:rPr>
                            <a:t>= 6,5</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810783538"/>
                      </a:ext>
                    </a:extLst>
                  </a:tr>
                  <a:tr h="14472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MX" sz="1600" dirty="0"/>
                            <a:t>Diciembre</a:t>
                          </a:r>
                          <a:endParaRPr lang="es-CL" sz="1600" dirty="0"/>
                        </a:p>
                      </a:txBody>
                      <a:tcPr/>
                    </a:tc>
                    <a:tc>
                      <a:txBody>
                        <a:bodyPr/>
                        <a:lstStyle/>
                        <a:p>
                          <a:pPr algn="ctr"/>
                          <a:r>
                            <a:rPr lang="es-MX" sz="1600" dirty="0"/>
                            <a:t>12</a:t>
                          </a:r>
                          <a:endParaRPr lang="es-CL" sz="1600" dirty="0"/>
                        </a:p>
                      </a:txBody>
                      <a:tcPr>
                        <a:lnR w="12700" cap="flat" cmpd="sng" algn="ctr">
                          <a:solidFill>
                            <a:schemeClr val="tx1"/>
                          </a:solidFill>
                          <a:prstDash val="solid"/>
                          <a:round/>
                          <a:headEnd type="none" w="med" len="med"/>
                          <a:tailEnd type="none" w="med" len="med"/>
                        </a:lnR>
                      </a:tcPr>
                    </a:tc>
                    <a:tc>
                      <a:txBody>
                        <a:bodyPr/>
                        <a:lstStyle/>
                        <a:p>
                          <a:r>
                            <a:rPr lang="es-CL" sz="1400" dirty="0" err="1"/>
                            <a:t>Y</a:t>
                          </a:r>
                          <a:r>
                            <a:rPr lang="es-CL" sz="1400" baseline="-25000" dirty="0" err="1"/>
                            <a:t>Dic</a:t>
                          </a:r>
                          <a:r>
                            <a:rPr lang="es-CL" sz="1400" baseline="-25000" dirty="0"/>
                            <a:t>.</a:t>
                          </a:r>
                          <a:r>
                            <a:rPr lang="es-CL" sz="1400" dirty="0"/>
                            <a:t>= </a:t>
                          </a:r>
                          <a:r>
                            <a:rPr lang="el-GR" sz="1400" dirty="0"/>
                            <a:t>α·</a:t>
                          </a:r>
                          <a:r>
                            <a:rPr lang="es-CL" sz="1400" dirty="0" err="1"/>
                            <a:t>X</a:t>
                          </a:r>
                          <a:r>
                            <a:rPr lang="es-CL" sz="1400" baseline="-25000" dirty="0" err="1"/>
                            <a:t>Nov</a:t>
                          </a:r>
                          <a:r>
                            <a:rPr lang="es-CL" sz="1400" baseline="-25000" dirty="0"/>
                            <a:t>.</a:t>
                          </a:r>
                          <a:r>
                            <a:rPr lang="es-CL" sz="1400" dirty="0"/>
                            <a:t> + (1- </a:t>
                          </a:r>
                          <a:r>
                            <a:rPr lang="el-GR" sz="1400" dirty="0"/>
                            <a:t>α)·</a:t>
                          </a:r>
                          <a:r>
                            <a:rPr lang="es-CL" sz="1400" dirty="0" err="1"/>
                            <a:t>Y</a:t>
                          </a:r>
                          <a:r>
                            <a:rPr lang="es-CL" sz="1400" baseline="-25000" dirty="0" err="1"/>
                            <a:t>Nov</a:t>
                          </a:r>
                          <a:r>
                            <a:rPr lang="es-CL" sz="1400" baseline="-25000" dirty="0"/>
                            <a:t>.</a:t>
                          </a:r>
                          <a:r>
                            <a:rPr lang="es-CL" sz="1400" dirty="0"/>
                            <a:t> = 0,5·6 + (1 - 0,5)·6,5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algn="l" defTabSz="914400" rtl="0" eaLnBrk="1" latinLnBrk="0" hangingPunct="1"/>
                          <a:r>
                            <a:rPr lang="es-CL" sz="1400" kern="1200" dirty="0">
                              <a:solidFill>
                                <a:schemeClr val="tx1"/>
                              </a:solidFill>
                              <a:latin typeface="+mn-lt"/>
                              <a:ea typeface="+mn-ea"/>
                              <a:cs typeface="+mn-cs"/>
                            </a:rPr>
                            <a:t>= 6,25</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474472019"/>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MX" sz="1600" dirty="0"/>
                            <a:t>Enero</a:t>
                          </a:r>
                          <a:endParaRPr lang="es-CL" sz="1600" dirty="0"/>
                        </a:p>
                      </a:txBody>
                      <a:tcPr/>
                    </a:tc>
                    <a:tc>
                      <a:txBody>
                        <a:bodyPr/>
                        <a:lstStyle/>
                        <a:p>
                          <a:pPr algn="ctr"/>
                          <a:r>
                            <a:rPr lang="es-MX" sz="1600" dirty="0"/>
                            <a:t>7</a:t>
                          </a:r>
                          <a:endParaRPr lang="es-CL" sz="1600" dirty="0"/>
                        </a:p>
                      </a:txBody>
                      <a:tcPr>
                        <a:lnR w="12700" cap="flat" cmpd="sng" algn="ctr">
                          <a:solidFill>
                            <a:schemeClr val="tx1"/>
                          </a:solidFill>
                          <a:prstDash val="solid"/>
                          <a:round/>
                          <a:headEnd type="none" w="med" len="med"/>
                          <a:tailEnd type="none" w="med" len="med"/>
                        </a:lnR>
                      </a:tcPr>
                    </a:tc>
                    <a:tc>
                      <a:txBody>
                        <a:bodyPr/>
                        <a:lstStyle/>
                        <a:p>
                          <a:pPr algn="l"/>
                          <a:r>
                            <a:rPr lang="es-CL" sz="1200" dirty="0" err="1"/>
                            <a:t>Y</a:t>
                          </a:r>
                          <a:r>
                            <a:rPr lang="es-CL" sz="1200" baseline="-25000" dirty="0" err="1"/>
                            <a:t>Ene</a:t>
                          </a:r>
                          <a:r>
                            <a:rPr lang="es-CL" sz="1200" baseline="-25000" dirty="0"/>
                            <a:t>.</a:t>
                          </a:r>
                          <a:r>
                            <a:rPr lang="es-CL" sz="1200" dirty="0"/>
                            <a:t>= </a:t>
                          </a:r>
                          <a:r>
                            <a:rPr lang="el-GR" sz="1200" dirty="0"/>
                            <a:t>α·</a:t>
                          </a:r>
                          <a:r>
                            <a:rPr lang="es-CL" sz="1200" dirty="0" err="1"/>
                            <a:t>X</a:t>
                          </a:r>
                          <a:r>
                            <a:rPr lang="es-CL" sz="1200" baseline="-25000" dirty="0" err="1"/>
                            <a:t>Dic</a:t>
                          </a:r>
                          <a:r>
                            <a:rPr lang="es-CL" sz="1200" baseline="-25000" dirty="0"/>
                            <a:t>.</a:t>
                          </a:r>
                          <a:r>
                            <a:rPr lang="es-CL" sz="1200" dirty="0"/>
                            <a:t> + (1- </a:t>
                          </a:r>
                          <a:r>
                            <a:rPr lang="el-GR" sz="1200" dirty="0"/>
                            <a:t>α)·</a:t>
                          </a:r>
                          <a:r>
                            <a:rPr lang="es-CL" sz="1200" dirty="0" err="1"/>
                            <a:t>Y</a:t>
                          </a:r>
                          <a:r>
                            <a:rPr lang="es-CL" sz="1200" baseline="-25000" dirty="0" err="1"/>
                            <a:t>Dic</a:t>
                          </a:r>
                          <a:r>
                            <a:rPr lang="es-CL" sz="1200" baseline="-25000" dirty="0"/>
                            <a:t>.</a:t>
                          </a:r>
                          <a:r>
                            <a:rPr lang="es-CL" sz="1200" dirty="0"/>
                            <a:t> = 0,5·12 + (1 - </a:t>
                          </a:r>
                          <a:r>
                            <a:rPr lang="es-CL" sz="1200" kern="1200" dirty="0">
                              <a:solidFill>
                                <a:schemeClr val="tx1"/>
                              </a:solidFill>
                              <a:latin typeface="+mn-lt"/>
                              <a:ea typeface="+mn-ea"/>
                              <a:cs typeface="+mn-cs"/>
                            </a:rPr>
                            <a:t>0,5)·6,25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400" kern="1200" dirty="0">
                              <a:solidFill>
                                <a:schemeClr val="tx1"/>
                              </a:solidFill>
                              <a:latin typeface="+mn-lt"/>
                              <a:ea typeface="+mn-ea"/>
                              <a:cs typeface="+mn-cs"/>
                            </a:rPr>
                            <a:t>= 9,125</a:t>
                          </a:r>
                          <a:endParaRPr lang="es-CL"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632615430"/>
                      </a:ext>
                    </a:extLst>
                  </a:tr>
                  <a:tr h="212002">
                    <a:tc>
                      <a:txBody>
                        <a:bodyPr/>
                        <a:lstStyle/>
                        <a:p>
                          <a:pPr algn="ctr"/>
                          <a:r>
                            <a:rPr lang="es-MX" sz="1600" dirty="0"/>
                            <a:t>Febrero</a:t>
                          </a:r>
                          <a:endParaRPr lang="es-CL" sz="1600" dirty="0"/>
                        </a:p>
                      </a:txBody>
                      <a:tcPr/>
                    </a:tc>
                    <a:tc>
                      <a:txBody>
                        <a:bodyPr/>
                        <a:lstStyle/>
                        <a:p>
                          <a:pPr algn="ctr"/>
                          <a:r>
                            <a:rPr lang="es-MX" sz="1600" dirty="0"/>
                            <a:t>10</a:t>
                          </a:r>
                          <a:endParaRPr lang="es-CL" sz="1600" dirty="0"/>
                        </a:p>
                      </a:txBody>
                      <a:tcPr>
                        <a:lnR w="12700" cap="flat" cmpd="sng" algn="ctr">
                          <a:solidFill>
                            <a:schemeClr val="tx1"/>
                          </a:solidFill>
                          <a:prstDash val="solid"/>
                          <a:round/>
                          <a:headEnd type="none" w="med" len="med"/>
                          <a:tailEnd type="none" w="med" len="med"/>
                        </a:lnR>
                      </a:tcPr>
                    </a:tc>
                    <a:tc>
                      <a:txBody>
                        <a:bodyPr/>
                        <a:lstStyle/>
                        <a:p>
                          <a:pPr algn="ctr"/>
                          <a:r>
                            <a:rPr lang="es-CL" sz="1200" dirty="0" err="1"/>
                            <a:t>Y</a:t>
                          </a:r>
                          <a:r>
                            <a:rPr lang="es-CL" sz="1200" baseline="-25000" dirty="0" err="1"/>
                            <a:t>Feb</a:t>
                          </a:r>
                          <a:r>
                            <a:rPr lang="es-CL" sz="1200" baseline="-25000" dirty="0"/>
                            <a:t>.</a:t>
                          </a:r>
                          <a:r>
                            <a:rPr lang="es-CL" sz="1200" dirty="0"/>
                            <a:t>= </a:t>
                          </a:r>
                          <a:r>
                            <a:rPr lang="el-GR" sz="1200" dirty="0"/>
                            <a:t>α·</a:t>
                          </a:r>
                          <a:r>
                            <a:rPr lang="es-CL" sz="1200" dirty="0" err="1"/>
                            <a:t>X</a:t>
                          </a:r>
                          <a:r>
                            <a:rPr lang="es-CL" sz="1200" baseline="-25000" dirty="0" err="1"/>
                            <a:t>Ene</a:t>
                          </a:r>
                          <a:r>
                            <a:rPr lang="es-CL" sz="1200" baseline="-25000" dirty="0"/>
                            <a:t>.</a:t>
                          </a:r>
                          <a:r>
                            <a:rPr lang="es-CL" sz="1200" dirty="0"/>
                            <a:t> + (1- </a:t>
                          </a:r>
                          <a:r>
                            <a:rPr lang="el-GR" sz="1200" dirty="0"/>
                            <a:t>α)·</a:t>
                          </a:r>
                          <a:r>
                            <a:rPr lang="es-CL" sz="1200" dirty="0" err="1"/>
                            <a:t>Y</a:t>
                          </a:r>
                          <a:r>
                            <a:rPr lang="es-CL" sz="1200" baseline="-25000" dirty="0" err="1"/>
                            <a:t>Ene</a:t>
                          </a:r>
                          <a:r>
                            <a:rPr lang="es-CL" sz="1200" baseline="-25000" dirty="0"/>
                            <a:t>.</a:t>
                          </a:r>
                          <a:r>
                            <a:rPr lang="es-CL" sz="1200" dirty="0"/>
                            <a:t> = 0,5·7 + (1 - 0,5)·9,125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algn="l" defTabSz="914400" rtl="0" eaLnBrk="1" latinLnBrk="0" hangingPunct="1"/>
                          <a:r>
                            <a:rPr lang="es-CL" sz="1400" dirty="0"/>
                            <a:t>= 8,063</a:t>
                          </a:r>
                          <a:endParaRPr lang="es-CL" sz="1400"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883235889"/>
                      </a:ext>
                    </a:extLst>
                  </a:tr>
                  <a:tr h="129706">
                    <a:tc>
                      <a:txBody>
                        <a:bodyPr/>
                        <a:lstStyle/>
                        <a:p>
                          <a:pPr algn="ctr"/>
                          <a:r>
                            <a:rPr lang="es-MX" sz="1600" dirty="0"/>
                            <a:t>Marzo</a:t>
                          </a:r>
                          <a:endParaRPr lang="es-CL" sz="1600" dirty="0"/>
                        </a:p>
                      </a:txBody>
                      <a:tcPr/>
                    </a:tc>
                    <a:tc>
                      <a:txBody>
                        <a:bodyPr/>
                        <a:lstStyle/>
                        <a:p>
                          <a:pPr algn="ctr"/>
                          <a:r>
                            <a:rPr lang="es-MX" sz="1600" dirty="0"/>
                            <a:t>6</a:t>
                          </a:r>
                          <a:endParaRPr lang="es-CL" sz="1600" dirty="0"/>
                        </a:p>
                      </a:txBody>
                      <a:tcPr>
                        <a:lnR w="12700" cap="flat" cmpd="sng" algn="ctr">
                          <a:solidFill>
                            <a:schemeClr val="tx1"/>
                          </a:solidFill>
                          <a:prstDash val="solid"/>
                          <a:round/>
                          <a:headEnd type="none" w="med" len="med"/>
                          <a:tailEnd type="none" w="med" len="med"/>
                        </a:lnR>
                      </a:tcPr>
                    </a:tc>
                    <a:tc>
                      <a:txBody>
                        <a:bodyPr/>
                        <a:lstStyle/>
                        <a:p>
                          <a:pPr algn="ctr"/>
                          <a:r>
                            <a:rPr lang="es-CL" sz="1200" dirty="0" err="1"/>
                            <a:t>Y</a:t>
                          </a:r>
                          <a:r>
                            <a:rPr lang="es-CL" sz="1200" baseline="-25000" dirty="0" err="1"/>
                            <a:t>Mar</a:t>
                          </a:r>
                          <a:r>
                            <a:rPr lang="es-CL" sz="1200" baseline="-25000" dirty="0"/>
                            <a:t>.</a:t>
                          </a:r>
                          <a:r>
                            <a:rPr lang="es-CL" sz="1200" dirty="0"/>
                            <a:t>= </a:t>
                          </a:r>
                          <a:r>
                            <a:rPr lang="el-GR" sz="1200" dirty="0"/>
                            <a:t>α·</a:t>
                          </a:r>
                          <a:r>
                            <a:rPr lang="es-CL" sz="1200" dirty="0" err="1"/>
                            <a:t>X</a:t>
                          </a:r>
                          <a:r>
                            <a:rPr lang="es-CL" sz="1200" baseline="-25000" dirty="0" err="1"/>
                            <a:t>Feb</a:t>
                          </a:r>
                          <a:r>
                            <a:rPr lang="es-CL" sz="1200" baseline="-25000" dirty="0"/>
                            <a:t>.</a:t>
                          </a:r>
                          <a:r>
                            <a:rPr lang="es-CL" sz="1200" dirty="0"/>
                            <a:t> + (1- </a:t>
                          </a:r>
                          <a:r>
                            <a:rPr lang="el-GR" sz="1200" dirty="0"/>
                            <a:t>α)·</a:t>
                          </a:r>
                          <a:r>
                            <a:rPr lang="es-CL" sz="1200" dirty="0" err="1"/>
                            <a:t>Y</a:t>
                          </a:r>
                          <a:r>
                            <a:rPr lang="es-CL" sz="1200" baseline="-25000" dirty="0" err="1"/>
                            <a:t>Feb</a:t>
                          </a:r>
                          <a:r>
                            <a:rPr lang="es-CL" sz="1200" baseline="-25000" dirty="0"/>
                            <a:t>.</a:t>
                          </a:r>
                          <a:r>
                            <a:rPr lang="es-CL" sz="1200" dirty="0"/>
                            <a:t> = 0,5·10 + (1 - 0,5)·8,063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algn="l" defTabSz="914400" rtl="0" eaLnBrk="1" latinLnBrk="0" hangingPunct="1"/>
                          <a:r>
                            <a:rPr lang="es-CL" sz="1400" dirty="0"/>
                            <a:t>= 9,032</a:t>
                          </a:r>
                          <a:endParaRPr lang="es-CL" sz="1400"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099311710"/>
                      </a:ext>
                    </a:extLst>
                  </a:tr>
                  <a:tr h="0">
                    <a:tc>
                      <a:txBody>
                        <a:bodyPr/>
                        <a:lstStyle/>
                        <a:p>
                          <a:pPr algn="ctr"/>
                          <a:r>
                            <a:rPr lang="es-MX" sz="1600" dirty="0"/>
                            <a:t>Abril</a:t>
                          </a:r>
                          <a:endParaRPr lang="es-CL" sz="1600" dirty="0"/>
                        </a:p>
                      </a:txBody>
                      <a:tcPr/>
                    </a:tc>
                    <a:tc>
                      <a:txBody>
                        <a:bodyPr/>
                        <a:lstStyle/>
                        <a:p>
                          <a:pPr algn="ctr"/>
                          <a:r>
                            <a:rPr lang="es-MX" sz="1600" dirty="0"/>
                            <a:t>4</a:t>
                          </a:r>
                          <a:endParaRPr lang="es-CL" sz="1600" dirty="0"/>
                        </a:p>
                      </a:txBody>
                      <a:tcPr>
                        <a:lnR w="12700" cap="flat" cmpd="sng" algn="ctr">
                          <a:solidFill>
                            <a:schemeClr val="tx1"/>
                          </a:solidFill>
                          <a:prstDash val="solid"/>
                          <a:round/>
                          <a:headEnd type="none" w="med" len="med"/>
                          <a:tailEnd type="none" w="med" len="med"/>
                        </a:lnR>
                      </a:tcPr>
                    </a:tc>
                    <a:tc>
                      <a:txBody>
                        <a:bodyPr/>
                        <a:lstStyle/>
                        <a:p>
                          <a:pPr algn="ctr"/>
                          <a:r>
                            <a:rPr lang="es-CL" sz="1200" dirty="0" err="1"/>
                            <a:t>Y</a:t>
                          </a:r>
                          <a:r>
                            <a:rPr lang="es-CL" sz="1200" baseline="-25000" dirty="0" err="1"/>
                            <a:t>Abr</a:t>
                          </a:r>
                          <a:r>
                            <a:rPr lang="es-CL" sz="1200" baseline="-25000" dirty="0"/>
                            <a:t>.</a:t>
                          </a:r>
                          <a:r>
                            <a:rPr lang="es-CL" sz="1200" dirty="0"/>
                            <a:t>= </a:t>
                          </a:r>
                          <a:r>
                            <a:rPr lang="el-GR" sz="1200" dirty="0"/>
                            <a:t>α·</a:t>
                          </a:r>
                          <a:r>
                            <a:rPr lang="es-CL" sz="1200" dirty="0" err="1"/>
                            <a:t>X</a:t>
                          </a:r>
                          <a:r>
                            <a:rPr lang="es-CL" sz="1200" baseline="-25000" dirty="0" err="1"/>
                            <a:t>Mar</a:t>
                          </a:r>
                          <a:r>
                            <a:rPr lang="es-CL" sz="1200" baseline="-25000" dirty="0"/>
                            <a:t>.</a:t>
                          </a:r>
                          <a:r>
                            <a:rPr lang="es-CL" sz="1200" dirty="0"/>
                            <a:t>+ (1- </a:t>
                          </a:r>
                          <a:r>
                            <a:rPr lang="el-GR" sz="1200" dirty="0"/>
                            <a:t>α)·</a:t>
                          </a:r>
                          <a:r>
                            <a:rPr lang="es-CL" sz="1200" dirty="0" err="1"/>
                            <a:t>Y</a:t>
                          </a:r>
                          <a:r>
                            <a:rPr lang="es-CL" sz="1200" baseline="-25000" dirty="0" err="1"/>
                            <a:t>Mar</a:t>
                          </a:r>
                          <a:r>
                            <a:rPr lang="es-CL" sz="1200" baseline="-25000" dirty="0"/>
                            <a:t>.</a:t>
                          </a:r>
                          <a:r>
                            <a:rPr lang="es-CL" sz="1200" dirty="0"/>
                            <a:t> = 0,5·6 + (1 - 0,5)·9,032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algn="l" defTabSz="914400" rtl="0" eaLnBrk="1" latinLnBrk="0" hangingPunct="1"/>
                          <a:r>
                            <a:rPr lang="es-CL" sz="1400" dirty="0"/>
                            <a:t>= 7,516</a:t>
                          </a:r>
                          <a:endParaRPr lang="es-CL" sz="1400"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560772990"/>
                      </a:ext>
                    </a:extLst>
                  </a:tr>
                  <a:tr h="166282">
                    <a:tc>
                      <a:txBody>
                        <a:bodyPr/>
                        <a:lstStyle/>
                        <a:p>
                          <a:pPr algn="ctr"/>
                          <a:r>
                            <a:rPr lang="es-MX" sz="1600" dirty="0"/>
                            <a:t>Mayo</a:t>
                          </a:r>
                          <a:endParaRPr lang="es-CL" sz="1600" dirty="0"/>
                        </a:p>
                      </a:txBody>
                      <a:tcPr/>
                    </a:tc>
                    <a:tc>
                      <a:txBody>
                        <a:bodyPr/>
                        <a:lstStyle/>
                        <a:p>
                          <a:pPr algn="ctr"/>
                          <a:r>
                            <a:rPr lang="es-MX" sz="1600" dirty="0"/>
                            <a:t>9</a:t>
                          </a:r>
                          <a:endParaRPr lang="es-CL" sz="1600" dirty="0"/>
                        </a:p>
                      </a:txBody>
                      <a:tcPr>
                        <a:lnR w="12700" cap="flat" cmpd="sng" algn="ctr">
                          <a:solidFill>
                            <a:schemeClr val="tx1"/>
                          </a:solidFill>
                          <a:prstDash val="solid"/>
                          <a:round/>
                          <a:headEnd type="none" w="med" len="med"/>
                          <a:tailEnd type="none" w="med" len="med"/>
                        </a:lnR>
                      </a:tcPr>
                    </a:tc>
                    <a:tc>
                      <a:txBody>
                        <a:bodyPr/>
                        <a:lstStyle/>
                        <a:p>
                          <a:pPr algn="ctr"/>
                          <a:r>
                            <a:rPr lang="es-CL" sz="1200" dirty="0" err="1"/>
                            <a:t>Y</a:t>
                          </a:r>
                          <a:r>
                            <a:rPr lang="es-CL" sz="1200" baseline="-25000" dirty="0" err="1"/>
                            <a:t>May</a:t>
                          </a:r>
                          <a:r>
                            <a:rPr lang="es-CL" sz="1200" baseline="-25000" dirty="0"/>
                            <a:t>.</a:t>
                          </a:r>
                          <a:r>
                            <a:rPr lang="es-CL" sz="1200" dirty="0"/>
                            <a:t>= </a:t>
                          </a:r>
                          <a:r>
                            <a:rPr lang="el-GR" sz="1200" dirty="0"/>
                            <a:t>α·</a:t>
                          </a:r>
                          <a:r>
                            <a:rPr lang="es-CL" sz="1200" dirty="0" err="1"/>
                            <a:t>X</a:t>
                          </a:r>
                          <a:r>
                            <a:rPr lang="es-CL" sz="1200" baseline="-25000" dirty="0" err="1"/>
                            <a:t>Abr</a:t>
                          </a:r>
                          <a:r>
                            <a:rPr lang="es-CL" sz="1200" baseline="-25000" dirty="0"/>
                            <a:t>.</a:t>
                          </a:r>
                          <a:r>
                            <a:rPr lang="es-CL" sz="1200" dirty="0"/>
                            <a:t>+ (1- </a:t>
                          </a:r>
                          <a:r>
                            <a:rPr lang="el-GR" sz="1200" dirty="0"/>
                            <a:t>α)·</a:t>
                          </a:r>
                          <a:r>
                            <a:rPr lang="es-CL" sz="1200" dirty="0" err="1"/>
                            <a:t>Y</a:t>
                          </a:r>
                          <a:r>
                            <a:rPr lang="es-CL" sz="1200" baseline="-25000" dirty="0" err="1"/>
                            <a:t>abr</a:t>
                          </a:r>
                          <a:r>
                            <a:rPr lang="es-CL" sz="1200" baseline="-25000" dirty="0"/>
                            <a:t>. </a:t>
                          </a:r>
                          <a:r>
                            <a:rPr lang="es-CL" sz="1200" dirty="0"/>
                            <a:t>= 0,5·4 + (1 - 0,5)·7,516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algn="l" defTabSz="914400" rtl="0" eaLnBrk="1" latinLnBrk="0" hangingPunct="1"/>
                          <a:r>
                            <a:rPr lang="es-CL" sz="1400" dirty="0"/>
                            <a:t>= 5,758</a:t>
                          </a:r>
                          <a:endParaRPr lang="es-CL" sz="1400"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646566107"/>
                      </a:ext>
                    </a:extLst>
                  </a:tr>
                  <a:tr h="138850">
                    <a:tc>
                      <a:txBody>
                        <a:bodyPr/>
                        <a:lstStyle/>
                        <a:p>
                          <a:pPr algn="ctr"/>
                          <a:r>
                            <a:rPr lang="es-MX" sz="1600" dirty="0"/>
                            <a:t>Junio</a:t>
                          </a:r>
                          <a:endParaRPr lang="es-CL" sz="1600" dirty="0"/>
                        </a:p>
                      </a:txBody>
                      <a:tcPr/>
                    </a:tc>
                    <a:tc>
                      <a:txBody>
                        <a:bodyPr/>
                        <a:lstStyle/>
                        <a:p>
                          <a:pPr algn="ctr"/>
                          <a:r>
                            <a:rPr lang="es-MX" sz="1600" dirty="0"/>
                            <a:t>7</a:t>
                          </a:r>
                          <a:endParaRPr lang="es-CL" sz="1600" dirty="0"/>
                        </a:p>
                      </a:txBody>
                      <a:tcPr>
                        <a:lnR w="12700" cap="flat" cmpd="sng" algn="ctr">
                          <a:solidFill>
                            <a:schemeClr val="tx1"/>
                          </a:solidFill>
                          <a:prstDash val="solid"/>
                          <a:round/>
                          <a:headEnd type="none" w="med" len="med"/>
                          <a:tailEnd type="none" w="med" len="med"/>
                        </a:lnR>
                      </a:tcPr>
                    </a:tc>
                    <a:tc>
                      <a:txBody>
                        <a:bodyPr/>
                        <a:lstStyle/>
                        <a:p>
                          <a:pPr algn="ctr"/>
                          <a:r>
                            <a:rPr lang="es-CL" sz="1200" dirty="0" err="1"/>
                            <a:t>Y</a:t>
                          </a:r>
                          <a:r>
                            <a:rPr lang="es-CL" sz="1200" baseline="-25000" dirty="0" err="1"/>
                            <a:t>Jun</a:t>
                          </a:r>
                          <a:r>
                            <a:rPr lang="es-CL" sz="1200" baseline="-25000" dirty="0"/>
                            <a:t>.</a:t>
                          </a:r>
                          <a:r>
                            <a:rPr lang="es-CL" sz="1200" dirty="0"/>
                            <a:t>= </a:t>
                          </a:r>
                          <a:r>
                            <a:rPr lang="el-GR" sz="1200" dirty="0"/>
                            <a:t>α·</a:t>
                          </a:r>
                          <a:r>
                            <a:rPr lang="es-CL" sz="1200" dirty="0" err="1"/>
                            <a:t>X</a:t>
                          </a:r>
                          <a:r>
                            <a:rPr lang="es-CL" sz="1200" baseline="-25000" dirty="0" err="1"/>
                            <a:t>May</a:t>
                          </a:r>
                          <a:r>
                            <a:rPr lang="es-CL" sz="1200" baseline="-25000" dirty="0"/>
                            <a:t>.</a:t>
                          </a:r>
                          <a:r>
                            <a:rPr lang="es-CL" sz="1200" dirty="0"/>
                            <a:t>+ (1- </a:t>
                          </a:r>
                          <a:r>
                            <a:rPr lang="el-GR" sz="1200" dirty="0"/>
                            <a:t>α)·</a:t>
                          </a:r>
                          <a:r>
                            <a:rPr lang="es-CL" sz="1200" dirty="0" err="1"/>
                            <a:t>Y</a:t>
                          </a:r>
                          <a:r>
                            <a:rPr lang="es-CL" sz="1200" baseline="-25000" dirty="0" err="1"/>
                            <a:t>May</a:t>
                          </a:r>
                          <a:r>
                            <a:rPr lang="es-CL" sz="1200" baseline="-25000" dirty="0"/>
                            <a:t> </a:t>
                          </a:r>
                          <a:r>
                            <a:rPr lang="es-CL" sz="1200" dirty="0"/>
                            <a:t>= 0,5·9 + (1 - 0,5)·5,758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algn="l" defTabSz="914400" rtl="0" eaLnBrk="1" latinLnBrk="0" hangingPunct="1"/>
                          <a:r>
                            <a:rPr lang="es-CL" sz="1400" dirty="0"/>
                            <a:t>= 7,379</a:t>
                          </a:r>
                          <a:endParaRPr lang="es-CL" sz="1400"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93299430"/>
                      </a:ext>
                    </a:extLst>
                  </a:tr>
                  <a:tr h="0">
                    <a:tc>
                      <a:txBody>
                        <a:bodyPr/>
                        <a:lstStyle/>
                        <a:p>
                          <a:pPr algn="ctr"/>
                          <a:r>
                            <a:rPr lang="es-MX" sz="1600" dirty="0"/>
                            <a:t>Julio</a:t>
                          </a:r>
                          <a:endParaRPr lang="es-CL" sz="1600" dirty="0"/>
                        </a:p>
                      </a:txBody>
                      <a:tcPr/>
                    </a:tc>
                    <a:tc>
                      <a:txBody>
                        <a:bodyPr/>
                        <a:lstStyle/>
                        <a:p>
                          <a:pPr algn="ctr"/>
                          <a:r>
                            <a:rPr lang="es-MX" sz="1600" dirty="0"/>
                            <a:t>8</a:t>
                          </a:r>
                          <a:endParaRPr lang="es-CL" sz="1600" dirty="0"/>
                        </a:p>
                      </a:txBody>
                      <a:tcPr>
                        <a:lnR w="12700" cap="flat" cmpd="sng" algn="ctr">
                          <a:solidFill>
                            <a:schemeClr val="tx1"/>
                          </a:solidFill>
                          <a:prstDash val="solid"/>
                          <a:round/>
                          <a:headEnd type="none" w="med" len="med"/>
                          <a:tailEnd type="none" w="med" len="med"/>
                        </a:lnR>
                      </a:tcPr>
                    </a:tc>
                    <a:tc>
                      <a:txBody>
                        <a:bodyPr/>
                        <a:lstStyle/>
                        <a:p>
                          <a:pPr algn="ctr"/>
                          <a:r>
                            <a:rPr lang="es-CL" sz="1200" dirty="0" err="1"/>
                            <a:t>Y</a:t>
                          </a:r>
                          <a:r>
                            <a:rPr lang="es-CL" sz="1200" baseline="-25000" dirty="0" err="1"/>
                            <a:t>Jul</a:t>
                          </a:r>
                          <a:r>
                            <a:rPr lang="es-CL" sz="1200" baseline="-25000" dirty="0"/>
                            <a:t>.</a:t>
                          </a:r>
                          <a:r>
                            <a:rPr lang="es-CL" sz="1200" dirty="0"/>
                            <a:t>= </a:t>
                          </a:r>
                          <a:r>
                            <a:rPr lang="el-GR" sz="1200" dirty="0"/>
                            <a:t>α·</a:t>
                          </a:r>
                          <a:r>
                            <a:rPr lang="es-CL" sz="1200" dirty="0" err="1"/>
                            <a:t>X</a:t>
                          </a:r>
                          <a:r>
                            <a:rPr lang="es-CL" sz="1200" baseline="-25000" dirty="0" err="1"/>
                            <a:t>Jun</a:t>
                          </a:r>
                          <a:r>
                            <a:rPr lang="es-CL" sz="1200" baseline="-25000" dirty="0"/>
                            <a:t>.</a:t>
                          </a:r>
                          <a:r>
                            <a:rPr lang="es-CL" sz="1200" dirty="0"/>
                            <a:t>+ (1- </a:t>
                          </a:r>
                          <a:r>
                            <a:rPr lang="el-GR" sz="1200" dirty="0"/>
                            <a:t>α)·</a:t>
                          </a:r>
                          <a:r>
                            <a:rPr lang="es-CL" sz="1200" dirty="0" err="1"/>
                            <a:t>Y</a:t>
                          </a:r>
                          <a:r>
                            <a:rPr lang="es-CL" sz="1200" baseline="-25000" dirty="0" err="1"/>
                            <a:t>Jun</a:t>
                          </a:r>
                          <a:r>
                            <a:rPr lang="es-CL" sz="1200" baseline="-25000" dirty="0"/>
                            <a:t>.</a:t>
                          </a:r>
                          <a:r>
                            <a:rPr lang="es-CL" sz="1200" dirty="0"/>
                            <a:t> = 0,5·7 + (1 - 0,5)·7,379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algn="l" defTabSz="914400" rtl="0" eaLnBrk="1" latinLnBrk="0" hangingPunct="1"/>
                          <a:r>
                            <a:rPr lang="es-CL" sz="1400" dirty="0"/>
                            <a:t>= 7,189</a:t>
                          </a:r>
                          <a:endParaRPr lang="es-CL" sz="1400"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16992094"/>
                      </a:ext>
                    </a:extLst>
                  </a:tr>
                  <a:tr h="221146">
                    <a:tc>
                      <a:txBody>
                        <a:bodyPr/>
                        <a:lstStyle/>
                        <a:p>
                          <a:pPr algn="ctr"/>
                          <a:r>
                            <a:rPr lang="es-MX" sz="1600" dirty="0"/>
                            <a:t>Agosto</a:t>
                          </a:r>
                          <a:endParaRPr lang="es-CL" sz="1600" dirty="0"/>
                        </a:p>
                      </a:txBody>
                      <a:tcPr/>
                    </a:tc>
                    <a:tc>
                      <a:txBody>
                        <a:bodyPr/>
                        <a:lstStyle/>
                        <a:p>
                          <a:pPr algn="ctr"/>
                          <a:r>
                            <a:rPr lang="es-MX" sz="1600" dirty="0"/>
                            <a:t>6</a:t>
                          </a:r>
                          <a:endParaRPr lang="es-CL" sz="1600" dirty="0"/>
                        </a:p>
                      </a:txBody>
                      <a:tcPr>
                        <a:lnR w="12700" cap="flat" cmpd="sng" algn="ctr">
                          <a:solidFill>
                            <a:schemeClr val="tx1"/>
                          </a:solidFill>
                          <a:prstDash val="solid"/>
                          <a:round/>
                          <a:headEnd type="none" w="med" len="med"/>
                          <a:tailEnd type="none" w="med" len="med"/>
                        </a:lnR>
                      </a:tcPr>
                    </a:tc>
                    <a:tc>
                      <a:txBody>
                        <a:bodyPr/>
                        <a:lstStyle/>
                        <a:p>
                          <a:pPr algn="ctr"/>
                          <a:r>
                            <a:rPr lang="es-CL" sz="1200" dirty="0" err="1"/>
                            <a:t>Y</a:t>
                          </a:r>
                          <a:r>
                            <a:rPr lang="es-CL" sz="1200" baseline="-25000" dirty="0" err="1"/>
                            <a:t>Agt</a:t>
                          </a:r>
                          <a:r>
                            <a:rPr lang="es-CL" sz="1200" baseline="-25000" dirty="0"/>
                            <a:t>.</a:t>
                          </a:r>
                          <a:r>
                            <a:rPr lang="es-CL" sz="1200" dirty="0"/>
                            <a:t>= </a:t>
                          </a:r>
                          <a:r>
                            <a:rPr lang="el-GR" sz="1200" dirty="0"/>
                            <a:t>α·</a:t>
                          </a:r>
                          <a:r>
                            <a:rPr lang="es-CL" sz="1200" dirty="0" err="1"/>
                            <a:t>X</a:t>
                          </a:r>
                          <a:r>
                            <a:rPr lang="es-CL" sz="1200" baseline="-25000" dirty="0" err="1"/>
                            <a:t>Jul</a:t>
                          </a:r>
                          <a:r>
                            <a:rPr lang="es-CL" sz="1200" baseline="-25000" dirty="0"/>
                            <a:t>.</a:t>
                          </a:r>
                          <a:r>
                            <a:rPr lang="es-CL" sz="1200" dirty="0"/>
                            <a:t> + (1- </a:t>
                          </a:r>
                          <a:r>
                            <a:rPr lang="el-GR" sz="1200" dirty="0"/>
                            <a:t>α)·</a:t>
                          </a:r>
                          <a:r>
                            <a:rPr lang="es-CL" sz="1200" dirty="0" err="1"/>
                            <a:t>Y</a:t>
                          </a:r>
                          <a:r>
                            <a:rPr lang="es-CL" sz="1200" baseline="-25000" dirty="0" err="1"/>
                            <a:t>Jul</a:t>
                          </a:r>
                          <a:r>
                            <a:rPr lang="es-CL" sz="1200" baseline="-25000" dirty="0"/>
                            <a:t>.</a:t>
                          </a:r>
                          <a:r>
                            <a:rPr lang="es-CL" sz="1200" dirty="0"/>
                            <a:t> = 0,5·8 + (1 - 0,5)·7,189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algn="l" defTabSz="914400" rtl="0" eaLnBrk="1" latinLnBrk="0" hangingPunct="1"/>
                          <a:r>
                            <a:rPr lang="es-CL" sz="1400" dirty="0"/>
                            <a:t>= 7,595</a:t>
                          </a:r>
                          <a:endParaRPr lang="es-CL" sz="1400"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492607327"/>
                      </a:ext>
                    </a:extLst>
                  </a:tr>
                  <a:tr h="221146">
                    <a:tc>
                      <a:txBody>
                        <a:bodyPr/>
                        <a:lstStyle/>
                        <a:p>
                          <a:pPr algn="ctr"/>
                          <a:endParaRPr lang="es-CL" sz="1600" dirty="0"/>
                        </a:p>
                      </a:txBody>
                      <a:tcPr/>
                    </a:tc>
                    <a:tc>
                      <a:txBody>
                        <a:bodyPr/>
                        <a:lstStyle/>
                        <a:p>
                          <a:pPr algn="ctr"/>
                          <a:endParaRPr lang="es-CL" sz="1600" dirty="0"/>
                        </a:p>
                      </a:txBody>
                      <a:tcPr>
                        <a:lnR w="12700" cap="flat" cmpd="sng" algn="ctr">
                          <a:solidFill>
                            <a:schemeClr val="tx1"/>
                          </a:solidFill>
                          <a:prstDash val="solid"/>
                          <a:round/>
                          <a:headEnd type="none" w="med" len="med"/>
                          <a:tailEnd type="none" w="med" len="med"/>
                        </a:lnR>
                      </a:tcPr>
                    </a:tc>
                    <a:tc>
                      <a:txBody>
                        <a:bodyPr/>
                        <a:lstStyle/>
                        <a:p>
                          <a:pPr algn="ctr"/>
                          <a:r>
                            <a:rPr lang="es-CL" sz="1200" dirty="0"/>
                            <a:t>Y</a:t>
                          </a:r>
                          <a:r>
                            <a:rPr lang="es-CL" sz="1200" baseline="-25000" dirty="0"/>
                            <a:t>t+1</a:t>
                          </a:r>
                          <a:r>
                            <a:rPr lang="es-CL" sz="1200" dirty="0"/>
                            <a:t> = </a:t>
                          </a:r>
                          <a:r>
                            <a:rPr lang="el-GR" sz="1200" dirty="0"/>
                            <a:t>α·</a:t>
                          </a:r>
                          <a:r>
                            <a:rPr lang="es-CL" sz="1200" dirty="0" err="1"/>
                            <a:t>X</a:t>
                          </a:r>
                          <a:r>
                            <a:rPr lang="es-CL" sz="1200" baseline="-25000" dirty="0" err="1"/>
                            <a:t>Agt</a:t>
                          </a:r>
                          <a:r>
                            <a:rPr lang="es-CL" sz="1200" baseline="-25000" dirty="0"/>
                            <a:t>.</a:t>
                          </a:r>
                          <a:r>
                            <a:rPr lang="es-CL" sz="1200" dirty="0"/>
                            <a:t> + (1- </a:t>
                          </a:r>
                          <a:r>
                            <a:rPr lang="el-GR" sz="1200" dirty="0"/>
                            <a:t>α)·</a:t>
                          </a:r>
                          <a:r>
                            <a:rPr lang="es-CL" sz="1200" dirty="0" err="1"/>
                            <a:t>Y</a:t>
                          </a:r>
                          <a:r>
                            <a:rPr lang="es-CL" sz="1200" baseline="-25000" dirty="0" err="1"/>
                            <a:t>Agt</a:t>
                          </a:r>
                          <a:r>
                            <a:rPr lang="es-CL" sz="1200" baseline="-25000" dirty="0"/>
                            <a:t>.</a:t>
                          </a:r>
                          <a:r>
                            <a:rPr lang="es-CL" sz="1200" dirty="0"/>
                            <a:t> = 0,5·6 + (1 - 0,5)·7,595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algn="l" defTabSz="914400" rtl="0" eaLnBrk="1" latinLnBrk="0" hangingPunct="1"/>
                          <a:r>
                            <a:rPr lang="es-CL" sz="1400" dirty="0"/>
                            <a:t>= 6,798</a:t>
                          </a:r>
                          <a:endParaRPr lang="es-CL" sz="1400"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100511082"/>
                      </a:ext>
                    </a:extLst>
                  </a:tr>
                </a:tbl>
              </a:graphicData>
            </a:graphic>
          </p:graphicFrame>
        </mc:Choice>
        <mc:Fallback>
          <p:graphicFrame>
            <p:nvGraphicFramePr>
              <p:cNvPr id="13" name="Tabla 13">
                <a:extLst>
                  <a:ext uri="{FF2B5EF4-FFF2-40B4-BE49-F238E27FC236}">
                    <a16:creationId xmlns:a16="http://schemas.microsoft.com/office/drawing/2014/main" id="{383F7F08-8B9F-5232-9D52-C454A3542AD6}"/>
                  </a:ext>
                </a:extLst>
              </p:cNvPr>
              <p:cNvGraphicFramePr>
                <a:graphicFrameLocks noGrp="1"/>
              </p:cNvGraphicFramePr>
              <p:nvPr>
                <p:extLst>
                  <p:ext uri="{D42A27DB-BD31-4B8C-83A1-F6EECF244321}">
                    <p14:modId xmlns:p14="http://schemas.microsoft.com/office/powerpoint/2010/main" val="870896212"/>
                  </p:ext>
                </p:extLst>
              </p:nvPr>
            </p:nvGraphicFramePr>
            <p:xfrm>
              <a:off x="4970585" y="1881020"/>
              <a:ext cx="6958529" cy="4815840"/>
            </p:xfrm>
            <a:graphic>
              <a:graphicData uri="http://schemas.openxmlformats.org/drawingml/2006/table">
                <a:tbl>
                  <a:tblPr firstRow="1" bandRow="1">
                    <a:tableStyleId>{69012ECD-51FC-41F1-AA8D-1B2483CD663E}</a:tableStyleId>
                  </a:tblPr>
                  <a:tblGrid>
                    <a:gridCol w="1406769">
                      <a:extLst>
                        <a:ext uri="{9D8B030D-6E8A-4147-A177-3AD203B41FA5}">
                          <a16:colId xmlns:a16="http://schemas.microsoft.com/office/drawing/2014/main" val="3864651566"/>
                        </a:ext>
                      </a:extLst>
                    </a:gridCol>
                    <a:gridCol w="855784">
                      <a:extLst>
                        <a:ext uri="{9D8B030D-6E8A-4147-A177-3AD203B41FA5}">
                          <a16:colId xmlns:a16="http://schemas.microsoft.com/office/drawing/2014/main" val="2752352216"/>
                        </a:ext>
                      </a:extLst>
                    </a:gridCol>
                    <a:gridCol w="3505201">
                      <a:extLst>
                        <a:ext uri="{9D8B030D-6E8A-4147-A177-3AD203B41FA5}">
                          <a16:colId xmlns:a16="http://schemas.microsoft.com/office/drawing/2014/main" val="2970419209"/>
                        </a:ext>
                      </a:extLst>
                    </a:gridCol>
                    <a:gridCol w="1190775">
                      <a:extLst>
                        <a:ext uri="{9D8B030D-6E8A-4147-A177-3AD203B41FA5}">
                          <a16:colId xmlns:a16="http://schemas.microsoft.com/office/drawing/2014/main" val="3145251234"/>
                        </a:ext>
                      </a:extLst>
                    </a:gridCol>
                  </a:tblGrid>
                  <a:tr h="457200">
                    <a:tc>
                      <a:txBody>
                        <a:bodyPr/>
                        <a:lstStyle/>
                        <a:p>
                          <a:pPr algn="ctr"/>
                          <a:r>
                            <a:rPr lang="es-CL" sz="1200" dirty="0"/>
                            <a:t>Meses</a:t>
                          </a:r>
                        </a:p>
                      </a:txBody>
                      <a:tcPr/>
                    </a:tc>
                    <a:tc>
                      <a:txBody>
                        <a:bodyPr/>
                        <a:lstStyle/>
                        <a:p>
                          <a:pPr algn="ctr"/>
                          <a:r>
                            <a:rPr lang="es-CL" sz="1200" dirty="0"/>
                            <a:t>Ventas</a:t>
                          </a:r>
                        </a:p>
                        <a:p>
                          <a:pPr algn="ctr"/>
                          <a:r>
                            <a:rPr lang="es-CL" sz="1200" dirty="0"/>
                            <a:t>(</a:t>
                          </a:r>
                          <a:r>
                            <a:rPr lang="es-CL" sz="1200" dirty="0" err="1"/>
                            <a:t>X</a:t>
                          </a:r>
                          <a:r>
                            <a:rPr lang="es-CL" sz="1200" baseline="-25000" dirty="0" err="1"/>
                            <a:t>t</a:t>
                          </a:r>
                          <a:r>
                            <a:rPr lang="es-CL" sz="1200" dirty="0"/>
                            <a:t>)</a:t>
                          </a:r>
                        </a:p>
                      </a:txBody>
                      <a:tcPr/>
                    </a:tc>
                    <a:tc gridSpan="2">
                      <a:txBody>
                        <a:bodyPr/>
                        <a:lstStyle/>
                        <a:p>
                          <a:endParaRPr lang="es-CL"/>
                        </a:p>
                      </a:txBody>
                      <a:tcPr>
                        <a:blipFill>
                          <a:blip r:embed="rId3"/>
                          <a:stretch>
                            <a:fillRect l="-48249" r="-130" b="-961333"/>
                          </a:stretch>
                        </a:blipFill>
                      </a:tcPr>
                    </a:tc>
                    <a:tc hMerge="1">
                      <a:txBody>
                        <a:bodyPr/>
                        <a:lstStyle/>
                        <a:p>
                          <a:endParaRPr lang="es-CL"/>
                        </a:p>
                      </a:txBody>
                      <a:tcPr/>
                    </a:tc>
                    <a:extLst>
                      <a:ext uri="{0D108BD9-81ED-4DB2-BD59-A6C34878D82A}">
                        <a16:rowId xmlns:a16="http://schemas.microsoft.com/office/drawing/2014/main" val="1858998444"/>
                      </a:ext>
                    </a:extLst>
                  </a:tr>
                  <a:tr h="335280">
                    <a:tc>
                      <a:txBody>
                        <a:bodyPr/>
                        <a:lstStyle/>
                        <a:p>
                          <a:pPr algn="ctr"/>
                          <a:r>
                            <a:rPr lang="es-CL" sz="1600" dirty="0"/>
                            <a:t>Septiembre</a:t>
                          </a:r>
                        </a:p>
                      </a:txBody>
                      <a:tcPr/>
                    </a:tc>
                    <a:tc>
                      <a:txBody>
                        <a:bodyPr/>
                        <a:lstStyle/>
                        <a:p>
                          <a:pPr algn="ctr"/>
                          <a:r>
                            <a:rPr lang="es-MX" sz="1600" dirty="0"/>
                            <a:t>6</a:t>
                          </a:r>
                          <a:endParaRPr lang="es-CL" sz="1600" dirty="0"/>
                        </a:p>
                      </a:txBody>
                      <a:tcPr>
                        <a:lnR w="12700" cap="flat" cmpd="sng" algn="ctr">
                          <a:solidFill>
                            <a:schemeClr val="tx1"/>
                          </a:solidFill>
                          <a:prstDash val="solid"/>
                          <a:round/>
                          <a:headEnd type="none" w="med" len="med"/>
                          <a:tailEnd type="none" w="med" len="med"/>
                        </a:lnR>
                      </a:tcPr>
                    </a:tc>
                    <a:tc>
                      <a:txBody>
                        <a:bodyPr/>
                        <a:lstStyle/>
                        <a:p>
                          <a:pPr algn="ctr"/>
                          <a:endParaRPr lang="es-CL" sz="1200" dirty="0"/>
                        </a:p>
                      </a:txBody>
                      <a:tcPr>
                        <a:lnL w="12700" cap="flat" cmpd="sng" algn="ctr">
                          <a:solidFill>
                            <a:schemeClr val="tx1"/>
                          </a:solidFill>
                          <a:prstDash val="solid"/>
                          <a:round/>
                          <a:headEnd type="none" w="med" len="med"/>
                          <a:tailEnd type="none" w="med" len="med"/>
                        </a:lnL>
                      </a:tcPr>
                    </a:tc>
                    <a:tc>
                      <a:txBody>
                        <a:bodyPr/>
                        <a:lstStyle/>
                        <a:p>
                          <a:pPr algn="ctr"/>
                          <a:endParaRPr lang="es-CL" sz="1200" dirty="0"/>
                        </a:p>
                      </a:txBody>
                      <a:tcPr/>
                    </a:tc>
                    <a:extLst>
                      <a:ext uri="{0D108BD9-81ED-4DB2-BD59-A6C34878D82A}">
                        <a16:rowId xmlns:a16="http://schemas.microsoft.com/office/drawing/2014/main" val="60863967"/>
                      </a:ext>
                    </a:extLst>
                  </a:tr>
                  <a:tr h="335280">
                    <a:tc>
                      <a:txBody>
                        <a:bodyPr/>
                        <a:lstStyle/>
                        <a:p>
                          <a:pPr algn="ctr"/>
                          <a:r>
                            <a:rPr lang="es-CL" sz="1600" dirty="0"/>
                            <a:t>Octubre</a:t>
                          </a:r>
                        </a:p>
                      </a:txBody>
                      <a:tcPr/>
                    </a:tc>
                    <a:tc>
                      <a:txBody>
                        <a:bodyPr/>
                        <a:lstStyle/>
                        <a:p>
                          <a:pPr algn="ctr"/>
                          <a:r>
                            <a:rPr lang="es-MX" sz="1600" dirty="0"/>
                            <a:t>7</a:t>
                          </a:r>
                          <a:endParaRPr lang="es-CL" sz="1600" dirty="0"/>
                        </a:p>
                      </a:txBody>
                      <a:tcPr>
                        <a:lnR w="12700" cap="flat" cmpd="sng" algn="ctr">
                          <a:solidFill>
                            <a:schemeClr val="tx1"/>
                          </a:solidFill>
                          <a:prstDash val="solid"/>
                          <a:round/>
                          <a:headEnd type="none" w="med" len="med"/>
                          <a:tailEnd type="none" w="med" len="med"/>
                        </a:lnR>
                      </a:tcPr>
                    </a:tc>
                    <a:tc>
                      <a:txBody>
                        <a:bodyPr/>
                        <a:lstStyle/>
                        <a:p>
                          <a:pPr algn="ctr"/>
                          <a:r>
                            <a:rPr lang="es-CL" sz="1400" dirty="0" err="1"/>
                            <a:t>Y</a:t>
                          </a:r>
                          <a:r>
                            <a:rPr lang="es-CL" sz="1400" baseline="-25000" dirty="0" err="1"/>
                            <a:t>Oct</a:t>
                          </a:r>
                          <a:r>
                            <a:rPr lang="es-CL" sz="1400" baseline="-25000" dirty="0"/>
                            <a:t>.</a:t>
                          </a:r>
                          <a:r>
                            <a:rPr lang="es-CL" sz="1400" dirty="0"/>
                            <a:t>= </a:t>
                          </a:r>
                          <a:r>
                            <a:rPr lang="es-CL" sz="1400" dirty="0" err="1"/>
                            <a:t>X</a:t>
                          </a:r>
                          <a:r>
                            <a:rPr lang="es-CL" sz="1400" baseline="-25000" dirty="0" err="1"/>
                            <a:t>Sep</a:t>
                          </a:r>
                          <a:r>
                            <a:rPr lang="es-CL" sz="1400" baseline="-25000" dirty="0"/>
                            <a:t>.</a:t>
                          </a:r>
                          <a:r>
                            <a:rPr lang="es-CL" sz="140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algn="l" defTabSz="914400" rtl="0" eaLnBrk="1" latinLnBrk="0" hangingPunct="1"/>
                          <a:r>
                            <a:rPr lang="es-CL" sz="1400" kern="1200" dirty="0">
                              <a:solidFill>
                                <a:schemeClr val="tx1"/>
                              </a:solidFill>
                              <a:latin typeface="+mn-lt"/>
                              <a:ea typeface="+mn-ea"/>
                              <a:cs typeface="+mn-cs"/>
                            </a:rPr>
                            <a:t>= 6</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4203188376"/>
                      </a:ext>
                    </a:extLst>
                  </a:tr>
                  <a:tr h="335280">
                    <a:tc>
                      <a:txBody>
                        <a:bodyPr/>
                        <a:lstStyle/>
                        <a:p>
                          <a:pPr algn="ctr"/>
                          <a:r>
                            <a:rPr lang="es-MX" sz="1600" dirty="0"/>
                            <a:t>Noviembre</a:t>
                          </a:r>
                          <a:endParaRPr lang="es-CL" sz="1600" dirty="0"/>
                        </a:p>
                      </a:txBody>
                      <a:tcPr/>
                    </a:tc>
                    <a:tc>
                      <a:txBody>
                        <a:bodyPr/>
                        <a:lstStyle/>
                        <a:p>
                          <a:pPr algn="ctr"/>
                          <a:r>
                            <a:rPr lang="es-MX" sz="1600" dirty="0"/>
                            <a:t>6</a:t>
                          </a:r>
                          <a:endParaRPr lang="es-CL" sz="1600" dirty="0"/>
                        </a:p>
                      </a:txBody>
                      <a:tcPr>
                        <a:lnR w="12700" cap="flat" cmpd="sng" algn="ctr">
                          <a:solidFill>
                            <a:schemeClr val="tx1"/>
                          </a:solidFill>
                          <a:prstDash val="solid"/>
                          <a:round/>
                          <a:headEnd type="none" w="med" len="med"/>
                          <a:tailEnd type="none" w="med" len="med"/>
                        </a:lnR>
                      </a:tcPr>
                    </a:tc>
                    <a:tc>
                      <a:txBody>
                        <a:bodyPr/>
                        <a:lstStyle/>
                        <a:p>
                          <a:pPr algn="l"/>
                          <a:r>
                            <a:rPr lang="es-CL" sz="1400" dirty="0" err="1"/>
                            <a:t>Y</a:t>
                          </a:r>
                          <a:r>
                            <a:rPr lang="es-CL" sz="1400" baseline="-25000" dirty="0" err="1"/>
                            <a:t>Nov</a:t>
                          </a:r>
                          <a:r>
                            <a:rPr lang="es-CL" sz="1400" baseline="-25000" dirty="0"/>
                            <a:t>.</a:t>
                          </a:r>
                          <a:r>
                            <a:rPr lang="es-CL" sz="1400" dirty="0"/>
                            <a:t>= </a:t>
                          </a:r>
                          <a:r>
                            <a:rPr lang="el-GR" sz="1400" dirty="0"/>
                            <a:t>α·</a:t>
                          </a:r>
                          <a:r>
                            <a:rPr lang="es-CL" sz="1400" dirty="0" err="1"/>
                            <a:t>X</a:t>
                          </a:r>
                          <a:r>
                            <a:rPr lang="es-CL" sz="1400" baseline="-25000" dirty="0" err="1"/>
                            <a:t>Oct</a:t>
                          </a:r>
                          <a:r>
                            <a:rPr lang="es-CL" sz="1400" baseline="-25000" dirty="0"/>
                            <a:t>.</a:t>
                          </a:r>
                          <a:r>
                            <a:rPr lang="es-CL" sz="1400" dirty="0"/>
                            <a:t> + (1- </a:t>
                          </a:r>
                          <a:r>
                            <a:rPr lang="el-GR" sz="1400" dirty="0"/>
                            <a:t>α)·</a:t>
                          </a:r>
                          <a:r>
                            <a:rPr lang="es-CL" sz="1400" dirty="0" err="1"/>
                            <a:t>Y</a:t>
                          </a:r>
                          <a:r>
                            <a:rPr lang="es-CL" sz="1400" baseline="-25000" dirty="0" err="1"/>
                            <a:t>Oct</a:t>
                          </a:r>
                          <a:r>
                            <a:rPr lang="es-CL" sz="1400" baseline="-25000" dirty="0"/>
                            <a:t>.</a:t>
                          </a:r>
                          <a:r>
                            <a:rPr lang="es-CL" sz="1400" dirty="0"/>
                            <a:t> = 0,5·7 + (1 - 0,5)·6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400" kern="1200" dirty="0">
                              <a:solidFill>
                                <a:schemeClr val="tx1"/>
                              </a:solidFill>
                              <a:latin typeface="+mn-lt"/>
                              <a:ea typeface="+mn-ea"/>
                              <a:cs typeface="+mn-cs"/>
                            </a:rPr>
                            <a:t>= 6,5</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810783538"/>
                      </a:ext>
                    </a:extLst>
                  </a:tr>
                  <a:tr h="3352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MX" sz="1600" dirty="0"/>
                            <a:t>Diciembre</a:t>
                          </a:r>
                          <a:endParaRPr lang="es-CL" sz="1600" dirty="0"/>
                        </a:p>
                      </a:txBody>
                      <a:tcPr/>
                    </a:tc>
                    <a:tc>
                      <a:txBody>
                        <a:bodyPr/>
                        <a:lstStyle/>
                        <a:p>
                          <a:pPr algn="ctr"/>
                          <a:r>
                            <a:rPr lang="es-MX" sz="1600" dirty="0"/>
                            <a:t>12</a:t>
                          </a:r>
                          <a:endParaRPr lang="es-CL" sz="1600" dirty="0"/>
                        </a:p>
                      </a:txBody>
                      <a:tcPr>
                        <a:lnR w="12700" cap="flat" cmpd="sng" algn="ctr">
                          <a:solidFill>
                            <a:schemeClr val="tx1"/>
                          </a:solidFill>
                          <a:prstDash val="solid"/>
                          <a:round/>
                          <a:headEnd type="none" w="med" len="med"/>
                          <a:tailEnd type="none" w="med" len="med"/>
                        </a:lnR>
                      </a:tcPr>
                    </a:tc>
                    <a:tc>
                      <a:txBody>
                        <a:bodyPr/>
                        <a:lstStyle/>
                        <a:p>
                          <a:r>
                            <a:rPr lang="es-CL" sz="1400" dirty="0" err="1"/>
                            <a:t>Y</a:t>
                          </a:r>
                          <a:r>
                            <a:rPr lang="es-CL" sz="1400" baseline="-25000" dirty="0" err="1"/>
                            <a:t>Dic</a:t>
                          </a:r>
                          <a:r>
                            <a:rPr lang="es-CL" sz="1400" baseline="-25000" dirty="0"/>
                            <a:t>.</a:t>
                          </a:r>
                          <a:r>
                            <a:rPr lang="es-CL" sz="1400" dirty="0"/>
                            <a:t>= </a:t>
                          </a:r>
                          <a:r>
                            <a:rPr lang="el-GR" sz="1400" dirty="0"/>
                            <a:t>α·</a:t>
                          </a:r>
                          <a:r>
                            <a:rPr lang="es-CL" sz="1400" dirty="0" err="1"/>
                            <a:t>X</a:t>
                          </a:r>
                          <a:r>
                            <a:rPr lang="es-CL" sz="1400" baseline="-25000" dirty="0" err="1"/>
                            <a:t>Nov</a:t>
                          </a:r>
                          <a:r>
                            <a:rPr lang="es-CL" sz="1400" baseline="-25000" dirty="0"/>
                            <a:t>.</a:t>
                          </a:r>
                          <a:r>
                            <a:rPr lang="es-CL" sz="1400" dirty="0"/>
                            <a:t> + (1- </a:t>
                          </a:r>
                          <a:r>
                            <a:rPr lang="el-GR" sz="1400" dirty="0"/>
                            <a:t>α)·</a:t>
                          </a:r>
                          <a:r>
                            <a:rPr lang="es-CL" sz="1400" dirty="0" err="1"/>
                            <a:t>Y</a:t>
                          </a:r>
                          <a:r>
                            <a:rPr lang="es-CL" sz="1400" baseline="-25000" dirty="0" err="1"/>
                            <a:t>Nov</a:t>
                          </a:r>
                          <a:r>
                            <a:rPr lang="es-CL" sz="1400" baseline="-25000" dirty="0"/>
                            <a:t>.</a:t>
                          </a:r>
                          <a:r>
                            <a:rPr lang="es-CL" sz="1400" dirty="0"/>
                            <a:t> = 0,5·6 + (1 - 0,5)·6,5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algn="l" defTabSz="914400" rtl="0" eaLnBrk="1" latinLnBrk="0" hangingPunct="1"/>
                          <a:r>
                            <a:rPr lang="es-CL" sz="1400" kern="1200" dirty="0">
                              <a:solidFill>
                                <a:schemeClr val="tx1"/>
                              </a:solidFill>
                              <a:latin typeface="+mn-lt"/>
                              <a:ea typeface="+mn-ea"/>
                              <a:cs typeface="+mn-cs"/>
                            </a:rPr>
                            <a:t>= 6,25</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474472019"/>
                      </a:ext>
                    </a:extLst>
                  </a:tr>
                  <a:tr h="3352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MX" sz="1600" dirty="0"/>
                            <a:t>Enero</a:t>
                          </a:r>
                          <a:endParaRPr lang="es-CL" sz="1600" dirty="0"/>
                        </a:p>
                      </a:txBody>
                      <a:tcPr/>
                    </a:tc>
                    <a:tc>
                      <a:txBody>
                        <a:bodyPr/>
                        <a:lstStyle/>
                        <a:p>
                          <a:pPr algn="ctr"/>
                          <a:r>
                            <a:rPr lang="es-MX" sz="1600" dirty="0"/>
                            <a:t>7</a:t>
                          </a:r>
                          <a:endParaRPr lang="es-CL" sz="1600" dirty="0"/>
                        </a:p>
                      </a:txBody>
                      <a:tcPr>
                        <a:lnR w="12700" cap="flat" cmpd="sng" algn="ctr">
                          <a:solidFill>
                            <a:schemeClr val="tx1"/>
                          </a:solidFill>
                          <a:prstDash val="solid"/>
                          <a:round/>
                          <a:headEnd type="none" w="med" len="med"/>
                          <a:tailEnd type="none" w="med" len="med"/>
                        </a:lnR>
                      </a:tcPr>
                    </a:tc>
                    <a:tc>
                      <a:txBody>
                        <a:bodyPr/>
                        <a:lstStyle/>
                        <a:p>
                          <a:pPr algn="l"/>
                          <a:r>
                            <a:rPr lang="es-CL" sz="1200" dirty="0" err="1"/>
                            <a:t>Y</a:t>
                          </a:r>
                          <a:r>
                            <a:rPr lang="es-CL" sz="1200" baseline="-25000" dirty="0" err="1"/>
                            <a:t>Ene</a:t>
                          </a:r>
                          <a:r>
                            <a:rPr lang="es-CL" sz="1200" baseline="-25000" dirty="0"/>
                            <a:t>.</a:t>
                          </a:r>
                          <a:r>
                            <a:rPr lang="es-CL" sz="1200" dirty="0"/>
                            <a:t>= </a:t>
                          </a:r>
                          <a:r>
                            <a:rPr lang="el-GR" sz="1200" dirty="0"/>
                            <a:t>α·</a:t>
                          </a:r>
                          <a:r>
                            <a:rPr lang="es-CL" sz="1200" dirty="0" err="1"/>
                            <a:t>X</a:t>
                          </a:r>
                          <a:r>
                            <a:rPr lang="es-CL" sz="1200" baseline="-25000" dirty="0" err="1"/>
                            <a:t>Dic</a:t>
                          </a:r>
                          <a:r>
                            <a:rPr lang="es-CL" sz="1200" baseline="-25000" dirty="0"/>
                            <a:t>.</a:t>
                          </a:r>
                          <a:r>
                            <a:rPr lang="es-CL" sz="1200" dirty="0"/>
                            <a:t> + (1- </a:t>
                          </a:r>
                          <a:r>
                            <a:rPr lang="el-GR" sz="1200" dirty="0"/>
                            <a:t>α)·</a:t>
                          </a:r>
                          <a:r>
                            <a:rPr lang="es-CL" sz="1200" dirty="0" err="1"/>
                            <a:t>Y</a:t>
                          </a:r>
                          <a:r>
                            <a:rPr lang="es-CL" sz="1200" baseline="-25000" dirty="0" err="1"/>
                            <a:t>Dic</a:t>
                          </a:r>
                          <a:r>
                            <a:rPr lang="es-CL" sz="1200" baseline="-25000" dirty="0"/>
                            <a:t>.</a:t>
                          </a:r>
                          <a:r>
                            <a:rPr lang="es-CL" sz="1200" dirty="0"/>
                            <a:t> = 0,5·12 + (1 - </a:t>
                          </a:r>
                          <a:r>
                            <a:rPr lang="es-CL" sz="1200" kern="1200" dirty="0">
                              <a:solidFill>
                                <a:schemeClr val="tx1"/>
                              </a:solidFill>
                              <a:latin typeface="+mn-lt"/>
                              <a:ea typeface="+mn-ea"/>
                              <a:cs typeface="+mn-cs"/>
                            </a:rPr>
                            <a:t>0,5)·6,25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400" kern="1200" dirty="0">
                              <a:solidFill>
                                <a:schemeClr val="tx1"/>
                              </a:solidFill>
                              <a:latin typeface="+mn-lt"/>
                              <a:ea typeface="+mn-ea"/>
                              <a:cs typeface="+mn-cs"/>
                            </a:rPr>
                            <a:t>= 9,125</a:t>
                          </a:r>
                          <a:endParaRPr lang="es-CL"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632615430"/>
                      </a:ext>
                    </a:extLst>
                  </a:tr>
                  <a:tr h="335280">
                    <a:tc>
                      <a:txBody>
                        <a:bodyPr/>
                        <a:lstStyle/>
                        <a:p>
                          <a:pPr algn="ctr"/>
                          <a:r>
                            <a:rPr lang="es-MX" sz="1600" dirty="0"/>
                            <a:t>Febrero</a:t>
                          </a:r>
                          <a:endParaRPr lang="es-CL" sz="1600" dirty="0"/>
                        </a:p>
                      </a:txBody>
                      <a:tcPr/>
                    </a:tc>
                    <a:tc>
                      <a:txBody>
                        <a:bodyPr/>
                        <a:lstStyle/>
                        <a:p>
                          <a:pPr algn="ctr"/>
                          <a:r>
                            <a:rPr lang="es-MX" sz="1600" dirty="0"/>
                            <a:t>10</a:t>
                          </a:r>
                          <a:endParaRPr lang="es-CL" sz="1600" dirty="0"/>
                        </a:p>
                      </a:txBody>
                      <a:tcPr>
                        <a:lnR w="12700" cap="flat" cmpd="sng" algn="ctr">
                          <a:solidFill>
                            <a:schemeClr val="tx1"/>
                          </a:solidFill>
                          <a:prstDash val="solid"/>
                          <a:round/>
                          <a:headEnd type="none" w="med" len="med"/>
                          <a:tailEnd type="none" w="med" len="med"/>
                        </a:lnR>
                      </a:tcPr>
                    </a:tc>
                    <a:tc>
                      <a:txBody>
                        <a:bodyPr/>
                        <a:lstStyle/>
                        <a:p>
                          <a:pPr algn="ctr"/>
                          <a:r>
                            <a:rPr lang="es-CL" sz="1200" dirty="0" err="1"/>
                            <a:t>Y</a:t>
                          </a:r>
                          <a:r>
                            <a:rPr lang="es-CL" sz="1200" baseline="-25000" dirty="0" err="1"/>
                            <a:t>Feb</a:t>
                          </a:r>
                          <a:r>
                            <a:rPr lang="es-CL" sz="1200" baseline="-25000" dirty="0"/>
                            <a:t>.</a:t>
                          </a:r>
                          <a:r>
                            <a:rPr lang="es-CL" sz="1200" dirty="0"/>
                            <a:t>= </a:t>
                          </a:r>
                          <a:r>
                            <a:rPr lang="el-GR" sz="1200" dirty="0"/>
                            <a:t>α·</a:t>
                          </a:r>
                          <a:r>
                            <a:rPr lang="es-CL" sz="1200" dirty="0" err="1"/>
                            <a:t>X</a:t>
                          </a:r>
                          <a:r>
                            <a:rPr lang="es-CL" sz="1200" baseline="-25000" dirty="0" err="1"/>
                            <a:t>Ene</a:t>
                          </a:r>
                          <a:r>
                            <a:rPr lang="es-CL" sz="1200" baseline="-25000" dirty="0"/>
                            <a:t>.</a:t>
                          </a:r>
                          <a:r>
                            <a:rPr lang="es-CL" sz="1200" dirty="0"/>
                            <a:t> + (1- </a:t>
                          </a:r>
                          <a:r>
                            <a:rPr lang="el-GR" sz="1200" dirty="0"/>
                            <a:t>α)·</a:t>
                          </a:r>
                          <a:r>
                            <a:rPr lang="es-CL" sz="1200" dirty="0" err="1"/>
                            <a:t>Y</a:t>
                          </a:r>
                          <a:r>
                            <a:rPr lang="es-CL" sz="1200" baseline="-25000" dirty="0" err="1"/>
                            <a:t>Ene</a:t>
                          </a:r>
                          <a:r>
                            <a:rPr lang="es-CL" sz="1200" baseline="-25000" dirty="0"/>
                            <a:t>.</a:t>
                          </a:r>
                          <a:r>
                            <a:rPr lang="es-CL" sz="1200" dirty="0"/>
                            <a:t> = 0,5·7 + (1 - 0,5)·9,125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algn="l" defTabSz="914400" rtl="0" eaLnBrk="1" latinLnBrk="0" hangingPunct="1"/>
                          <a:r>
                            <a:rPr lang="es-CL" sz="1400" dirty="0"/>
                            <a:t>= 8,063</a:t>
                          </a:r>
                          <a:endParaRPr lang="es-CL" sz="1400"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883235889"/>
                      </a:ext>
                    </a:extLst>
                  </a:tr>
                  <a:tr h="335280">
                    <a:tc>
                      <a:txBody>
                        <a:bodyPr/>
                        <a:lstStyle/>
                        <a:p>
                          <a:pPr algn="ctr"/>
                          <a:r>
                            <a:rPr lang="es-MX" sz="1600" dirty="0"/>
                            <a:t>Marzo</a:t>
                          </a:r>
                          <a:endParaRPr lang="es-CL" sz="1600" dirty="0"/>
                        </a:p>
                      </a:txBody>
                      <a:tcPr/>
                    </a:tc>
                    <a:tc>
                      <a:txBody>
                        <a:bodyPr/>
                        <a:lstStyle/>
                        <a:p>
                          <a:pPr algn="ctr"/>
                          <a:r>
                            <a:rPr lang="es-MX" sz="1600" dirty="0"/>
                            <a:t>6</a:t>
                          </a:r>
                          <a:endParaRPr lang="es-CL" sz="1600" dirty="0"/>
                        </a:p>
                      </a:txBody>
                      <a:tcPr>
                        <a:lnR w="12700" cap="flat" cmpd="sng" algn="ctr">
                          <a:solidFill>
                            <a:schemeClr val="tx1"/>
                          </a:solidFill>
                          <a:prstDash val="solid"/>
                          <a:round/>
                          <a:headEnd type="none" w="med" len="med"/>
                          <a:tailEnd type="none" w="med" len="med"/>
                        </a:lnR>
                      </a:tcPr>
                    </a:tc>
                    <a:tc>
                      <a:txBody>
                        <a:bodyPr/>
                        <a:lstStyle/>
                        <a:p>
                          <a:pPr algn="ctr"/>
                          <a:r>
                            <a:rPr lang="es-CL" sz="1200" dirty="0" err="1"/>
                            <a:t>Y</a:t>
                          </a:r>
                          <a:r>
                            <a:rPr lang="es-CL" sz="1200" baseline="-25000" dirty="0" err="1"/>
                            <a:t>Mar</a:t>
                          </a:r>
                          <a:r>
                            <a:rPr lang="es-CL" sz="1200" baseline="-25000" dirty="0"/>
                            <a:t>.</a:t>
                          </a:r>
                          <a:r>
                            <a:rPr lang="es-CL" sz="1200" dirty="0"/>
                            <a:t>= </a:t>
                          </a:r>
                          <a:r>
                            <a:rPr lang="el-GR" sz="1200" dirty="0"/>
                            <a:t>α·</a:t>
                          </a:r>
                          <a:r>
                            <a:rPr lang="es-CL" sz="1200" dirty="0" err="1"/>
                            <a:t>X</a:t>
                          </a:r>
                          <a:r>
                            <a:rPr lang="es-CL" sz="1200" baseline="-25000" dirty="0" err="1"/>
                            <a:t>Feb</a:t>
                          </a:r>
                          <a:r>
                            <a:rPr lang="es-CL" sz="1200" baseline="-25000" dirty="0"/>
                            <a:t>.</a:t>
                          </a:r>
                          <a:r>
                            <a:rPr lang="es-CL" sz="1200" dirty="0"/>
                            <a:t> + (1- </a:t>
                          </a:r>
                          <a:r>
                            <a:rPr lang="el-GR" sz="1200" dirty="0"/>
                            <a:t>α)·</a:t>
                          </a:r>
                          <a:r>
                            <a:rPr lang="es-CL" sz="1200" dirty="0" err="1"/>
                            <a:t>Y</a:t>
                          </a:r>
                          <a:r>
                            <a:rPr lang="es-CL" sz="1200" baseline="-25000" dirty="0" err="1"/>
                            <a:t>Feb</a:t>
                          </a:r>
                          <a:r>
                            <a:rPr lang="es-CL" sz="1200" baseline="-25000" dirty="0"/>
                            <a:t>.</a:t>
                          </a:r>
                          <a:r>
                            <a:rPr lang="es-CL" sz="1200" dirty="0"/>
                            <a:t> = 0,5·10 + (1 - 0,5)·8,063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algn="l" defTabSz="914400" rtl="0" eaLnBrk="1" latinLnBrk="0" hangingPunct="1"/>
                          <a:r>
                            <a:rPr lang="es-CL" sz="1400" dirty="0"/>
                            <a:t>= 9,032</a:t>
                          </a:r>
                          <a:endParaRPr lang="es-CL" sz="1400"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099311710"/>
                      </a:ext>
                    </a:extLst>
                  </a:tr>
                  <a:tr h="335280">
                    <a:tc>
                      <a:txBody>
                        <a:bodyPr/>
                        <a:lstStyle/>
                        <a:p>
                          <a:pPr algn="ctr"/>
                          <a:r>
                            <a:rPr lang="es-MX" sz="1600" dirty="0"/>
                            <a:t>Abril</a:t>
                          </a:r>
                          <a:endParaRPr lang="es-CL" sz="1600" dirty="0"/>
                        </a:p>
                      </a:txBody>
                      <a:tcPr/>
                    </a:tc>
                    <a:tc>
                      <a:txBody>
                        <a:bodyPr/>
                        <a:lstStyle/>
                        <a:p>
                          <a:pPr algn="ctr"/>
                          <a:r>
                            <a:rPr lang="es-MX" sz="1600" dirty="0"/>
                            <a:t>4</a:t>
                          </a:r>
                          <a:endParaRPr lang="es-CL" sz="1600" dirty="0"/>
                        </a:p>
                      </a:txBody>
                      <a:tcPr>
                        <a:lnR w="12700" cap="flat" cmpd="sng" algn="ctr">
                          <a:solidFill>
                            <a:schemeClr val="tx1"/>
                          </a:solidFill>
                          <a:prstDash val="solid"/>
                          <a:round/>
                          <a:headEnd type="none" w="med" len="med"/>
                          <a:tailEnd type="none" w="med" len="med"/>
                        </a:lnR>
                      </a:tcPr>
                    </a:tc>
                    <a:tc>
                      <a:txBody>
                        <a:bodyPr/>
                        <a:lstStyle/>
                        <a:p>
                          <a:pPr algn="ctr"/>
                          <a:r>
                            <a:rPr lang="es-CL" sz="1200" dirty="0" err="1"/>
                            <a:t>Y</a:t>
                          </a:r>
                          <a:r>
                            <a:rPr lang="es-CL" sz="1200" baseline="-25000" dirty="0" err="1"/>
                            <a:t>Abr</a:t>
                          </a:r>
                          <a:r>
                            <a:rPr lang="es-CL" sz="1200" baseline="-25000" dirty="0"/>
                            <a:t>.</a:t>
                          </a:r>
                          <a:r>
                            <a:rPr lang="es-CL" sz="1200" dirty="0"/>
                            <a:t>= </a:t>
                          </a:r>
                          <a:r>
                            <a:rPr lang="el-GR" sz="1200" dirty="0"/>
                            <a:t>α·</a:t>
                          </a:r>
                          <a:r>
                            <a:rPr lang="es-CL" sz="1200" dirty="0" err="1"/>
                            <a:t>X</a:t>
                          </a:r>
                          <a:r>
                            <a:rPr lang="es-CL" sz="1200" baseline="-25000" dirty="0" err="1"/>
                            <a:t>Mar</a:t>
                          </a:r>
                          <a:r>
                            <a:rPr lang="es-CL" sz="1200" baseline="-25000" dirty="0"/>
                            <a:t>.</a:t>
                          </a:r>
                          <a:r>
                            <a:rPr lang="es-CL" sz="1200" dirty="0"/>
                            <a:t>+ (1- </a:t>
                          </a:r>
                          <a:r>
                            <a:rPr lang="el-GR" sz="1200" dirty="0"/>
                            <a:t>α)·</a:t>
                          </a:r>
                          <a:r>
                            <a:rPr lang="es-CL" sz="1200" dirty="0" err="1"/>
                            <a:t>Y</a:t>
                          </a:r>
                          <a:r>
                            <a:rPr lang="es-CL" sz="1200" baseline="-25000" dirty="0" err="1"/>
                            <a:t>Mar</a:t>
                          </a:r>
                          <a:r>
                            <a:rPr lang="es-CL" sz="1200" baseline="-25000" dirty="0"/>
                            <a:t>.</a:t>
                          </a:r>
                          <a:r>
                            <a:rPr lang="es-CL" sz="1200" dirty="0"/>
                            <a:t> = 0,5·6 + (1 - 0,5)·9,032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algn="l" defTabSz="914400" rtl="0" eaLnBrk="1" latinLnBrk="0" hangingPunct="1"/>
                          <a:r>
                            <a:rPr lang="es-CL" sz="1400" dirty="0"/>
                            <a:t>= 7,516</a:t>
                          </a:r>
                          <a:endParaRPr lang="es-CL" sz="1400"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2560772990"/>
                      </a:ext>
                    </a:extLst>
                  </a:tr>
                  <a:tr h="335280">
                    <a:tc>
                      <a:txBody>
                        <a:bodyPr/>
                        <a:lstStyle/>
                        <a:p>
                          <a:pPr algn="ctr"/>
                          <a:r>
                            <a:rPr lang="es-MX" sz="1600" dirty="0"/>
                            <a:t>Mayo</a:t>
                          </a:r>
                          <a:endParaRPr lang="es-CL" sz="1600" dirty="0"/>
                        </a:p>
                      </a:txBody>
                      <a:tcPr/>
                    </a:tc>
                    <a:tc>
                      <a:txBody>
                        <a:bodyPr/>
                        <a:lstStyle/>
                        <a:p>
                          <a:pPr algn="ctr"/>
                          <a:r>
                            <a:rPr lang="es-MX" sz="1600" dirty="0"/>
                            <a:t>9</a:t>
                          </a:r>
                          <a:endParaRPr lang="es-CL" sz="1600" dirty="0"/>
                        </a:p>
                      </a:txBody>
                      <a:tcPr>
                        <a:lnR w="12700" cap="flat" cmpd="sng" algn="ctr">
                          <a:solidFill>
                            <a:schemeClr val="tx1"/>
                          </a:solidFill>
                          <a:prstDash val="solid"/>
                          <a:round/>
                          <a:headEnd type="none" w="med" len="med"/>
                          <a:tailEnd type="none" w="med" len="med"/>
                        </a:lnR>
                      </a:tcPr>
                    </a:tc>
                    <a:tc>
                      <a:txBody>
                        <a:bodyPr/>
                        <a:lstStyle/>
                        <a:p>
                          <a:pPr algn="ctr"/>
                          <a:r>
                            <a:rPr lang="es-CL" sz="1200" dirty="0" err="1"/>
                            <a:t>Y</a:t>
                          </a:r>
                          <a:r>
                            <a:rPr lang="es-CL" sz="1200" baseline="-25000" dirty="0" err="1"/>
                            <a:t>May</a:t>
                          </a:r>
                          <a:r>
                            <a:rPr lang="es-CL" sz="1200" baseline="-25000" dirty="0"/>
                            <a:t>.</a:t>
                          </a:r>
                          <a:r>
                            <a:rPr lang="es-CL" sz="1200" dirty="0"/>
                            <a:t>= </a:t>
                          </a:r>
                          <a:r>
                            <a:rPr lang="el-GR" sz="1200" dirty="0"/>
                            <a:t>α·</a:t>
                          </a:r>
                          <a:r>
                            <a:rPr lang="es-CL" sz="1200" dirty="0" err="1"/>
                            <a:t>X</a:t>
                          </a:r>
                          <a:r>
                            <a:rPr lang="es-CL" sz="1200" baseline="-25000" dirty="0" err="1"/>
                            <a:t>Abr</a:t>
                          </a:r>
                          <a:r>
                            <a:rPr lang="es-CL" sz="1200" baseline="-25000" dirty="0"/>
                            <a:t>.</a:t>
                          </a:r>
                          <a:r>
                            <a:rPr lang="es-CL" sz="1200" dirty="0"/>
                            <a:t>+ (1- </a:t>
                          </a:r>
                          <a:r>
                            <a:rPr lang="el-GR" sz="1200" dirty="0"/>
                            <a:t>α)·</a:t>
                          </a:r>
                          <a:r>
                            <a:rPr lang="es-CL" sz="1200" dirty="0" err="1"/>
                            <a:t>Y</a:t>
                          </a:r>
                          <a:r>
                            <a:rPr lang="es-CL" sz="1200" baseline="-25000" dirty="0" err="1"/>
                            <a:t>abr</a:t>
                          </a:r>
                          <a:r>
                            <a:rPr lang="es-CL" sz="1200" baseline="-25000" dirty="0"/>
                            <a:t>. </a:t>
                          </a:r>
                          <a:r>
                            <a:rPr lang="es-CL" sz="1200" dirty="0"/>
                            <a:t>= 0,5·4 + (1 - 0,5)·7,516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algn="l" defTabSz="914400" rtl="0" eaLnBrk="1" latinLnBrk="0" hangingPunct="1"/>
                          <a:r>
                            <a:rPr lang="es-CL" sz="1400" dirty="0"/>
                            <a:t>= 5,758</a:t>
                          </a:r>
                          <a:endParaRPr lang="es-CL" sz="1400"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646566107"/>
                      </a:ext>
                    </a:extLst>
                  </a:tr>
                  <a:tr h="335280">
                    <a:tc>
                      <a:txBody>
                        <a:bodyPr/>
                        <a:lstStyle/>
                        <a:p>
                          <a:pPr algn="ctr"/>
                          <a:r>
                            <a:rPr lang="es-MX" sz="1600" dirty="0"/>
                            <a:t>Junio</a:t>
                          </a:r>
                          <a:endParaRPr lang="es-CL" sz="1600" dirty="0"/>
                        </a:p>
                      </a:txBody>
                      <a:tcPr/>
                    </a:tc>
                    <a:tc>
                      <a:txBody>
                        <a:bodyPr/>
                        <a:lstStyle/>
                        <a:p>
                          <a:pPr algn="ctr"/>
                          <a:r>
                            <a:rPr lang="es-MX" sz="1600" dirty="0"/>
                            <a:t>7</a:t>
                          </a:r>
                          <a:endParaRPr lang="es-CL" sz="1600" dirty="0"/>
                        </a:p>
                      </a:txBody>
                      <a:tcPr>
                        <a:lnR w="12700" cap="flat" cmpd="sng" algn="ctr">
                          <a:solidFill>
                            <a:schemeClr val="tx1"/>
                          </a:solidFill>
                          <a:prstDash val="solid"/>
                          <a:round/>
                          <a:headEnd type="none" w="med" len="med"/>
                          <a:tailEnd type="none" w="med" len="med"/>
                        </a:lnR>
                      </a:tcPr>
                    </a:tc>
                    <a:tc>
                      <a:txBody>
                        <a:bodyPr/>
                        <a:lstStyle/>
                        <a:p>
                          <a:pPr algn="ctr"/>
                          <a:r>
                            <a:rPr lang="es-CL" sz="1200" dirty="0" err="1"/>
                            <a:t>Y</a:t>
                          </a:r>
                          <a:r>
                            <a:rPr lang="es-CL" sz="1200" baseline="-25000" dirty="0" err="1"/>
                            <a:t>Jun</a:t>
                          </a:r>
                          <a:r>
                            <a:rPr lang="es-CL" sz="1200" baseline="-25000" dirty="0"/>
                            <a:t>.</a:t>
                          </a:r>
                          <a:r>
                            <a:rPr lang="es-CL" sz="1200" dirty="0"/>
                            <a:t>= </a:t>
                          </a:r>
                          <a:r>
                            <a:rPr lang="el-GR" sz="1200" dirty="0"/>
                            <a:t>α·</a:t>
                          </a:r>
                          <a:r>
                            <a:rPr lang="es-CL" sz="1200" dirty="0" err="1"/>
                            <a:t>X</a:t>
                          </a:r>
                          <a:r>
                            <a:rPr lang="es-CL" sz="1200" baseline="-25000" dirty="0" err="1"/>
                            <a:t>May</a:t>
                          </a:r>
                          <a:r>
                            <a:rPr lang="es-CL" sz="1200" baseline="-25000" dirty="0"/>
                            <a:t>.</a:t>
                          </a:r>
                          <a:r>
                            <a:rPr lang="es-CL" sz="1200" dirty="0"/>
                            <a:t>+ (1- </a:t>
                          </a:r>
                          <a:r>
                            <a:rPr lang="el-GR" sz="1200" dirty="0"/>
                            <a:t>α)·</a:t>
                          </a:r>
                          <a:r>
                            <a:rPr lang="es-CL" sz="1200" dirty="0" err="1"/>
                            <a:t>Y</a:t>
                          </a:r>
                          <a:r>
                            <a:rPr lang="es-CL" sz="1200" baseline="-25000" dirty="0" err="1"/>
                            <a:t>May</a:t>
                          </a:r>
                          <a:r>
                            <a:rPr lang="es-CL" sz="1200" baseline="-25000" dirty="0"/>
                            <a:t> </a:t>
                          </a:r>
                          <a:r>
                            <a:rPr lang="es-CL" sz="1200" dirty="0"/>
                            <a:t>= 0,5·9 + (1 - 0,5)·5,758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algn="l" defTabSz="914400" rtl="0" eaLnBrk="1" latinLnBrk="0" hangingPunct="1"/>
                          <a:r>
                            <a:rPr lang="es-CL" sz="1400" dirty="0"/>
                            <a:t>= 7,379</a:t>
                          </a:r>
                          <a:endParaRPr lang="es-CL" sz="1400"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93299430"/>
                      </a:ext>
                    </a:extLst>
                  </a:tr>
                  <a:tr h="335280">
                    <a:tc>
                      <a:txBody>
                        <a:bodyPr/>
                        <a:lstStyle/>
                        <a:p>
                          <a:pPr algn="ctr"/>
                          <a:r>
                            <a:rPr lang="es-MX" sz="1600" dirty="0"/>
                            <a:t>Julio</a:t>
                          </a:r>
                          <a:endParaRPr lang="es-CL" sz="1600" dirty="0"/>
                        </a:p>
                      </a:txBody>
                      <a:tcPr/>
                    </a:tc>
                    <a:tc>
                      <a:txBody>
                        <a:bodyPr/>
                        <a:lstStyle/>
                        <a:p>
                          <a:pPr algn="ctr"/>
                          <a:r>
                            <a:rPr lang="es-MX" sz="1600" dirty="0"/>
                            <a:t>8</a:t>
                          </a:r>
                          <a:endParaRPr lang="es-CL" sz="1600" dirty="0"/>
                        </a:p>
                      </a:txBody>
                      <a:tcPr>
                        <a:lnR w="12700" cap="flat" cmpd="sng" algn="ctr">
                          <a:solidFill>
                            <a:schemeClr val="tx1"/>
                          </a:solidFill>
                          <a:prstDash val="solid"/>
                          <a:round/>
                          <a:headEnd type="none" w="med" len="med"/>
                          <a:tailEnd type="none" w="med" len="med"/>
                        </a:lnR>
                      </a:tcPr>
                    </a:tc>
                    <a:tc>
                      <a:txBody>
                        <a:bodyPr/>
                        <a:lstStyle/>
                        <a:p>
                          <a:pPr algn="ctr"/>
                          <a:r>
                            <a:rPr lang="es-CL" sz="1200" dirty="0" err="1"/>
                            <a:t>Y</a:t>
                          </a:r>
                          <a:r>
                            <a:rPr lang="es-CL" sz="1200" baseline="-25000" dirty="0" err="1"/>
                            <a:t>Jul</a:t>
                          </a:r>
                          <a:r>
                            <a:rPr lang="es-CL" sz="1200" baseline="-25000" dirty="0"/>
                            <a:t>.</a:t>
                          </a:r>
                          <a:r>
                            <a:rPr lang="es-CL" sz="1200" dirty="0"/>
                            <a:t>= </a:t>
                          </a:r>
                          <a:r>
                            <a:rPr lang="el-GR" sz="1200" dirty="0"/>
                            <a:t>α·</a:t>
                          </a:r>
                          <a:r>
                            <a:rPr lang="es-CL" sz="1200" dirty="0" err="1"/>
                            <a:t>X</a:t>
                          </a:r>
                          <a:r>
                            <a:rPr lang="es-CL" sz="1200" baseline="-25000" dirty="0" err="1"/>
                            <a:t>Jun</a:t>
                          </a:r>
                          <a:r>
                            <a:rPr lang="es-CL" sz="1200" baseline="-25000" dirty="0"/>
                            <a:t>.</a:t>
                          </a:r>
                          <a:r>
                            <a:rPr lang="es-CL" sz="1200" dirty="0"/>
                            <a:t>+ (1- </a:t>
                          </a:r>
                          <a:r>
                            <a:rPr lang="el-GR" sz="1200" dirty="0"/>
                            <a:t>α)·</a:t>
                          </a:r>
                          <a:r>
                            <a:rPr lang="es-CL" sz="1200" dirty="0" err="1"/>
                            <a:t>Y</a:t>
                          </a:r>
                          <a:r>
                            <a:rPr lang="es-CL" sz="1200" baseline="-25000" dirty="0" err="1"/>
                            <a:t>Jun</a:t>
                          </a:r>
                          <a:r>
                            <a:rPr lang="es-CL" sz="1200" baseline="-25000" dirty="0"/>
                            <a:t>.</a:t>
                          </a:r>
                          <a:r>
                            <a:rPr lang="es-CL" sz="1200" dirty="0"/>
                            <a:t> = 0,5·7 + (1 - 0,5)·7,379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algn="l" defTabSz="914400" rtl="0" eaLnBrk="1" latinLnBrk="0" hangingPunct="1"/>
                          <a:r>
                            <a:rPr lang="es-CL" sz="1400" dirty="0"/>
                            <a:t>= 7,189</a:t>
                          </a:r>
                          <a:endParaRPr lang="es-CL" sz="1400"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16992094"/>
                      </a:ext>
                    </a:extLst>
                  </a:tr>
                  <a:tr h="335280">
                    <a:tc>
                      <a:txBody>
                        <a:bodyPr/>
                        <a:lstStyle/>
                        <a:p>
                          <a:pPr algn="ctr"/>
                          <a:r>
                            <a:rPr lang="es-MX" sz="1600" dirty="0"/>
                            <a:t>Agosto</a:t>
                          </a:r>
                          <a:endParaRPr lang="es-CL" sz="1600" dirty="0"/>
                        </a:p>
                      </a:txBody>
                      <a:tcPr/>
                    </a:tc>
                    <a:tc>
                      <a:txBody>
                        <a:bodyPr/>
                        <a:lstStyle/>
                        <a:p>
                          <a:pPr algn="ctr"/>
                          <a:r>
                            <a:rPr lang="es-MX" sz="1600" dirty="0"/>
                            <a:t>6</a:t>
                          </a:r>
                          <a:endParaRPr lang="es-CL" sz="1600" dirty="0"/>
                        </a:p>
                      </a:txBody>
                      <a:tcPr>
                        <a:lnR w="12700" cap="flat" cmpd="sng" algn="ctr">
                          <a:solidFill>
                            <a:schemeClr val="tx1"/>
                          </a:solidFill>
                          <a:prstDash val="solid"/>
                          <a:round/>
                          <a:headEnd type="none" w="med" len="med"/>
                          <a:tailEnd type="none" w="med" len="med"/>
                        </a:lnR>
                      </a:tcPr>
                    </a:tc>
                    <a:tc>
                      <a:txBody>
                        <a:bodyPr/>
                        <a:lstStyle/>
                        <a:p>
                          <a:pPr algn="ctr"/>
                          <a:r>
                            <a:rPr lang="es-CL" sz="1200" dirty="0" err="1"/>
                            <a:t>Y</a:t>
                          </a:r>
                          <a:r>
                            <a:rPr lang="es-CL" sz="1200" baseline="-25000" dirty="0" err="1"/>
                            <a:t>Agt</a:t>
                          </a:r>
                          <a:r>
                            <a:rPr lang="es-CL" sz="1200" baseline="-25000" dirty="0"/>
                            <a:t>.</a:t>
                          </a:r>
                          <a:r>
                            <a:rPr lang="es-CL" sz="1200" dirty="0"/>
                            <a:t>= </a:t>
                          </a:r>
                          <a:r>
                            <a:rPr lang="el-GR" sz="1200" dirty="0"/>
                            <a:t>α·</a:t>
                          </a:r>
                          <a:r>
                            <a:rPr lang="es-CL" sz="1200" dirty="0" err="1"/>
                            <a:t>X</a:t>
                          </a:r>
                          <a:r>
                            <a:rPr lang="es-CL" sz="1200" baseline="-25000" dirty="0" err="1"/>
                            <a:t>Jul</a:t>
                          </a:r>
                          <a:r>
                            <a:rPr lang="es-CL" sz="1200" baseline="-25000" dirty="0"/>
                            <a:t>.</a:t>
                          </a:r>
                          <a:r>
                            <a:rPr lang="es-CL" sz="1200" dirty="0"/>
                            <a:t> + (1- </a:t>
                          </a:r>
                          <a:r>
                            <a:rPr lang="el-GR" sz="1200" dirty="0"/>
                            <a:t>α)·</a:t>
                          </a:r>
                          <a:r>
                            <a:rPr lang="es-CL" sz="1200" dirty="0" err="1"/>
                            <a:t>Y</a:t>
                          </a:r>
                          <a:r>
                            <a:rPr lang="es-CL" sz="1200" baseline="-25000" dirty="0" err="1"/>
                            <a:t>Jul</a:t>
                          </a:r>
                          <a:r>
                            <a:rPr lang="es-CL" sz="1200" baseline="-25000" dirty="0"/>
                            <a:t>.</a:t>
                          </a:r>
                          <a:r>
                            <a:rPr lang="es-CL" sz="1200" dirty="0"/>
                            <a:t> = 0,5·8 + (1 - 0,5)·7,189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algn="l" defTabSz="914400" rtl="0" eaLnBrk="1" latinLnBrk="0" hangingPunct="1"/>
                          <a:r>
                            <a:rPr lang="es-CL" sz="1400" dirty="0"/>
                            <a:t>= 7,595</a:t>
                          </a:r>
                          <a:endParaRPr lang="es-CL" sz="1400"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492607327"/>
                      </a:ext>
                    </a:extLst>
                  </a:tr>
                  <a:tr h="335280">
                    <a:tc>
                      <a:txBody>
                        <a:bodyPr/>
                        <a:lstStyle/>
                        <a:p>
                          <a:pPr algn="ctr"/>
                          <a:endParaRPr lang="es-CL" sz="1600" dirty="0"/>
                        </a:p>
                      </a:txBody>
                      <a:tcPr/>
                    </a:tc>
                    <a:tc>
                      <a:txBody>
                        <a:bodyPr/>
                        <a:lstStyle/>
                        <a:p>
                          <a:pPr algn="ctr"/>
                          <a:endParaRPr lang="es-CL" sz="1600" dirty="0"/>
                        </a:p>
                      </a:txBody>
                      <a:tcPr>
                        <a:lnR w="12700" cap="flat" cmpd="sng" algn="ctr">
                          <a:solidFill>
                            <a:schemeClr val="tx1"/>
                          </a:solidFill>
                          <a:prstDash val="solid"/>
                          <a:round/>
                          <a:headEnd type="none" w="med" len="med"/>
                          <a:tailEnd type="none" w="med" len="med"/>
                        </a:lnR>
                      </a:tcPr>
                    </a:tc>
                    <a:tc>
                      <a:txBody>
                        <a:bodyPr/>
                        <a:lstStyle/>
                        <a:p>
                          <a:pPr algn="ctr"/>
                          <a:r>
                            <a:rPr lang="es-CL" sz="1200" dirty="0"/>
                            <a:t>Y</a:t>
                          </a:r>
                          <a:r>
                            <a:rPr lang="es-CL" sz="1200" baseline="-25000" dirty="0"/>
                            <a:t>t+1</a:t>
                          </a:r>
                          <a:r>
                            <a:rPr lang="es-CL" sz="1200" dirty="0"/>
                            <a:t> = </a:t>
                          </a:r>
                          <a:r>
                            <a:rPr lang="el-GR" sz="1200" dirty="0"/>
                            <a:t>α·</a:t>
                          </a:r>
                          <a:r>
                            <a:rPr lang="es-CL" sz="1200" dirty="0" err="1"/>
                            <a:t>X</a:t>
                          </a:r>
                          <a:r>
                            <a:rPr lang="es-CL" sz="1200" baseline="-25000" dirty="0" err="1"/>
                            <a:t>Agt</a:t>
                          </a:r>
                          <a:r>
                            <a:rPr lang="es-CL" sz="1200" baseline="-25000" dirty="0"/>
                            <a:t>.</a:t>
                          </a:r>
                          <a:r>
                            <a:rPr lang="es-CL" sz="1200" dirty="0"/>
                            <a:t> + (1- </a:t>
                          </a:r>
                          <a:r>
                            <a:rPr lang="el-GR" sz="1200" dirty="0"/>
                            <a:t>α)·</a:t>
                          </a:r>
                          <a:r>
                            <a:rPr lang="es-CL" sz="1200" dirty="0" err="1"/>
                            <a:t>Y</a:t>
                          </a:r>
                          <a:r>
                            <a:rPr lang="es-CL" sz="1200" baseline="-25000" dirty="0" err="1"/>
                            <a:t>Agt</a:t>
                          </a:r>
                          <a:r>
                            <a:rPr lang="es-CL" sz="1200" baseline="-25000" dirty="0"/>
                            <a:t>.</a:t>
                          </a:r>
                          <a:r>
                            <a:rPr lang="es-CL" sz="1200" dirty="0"/>
                            <a:t> = 0,5·6 + (1 - 0,5)·7,595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algn="l" defTabSz="914400" rtl="0" eaLnBrk="1" latinLnBrk="0" hangingPunct="1"/>
                          <a:r>
                            <a:rPr lang="es-CL" sz="1400" dirty="0"/>
                            <a:t>= 6,798</a:t>
                          </a:r>
                          <a:endParaRPr lang="es-CL" sz="1400"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100511082"/>
                      </a:ext>
                    </a:extLst>
                  </a:tr>
                </a:tbl>
              </a:graphicData>
            </a:graphic>
          </p:graphicFrame>
        </mc:Fallback>
      </mc:AlternateContent>
    </p:spTree>
    <p:extLst>
      <p:ext uri="{BB962C8B-B14F-4D97-AF65-F5344CB8AC3E}">
        <p14:creationId xmlns:p14="http://schemas.microsoft.com/office/powerpoint/2010/main" val="1678355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3" end="3"/>
                                            </p:txEl>
                                          </p:spTgt>
                                        </p:tgtEl>
                                        <p:attrNameLst>
                                          <p:attrName>style.visibility</p:attrName>
                                        </p:attrNameLst>
                                      </p:cBhvr>
                                      <p:to>
                                        <p:strVal val="visible"/>
                                      </p:to>
                                    </p:set>
                                    <p:animEffect transition="in" filter="fade">
                                      <p:cBhvr>
                                        <p:cTn id="1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26376"/>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spcBef>
                <a:spcPts val="0"/>
              </a:spcBef>
              <a:buClr>
                <a:schemeClr val="lt1"/>
              </a:buClr>
              <a:buSzPts val="3600"/>
              <a:buNone/>
            </a:pPr>
            <a:r>
              <a:rPr lang="es-CL" sz="3600" dirty="0">
                <a:solidFill>
                  <a:schemeClr val="lt1"/>
                </a:solidFill>
              </a:rPr>
              <a:t>Ejemplo de Suavización Exponencial </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0" y="2445363"/>
            <a:ext cx="6693877" cy="1000274"/>
          </a:xfrm>
          <a:prstGeom prst="rect">
            <a:avLst/>
          </a:prstGeom>
          <a:noFill/>
        </p:spPr>
        <p:txBody>
          <a:bodyPr wrap="square" rtlCol="0">
            <a:spAutoFit/>
          </a:bodyPr>
          <a:lstStyle/>
          <a:p>
            <a:pPr marL="742950" lvl="1" indent="-285750">
              <a:spcAft>
                <a:spcPts val="600"/>
              </a:spcAft>
              <a:buFont typeface="Arial" panose="020B0604020202020204" pitchFamily="34" charset="0"/>
              <a:buChar char="•"/>
            </a:pPr>
            <a:r>
              <a:rPr lang="es-MX" dirty="0">
                <a:ea typeface="Cambria Math" panose="02040503050406030204" pitchFamily="18" charset="0"/>
              </a:rPr>
              <a:t>Desarrollo: (continuación)</a:t>
            </a:r>
          </a:p>
          <a:p>
            <a:pPr lvl="1">
              <a:spcAft>
                <a:spcPts val="600"/>
              </a:spcAft>
            </a:pPr>
            <a:r>
              <a:rPr lang="es-MX" dirty="0"/>
              <a:t>Calculando el cuadrado medio del error se obtienen los resultados que se presentan en la siguiente tabla:</a:t>
            </a:r>
            <a:endParaRPr lang="es-CL" b="0" dirty="0">
              <a:ea typeface="Cambria Math" panose="02040503050406030204" pitchFamily="18" charset="0"/>
            </a:endParaRPr>
          </a:p>
        </p:txBody>
      </p:sp>
      <mc:AlternateContent xmlns:mc="http://schemas.openxmlformats.org/markup-compatibility/2006">
        <mc:Choice xmlns:a14="http://schemas.microsoft.com/office/drawing/2010/main" Requires="a14">
          <p:graphicFrame>
            <p:nvGraphicFramePr>
              <p:cNvPr id="13" name="Tabla 13">
                <a:extLst>
                  <a:ext uri="{FF2B5EF4-FFF2-40B4-BE49-F238E27FC236}">
                    <a16:creationId xmlns:a16="http://schemas.microsoft.com/office/drawing/2014/main" id="{383F7F08-8B9F-5232-9D52-C454A3542AD6}"/>
                  </a:ext>
                </a:extLst>
              </p:cNvPr>
              <p:cNvGraphicFramePr>
                <a:graphicFrameLocks noGrp="1"/>
              </p:cNvGraphicFramePr>
              <p:nvPr>
                <p:extLst>
                  <p:ext uri="{D42A27DB-BD31-4B8C-83A1-F6EECF244321}">
                    <p14:modId xmlns:p14="http://schemas.microsoft.com/office/powerpoint/2010/main" val="3263972084"/>
                  </p:ext>
                </p:extLst>
              </p:nvPr>
            </p:nvGraphicFramePr>
            <p:xfrm>
              <a:off x="7127631" y="1834128"/>
              <a:ext cx="4900246" cy="4815840"/>
            </p:xfrm>
            <a:graphic>
              <a:graphicData uri="http://schemas.openxmlformats.org/drawingml/2006/table">
                <a:tbl>
                  <a:tblPr firstRow="1" bandRow="1">
                    <a:tableStyleId>{69012ECD-51FC-41F1-AA8D-1B2483CD663E}</a:tableStyleId>
                  </a:tblPr>
                  <a:tblGrid>
                    <a:gridCol w="1406769">
                      <a:extLst>
                        <a:ext uri="{9D8B030D-6E8A-4147-A177-3AD203B41FA5}">
                          <a16:colId xmlns:a16="http://schemas.microsoft.com/office/drawing/2014/main" val="3864651566"/>
                        </a:ext>
                      </a:extLst>
                    </a:gridCol>
                    <a:gridCol w="867508">
                      <a:extLst>
                        <a:ext uri="{9D8B030D-6E8A-4147-A177-3AD203B41FA5}">
                          <a16:colId xmlns:a16="http://schemas.microsoft.com/office/drawing/2014/main" val="2752352216"/>
                        </a:ext>
                      </a:extLst>
                    </a:gridCol>
                    <a:gridCol w="1160584">
                      <a:extLst>
                        <a:ext uri="{9D8B030D-6E8A-4147-A177-3AD203B41FA5}">
                          <a16:colId xmlns:a16="http://schemas.microsoft.com/office/drawing/2014/main" val="2970419209"/>
                        </a:ext>
                      </a:extLst>
                    </a:gridCol>
                    <a:gridCol w="1465385">
                      <a:extLst>
                        <a:ext uri="{9D8B030D-6E8A-4147-A177-3AD203B41FA5}">
                          <a16:colId xmlns:a16="http://schemas.microsoft.com/office/drawing/2014/main" val="1183750773"/>
                        </a:ext>
                      </a:extLst>
                    </a:gridCol>
                  </a:tblGrid>
                  <a:tr h="151384">
                    <a:tc>
                      <a:txBody>
                        <a:bodyPr/>
                        <a:lstStyle/>
                        <a:p>
                          <a:pPr algn="ctr"/>
                          <a:r>
                            <a:rPr lang="es-CL" sz="1200" dirty="0"/>
                            <a:t>Meses</a:t>
                          </a:r>
                        </a:p>
                      </a:txBody>
                      <a:tcPr/>
                    </a:tc>
                    <a:tc>
                      <a:txBody>
                        <a:bodyPr/>
                        <a:lstStyle/>
                        <a:p>
                          <a:pPr algn="ctr"/>
                          <a:r>
                            <a:rPr lang="es-CL" sz="1200" dirty="0"/>
                            <a:t>Ventas</a:t>
                          </a:r>
                        </a:p>
                        <a:p>
                          <a:pPr algn="ctr"/>
                          <a:r>
                            <a:rPr lang="es-CL" sz="1200" dirty="0"/>
                            <a:t>(</a:t>
                          </a:r>
                          <a:r>
                            <a:rPr lang="es-CL" sz="1200" dirty="0" err="1"/>
                            <a:t>X</a:t>
                          </a:r>
                          <a:r>
                            <a:rPr lang="es-CL" sz="1200" baseline="-25000" dirty="0" err="1"/>
                            <a:t>t</a:t>
                          </a:r>
                          <a:r>
                            <a:rPr lang="es-CL" sz="1200" dirty="0"/>
                            <a:t>)</a:t>
                          </a:r>
                        </a:p>
                      </a:txBody>
                      <a:tcPr/>
                    </a:tc>
                    <a:tc>
                      <a:txBody>
                        <a:bodyPr/>
                        <a:lstStyle/>
                        <a:p>
                          <a:pPr algn="ctr"/>
                          <a:r>
                            <a:rPr lang="es-CL" sz="1200" dirty="0"/>
                            <a:t>Pronóstico </a:t>
                          </a:r>
                        </a:p>
                        <a:p>
                          <a:pPr algn="ctr"/>
                          <a14:m>
                            <m:oMathPara xmlns:m="http://schemas.openxmlformats.org/officeDocument/2006/math">
                              <m:oMathParaPr>
                                <m:jc m:val="centerGroup"/>
                              </m:oMathParaPr>
                              <m:oMath xmlns:m="http://schemas.openxmlformats.org/officeDocument/2006/math">
                                <m:sSub>
                                  <m:sSubPr>
                                    <m:ctrlPr>
                                      <a:rPr lang="es-CL" sz="1200" b="0" i="1" smtClean="0">
                                        <a:latin typeface="Cambria Math" panose="02040503050406030204" pitchFamily="18" charset="0"/>
                                        <a:ea typeface="Cambria Math" panose="02040503050406030204" pitchFamily="18" charset="0"/>
                                      </a:rPr>
                                    </m:ctrlPr>
                                  </m:sSubPr>
                                  <m:e>
                                    <m:r>
                                      <a:rPr lang="es-CL" sz="1200" b="0" i="1" smtClean="0">
                                        <a:latin typeface="Cambria Math" panose="02040503050406030204" pitchFamily="18" charset="0"/>
                                        <a:ea typeface="Cambria Math" panose="02040503050406030204" pitchFamily="18" charset="0"/>
                                      </a:rPr>
                                      <m:t>𝑌</m:t>
                                    </m:r>
                                  </m:e>
                                  <m:sub>
                                    <m:r>
                                      <a:rPr lang="es-CL" sz="1200" b="0" i="1" smtClean="0">
                                        <a:latin typeface="Cambria Math" panose="02040503050406030204" pitchFamily="18" charset="0"/>
                                        <a:ea typeface="Cambria Math" panose="02040503050406030204" pitchFamily="18" charset="0"/>
                                      </a:rPr>
                                      <m:t>𝑡</m:t>
                                    </m:r>
                                  </m:sub>
                                </m:sSub>
                              </m:oMath>
                            </m:oMathPara>
                          </a14:m>
                          <a:endParaRPr lang="es-CL" sz="1200" dirty="0"/>
                        </a:p>
                      </a:txBody>
                      <a:tcPr/>
                    </a:tc>
                    <a:tc>
                      <a:txBody>
                        <a:bodyPr/>
                        <a:lstStyle/>
                        <a:p>
                          <a:pPr algn="ctr"/>
                          <a:r>
                            <a:rPr lang="es-CL" sz="1200" dirty="0"/>
                            <a:t>Error</a:t>
                          </a:r>
                        </a:p>
                        <a:p>
                          <a:pPr algn="ctr"/>
                          <a14:m>
                            <m:oMathPara xmlns:m="http://schemas.openxmlformats.org/officeDocument/2006/math">
                              <m:oMathParaPr>
                                <m:jc m:val="centerGroup"/>
                              </m:oMathParaPr>
                              <m:oMath xmlns:m="http://schemas.openxmlformats.org/officeDocument/2006/math">
                                <m:sSup>
                                  <m:sSupPr>
                                    <m:ctrlPr>
                                      <a:rPr lang="es-CL" sz="1200" i="1" dirty="0" smtClean="0">
                                        <a:latin typeface="Cambria Math" panose="02040503050406030204" pitchFamily="18" charset="0"/>
                                      </a:rPr>
                                    </m:ctrlPr>
                                  </m:sSupPr>
                                  <m:e>
                                    <m:r>
                                      <a:rPr lang="es-CL" sz="1200" i="1" dirty="0" smtClean="0">
                                        <a:latin typeface="Cambria Math" panose="02040503050406030204" pitchFamily="18" charset="0"/>
                                      </a:rPr>
                                      <m:t>(</m:t>
                                    </m:r>
                                    <m:r>
                                      <a:rPr lang="es-CL" sz="1200" i="1" dirty="0" err="1" smtClean="0">
                                        <a:latin typeface="Cambria Math" panose="02040503050406030204" pitchFamily="18" charset="0"/>
                                      </a:rPr>
                                      <m:t>𝑌𝑡</m:t>
                                    </m:r>
                                    <m:r>
                                      <a:rPr lang="es-CL" sz="1200" i="1" dirty="0" smtClean="0">
                                        <a:latin typeface="Cambria Math" panose="02040503050406030204" pitchFamily="18" charset="0"/>
                                      </a:rPr>
                                      <m:t> − </m:t>
                                    </m:r>
                                    <m:r>
                                      <a:rPr lang="es-CL" sz="1200" i="1" dirty="0" err="1" smtClean="0">
                                        <a:latin typeface="Cambria Math" panose="02040503050406030204" pitchFamily="18" charset="0"/>
                                      </a:rPr>
                                      <m:t>𝑋𝑡</m:t>
                                    </m:r>
                                    <m:r>
                                      <a:rPr lang="es-CL" sz="1200" i="1" dirty="0" smtClean="0">
                                        <a:latin typeface="Cambria Math" panose="02040503050406030204" pitchFamily="18" charset="0"/>
                                      </a:rPr>
                                      <m:t> )</m:t>
                                    </m:r>
                                  </m:e>
                                  <m:sup>
                                    <m:r>
                                      <a:rPr lang="es-CL" sz="1200" i="1" dirty="0" smtClean="0">
                                        <a:latin typeface="Cambria Math" panose="02040503050406030204" pitchFamily="18" charset="0"/>
                                      </a:rPr>
                                      <m:t>2</m:t>
                                    </m:r>
                                  </m:sup>
                                </m:sSup>
                              </m:oMath>
                            </m:oMathPara>
                          </a14:m>
                          <a:endParaRPr lang="es-CL" sz="1200" dirty="0"/>
                        </a:p>
                      </a:txBody>
                      <a:tcPr/>
                    </a:tc>
                    <a:extLst>
                      <a:ext uri="{0D108BD9-81ED-4DB2-BD59-A6C34878D82A}">
                        <a16:rowId xmlns:a16="http://schemas.microsoft.com/office/drawing/2014/main" val="1858998444"/>
                      </a:ext>
                    </a:extLst>
                  </a:tr>
                  <a:tr h="177133">
                    <a:tc>
                      <a:txBody>
                        <a:bodyPr/>
                        <a:lstStyle/>
                        <a:p>
                          <a:pPr algn="ctr"/>
                          <a:r>
                            <a:rPr lang="es-CL" sz="1600" dirty="0"/>
                            <a:t>Septiembre</a:t>
                          </a:r>
                        </a:p>
                      </a:txBody>
                      <a:tcPr/>
                    </a:tc>
                    <a:tc>
                      <a:txBody>
                        <a:bodyPr/>
                        <a:lstStyle/>
                        <a:p>
                          <a:pPr algn="ctr"/>
                          <a:r>
                            <a:rPr lang="es-MX" sz="1600" dirty="0"/>
                            <a:t>6</a:t>
                          </a:r>
                          <a:endParaRPr lang="es-CL" sz="1600" dirty="0"/>
                        </a:p>
                      </a:txBody>
                      <a:tcPr>
                        <a:lnR w="12700" cap="flat" cmpd="sng" algn="ctr">
                          <a:noFill/>
                          <a:prstDash val="solid"/>
                          <a:round/>
                          <a:headEnd type="none" w="med" len="med"/>
                          <a:tailEnd type="none" w="med" len="med"/>
                        </a:lnR>
                      </a:tcPr>
                    </a:tc>
                    <a:tc>
                      <a:txBody>
                        <a:bodyPr/>
                        <a:lstStyle/>
                        <a:p>
                          <a:pPr algn="ctr"/>
                          <a:endParaRPr lang="es-CL" sz="1200" dirty="0"/>
                        </a:p>
                      </a:txBody>
                      <a:tcPr>
                        <a:lnL w="12700" cap="flat" cmpd="sng" algn="ctr">
                          <a:noFill/>
                          <a:prstDash val="solid"/>
                          <a:round/>
                          <a:headEnd type="none" w="med" len="med"/>
                          <a:tailEnd type="none" w="med" len="med"/>
                        </a:lnL>
                      </a:tcPr>
                    </a:tc>
                    <a:tc>
                      <a:txBody>
                        <a:bodyPr/>
                        <a:lstStyle/>
                        <a:p>
                          <a:pPr algn="ctr"/>
                          <a:endParaRPr lang="es-CL" sz="1200" dirty="0"/>
                        </a:p>
                      </a:txBody>
                      <a:tcPr/>
                    </a:tc>
                    <a:extLst>
                      <a:ext uri="{0D108BD9-81ED-4DB2-BD59-A6C34878D82A}">
                        <a16:rowId xmlns:a16="http://schemas.microsoft.com/office/drawing/2014/main" val="60863967"/>
                      </a:ext>
                    </a:extLst>
                  </a:tr>
                  <a:tr h="166282">
                    <a:tc>
                      <a:txBody>
                        <a:bodyPr/>
                        <a:lstStyle/>
                        <a:p>
                          <a:pPr algn="ctr"/>
                          <a:r>
                            <a:rPr lang="es-CL" sz="1600" dirty="0"/>
                            <a:t>Octubre</a:t>
                          </a:r>
                        </a:p>
                      </a:txBody>
                      <a:tcPr/>
                    </a:tc>
                    <a:tc>
                      <a:txBody>
                        <a:bodyPr/>
                        <a:lstStyle/>
                        <a:p>
                          <a:pPr algn="ctr"/>
                          <a:r>
                            <a:rPr lang="es-MX" sz="1600" dirty="0"/>
                            <a:t>7</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kern="1200" dirty="0">
                              <a:solidFill>
                                <a:schemeClr val="tx1"/>
                              </a:solidFill>
                              <a:latin typeface="+mn-lt"/>
                              <a:ea typeface="+mn-ea"/>
                              <a:cs typeface="+mn-cs"/>
                            </a:rPr>
                            <a:t>6</a:t>
                          </a: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1</a:t>
                          </a:r>
                        </a:p>
                      </a:txBody>
                      <a:tcPr/>
                    </a:tc>
                    <a:extLst>
                      <a:ext uri="{0D108BD9-81ED-4DB2-BD59-A6C34878D82A}">
                        <a16:rowId xmlns:a16="http://schemas.microsoft.com/office/drawing/2014/main" val="4203188376"/>
                      </a:ext>
                    </a:extLst>
                  </a:tr>
                  <a:tr h="0">
                    <a:tc>
                      <a:txBody>
                        <a:bodyPr/>
                        <a:lstStyle/>
                        <a:p>
                          <a:pPr algn="ctr"/>
                          <a:r>
                            <a:rPr lang="es-MX" sz="1600" dirty="0"/>
                            <a:t>Noviembre</a:t>
                          </a:r>
                          <a:endParaRPr lang="es-CL" sz="1600" dirty="0"/>
                        </a:p>
                      </a:txBody>
                      <a:tcPr/>
                    </a:tc>
                    <a:tc>
                      <a:txBody>
                        <a:bodyPr/>
                        <a:lstStyle/>
                        <a:p>
                          <a:pPr algn="ctr"/>
                          <a:r>
                            <a:rPr lang="es-MX" sz="1600" dirty="0"/>
                            <a:t>6</a:t>
                          </a:r>
                          <a:endParaRPr lang="es-CL" sz="1600" dirty="0"/>
                        </a:p>
                      </a:txBody>
                      <a:tcPr>
                        <a:lnR w="12700" cap="flat" cmpd="sng" algn="ctr">
                          <a:noFill/>
                          <a:prstDash val="solid"/>
                          <a:round/>
                          <a:headEnd type="none" w="med" len="med"/>
                          <a:tailEnd type="none" w="med" len="med"/>
                        </a:ln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400" kern="1200" dirty="0">
                              <a:solidFill>
                                <a:schemeClr val="tx1"/>
                              </a:solidFill>
                              <a:latin typeface="+mn-lt"/>
                              <a:ea typeface="+mn-ea"/>
                              <a:cs typeface="+mn-cs"/>
                            </a:rPr>
                            <a:t>6,5</a:t>
                          </a: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0,25</a:t>
                          </a:r>
                        </a:p>
                      </a:txBody>
                      <a:tcPr/>
                    </a:tc>
                    <a:extLst>
                      <a:ext uri="{0D108BD9-81ED-4DB2-BD59-A6C34878D82A}">
                        <a16:rowId xmlns:a16="http://schemas.microsoft.com/office/drawing/2014/main" val="1810783538"/>
                      </a:ext>
                    </a:extLst>
                  </a:tr>
                  <a:tr h="14472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MX" sz="1600" dirty="0"/>
                            <a:t>Diciembre</a:t>
                          </a:r>
                          <a:endParaRPr lang="es-CL" sz="1600" dirty="0"/>
                        </a:p>
                      </a:txBody>
                      <a:tcPr/>
                    </a:tc>
                    <a:tc>
                      <a:txBody>
                        <a:bodyPr/>
                        <a:lstStyle/>
                        <a:p>
                          <a:pPr algn="ctr"/>
                          <a:r>
                            <a:rPr lang="es-MX" sz="1600" dirty="0"/>
                            <a:t>12</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kern="1200" dirty="0">
                              <a:solidFill>
                                <a:schemeClr val="tx1"/>
                              </a:solidFill>
                              <a:latin typeface="+mn-lt"/>
                              <a:ea typeface="+mn-ea"/>
                              <a:cs typeface="+mn-cs"/>
                            </a:rPr>
                            <a:t>6,25</a:t>
                          </a: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33,063</a:t>
                          </a:r>
                        </a:p>
                      </a:txBody>
                      <a:tcPr/>
                    </a:tc>
                    <a:extLst>
                      <a:ext uri="{0D108BD9-81ED-4DB2-BD59-A6C34878D82A}">
                        <a16:rowId xmlns:a16="http://schemas.microsoft.com/office/drawing/2014/main" val="3474472019"/>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MX" sz="1600" dirty="0"/>
                            <a:t>Enero</a:t>
                          </a:r>
                          <a:endParaRPr lang="es-CL" sz="1600" dirty="0"/>
                        </a:p>
                      </a:txBody>
                      <a:tcPr/>
                    </a:tc>
                    <a:tc>
                      <a:txBody>
                        <a:bodyPr/>
                        <a:lstStyle/>
                        <a:p>
                          <a:pPr algn="ctr"/>
                          <a:r>
                            <a:rPr lang="es-MX" sz="1600" dirty="0"/>
                            <a:t>7</a:t>
                          </a:r>
                          <a:endParaRPr lang="es-CL" sz="1600" dirty="0"/>
                        </a:p>
                      </a:txBody>
                      <a:tcPr>
                        <a:lnR w="12700" cap="flat" cmpd="sng" algn="ctr">
                          <a:noFill/>
                          <a:prstDash val="solid"/>
                          <a:round/>
                          <a:headEnd type="none" w="med" len="med"/>
                          <a:tailEnd type="none" w="med" len="med"/>
                        </a:ln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400" kern="1200" dirty="0">
                              <a:solidFill>
                                <a:schemeClr val="tx1"/>
                              </a:solidFill>
                              <a:latin typeface="+mn-lt"/>
                              <a:ea typeface="+mn-ea"/>
                              <a:cs typeface="+mn-cs"/>
                            </a:rPr>
                            <a:t>9,125</a:t>
                          </a:r>
                          <a:endParaRPr lang="es-CL" dirty="0"/>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4,516</a:t>
                          </a:r>
                        </a:p>
                      </a:txBody>
                      <a:tcPr/>
                    </a:tc>
                    <a:extLst>
                      <a:ext uri="{0D108BD9-81ED-4DB2-BD59-A6C34878D82A}">
                        <a16:rowId xmlns:a16="http://schemas.microsoft.com/office/drawing/2014/main" val="3632615430"/>
                      </a:ext>
                    </a:extLst>
                  </a:tr>
                  <a:tr h="212002">
                    <a:tc>
                      <a:txBody>
                        <a:bodyPr/>
                        <a:lstStyle/>
                        <a:p>
                          <a:pPr algn="ctr"/>
                          <a:r>
                            <a:rPr lang="es-MX" sz="1600" dirty="0"/>
                            <a:t>Febrero</a:t>
                          </a:r>
                          <a:endParaRPr lang="es-CL" sz="1600" dirty="0"/>
                        </a:p>
                      </a:txBody>
                      <a:tcPr/>
                    </a:tc>
                    <a:tc>
                      <a:txBody>
                        <a:bodyPr/>
                        <a:lstStyle/>
                        <a:p>
                          <a:pPr algn="ctr"/>
                          <a:r>
                            <a:rPr lang="es-MX" sz="1600" dirty="0"/>
                            <a:t>10</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8,063</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3,752</a:t>
                          </a:r>
                        </a:p>
                      </a:txBody>
                      <a:tcPr/>
                    </a:tc>
                    <a:extLst>
                      <a:ext uri="{0D108BD9-81ED-4DB2-BD59-A6C34878D82A}">
                        <a16:rowId xmlns:a16="http://schemas.microsoft.com/office/drawing/2014/main" val="2883235889"/>
                      </a:ext>
                    </a:extLst>
                  </a:tr>
                  <a:tr h="129706">
                    <a:tc>
                      <a:txBody>
                        <a:bodyPr/>
                        <a:lstStyle/>
                        <a:p>
                          <a:pPr algn="ctr"/>
                          <a:r>
                            <a:rPr lang="es-MX" sz="1600" dirty="0"/>
                            <a:t>Marzo</a:t>
                          </a:r>
                          <a:endParaRPr lang="es-CL" sz="1600" dirty="0"/>
                        </a:p>
                      </a:txBody>
                      <a:tcPr/>
                    </a:tc>
                    <a:tc>
                      <a:txBody>
                        <a:bodyPr/>
                        <a:lstStyle/>
                        <a:p>
                          <a:pPr algn="ctr"/>
                          <a:r>
                            <a:rPr lang="es-MX" sz="1600" dirty="0"/>
                            <a:t>6</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9,032</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9,193</a:t>
                          </a:r>
                        </a:p>
                      </a:txBody>
                      <a:tcPr/>
                    </a:tc>
                    <a:extLst>
                      <a:ext uri="{0D108BD9-81ED-4DB2-BD59-A6C34878D82A}">
                        <a16:rowId xmlns:a16="http://schemas.microsoft.com/office/drawing/2014/main" val="2099311710"/>
                      </a:ext>
                    </a:extLst>
                  </a:tr>
                  <a:tr h="0">
                    <a:tc>
                      <a:txBody>
                        <a:bodyPr/>
                        <a:lstStyle/>
                        <a:p>
                          <a:pPr algn="ctr"/>
                          <a:r>
                            <a:rPr lang="es-MX" sz="1600" dirty="0"/>
                            <a:t>Abril</a:t>
                          </a:r>
                          <a:endParaRPr lang="es-CL" sz="1600" dirty="0"/>
                        </a:p>
                      </a:txBody>
                      <a:tcPr/>
                    </a:tc>
                    <a:tc>
                      <a:txBody>
                        <a:bodyPr/>
                        <a:lstStyle/>
                        <a:p>
                          <a:pPr algn="ctr"/>
                          <a:r>
                            <a:rPr lang="es-MX" sz="1600" dirty="0"/>
                            <a:t>4</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7,516</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12,362</a:t>
                          </a:r>
                        </a:p>
                      </a:txBody>
                      <a:tcPr/>
                    </a:tc>
                    <a:extLst>
                      <a:ext uri="{0D108BD9-81ED-4DB2-BD59-A6C34878D82A}">
                        <a16:rowId xmlns:a16="http://schemas.microsoft.com/office/drawing/2014/main" val="2560772990"/>
                      </a:ext>
                    </a:extLst>
                  </a:tr>
                  <a:tr h="166282">
                    <a:tc>
                      <a:txBody>
                        <a:bodyPr/>
                        <a:lstStyle/>
                        <a:p>
                          <a:pPr algn="ctr"/>
                          <a:r>
                            <a:rPr lang="es-MX" sz="1600" dirty="0"/>
                            <a:t>Mayo</a:t>
                          </a:r>
                          <a:endParaRPr lang="es-CL" sz="1600" dirty="0"/>
                        </a:p>
                      </a:txBody>
                      <a:tcPr/>
                    </a:tc>
                    <a:tc>
                      <a:txBody>
                        <a:bodyPr/>
                        <a:lstStyle/>
                        <a:p>
                          <a:pPr algn="ctr"/>
                          <a:r>
                            <a:rPr lang="es-MX" sz="1600" dirty="0"/>
                            <a:t>9</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5,758</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10,511</a:t>
                          </a:r>
                        </a:p>
                      </a:txBody>
                      <a:tcPr/>
                    </a:tc>
                    <a:extLst>
                      <a:ext uri="{0D108BD9-81ED-4DB2-BD59-A6C34878D82A}">
                        <a16:rowId xmlns:a16="http://schemas.microsoft.com/office/drawing/2014/main" val="646566107"/>
                      </a:ext>
                    </a:extLst>
                  </a:tr>
                  <a:tr h="138850">
                    <a:tc>
                      <a:txBody>
                        <a:bodyPr/>
                        <a:lstStyle/>
                        <a:p>
                          <a:pPr algn="ctr"/>
                          <a:r>
                            <a:rPr lang="es-MX" sz="1600" dirty="0"/>
                            <a:t>Junio</a:t>
                          </a:r>
                          <a:endParaRPr lang="es-CL" sz="1600" dirty="0"/>
                        </a:p>
                      </a:txBody>
                      <a:tcPr/>
                    </a:tc>
                    <a:tc>
                      <a:txBody>
                        <a:bodyPr/>
                        <a:lstStyle/>
                        <a:p>
                          <a:pPr algn="ctr"/>
                          <a:r>
                            <a:rPr lang="es-MX" sz="1600" dirty="0"/>
                            <a:t>7</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7,379</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0,144</a:t>
                          </a:r>
                        </a:p>
                      </a:txBody>
                      <a:tcPr/>
                    </a:tc>
                    <a:extLst>
                      <a:ext uri="{0D108BD9-81ED-4DB2-BD59-A6C34878D82A}">
                        <a16:rowId xmlns:a16="http://schemas.microsoft.com/office/drawing/2014/main" val="1093299430"/>
                      </a:ext>
                    </a:extLst>
                  </a:tr>
                  <a:tr h="0">
                    <a:tc>
                      <a:txBody>
                        <a:bodyPr/>
                        <a:lstStyle/>
                        <a:p>
                          <a:pPr algn="ctr"/>
                          <a:r>
                            <a:rPr lang="es-MX" sz="1600" dirty="0"/>
                            <a:t>Julio</a:t>
                          </a:r>
                          <a:endParaRPr lang="es-CL" sz="1600" dirty="0"/>
                        </a:p>
                      </a:txBody>
                      <a:tcPr/>
                    </a:tc>
                    <a:tc>
                      <a:txBody>
                        <a:bodyPr/>
                        <a:lstStyle/>
                        <a:p>
                          <a:pPr algn="ctr"/>
                          <a:r>
                            <a:rPr lang="es-MX" sz="1600" dirty="0"/>
                            <a:t>8</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7,189</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0,658</a:t>
                          </a:r>
                        </a:p>
                      </a:txBody>
                      <a:tcPr/>
                    </a:tc>
                    <a:extLst>
                      <a:ext uri="{0D108BD9-81ED-4DB2-BD59-A6C34878D82A}">
                        <a16:rowId xmlns:a16="http://schemas.microsoft.com/office/drawing/2014/main" val="316992094"/>
                      </a:ext>
                    </a:extLst>
                  </a:tr>
                  <a:tr h="221146">
                    <a:tc>
                      <a:txBody>
                        <a:bodyPr/>
                        <a:lstStyle/>
                        <a:p>
                          <a:pPr algn="ctr"/>
                          <a:r>
                            <a:rPr lang="es-MX" sz="1600" dirty="0"/>
                            <a:t>Agosto</a:t>
                          </a:r>
                          <a:endParaRPr lang="es-CL" sz="1600" dirty="0"/>
                        </a:p>
                      </a:txBody>
                      <a:tcPr/>
                    </a:tc>
                    <a:tc>
                      <a:txBody>
                        <a:bodyPr/>
                        <a:lstStyle/>
                        <a:p>
                          <a:pPr algn="ctr"/>
                          <a:r>
                            <a:rPr lang="es-MX" sz="1600" dirty="0"/>
                            <a:t>6</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7,595</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2,544</a:t>
                          </a:r>
                        </a:p>
                      </a:txBody>
                      <a:tcPr/>
                    </a:tc>
                    <a:extLst>
                      <a:ext uri="{0D108BD9-81ED-4DB2-BD59-A6C34878D82A}">
                        <a16:rowId xmlns:a16="http://schemas.microsoft.com/office/drawing/2014/main" val="1492607327"/>
                      </a:ext>
                    </a:extLst>
                  </a:tr>
                  <a:tr h="221146">
                    <a:tc>
                      <a:txBody>
                        <a:bodyPr/>
                        <a:lstStyle/>
                        <a:p>
                          <a:pPr algn="ctr"/>
                          <a:endParaRPr lang="es-CL" sz="1600" dirty="0"/>
                        </a:p>
                      </a:txBody>
                      <a:tcPr/>
                    </a:tc>
                    <a:tc>
                      <a:txBody>
                        <a:bodyPr/>
                        <a:lstStyle/>
                        <a:p>
                          <a:pPr algn="ct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Total</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77,993</a:t>
                          </a:r>
                        </a:p>
                      </a:txBody>
                      <a:tcPr/>
                    </a:tc>
                    <a:extLst>
                      <a:ext uri="{0D108BD9-81ED-4DB2-BD59-A6C34878D82A}">
                        <a16:rowId xmlns:a16="http://schemas.microsoft.com/office/drawing/2014/main" val="1100511082"/>
                      </a:ext>
                    </a:extLst>
                  </a:tr>
                </a:tbl>
              </a:graphicData>
            </a:graphic>
          </p:graphicFrame>
        </mc:Choice>
        <mc:Fallback>
          <p:graphicFrame>
            <p:nvGraphicFramePr>
              <p:cNvPr id="13" name="Tabla 13">
                <a:extLst>
                  <a:ext uri="{FF2B5EF4-FFF2-40B4-BE49-F238E27FC236}">
                    <a16:creationId xmlns:a16="http://schemas.microsoft.com/office/drawing/2014/main" id="{383F7F08-8B9F-5232-9D52-C454A3542AD6}"/>
                  </a:ext>
                </a:extLst>
              </p:cNvPr>
              <p:cNvGraphicFramePr>
                <a:graphicFrameLocks noGrp="1"/>
              </p:cNvGraphicFramePr>
              <p:nvPr>
                <p:extLst>
                  <p:ext uri="{D42A27DB-BD31-4B8C-83A1-F6EECF244321}">
                    <p14:modId xmlns:p14="http://schemas.microsoft.com/office/powerpoint/2010/main" val="3263972084"/>
                  </p:ext>
                </p:extLst>
              </p:nvPr>
            </p:nvGraphicFramePr>
            <p:xfrm>
              <a:off x="7127631" y="1834128"/>
              <a:ext cx="4900246" cy="4815840"/>
            </p:xfrm>
            <a:graphic>
              <a:graphicData uri="http://schemas.openxmlformats.org/drawingml/2006/table">
                <a:tbl>
                  <a:tblPr firstRow="1" bandRow="1">
                    <a:tableStyleId>{69012ECD-51FC-41F1-AA8D-1B2483CD663E}</a:tableStyleId>
                  </a:tblPr>
                  <a:tblGrid>
                    <a:gridCol w="1406769">
                      <a:extLst>
                        <a:ext uri="{9D8B030D-6E8A-4147-A177-3AD203B41FA5}">
                          <a16:colId xmlns:a16="http://schemas.microsoft.com/office/drawing/2014/main" val="3864651566"/>
                        </a:ext>
                      </a:extLst>
                    </a:gridCol>
                    <a:gridCol w="867508">
                      <a:extLst>
                        <a:ext uri="{9D8B030D-6E8A-4147-A177-3AD203B41FA5}">
                          <a16:colId xmlns:a16="http://schemas.microsoft.com/office/drawing/2014/main" val="2752352216"/>
                        </a:ext>
                      </a:extLst>
                    </a:gridCol>
                    <a:gridCol w="1160584">
                      <a:extLst>
                        <a:ext uri="{9D8B030D-6E8A-4147-A177-3AD203B41FA5}">
                          <a16:colId xmlns:a16="http://schemas.microsoft.com/office/drawing/2014/main" val="2970419209"/>
                        </a:ext>
                      </a:extLst>
                    </a:gridCol>
                    <a:gridCol w="1465385">
                      <a:extLst>
                        <a:ext uri="{9D8B030D-6E8A-4147-A177-3AD203B41FA5}">
                          <a16:colId xmlns:a16="http://schemas.microsoft.com/office/drawing/2014/main" val="1183750773"/>
                        </a:ext>
                      </a:extLst>
                    </a:gridCol>
                  </a:tblGrid>
                  <a:tr h="457200">
                    <a:tc>
                      <a:txBody>
                        <a:bodyPr/>
                        <a:lstStyle/>
                        <a:p>
                          <a:pPr algn="ctr"/>
                          <a:r>
                            <a:rPr lang="es-CL" sz="1200" dirty="0"/>
                            <a:t>Meses</a:t>
                          </a:r>
                        </a:p>
                      </a:txBody>
                      <a:tcPr/>
                    </a:tc>
                    <a:tc>
                      <a:txBody>
                        <a:bodyPr/>
                        <a:lstStyle/>
                        <a:p>
                          <a:pPr algn="ctr"/>
                          <a:r>
                            <a:rPr lang="es-CL" sz="1200" dirty="0"/>
                            <a:t>Ventas</a:t>
                          </a:r>
                        </a:p>
                        <a:p>
                          <a:pPr algn="ctr"/>
                          <a:r>
                            <a:rPr lang="es-CL" sz="1200" dirty="0"/>
                            <a:t>(</a:t>
                          </a:r>
                          <a:r>
                            <a:rPr lang="es-CL" sz="1200" dirty="0" err="1"/>
                            <a:t>X</a:t>
                          </a:r>
                          <a:r>
                            <a:rPr lang="es-CL" sz="1200" baseline="-25000" dirty="0" err="1"/>
                            <a:t>t</a:t>
                          </a:r>
                          <a:r>
                            <a:rPr lang="es-CL" sz="1200" dirty="0"/>
                            <a:t>)</a:t>
                          </a:r>
                        </a:p>
                      </a:txBody>
                      <a:tcPr/>
                    </a:tc>
                    <a:tc>
                      <a:txBody>
                        <a:bodyPr/>
                        <a:lstStyle/>
                        <a:p>
                          <a:endParaRPr lang="es-CL"/>
                        </a:p>
                      </a:txBody>
                      <a:tcPr>
                        <a:blipFill>
                          <a:blip r:embed="rId3"/>
                          <a:stretch>
                            <a:fillRect l="-197368" r="-127368" b="-961333"/>
                          </a:stretch>
                        </a:blipFill>
                      </a:tcPr>
                    </a:tc>
                    <a:tc>
                      <a:txBody>
                        <a:bodyPr/>
                        <a:lstStyle/>
                        <a:p>
                          <a:endParaRPr lang="es-CL"/>
                        </a:p>
                      </a:txBody>
                      <a:tcPr>
                        <a:blipFill>
                          <a:blip r:embed="rId3"/>
                          <a:stretch>
                            <a:fillRect l="-234440" r="-415" b="-961333"/>
                          </a:stretch>
                        </a:blipFill>
                      </a:tcPr>
                    </a:tc>
                    <a:extLst>
                      <a:ext uri="{0D108BD9-81ED-4DB2-BD59-A6C34878D82A}">
                        <a16:rowId xmlns:a16="http://schemas.microsoft.com/office/drawing/2014/main" val="1858998444"/>
                      </a:ext>
                    </a:extLst>
                  </a:tr>
                  <a:tr h="335280">
                    <a:tc>
                      <a:txBody>
                        <a:bodyPr/>
                        <a:lstStyle/>
                        <a:p>
                          <a:pPr algn="ctr"/>
                          <a:r>
                            <a:rPr lang="es-CL" sz="1600" dirty="0"/>
                            <a:t>Septiembre</a:t>
                          </a:r>
                        </a:p>
                      </a:txBody>
                      <a:tcPr/>
                    </a:tc>
                    <a:tc>
                      <a:txBody>
                        <a:bodyPr/>
                        <a:lstStyle/>
                        <a:p>
                          <a:pPr algn="ctr"/>
                          <a:r>
                            <a:rPr lang="es-MX" sz="1600" dirty="0"/>
                            <a:t>6</a:t>
                          </a:r>
                          <a:endParaRPr lang="es-CL" sz="1600" dirty="0"/>
                        </a:p>
                      </a:txBody>
                      <a:tcPr>
                        <a:lnR w="12700" cap="flat" cmpd="sng" algn="ctr">
                          <a:noFill/>
                          <a:prstDash val="solid"/>
                          <a:round/>
                          <a:headEnd type="none" w="med" len="med"/>
                          <a:tailEnd type="none" w="med" len="med"/>
                        </a:lnR>
                      </a:tcPr>
                    </a:tc>
                    <a:tc>
                      <a:txBody>
                        <a:bodyPr/>
                        <a:lstStyle/>
                        <a:p>
                          <a:pPr algn="ctr"/>
                          <a:endParaRPr lang="es-CL" sz="1200" dirty="0"/>
                        </a:p>
                      </a:txBody>
                      <a:tcPr>
                        <a:lnL w="12700" cap="flat" cmpd="sng" algn="ctr">
                          <a:noFill/>
                          <a:prstDash val="solid"/>
                          <a:round/>
                          <a:headEnd type="none" w="med" len="med"/>
                          <a:tailEnd type="none" w="med" len="med"/>
                        </a:lnL>
                      </a:tcPr>
                    </a:tc>
                    <a:tc>
                      <a:txBody>
                        <a:bodyPr/>
                        <a:lstStyle/>
                        <a:p>
                          <a:pPr algn="ctr"/>
                          <a:endParaRPr lang="es-CL" sz="1200" dirty="0"/>
                        </a:p>
                      </a:txBody>
                      <a:tcPr/>
                    </a:tc>
                    <a:extLst>
                      <a:ext uri="{0D108BD9-81ED-4DB2-BD59-A6C34878D82A}">
                        <a16:rowId xmlns:a16="http://schemas.microsoft.com/office/drawing/2014/main" val="60863967"/>
                      </a:ext>
                    </a:extLst>
                  </a:tr>
                  <a:tr h="335280">
                    <a:tc>
                      <a:txBody>
                        <a:bodyPr/>
                        <a:lstStyle/>
                        <a:p>
                          <a:pPr algn="ctr"/>
                          <a:r>
                            <a:rPr lang="es-CL" sz="1600" dirty="0"/>
                            <a:t>Octubre</a:t>
                          </a:r>
                        </a:p>
                      </a:txBody>
                      <a:tcPr/>
                    </a:tc>
                    <a:tc>
                      <a:txBody>
                        <a:bodyPr/>
                        <a:lstStyle/>
                        <a:p>
                          <a:pPr algn="ctr"/>
                          <a:r>
                            <a:rPr lang="es-MX" sz="1600" dirty="0"/>
                            <a:t>7</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kern="1200" dirty="0">
                              <a:solidFill>
                                <a:schemeClr val="tx1"/>
                              </a:solidFill>
                              <a:latin typeface="+mn-lt"/>
                              <a:ea typeface="+mn-ea"/>
                              <a:cs typeface="+mn-cs"/>
                            </a:rPr>
                            <a:t>6</a:t>
                          </a: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1</a:t>
                          </a:r>
                        </a:p>
                      </a:txBody>
                      <a:tcPr/>
                    </a:tc>
                    <a:extLst>
                      <a:ext uri="{0D108BD9-81ED-4DB2-BD59-A6C34878D82A}">
                        <a16:rowId xmlns:a16="http://schemas.microsoft.com/office/drawing/2014/main" val="4203188376"/>
                      </a:ext>
                    </a:extLst>
                  </a:tr>
                  <a:tr h="335280">
                    <a:tc>
                      <a:txBody>
                        <a:bodyPr/>
                        <a:lstStyle/>
                        <a:p>
                          <a:pPr algn="ctr"/>
                          <a:r>
                            <a:rPr lang="es-MX" sz="1600" dirty="0"/>
                            <a:t>Noviembre</a:t>
                          </a:r>
                          <a:endParaRPr lang="es-CL" sz="1600" dirty="0"/>
                        </a:p>
                      </a:txBody>
                      <a:tcPr/>
                    </a:tc>
                    <a:tc>
                      <a:txBody>
                        <a:bodyPr/>
                        <a:lstStyle/>
                        <a:p>
                          <a:pPr algn="ctr"/>
                          <a:r>
                            <a:rPr lang="es-MX" sz="1600" dirty="0"/>
                            <a:t>6</a:t>
                          </a:r>
                          <a:endParaRPr lang="es-CL" sz="1600" dirty="0"/>
                        </a:p>
                      </a:txBody>
                      <a:tcPr>
                        <a:lnR w="12700" cap="flat" cmpd="sng" algn="ctr">
                          <a:noFill/>
                          <a:prstDash val="solid"/>
                          <a:round/>
                          <a:headEnd type="none" w="med" len="med"/>
                          <a:tailEnd type="none" w="med" len="med"/>
                        </a:ln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400" kern="1200" dirty="0">
                              <a:solidFill>
                                <a:schemeClr val="tx1"/>
                              </a:solidFill>
                              <a:latin typeface="+mn-lt"/>
                              <a:ea typeface="+mn-ea"/>
                              <a:cs typeface="+mn-cs"/>
                            </a:rPr>
                            <a:t>6,5</a:t>
                          </a: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0,25</a:t>
                          </a:r>
                        </a:p>
                      </a:txBody>
                      <a:tcPr/>
                    </a:tc>
                    <a:extLst>
                      <a:ext uri="{0D108BD9-81ED-4DB2-BD59-A6C34878D82A}">
                        <a16:rowId xmlns:a16="http://schemas.microsoft.com/office/drawing/2014/main" val="1810783538"/>
                      </a:ext>
                    </a:extLst>
                  </a:tr>
                  <a:tr h="3352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MX" sz="1600" dirty="0"/>
                            <a:t>Diciembre</a:t>
                          </a:r>
                          <a:endParaRPr lang="es-CL" sz="1600" dirty="0"/>
                        </a:p>
                      </a:txBody>
                      <a:tcPr/>
                    </a:tc>
                    <a:tc>
                      <a:txBody>
                        <a:bodyPr/>
                        <a:lstStyle/>
                        <a:p>
                          <a:pPr algn="ctr"/>
                          <a:r>
                            <a:rPr lang="es-MX" sz="1600" dirty="0"/>
                            <a:t>12</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kern="1200" dirty="0">
                              <a:solidFill>
                                <a:schemeClr val="tx1"/>
                              </a:solidFill>
                              <a:latin typeface="+mn-lt"/>
                              <a:ea typeface="+mn-ea"/>
                              <a:cs typeface="+mn-cs"/>
                            </a:rPr>
                            <a:t>6,25</a:t>
                          </a: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33,063</a:t>
                          </a:r>
                        </a:p>
                      </a:txBody>
                      <a:tcPr/>
                    </a:tc>
                    <a:extLst>
                      <a:ext uri="{0D108BD9-81ED-4DB2-BD59-A6C34878D82A}">
                        <a16:rowId xmlns:a16="http://schemas.microsoft.com/office/drawing/2014/main" val="3474472019"/>
                      </a:ext>
                    </a:extLst>
                  </a:tr>
                  <a:tr h="3352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MX" sz="1600" dirty="0"/>
                            <a:t>Enero</a:t>
                          </a:r>
                          <a:endParaRPr lang="es-CL" sz="1600" dirty="0"/>
                        </a:p>
                      </a:txBody>
                      <a:tcPr/>
                    </a:tc>
                    <a:tc>
                      <a:txBody>
                        <a:bodyPr/>
                        <a:lstStyle/>
                        <a:p>
                          <a:pPr algn="ctr"/>
                          <a:r>
                            <a:rPr lang="es-MX" sz="1600" dirty="0"/>
                            <a:t>7</a:t>
                          </a:r>
                          <a:endParaRPr lang="es-CL" sz="1600" dirty="0"/>
                        </a:p>
                      </a:txBody>
                      <a:tcPr>
                        <a:lnR w="12700" cap="flat" cmpd="sng" algn="ctr">
                          <a:noFill/>
                          <a:prstDash val="solid"/>
                          <a:round/>
                          <a:headEnd type="none" w="med" len="med"/>
                          <a:tailEnd type="none" w="med" len="med"/>
                        </a:ln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400" kern="1200" dirty="0">
                              <a:solidFill>
                                <a:schemeClr val="tx1"/>
                              </a:solidFill>
                              <a:latin typeface="+mn-lt"/>
                              <a:ea typeface="+mn-ea"/>
                              <a:cs typeface="+mn-cs"/>
                            </a:rPr>
                            <a:t>9,125</a:t>
                          </a:r>
                          <a:endParaRPr lang="es-CL" dirty="0"/>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4,516</a:t>
                          </a:r>
                        </a:p>
                      </a:txBody>
                      <a:tcPr/>
                    </a:tc>
                    <a:extLst>
                      <a:ext uri="{0D108BD9-81ED-4DB2-BD59-A6C34878D82A}">
                        <a16:rowId xmlns:a16="http://schemas.microsoft.com/office/drawing/2014/main" val="3632615430"/>
                      </a:ext>
                    </a:extLst>
                  </a:tr>
                  <a:tr h="335280">
                    <a:tc>
                      <a:txBody>
                        <a:bodyPr/>
                        <a:lstStyle/>
                        <a:p>
                          <a:pPr algn="ctr"/>
                          <a:r>
                            <a:rPr lang="es-MX" sz="1600" dirty="0"/>
                            <a:t>Febrero</a:t>
                          </a:r>
                          <a:endParaRPr lang="es-CL" sz="1600" dirty="0"/>
                        </a:p>
                      </a:txBody>
                      <a:tcPr/>
                    </a:tc>
                    <a:tc>
                      <a:txBody>
                        <a:bodyPr/>
                        <a:lstStyle/>
                        <a:p>
                          <a:pPr algn="ctr"/>
                          <a:r>
                            <a:rPr lang="es-MX" sz="1600" dirty="0"/>
                            <a:t>10</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8,063</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3,752</a:t>
                          </a:r>
                        </a:p>
                      </a:txBody>
                      <a:tcPr/>
                    </a:tc>
                    <a:extLst>
                      <a:ext uri="{0D108BD9-81ED-4DB2-BD59-A6C34878D82A}">
                        <a16:rowId xmlns:a16="http://schemas.microsoft.com/office/drawing/2014/main" val="2883235889"/>
                      </a:ext>
                    </a:extLst>
                  </a:tr>
                  <a:tr h="335280">
                    <a:tc>
                      <a:txBody>
                        <a:bodyPr/>
                        <a:lstStyle/>
                        <a:p>
                          <a:pPr algn="ctr"/>
                          <a:r>
                            <a:rPr lang="es-MX" sz="1600" dirty="0"/>
                            <a:t>Marzo</a:t>
                          </a:r>
                          <a:endParaRPr lang="es-CL" sz="1600" dirty="0"/>
                        </a:p>
                      </a:txBody>
                      <a:tcPr/>
                    </a:tc>
                    <a:tc>
                      <a:txBody>
                        <a:bodyPr/>
                        <a:lstStyle/>
                        <a:p>
                          <a:pPr algn="ctr"/>
                          <a:r>
                            <a:rPr lang="es-MX" sz="1600" dirty="0"/>
                            <a:t>6</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9,032</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9,193</a:t>
                          </a:r>
                        </a:p>
                      </a:txBody>
                      <a:tcPr/>
                    </a:tc>
                    <a:extLst>
                      <a:ext uri="{0D108BD9-81ED-4DB2-BD59-A6C34878D82A}">
                        <a16:rowId xmlns:a16="http://schemas.microsoft.com/office/drawing/2014/main" val="2099311710"/>
                      </a:ext>
                    </a:extLst>
                  </a:tr>
                  <a:tr h="335280">
                    <a:tc>
                      <a:txBody>
                        <a:bodyPr/>
                        <a:lstStyle/>
                        <a:p>
                          <a:pPr algn="ctr"/>
                          <a:r>
                            <a:rPr lang="es-MX" sz="1600" dirty="0"/>
                            <a:t>Abril</a:t>
                          </a:r>
                          <a:endParaRPr lang="es-CL" sz="1600" dirty="0"/>
                        </a:p>
                      </a:txBody>
                      <a:tcPr/>
                    </a:tc>
                    <a:tc>
                      <a:txBody>
                        <a:bodyPr/>
                        <a:lstStyle/>
                        <a:p>
                          <a:pPr algn="ctr"/>
                          <a:r>
                            <a:rPr lang="es-MX" sz="1600" dirty="0"/>
                            <a:t>4</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7,516</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12,362</a:t>
                          </a:r>
                        </a:p>
                      </a:txBody>
                      <a:tcPr/>
                    </a:tc>
                    <a:extLst>
                      <a:ext uri="{0D108BD9-81ED-4DB2-BD59-A6C34878D82A}">
                        <a16:rowId xmlns:a16="http://schemas.microsoft.com/office/drawing/2014/main" val="2560772990"/>
                      </a:ext>
                    </a:extLst>
                  </a:tr>
                  <a:tr h="335280">
                    <a:tc>
                      <a:txBody>
                        <a:bodyPr/>
                        <a:lstStyle/>
                        <a:p>
                          <a:pPr algn="ctr"/>
                          <a:r>
                            <a:rPr lang="es-MX" sz="1600" dirty="0"/>
                            <a:t>Mayo</a:t>
                          </a:r>
                          <a:endParaRPr lang="es-CL" sz="1600" dirty="0"/>
                        </a:p>
                      </a:txBody>
                      <a:tcPr/>
                    </a:tc>
                    <a:tc>
                      <a:txBody>
                        <a:bodyPr/>
                        <a:lstStyle/>
                        <a:p>
                          <a:pPr algn="ctr"/>
                          <a:r>
                            <a:rPr lang="es-MX" sz="1600" dirty="0"/>
                            <a:t>9</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5,758</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10,511</a:t>
                          </a:r>
                        </a:p>
                      </a:txBody>
                      <a:tcPr/>
                    </a:tc>
                    <a:extLst>
                      <a:ext uri="{0D108BD9-81ED-4DB2-BD59-A6C34878D82A}">
                        <a16:rowId xmlns:a16="http://schemas.microsoft.com/office/drawing/2014/main" val="646566107"/>
                      </a:ext>
                    </a:extLst>
                  </a:tr>
                  <a:tr h="335280">
                    <a:tc>
                      <a:txBody>
                        <a:bodyPr/>
                        <a:lstStyle/>
                        <a:p>
                          <a:pPr algn="ctr"/>
                          <a:r>
                            <a:rPr lang="es-MX" sz="1600" dirty="0"/>
                            <a:t>Junio</a:t>
                          </a:r>
                          <a:endParaRPr lang="es-CL" sz="1600" dirty="0"/>
                        </a:p>
                      </a:txBody>
                      <a:tcPr/>
                    </a:tc>
                    <a:tc>
                      <a:txBody>
                        <a:bodyPr/>
                        <a:lstStyle/>
                        <a:p>
                          <a:pPr algn="ctr"/>
                          <a:r>
                            <a:rPr lang="es-MX" sz="1600" dirty="0"/>
                            <a:t>7</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7,379</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0,144</a:t>
                          </a:r>
                        </a:p>
                      </a:txBody>
                      <a:tcPr/>
                    </a:tc>
                    <a:extLst>
                      <a:ext uri="{0D108BD9-81ED-4DB2-BD59-A6C34878D82A}">
                        <a16:rowId xmlns:a16="http://schemas.microsoft.com/office/drawing/2014/main" val="1093299430"/>
                      </a:ext>
                    </a:extLst>
                  </a:tr>
                  <a:tr h="335280">
                    <a:tc>
                      <a:txBody>
                        <a:bodyPr/>
                        <a:lstStyle/>
                        <a:p>
                          <a:pPr algn="ctr"/>
                          <a:r>
                            <a:rPr lang="es-MX" sz="1600" dirty="0"/>
                            <a:t>Julio</a:t>
                          </a:r>
                          <a:endParaRPr lang="es-CL" sz="1600" dirty="0"/>
                        </a:p>
                      </a:txBody>
                      <a:tcPr/>
                    </a:tc>
                    <a:tc>
                      <a:txBody>
                        <a:bodyPr/>
                        <a:lstStyle/>
                        <a:p>
                          <a:pPr algn="ctr"/>
                          <a:r>
                            <a:rPr lang="es-MX" sz="1600" dirty="0"/>
                            <a:t>8</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7,189</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0,658</a:t>
                          </a:r>
                        </a:p>
                      </a:txBody>
                      <a:tcPr/>
                    </a:tc>
                    <a:extLst>
                      <a:ext uri="{0D108BD9-81ED-4DB2-BD59-A6C34878D82A}">
                        <a16:rowId xmlns:a16="http://schemas.microsoft.com/office/drawing/2014/main" val="316992094"/>
                      </a:ext>
                    </a:extLst>
                  </a:tr>
                  <a:tr h="335280">
                    <a:tc>
                      <a:txBody>
                        <a:bodyPr/>
                        <a:lstStyle/>
                        <a:p>
                          <a:pPr algn="ctr"/>
                          <a:r>
                            <a:rPr lang="es-MX" sz="1600" dirty="0"/>
                            <a:t>Agosto</a:t>
                          </a:r>
                          <a:endParaRPr lang="es-CL" sz="1600" dirty="0"/>
                        </a:p>
                      </a:txBody>
                      <a:tcPr/>
                    </a:tc>
                    <a:tc>
                      <a:txBody>
                        <a:bodyPr/>
                        <a:lstStyle/>
                        <a:p>
                          <a:pPr algn="ctr"/>
                          <a:r>
                            <a:rPr lang="es-MX" sz="1600" dirty="0"/>
                            <a:t>6</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7,595</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2,544</a:t>
                          </a:r>
                        </a:p>
                      </a:txBody>
                      <a:tcPr/>
                    </a:tc>
                    <a:extLst>
                      <a:ext uri="{0D108BD9-81ED-4DB2-BD59-A6C34878D82A}">
                        <a16:rowId xmlns:a16="http://schemas.microsoft.com/office/drawing/2014/main" val="1492607327"/>
                      </a:ext>
                    </a:extLst>
                  </a:tr>
                  <a:tr h="335280">
                    <a:tc>
                      <a:txBody>
                        <a:bodyPr/>
                        <a:lstStyle/>
                        <a:p>
                          <a:pPr algn="ctr"/>
                          <a:endParaRPr lang="es-CL" sz="1600" dirty="0"/>
                        </a:p>
                      </a:txBody>
                      <a:tcPr/>
                    </a:tc>
                    <a:tc>
                      <a:txBody>
                        <a:bodyPr/>
                        <a:lstStyle/>
                        <a:p>
                          <a:pPr algn="ct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Total</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77,993</a:t>
                          </a:r>
                        </a:p>
                      </a:txBody>
                      <a:tcPr/>
                    </a:tc>
                    <a:extLst>
                      <a:ext uri="{0D108BD9-81ED-4DB2-BD59-A6C34878D82A}">
                        <a16:rowId xmlns:a16="http://schemas.microsoft.com/office/drawing/2014/main" val="1100511082"/>
                      </a:ext>
                    </a:extLst>
                  </a:tr>
                </a:tbl>
              </a:graphicData>
            </a:graphic>
          </p:graphicFrame>
        </mc:Fallback>
      </mc:AlternateContent>
      <mc:AlternateContent xmlns:mc="http://schemas.openxmlformats.org/markup-compatibility/2006">
        <mc:Choice xmlns:a14="http://schemas.microsoft.com/office/drawing/2010/main" Requires="a14">
          <p:sp>
            <p:nvSpPr>
              <p:cNvPr id="10" name="CuadroTexto 9">
                <a:extLst>
                  <a:ext uri="{FF2B5EF4-FFF2-40B4-BE49-F238E27FC236}">
                    <a16:creationId xmlns:a16="http://schemas.microsoft.com/office/drawing/2014/main" id="{A591357D-8BA3-F77B-F6A8-0111C6075D8F}"/>
                  </a:ext>
                </a:extLst>
              </p:cNvPr>
              <p:cNvSpPr txBox="1"/>
              <p:nvPr/>
            </p:nvSpPr>
            <p:spPr>
              <a:xfrm>
                <a:off x="504093" y="3741638"/>
                <a:ext cx="6189784" cy="1515543"/>
              </a:xfrm>
              <a:prstGeom prst="rect">
                <a:avLst/>
              </a:prstGeom>
              <a:noFill/>
            </p:spPr>
            <p:txBody>
              <a:bodyPr wrap="square">
                <a:spAutoFit/>
              </a:bodyPr>
              <a:lstStyle/>
              <a:p>
                <a:r>
                  <a:rPr lang="es-MX" dirty="0"/>
                  <a:t>Aplicando la fórmula se obtiene el cuadrado medio del error:</a:t>
                </a:r>
              </a:p>
              <a:p>
                <a14:m>
                  <m:oMathPara xmlns:m="http://schemas.openxmlformats.org/officeDocument/2006/math">
                    <m:oMathParaPr>
                      <m:jc m:val="centerGroup"/>
                    </m:oMathParaPr>
                    <m:oMath xmlns:m="http://schemas.openxmlformats.org/officeDocument/2006/math">
                      <m:r>
                        <a:rPr lang="es-CL" i="1">
                          <a:latin typeface="Cambria Math" panose="02040503050406030204" pitchFamily="18" charset="0"/>
                        </a:rPr>
                        <m:t>𝐶𝑀𝐸</m:t>
                      </m:r>
                      <m:r>
                        <a:rPr lang="es-CL" i="1">
                          <a:latin typeface="Cambria Math" panose="02040503050406030204" pitchFamily="18" charset="0"/>
                          <a:ea typeface="Cambria Math" panose="02040503050406030204" pitchFamily="18" charset="0"/>
                        </a:rPr>
                        <m:t>=</m:t>
                      </m:r>
                      <m:f>
                        <m:fPr>
                          <m:ctrlPr>
                            <a:rPr lang="es-CL" i="1">
                              <a:latin typeface="Cambria Math" panose="02040503050406030204" pitchFamily="18" charset="0"/>
                              <a:ea typeface="Cambria Math" panose="02040503050406030204" pitchFamily="18" charset="0"/>
                            </a:rPr>
                          </m:ctrlPr>
                        </m:fPr>
                        <m:num>
                          <m:sSup>
                            <m:sSupPr>
                              <m:ctrlPr>
                                <a:rPr lang="es-CL" i="1">
                                  <a:latin typeface="Cambria Math" panose="02040503050406030204" pitchFamily="18" charset="0"/>
                                  <a:ea typeface="Cambria Math" panose="02040503050406030204" pitchFamily="18" charset="0"/>
                                </a:rPr>
                              </m:ctrlPr>
                            </m:sSupPr>
                            <m:e>
                              <m:nary>
                                <m:naryPr>
                                  <m:chr m:val="∑"/>
                                  <m:subHide m:val="on"/>
                                  <m:supHide m:val="on"/>
                                  <m:ctrlPr>
                                    <a:rPr lang="es-CL" i="1">
                                      <a:latin typeface="Cambria Math" panose="02040503050406030204" pitchFamily="18" charset="0"/>
                                      <a:ea typeface="Cambria Math" panose="02040503050406030204" pitchFamily="18" charset="0"/>
                                    </a:rPr>
                                  </m:ctrlPr>
                                </m:naryPr>
                                <m:sub/>
                                <m:sup/>
                                <m:e>
                                  <m:d>
                                    <m:dPr>
                                      <m:ctrlPr>
                                        <a:rPr lang="es-CL" i="1">
                                          <a:latin typeface="Cambria Math" panose="02040503050406030204" pitchFamily="18" charset="0"/>
                                          <a:ea typeface="Cambria Math" panose="02040503050406030204" pitchFamily="18" charset="0"/>
                                        </a:rPr>
                                      </m:ctrlPr>
                                    </m:dPr>
                                    <m:e>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𝑌</m:t>
                                          </m:r>
                                        </m:e>
                                        <m:sub>
                                          <m:r>
                                            <a:rPr lang="es-CL" i="1">
                                              <a:latin typeface="Cambria Math" panose="02040503050406030204" pitchFamily="18" charset="0"/>
                                              <a:ea typeface="Cambria Math" panose="02040503050406030204" pitchFamily="18" charset="0"/>
                                            </a:rPr>
                                            <m:t>𝑡</m:t>
                                          </m:r>
                                        </m:sub>
                                      </m:sSub>
                                      <m:r>
                                        <a:rPr lang="es-CL" i="1">
                                          <a:latin typeface="Cambria Math" panose="02040503050406030204" pitchFamily="18" charset="0"/>
                                          <a:ea typeface="Cambria Math" panose="02040503050406030204" pitchFamily="18" charset="0"/>
                                        </a:rPr>
                                        <m:t>−</m:t>
                                      </m:r>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𝑋</m:t>
                                          </m:r>
                                        </m:e>
                                        <m:sub>
                                          <m:r>
                                            <a:rPr lang="es-CL" i="1">
                                              <a:latin typeface="Cambria Math" panose="02040503050406030204" pitchFamily="18" charset="0"/>
                                              <a:ea typeface="Cambria Math" panose="02040503050406030204" pitchFamily="18" charset="0"/>
                                            </a:rPr>
                                            <m:t>𝑡</m:t>
                                          </m:r>
                                        </m:sub>
                                      </m:sSub>
                                    </m:e>
                                  </m:d>
                                </m:e>
                              </m:nary>
                            </m:e>
                            <m:sup>
                              <m:r>
                                <a:rPr lang="es-CL" i="1">
                                  <a:latin typeface="Cambria Math" panose="02040503050406030204" pitchFamily="18" charset="0"/>
                                  <a:ea typeface="Cambria Math" panose="02040503050406030204" pitchFamily="18" charset="0"/>
                                </a:rPr>
                                <m:t>2</m:t>
                              </m:r>
                            </m:sup>
                          </m:sSup>
                        </m:num>
                        <m:den>
                          <m:r>
                            <a:rPr lang="es-CL" i="1">
                              <a:latin typeface="Cambria Math" panose="02040503050406030204" pitchFamily="18" charset="0"/>
                              <a:ea typeface="Cambria Math" panose="02040503050406030204" pitchFamily="18" charset="0"/>
                            </a:rPr>
                            <m:t>𝑛</m:t>
                          </m:r>
                        </m:den>
                      </m:f>
                      <m:r>
                        <a:rPr lang="es-CL" b="0" i="1" smtClean="0">
                          <a:latin typeface="Cambria Math" panose="02040503050406030204" pitchFamily="18" charset="0"/>
                          <a:ea typeface="Cambria Math" panose="02040503050406030204" pitchFamily="18" charset="0"/>
                        </a:rPr>
                        <m:t>=</m:t>
                      </m:r>
                      <m:f>
                        <m:fPr>
                          <m:ctrlPr>
                            <a:rPr lang="es-CL" b="0"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77,993</m:t>
                          </m:r>
                        </m:num>
                        <m:den>
                          <m:r>
                            <a:rPr lang="es-CL" b="0" i="1" smtClean="0">
                              <a:latin typeface="Cambria Math" panose="02040503050406030204" pitchFamily="18" charset="0"/>
                              <a:ea typeface="Cambria Math" panose="02040503050406030204" pitchFamily="18" charset="0"/>
                            </a:rPr>
                            <m:t>11</m:t>
                          </m:r>
                        </m:den>
                      </m:f>
                      <m:r>
                        <a:rPr lang="es-CL" b="0" i="1" smtClean="0">
                          <a:latin typeface="Cambria Math" panose="02040503050406030204" pitchFamily="18" charset="0"/>
                          <a:ea typeface="Cambria Math" panose="02040503050406030204" pitchFamily="18" charset="0"/>
                        </a:rPr>
                        <m:t>=7,09</m:t>
                      </m:r>
                    </m:oMath>
                  </m:oMathPara>
                </a14:m>
                <a:endParaRPr lang="es-MX" dirty="0"/>
              </a:p>
              <a:p>
                <a:endParaRPr lang="es-MX" dirty="0"/>
              </a:p>
              <a:p>
                <a:endParaRPr lang="es-CL" dirty="0"/>
              </a:p>
            </p:txBody>
          </p:sp>
        </mc:Choice>
        <mc:Fallback>
          <p:sp>
            <p:nvSpPr>
              <p:cNvPr id="10" name="CuadroTexto 9">
                <a:extLst>
                  <a:ext uri="{FF2B5EF4-FFF2-40B4-BE49-F238E27FC236}">
                    <a16:creationId xmlns:a16="http://schemas.microsoft.com/office/drawing/2014/main" id="{A591357D-8BA3-F77B-F6A8-0111C6075D8F}"/>
                  </a:ext>
                </a:extLst>
              </p:cNvPr>
              <p:cNvSpPr txBox="1">
                <a:spLocks noRot="1" noChangeAspect="1" noMove="1" noResize="1" noEditPoints="1" noAdjustHandles="1" noChangeArrowheads="1" noChangeShapeType="1" noTextEdit="1"/>
              </p:cNvSpPr>
              <p:nvPr/>
            </p:nvSpPr>
            <p:spPr>
              <a:xfrm>
                <a:off x="504093" y="3741638"/>
                <a:ext cx="6189784" cy="1515543"/>
              </a:xfrm>
              <a:prstGeom prst="rect">
                <a:avLst/>
              </a:prstGeom>
              <a:blipFill>
                <a:blip r:embed="rId4"/>
                <a:stretch>
                  <a:fillRect l="-887" t="-2419"/>
                </a:stretch>
              </a:blipFill>
            </p:spPr>
            <p:txBody>
              <a:bodyPr/>
              <a:lstStyle/>
              <a:p>
                <a:r>
                  <a:rPr lang="es-CL">
                    <a:noFill/>
                  </a:rPr>
                  <a:t> </a:t>
                </a:r>
              </a:p>
            </p:txBody>
          </p:sp>
        </mc:Fallback>
      </mc:AlternateContent>
    </p:spTree>
    <p:extLst>
      <p:ext uri="{BB962C8B-B14F-4D97-AF65-F5344CB8AC3E}">
        <p14:creationId xmlns:p14="http://schemas.microsoft.com/office/powerpoint/2010/main" val="2973557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49144"/>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26376"/>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spcBef>
                <a:spcPts val="0"/>
              </a:spcBef>
              <a:buClr>
                <a:schemeClr val="lt1"/>
              </a:buClr>
              <a:buSzPts val="3600"/>
              <a:buNone/>
            </a:pPr>
            <a:r>
              <a:rPr lang="es-CL" sz="3600" dirty="0">
                <a:solidFill>
                  <a:schemeClr val="lt1"/>
                </a:solidFill>
              </a:rPr>
              <a:t>Ejemplo de Suavización Exponencial </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0" y="2445363"/>
            <a:ext cx="6693877" cy="369332"/>
          </a:xfrm>
          <a:prstGeom prst="rect">
            <a:avLst/>
          </a:prstGeom>
          <a:noFill/>
        </p:spPr>
        <p:txBody>
          <a:bodyPr wrap="square" rtlCol="0">
            <a:spAutoFit/>
          </a:bodyPr>
          <a:lstStyle/>
          <a:p>
            <a:pPr marL="742950" lvl="1" indent="-285750">
              <a:spcAft>
                <a:spcPts val="600"/>
              </a:spcAft>
              <a:buFont typeface="Arial" panose="020B0604020202020204" pitchFamily="34" charset="0"/>
              <a:buChar char="•"/>
            </a:pPr>
            <a:r>
              <a:rPr lang="es-MX" dirty="0">
                <a:ea typeface="Cambria Math" panose="02040503050406030204" pitchFamily="18" charset="0"/>
              </a:rPr>
              <a:t>Desarrollo: (continuación)</a:t>
            </a:r>
          </a:p>
        </p:txBody>
      </p:sp>
      <mc:AlternateContent xmlns:mc="http://schemas.openxmlformats.org/markup-compatibility/2006">
        <mc:Choice xmlns:a14="http://schemas.microsoft.com/office/drawing/2010/main" Requires="a14">
          <p:graphicFrame>
            <p:nvGraphicFramePr>
              <p:cNvPr id="13" name="Tabla 13">
                <a:extLst>
                  <a:ext uri="{FF2B5EF4-FFF2-40B4-BE49-F238E27FC236}">
                    <a16:creationId xmlns:a16="http://schemas.microsoft.com/office/drawing/2014/main" id="{383F7F08-8B9F-5232-9D52-C454A3542AD6}"/>
                  </a:ext>
                </a:extLst>
              </p:cNvPr>
              <p:cNvGraphicFramePr>
                <a:graphicFrameLocks noGrp="1"/>
              </p:cNvGraphicFramePr>
              <p:nvPr/>
            </p:nvGraphicFramePr>
            <p:xfrm>
              <a:off x="7127631" y="1834128"/>
              <a:ext cx="4900246" cy="4815840"/>
            </p:xfrm>
            <a:graphic>
              <a:graphicData uri="http://schemas.openxmlformats.org/drawingml/2006/table">
                <a:tbl>
                  <a:tblPr firstRow="1" bandRow="1">
                    <a:tableStyleId>{69012ECD-51FC-41F1-AA8D-1B2483CD663E}</a:tableStyleId>
                  </a:tblPr>
                  <a:tblGrid>
                    <a:gridCol w="1406769">
                      <a:extLst>
                        <a:ext uri="{9D8B030D-6E8A-4147-A177-3AD203B41FA5}">
                          <a16:colId xmlns:a16="http://schemas.microsoft.com/office/drawing/2014/main" val="3864651566"/>
                        </a:ext>
                      </a:extLst>
                    </a:gridCol>
                    <a:gridCol w="867508">
                      <a:extLst>
                        <a:ext uri="{9D8B030D-6E8A-4147-A177-3AD203B41FA5}">
                          <a16:colId xmlns:a16="http://schemas.microsoft.com/office/drawing/2014/main" val="2752352216"/>
                        </a:ext>
                      </a:extLst>
                    </a:gridCol>
                    <a:gridCol w="1160584">
                      <a:extLst>
                        <a:ext uri="{9D8B030D-6E8A-4147-A177-3AD203B41FA5}">
                          <a16:colId xmlns:a16="http://schemas.microsoft.com/office/drawing/2014/main" val="2970419209"/>
                        </a:ext>
                      </a:extLst>
                    </a:gridCol>
                    <a:gridCol w="1465385">
                      <a:extLst>
                        <a:ext uri="{9D8B030D-6E8A-4147-A177-3AD203B41FA5}">
                          <a16:colId xmlns:a16="http://schemas.microsoft.com/office/drawing/2014/main" val="1183750773"/>
                        </a:ext>
                      </a:extLst>
                    </a:gridCol>
                  </a:tblGrid>
                  <a:tr h="151384">
                    <a:tc>
                      <a:txBody>
                        <a:bodyPr/>
                        <a:lstStyle/>
                        <a:p>
                          <a:pPr algn="ctr"/>
                          <a:r>
                            <a:rPr lang="es-CL" sz="1200" dirty="0"/>
                            <a:t>Meses</a:t>
                          </a:r>
                        </a:p>
                      </a:txBody>
                      <a:tcPr/>
                    </a:tc>
                    <a:tc>
                      <a:txBody>
                        <a:bodyPr/>
                        <a:lstStyle/>
                        <a:p>
                          <a:pPr algn="ctr"/>
                          <a:r>
                            <a:rPr lang="es-CL" sz="1200" dirty="0"/>
                            <a:t>Ventas</a:t>
                          </a:r>
                        </a:p>
                        <a:p>
                          <a:pPr algn="ctr"/>
                          <a:r>
                            <a:rPr lang="es-CL" sz="1200" dirty="0"/>
                            <a:t>(</a:t>
                          </a:r>
                          <a:r>
                            <a:rPr lang="es-CL" sz="1200" dirty="0" err="1"/>
                            <a:t>X</a:t>
                          </a:r>
                          <a:r>
                            <a:rPr lang="es-CL" sz="1200" baseline="-25000" dirty="0" err="1"/>
                            <a:t>t</a:t>
                          </a:r>
                          <a:r>
                            <a:rPr lang="es-CL" sz="1200" dirty="0"/>
                            <a:t>)</a:t>
                          </a:r>
                        </a:p>
                      </a:txBody>
                      <a:tcPr/>
                    </a:tc>
                    <a:tc>
                      <a:txBody>
                        <a:bodyPr/>
                        <a:lstStyle/>
                        <a:p>
                          <a:pPr algn="ctr"/>
                          <a:r>
                            <a:rPr lang="es-CL" sz="1200" dirty="0"/>
                            <a:t>Pronóstico </a:t>
                          </a:r>
                        </a:p>
                        <a:p>
                          <a:pPr algn="ctr"/>
                          <a14:m>
                            <m:oMathPara xmlns:m="http://schemas.openxmlformats.org/officeDocument/2006/math">
                              <m:oMathParaPr>
                                <m:jc m:val="centerGroup"/>
                              </m:oMathParaPr>
                              <m:oMath xmlns:m="http://schemas.openxmlformats.org/officeDocument/2006/math">
                                <m:sSub>
                                  <m:sSubPr>
                                    <m:ctrlPr>
                                      <a:rPr lang="es-CL" sz="1200" b="0" i="1" smtClean="0">
                                        <a:latin typeface="Cambria Math" panose="02040503050406030204" pitchFamily="18" charset="0"/>
                                        <a:ea typeface="Cambria Math" panose="02040503050406030204" pitchFamily="18" charset="0"/>
                                      </a:rPr>
                                    </m:ctrlPr>
                                  </m:sSubPr>
                                  <m:e>
                                    <m:r>
                                      <a:rPr lang="es-CL" sz="1200" b="0" i="1" smtClean="0">
                                        <a:latin typeface="Cambria Math" panose="02040503050406030204" pitchFamily="18" charset="0"/>
                                        <a:ea typeface="Cambria Math" panose="02040503050406030204" pitchFamily="18" charset="0"/>
                                      </a:rPr>
                                      <m:t>𝑌</m:t>
                                    </m:r>
                                  </m:e>
                                  <m:sub>
                                    <m:r>
                                      <a:rPr lang="es-CL" sz="1200" b="0" i="1" smtClean="0">
                                        <a:latin typeface="Cambria Math" panose="02040503050406030204" pitchFamily="18" charset="0"/>
                                        <a:ea typeface="Cambria Math" panose="02040503050406030204" pitchFamily="18" charset="0"/>
                                      </a:rPr>
                                      <m:t>𝑡</m:t>
                                    </m:r>
                                  </m:sub>
                                </m:sSub>
                              </m:oMath>
                            </m:oMathPara>
                          </a14:m>
                          <a:endParaRPr lang="es-CL" sz="1200" dirty="0"/>
                        </a:p>
                      </a:txBody>
                      <a:tcPr/>
                    </a:tc>
                    <a:tc>
                      <a:txBody>
                        <a:bodyPr/>
                        <a:lstStyle/>
                        <a:p>
                          <a:pPr algn="ctr"/>
                          <a:r>
                            <a:rPr lang="es-CL" sz="1200" dirty="0"/>
                            <a:t>Error</a:t>
                          </a:r>
                        </a:p>
                        <a:p>
                          <a:pPr algn="ctr"/>
                          <a14:m>
                            <m:oMathPara xmlns:m="http://schemas.openxmlformats.org/officeDocument/2006/math">
                              <m:oMathParaPr>
                                <m:jc m:val="centerGroup"/>
                              </m:oMathParaPr>
                              <m:oMath xmlns:m="http://schemas.openxmlformats.org/officeDocument/2006/math">
                                <m:sSup>
                                  <m:sSupPr>
                                    <m:ctrlPr>
                                      <a:rPr lang="es-CL" sz="1200" i="1" dirty="0" smtClean="0">
                                        <a:latin typeface="Cambria Math" panose="02040503050406030204" pitchFamily="18" charset="0"/>
                                      </a:rPr>
                                    </m:ctrlPr>
                                  </m:sSupPr>
                                  <m:e>
                                    <m:r>
                                      <a:rPr lang="es-CL" sz="1200" i="1" dirty="0" smtClean="0">
                                        <a:latin typeface="Cambria Math" panose="02040503050406030204" pitchFamily="18" charset="0"/>
                                      </a:rPr>
                                      <m:t>(</m:t>
                                    </m:r>
                                    <m:r>
                                      <a:rPr lang="es-CL" sz="1200" i="1" dirty="0" err="1" smtClean="0">
                                        <a:latin typeface="Cambria Math" panose="02040503050406030204" pitchFamily="18" charset="0"/>
                                      </a:rPr>
                                      <m:t>𝑌𝑡</m:t>
                                    </m:r>
                                    <m:r>
                                      <a:rPr lang="es-CL" sz="1200" i="1" dirty="0" smtClean="0">
                                        <a:latin typeface="Cambria Math" panose="02040503050406030204" pitchFamily="18" charset="0"/>
                                      </a:rPr>
                                      <m:t> − </m:t>
                                    </m:r>
                                    <m:r>
                                      <a:rPr lang="es-CL" sz="1200" i="1" dirty="0" err="1" smtClean="0">
                                        <a:latin typeface="Cambria Math" panose="02040503050406030204" pitchFamily="18" charset="0"/>
                                      </a:rPr>
                                      <m:t>𝑋𝑡</m:t>
                                    </m:r>
                                    <m:r>
                                      <a:rPr lang="es-CL" sz="1200" i="1" dirty="0" smtClean="0">
                                        <a:latin typeface="Cambria Math" panose="02040503050406030204" pitchFamily="18" charset="0"/>
                                      </a:rPr>
                                      <m:t> )</m:t>
                                    </m:r>
                                  </m:e>
                                  <m:sup>
                                    <m:r>
                                      <a:rPr lang="es-CL" sz="1200" i="1" dirty="0" smtClean="0">
                                        <a:latin typeface="Cambria Math" panose="02040503050406030204" pitchFamily="18" charset="0"/>
                                      </a:rPr>
                                      <m:t>2</m:t>
                                    </m:r>
                                  </m:sup>
                                </m:sSup>
                              </m:oMath>
                            </m:oMathPara>
                          </a14:m>
                          <a:endParaRPr lang="es-CL" sz="1200" dirty="0"/>
                        </a:p>
                      </a:txBody>
                      <a:tcPr/>
                    </a:tc>
                    <a:extLst>
                      <a:ext uri="{0D108BD9-81ED-4DB2-BD59-A6C34878D82A}">
                        <a16:rowId xmlns:a16="http://schemas.microsoft.com/office/drawing/2014/main" val="1858998444"/>
                      </a:ext>
                    </a:extLst>
                  </a:tr>
                  <a:tr h="177133">
                    <a:tc>
                      <a:txBody>
                        <a:bodyPr/>
                        <a:lstStyle/>
                        <a:p>
                          <a:pPr algn="ctr"/>
                          <a:r>
                            <a:rPr lang="es-CL" sz="1600" dirty="0"/>
                            <a:t>Septiembre</a:t>
                          </a:r>
                        </a:p>
                      </a:txBody>
                      <a:tcPr/>
                    </a:tc>
                    <a:tc>
                      <a:txBody>
                        <a:bodyPr/>
                        <a:lstStyle/>
                        <a:p>
                          <a:pPr algn="ctr"/>
                          <a:r>
                            <a:rPr lang="es-MX" sz="1600" dirty="0"/>
                            <a:t>6</a:t>
                          </a:r>
                          <a:endParaRPr lang="es-CL" sz="1600" dirty="0"/>
                        </a:p>
                      </a:txBody>
                      <a:tcPr>
                        <a:lnR w="12700" cap="flat" cmpd="sng" algn="ctr">
                          <a:noFill/>
                          <a:prstDash val="solid"/>
                          <a:round/>
                          <a:headEnd type="none" w="med" len="med"/>
                          <a:tailEnd type="none" w="med" len="med"/>
                        </a:lnR>
                      </a:tcPr>
                    </a:tc>
                    <a:tc>
                      <a:txBody>
                        <a:bodyPr/>
                        <a:lstStyle/>
                        <a:p>
                          <a:pPr algn="ctr"/>
                          <a:endParaRPr lang="es-CL" sz="1200" dirty="0"/>
                        </a:p>
                      </a:txBody>
                      <a:tcPr>
                        <a:lnL w="12700" cap="flat" cmpd="sng" algn="ctr">
                          <a:noFill/>
                          <a:prstDash val="solid"/>
                          <a:round/>
                          <a:headEnd type="none" w="med" len="med"/>
                          <a:tailEnd type="none" w="med" len="med"/>
                        </a:lnL>
                      </a:tcPr>
                    </a:tc>
                    <a:tc>
                      <a:txBody>
                        <a:bodyPr/>
                        <a:lstStyle/>
                        <a:p>
                          <a:pPr algn="ctr"/>
                          <a:endParaRPr lang="es-CL" sz="1200" dirty="0"/>
                        </a:p>
                      </a:txBody>
                      <a:tcPr/>
                    </a:tc>
                    <a:extLst>
                      <a:ext uri="{0D108BD9-81ED-4DB2-BD59-A6C34878D82A}">
                        <a16:rowId xmlns:a16="http://schemas.microsoft.com/office/drawing/2014/main" val="60863967"/>
                      </a:ext>
                    </a:extLst>
                  </a:tr>
                  <a:tr h="166282">
                    <a:tc>
                      <a:txBody>
                        <a:bodyPr/>
                        <a:lstStyle/>
                        <a:p>
                          <a:pPr algn="ctr"/>
                          <a:r>
                            <a:rPr lang="es-CL" sz="1600" dirty="0"/>
                            <a:t>Octubre</a:t>
                          </a:r>
                        </a:p>
                      </a:txBody>
                      <a:tcPr/>
                    </a:tc>
                    <a:tc>
                      <a:txBody>
                        <a:bodyPr/>
                        <a:lstStyle/>
                        <a:p>
                          <a:pPr algn="ctr"/>
                          <a:r>
                            <a:rPr lang="es-MX" sz="1600" dirty="0"/>
                            <a:t>7</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kern="1200" dirty="0">
                              <a:solidFill>
                                <a:schemeClr val="tx1"/>
                              </a:solidFill>
                              <a:latin typeface="+mn-lt"/>
                              <a:ea typeface="+mn-ea"/>
                              <a:cs typeface="+mn-cs"/>
                            </a:rPr>
                            <a:t>6</a:t>
                          </a: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1</a:t>
                          </a:r>
                        </a:p>
                      </a:txBody>
                      <a:tcPr/>
                    </a:tc>
                    <a:extLst>
                      <a:ext uri="{0D108BD9-81ED-4DB2-BD59-A6C34878D82A}">
                        <a16:rowId xmlns:a16="http://schemas.microsoft.com/office/drawing/2014/main" val="4203188376"/>
                      </a:ext>
                    </a:extLst>
                  </a:tr>
                  <a:tr h="0">
                    <a:tc>
                      <a:txBody>
                        <a:bodyPr/>
                        <a:lstStyle/>
                        <a:p>
                          <a:pPr algn="ctr"/>
                          <a:r>
                            <a:rPr lang="es-MX" sz="1600" dirty="0"/>
                            <a:t>Noviembre</a:t>
                          </a:r>
                          <a:endParaRPr lang="es-CL" sz="1600" dirty="0"/>
                        </a:p>
                      </a:txBody>
                      <a:tcPr/>
                    </a:tc>
                    <a:tc>
                      <a:txBody>
                        <a:bodyPr/>
                        <a:lstStyle/>
                        <a:p>
                          <a:pPr algn="ctr"/>
                          <a:r>
                            <a:rPr lang="es-MX" sz="1600" dirty="0"/>
                            <a:t>6</a:t>
                          </a:r>
                          <a:endParaRPr lang="es-CL" sz="1600" dirty="0"/>
                        </a:p>
                      </a:txBody>
                      <a:tcPr>
                        <a:lnR w="12700" cap="flat" cmpd="sng" algn="ctr">
                          <a:noFill/>
                          <a:prstDash val="solid"/>
                          <a:round/>
                          <a:headEnd type="none" w="med" len="med"/>
                          <a:tailEnd type="none" w="med" len="med"/>
                        </a:ln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400" kern="1200" dirty="0">
                              <a:solidFill>
                                <a:schemeClr val="tx1"/>
                              </a:solidFill>
                              <a:latin typeface="+mn-lt"/>
                              <a:ea typeface="+mn-ea"/>
                              <a:cs typeface="+mn-cs"/>
                            </a:rPr>
                            <a:t>6,5</a:t>
                          </a: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0,25</a:t>
                          </a:r>
                        </a:p>
                      </a:txBody>
                      <a:tcPr/>
                    </a:tc>
                    <a:extLst>
                      <a:ext uri="{0D108BD9-81ED-4DB2-BD59-A6C34878D82A}">
                        <a16:rowId xmlns:a16="http://schemas.microsoft.com/office/drawing/2014/main" val="1810783538"/>
                      </a:ext>
                    </a:extLst>
                  </a:tr>
                  <a:tr h="14472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MX" sz="1600" dirty="0"/>
                            <a:t>Diciembre</a:t>
                          </a:r>
                          <a:endParaRPr lang="es-CL" sz="1600" dirty="0"/>
                        </a:p>
                      </a:txBody>
                      <a:tcPr/>
                    </a:tc>
                    <a:tc>
                      <a:txBody>
                        <a:bodyPr/>
                        <a:lstStyle/>
                        <a:p>
                          <a:pPr algn="ctr"/>
                          <a:r>
                            <a:rPr lang="es-MX" sz="1600" dirty="0"/>
                            <a:t>12</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kern="1200" dirty="0">
                              <a:solidFill>
                                <a:schemeClr val="tx1"/>
                              </a:solidFill>
                              <a:latin typeface="+mn-lt"/>
                              <a:ea typeface="+mn-ea"/>
                              <a:cs typeface="+mn-cs"/>
                            </a:rPr>
                            <a:t>6,25</a:t>
                          </a: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33,063</a:t>
                          </a:r>
                        </a:p>
                      </a:txBody>
                      <a:tcPr/>
                    </a:tc>
                    <a:extLst>
                      <a:ext uri="{0D108BD9-81ED-4DB2-BD59-A6C34878D82A}">
                        <a16:rowId xmlns:a16="http://schemas.microsoft.com/office/drawing/2014/main" val="3474472019"/>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MX" sz="1600" dirty="0"/>
                            <a:t>Enero</a:t>
                          </a:r>
                          <a:endParaRPr lang="es-CL" sz="1600" dirty="0"/>
                        </a:p>
                      </a:txBody>
                      <a:tcPr/>
                    </a:tc>
                    <a:tc>
                      <a:txBody>
                        <a:bodyPr/>
                        <a:lstStyle/>
                        <a:p>
                          <a:pPr algn="ctr"/>
                          <a:r>
                            <a:rPr lang="es-MX" sz="1600" dirty="0"/>
                            <a:t>7</a:t>
                          </a:r>
                          <a:endParaRPr lang="es-CL" sz="1600" dirty="0"/>
                        </a:p>
                      </a:txBody>
                      <a:tcPr>
                        <a:lnR w="12700" cap="flat" cmpd="sng" algn="ctr">
                          <a:noFill/>
                          <a:prstDash val="solid"/>
                          <a:round/>
                          <a:headEnd type="none" w="med" len="med"/>
                          <a:tailEnd type="none" w="med" len="med"/>
                        </a:ln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400" kern="1200" dirty="0">
                              <a:solidFill>
                                <a:schemeClr val="tx1"/>
                              </a:solidFill>
                              <a:latin typeface="+mn-lt"/>
                              <a:ea typeface="+mn-ea"/>
                              <a:cs typeface="+mn-cs"/>
                            </a:rPr>
                            <a:t>9,125</a:t>
                          </a:r>
                          <a:endParaRPr lang="es-CL" dirty="0"/>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4,516</a:t>
                          </a:r>
                        </a:p>
                      </a:txBody>
                      <a:tcPr/>
                    </a:tc>
                    <a:extLst>
                      <a:ext uri="{0D108BD9-81ED-4DB2-BD59-A6C34878D82A}">
                        <a16:rowId xmlns:a16="http://schemas.microsoft.com/office/drawing/2014/main" val="3632615430"/>
                      </a:ext>
                    </a:extLst>
                  </a:tr>
                  <a:tr h="212002">
                    <a:tc>
                      <a:txBody>
                        <a:bodyPr/>
                        <a:lstStyle/>
                        <a:p>
                          <a:pPr algn="ctr"/>
                          <a:r>
                            <a:rPr lang="es-MX" sz="1600" dirty="0"/>
                            <a:t>Febrero</a:t>
                          </a:r>
                          <a:endParaRPr lang="es-CL" sz="1600" dirty="0"/>
                        </a:p>
                      </a:txBody>
                      <a:tcPr/>
                    </a:tc>
                    <a:tc>
                      <a:txBody>
                        <a:bodyPr/>
                        <a:lstStyle/>
                        <a:p>
                          <a:pPr algn="ctr"/>
                          <a:r>
                            <a:rPr lang="es-MX" sz="1600" dirty="0"/>
                            <a:t>10</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8,063</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3,752</a:t>
                          </a:r>
                        </a:p>
                      </a:txBody>
                      <a:tcPr/>
                    </a:tc>
                    <a:extLst>
                      <a:ext uri="{0D108BD9-81ED-4DB2-BD59-A6C34878D82A}">
                        <a16:rowId xmlns:a16="http://schemas.microsoft.com/office/drawing/2014/main" val="2883235889"/>
                      </a:ext>
                    </a:extLst>
                  </a:tr>
                  <a:tr h="129706">
                    <a:tc>
                      <a:txBody>
                        <a:bodyPr/>
                        <a:lstStyle/>
                        <a:p>
                          <a:pPr algn="ctr"/>
                          <a:r>
                            <a:rPr lang="es-MX" sz="1600" dirty="0"/>
                            <a:t>Marzo</a:t>
                          </a:r>
                          <a:endParaRPr lang="es-CL" sz="1600" dirty="0"/>
                        </a:p>
                      </a:txBody>
                      <a:tcPr/>
                    </a:tc>
                    <a:tc>
                      <a:txBody>
                        <a:bodyPr/>
                        <a:lstStyle/>
                        <a:p>
                          <a:pPr algn="ctr"/>
                          <a:r>
                            <a:rPr lang="es-MX" sz="1600" dirty="0"/>
                            <a:t>6</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9,032</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9,193</a:t>
                          </a:r>
                        </a:p>
                      </a:txBody>
                      <a:tcPr/>
                    </a:tc>
                    <a:extLst>
                      <a:ext uri="{0D108BD9-81ED-4DB2-BD59-A6C34878D82A}">
                        <a16:rowId xmlns:a16="http://schemas.microsoft.com/office/drawing/2014/main" val="2099311710"/>
                      </a:ext>
                    </a:extLst>
                  </a:tr>
                  <a:tr h="0">
                    <a:tc>
                      <a:txBody>
                        <a:bodyPr/>
                        <a:lstStyle/>
                        <a:p>
                          <a:pPr algn="ctr"/>
                          <a:r>
                            <a:rPr lang="es-MX" sz="1600" dirty="0"/>
                            <a:t>Abril</a:t>
                          </a:r>
                          <a:endParaRPr lang="es-CL" sz="1600" dirty="0"/>
                        </a:p>
                      </a:txBody>
                      <a:tcPr/>
                    </a:tc>
                    <a:tc>
                      <a:txBody>
                        <a:bodyPr/>
                        <a:lstStyle/>
                        <a:p>
                          <a:pPr algn="ctr"/>
                          <a:r>
                            <a:rPr lang="es-MX" sz="1600" dirty="0"/>
                            <a:t>4</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7,516</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12,362</a:t>
                          </a:r>
                        </a:p>
                      </a:txBody>
                      <a:tcPr/>
                    </a:tc>
                    <a:extLst>
                      <a:ext uri="{0D108BD9-81ED-4DB2-BD59-A6C34878D82A}">
                        <a16:rowId xmlns:a16="http://schemas.microsoft.com/office/drawing/2014/main" val="2560772990"/>
                      </a:ext>
                    </a:extLst>
                  </a:tr>
                  <a:tr h="166282">
                    <a:tc>
                      <a:txBody>
                        <a:bodyPr/>
                        <a:lstStyle/>
                        <a:p>
                          <a:pPr algn="ctr"/>
                          <a:r>
                            <a:rPr lang="es-MX" sz="1600" dirty="0"/>
                            <a:t>Mayo</a:t>
                          </a:r>
                          <a:endParaRPr lang="es-CL" sz="1600" dirty="0"/>
                        </a:p>
                      </a:txBody>
                      <a:tcPr/>
                    </a:tc>
                    <a:tc>
                      <a:txBody>
                        <a:bodyPr/>
                        <a:lstStyle/>
                        <a:p>
                          <a:pPr algn="ctr"/>
                          <a:r>
                            <a:rPr lang="es-MX" sz="1600" dirty="0"/>
                            <a:t>9</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5,758</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10,511</a:t>
                          </a:r>
                        </a:p>
                      </a:txBody>
                      <a:tcPr/>
                    </a:tc>
                    <a:extLst>
                      <a:ext uri="{0D108BD9-81ED-4DB2-BD59-A6C34878D82A}">
                        <a16:rowId xmlns:a16="http://schemas.microsoft.com/office/drawing/2014/main" val="646566107"/>
                      </a:ext>
                    </a:extLst>
                  </a:tr>
                  <a:tr h="138850">
                    <a:tc>
                      <a:txBody>
                        <a:bodyPr/>
                        <a:lstStyle/>
                        <a:p>
                          <a:pPr algn="ctr"/>
                          <a:r>
                            <a:rPr lang="es-MX" sz="1600" dirty="0"/>
                            <a:t>Junio</a:t>
                          </a:r>
                          <a:endParaRPr lang="es-CL" sz="1600" dirty="0"/>
                        </a:p>
                      </a:txBody>
                      <a:tcPr/>
                    </a:tc>
                    <a:tc>
                      <a:txBody>
                        <a:bodyPr/>
                        <a:lstStyle/>
                        <a:p>
                          <a:pPr algn="ctr"/>
                          <a:r>
                            <a:rPr lang="es-MX" sz="1600" dirty="0"/>
                            <a:t>7</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7,379</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0,144</a:t>
                          </a:r>
                        </a:p>
                      </a:txBody>
                      <a:tcPr/>
                    </a:tc>
                    <a:extLst>
                      <a:ext uri="{0D108BD9-81ED-4DB2-BD59-A6C34878D82A}">
                        <a16:rowId xmlns:a16="http://schemas.microsoft.com/office/drawing/2014/main" val="1093299430"/>
                      </a:ext>
                    </a:extLst>
                  </a:tr>
                  <a:tr h="0">
                    <a:tc>
                      <a:txBody>
                        <a:bodyPr/>
                        <a:lstStyle/>
                        <a:p>
                          <a:pPr algn="ctr"/>
                          <a:r>
                            <a:rPr lang="es-MX" sz="1600" dirty="0"/>
                            <a:t>Julio</a:t>
                          </a:r>
                          <a:endParaRPr lang="es-CL" sz="1600" dirty="0"/>
                        </a:p>
                      </a:txBody>
                      <a:tcPr/>
                    </a:tc>
                    <a:tc>
                      <a:txBody>
                        <a:bodyPr/>
                        <a:lstStyle/>
                        <a:p>
                          <a:pPr algn="ctr"/>
                          <a:r>
                            <a:rPr lang="es-MX" sz="1600" dirty="0"/>
                            <a:t>8</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7,189</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0,658</a:t>
                          </a:r>
                        </a:p>
                      </a:txBody>
                      <a:tcPr/>
                    </a:tc>
                    <a:extLst>
                      <a:ext uri="{0D108BD9-81ED-4DB2-BD59-A6C34878D82A}">
                        <a16:rowId xmlns:a16="http://schemas.microsoft.com/office/drawing/2014/main" val="316992094"/>
                      </a:ext>
                    </a:extLst>
                  </a:tr>
                  <a:tr h="221146">
                    <a:tc>
                      <a:txBody>
                        <a:bodyPr/>
                        <a:lstStyle/>
                        <a:p>
                          <a:pPr algn="ctr"/>
                          <a:r>
                            <a:rPr lang="es-MX" sz="1600" dirty="0"/>
                            <a:t>Agosto</a:t>
                          </a:r>
                          <a:endParaRPr lang="es-CL" sz="1600" dirty="0"/>
                        </a:p>
                      </a:txBody>
                      <a:tcPr/>
                    </a:tc>
                    <a:tc>
                      <a:txBody>
                        <a:bodyPr/>
                        <a:lstStyle/>
                        <a:p>
                          <a:pPr algn="ctr"/>
                          <a:r>
                            <a:rPr lang="es-MX" sz="1600" dirty="0"/>
                            <a:t>6</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7,595</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2,544</a:t>
                          </a:r>
                        </a:p>
                      </a:txBody>
                      <a:tcPr/>
                    </a:tc>
                    <a:extLst>
                      <a:ext uri="{0D108BD9-81ED-4DB2-BD59-A6C34878D82A}">
                        <a16:rowId xmlns:a16="http://schemas.microsoft.com/office/drawing/2014/main" val="1492607327"/>
                      </a:ext>
                    </a:extLst>
                  </a:tr>
                  <a:tr h="221146">
                    <a:tc>
                      <a:txBody>
                        <a:bodyPr/>
                        <a:lstStyle/>
                        <a:p>
                          <a:pPr algn="ctr"/>
                          <a:endParaRPr lang="es-CL" sz="1600" dirty="0"/>
                        </a:p>
                      </a:txBody>
                      <a:tcPr/>
                    </a:tc>
                    <a:tc>
                      <a:txBody>
                        <a:bodyPr/>
                        <a:lstStyle/>
                        <a:p>
                          <a:pPr algn="ct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Total</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77,993</a:t>
                          </a:r>
                        </a:p>
                      </a:txBody>
                      <a:tcPr/>
                    </a:tc>
                    <a:extLst>
                      <a:ext uri="{0D108BD9-81ED-4DB2-BD59-A6C34878D82A}">
                        <a16:rowId xmlns:a16="http://schemas.microsoft.com/office/drawing/2014/main" val="1100511082"/>
                      </a:ext>
                    </a:extLst>
                  </a:tr>
                </a:tbl>
              </a:graphicData>
            </a:graphic>
          </p:graphicFrame>
        </mc:Choice>
        <mc:Fallback>
          <p:graphicFrame>
            <p:nvGraphicFramePr>
              <p:cNvPr id="13" name="Tabla 13">
                <a:extLst>
                  <a:ext uri="{FF2B5EF4-FFF2-40B4-BE49-F238E27FC236}">
                    <a16:creationId xmlns:a16="http://schemas.microsoft.com/office/drawing/2014/main" id="{383F7F08-8B9F-5232-9D52-C454A3542AD6}"/>
                  </a:ext>
                </a:extLst>
              </p:cNvPr>
              <p:cNvGraphicFramePr>
                <a:graphicFrameLocks noGrp="1"/>
              </p:cNvGraphicFramePr>
              <p:nvPr/>
            </p:nvGraphicFramePr>
            <p:xfrm>
              <a:off x="7127631" y="1834128"/>
              <a:ext cx="4900246" cy="4815840"/>
            </p:xfrm>
            <a:graphic>
              <a:graphicData uri="http://schemas.openxmlformats.org/drawingml/2006/table">
                <a:tbl>
                  <a:tblPr firstRow="1" bandRow="1">
                    <a:tableStyleId>{69012ECD-51FC-41F1-AA8D-1B2483CD663E}</a:tableStyleId>
                  </a:tblPr>
                  <a:tblGrid>
                    <a:gridCol w="1406769">
                      <a:extLst>
                        <a:ext uri="{9D8B030D-6E8A-4147-A177-3AD203B41FA5}">
                          <a16:colId xmlns:a16="http://schemas.microsoft.com/office/drawing/2014/main" val="3864651566"/>
                        </a:ext>
                      </a:extLst>
                    </a:gridCol>
                    <a:gridCol w="867508">
                      <a:extLst>
                        <a:ext uri="{9D8B030D-6E8A-4147-A177-3AD203B41FA5}">
                          <a16:colId xmlns:a16="http://schemas.microsoft.com/office/drawing/2014/main" val="2752352216"/>
                        </a:ext>
                      </a:extLst>
                    </a:gridCol>
                    <a:gridCol w="1160584">
                      <a:extLst>
                        <a:ext uri="{9D8B030D-6E8A-4147-A177-3AD203B41FA5}">
                          <a16:colId xmlns:a16="http://schemas.microsoft.com/office/drawing/2014/main" val="2970419209"/>
                        </a:ext>
                      </a:extLst>
                    </a:gridCol>
                    <a:gridCol w="1465385">
                      <a:extLst>
                        <a:ext uri="{9D8B030D-6E8A-4147-A177-3AD203B41FA5}">
                          <a16:colId xmlns:a16="http://schemas.microsoft.com/office/drawing/2014/main" val="1183750773"/>
                        </a:ext>
                      </a:extLst>
                    </a:gridCol>
                  </a:tblGrid>
                  <a:tr h="457200">
                    <a:tc>
                      <a:txBody>
                        <a:bodyPr/>
                        <a:lstStyle/>
                        <a:p>
                          <a:pPr algn="ctr"/>
                          <a:r>
                            <a:rPr lang="es-CL" sz="1200" dirty="0"/>
                            <a:t>Meses</a:t>
                          </a:r>
                        </a:p>
                      </a:txBody>
                      <a:tcPr/>
                    </a:tc>
                    <a:tc>
                      <a:txBody>
                        <a:bodyPr/>
                        <a:lstStyle/>
                        <a:p>
                          <a:pPr algn="ctr"/>
                          <a:r>
                            <a:rPr lang="es-CL" sz="1200" dirty="0"/>
                            <a:t>Ventas</a:t>
                          </a:r>
                        </a:p>
                        <a:p>
                          <a:pPr algn="ctr"/>
                          <a:r>
                            <a:rPr lang="es-CL" sz="1200" dirty="0"/>
                            <a:t>(</a:t>
                          </a:r>
                          <a:r>
                            <a:rPr lang="es-CL" sz="1200" dirty="0" err="1"/>
                            <a:t>X</a:t>
                          </a:r>
                          <a:r>
                            <a:rPr lang="es-CL" sz="1200" baseline="-25000" dirty="0" err="1"/>
                            <a:t>t</a:t>
                          </a:r>
                          <a:r>
                            <a:rPr lang="es-CL" sz="1200" dirty="0"/>
                            <a:t>)</a:t>
                          </a:r>
                        </a:p>
                      </a:txBody>
                      <a:tcPr/>
                    </a:tc>
                    <a:tc>
                      <a:txBody>
                        <a:bodyPr/>
                        <a:lstStyle/>
                        <a:p>
                          <a:endParaRPr lang="es-CL"/>
                        </a:p>
                      </a:txBody>
                      <a:tcPr>
                        <a:blipFill>
                          <a:blip r:embed="rId3"/>
                          <a:stretch>
                            <a:fillRect l="-197368" r="-127368" b="-961333"/>
                          </a:stretch>
                        </a:blipFill>
                      </a:tcPr>
                    </a:tc>
                    <a:tc>
                      <a:txBody>
                        <a:bodyPr/>
                        <a:lstStyle/>
                        <a:p>
                          <a:endParaRPr lang="es-CL"/>
                        </a:p>
                      </a:txBody>
                      <a:tcPr>
                        <a:blipFill>
                          <a:blip r:embed="rId3"/>
                          <a:stretch>
                            <a:fillRect l="-234440" r="-415" b="-961333"/>
                          </a:stretch>
                        </a:blipFill>
                      </a:tcPr>
                    </a:tc>
                    <a:extLst>
                      <a:ext uri="{0D108BD9-81ED-4DB2-BD59-A6C34878D82A}">
                        <a16:rowId xmlns:a16="http://schemas.microsoft.com/office/drawing/2014/main" val="1858998444"/>
                      </a:ext>
                    </a:extLst>
                  </a:tr>
                  <a:tr h="335280">
                    <a:tc>
                      <a:txBody>
                        <a:bodyPr/>
                        <a:lstStyle/>
                        <a:p>
                          <a:pPr algn="ctr"/>
                          <a:r>
                            <a:rPr lang="es-CL" sz="1600" dirty="0"/>
                            <a:t>Septiembre</a:t>
                          </a:r>
                        </a:p>
                      </a:txBody>
                      <a:tcPr/>
                    </a:tc>
                    <a:tc>
                      <a:txBody>
                        <a:bodyPr/>
                        <a:lstStyle/>
                        <a:p>
                          <a:pPr algn="ctr"/>
                          <a:r>
                            <a:rPr lang="es-MX" sz="1600" dirty="0"/>
                            <a:t>6</a:t>
                          </a:r>
                          <a:endParaRPr lang="es-CL" sz="1600" dirty="0"/>
                        </a:p>
                      </a:txBody>
                      <a:tcPr>
                        <a:lnR w="12700" cap="flat" cmpd="sng" algn="ctr">
                          <a:noFill/>
                          <a:prstDash val="solid"/>
                          <a:round/>
                          <a:headEnd type="none" w="med" len="med"/>
                          <a:tailEnd type="none" w="med" len="med"/>
                        </a:lnR>
                      </a:tcPr>
                    </a:tc>
                    <a:tc>
                      <a:txBody>
                        <a:bodyPr/>
                        <a:lstStyle/>
                        <a:p>
                          <a:pPr algn="ctr"/>
                          <a:endParaRPr lang="es-CL" sz="1200" dirty="0"/>
                        </a:p>
                      </a:txBody>
                      <a:tcPr>
                        <a:lnL w="12700" cap="flat" cmpd="sng" algn="ctr">
                          <a:noFill/>
                          <a:prstDash val="solid"/>
                          <a:round/>
                          <a:headEnd type="none" w="med" len="med"/>
                          <a:tailEnd type="none" w="med" len="med"/>
                        </a:lnL>
                      </a:tcPr>
                    </a:tc>
                    <a:tc>
                      <a:txBody>
                        <a:bodyPr/>
                        <a:lstStyle/>
                        <a:p>
                          <a:pPr algn="ctr"/>
                          <a:endParaRPr lang="es-CL" sz="1200" dirty="0"/>
                        </a:p>
                      </a:txBody>
                      <a:tcPr/>
                    </a:tc>
                    <a:extLst>
                      <a:ext uri="{0D108BD9-81ED-4DB2-BD59-A6C34878D82A}">
                        <a16:rowId xmlns:a16="http://schemas.microsoft.com/office/drawing/2014/main" val="60863967"/>
                      </a:ext>
                    </a:extLst>
                  </a:tr>
                  <a:tr h="335280">
                    <a:tc>
                      <a:txBody>
                        <a:bodyPr/>
                        <a:lstStyle/>
                        <a:p>
                          <a:pPr algn="ctr"/>
                          <a:r>
                            <a:rPr lang="es-CL" sz="1600" dirty="0"/>
                            <a:t>Octubre</a:t>
                          </a:r>
                        </a:p>
                      </a:txBody>
                      <a:tcPr/>
                    </a:tc>
                    <a:tc>
                      <a:txBody>
                        <a:bodyPr/>
                        <a:lstStyle/>
                        <a:p>
                          <a:pPr algn="ctr"/>
                          <a:r>
                            <a:rPr lang="es-MX" sz="1600" dirty="0"/>
                            <a:t>7</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kern="1200" dirty="0">
                              <a:solidFill>
                                <a:schemeClr val="tx1"/>
                              </a:solidFill>
                              <a:latin typeface="+mn-lt"/>
                              <a:ea typeface="+mn-ea"/>
                              <a:cs typeface="+mn-cs"/>
                            </a:rPr>
                            <a:t>6</a:t>
                          </a: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1</a:t>
                          </a:r>
                        </a:p>
                      </a:txBody>
                      <a:tcPr/>
                    </a:tc>
                    <a:extLst>
                      <a:ext uri="{0D108BD9-81ED-4DB2-BD59-A6C34878D82A}">
                        <a16:rowId xmlns:a16="http://schemas.microsoft.com/office/drawing/2014/main" val="4203188376"/>
                      </a:ext>
                    </a:extLst>
                  </a:tr>
                  <a:tr h="335280">
                    <a:tc>
                      <a:txBody>
                        <a:bodyPr/>
                        <a:lstStyle/>
                        <a:p>
                          <a:pPr algn="ctr"/>
                          <a:r>
                            <a:rPr lang="es-MX" sz="1600" dirty="0"/>
                            <a:t>Noviembre</a:t>
                          </a:r>
                          <a:endParaRPr lang="es-CL" sz="1600" dirty="0"/>
                        </a:p>
                      </a:txBody>
                      <a:tcPr/>
                    </a:tc>
                    <a:tc>
                      <a:txBody>
                        <a:bodyPr/>
                        <a:lstStyle/>
                        <a:p>
                          <a:pPr algn="ctr"/>
                          <a:r>
                            <a:rPr lang="es-MX" sz="1600" dirty="0"/>
                            <a:t>6</a:t>
                          </a:r>
                          <a:endParaRPr lang="es-CL" sz="1600" dirty="0"/>
                        </a:p>
                      </a:txBody>
                      <a:tcPr>
                        <a:lnR w="12700" cap="flat" cmpd="sng" algn="ctr">
                          <a:noFill/>
                          <a:prstDash val="solid"/>
                          <a:round/>
                          <a:headEnd type="none" w="med" len="med"/>
                          <a:tailEnd type="none" w="med" len="med"/>
                        </a:ln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400" kern="1200" dirty="0">
                              <a:solidFill>
                                <a:schemeClr val="tx1"/>
                              </a:solidFill>
                              <a:latin typeface="+mn-lt"/>
                              <a:ea typeface="+mn-ea"/>
                              <a:cs typeface="+mn-cs"/>
                            </a:rPr>
                            <a:t>6,5</a:t>
                          </a: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0,25</a:t>
                          </a:r>
                        </a:p>
                      </a:txBody>
                      <a:tcPr/>
                    </a:tc>
                    <a:extLst>
                      <a:ext uri="{0D108BD9-81ED-4DB2-BD59-A6C34878D82A}">
                        <a16:rowId xmlns:a16="http://schemas.microsoft.com/office/drawing/2014/main" val="1810783538"/>
                      </a:ext>
                    </a:extLst>
                  </a:tr>
                  <a:tr h="3352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MX" sz="1600" dirty="0"/>
                            <a:t>Diciembre</a:t>
                          </a:r>
                          <a:endParaRPr lang="es-CL" sz="1600" dirty="0"/>
                        </a:p>
                      </a:txBody>
                      <a:tcPr/>
                    </a:tc>
                    <a:tc>
                      <a:txBody>
                        <a:bodyPr/>
                        <a:lstStyle/>
                        <a:p>
                          <a:pPr algn="ctr"/>
                          <a:r>
                            <a:rPr lang="es-MX" sz="1600" dirty="0"/>
                            <a:t>12</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kern="1200" dirty="0">
                              <a:solidFill>
                                <a:schemeClr val="tx1"/>
                              </a:solidFill>
                              <a:latin typeface="+mn-lt"/>
                              <a:ea typeface="+mn-ea"/>
                              <a:cs typeface="+mn-cs"/>
                            </a:rPr>
                            <a:t>6,25</a:t>
                          </a: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33,063</a:t>
                          </a:r>
                        </a:p>
                      </a:txBody>
                      <a:tcPr/>
                    </a:tc>
                    <a:extLst>
                      <a:ext uri="{0D108BD9-81ED-4DB2-BD59-A6C34878D82A}">
                        <a16:rowId xmlns:a16="http://schemas.microsoft.com/office/drawing/2014/main" val="3474472019"/>
                      </a:ext>
                    </a:extLst>
                  </a:tr>
                  <a:tr h="3352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MX" sz="1600" dirty="0"/>
                            <a:t>Enero</a:t>
                          </a:r>
                          <a:endParaRPr lang="es-CL" sz="1600" dirty="0"/>
                        </a:p>
                      </a:txBody>
                      <a:tcPr/>
                    </a:tc>
                    <a:tc>
                      <a:txBody>
                        <a:bodyPr/>
                        <a:lstStyle/>
                        <a:p>
                          <a:pPr algn="ctr"/>
                          <a:r>
                            <a:rPr lang="es-MX" sz="1600" dirty="0"/>
                            <a:t>7</a:t>
                          </a:r>
                          <a:endParaRPr lang="es-CL" sz="1600" dirty="0"/>
                        </a:p>
                      </a:txBody>
                      <a:tcPr>
                        <a:lnR w="12700" cap="flat" cmpd="sng" algn="ctr">
                          <a:noFill/>
                          <a:prstDash val="solid"/>
                          <a:round/>
                          <a:headEnd type="none" w="med" len="med"/>
                          <a:tailEnd type="none" w="med" len="med"/>
                        </a:ln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400" kern="1200" dirty="0">
                              <a:solidFill>
                                <a:schemeClr val="tx1"/>
                              </a:solidFill>
                              <a:latin typeface="+mn-lt"/>
                              <a:ea typeface="+mn-ea"/>
                              <a:cs typeface="+mn-cs"/>
                            </a:rPr>
                            <a:t>9,125</a:t>
                          </a:r>
                          <a:endParaRPr lang="es-CL" dirty="0"/>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4,516</a:t>
                          </a:r>
                        </a:p>
                      </a:txBody>
                      <a:tcPr/>
                    </a:tc>
                    <a:extLst>
                      <a:ext uri="{0D108BD9-81ED-4DB2-BD59-A6C34878D82A}">
                        <a16:rowId xmlns:a16="http://schemas.microsoft.com/office/drawing/2014/main" val="3632615430"/>
                      </a:ext>
                    </a:extLst>
                  </a:tr>
                  <a:tr h="335280">
                    <a:tc>
                      <a:txBody>
                        <a:bodyPr/>
                        <a:lstStyle/>
                        <a:p>
                          <a:pPr algn="ctr"/>
                          <a:r>
                            <a:rPr lang="es-MX" sz="1600" dirty="0"/>
                            <a:t>Febrero</a:t>
                          </a:r>
                          <a:endParaRPr lang="es-CL" sz="1600" dirty="0"/>
                        </a:p>
                      </a:txBody>
                      <a:tcPr/>
                    </a:tc>
                    <a:tc>
                      <a:txBody>
                        <a:bodyPr/>
                        <a:lstStyle/>
                        <a:p>
                          <a:pPr algn="ctr"/>
                          <a:r>
                            <a:rPr lang="es-MX" sz="1600" dirty="0"/>
                            <a:t>10</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8,063</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3,752</a:t>
                          </a:r>
                        </a:p>
                      </a:txBody>
                      <a:tcPr/>
                    </a:tc>
                    <a:extLst>
                      <a:ext uri="{0D108BD9-81ED-4DB2-BD59-A6C34878D82A}">
                        <a16:rowId xmlns:a16="http://schemas.microsoft.com/office/drawing/2014/main" val="2883235889"/>
                      </a:ext>
                    </a:extLst>
                  </a:tr>
                  <a:tr h="335280">
                    <a:tc>
                      <a:txBody>
                        <a:bodyPr/>
                        <a:lstStyle/>
                        <a:p>
                          <a:pPr algn="ctr"/>
                          <a:r>
                            <a:rPr lang="es-MX" sz="1600" dirty="0"/>
                            <a:t>Marzo</a:t>
                          </a:r>
                          <a:endParaRPr lang="es-CL" sz="1600" dirty="0"/>
                        </a:p>
                      </a:txBody>
                      <a:tcPr/>
                    </a:tc>
                    <a:tc>
                      <a:txBody>
                        <a:bodyPr/>
                        <a:lstStyle/>
                        <a:p>
                          <a:pPr algn="ctr"/>
                          <a:r>
                            <a:rPr lang="es-MX" sz="1600" dirty="0"/>
                            <a:t>6</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9,032</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9,193</a:t>
                          </a:r>
                        </a:p>
                      </a:txBody>
                      <a:tcPr/>
                    </a:tc>
                    <a:extLst>
                      <a:ext uri="{0D108BD9-81ED-4DB2-BD59-A6C34878D82A}">
                        <a16:rowId xmlns:a16="http://schemas.microsoft.com/office/drawing/2014/main" val="2099311710"/>
                      </a:ext>
                    </a:extLst>
                  </a:tr>
                  <a:tr h="335280">
                    <a:tc>
                      <a:txBody>
                        <a:bodyPr/>
                        <a:lstStyle/>
                        <a:p>
                          <a:pPr algn="ctr"/>
                          <a:r>
                            <a:rPr lang="es-MX" sz="1600" dirty="0"/>
                            <a:t>Abril</a:t>
                          </a:r>
                          <a:endParaRPr lang="es-CL" sz="1600" dirty="0"/>
                        </a:p>
                      </a:txBody>
                      <a:tcPr/>
                    </a:tc>
                    <a:tc>
                      <a:txBody>
                        <a:bodyPr/>
                        <a:lstStyle/>
                        <a:p>
                          <a:pPr algn="ctr"/>
                          <a:r>
                            <a:rPr lang="es-MX" sz="1600" dirty="0"/>
                            <a:t>4</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7,516</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12,362</a:t>
                          </a:r>
                        </a:p>
                      </a:txBody>
                      <a:tcPr/>
                    </a:tc>
                    <a:extLst>
                      <a:ext uri="{0D108BD9-81ED-4DB2-BD59-A6C34878D82A}">
                        <a16:rowId xmlns:a16="http://schemas.microsoft.com/office/drawing/2014/main" val="2560772990"/>
                      </a:ext>
                    </a:extLst>
                  </a:tr>
                  <a:tr h="335280">
                    <a:tc>
                      <a:txBody>
                        <a:bodyPr/>
                        <a:lstStyle/>
                        <a:p>
                          <a:pPr algn="ctr"/>
                          <a:r>
                            <a:rPr lang="es-MX" sz="1600" dirty="0"/>
                            <a:t>Mayo</a:t>
                          </a:r>
                          <a:endParaRPr lang="es-CL" sz="1600" dirty="0"/>
                        </a:p>
                      </a:txBody>
                      <a:tcPr/>
                    </a:tc>
                    <a:tc>
                      <a:txBody>
                        <a:bodyPr/>
                        <a:lstStyle/>
                        <a:p>
                          <a:pPr algn="ctr"/>
                          <a:r>
                            <a:rPr lang="es-MX" sz="1600" dirty="0"/>
                            <a:t>9</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5,758</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10,511</a:t>
                          </a:r>
                        </a:p>
                      </a:txBody>
                      <a:tcPr/>
                    </a:tc>
                    <a:extLst>
                      <a:ext uri="{0D108BD9-81ED-4DB2-BD59-A6C34878D82A}">
                        <a16:rowId xmlns:a16="http://schemas.microsoft.com/office/drawing/2014/main" val="646566107"/>
                      </a:ext>
                    </a:extLst>
                  </a:tr>
                  <a:tr h="335280">
                    <a:tc>
                      <a:txBody>
                        <a:bodyPr/>
                        <a:lstStyle/>
                        <a:p>
                          <a:pPr algn="ctr"/>
                          <a:r>
                            <a:rPr lang="es-MX" sz="1600" dirty="0"/>
                            <a:t>Junio</a:t>
                          </a:r>
                          <a:endParaRPr lang="es-CL" sz="1600" dirty="0"/>
                        </a:p>
                      </a:txBody>
                      <a:tcPr/>
                    </a:tc>
                    <a:tc>
                      <a:txBody>
                        <a:bodyPr/>
                        <a:lstStyle/>
                        <a:p>
                          <a:pPr algn="ctr"/>
                          <a:r>
                            <a:rPr lang="es-MX" sz="1600" dirty="0"/>
                            <a:t>7</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7,379</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0,144</a:t>
                          </a:r>
                        </a:p>
                      </a:txBody>
                      <a:tcPr/>
                    </a:tc>
                    <a:extLst>
                      <a:ext uri="{0D108BD9-81ED-4DB2-BD59-A6C34878D82A}">
                        <a16:rowId xmlns:a16="http://schemas.microsoft.com/office/drawing/2014/main" val="1093299430"/>
                      </a:ext>
                    </a:extLst>
                  </a:tr>
                  <a:tr h="335280">
                    <a:tc>
                      <a:txBody>
                        <a:bodyPr/>
                        <a:lstStyle/>
                        <a:p>
                          <a:pPr algn="ctr"/>
                          <a:r>
                            <a:rPr lang="es-MX" sz="1600" dirty="0"/>
                            <a:t>Julio</a:t>
                          </a:r>
                          <a:endParaRPr lang="es-CL" sz="1600" dirty="0"/>
                        </a:p>
                      </a:txBody>
                      <a:tcPr/>
                    </a:tc>
                    <a:tc>
                      <a:txBody>
                        <a:bodyPr/>
                        <a:lstStyle/>
                        <a:p>
                          <a:pPr algn="ctr"/>
                          <a:r>
                            <a:rPr lang="es-MX" sz="1600" dirty="0"/>
                            <a:t>8</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7,189</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0,658</a:t>
                          </a:r>
                        </a:p>
                      </a:txBody>
                      <a:tcPr/>
                    </a:tc>
                    <a:extLst>
                      <a:ext uri="{0D108BD9-81ED-4DB2-BD59-A6C34878D82A}">
                        <a16:rowId xmlns:a16="http://schemas.microsoft.com/office/drawing/2014/main" val="316992094"/>
                      </a:ext>
                    </a:extLst>
                  </a:tr>
                  <a:tr h="335280">
                    <a:tc>
                      <a:txBody>
                        <a:bodyPr/>
                        <a:lstStyle/>
                        <a:p>
                          <a:pPr algn="ctr"/>
                          <a:r>
                            <a:rPr lang="es-MX" sz="1600" dirty="0"/>
                            <a:t>Agosto</a:t>
                          </a:r>
                          <a:endParaRPr lang="es-CL" sz="1600" dirty="0"/>
                        </a:p>
                      </a:txBody>
                      <a:tcPr/>
                    </a:tc>
                    <a:tc>
                      <a:txBody>
                        <a:bodyPr/>
                        <a:lstStyle/>
                        <a:p>
                          <a:pPr algn="ctr"/>
                          <a:r>
                            <a:rPr lang="es-MX" sz="1600" dirty="0"/>
                            <a:t>6</a:t>
                          </a: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7,595</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2,544</a:t>
                          </a:r>
                        </a:p>
                      </a:txBody>
                      <a:tcPr/>
                    </a:tc>
                    <a:extLst>
                      <a:ext uri="{0D108BD9-81ED-4DB2-BD59-A6C34878D82A}">
                        <a16:rowId xmlns:a16="http://schemas.microsoft.com/office/drawing/2014/main" val="1492607327"/>
                      </a:ext>
                    </a:extLst>
                  </a:tr>
                  <a:tr h="335280">
                    <a:tc>
                      <a:txBody>
                        <a:bodyPr/>
                        <a:lstStyle/>
                        <a:p>
                          <a:pPr algn="ctr"/>
                          <a:endParaRPr lang="es-CL" sz="1600" dirty="0"/>
                        </a:p>
                      </a:txBody>
                      <a:tcPr/>
                    </a:tc>
                    <a:tc>
                      <a:txBody>
                        <a:bodyPr/>
                        <a:lstStyle/>
                        <a:p>
                          <a:pPr algn="ctr"/>
                          <a:endParaRPr lang="es-CL" sz="1600" dirty="0"/>
                        </a:p>
                      </a:txBody>
                      <a:tcPr>
                        <a:lnR w="12700" cap="flat" cmpd="sng" algn="ctr">
                          <a:noFill/>
                          <a:prstDash val="solid"/>
                          <a:round/>
                          <a:headEnd type="none" w="med" len="med"/>
                          <a:tailEnd type="none" w="med" len="med"/>
                        </a:lnR>
                      </a:tcPr>
                    </a:tc>
                    <a:tc>
                      <a:txBody>
                        <a:bodyPr/>
                        <a:lstStyle/>
                        <a:p>
                          <a:pPr marL="0" algn="ctr" defTabSz="914400" rtl="0" eaLnBrk="1" latinLnBrk="0" hangingPunct="1"/>
                          <a:r>
                            <a:rPr lang="es-CL" sz="1400" dirty="0"/>
                            <a:t>Total</a:t>
                          </a:r>
                          <a:endParaRPr lang="es-CL" sz="1400" kern="1200" dirty="0">
                            <a:solidFill>
                              <a:schemeClr val="tx1"/>
                            </a:solidFill>
                            <a:latin typeface="+mn-lt"/>
                            <a:ea typeface="+mn-ea"/>
                            <a:cs typeface="+mn-cs"/>
                          </a:endParaRPr>
                        </a:p>
                      </a:txBody>
                      <a:tcPr>
                        <a:lnL w="12700" cap="flat" cmpd="sng" algn="ctr">
                          <a:noFill/>
                          <a:prstDash val="solid"/>
                          <a:round/>
                          <a:headEnd type="none" w="med" len="med"/>
                          <a:tailEnd type="none" w="med" len="med"/>
                        </a:lnL>
                      </a:tcPr>
                    </a:tc>
                    <a:tc>
                      <a:txBody>
                        <a:bodyPr/>
                        <a:lstStyle/>
                        <a:p>
                          <a:pPr algn="ctr"/>
                          <a:r>
                            <a:rPr lang="es-CL" sz="1400" kern="1200" dirty="0">
                              <a:solidFill>
                                <a:schemeClr val="tx1"/>
                              </a:solidFill>
                              <a:latin typeface="+mn-lt"/>
                              <a:ea typeface="+mn-ea"/>
                              <a:cs typeface="+mn-cs"/>
                            </a:rPr>
                            <a:t>77,993</a:t>
                          </a:r>
                        </a:p>
                      </a:txBody>
                      <a:tcPr/>
                    </a:tc>
                    <a:extLst>
                      <a:ext uri="{0D108BD9-81ED-4DB2-BD59-A6C34878D82A}">
                        <a16:rowId xmlns:a16="http://schemas.microsoft.com/office/drawing/2014/main" val="1100511082"/>
                      </a:ext>
                    </a:extLst>
                  </a:tr>
                </a:tbl>
              </a:graphicData>
            </a:graphic>
          </p:graphicFrame>
        </mc:Fallback>
      </mc:AlternateContent>
      <mc:AlternateContent xmlns:mc="http://schemas.openxmlformats.org/markup-compatibility/2006">
        <mc:Choice xmlns:a14="http://schemas.microsoft.com/office/drawing/2010/main" Requires="a14">
          <p:sp>
            <p:nvSpPr>
              <p:cNvPr id="10" name="CuadroTexto 9">
                <a:extLst>
                  <a:ext uri="{FF2B5EF4-FFF2-40B4-BE49-F238E27FC236}">
                    <a16:creationId xmlns:a16="http://schemas.microsoft.com/office/drawing/2014/main" id="{A591357D-8BA3-F77B-F6A8-0111C6075D8F}"/>
                  </a:ext>
                </a:extLst>
              </p:cNvPr>
              <p:cNvSpPr txBox="1"/>
              <p:nvPr/>
            </p:nvSpPr>
            <p:spPr>
              <a:xfrm>
                <a:off x="504093" y="3741638"/>
                <a:ext cx="6189784" cy="1515543"/>
              </a:xfrm>
              <a:prstGeom prst="rect">
                <a:avLst/>
              </a:prstGeom>
              <a:noFill/>
            </p:spPr>
            <p:txBody>
              <a:bodyPr wrap="square">
                <a:spAutoFit/>
              </a:bodyPr>
              <a:lstStyle/>
              <a:p>
                <a:r>
                  <a:rPr lang="es-MX" dirty="0"/>
                  <a:t>Aplicando la fórmula se obtiene el cuadrado medio del error:</a:t>
                </a:r>
              </a:p>
              <a:p>
                <a:pPr/>
                <a14:m>
                  <m:oMathPara xmlns:m="http://schemas.openxmlformats.org/officeDocument/2006/math">
                    <m:oMathParaPr>
                      <m:jc m:val="centerGroup"/>
                    </m:oMathParaPr>
                    <m:oMath xmlns:m="http://schemas.openxmlformats.org/officeDocument/2006/math">
                      <m:r>
                        <a:rPr lang="es-CL" i="1">
                          <a:latin typeface="Cambria Math" panose="02040503050406030204" pitchFamily="18" charset="0"/>
                        </a:rPr>
                        <m:t>𝐶𝑀𝐸</m:t>
                      </m:r>
                      <m:r>
                        <a:rPr lang="es-CL" i="1">
                          <a:latin typeface="Cambria Math" panose="02040503050406030204" pitchFamily="18" charset="0"/>
                          <a:ea typeface="Cambria Math" panose="02040503050406030204" pitchFamily="18" charset="0"/>
                        </a:rPr>
                        <m:t>=</m:t>
                      </m:r>
                      <m:f>
                        <m:fPr>
                          <m:ctrlPr>
                            <a:rPr lang="es-CL" i="1">
                              <a:latin typeface="Cambria Math" panose="02040503050406030204" pitchFamily="18" charset="0"/>
                              <a:ea typeface="Cambria Math" panose="02040503050406030204" pitchFamily="18" charset="0"/>
                            </a:rPr>
                          </m:ctrlPr>
                        </m:fPr>
                        <m:num>
                          <m:sSup>
                            <m:sSupPr>
                              <m:ctrlPr>
                                <a:rPr lang="es-CL" i="1">
                                  <a:latin typeface="Cambria Math" panose="02040503050406030204" pitchFamily="18" charset="0"/>
                                  <a:ea typeface="Cambria Math" panose="02040503050406030204" pitchFamily="18" charset="0"/>
                                </a:rPr>
                              </m:ctrlPr>
                            </m:sSupPr>
                            <m:e>
                              <m:nary>
                                <m:naryPr>
                                  <m:chr m:val="∑"/>
                                  <m:subHide m:val="on"/>
                                  <m:supHide m:val="on"/>
                                  <m:ctrlPr>
                                    <a:rPr lang="es-CL" i="1">
                                      <a:latin typeface="Cambria Math" panose="02040503050406030204" pitchFamily="18" charset="0"/>
                                      <a:ea typeface="Cambria Math" panose="02040503050406030204" pitchFamily="18" charset="0"/>
                                    </a:rPr>
                                  </m:ctrlPr>
                                </m:naryPr>
                                <m:sub/>
                                <m:sup/>
                                <m:e>
                                  <m:d>
                                    <m:dPr>
                                      <m:ctrlPr>
                                        <a:rPr lang="es-CL" i="1">
                                          <a:latin typeface="Cambria Math" panose="02040503050406030204" pitchFamily="18" charset="0"/>
                                          <a:ea typeface="Cambria Math" panose="02040503050406030204" pitchFamily="18" charset="0"/>
                                        </a:rPr>
                                      </m:ctrlPr>
                                    </m:dPr>
                                    <m:e>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𝑌</m:t>
                                          </m:r>
                                        </m:e>
                                        <m:sub>
                                          <m:r>
                                            <a:rPr lang="es-CL" i="1">
                                              <a:latin typeface="Cambria Math" panose="02040503050406030204" pitchFamily="18" charset="0"/>
                                              <a:ea typeface="Cambria Math" panose="02040503050406030204" pitchFamily="18" charset="0"/>
                                            </a:rPr>
                                            <m:t>𝑡</m:t>
                                          </m:r>
                                        </m:sub>
                                      </m:sSub>
                                      <m:r>
                                        <a:rPr lang="es-CL" i="1">
                                          <a:latin typeface="Cambria Math" panose="02040503050406030204" pitchFamily="18" charset="0"/>
                                          <a:ea typeface="Cambria Math" panose="02040503050406030204" pitchFamily="18" charset="0"/>
                                        </a:rPr>
                                        <m:t>−</m:t>
                                      </m:r>
                                      <m:sSub>
                                        <m:sSubPr>
                                          <m:ctrlPr>
                                            <a:rPr lang="es-CL" i="1">
                                              <a:latin typeface="Cambria Math" panose="02040503050406030204" pitchFamily="18" charset="0"/>
                                              <a:ea typeface="Cambria Math" panose="02040503050406030204" pitchFamily="18" charset="0"/>
                                            </a:rPr>
                                          </m:ctrlPr>
                                        </m:sSubPr>
                                        <m:e>
                                          <m:r>
                                            <a:rPr lang="es-CL" i="1">
                                              <a:latin typeface="Cambria Math" panose="02040503050406030204" pitchFamily="18" charset="0"/>
                                              <a:ea typeface="Cambria Math" panose="02040503050406030204" pitchFamily="18" charset="0"/>
                                            </a:rPr>
                                            <m:t>𝑋</m:t>
                                          </m:r>
                                        </m:e>
                                        <m:sub>
                                          <m:r>
                                            <a:rPr lang="es-CL" i="1">
                                              <a:latin typeface="Cambria Math" panose="02040503050406030204" pitchFamily="18" charset="0"/>
                                              <a:ea typeface="Cambria Math" panose="02040503050406030204" pitchFamily="18" charset="0"/>
                                            </a:rPr>
                                            <m:t>𝑡</m:t>
                                          </m:r>
                                        </m:sub>
                                      </m:sSub>
                                    </m:e>
                                  </m:d>
                                </m:e>
                              </m:nary>
                            </m:e>
                            <m:sup>
                              <m:r>
                                <a:rPr lang="es-CL" i="1">
                                  <a:latin typeface="Cambria Math" panose="02040503050406030204" pitchFamily="18" charset="0"/>
                                  <a:ea typeface="Cambria Math" panose="02040503050406030204" pitchFamily="18" charset="0"/>
                                </a:rPr>
                                <m:t>2</m:t>
                              </m:r>
                            </m:sup>
                          </m:sSup>
                        </m:num>
                        <m:den>
                          <m:r>
                            <a:rPr lang="es-CL" i="1">
                              <a:latin typeface="Cambria Math" panose="02040503050406030204" pitchFamily="18" charset="0"/>
                              <a:ea typeface="Cambria Math" panose="02040503050406030204" pitchFamily="18" charset="0"/>
                            </a:rPr>
                            <m:t>𝑛</m:t>
                          </m:r>
                        </m:den>
                      </m:f>
                      <m:r>
                        <a:rPr lang="es-CL" b="0" i="1" smtClean="0">
                          <a:latin typeface="Cambria Math" panose="02040503050406030204" pitchFamily="18" charset="0"/>
                          <a:ea typeface="Cambria Math" panose="02040503050406030204" pitchFamily="18" charset="0"/>
                        </a:rPr>
                        <m:t>=</m:t>
                      </m:r>
                      <m:f>
                        <m:fPr>
                          <m:ctrlPr>
                            <a:rPr lang="es-CL" b="0"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77,993</m:t>
                          </m:r>
                        </m:num>
                        <m:den>
                          <m:r>
                            <a:rPr lang="es-CL" b="0" i="1" smtClean="0">
                              <a:latin typeface="Cambria Math" panose="02040503050406030204" pitchFamily="18" charset="0"/>
                              <a:ea typeface="Cambria Math" panose="02040503050406030204" pitchFamily="18" charset="0"/>
                            </a:rPr>
                            <m:t>11</m:t>
                          </m:r>
                        </m:den>
                      </m:f>
                      <m:r>
                        <a:rPr lang="es-CL" b="0" i="1" smtClean="0">
                          <a:latin typeface="Cambria Math" panose="02040503050406030204" pitchFamily="18" charset="0"/>
                          <a:ea typeface="Cambria Math" panose="02040503050406030204" pitchFamily="18" charset="0"/>
                        </a:rPr>
                        <m:t>=7,09</m:t>
                      </m:r>
                    </m:oMath>
                  </m:oMathPara>
                </a14:m>
                <a:endParaRPr lang="es-MX" dirty="0"/>
              </a:p>
              <a:p>
                <a:endParaRPr lang="es-MX" dirty="0"/>
              </a:p>
              <a:p>
                <a:endParaRPr lang="es-CL" dirty="0"/>
              </a:p>
            </p:txBody>
          </p:sp>
        </mc:Choice>
        <mc:Fallback>
          <p:sp>
            <p:nvSpPr>
              <p:cNvPr id="10" name="CuadroTexto 9">
                <a:extLst>
                  <a:ext uri="{FF2B5EF4-FFF2-40B4-BE49-F238E27FC236}">
                    <a16:creationId xmlns:a16="http://schemas.microsoft.com/office/drawing/2014/main" id="{A591357D-8BA3-F77B-F6A8-0111C6075D8F}"/>
                  </a:ext>
                </a:extLst>
              </p:cNvPr>
              <p:cNvSpPr txBox="1">
                <a:spLocks noRot="1" noChangeAspect="1" noMove="1" noResize="1" noEditPoints="1" noAdjustHandles="1" noChangeArrowheads="1" noChangeShapeType="1" noTextEdit="1"/>
              </p:cNvSpPr>
              <p:nvPr/>
            </p:nvSpPr>
            <p:spPr>
              <a:xfrm>
                <a:off x="504093" y="3741638"/>
                <a:ext cx="6189784" cy="1515543"/>
              </a:xfrm>
              <a:prstGeom prst="rect">
                <a:avLst/>
              </a:prstGeom>
              <a:blipFill>
                <a:blip r:embed="rId4"/>
                <a:stretch>
                  <a:fillRect l="-887" t="-2419"/>
                </a:stretch>
              </a:blipFill>
            </p:spPr>
            <p:txBody>
              <a:bodyPr/>
              <a:lstStyle/>
              <a:p>
                <a:r>
                  <a:rPr lang="es-CL">
                    <a:noFill/>
                  </a:rPr>
                  <a:t> </a:t>
                </a:r>
              </a:p>
            </p:txBody>
          </p:sp>
        </mc:Fallback>
      </mc:AlternateContent>
      <p:sp>
        <p:nvSpPr>
          <p:cNvPr id="3" name="CuadroTexto 2">
            <a:extLst>
              <a:ext uri="{FF2B5EF4-FFF2-40B4-BE49-F238E27FC236}">
                <a16:creationId xmlns:a16="http://schemas.microsoft.com/office/drawing/2014/main" id="{4D1D5F78-7943-E150-22FF-AB12BFEC7494}"/>
              </a:ext>
            </a:extLst>
          </p:cNvPr>
          <p:cNvSpPr txBox="1"/>
          <p:nvPr/>
        </p:nvSpPr>
        <p:spPr>
          <a:xfrm>
            <a:off x="3511260" y="601561"/>
            <a:ext cx="1863969" cy="369332"/>
          </a:xfrm>
          <a:prstGeom prst="rect">
            <a:avLst/>
          </a:prstGeom>
          <a:noFill/>
        </p:spPr>
        <p:txBody>
          <a:bodyPr wrap="square" rtlCol="0">
            <a:spAutoFit/>
          </a:bodyPr>
          <a:lstStyle/>
          <a:p>
            <a:pPr algn="ctr"/>
            <a:r>
              <a:rPr lang="es-CL" dirty="0"/>
              <a:t>Utilizando Excel</a:t>
            </a:r>
          </a:p>
        </p:txBody>
      </p:sp>
      <p:graphicFrame>
        <p:nvGraphicFramePr>
          <p:cNvPr id="8" name="Tabla 7">
            <a:extLst>
              <a:ext uri="{FF2B5EF4-FFF2-40B4-BE49-F238E27FC236}">
                <a16:creationId xmlns:a16="http://schemas.microsoft.com/office/drawing/2014/main" id="{96357B4D-76E8-EA67-555A-DA7E75D7E551}"/>
              </a:ext>
            </a:extLst>
          </p:cNvPr>
          <p:cNvGraphicFramePr>
            <a:graphicFrameLocks noGrp="1"/>
          </p:cNvGraphicFramePr>
          <p:nvPr>
            <p:extLst>
              <p:ext uri="{D42A27DB-BD31-4B8C-83A1-F6EECF244321}">
                <p14:modId xmlns:p14="http://schemas.microsoft.com/office/powerpoint/2010/main" val="3318194487"/>
              </p:ext>
            </p:extLst>
          </p:nvPr>
        </p:nvGraphicFramePr>
        <p:xfrm>
          <a:off x="996508" y="2256592"/>
          <a:ext cx="5603537" cy="4351336"/>
        </p:xfrm>
        <a:graphic>
          <a:graphicData uri="http://schemas.openxmlformats.org/drawingml/2006/table">
            <a:tbl>
              <a:tblPr>
                <a:tableStyleId>{5C22544A-7EE6-4342-B048-85BDC9FD1C3A}</a:tableStyleId>
              </a:tblPr>
              <a:tblGrid>
                <a:gridCol w="627111">
                  <a:extLst>
                    <a:ext uri="{9D8B030D-6E8A-4147-A177-3AD203B41FA5}">
                      <a16:colId xmlns:a16="http://schemas.microsoft.com/office/drawing/2014/main" val="2118482833"/>
                    </a:ext>
                  </a:extLst>
                </a:gridCol>
                <a:gridCol w="627111">
                  <a:extLst>
                    <a:ext uri="{9D8B030D-6E8A-4147-A177-3AD203B41FA5}">
                      <a16:colId xmlns:a16="http://schemas.microsoft.com/office/drawing/2014/main" val="4045342182"/>
                    </a:ext>
                  </a:extLst>
                </a:gridCol>
                <a:gridCol w="920436">
                  <a:extLst>
                    <a:ext uri="{9D8B030D-6E8A-4147-A177-3AD203B41FA5}">
                      <a16:colId xmlns:a16="http://schemas.microsoft.com/office/drawing/2014/main" val="2836400149"/>
                    </a:ext>
                  </a:extLst>
                </a:gridCol>
                <a:gridCol w="1507088">
                  <a:extLst>
                    <a:ext uri="{9D8B030D-6E8A-4147-A177-3AD203B41FA5}">
                      <a16:colId xmlns:a16="http://schemas.microsoft.com/office/drawing/2014/main" val="1639316836"/>
                    </a:ext>
                  </a:extLst>
                </a:gridCol>
                <a:gridCol w="627111">
                  <a:extLst>
                    <a:ext uri="{9D8B030D-6E8A-4147-A177-3AD203B41FA5}">
                      <a16:colId xmlns:a16="http://schemas.microsoft.com/office/drawing/2014/main" val="1867073414"/>
                    </a:ext>
                  </a:extLst>
                </a:gridCol>
                <a:gridCol w="1294680">
                  <a:extLst>
                    <a:ext uri="{9D8B030D-6E8A-4147-A177-3AD203B41FA5}">
                      <a16:colId xmlns:a16="http://schemas.microsoft.com/office/drawing/2014/main" val="3923989048"/>
                    </a:ext>
                  </a:extLst>
                </a:gridCol>
              </a:tblGrid>
              <a:tr h="303441">
                <a:tc>
                  <a:txBody>
                    <a:bodyPr/>
                    <a:lstStyle/>
                    <a:p>
                      <a:pPr algn="ctr" rtl="0" fontAlgn="ctr"/>
                      <a:r>
                        <a:rPr lang="es-CL" sz="1000" u="none" strike="noStrike">
                          <a:effectLst/>
                        </a:rPr>
                        <a:t>Meses</a:t>
                      </a:r>
                      <a:endParaRPr lang="es-CL" sz="1000" b="1" i="0" u="none" strike="noStrike">
                        <a:solidFill>
                          <a:srgbClr val="FFFFFF"/>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Ventas (X</a:t>
                      </a:r>
                      <a:r>
                        <a:rPr lang="es-CL" sz="900" u="none" strike="noStrike" baseline="-25000">
                          <a:effectLst/>
                        </a:rPr>
                        <a:t>t</a:t>
                      </a:r>
                      <a:r>
                        <a:rPr lang="es-CL" sz="900" u="none" strike="noStrike">
                          <a:effectLst/>
                        </a:rPr>
                        <a:t>)</a:t>
                      </a:r>
                      <a:endParaRPr lang="es-CL" sz="1000" b="1" i="0" u="none" strike="noStrike">
                        <a:solidFill>
                          <a:srgbClr val="FFFFFF"/>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Pronóstico (</a:t>
                      </a:r>
                      <a:r>
                        <a:rPr lang="el-GR" sz="900" u="none" strike="noStrike">
                          <a:effectLst/>
                        </a:rPr>
                        <a:t>α = 0,5)</a:t>
                      </a:r>
                      <a:endParaRPr lang="el-GR" sz="1000" b="1" i="0" u="none" strike="noStrike">
                        <a:solidFill>
                          <a:srgbClr val="FFFFFF"/>
                        </a:solidFill>
                        <a:effectLst/>
                        <a:latin typeface="Calibri" panose="020F0502020204030204" pitchFamily="34" charset="0"/>
                      </a:endParaRPr>
                    </a:p>
                  </a:txBody>
                  <a:tcPr marL="6069" marR="6069" marT="6069" marB="0" anchor="ctr"/>
                </a:tc>
                <a:tc>
                  <a:txBody>
                    <a:bodyPr/>
                    <a:lstStyle/>
                    <a:p>
                      <a:pPr algn="ctr" rtl="0" fontAlgn="ctr"/>
                      <a:r>
                        <a:rPr lang="fr-FR" sz="1000" u="none" strike="noStrike">
                          <a:effectLst/>
                        </a:rPr>
                        <a:t>Y</a:t>
                      </a:r>
                      <a:r>
                        <a:rPr lang="fr-FR" sz="900" u="none" strike="noStrike" baseline="-25000">
                          <a:effectLst/>
                        </a:rPr>
                        <a:t>(t+1) </a:t>
                      </a:r>
                      <a:r>
                        <a:rPr lang="fr-FR" sz="900" u="none" strike="noStrike">
                          <a:effectLst/>
                        </a:rPr>
                        <a:t>= α∙X</a:t>
                      </a:r>
                      <a:r>
                        <a:rPr lang="fr-FR" sz="900" u="none" strike="noStrike" baseline="-25000">
                          <a:effectLst/>
                        </a:rPr>
                        <a:t>t</a:t>
                      </a:r>
                      <a:r>
                        <a:rPr lang="fr-FR" sz="900" u="none" strike="noStrike">
                          <a:effectLst/>
                        </a:rPr>
                        <a:t>+(1-α)∙Y</a:t>
                      </a:r>
                      <a:r>
                        <a:rPr lang="fr-FR" sz="900" u="none" strike="noStrike" baseline="-25000">
                          <a:effectLst/>
                        </a:rPr>
                        <a:t>t</a:t>
                      </a:r>
                      <a:endParaRPr lang="fr-FR" sz="1000" b="1" i="0" u="none" strike="noStrike">
                        <a:solidFill>
                          <a:srgbClr val="FFFFFF"/>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Error</a:t>
                      </a:r>
                      <a:endParaRPr lang="es-CL" sz="1000" b="1" i="0" u="none" strike="noStrike">
                        <a:solidFill>
                          <a:srgbClr val="FFFFFF"/>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(Y</a:t>
                      </a:r>
                      <a:r>
                        <a:rPr lang="es-CL" sz="900" u="none" strike="noStrike" baseline="-25000">
                          <a:effectLst/>
                        </a:rPr>
                        <a:t>t</a:t>
                      </a:r>
                      <a:r>
                        <a:rPr lang="es-CL" sz="900" u="none" strike="noStrike">
                          <a:effectLst/>
                        </a:rPr>
                        <a:t>-X</a:t>
                      </a:r>
                      <a:r>
                        <a:rPr lang="es-CL" sz="900" u="none" strike="noStrike" baseline="-25000">
                          <a:effectLst/>
                        </a:rPr>
                        <a:t>t</a:t>
                      </a:r>
                      <a:r>
                        <a:rPr lang="es-CL" sz="900" u="none" strike="noStrike">
                          <a:effectLst/>
                        </a:rPr>
                        <a:t> )</a:t>
                      </a:r>
                      <a:r>
                        <a:rPr lang="es-CL" sz="900" u="none" strike="noStrike" baseline="30000">
                          <a:effectLst/>
                        </a:rPr>
                        <a:t>2</a:t>
                      </a:r>
                      <a:endParaRPr lang="es-CL" sz="1000" b="1" i="0" u="none" strike="noStrike">
                        <a:solidFill>
                          <a:srgbClr val="FFFFFF"/>
                        </a:solidFill>
                        <a:effectLst/>
                        <a:latin typeface="Calibri" panose="020F0502020204030204" pitchFamily="34" charset="0"/>
                      </a:endParaRPr>
                    </a:p>
                  </a:txBody>
                  <a:tcPr marL="6069" marR="6069" marT="6069" marB="0" anchor="ctr"/>
                </a:tc>
                <a:extLst>
                  <a:ext uri="{0D108BD9-81ED-4DB2-BD59-A6C34878D82A}">
                    <a16:rowId xmlns:a16="http://schemas.microsoft.com/office/drawing/2014/main" val="1492793112"/>
                  </a:ext>
                </a:extLst>
              </a:tr>
              <a:tr h="315578">
                <a:tc>
                  <a:txBody>
                    <a:bodyPr/>
                    <a:lstStyle/>
                    <a:p>
                      <a:pPr algn="ctr" rtl="0" fontAlgn="ctr"/>
                      <a:r>
                        <a:rPr lang="es-CL" sz="1000" u="none" strike="noStrike">
                          <a:effectLst/>
                        </a:rPr>
                        <a:t>Septiembre</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6</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fontAlgn="t"/>
                      <a:r>
                        <a:rPr lang="es-CL" sz="1400" u="none" strike="noStrike">
                          <a:effectLst/>
                        </a:rPr>
                        <a:t> </a:t>
                      </a:r>
                      <a:endParaRPr lang="es-CL" sz="1400" b="0" i="0" u="none" strike="noStrike">
                        <a:solidFill>
                          <a:srgbClr val="000000"/>
                        </a:solidFill>
                        <a:effectLst/>
                        <a:latin typeface="Arial" panose="020B0604020202020204" pitchFamily="34" charset="0"/>
                      </a:endParaRPr>
                    </a:p>
                  </a:txBody>
                  <a:tcPr marL="6069" marR="6069" marT="6069" marB="0"/>
                </a:tc>
                <a:tc>
                  <a:txBody>
                    <a:bodyPr/>
                    <a:lstStyle/>
                    <a:p>
                      <a:pPr algn="l" fontAlgn="b"/>
                      <a:endParaRPr lang="es-CL" sz="900" b="0" i="0" u="none" strike="noStrike">
                        <a:solidFill>
                          <a:srgbClr val="000000"/>
                        </a:solidFill>
                        <a:effectLst/>
                        <a:latin typeface="Calibri" panose="020F0502020204030204" pitchFamily="34" charset="0"/>
                      </a:endParaRPr>
                    </a:p>
                  </a:txBody>
                  <a:tcPr marL="6069" marR="6069" marT="6069" marB="0" anchor="b"/>
                </a:tc>
                <a:tc>
                  <a:txBody>
                    <a:bodyPr/>
                    <a:lstStyle/>
                    <a:p>
                      <a:pPr algn="ctr" rtl="0" fontAlgn="ctr"/>
                      <a:r>
                        <a:rPr lang="es-CL" sz="1000" u="none" strike="noStrike">
                          <a:effectLst/>
                        </a:rPr>
                        <a:t> </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 </a:t>
                      </a:r>
                      <a:endParaRPr lang="es-CL" sz="1000" b="0" i="0" u="none" strike="noStrike">
                        <a:solidFill>
                          <a:srgbClr val="000000"/>
                        </a:solidFill>
                        <a:effectLst/>
                        <a:latin typeface="Calibri" panose="020F0502020204030204" pitchFamily="34" charset="0"/>
                      </a:endParaRPr>
                    </a:p>
                  </a:txBody>
                  <a:tcPr marL="6069" marR="6069" marT="6069" marB="0" anchor="ctr"/>
                </a:tc>
                <a:extLst>
                  <a:ext uri="{0D108BD9-81ED-4DB2-BD59-A6C34878D82A}">
                    <a16:rowId xmlns:a16="http://schemas.microsoft.com/office/drawing/2014/main" val="2930133071"/>
                  </a:ext>
                </a:extLst>
              </a:tr>
              <a:tr h="182064">
                <a:tc>
                  <a:txBody>
                    <a:bodyPr/>
                    <a:lstStyle/>
                    <a:p>
                      <a:pPr algn="ctr" rtl="0" fontAlgn="ctr"/>
                      <a:r>
                        <a:rPr lang="es-CL" sz="1000" u="none" strike="noStrike">
                          <a:effectLst/>
                        </a:rPr>
                        <a:t>Octubre</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7</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6,00</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l" rtl="0" fontAlgn="ctr"/>
                      <a:r>
                        <a:rPr lang="es-CL" sz="900" u="none" strike="noStrike" dirty="0">
                          <a:effectLst/>
                        </a:rPr>
                        <a:t>=D4</a:t>
                      </a:r>
                      <a:endParaRPr lang="es-CL" sz="900" b="0" i="0" u="none" strike="noStrike" dirty="0">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1</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=(E5-D5)^2</a:t>
                      </a:r>
                      <a:endParaRPr lang="es-CL" sz="1000" b="0" i="0" u="none" strike="noStrike">
                        <a:solidFill>
                          <a:srgbClr val="000000"/>
                        </a:solidFill>
                        <a:effectLst/>
                        <a:latin typeface="Calibri" panose="020F0502020204030204" pitchFamily="34" charset="0"/>
                      </a:endParaRPr>
                    </a:p>
                  </a:txBody>
                  <a:tcPr marL="6069" marR="6069" marT="6069" marB="0" anchor="ctr"/>
                </a:tc>
                <a:extLst>
                  <a:ext uri="{0D108BD9-81ED-4DB2-BD59-A6C34878D82A}">
                    <a16:rowId xmlns:a16="http://schemas.microsoft.com/office/drawing/2014/main" val="2969496537"/>
                  </a:ext>
                </a:extLst>
              </a:tr>
              <a:tr h="315578">
                <a:tc>
                  <a:txBody>
                    <a:bodyPr/>
                    <a:lstStyle/>
                    <a:p>
                      <a:pPr algn="ctr" rtl="0" fontAlgn="ctr"/>
                      <a:r>
                        <a:rPr lang="es-CL" sz="1000" u="none" strike="noStrike">
                          <a:effectLst/>
                        </a:rPr>
                        <a:t>Noviembre</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6</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6,50</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l" rtl="0" fontAlgn="ctr"/>
                      <a:r>
                        <a:rPr lang="es-CL" sz="900" u="none" strike="noStrike" dirty="0">
                          <a:effectLst/>
                        </a:rPr>
                        <a:t>=$D$17*D5+(1-$D$17)*E5</a:t>
                      </a:r>
                      <a:endParaRPr lang="es-CL" sz="900" b="0" i="0" u="none" strike="noStrike" dirty="0">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0,25</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=(E6-D6)^2</a:t>
                      </a:r>
                      <a:endParaRPr lang="es-CL" sz="1000" b="0" i="0" u="none" strike="noStrike">
                        <a:solidFill>
                          <a:srgbClr val="000000"/>
                        </a:solidFill>
                        <a:effectLst/>
                        <a:latin typeface="Calibri" panose="020F0502020204030204" pitchFamily="34" charset="0"/>
                      </a:endParaRPr>
                    </a:p>
                  </a:txBody>
                  <a:tcPr marL="6069" marR="6069" marT="6069" marB="0" anchor="ctr"/>
                </a:tc>
                <a:extLst>
                  <a:ext uri="{0D108BD9-81ED-4DB2-BD59-A6C34878D82A}">
                    <a16:rowId xmlns:a16="http://schemas.microsoft.com/office/drawing/2014/main" val="2351789772"/>
                  </a:ext>
                </a:extLst>
              </a:tr>
              <a:tr h="315578">
                <a:tc>
                  <a:txBody>
                    <a:bodyPr/>
                    <a:lstStyle/>
                    <a:p>
                      <a:pPr algn="ctr" rtl="0" fontAlgn="ctr"/>
                      <a:r>
                        <a:rPr lang="es-CL" sz="1000" u="none" strike="noStrike">
                          <a:effectLst/>
                        </a:rPr>
                        <a:t>Diciembre</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12</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6,25</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l" rtl="0" fontAlgn="ctr"/>
                      <a:r>
                        <a:rPr lang="es-CL" sz="900" u="none" strike="noStrike" dirty="0">
                          <a:effectLst/>
                        </a:rPr>
                        <a:t>=$D$17*D6+(1-$D$17)*E6</a:t>
                      </a:r>
                      <a:endParaRPr lang="es-CL" sz="900" b="0" i="0" u="none" strike="noStrike" dirty="0">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33,0625</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=(E7-D7)^2</a:t>
                      </a:r>
                      <a:endParaRPr lang="es-CL" sz="1000" b="0" i="0" u="none" strike="noStrike">
                        <a:solidFill>
                          <a:srgbClr val="000000"/>
                        </a:solidFill>
                        <a:effectLst/>
                        <a:latin typeface="Calibri" panose="020F0502020204030204" pitchFamily="34" charset="0"/>
                      </a:endParaRPr>
                    </a:p>
                  </a:txBody>
                  <a:tcPr marL="6069" marR="6069" marT="6069" marB="0" anchor="ctr"/>
                </a:tc>
                <a:extLst>
                  <a:ext uri="{0D108BD9-81ED-4DB2-BD59-A6C34878D82A}">
                    <a16:rowId xmlns:a16="http://schemas.microsoft.com/office/drawing/2014/main" val="4081201296"/>
                  </a:ext>
                </a:extLst>
              </a:tr>
              <a:tr h="315578">
                <a:tc>
                  <a:txBody>
                    <a:bodyPr/>
                    <a:lstStyle/>
                    <a:p>
                      <a:pPr algn="ctr" rtl="0" fontAlgn="ctr"/>
                      <a:r>
                        <a:rPr lang="es-CL" sz="1000" u="none" strike="noStrike">
                          <a:effectLst/>
                        </a:rPr>
                        <a:t>Enero</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7</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9,13</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l" rtl="0" fontAlgn="ctr"/>
                      <a:r>
                        <a:rPr lang="es-CL" sz="900" u="none" strike="noStrike" dirty="0">
                          <a:effectLst/>
                        </a:rPr>
                        <a:t>=$D$17*D7+(1-$D$17)*E7</a:t>
                      </a:r>
                      <a:endParaRPr lang="es-CL" sz="900" b="0" i="0" u="none" strike="noStrike" dirty="0">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4,515625</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=(E8-D8)^2</a:t>
                      </a:r>
                      <a:endParaRPr lang="es-CL" sz="1000" b="0" i="0" u="none" strike="noStrike">
                        <a:solidFill>
                          <a:srgbClr val="000000"/>
                        </a:solidFill>
                        <a:effectLst/>
                        <a:latin typeface="Calibri" panose="020F0502020204030204" pitchFamily="34" charset="0"/>
                      </a:endParaRPr>
                    </a:p>
                  </a:txBody>
                  <a:tcPr marL="6069" marR="6069" marT="6069" marB="0" anchor="ctr"/>
                </a:tc>
                <a:extLst>
                  <a:ext uri="{0D108BD9-81ED-4DB2-BD59-A6C34878D82A}">
                    <a16:rowId xmlns:a16="http://schemas.microsoft.com/office/drawing/2014/main" val="2339188283"/>
                  </a:ext>
                </a:extLst>
              </a:tr>
              <a:tr h="315578">
                <a:tc>
                  <a:txBody>
                    <a:bodyPr/>
                    <a:lstStyle/>
                    <a:p>
                      <a:pPr algn="ctr" rtl="0" fontAlgn="ctr"/>
                      <a:r>
                        <a:rPr lang="es-CL" sz="1000" u="none" strike="noStrike">
                          <a:effectLst/>
                        </a:rPr>
                        <a:t>Febrero</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10</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8,06</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l" rtl="0" fontAlgn="ctr"/>
                      <a:r>
                        <a:rPr lang="es-CL" sz="900" u="none" strike="noStrike" dirty="0">
                          <a:effectLst/>
                        </a:rPr>
                        <a:t>=$D$17*D8+(1-$D$17)*E8</a:t>
                      </a:r>
                      <a:endParaRPr lang="es-CL" sz="900" b="0" i="0" u="none" strike="noStrike" dirty="0">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3,7539063</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=(E9-D9)^2</a:t>
                      </a:r>
                      <a:endParaRPr lang="es-CL" sz="1000" b="0" i="0" u="none" strike="noStrike">
                        <a:solidFill>
                          <a:srgbClr val="000000"/>
                        </a:solidFill>
                        <a:effectLst/>
                        <a:latin typeface="Calibri" panose="020F0502020204030204" pitchFamily="34" charset="0"/>
                      </a:endParaRPr>
                    </a:p>
                  </a:txBody>
                  <a:tcPr marL="6069" marR="6069" marT="6069" marB="0" anchor="ctr"/>
                </a:tc>
                <a:extLst>
                  <a:ext uri="{0D108BD9-81ED-4DB2-BD59-A6C34878D82A}">
                    <a16:rowId xmlns:a16="http://schemas.microsoft.com/office/drawing/2014/main" val="636020419"/>
                  </a:ext>
                </a:extLst>
              </a:tr>
              <a:tr h="315578">
                <a:tc>
                  <a:txBody>
                    <a:bodyPr/>
                    <a:lstStyle/>
                    <a:p>
                      <a:pPr algn="ctr" rtl="0" fontAlgn="ctr"/>
                      <a:r>
                        <a:rPr lang="es-CL" sz="1000" u="none" strike="noStrike">
                          <a:effectLst/>
                        </a:rPr>
                        <a:t>Marzo</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6</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9,03</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l" rtl="0" fontAlgn="ctr"/>
                      <a:r>
                        <a:rPr lang="es-CL" sz="900" u="none" strike="noStrike" dirty="0">
                          <a:effectLst/>
                        </a:rPr>
                        <a:t>=$D$17*D9+(1-$D$17)*E9</a:t>
                      </a:r>
                      <a:endParaRPr lang="es-CL" sz="900" b="0" i="0" u="none" strike="noStrike" dirty="0">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9,1884766</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=(E10-D10)^2</a:t>
                      </a:r>
                      <a:endParaRPr lang="es-CL" sz="1000" b="0" i="0" u="none" strike="noStrike">
                        <a:solidFill>
                          <a:srgbClr val="000000"/>
                        </a:solidFill>
                        <a:effectLst/>
                        <a:latin typeface="Calibri" panose="020F0502020204030204" pitchFamily="34" charset="0"/>
                      </a:endParaRPr>
                    </a:p>
                  </a:txBody>
                  <a:tcPr marL="6069" marR="6069" marT="6069" marB="0" anchor="ctr"/>
                </a:tc>
                <a:extLst>
                  <a:ext uri="{0D108BD9-81ED-4DB2-BD59-A6C34878D82A}">
                    <a16:rowId xmlns:a16="http://schemas.microsoft.com/office/drawing/2014/main" val="106223981"/>
                  </a:ext>
                </a:extLst>
              </a:tr>
              <a:tr h="315578">
                <a:tc>
                  <a:txBody>
                    <a:bodyPr/>
                    <a:lstStyle/>
                    <a:p>
                      <a:pPr algn="ctr" rtl="0" fontAlgn="ctr"/>
                      <a:r>
                        <a:rPr lang="es-CL" sz="1000" u="none" strike="noStrike">
                          <a:effectLst/>
                        </a:rPr>
                        <a:t>Abril</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4</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7,52</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l" rtl="0" fontAlgn="ctr"/>
                      <a:r>
                        <a:rPr lang="es-CL" sz="900" u="none" strike="noStrike" dirty="0">
                          <a:effectLst/>
                        </a:rPr>
                        <a:t>=$D$17*D10+(1-$D$17)*E10</a:t>
                      </a:r>
                      <a:endParaRPr lang="es-CL" sz="900" b="0" i="0" u="none" strike="noStrike" dirty="0">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12,359619</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=(E11-D11)^2</a:t>
                      </a:r>
                      <a:endParaRPr lang="es-CL" sz="1000" b="0" i="0" u="none" strike="noStrike">
                        <a:solidFill>
                          <a:srgbClr val="000000"/>
                        </a:solidFill>
                        <a:effectLst/>
                        <a:latin typeface="Calibri" panose="020F0502020204030204" pitchFamily="34" charset="0"/>
                      </a:endParaRPr>
                    </a:p>
                  </a:txBody>
                  <a:tcPr marL="6069" marR="6069" marT="6069" marB="0" anchor="ctr"/>
                </a:tc>
                <a:extLst>
                  <a:ext uri="{0D108BD9-81ED-4DB2-BD59-A6C34878D82A}">
                    <a16:rowId xmlns:a16="http://schemas.microsoft.com/office/drawing/2014/main" val="1100393283"/>
                  </a:ext>
                </a:extLst>
              </a:tr>
              <a:tr h="315578">
                <a:tc>
                  <a:txBody>
                    <a:bodyPr/>
                    <a:lstStyle/>
                    <a:p>
                      <a:pPr algn="ctr" rtl="0" fontAlgn="ctr"/>
                      <a:r>
                        <a:rPr lang="es-CL" sz="1000" u="none" strike="noStrike">
                          <a:effectLst/>
                        </a:rPr>
                        <a:t>Mayo</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9</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5,76</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l" rtl="0" fontAlgn="ctr"/>
                      <a:r>
                        <a:rPr lang="es-CL" sz="900" u="none" strike="noStrike" dirty="0">
                          <a:effectLst/>
                        </a:rPr>
                        <a:t>=$D$17*D11+(1-$D$17)*E11</a:t>
                      </a:r>
                      <a:endParaRPr lang="es-CL" sz="900" b="0" i="0" u="none" strike="noStrike" dirty="0">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10,51178</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=(E12-D12)^2</a:t>
                      </a:r>
                      <a:endParaRPr lang="es-CL" sz="1000" b="0" i="0" u="none" strike="noStrike">
                        <a:solidFill>
                          <a:srgbClr val="000000"/>
                        </a:solidFill>
                        <a:effectLst/>
                        <a:latin typeface="Calibri" panose="020F0502020204030204" pitchFamily="34" charset="0"/>
                      </a:endParaRPr>
                    </a:p>
                  </a:txBody>
                  <a:tcPr marL="6069" marR="6069" marT="6069" marB="0" anchor="ctr"/>
                </a:tc>
                <a:extLst>
                  <a:ext uri="{0D108BD9-81ED-4DB2-BD59-A6C34878D82A}">
                    <a16:rowId xmlns:a16="http://schemas.microsoft.com/office/drawing/2014/main" val="799427118"/>
                  </a:ext>
                </a:extLst>
              </a:tr>
              <a:tr h="315578">
                <a:tc>
                  <a:txBody>
                    <a:bodyPr/>
                    <a:lstStyle/>
                    <a:p>
                      <a:pPr algn="ctr" rtl="0" fontAlgn="ctr"/>
                      <a:r>
                        <a:rPr lang="es-CL" sz="1000" u="none" strike="noStrike">
                          <a:effectLst/>
                        </a:rPr>
                        <a:t>Junio</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7</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7,38</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l" rtl="0" fontAlgn="ctr"/>
                      <a:r>
                        <a:rPr lang="es-CL" sz="900" u="none" strike="noStrike" dirty="0">
                          <a:effectLst/>
                        </a:rPr>
                        <a:t>=$D$17*D12+(1-$D$17)*E12</a:t>
                      </a:r>
                      <a:endParaRPr lang="es-CL" sz="900" b="0" i="0" u="none" strike="noStrike" dirty="0">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0,1435699</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=(E13-D13)^2</a:t>
                      </a:r>
                      <a:endParaRPr lang="es-CL" sz="1000" b="0" i="0" u="none" strike="noStrike">
                        <a:solidFill>
                          <a:srgbClr val="000000"/>
                        </a:solidFill>
                        <a:effectLst/>
                        <a:latin typeface="Calibri" panose="020F0502020204030204" pitchFamily="34" charset="0"/>
                      </a:endParaRPr>
                    </a:p>
                  </a:txBody>
                  <a:tcPr marL="6069" marR="6069" marT="6069" marB="0" anchor="ctr"/>
                </a:tc>
                <a:extLst>
                  <a:ext uri="{0D108BD9-81ED-4DB2-BD59-A6C34878D82A}">
                    <a16:rowId xmlns:a16="http://schemas.microsoft.com/office/drawing/2014/main" val="852758989"/>
                  </a:ext>
                </a:extLst>
              </a:tr>
              <a:tr h="315578">
                <a:tc>
                  <a:txBody>
                    <a:bodyPr/>
                    <a:lstStyle/>
                    <a:p>
                      <a:pPr algn="ctr" rtl="0" fontAlgn="ctr"/>
                      <a:r>
                        <a:rPr lang="es-CL" sz="1000" u="none" strike="noStrike">
                          <a:effectLst/>
                        </a:rPr>
                        <a:t>Julio</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8</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7,19</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l" rtl="0" fontAlgn="ctr"/>
                      <a:r>
                        <a:rPr lang="es-CL" sz="900" u="none" strike="noStrike" dirty="0">
                          <a:effectLst/>
                        </a:rPr>
                        <a:t>=$D$17*D13+(1-$D$17)*E13</a:t>
                      </a:r>
                      <a:endParaRPr lang="es-CL" sz="900" b="0" i="0" u="none" strike="noStrike" dirty="0">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0,6569862</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=(E14-D14)^2</a:t>
                      </a:r>
                      <a:endParaRPr lang="es-CL" sz="1000" b="0" i="0" u="none" strike="noStrike">
                        <a:solidFill>
                          <a:srgbClr val="000000"/>
                        </a:solidFill>
                        <a:effectLst/>
                        <a:latin typeface="Calibri" panose="020F0502020204030204" pitchFamily="34" charset="0"/>
                      </a:endParaRPr>
                    </a:p>
                  </a:txBody>
                  <a:tcPr marL="6069" marR="6069" marT="6069" marB="0" anchor="ctr"/>
                </a:tc>
                <a:extLst>
                  <a:ext uri="{0D108BD9-81ED-4DB2-BD59-A6C34878D82A}">
                    <a16:rowId xmlns:a16="http://schemas.microsoft.com/office/drawing/2014/main" val="3847099408"/>
                  </a:ext>
                </a:extLst>
              </a:tr>
              <a:tr h="315578">
                <a:tc>
                  <a:txBody>
                    <a:bodyPr/>
                    <a:lstStyle/>
                    <a:p>
                      <a:pPr algn="ctr" rtl="0" fontAlgn="ctr"/>
                      <a:r>
                        <a:rPr lang="es-CL" sz="1000" u="none" strike="noStrike">
                          <a:effectLst/>
                        </a:rPr>
                        <a:t>Agosto</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6</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7,59</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900" u="none" strike="noStrike" dirty="0">
                          <a:effectLst/>
                        </a:rPr>
                        <a:t>=$D$17*D14+(1-$D$17)*E14</a:t>
                      </a:r>
                      <a:endParaRPr lang="es-CL" sz="900" b="0" i="0" u="none" strike="noStrike" dirty="0">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2,5431528</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=(E15-D15)^2</a:t>
                      </a:r>
                      <a:endParaRPr lang="es-CL" sz="1000" b="0" i="0" u="none" strike="noStrike">
                        <a:solidFill>
                          <a:srgbClr val="000000"/>
                        </a:solidFill>
                        <a:effectLst/>
                        <a:latin typeface="Calibri" panose="020F0502020204030204" pitchFamily="34" charset="0"/>
                      </a:endParaRPr>
                    </a:p>
                  </a:txBody>
                  <a:tcPr marL="6069" marR="6069" marT="6069" marB="0" anchor="ctr"/>
                </a:tc>
                <a:extLst>
                  <a:ext uri="{0D108BD9-81ED-4DB2-BD59-A6C34878D82A}">
                    <a16:rowId xmlns:a16="http://schemas.microsoft.com/office/drawing/2014/main" val="2089845056"/>
                  </a:ext>
                </a:extLst>
              </a:tr>
              <a:tr h="163858">
                <a:tc>
                  <a:txBody>
                    <a:bodyPr/>
                    <a:lstStyle/>
                    <a:p>
                      <a:pPr algn="ctr" rtl="0" fontAlgn="ctr"/>
                      <a:r>
                        <a:rPr lang="es-CL" sz="1000" u="none" strike="noStrike">
                          <a:effectLst/>
                        </a:rPr>
                        <a:t> </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Y</a:t>
                      </a:r>
                      <a:r>
                        <a:rPr lang="es-CL" sz="900" u="none" strike="noStrike" baseline="-25000">
                          <a:effectLst/>
                        </a:rPr>
                        <a:t>t+1</a:t>
                      </a:r>
                      <a:r>
                        <a:rPr lang="es-CL" sz="900" u="none" strike="noStrike">
                          <a:effectLst/>
                        </a:rPr>
                        <a:t> </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6,797363281</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900" u="none" strike="noStrike" dirty="0">
                          <a:effectLst/>
                        </a:rPr>
                        <a:t>=$D$17*D15+(1-$D$17)*E15</a:t>
                      </a:r>
                      <a:endParaRPr lang="es-CL" sz="900" b="0" i="0" u="none" strike="noStrike" dirty="0">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 </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 </a:t>
                      </a:r>
                      <a:endParaRPr lang="es-CL" sz="1000" b="0" i="0" u="none" strike="noStrike">
                        <a:solidFill>
                          <a:srgbClr val="000000"/>
                        </a:solidFill>
                        <a:effectLst/>
                        <a:latin typeface="Calibri" panose="020F0502020204030204" pitchFamily="34" charset="0"/>
                      </a:endParaRPr>
                    </a:p>
                  </a:txBody>
                  <a:tcPr marL="6069" marR="6069" marT="6069" marB="0" anchor="ctr"/>
                </a:tc>
                <a:extLst>
                  <a:ext uri="{0D108BD9-81ED-4DB2-BD59-A6C34878D82A}">
                    <a16:rowId xmlns:a16="http://schemas.microsoft.com/office/drawing/2014/main" val="968013849"/>
                  </a:ext>
                </a:extLst>
              </a:tr>
              <a:tr h="230615">
                <a:tc>
                  <a:txBody>
                    <a:bodyPr/>
                    <a:lstStyle/>
                    <a:p>
                      <a:pPr algn="ctr" rtl="0" fontAlgn="ctr"/>
                      <a:r>
                        <a:rPr lang="el-GR" sz="1000" u="none" strike="noStrike">
                          <a:effectLst/>
                        </a:rPr>
                        <a:t>α</a:t>
                      </a:r>
                      <a:endParaRPr lang="el-GR"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0,5</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fontAlgn="t"/>
                      <a:r>
                        <a:rPr lang="es-CL" sz="1400" u="none" strike="noStrike">
                          <a:effectLst/>
                        </a:rPr>
                        <a:t> </a:t>
                      </a:r>
                      <a:endParaRPr lang="es-CL" sz="1400" b="0" i="0" u="none" strike="noStrike">
                        <a:solidFill>
                          <a:srgbClr val="000000"/>
                        </a:solidFill>
                        <a:effectLst/>
                        <a:latin typeface="Arial" panose="020B0604020202020204" pitchFamily="34" charset="0"/>
                      </a:endParaRPr>
                    </a:p>
                  </a:txBody>
                  <a:tcPr marL="6069" marR="6069" marT="6069" marB="0"/>
                </a:tc>
                <a:tc>
                  <a:txBody>
                    <a:bodyPr/>
                    <a:lstStyle/>
                    <a:p>
                      <a:pPr algn="ctr" rtl="0" fontAlgn="ctr"/>
                      <a:r>
                        <a:rPr lang="es-CL" sz="1000" u="none" strike="noStrike">
                          <a:effectLst/>
                        </a:rPr>
                        <a:t>CME</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a:effectLst/>
                        </a:rPr>
                        <a:t>7,0896014</a:t>
                      </a:r>
                      <a:endParaRPr lang="es-CL" sz="1000" b="0" i="0" u="none" strike="noStrike">
                        <a:solidFill>
                          <a:srgbClr val="000000"/>
                        </a:solidFill>
                        <a:effectLst/>
                        <a:latin typeface="Calibri" panose="020F0502020204030204" pitchFamily="34" charset="0"/>
                      </a:endParaRPr>
                    </a:p>
                  </a:txBody>
                  <a:tcPr marL="6069" marR="6069" marT="6069" marB="0" anchor="ctr"/>
                </a:tc>
                <a:tc>
                  <a:txBody>
                    <a:bodyPr/>
                    <a:lstStyle/>
                    <a:p>
                      <a:pPr algn="ctr" rtl="0" fontAlgn="ctr"/>
                      <a:r>
                        <a:rPr lang="es-CL" sz="1000" u="none" strike="noStrike" dirty="0">
                          <a:effectLst/>
                        </a:rPr>
                        <a:t>=PROMEDIO(G5:G15)</a:t>
                      </a:r>
                      <a:endParaRPr lang="es-CL" sz="1000" b="0" i="0" u="none" strike="noStrike" dirty="0">
                        <a:solidFill>
                          <a:srgbClr val="000000"/>
                        </a:solidFill>
                        <a:effectLst/>
                        <a:latin typeface="Calibri" panose="020F0502020204030204" pitchFamily="34" charset="0"/>
                      </a:endParaRPr>
                    </a:p>
                  </a:txBody>
                  <a:tcPr marL="6069" marR="6069" marT="6069" marB="0" anchor="ctr"/>
                </a:tc>
                <a:extLst>
                  <a:ext uri="{0D108BD9-81ED-4DB2-BD59-A6C34878D82A}">
                    <a16:rowId xmlns:a16="http://schemas.microsoft.com/office/drawing/2014/main" val="2848765197"/>
                  </a:ext>
                </a:extLst>
              </a:tr>
            </a:tbl>
          </a:graphicData>
        </a:graphic>
      </p:graphicFrame>
    </p:spTree>
    <p:extLst>
      <p:ext uri="{BB962C8B-B14F-4D97-AF65-F5344CB8AC3E}">
        <p14:creationId xmlns:p14="http://schemas.microsoft.com/office/powerpoint/2010/main" val="4172881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42" presetClass="path" presetSubtype="0" accel="50000" decel="50000" fill="hold" grpId="0" nodeType="afterEffect">
                                  <p:stCondLst>
                                    <p:cond delay="0"/>
                                  </p:stCondLst>
                                  <p:childTnLst>
                                    <p:animMotion origin="layout" path="M -2.29167E-6 1.48148E-6 L 0.44623 -0.51435 " pathEditMode="relative" rAng="0" ptsTypes="AA">
                                      <p:cBhvr>
                                        <p:cTn id="10" dur="2000" fill="hold"/>
                                        <p:tgtEl>
                                          <p:spTgt spid="10"/>
                                        </p:tgtEl>
                                        <p:attrNameLst>
                                          <p:attrName>ppt_x</p:attrName>
                                          <p:attrName>ppt_y</p:attrName>
                                        </p:attrNameLst>
                                      </p:cBhvr>
                                      <p:rCtr x="22305" y="-25718"/>
                                    </p:animMotion>
                                  </p:childTnLst>
                                </p:cTn>
                              </p:par>
                            </p:childTnLst>
                          </p:cTn>
                        </p:par>
                        <p:par>
                          <p:cTn id="11" fill="hold">
                            <p:stCondLst>
                              <p:cond delay="2500"/>
                            </p:stCondLst>
                            <p:childTnLst>
                              <p:par>
                                <p:cTn id="12" presetID="10" presetClass="entr" presetSubtype="0"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49144"/>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26376"/>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spcBef>
                <a:spcPts val="0"/>
              </a:spcBef>
              <a:buClr>
                <a:schemeClr val="lt1"/>
              </a:buClr>
              <a:buSzPts val="3600"/>
              <a:buNone/>
            </a:pPr>
            <a:r>
              <a:rPr lang="es-CL" sz="3600" dirty="0">
                <a:solidFill>
                  <a:schemeClr val="lt1"/>
                </a:solidFill>
              </a:rPr>
              <a:t>Ejemplo de Suavización Exponencial </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0" y="2445363"/>
            <a:ext cx="6693877" cy="369332"/>
          </a:xfrm>
          <a:prstGeom prst="rect">
            <a:avLst/>
          </a:prstGeom>
          <a:noFill/>
        </p:spPr>
        <p:txBody>
          <a:bodyPr wrap="square" rtlCol="0">
            <a:spAutoFit/>
          </a:bodyPr>
          <a:lstStyle/>
          <a:p>
            <a:pPr marL="742950" lvl="1" indent="-285750">
              <a:spcAft>
                <a:spcPts val="600"/>
              </a:spcAft>
              <a:buFont typeface="Arial" panose="020B0604020202020204" pitchFamily="34" charset="0"/>
              <a:buChar char="•"/>
            </a:pPr>
            <a:r>
              <a:rPr lang="es-MX" dirty="0">
                <a:ea typeface="Cambria Math" panose="02040503050406030204" pitchFamily="18" charset="0"/>
              </a:rPr>
              <a:t>Desarrollo: (continuación)</a:t>
            </a:r>
          </a:p>
        </p:txBody>
      </p:sp>
      <p:graphicFrame>
        <p:nvGraphicFramePr>
          <p:cNvPr id="5" name="Gráfico 4">
            <a:extLst>
              <a:ext uri="{FF2B5EF4-FFF2-40B4-BE49-F238E27FC236}">
                <a16:creationId xmlns:a16="http://schemas.microsoft.com/office/drawing/2014/main" id="{1020E68E-ECE2-1B85-C315-CEE8FACD8FCD}"/>
              </a:ext>
            </a:extLst>
          </p:cNvPr>
          <p:cNvGraphicFramePr>
            <a:graphicFrameLocks/>
          </p:cNvGraphicFramePr>
          <p:nvPr>
            <p:extLst>
              <p:ext uri="{D42A27DB-BD31-4B8C-83A1-F6EECF244321}">
                <p14:modId xmlns:p14="http://schemas.microsoft.com/office/powerpoint/2010/main" val="1183388702"/>
              </p:ext>
            </p:extLst>
          </p:nvPr>
        </p:nvGraphicFramePr>
        <p:xfrm>
          <a:off x="5627077" y="3124838"/>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11" name="CuadroTexto 10">
            <a:extLst>
              <a:ext uri="{FF2B5EF4-FFF2-40B4-BE49-F238E27FC236}">
                <a16:creationId xmlns:a16="http://schemas.microsoft.com/office/drawing/2014/main" id="{918AB348-FB2B-5CD6-2302-F8B9F730454B}"/>
              </a:ext>
            </a:extLst>
          </p:cNvPr>
          <p:cNvSpPr txBox="1"/>
          <p:nvPr/>
        </p:nvSpPr>
        <p:spPr>
          <a:xfrm>
            <a:off x="657226" y="3752781"/>
            <a:ext cx="4331677" cy="923330"/>
          </a:xfrm>
          <a:prstGeom prst="rect">
            <a:avLst/>
          </a:prstGeom>
          <a:noFill/>
        </p:spPr>
        <p:txBody>
          <a:bodyPr wrap="square">
            <a:spAutoFit/>
          </a:bodyPr>
          <a:lstStyle/>
          <a:p>
            <a:r>
              <a:rPr lang="es-MX" dirty="0"/>
              <a:t>El Gráfico de las ventas y los pronósticos con el método de suavización exponencial utilizando Excel se muestra en la figura:</a:t>
            </a:r>
            <a:endParaRPr lang="es-CL" dirty="0"/>
          </a:p>
        </p:txBody>
      </p:sp>
    </p:spTree>
    <p:extLst>
      <p:ext uri="{BB962C8B-B14F-4D97-AF65-F5344CB8AC3E}">
        <p14:creationId xmlns:p14="http://schemas.microsoft.com/office/powerpoint/2010/main" val="42305869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0"/>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94710" y="1074149"/>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535814"/>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lgn="l" rtl="0">
              <a:lnSpc>
                <a:spcPct val="90000"/>
              </a:lnSpc>
              <a:spcBef>
                <a:spcPts val="0"/>
              </a:spcBef>
              <a:spcAft>
                <a:spcPts val="0"/>
              </a:spcAft>
              <a:buClr>
                <a:schemeClr val="lt1"/>
              </a:buClr>
              <a:buSzPts val="3600"/>
              <a:buNone/>
            </a:pPr>
            <a:r>
              <a:rPr lang="es-CL" sz="3600" dirty="0">
                <a:solidFill>
                  <a:schemeClr val="lt1"/>
                </a:solidFill>
              </a:rPr>
              <a:t>Método de Suavización Exponencial (Ejemplo ilustrativo)</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609601" y="2571838"/>
            <a:ext cx="8464062" cy="3831818"/>
          </a:xfrm>
          <a:prstGeom prst="rect">
            <a:avLst/>
          </a:prstGeom>
          <a:noFill/>
        </p:spPr>
        <p:txBody>
          <a:bodyPr wrap="square" rtlCol="0">
            <a:spAutoFit/>
          </a:bodyPr>
          <a:lstStyle/>
          <a:p>
            <a:pPr marL="285750" indent="-285750">
              <a:spcAft>
                <a:spcPts val="600"/>
              </a:spcAft>
              <a:buFont typeface="Arial" panose="020B0604020202020204" pitchFamily="34" charset="0"/>
              <a:buChar char="•"/>
            </a:pPr>
            <a:r>
              <a:rPr lang="es-MX" dirty="0"/>
              <a:t>Con los siguientes datos de la ventas en miles de dólares de la Empresa D &amp; M durante los últimos 12 meses:</a:t>
            </a:r>
          </a:p>
          <a:p>
            <a:pPr marL="800100" lvl="1" indent="-342900">
              <a:spcAft>
                <a:spcPts val="600"/>
              </a:spcAft>
              <a:buFont typeface="Wingdings" panose="05000000000000000000" pitchFamily="2" charset="2"/>
              <a:buChar char="ü"/>
            </a:pPr>
            <a:r>
              <a:rPr lang="es-MX" dirty="0"/>
              <a:t>Suavizar los datos con el método de suavización exponencial con α </a:t>
            </a:r>
            <a:r>
              <a:rPr lang="es-MX"/>
              <a:t>= 0,5</a:t>
            </a:r>
            <a:r>
              <a:rPr lang="es-MX" dirty="0"/>
              <a:t>. </a:t>
            </a:r>
          </a:p>
          <a:p>
            <a:pPr marL="1200150" lvl="2" indent="-285750">
              <a:spcAft>
                <a:spcPts val="600"/>
              </a:spcAft>
              <a:buFont typeface="Arial" panose="020B0604020202020204" pitchFamily="34" charset="0"/>
              <a:buChar char="•"/>
            </a:pPr>
            <a:r>
              <a:rPr lang="es-MX" dirty="0"/>
              <a:t>Pronosticar las ventas para el mes de septiembre. </a:t>
            </a:r>
          </a:p>
          <a:p>
            <a:pPr marL="1200150" lvl="2" indent="-285750">
              <a:spcAft>
                <a:spcPts val="600"/>
              </a:spcAft>
              <a:buFont typeface="Arial" panose="020B0604020202020204" pitchFamily="34" charset="0"/>
              <a:buChar char="•"/>
            </a:pPr>
            <a:r>
              <a:rPr lang="es-MX" dirty="0"/>
              <a:t>Calcular el cuadrado medio del error. </a:t>
            </a:r>
          </a:p>
          <a:p>
            <a:pPr marL="1200150" lvl="2" indent="-285750">
              <a:spcAft>
                <a:spcPts val="600"/>
              </a:spcAft>
              <a:buFont typeface="Arial" panose="020B0604020202020204" pitchFamily="34" charset="0"/>
              <a:buChar char="•"/>
            </a:pPr>
            <a:r>
              <a:rPr lang="es-MX" dirty="0"/>
              <a:t>Elaborar un gráfico en el que consten las ventas y los pronósticos. </a:t>
            </a:r>
          </a:p>
          <a:p>
            <a:pPr marL="800100" lvl="1" indent="-342900">
              <a:spcAft>
                <a:spcPts val="600"/>
              </a:spcAft>
              <a:buFont typeface="+mj-lt"/>
              <a:buAutoNum type="arabicParenR" startAt="2"/>
            </a:pPr>
            <a:r>
              <a:rPr lang="es-MX" dirty="0"/>
              <a:t>Suavizar los datos con el método de los promedios móviles de orden 3. </a:t>
            </a:r>
          </a:p>
          <a:p>
            <a:pPr marL="1200150" lvl="2" indent="-285750">
              <a:spcAft>
                <a:spcPts val="600"/>
              </a:spcAft>
              <a:buFont typeface="Arial" panose="020B0604020202020204" pitchFamily="34" charset="0"/>
              <a:buChar char="•"/>
            </a:pPr>
            <a:r>
              <a:rPr lang="es-MX" dirty="0"/>
              <a:t>Pronosticar las ventas para mes de septiembre. </a:t>
            </a:r>
          </a:p>
          <a:p>
            <a:pPr marL="1200150" lvl="2" indent="-285750">
              <a:spcAft>
                <a:spcPts val="600"/>
              </a:spcAft>
              <a:buFont typeface="Arial" panose="020B0604020202020204" pitchFamily="34" charset="0"/>
              <a:buChar char="•"/>
            </a:pPr>
            <a:r>
              <a:rPr lang="es-MX" dirty="0"/>
              <a:t>Calcular el cuadrado medio del error. </a:t>
            </a:r>
          </a:p>
          <a:p>
            <a:pPr marL="1200150" lvl="2" indent="-285750">
              <a:spcAft>
                <a:spcPts val="600"/>
              </a:spcAft>
              <a:buFont typeface="Arial" panose="020B0604020202020204" pitchFamily="34" charset="0"/>
              <a:buChar char="•"/>
            </a:pPr>
            <a:r>
              <a:rPr lang="es-MX" dirty="0"/>
              <a:t>Elaborar un gráfico en el que consten las ventas y los promedios móviles. </a:t>
            </a:r>
          </a:p>
          <a:p>
            <a:pPr marL="800100" lvl="1" indent="-342900">
              <a:spcAft>
                <a:spcPts val="600"/>
              </a:spcAft>
              <a:buFont typeface="+mj-lt"/>
              <a:buAutoNum type="arabicParenR" startAt="2"/>
            </a:pPr>
            <a:r>
              <a:rPr lang="es-MX" dirty="0"/>
              <a:t>¿Qué método es el más preciso?</a:t>
            </a:r>
          </a:p>
        </p:txBody>
      </p:sp>
      <p:graphicFrame>
        <p:nvGraphicFramePr>
          <p:cNvPr id="5" name="Tabla 13">
            <a:extLst>
              <a:ext uri="{FF2B5EF4-FFF2-40B4-BE49-F238E27FC236}">
                <a16:creationId xmlns:a16="http://schemas.microsoft.com/office/drawing/2014/main" id="{A49B0D5E-3A13-1988-6697-5CF6ABBDC739}"/>
              </a:ext>
            </a:extLst>
          </p:cNvPr>
          <p:cNvGraphicFramePr>
            <a:graphicFrameLocks noGrp="1"/>
          </p:cNvGraphicFramePr>
          <p:nvPr/>
        </p:nvGraphicFramePr>
        <p:xfrm>
          <a:off x="9566031" y="2037080"/>
          <a:ext cx="2236294" cy="4820920"/>
        </p:xfrm>
        <a:graphic>
          <a:graphicData uri="http://schemas.openxmlformats.org/drawingml/2006/table">
            <a:tbl>
              <a:tblPr firstRow="1" bandRow="1">
                <a:tableStyleId>{69012ECD-51FC-41F1-AA8D-1B2483CD663E}</a:tableStyleId>
              </a:tblPr>
              <a:tblGrid>
                <a:gridCol w="1248742">
                  <a:extLst>
                    <a:ext uri="{9D8B030D-6E8A-4147-A177-3AD203B41FA5}">
                      <a16:colId xmlns:a16="http://schemas.microsoft.com/office/drawing/2014/main" val="3864651566"/>
                    </a:ext>
                  </a:extLst>
                </a:gridCol>
                <a:gridCol w="987552">
                  <a:extLst>
                    <a:ext uri="{9D8B030D-6E8A-4147-A177-3AD203B41FA5}">
                      <a16:colId xmlns:a16="http://schemas.microsoft.com/office/drawing/2014/main" val="2752352216"/>
                    </a:ext>
                  </a:extLst>
                </a:gridCol>
              </a:tblGrid>
              <a:tr h="370840">
                <a:tc>
                  <a:txBody>
                    <a:bodyPr/>
                    <a:lstStyle/>
                    <a:p>
                      <a:pPr algn="ctr"/>
                      <a:r>
                        <a:rPr lang="es-CL" sz="1600" dirty="0"/>
                        <a:t>Meses</a:t>
                      </a:r>
                    </a:p>
                  </a:txBody>
                  <a:tcPr/>
                </a:tc>
                <a:tc>
                  <a:txBody>
                    <a:bodyPr/>
                    <a:lstStyle/>
                    <a:p>
                      <a:pPr algn="ctr"/>
                      <a:r>
                        <a:rPr lang="es-CL" sz="1600" dirty="0"/>
                        <a:t>Ventas</a:t>
                      </a:r>
                    </a:p>
                  </a:txBody>
                  <a:tcPr/>
                </a:tc>
                <a:extLst>
                  <a:ext uri="{0D108BD9-81ED-4DB2-BD59-A6C34878D82A}">
                    <a16:rowId xmlns:a16="http://schemas.microsoft.com/office/drawing/2014/main" val="1858998444"/>
                  </a:ext>
                </a:extLst>
              </a:tr>
              <a:tr h="370840">
                <a:tc>
                  <a:txBody>
                    <a:bodyPr/>
                    <a:lstStyle/>
                    <a:p>
                      <a:pPr algn="ctr"/>
                      <a:r>
                        <a:rPr lang="es-CL" sz="1600" dirty="0"/>
                        <a:t>Septiembre</a:t>
                      </a:r>
                    </a:p>
                  </a:txBody>
                  <a:tcPr/>
                </a:tc>
                <a:tc>
                  <a:txBody>
                    <a:bodyPr/>
                    <a:lstStyle/>
                    <a:p>
                      <a:pPr algn="ctr"/>
                      <a:r>
                        <a:rPr lang="es-MX" sz="1600" dirty="0"/>
                        <a:t>6</a:t>
                      </a:r>
                      <a:endParaRPr lang="es-CL" sz="1600" dirty="0"/>
                    </a:p>
                  </a:txBody>
                  <a:tcPr/>
                </a:tc>
                <a:extLst>
                  <a:ext uri="{0D108BD9-81ED-4DB2-BD59-A6C34878D82A}">
                    <a16:rowId xmlns:a16="http://schemas.microsoft.com/office/drawing/2014/main" val="60863967"/>
                  </a:ext>
                </a:extLst>
              </a:tr>
              <a:tr h="370840">
                <a:tc>
                  <a:txBody>
                    <a:bodyPr/>
                    <a:lstStyle/>
                    <a:p>
                      <a:pPr algn="ctr"/>
                      <a:r>
                        <a:rPr lang="es-CL" sz="1600" dirty="0"/>
                        <a:t>Octubre</a:t>
                      </a:r>
                    </a:p>
                  </a:txBody>
                  <a:tcPr/>
                </a:tc>
                <a:tc>
                  <a:txBody>
                    <a:bodyPr/>
                    <a:lstStyle/>
                    <a:p>
                      <a:pPr algn="ctr"/>
                      <a:r>
                        <a:rPr lang="es-MX" sz="1600" dirty="0"/>
                        <a:t>7</a:t>
                      </a:r>
                      <a:endParaRPr lang="es-CL" sz="1600" dirty="0"/>
                    </a:p>
                  </a:txBody>
                  <a:tcPr/>
                </a:tc>
                <a:extLst>
                  <a:ext uri="{0D108BD9-81ED-4DB2-BD59-A6C34878D82A}">
                    <a16:rowId xmlns:a16="http://schemas.microsoft.com/office/drawing/2014/main" val="4203188376"/>
                  </a:ext>
                </a:extLst>
              </a:tr>
              <a:tr h="370840">
                <a:tc>
                  <a:txBody>
                    <a:bodyPr/>
                    <a:lstStyle/>
                    <a:p>
                      <a:pPr algn="ctr"/>
                      <a:r>
                        <a:rPr lang="es-MX" sz="1600" dirty="0"/>
                        <a:t>Noviembre</a:t>
                      </a:r>
                      <a:endParaRPr lang="es-CL" sz="1600" dirty="0"/>
                    </a:p>
                  </a:txBody>
                  <a:tcPr/>
                </a:tc>
                <a:tc>
                  <a:txBody>
                    <a:bodyPr/>
                    <a:lstStyle/>
                    <a:p>
                      <a:pPr algn="ctr"/>
                      <a:r>
                        <a:rPr lang="es-MX" sz="1600" dirty="0"/>
                        <a:t>6</a:t>
                      </a:r>
                      <a:endParaRPr lang="es-CL" sz="1600" dirty="0"/>
                    </a:p>
                  </a:txBody>
                  <a:tcPr/>
                </a:tc>
                <a:extLst>
                  <a:ext uri="{0D108BD9-81ED-4DB2-BD59-A6C34878D82A}">
                    <a16:rowId xmlns:a16="http://schemas.microsoft.com/office/drawing/2014/main" val="1810783538"/>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MX" sz="1600" dirty="0"/>
                        <a:t>Diciembre</a:t>
                      </a:r>
                      <a:endParaRPr lang="es-CL" sz="1600" dirty="0"/>
                    </a:p>
                  </a:txBody>
                  <a:tcPr/>
                </a:tc>
                <a:tc>
                  <a:txBody>
                    <a:bodyPr/>
                    <a:lstStyle/>
                    <a:p>
                      <a:pPr algn="ctr"/>
                      <a:r>
                        <a:rPr lang="es-MX" sz="1600" dirty="0"/>
                        <a:t>12</a:t>
                      </a:r>
                      <a:endParaRPr lang="es-CL" sz="1600" dirty="0"/>
                    </a:p>
                  </a:txBody>
                  <a:tcPr/>
                </a:tc>
                <a:extLst>
                  <a:ext uri="{0D108BD9-81ED-4DB2-BD59-A6C34878D82A}">
                    <a16:rowId xmlns:a16="http://schemas.microsoft.com/office/drawing/2014/main" val="3474472019"/>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MX" sz="1600" dirty="0"/>
                        <a:t>Enero</a:t>
                      </a:r>
                      <a:endParaRPr lang="es-CL" sz="1600" dirty="0"/>
                    </a:p>
                  </a:txBody>
                  <a:tcPr/>
                </a:tc>
                <a:tc>
                  <a:txBody>
                    <a:bodyPr/>
                    <a:lstStyle/>
                    <a:p>
                      <a:pPr algn="ctr"/>
                      <a:r>
                        <a:rPr lang="es-MX" sz="1600" dirty="0"/>
                        <a:t>7</a:t>
                      </a:r>
                      <a:endParaRPr lang="es-CL" sz="1600" dirty="0"/>
                    </a:p>
                  </a:txBody>
                  <a:tcPr/>
                </a:tc>
                <a:extLst>
                  <a:ext uri="{0D108BD9-81ED-4DB2-BD59-A6C34878D82A}">
                    <a16:rowId xmlns:a16="http://schemas.microsoft.com/office/drawing/2014/main" val="3632615430"/>
                  </a:ext>
                </a:extLst>
              </a:tr>
              <a:tr h="370840">
                <a:tc>
                  <a:txBody>
                    <a:bodyPr/>
                    <a:lstStyle/>
                    <a:p>
                      <a:pPr algn="ctr"/>
                      <a:r>
                        <a:rPr lang="es-MX" sz="1600" dirty="0"/>
                        <a:t>Febrero</a:t>
                      </a:r>
                      <a:endParaRPr lang="es-CL" sz="1600" dirty="0"/>
                    </a:p>
                  </a:txBody>
                  <a:tcPr/>
                </a:tc>
                <a:tc>
                  <a:txBody>
                    <a:bodyPr/>
                    <a:lstStyle/>
                    <a:p>
                      <a:pPr algn="ctr"/>
                      <a:r>
                        <a:rPr lang="es-MX" sz="1600" dirty="0"/>
                        <a:t>10</a:t>
                      </a:r>
                      <a:endParaRPr lang="es-CL" sz="1600" dirty="0"/>
                    </a:p>
                  </a:txBody>
                  <a:tcPr/>
                </a:tc>
                <a:extLst>
                  <a:ext uri="{0D108BD9-81ED-4DB2-BD59-A6C34878D82A}">
                    <a16:rowId xmlns:a16="http://schemas.microsoft.com/office/drawing/2014/main" val="2883235889"/>
                  </a:ext>
                </a:extLst>
              </a:tr>
              <a:tr h="370840">
                <a:tc>
                  <a:txBody>
                    <a:bodyPr/>
                    <a:lstStyle/>
                    <a:p>
                      <a:pPr algn="ctr"/>
                      <a:r>
                        <a:rPr lang="es-MX" sz="1600" dirty="0"/>
                        <a:t>Marzo</a:t>
                      </a:r>
                      <a:endParaRPr lang="es-CL" sz="1600" dirty="0"/>
                    </a:p>
                  </a:txBody>
                  <a:tcPr/>
                </a:tc>
                <a:tc>
                  <a:txBody>
                    <a:bodyPr/>
                    <a:lstStyle/>
                    <a:p>
                      <a:pPr algn="ctr"/>
                      <a:r>
                        <a:rPr lang="es-MX" sz="1600" dirty="0"/>
                        <a:t>6</a:t>
                      </a:r>
                      <a:endParaRPr lang="es-CL" sz="1600" dirty="0"/>
                    </a:p>
                  </a:txBody>
                  <a:tcPr/>
                </a:tc>
                <a:extLst>
                  <a:ext uri="{0D108BD9-81ED-4DB2-BD59-A6C34878D82A}">
                    <a16:rowId xmlns:a16="http://schemas.microsoft.com/office/drawing/2014/main" val="2099311710"/>
                  </a:ext>
                </a:extLst>
              </a:tr>
              <a:tr h="370840">
                <a:tc>
                  <a:txBody>
                    <a:bodyPr/>
                    <a:lstStyle/>
                    <a:p>
                      <a:pPr algn="ctr"/>
                      <a:r>
                        <a:rPr lang="es-MX" sz="1600" dirty="0"/>
                        <a:t>Abril</a:t>
                      </a:r>
                      <a:endParaRPr lang="es-CL" sz="1600" dirty="0"/>
                    </a:p>
                  </a:txBody>
                  <a:tcPr/>
                </a:tc>
                <a:tc>
                  <a:txBody>
                    <a:bodyPr/>
                    <a:lstStyle/>
                    <a:p>
                      <a:pPr algn="ctr"/>
                      <a:r>
                        <a:rPr lang="es-MX" sz="1600" dirty="0"/>
                        <a:t>4</a:t>
                      </a:r>
                      <a:endParaRPr lang="es-CL" sz="1600" dirty="0"/>
                    </a:p>
                  </a:txBody>
                  <a:tcPr/>
                </a:tc>
                <a:extLst>
                  <a:ext uri="{0D108BD9-81ED-4DB2-BD59-A6C34878D82A}">
                    <a16:rowId xmlns:a16="http://schemas.microsoft.com/office/drawing/2014/main" val="2560772990"/>
                  </a:ext>
                </a:extLst>
              </a:tr>
              <a:tr h="370840">
                <a:tc>
                  <a:txBody>
                    <a:bodyPr/>
                    <a:lstStyle/>
                    <a:p>
                      <a:pPr algn="ctr"/>
                      <a:r>
                        <a:rPr lang="es-MX" sz="1600" dirty="0"/>
                        <a:t>Mayo</a:t>
                      </a:r>
                      <a:endParaRPr lang="es-CL" sz="1600" dirty="0"/>
                    </a:p>
                  </a:txBody>
                  <a:tcPr/>
                </a:tc>
                <a:tc>
                  <a:txBody>
                    <a:bodyPr/>
                    <a:lstStyle/>
                    <a:p>
                      <a:pPr algn="ctr"/>
                      <a:r>
                        <a:rPr lang="es-MX" sz="1600" dirty="0"/>
                        <a:t>9</a:t>
                      </a:r>
                      <a:endParaRPr lang="es-CL" sz="1600" dirty="0"/>
                    </a:p>
                  </a:txBody>
                  <a:tcPr/>
                </a:tc>
                <a:extLst>
                  <a:ext uri="{0D108BD9-81ED-4DB2-BD59-A6C34878D82A}">
                    <a16:rowId xmlns:a16="http://schemas.microsoft.com/office/drawing/2014/main" val="646566107"/>
                  </a:ext>
                </a:extLst>
              </a:tr>
              <a:tr h="370840">
                <a:tc>
                  <a:txBody>
                    <a:bodyPr/>
                    <a:lstStyle/>
                    <a:p>
                      <a:pPr algn="ctr"/>
                      <a:r>
                        <a:rPr lang="es-MX" sz="1600" dirty="0"/>
                        <a:t>Junio</a:t>
                      </a:r>
                      <a:endParaRPr lang="es-CL" sz="1600" dirty="0"/>
                    </a:p>
                  </a:txBody>
                  <a:tcPr/>
                </a:tc>
                <a:tc>
                  <a:txBody>
                    <a:bodyPr/>
                    <a:lstStyle/>
                    <a:p>
                      <a:pPr algn="ctr"/>
                      <a:r>
                        <a:rPr lang="es-MX" sz="1600" dirty="0"/>
                        <a:t>7</a:t>
                      </a:r>
                      <a:endParaRPr lang="es-CL" sz="1600" dirty="0"/>
                    </a:p>
                  </a:txBody>
                  <a:tcPr/>
                </a:tc>
                <a:extLst>
                  <a:ext uri="{0D108BD9-81ED-4DB2-BD59-A6C34878D82A}">
                    <a16:rowId xmlns:a16="http://schemas.microsoft.com/office/drawing/2014/main" val="1093299430"/>
                  </a:ext>
                </a:extLst>
              </a:tr>
              <a:tr h="370840">
                <a:tc>
                  <a:txBody>
                    <a:bodyPr/>
                    <a:lstStyle/>
                    <a:p>
                      <a:pPr algn="ctr"/>
                      <a:r>
                        <a:rPr lang="es-MX" sz="1600" dirty="0"/>
                        <a:t>Julio</a:t>
                      </a:r>
                      <a:endParaRPr lang="es-CL" sz="1600" dirty="0"/>
                    </a:p>
                  </a:txBody>
                  <a:tcPr/>
                </a:tc>
                <a:tc>
                  <a:txBody>
                    <a:bodyPr/>
                    <a:lstStyle/>
                    <a:p>
                      <a:pPr algn="ctr"/>
                      <a:r>
                        <a:rPr lang="es-MX" sz="1600" dirty="0"/>
                        <a:t>8</a:t>
                      </a:r>
                      <a:endParaRPr lang="es-CL" sz="1600" dirty="0"/>
                    </a:p>
                  </a:txBody>
                  <a:tcPr/>
                </a:tc>
                <a:extLst>
                  <a:ext uri="{0D108BD9-81ED-4DB2-BD59-A6C34878D82A}">
                    <a16:rowId xmlns:a16="http://schemas.microsoft.com/office/drawing/2014/main" val="316992094"/>
                  </a:ext>
                </a:extLst>
              </a:tr>
              <a:tr h="370840">
                <a:tc>
                  <a:txBody>
                    <a:bodyPr/>
                    <a:lstStyle/>
                    <a:p>
                      <a:pPr algn="ctr"/>
                      <a:r>
                        <a:rPr lang="es-MX" sz="1600" dirty="0"/>
                        <a:t>Agosto</a:t>
                      </a:r>
                      <a:endParaRPr lang="es-CL" sz="1600" dirty="0"/>
                    </a:p>
                  </a:txBody>
                  <a:tcPr/>
                </a:tc>
                <a:tc>
                  <a:txBody>
                    <a:bodyPr/>
                    <a:lstStyle/>
                    <a:p>
                      <a:pPr algn="ctr"/>
                      <a:r>
                        <a:rPr lang="es-MX" sz="1600" dirty="0"/>
                        <a:t>6</a:t>
                      </a:r>
                      <a:endParaRPr lang="es-CL" sz="1600" dirty="0"/>
                    </a:p>
                  </a:txBody>
                  <a:tcPr/>
                </a:tc>
                <a:extLst>
                  <a:ext uri="{0D108BD9-81ED-4DB2-BD59-A6C34878D82A}">
                    <a16:rowId xmlns:a16="http://schemas.microsoft.com/office/drawing/2014/main" val="1492607327"/>
                  </a:ext>
                </a:extLst>
              </a:tr>
            </a:tbl>
          </a:graphicData>
        </a:graphic>
      </p:graphicFrame>
    </p:spTree>
    <p:extLst>
      <p:ext uri="{BB962C8B-B14F-4D97-AF65-F5344CB8AC3E}">
        <p14:creationId xmlns:p14="http://schemas.microsoft.com/office/powerpoint/2010/main" val="4114068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p:cTn id="6" dur="indefinite"/>
                                        <p:tgtEl>
                                          <p:spTgt spid="2">
                                            <p:txEl>
                                              <p:pRg st="1" end="1"/>
                                            </p:txEl>
                                          </p:spTgt>
                                        </p:tgtEl>
                                        <p:attrNameLst>
                                          <p:attrName>style.opacity</p:attrName>
                                        </p:attrNameLst>
                                      </p:cBhvr>
                                      <p:to>
                                        <p:strVal val="0.5"/>
                                      </p:to>
                                    </p:set>
                                    <p:animEffect filter="image" prLst="opacity: 0.5">
                                      <p:cBhvr rctx="IE">
                                        <p:cTn id="7" dur="indefinite"/>
                                        <p:tgtEl>
                                          <p:spTgt spid="2">
                                            <p:txEl>
                                              <p:pRg st="1" end="1"/>
                                            </p:txEl>
                                          </p:spTgt>
                                        </p:tgtEl>
                                      </p:cBhvr>
                                    </p:animEffect>
                                  </p:childTnLst>
                                </p:cTn>
                              </p:par>
                              <p:par>
                                <p:cTn id="8" presetID="9" presetClass="emph" presetSubtype="0" nodeType="withEffect">
                                  <p:stCondLst>
                                    <p:cond delay="0"/>
                                  </p:stCondLst>
                                  <p:childTnLst>
                                    <p:set>
                                      <p:cBhvr>
                                        <p:cTn id="9" dur="indefinite"/>
                                        <p:tgtEl>
                                          <p:spTgt spid="2">
                                            <p:txEl>
                                              <p:pRg st="2" end="2"/>
                                            </p:txEl>
                                          </p:spTgt>
                                        </p:tgtEl>
                                        <p:attrNameLst>
                                          <p:attrName>style.opacity</p:attrName>
                                        </p:attrNameLst>
                                      </p:cBhvr>
                                      <p:to>
                                        <p:strVal val="0.5"/>
                                      </p:to>
                                    </p:set>
                                    <p:animEffect filter="image" prLst="opacity: 0.5">
                                      <p:cBhvr rctx="IE">
                                        <p:cTn id="10" dur="indefinite"/>
                                        <p:tgtEl>
                                          <p:spTgt spid="2">
                                            <p:txEl>
                                              <p:pRg st="2" end="2"/>
                                            </p:txEl>
                                          </p:spTgt>
                                        </p:tgtEl>
                                      </p:cBhvr>
                                    </p:animEffect>
                                  </p:childTnLst>
                                </p:cTn>
                              </p:par>
                              <p:par>
                                <p:cTn id="11" presetID="9" presetClass="emph" presetSubtype="0" nodeType="withEffect">
                                  <p:stCondLst>
                                    <p:cond delay="0"/>
                                  </p:stCondLst>
                                  <p:childTnLst>
                                    <p:set>
                                      <p:cBhvr>
                                        <p:cTn id="12" dur="indefinite"/>
                                        <p:tgtEl>
                                          <p:spTgt spid="2">
                                            <p:txEl>
                                              <p:pRg st="3" end="3"/>
                                            </p:txEl>
                                          </p:spTgt>
                                        </p:tgtEl>
                                        <p:attrNameLst>
                                          <p:attrName>style.opacity</p:attrName>
                                        </p:attrNameLst>
                                      </p:cBhvr>
                                      <p:to>
                                        <p:strVal val="0.5"/>
                                      </p:to>
                                    </p:set>
                                    <p:animEffect filter="image" prLst="opacity: 0.5">
                                      <p:cBhvr rctx="IE">
                                        <p:cTn id="13" dur="indefinite"/>
                                        <p:tgtEl>
                                          <p:spTgt spid="2">
                                            <p:txEl>
                                              <p:pRg st="3" end="3"/>
                                            </p:txEl>
                                          </p:spTgt>
                                        </p:tgtEl>
                                      </p:cBhvr>
                                    </p:animEffect>
                                  </p:childTnLst>
                                </p:cTn>
                              </p:par>
                              <p:par>
                                <p:cTn id="14" presetID="9" presetClass="emph" presetSubtype="0" nodeType="withEffect">
                                  <p:stCondLst>
                                    <p:cond delay="0"/>
                                  </p:stCondLst>
                                  <p:childTnLst>
                                    <p:set>
                                      <p:cBhvr>
                                        <p:cTn id="15" dur="indefinite"/>
                                        <p:tgtEl>
                                          <p:spTgt spid="2">
                                            <p:txEl>
                                              <p:pRg st="4" end="4"/>
                                            </p:txEl>
                                          </p:spTgt>
                                        </p:tgtEl>
                                        <p:attrNameLst>
                                          <p:attrName>style.opacity</p:attrName>
                                        </p:attrNameLst>
                                      </p:cBhvr>
                                      <p:to>
                                        <p:strVal val="0.5"/>
                                      </p:to>
                                    </p:set>
                                    <p:animEffect filter="image" prLst="opacity: 0.5">
                                      <p:cBhvr rctx="IE">
                                        <p:cTn id="16" dur="indefinite"/>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760B354-2648-4E48-B95D-B54F6955B552}"/>
              </a:ext>
            </a:extLst>
          </p:cNvPr>
          <p:cNvPicPr>
            <a:picLocks noChangeAspect="1"/>
          </p:cNvPicPr>
          <p:nvPr/>
        </p:nvPicPr>
        <p:blipFill>
          <a:blip r:embed="rId2"/>
          <a:stretch>
            <a:fillRect/>
          </a:stretch>
        </p:blipFill>
        <p:spPr>
          <a:xfrm>
            <a:off x="657226" y="-49144"/>
            <a:ext cx="2101174" cy="1516101"/>
          </a:xfrm>
          <a:prstGeom prst="rect">
            <a:avLst/>
          </a:prstGeom>
        </p:spPr>
      </p:pic>
      <p:sp>
        <p:nvSpPr>
          <p:cNvPr id="6" name="CuadroTexto 5">
            <a:extLst>
              <a:ext uri="{FF2B5EF4-FFF2-40B4-BE49-F238E27FC236}">
                <a16:creationId xmlns:a16="http://schemas.microsoft.com/office/drawing/2014/main" id="{91014065-248E-4C5D-A8D0-5855211C015F}"/>
              </a:ext>
            </a:extLst>
          </p:cNvPr>
          <p:cNvSpPr txBox="1"/>
          <p:nvPr/>
        </p:nvSpPr>
        <p:spPr>
          <a:xfrm>
            <a:off x="100925" y="1285268"/>
            <a:ext cx="4114800" cy="461665"/>
          </a:xfrm>
          <a:prstGeom prst="rect">
            <a:avLst/>
          </a:prstGeom>
          <a:noFill/>
        </p:spPr>
        <p:txBody>
          <a:bodyPr wrap="square" rtlCol="0">
            <a:spAutoFit/>
          </a:bodyPr>
          <a:lstStyle/>
          <a:p>
            <a:r>
              <a:rPr lang="es-CL" sz="1200" dirty="0"/>
              <a:t>CATEDRA DE MODELAMIENTO DE SISTEMAS</a:t>
            </a:r>
          </a:p>
          <a:p>
            <a:r>
              <a:rPr lang="es-CL" sz="1200" dirty="0"/>
              <a:t>FACULTAD  DE  CS BASICAS Y APLICADAS</a:t>
            </a:r>
          </a:p>
        </p:txBody>
      </p:sp>
      <p:sp>
        <p:nvSpPr>
          <p:cNvPr id="7" name="Google Shape;101;p15">
            <a:extLst>
              <a:ext uri="{FF2B5EF4-FFF2-40B4-BE49-F238E27FC236}">
                <a16:creationId xmlns:a16="http://schemas.microsoft.com/office/drawing/2014/main" id="{3FEC38F5-59B3-4C14-AD97-061390F71679}"/>
              </a:ext>
            </a:extLst>
          </p:cNvPr>
          <p:cNvSpPr txBox="1">
            <a:spLocks noGrp="1"/>
          </p:cNvSpPr>
          <p:nvPr/>
        </p:nvSpPr>
        <p:spPr>
          <a:xfrm>
            <a:off x="1" y="1726376"/>
            <a:ext cx="12191999" cy="635187"/>
          </a:xfrm>
          <a:prstGeom prst="rect">
            <a:avLst/>
          </a:prstGeom>
          <a:solidFill>
            <a:srgbClr val="1E4E79"/>
          </a:solid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lvl="0" indent="0">
              <a:spcBef>
                <a:spcPts val="0"/>
              </a:spcBef>
              <a:buClr>
                <a:schemeClr val="lt1"/>
              </a:buClr>
              <a:buSzPts val="3600"/>
              <a:buNone/>
            </a:pPr>
            <a:r>
              <a:rPr lang="es-CL" sz="3600" dirty="0">
                <a:solidFill>
                  <a:schemeClr val="lt1"/>
                </a:solidFill>
              </a:rPr>
              <a:t>Ejemplo de Suavización Exponencial v/s Promedios Móviles </a:t>
            </a:r>
            <a:endParaRPr sz="3600" dirty="0">
              <a:solidFill>
                <a:schemeClr val="lt1"/>
              </a:solidFill>
            </a:endParaRPr>
          </a:p>
        </p:txBody>
      </p:sp>
      <p:sp>
        <p:nvSpPr>
          <p:cNvPr id="2" name="CuadroTexto 1">
            <a:extLst>
              <a:ext uri="{FF2B5EF4-FFF2-40B4-BE49-F238E27FC236}">
                <a16:creationId xmlns:a16="http://schemas.microsoft.com/office/drawing/2014/main" id="{56D6BD4F-ACF8-4107-A193-6BA72703117C}"/>
              </a:ext>
            </a:extLst>
          </p:cNvPr>
          <p:cNvSpPr txBox="1"/>
          <p:nvPr/>
        </p:nvSpPr>
        <p:spPr>
          <a:xfrm>
            <a:off x="0" y="2445363"/>
            <a:ext cx="6693877" cy="369332"/>
          </a:xfrm>
          <a:prstGeom prst="rect">
            <a:avLst/>
          </a:prstGeom>
          <a:noFill/>
        </p:spPr>
        <p:txBody>
          <a:bodyPr wrap="square" rtlCol="0">
            <a:spAutoFit/>
          </a:bodyPr>
          <a:lstStyle/>
          <a:p>
            <a:pPr marL="742950" lvl="1" indent="-285750">
              <a:spcAft>
                <a:spcPts val="600"/>
              </a:spcAft>
              <a:buFont typeface="Arial" panose="020B0604020202020204" pitchFamily="34" charset="0"/>
              <a:buChar char="•"/>
            </a:pPr>
            <a:r>
              <a:rPr lang="es-MX" dirty="0">
                <a:ea typeface="Cambria Math" panose="02040503050406030204" pitchFamily="18" charset="0"/>
              </a:rPr>
              <a:t>Desarrollo: (continuación)</a:t>
            </a:r>
          </a:p>
        </p:txBody>
      </p:sp>
      <p:graphicFrame>
        <p:nvGraphicFramePr>
          <p:cNvPr id="3" name="Tabla 2">
            <a:extLst>
              <a:ext uri="{FF2B5EF4-FFF2-40B4-BE49-F238E27FC236}">
                <a16:creationId xmlns:a16="http://schemas.microsoft.com/office/drawing/2014/main" id="{19F10AB6-72AC-1B7A-3FDC-E227AA560EF4}"/>
              </a:ext>
            </a:extLst>
          </p:cNvPr>
          <p:cNvGraphicFramePr>
            <a:graphicFrameLocks noGrp="1"/>
          </p:cNvGraphicFramePr>
          <p:nvPr>
            <p:extLst>
              <p:ext uri="{D42A27DB-BD31-4B8C-83A1-F6EECF244321}">
                <p14:modId xmlns:p14="http://schemas.microsoft.com/office/powerpoint/2010/main" val="1711320630"/>
              </p:ext>
            </p:extLst>
          </p:nvPr>
        </p:nvGraphicFramePr>
        <p:xfrm>
          <a:off x="5317881" y="2564768"/>
          <a:ext cx="6057900" cy="4249036"/>
        </p:xfrm>
        <a:graphic>
          <a:graphicData uri="http://schemas.openxmlformats.org/drawingml/2006/table">
            <a:tbl>
              <a:tblPr>
                <a:tableStyleId>{BC89EF96-8CEA-46FF-86C4-4CE0E7609802}</a:tableStyleId>
              </a:tblPr>
              <a:tblGrid>
                <a:gridCol w="800100">
                  <a:extLst>
                    <a:ext uri="{9D8B030D-6E8A-4147-A177-3AD203B41FA5}">
                      <a16:colId xmlns:a16="http://schemas.microsoft.com/office/drawing/2014/main" val="1815805901"/>
                    </a:ext>
                  </a:extLst>
                </a:gridCol>
                <a:gridCol w="749300">
                  <a:extLst>
                    <a:ext uri="{9D8B030D-6E8A-4147-A177-3AD203B41FA5}">
                      <a16:colId xmlns:a16="http://schemas.microsoft.com/office/drawing/2014/main" val="4125353114"/>
                    </a:ext>
                  </a:extLst>
                </a:gridCol>
                <a:gridCol w="787400">
                  <a:extLst>
                    <a:ext uri="{9D8B030D-6E8A-4147-A177-3AD203B41FA5}">
                      <a16:colId xmlns:a16="http://schemas.microsoft.com/office/drawing/2014/main" val="2709094194"/>
                    </a:ext>
                  </a:extLst>
                </a:gridCol>
                <a:gridCol w="1460500">
                  <a:extLst>
                    <a:ext uri="{9D8B030D-6E8A-4147-A177-3AD203B41FA5}">
                      <a16:colId xmlns:a16="http://schemas.microsoft.com/office/drawing/2014/main" val="236611933"/>
                    </a:ext>
                  </a:extLst>
                </a:gridCol>
                <a:gridCol w="863600">
                  <a:extLst>
                    <a:ext uri="{9D8B030D-6E8A-4147-A177-3AD203B41FA5}">
                      <a16:colId xmlns:a16="http://schemas.microsoft.com/office/drawing/2014/main" val="1484569484"/>
                    </a:ext>
                  </a:extLst>
                </a:gridCol>
                <a:gridCol w="1397000">
                  <a:extLst>
                    <a:ext uri="{9D8B030D-6E8A-4147-A177-3AD203B41FA5}">
                      <a16:colId xmlns:a16="http://schemas.microsoft.com/office/drawing/2014/main" val="932365788"/>
                    </a:ext>
                  </a:extLst>
                </a:gridCol>
              </a:tblGrid>
              <a:tr h="594360">
                <a:tc>
                  <a:txBody>
                    <a:bodyPr/>
                    <a:lstStyle/>
                    <a:p>
                      <a:pPr algn="ctr" rtl="0" fontAlgn="ctr"/>
                      <a:r>
                        <a:rPr lang="es-CL" sz="1200" u="none" strike="noStrike">
                          <a:effectLst/>
                        </a:rPr>
                        <a:t>Meses</a:t>
                      </a:r>
                      <a:endParaRPr lang="es-CL" sz="1200" b="1" i="0" u="none" strike="noStrike">
                        <a:solidFill>
                          <a:srgbClr val="FFFFFF"/>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Ventas (X</a:t>
                      </a:r>
                      <a:r>
                        <a:rPr lang="es-CL" sz="1100" u="none" strike="noStrike" baseline="-25000">
                          <a:effectLst/>
                        </a:rPr>
                        <a:t>t</a:t>
                      </a:r>
                      <a:r>
                        <a:rPr lang="es-CL" sz="1100" u="none" strike="noStrike">
                          <a:effectLst/>
                        </a:rPr>
                        <a:t>)</a:t>
                      </a:r>
                      <a:endParaRPr lang="es-CL" sz="1200" b="1" i="0" u="none" strike="noStrike">
                        <a:solidFill>
                          <a:srgbClr val="FFFFFF"/>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Pronóstico </a:t>
                      </a:r>
                      <a:br>
                        <a:rPr lang="es-CL" sz="1200" u="none" strike="noStrike">
                          <a:effectLst/>
                        </a:rPr>
                      </a:br>
                      <a:r>
                        <a:rPr lang="es-CL" sz="1200" u="none" strike="noStrike">
                          <a:effectLst/>
                        </a:rPr>
                        <a:t>(Promedios móviles</a:t>
                      </a:r>
                      <a:r>
                        <a:rPr lang="es-CL" sz="1100" u="none" strike="noStrike">
                          <a:effectLst/>
                        </a:rPr>
                        <a:t>)</a:t>
                      </a:r>
                      <a:endParaRPr lang="es-CL" sz="1200" b="1" i="0" u="none" strike="noStrike">
                        <a:solidFill>
                          <a:srgbClr val="FFFFFF"/>
                        </a:solidFill>
                        <a:effectLst/>
                        <a:latin typeface="Calibri" panose="020F0502020204030204" pitchFamily="34" charset="0"/>
                      </a:endParaRPr>
                    </a:p>
                  </a:txBody>
                  <a:tcPr marL="7620" marR="7620" marT="7620" marB="0" anchor="ctr"/>
                </a:tc>
                <a:tc>
                  <a:txBody>
                    <a:bodyPr/>
                    <a:lstStyle/>
                    <a:p>
                      <a:pPr algn="ctr" rtl="0" fontAlgn="ctr"/>
                      <a:r>
                        <a:rPr lang="fr-FR" sz="1200" u="none" strike="noStrike">
                          <a:effectLst/>
                        </a:rPr>
                        <a:t>Y</a:t>
                      </a:r>
                      <a:r>
                        <a:rPr lang="fr-FR" sz="1100" u="none" strike="noStrike" baseline="-25000">
                          <a:effectLst/>
                        </a:rPr>
                        <a:t>(t+1) </a:t>
                      </a:r>
                      <a:r>
                        <a:rPr lang="fr-FR" sz="1100" u="none" strike="noStrike">
                          <a:effectLst/>
                        </a:rPr>
                        <a:t>= α∙X</a:t>
                      </a:r>
                      <a:r>
                        <a:rPr lang="fr-FR" sz="1100" u="none" strike="noStrike" baseline="-25000">
                          <a:effectLst/>
                        </a:rPr>
                        <a:t>t</a:t>
                      </a:r>
                      <a:r>
                        <a:rPr lang="fr-FR" sz="1100" u="none" strike="noStrike">
                          <a:effectLst/>
                        </a:rPr>
                        <a:t>+(1-α)∙Y</a:t>
                      </a:r>
                      <a:r>
                        <a:rPr lang="fr-FR" sz="1100" u="none" strike="noStrike" baseline="-25000">
                          <a:effectLst/>
                        </a:rPr>
                        <a:t>t</a:t>
                      </a:r>
                      <a:endParaRPr lang="fr-FR" sz="1200" b="1" i="0" u="none" strike="noStrike">
                        <a:solidFill>
                          <a:srgbClr val="FFFFFF"/>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Error</a:t>
                      </a:r>
                      <a:endParaRPr lang="es-CL" sz="1200" b="1" i="0" u="none" strike="noStrike">
                        <a:solidFill>
                          <a:srgbClr val="FFFFFF"/>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(Y</a:t>
                      </a:r>
                      <a:r>
                        <a:rPr lang="es-CL" sz="1100" u="none" strike="noStrike" baseline="-25000">
                          <a:effectLst/>
                        </a:rPr>
                        <a:t>t</a:t>
                      </a:r>
                      <a:r>
                        <a:rPr lang="es-CL" sz="1100" u="none" strike="noStrike">
                          <a:effectLst/>
                        </a:rPr>
                        <a:t>-X</a:t>
                      </a:r>
                      <a:r>
                        <a:rPr lang="es-CL" sz="1100" u="none" strike="noStrike" baseline="-25000">
                          <a:effectLst/>
                        </a:rPr>
                        <a:t>t</a:t>
                      </a:r>
                      <a:r>
                        <a:rPr lang="es-CL" sz="1100" u="none" strike="noStrike">
                          <a:effectLst/>
                        </a:rPr>
                        <a:t> )</a:t>
                      </a:r>
                      <a:r>
                        <a:rPr lang="es-CL" sz="1100" u="none" strike="noStrike" baseline="30000">
                          <a:effectLst/>
                        </a:rPr>
                        <a:t>2</a:t>
                      </a:r>
                      <a:endParaRPr lang="es-CL" sz="1200" b="1" i="0" u="none" strike="noStrike">
                        <a:solidFill>
                          <a:srgbClr val="FFFFFF"/>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193119857"/>
                  </a:ext>
                </a:extLst>
              </a:tr>
              <a:tr h="781936">
                <a:tc>
                  <a:txBody>
                    <a:bodyPr/>
                    <a:lstStyle/>
                    <a:p>
                      <a:pPr algn="ctr" rtl="0" fontAlgn="ctr"/>
                      <a:r>
                        <a:rPr lang="es-CL" sz="1200" u="none" strike="noStrike">
                          <a:effectLst/>
                        </a:rPr>
                        <a:t>Septiembre</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6</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t"/>
                      <a:r>
                        <a:rPr lang="es-CL" sz="1800" u="none" strike="noStrike">
                          <a:effectLst/>
                        </a:rPr>
                        <a:t> </a:t>
                      </a:r>
                      <a:endParaRPr lang="es-CL" sz="1800" b="0" i="0" u="none" strike="noStrike">
                        <a:solidFill>
                          <a:srgbClr val="000000"/>
                        </a:solidFill>
                        <a:effectLst/>
                        <a:latin typeface="Arial" panose="020B0604020202020204" pitchFamily="34" charset="0"/>
                      </a:endParaRPr>
                    </a:p>
                  </a:txBody>
                  <a:tcPr marL="7620" marR="7620" marT="7620" marB="0"/>
                </a:tc>
                <a:tc>
                  <a:txBody>
                    <a:bodyPr/>
                    <a:lstStyle/>
                    <a:p>
                      <a:pPr algn="l" fontAlgn="b"/>
                      <a:endParaRPr lang="es-CL" sz="1100" b="0" i="0" u="none" strike="noStrike">
                        <a:solidFill>
                          <a:srgbClr val="000000"/>
                        </a:solidFill>
                        <a:effectLst/>
                        <a:latin typeface="Calibri" panose="020F0502020204030204" pitchFamily="34" charset="0"/>
                      </a:endParaRPr>
                    </a:p>
                  </a:txBody>
                  <a:tcPr marL="7620" marR="7620" marT="7620" marB="0" anchor="b"/>
                </a:tc>
                <a:tc>
                  <a:txBody>
                    <a:bodyPr/>
                    <a:lstStyle/>
                    <a:p>
                      <a:pPr algn="ctr" rtl="0" fontAlgn="ctr"/>
                      <a:r>
                        <a:rPr lang="es-CL" sz="1200" u="none" strike="noStrike">
                          <a:effectLst/>
                        </a:rPr>
                        <a:t> </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 </a:t>
                      </a:r>
                      <a:endParaRPr lang="es-CL" sz="1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893984245"/>
                  </a:ext>
                </a:extLst>
              </a:tr>
              <a:tr h="198120">
                <a:tc>
                  <a:txBody>
                    <a:bodyPr/>
                    <a:lstStyle/>
                    <a:p>
                      <a:pPr algn="ctr" rtl="0" fontAlgn="ctr"/>
                      <a:r>
                        <a:rPr lang="es-CL" sz="1200" u="none" strike="noStrike">
                          <a:effectLst/>
                        </a:rPr>
                        <a:t>Octubre</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dirty="0">
                          <a:effectLst/>
                        </a:rPr>
                        <a:t>7</a:t>
                      </a:r>
                      <a:endParaRPr lang="es-CL" sz="12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6,33</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l" rtl="0" fontAlgn="ctr"/>
                      <a:r>
                        <a:rPr lang="es-CL" sz="1200" u="none" strike="noStrike" dirty="0">
                          <a:effectLst/>
                        </a:rPr>
                        <a:t>=PROMEDIO(6, 7, 6)</a:t>
                      </a:r>
                      <a:endParaRPr lang="es-CL" sz="12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0,444</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=(6,33-7)^2</a:t>
                      </a:r>
                      <a:endParaRPr lang="es-CL" sz="1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175264349"/>
                  </a:ext>
                </a:extLst>
              </a:tr>
              <a:tr h="198120">
                <a:tc>
                  <a:txBody>
                    <a:bodyPr/>
                    <a:lstStyle/>
                    <a:p>
                      <a:pPr algn="ctr" rtl="0" fontAlgn="ctr"/>
                      <a:r>
                        <a:rPr lang="es-CL" sz="1200" u="none" strike="noStrike">
                          <a:effectLst/>
                        </a:rPr>
                        <a:t>Noviembre</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6</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8,33</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l" rtl="0" fontAlgn="ctr"/>
                      <a:r>
                        <a:rPr lang="es-CL" sz="1200" u="none" strike="noStrike">
                          <a:effectLst/>
                        </a:rPr>
                        <a:t>=PROMEDIO(7, 6, 12)</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5,444</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=(8,33-6)^2</a:t>
                      </a:r>
                      <a:endParaRPr lang="es-CL" sz="1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54169792"/>
                  </a:ext>
                </a:extLst>
              </a:tr>
              <a:tr h="198120">
                <a:tc>
                  <a:txBody>
                    <a:bodyPr/>
                    <a:lstStyle/>
                    <a:p>
                      <a:pPr algn="ctr" rtl="0" fontAlgn="ctr"/>
                      <a:r>
                        <a:rPr lang="es-CL" sz="1200" u="none" strike="noStrike">
                          <a:effectLst/>
                        </a:rPr>
                        <a:t>Diciembre</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12</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8,33</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l" rtl="0" fontAlgn="ctr"/>
                      <a:r>
                        <a:rPr lang="es-CL" sz="1200" u="none" strike="noStrike">
                          <a:effectLst/>
                        </a:rPr>
                        <a:t>=PROMEDIO(6, 12, 7)</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13,444</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=(8,33-12)^2</a:t>
                      </a:r>
                      <a:endParaRPr lang="es-CL" sz="1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708370599"/>
                  </a:ext>
                </a:extLst>
              </a:tr>
              <a:tr h="396240">
                <a:tc>
                  <a:txBody>
                    <a:bodyPr/>
                    <a:lstStyle/>
                    <a:p>
                      <a:pPr algn="ctr" rtl="0" fontAlgn="ctr"/>
                      <a:r>
                        <a:rPr lang="es-CL" sz="1200" u="none" strike="noStrike">
                          <a:effectLst/>
                        </a:rPr>
                        <a:t>Enero</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7</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9,67</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l" rtl="0" fontAlgn="ctr"/>
                      <a:r>
                        <a:rPr lang="es-CL" sz="1200" u="none" strike="noStrike">
                          <a:effectLst/>
                        </a:rPr>
                        <a:t>=PROMEDIO(12, 7, 10)</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7,111</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=(9,67-7)^2</a:t>
                      </a:r>
                      <a:endParaRPr lang="es-CL" sz="1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370408571"/>
                  </a:ext>
                </a:extLst>
              </a:tr>
              <a:tr h="198120">
                <a:tc>
                  <a:txBody>
                    <a:bodyPr/>
                    <a:lstStyle/>
                    <a:p>
                      <a:pPr algn="ctr" rtl="0" fontAlgn="ctr"/>
                      <a:r>
                        <a:rPr lang="es-CL" sz="1200" u="none" strike="noStrike">
                          <a:effectLst/>
                        </a:rPr>
                        <a:t>Febrero</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10</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7,67</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l" rtl="0" fontAlgn="ctr"/>
                      <a:r>
                        <a:rPr lang="es-CL" sz="1200" u="none" strike="noStrike">
                          <a:effectLst/>
                        </a:rPr>
                        <a:t>=PROMEDIO(7, 10, 6)</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5,444</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=(7,67-10)^2</a:t>
                      </a:r>
                      <a:endParaRPr lang="es-CL" sz="1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4157793323"/>
                  </a:ext>
                </a:extLst>
              </a:tr>
              <a:tr h="198120">
                <a:tc>
                  <a:txBody>
                    <a:bodyPr/>
                    <a:lstStyle/>
                    <a:p>
                      <a:pPr algn="ctr" rtl="0" fontAlgn="ctr"/>
                      <a:r>
                        <a:rPr lang="es-CL" sz="1200" u="none" strike="noStrike">
                          <a:effectLst/>
                        </a:rPr>
                        <a:t>Marzo</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6</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6,67</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l" rtl="0" fontAlgn="ctr"/>
                      <a:r>
                        <a:rPr lang="es-CL" sz="1200" u="none" strike="noStrike">
                          <a:effectLst/>
                        </a:rPr>
                        <a:t>=PROMEDIO(10, 6 4)</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0,444</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=(6,67-10)^2</a:t>
                      </a:r>
                      <a:endParaRPr lang="es-CL" sz="1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631989146"/>
                  </a:ext>
                </a:extLst>
              </a:tr>
              <a:tr h="198120">
                <a:tc>
                  <a:txBody>
                    <a:bodyPr/>
                    <a:lstStyle/>
                    <a:p>
                      <a:pPr algn="ctr" rtl="0" fontAlgn="ctr"/>
                      <a:r>
                        <a:rPr lang="es-CL" sz="1200" u="none" strike="noStrike">
                          <a:effectLst/>
                        </a:rPr>
                        <a:t>Abril</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4</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6,33</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l" rtl="0" fontAlgn="ctr"/>
                      <a:r>
                        <a:rPr lang="es-CL" sz="1200" u="none" strike="noStrike">
                          <a:effectLst/>
                        </a:rPr>
                        <a:t>=PROMEDIO(6, 4, 9)</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5,444</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=(6,33-4)^2</a:t>
                      </a:r>
                      <a:endParaRPr lang="es-CL" sz="1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026994883"/>
                  </a:ext>
                </a:extLst>
              </a:tr>
              <a:tr h="198120">
                <a:tc>
                  <a:txBody>
                    <a:bodyPr/>
                    <a:lstStyle/>
                    <a:p>
                      <a:pPr algn="ctr" rtl="0" fontAlgn="ctr"/>
                      <a:r>
                        <a:rPr lang="es-CL" sz="1200" u="none" strike="noStrike">
                          <a:effectLst/>
                        </a:rPr>
                        <a:t>Mayo</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9</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6,67</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l" rtl="0" fontAlgn="ctr"/>
                      <a:r>
                        <a:rPr lang="es-CL" sz="1200" u="none" strike="noStrike">
                          <a:effectLst/>
                        </a:rPr>
                        <a:t>=PROMEDIO(4, 9, 7)</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5,444</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=(6,67-9)^2</a:t>
                      </a:r>
                      <a:endParaRPr lang="es-CL" sz="1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934052932"/>
                  </a:ext>
                </a:extLst>
              </a:tr>
              <a:tr h="198120">
                <a:tc>
                  <a:txBody>
                    <a:bodyPr/>
                    <a:lstStyle/>
                    <a:p>
                      <a:pPr algn="ctr" rtl="0" fontAlgn="ctr"/>
                      <a:r>
                        <a:rPr lang="es-CL" sz="1200" u="none" strike="noStrike">
                          <a:effectLst/>
                        </a:rPr>
                        <a:t>Junio</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7</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8,00</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l" rtl="0" fontAlgn="ctr"/>
                      <a:r>
                        <a:rPr lang="es-CL" sz="1200" u="none" strike="noStrike">
                          <a:effectLst/>
                        </a:rPr>
                        <a:t>=PROMEDIO(9, 7, 8)</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1,000</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=(8-7)^2</a:t>
                      </a:r>
                      <a:endParaRPr lang="es-CL" sz="1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843318042"/>
                  </a:ext>
                </a:extLst>
              </a:tr>
              <a:tr h="198120">
                <a:tc>
                  <a:txBody>
                    <a:bodyPr/>
                    <a:lstStyle/>
                    <a:p>
                      <a:pPr algn="ctr" rtl="0" fontAlgn="ctr"/>
                      <a:r>
                        <a:rPr lang="es-CL" sz="1200" u="none" strike="noStrike">
                          <a:effectLst/>
                        </a:rPr>
                        <a:t>Julio</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8</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7,00</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l" rtl="0" fontAlgn="ctr"/>
                      <a:r>
                        <a:rPr lang="es-CL" sz="1200" u="none" strike="noStrike">
                          <a:effectLst/>
                        </a:rPr>
                        <a:t>=PROMEDIO(7, 8, 6)</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1,000</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1</a:t>
                      </a:r>
                      <a:endParaRPr lang="es-CL" sz="1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456146754"/>
                  </a:ext>
                </a:extLst>
              </a:tr>
              <a:tr h="198120">
                <a:tc>
                  <a:txBody>
                    <a:bodyPr/>
                    <a:lstStyle/>
                    <a:p>
                      <a:pPr algn="ctr" rtl="0" fontAlgn="ctr"/>
                      <a:r>
                        <a:rPr lang="es-CL" sz="1200" u="none" strike="noStrike">
                          <a:effectLst/>
                        </a:rPr>
                        <a:t>Agosto</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6</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 </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 </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 </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 </a:t>
                      </a:r>
                      <a:endParaRPr lang="es-CL" sz="1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565331504"/>
                  </a:ext>
                </a:extLst>
              </a:tr>
              <a:tr h="205740">
                <a:tc>
                  <a:txBody>
                    <a:bodyPr/>
                    <a:lstStyle/>
                    <a:p>
                      <a:pPr algn="ctr" rtl="0" fontAlgn="ctr"/>
                      <a:r>
                        <a:rPr lang="es-CL" sz="1200" u="none" strike="noStrike">
                          <a:effectLst/>
                        </a:rPr>
                        <a:t> </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 </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 </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 </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 </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 </a:t>
                      </a:r>
                      <a:endParaRPr lang="es-CL" sz="12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976460692"/>
                  </a:ext>
                </a:extLst>
              </a:tr>
              <a:tr h="289560">
                <a:tc>
                  <a:txBody>
                    <a:bodyPr/>
                    <a:lstStyle/>
                    <a:p>
                      <a:pPr algn="ctr" rtl="0" fontAlgn="ctr"/>
                      <a:r>
                        <a:rPr lang="es-CL" sz="1200" u="none" strike="noStrike">
                          <a:effectLst/>
                        </a:rPr>
                        <a:t> </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 </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t"/>
                      <a:r>
                        <a:rPr lang="es-CL" sz="1800" u="none" strike="noStrike">
                          <a:effectLst/>
                        </a:rPr>
                        <a:t> </a:t>
                      </a:r>
                      <a:endParaRPr lang="es-CL" sz="1800" b="0" i="0" u="none" strike="noStrike">
                        <a:solidFill>
                          <a:srgbClr val="000000"/>
                        </a:solidFill>
                        <a:effectLst/>
                        <a:latin typeface="Arial" panose="020B0604020202020204" pitchFamily="34" charset="0"/>
                      </a:endParaRPr>
                    </a:p>
                  </a:txBody>
                  <a:tcPr marL="7620" marR="7620" marT="7620" marB="0"/>
                </a:tc>
                <a:tc>
                  <a:txBody>
                    <a:bodyPr/>
                    <a:lstStyle/>
                    <a:p>
                      <a:pPr algn="ctr" rtl="0" fontAlgn="ctr"/>
                      <a:r>
                        <a:rPr lang="es-CL" sz="1200" u="none" strike="noStrike">
                          <a:effectLst/>
                        </a:rPr>
                        <a:t>CME</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a:effectLst/>
                        </a:rPr>
                        <a:t>4,52222222</a:t>
                      </a:r>
                      <a:endParaRPr lang="es-CL" sz="1200" b="0" i="0" u="none" strike="noStrike">
                        <a:solidFill>
                          <a:srgbClr val="000000"/>
                        </a:solidFill>
                        <a:effectLst/>
                        <a:latin typeface="Calibri" panose="020F0502020204030204" pitchFamily="34" charset="0"/>
                      </a:endParaRPr>
                    </a:p>
                  </a:txBody>
                  <a:tcPr marL="7620" marR="7620" marT="7620" marB="0" anchor="ctr"/>
                </a:tc>
                <a:tc>
                  <a:txBody>
                    <a:bodyPr/>
                    <a:lstStyle/>
                    <a:p>
                      <a:pPr algn="ctr" rtl="0" fontAlgn="ctr"/>
                      <a:r>
                        <a:rPr lang="es-CL" sz="1200" u="none" strike="noStrike" dirty="0">
                          <a:effectLst/>
                        </a:rPr>
                        <a:t>=PROMEDIO(Error)</a:t>
                      </a:r>
                      <a:endParaRPr lang="es-CL" sz="12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4172545789"/>
                  </a:ext>
                </a:extLst>
              </a:tr>
            </a:tbl>
          </a:graphicData>
        </a:graphic>
      </p:graphicFrame>
      <p:sp>
        <p:nvSpPr>
          <p:cNvPr id="9" name="CuadroTexto 8">
            <a:extLst>
              <a:ext uri="{FF2B5EF4-FFF2-40B4-BE49-F238E27FC236}">
                <a16:creationId xmlns:a16="http://schemas.microsoft.com/office/drawing/2014/main" id="{7098804C-6715-C575-5C11-F39A35C8190C}"/>
              </a:ext>
            </a:extLst>
          </p:cNvPr>
          <p:cNvSpPr txBox="1"/>
          <p:nvPr/>
        </p:nvSpPr>
        <p:spPr>
          <a:xfrm>
            <a:off x="504638" y="3081345"/>
            <a:ext cx="4507523" cy="1200329"/>
          </a:xfrm>
          <a:prstGeom prst="rect">
            <a:avLst/>
          </a:prstGeom>
          <a:noFill/>
        </p:spPr>
        <p:txBody>
          <a:bodyPr wrap="square">
            <a:spAutoFit/>
          </a:bodyPr>
          <a:lstStyle/>
          <a:p>
            <a:r>
              <a:rPr lang="es-MX" dirty="0"/>
              <a:t>Observando la tabla se tiene que el último pronóstico calculado es de 7, por lo que el pronóstico para septiembre es de 7 y que el cuadrado medio del error es de 4,522</a:t>
            </a:r>
            <a:endParaRPr lang="es-CL" dirty="0"/>
          </a:p>
        </p:txBody>
      </p:sp>
      <p:pic>
        <p:nvPicPr>
          <p:cNvPr id="10" name="Imagen 9">
            <a:extLst>
              <a:ext uri="{FF2B5EF4-FFF2-40B4-BE49-F238E27FC236}">
                <a16:creationId xmlns:a16="http://schemas.microsoft.com/office/drawing/2014/main" id="{0C1C4BCF-9443-51A9-D55B-A13389BAAB70}"/>
              </a:ext>
            </a:extLst>
          </p:cNvPr>
          <p:cNvPicPr>
            <a:picLocks noChangeAspect="1"/>
          </p:cNvPicPr>
          <p:nvPr/>
        </p:nvPicPr>
        <p:blipFill>
          <a:blip r:embed="rId3"/>
          <a:stretch>
            <a:fillRect/>
          </a:stretch>
        </p:blipFill>
        <p:spPr>
          <a:xfrm>
            <a:off x="868241" y="4416056"/>
            <a:ext cx="3347484" cy="2012052"/>
          </a:xfrm>
          <a:prstGeom prst="rect">
            <a:avLst/>
          </a:prstGeom>
        </p:spPr>
      </p:pic>
    </p:spTree>
    <p:extLst>
      <p:ext uri="{BB962C8B-B14F-4D97-AF65-F5344CB8AC3E}">
        <p14:creationId xmlns:p14="http://schemas.microsoft.com/office/powerpoint/2010/main" val="1192164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nodeType="clickEffect">
                                  <p:stCondLst>
                                    <p:cond delay="0"/>
                                  </p:stCondLst>
                                  <p:childTnLst>
                                    <p:animEffect transition="out" filter="fade">
                                      <p:cBhvr>
                                        <p:cTn id="15" dur="500"/>
                                        <p:tgtEl>
                                          <p:spTgt spid="10"/>
                                        </p:tgtEl>
                                      </p:cBhvr>
                                    </p:animEffect>
                                    <p:set>
                                      <p:cBhvr>
                                        <p:cTn id="16"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ítulo 4">
            <a:extLst>
              <a:ext uri="{FF2B5EF4-FFF2-40B4-BE49-F238E27FC236}">
                <a16:creationId xmlns:a16="http://schemas.microsoft.com/office/drawing/2014/main" id="{349E2E7D-E0ED-4ECC-80CF-22919424274B}"/>
              </a:ext>
            </a:extLst>
          </p:cNvPr>
          <p:cNvSpPr>
            <a:spLocks noGrp="1"/>
          </p:cNvSpPr>
          <p:nvPr>
            <p:ph type="ctrTitle"/>
          </p:nvPr>
        </p:nvSpPr>
        <p:spPr>
          <a:xfrm>
            <a:off x="5297762" y="329184"/>
            <a:ext cx="6251110" cy="1783080"/>
          </a:xfrm>
        </p:spPr>
        <p:txBody>
          <a:bodyPr vert="horz" lIns="91440" tIns="45720" rIns="91440" bIns="45720" rtlCol="0" anchor="b">
            <a:normAutofit/>
          </a:bodyPr>
          <a:lstStyle/>
          <a:p>
            <a:pPr algn="l"/>
            <a:r>
              <a:rPr lang="en-US" sz="5400"/>
              <a:t>Hasta aquí por hoy</a:t>
            </a:r>
          </a:p>
        </p:txBody>
      </p:sp>
      <p:pic>
        <p:nvPicPr>
          <p:cNvPr id="9" name="Imagen 8">
            <a:extLst>
              <a:ext uri="{FF2B5EF4-FFF2-40B4-BE49-F238E27FC236}">
                <a16:creationId xmlns:a16="http://schemas.microsoft.com/office/drawing/2014/main" id="{6DE16FF9-A437-4074-A588-8B310F558146}"/>
              </a:ext>
            </a:extLst>
          </p:cNvPr>
          <p:cNvPicPr>
            <a:picLocks noChangeAspect="1"/>
          </p:cNvPicPr>
          <p:nvPr/>
        </p:nvPicPr>
        <p:blipFill rotWithShape="1">
          <a:blip r:embed="rId2"/>
          <a:srcRect l="5382" r="-1"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27"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uadroTexto 5">
            <a:extLst>
              <a:ext uri="{FF2B5EF4-FFF2-40B4-BE49-F238E27FC236}">
                <a16:creationId xmlns:a16="http://schemas.microsoft.com/office/drawing/2014/main" id="{91014065-248E-4C5D-A8D0-5855211C015F}"/>
              </a:ext>
            </a:extLst>
          </p:cNvPr>
          <p:cNvSpPr txBox="1"/>
          <p:nvPr/>
        </p:nvSpPr>
        <p:spPr>
          <a:xfrm>
            <a:off x="5297762" y="2706624"/>
            <a:ext cx="6251110" cy="3483864"/>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200"/>
              <a:t>CATEDRA DE MODELAMIENTO DE SISTEMAS</a:t>
            </a:r>
          </a:p>
          <a:p>
            <a:pPr indent="-228600">
              <a:lnSpc>
                <a:spcPct val="90000"/>
              </a:lnSpc>
              <a:spcAft>
                <a:spcPts val="600"/>
              </a:spcAft>
              <a:buFont typeface="Arial" panose="020B0604020202020204" pitchFamily="34" charset="0"/>
              <a:buChar char="•"/>
            </a:pPr>
            <a:r>
              <a:rPr lang="en-US" sz="2200"/>
              <a:t>FACULTAD  DE  CS BASICAS Y APLICADAS</a:t>
            </a:r>
          </a:p>
        </p:txBody>
      </p:sp>
      <p:sp>
        <p:nvSpPr>
          <p:cNvPr id="2" name="CuadroTexto 1">
            <a:extLst>
              <a:ext uri="{FF2B5EF4-FFF2-40B4-BE49-F238E27FC236}">
                <a16:creationId xmlns:a16="http://schemas.microsoft.com/office/drawing/2014/main" id="{56D6BD4F-ACF8-4107-A193-6BA72703117C}"/>
              </a:ext>
            </a:extLst>
          </p:cNvPr>
          <p:cNvSpPr txBox="1"/>
          <p:nvPr/>
        </p:nvSpPr>
        <p:spPr>
          <a:xfrm>
            <a:off x="657227" y="2976900"/>
            <a:ext cx="11534773" cy="369332"/>
          </a:xfrm>
          <a:prstGeom prst="rect">
            <a:avLst/>
          </a:prstGeom>
          <a:noFill/>
        </p:spPr>
        <p:txBody>
          <a:bodyPr wrap="square" rtlCol="0">
            <a:spAutoFit/>
          </a:bodyPr>
          <a:lstStyle/>
          <a:p>
            <a:endParaRPr lang="es-CL" dirty="0"/>
          </a:p>
        </p:txBody>
      </p:sp>
    </p:spTree>
    <p:extLst>
      <p:ext uri="{BB962C8B-B14F-4D97-AF65-F5344CB8AC3E}">
        <p14:creationId xmlns:p14="http://schemas.microsoft.com/office/powerpoint/2010/main" val="652344292"/>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63832</TotalTime>
  <Words>5609</Words>
  <Application>Microsoft Office PowerPoint</Application>
  <PresentationFormat>Panorámica</PresentationFormat>
  <Paragraphs>1263</Paragraphs>
  <Slides>40</Slides>
  <Notes>0</Notes>
  <HiddenSlides>0</HiddenSlides>
  <MMClips>0</MMClips>
  <ScaleCrop>false</ScaleCrop>
  <HeadingPairs>
    <vt:vector size="8" baseType="variant">
      <vt:variant>
        <vt:lpstr>Fuentes usadas</vt:lpstr>
      </vt:variant>
      <vt:variant>
        <vt:i4>6</vt:i4>
      </vt:variant>
      <vt:variant>
        <vt:lpstr>Tema</vt:lpstr>
      </vt:variant>
      <vt:variant>
        <vt:i4>1</vt:i4>
      </vt:variant>
      <vt:variant>
        <vt:lpstr>Servidores OLE incrustados</vt:lpstr>
      </vt:variant>
      <vt:variant>
        <vt:i4>3</vt:i4>
      </vt:variant>
      <vt:variant>
        <vt:lpstr>Títulos de diapositiva</vt:lpstr>
      </vt:variant>
      <vt:variant>
        <vt:i4>40</vt:i4>
      </vt:variant>
    </vt:vector>
  </HeadingPairs>
  <TitlesOfParts>
    <vt:vector size="50" baseType="lpstr">
      <vt:lpstr>Arial</vt:lpstr>
      <vt:lpstr>Calibri</vt:lpstr>
      <vt:lpstr>Calibri Light</vt:lpstr>
      <vt:lpstr>Cambria Math</vt:lpstr>
      <vt:lpstr>Open Sans</vt:lpstr>
      <vt:lpstr>Wingdings</vt:lpstr>
      <vt:lpstr>Tema de Office</vt:lpstr>
      <vt:lpstr>Worksheet</vt:lpstr>
      <vt:lpstr>Hoja de cálculo de Microsoft Excel</vt:lpstr>
      <vt:lpstr>Foxit PDF Document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Hasta aquí por hoy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francisco javier de la barrera zamora</dc:creator>
  <cp:lastModifiedBy>ALberto Garcia</cp:lastModifiedBy>
  <cp:revision>73</cp:revision>
  <dcterms:created xsi:type="dcterms:W3CDTF">2020-07-06T01:36:30Z</dcterms:created>
  <dcterms:modified xsi:type="dcterms:W3CDTF">2022-09-01T22:27:13Z</dcterms:modified>
</cp:coreProperties>
</file>