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309" r:id="rId2"/>
    <p:sldId id="489" r:id="rId3"/>
    <p:sldId id="567" r:id="rId4"/>
    <p:sldId id="549" r:id="rId5"/>
    <p:sldId id="550" r:id="rId6"/>
    <p:sldId id="566" r:id="rId7"/>
    <p:sldId id="551" r:id="rId8"/>
    <p:sldId id="568" r:id="rId9"/>
    <p:sldId id="553" r:id="rId10"/>
    <p:sldId id="569" r:id="rId11"/>
    <p:sldId id="554" r:id="rId12"/>
    <p:sldId id="563" r:id="rId13"/>
    <p:sldId id="565" r:id="rId14"/>
    <p:sldId id="560" r:id="rId15"/>
    <p:sldId id="570" r:id="rId16"/>
    <p:sldId id="556" r:id="rId17"/>
    <p:sldId id="557" r:id="rId18"/>
    <p:sldId id="558" r:id="rId19"/>
    <p:sldId id="559" r:id="rId20"/>
    <p:sldId id="572" r:id="rId21"/>
    <p:sldId id="573" r:id="rId22"/>
    <p:sldId id="574" r:id="rId23"/>
  </p:sldIdLst>
  <p:sldSz cx="9144000" cy="6858000" type="screen4x3"/>
  <p:notesSz cx="7010400" cy="9296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973A"/>
    <a:srgbClr val="00FF00"/>
    <a:srgbClr val="0033CC"/>
    <a:srgbClr val="FF3300"/>
    <a:srgbClr val="FFFFFF"/>
    <a:srgbClr val="003300"/>
    <a:srgbClr val="D9D9D9"/>
    <a:srgbClr val="33CC33"/>
    <a:srgbClr val="FFFF99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47" autoAdjust="0"/>
    <p:restoredTop sz="84029" autoAdjust="0"/>
  </p:normalViewPr>
  <p:slideViewPr>
    <p:cSldViewPr>
      <p:cViewPr varScale="1">
        <p:scale>
          <a:sx n="79" d="100"/>
          <a:sy n="79" d="100"/>
        </p:scale>
        <p:origin x="84" y="2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B1F813C1-07D1-4E99-916C-CE1E4FFA0C46}" type="datetimeFigureOut">
              <a:rPr lang="es-CL" smtClean="0"/>
              <a:pPr/>
              <a:t>07-07-2025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ADDF7AB7-47F8-42AC-A48D-AD8DAAABB3EC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887015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970939" y="0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08C33D85-B31B-4F34-8FDD-46477995D0D0}" type="datetimeFigureOut">
              <a:rPr lang="es-CL" smtClean="0"/>
              <a:pPr/>
              <a:t>07-07-2025</a:t>
            </a:fld>
            <a:endParaRPr lang="es-C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9788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3" rIns="92446" bIns="46223" rtlCol="0" anchor="ctr"/>
          <a:lstStyle/>
          <a:p>
            <a:endParaRPr lang="es-C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701041" y="4415790"/>
            <a:ext cx="5608320" cy="4183380"/>
          </a:xfrm>
          <a:prstGeom prst="rect">
            <a:avLst/>
          </a:prstGeom>
        </p:spPr>
        <p:txBody>
          <a:bodyPr vert="horz" lIns="92446" tIns="46223" rIns="92446" bIns="46223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1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970939" y="8829967"/>
            <a:ext cx="3037840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8D5124F0-EF6E-46CB-9A80-F9EF2EC70CE4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44160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 dirty="0"/>
          </a:p>
        </p:txBody>
      </p:sp>
      <p:sp>
        <p:nvSpPr>
          <p:cNvPr id="63492" name="1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B2E020A-B2F6-43F3-808C-68F09516978C}" type="slidenum">
              <a:rPr lang="es-CL" altLang="es-CL" smtClean="0">
                <a:solidFill>
                  <a:prstClr val="black"/>
                </a:solidFill>
              </a:rPr>
              <a:pPr/>
              <a:t>1</a:t>
            </a:fld>
            <a:endParaRPr lang="es-CL" altLang="es-CL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9224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8E4AAF-B85E-7546-DC99-6C014E4563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1 Marcador de imagen de diapositiva">
            <a:extLst>
              <a:ext uri="{FF2B5EF4-FFF2-40B4-BE49-F238E27FC236}">
                <a16:creationId xmlns:a16="http://schemas.microsoft.com/office/drawing/2014/main" id="{6F323877-5F4B-DAA3-AF66-0D922C73E02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2 Marcador de notas">
            <a:extLst>
              <a:ext uri="{FF2B5EF4-FFF2-40B4-BE49-F238E27FC236}">
                <a16:creationId xmlns:a16="http://schemas.microsoft.com/office/drawing/2014/main" id="{BB2BC5D4-4989-01DD-9085-228776F474A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CL" altLang="es-CL" dirty="0"/>
          </a:p>
        </p:txBody>
      </p:sp>
      <p:sp>
        <p:nvSpPr>
          <p:cNvPr id="63492" name="1 Marcador de número de diapositiva">
            <a:extLst>
              <a:ext uri="{FF2B5EF4-FFF2-40B4-BE49-F238E27FC236}">
                <a16:creationId xmlns:a16="http://schemas.microsoft.com/office/drawing/2014/main" id="{5DF38F33-7359-FC24-480C-7A9FFD3D6F6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B2E020A-B2F6-43F3-808C-68F09516978C}" type="slidenum">
              <a:rPr kumimoji="0" lang="es-CL" alt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s-CL" altLang="es-CL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774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redondeado 3"/>
          <p:cNvSpPr/>
          <p:nvPr userDrawn="1"/>
        </p:nvSpPr>
        <p:spPr>
          <a:xfrm>
            <a:off x="0" y="1196752"/>
            <a:ext cx="9144000" cy="5661248"/>
          </a:xfrm>
          <a:prstGeom prst="roundRect">
            <a:avLst>
              <a:gd name="adj" fmla="val 0"/>
            </a:avLst>
          </a:prstGeom>
          <a:solidFill>
            <a:schemeClr val="bg1">
              <a:alpha val="85000"/>
            </a:schemeClr>
          </a:solidFill>
          <a:ln w="3175"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Rectángulo redondeado 5"/>
          <p:cNvSpPr/>
          <p:nvPr userDrawn="1"/>
        </p:nvSpPr>
        <p:spPr>
          <a:xfrm>
            <a:off x="0" y="0"/>
            <a:ext cx="9144000" cy="1196752"/>
          </a:xfrm>
          <a:prstGeom prst="roundRect">
            <a:avLst>
              <a:gd name="adj" fmla="val 0"/>
            </a:avLst>
          </a:prstGeom>
          <a:solidFill>
            <a:schemeClr val="tx2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ln>
                <a:noFill/>
              </a:ln>
            </a:endParaRPr>
          </a:p>
        </p:txBody>
      </p:sp>
      <p:pic>
        <p:nvPicPr>
          <p:cNvPr id="9" name="Picture 67" descr="dea.png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4624"/>
            <a:ext cx="720080" cy="914050"/>
          </a:xfrm>
          <a:prstGeom prst="rect">
            <a:avLst/>
          </a:prstGeom>
        </p:spPr>
      </p:pic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35496" y="6356350"/>
            <a:ext cx="2133600" cy="365125"/>
          </a:xfrm>
        </p:spPr>
        <p:txBody>
          <a:bodyPr/>
          <a:lstStyle/>
          <a:p>
            <a:fld id="{7BA1A231-050B-4DBC-816C-4182A8ABB214}" type="datetime1">
              <a:rPr lang="es-CL" smtClean="0"/>
              <a:pPr/>
              <a:t>07-07-2025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896" y="6356350"/>
            <a:ext cx="2133600" cy="365125"/>
          </a:xfrm>
        </p:spPr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D5ED7-202B-4C8B-A2F8-65105AF0121D}" type="datetime1">
              <a:rPr lang="es-CL" smtClean="0"/>
              <a:pPr/>
              <a:t>07-07-2025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55A78-78D8-4394-B84E-676DC268FEEE}" type="datetime1">
              <a:rPr lang="es-CL" smtClean="0"/>
              <a:pPr/>
              <a:t>07-07-2025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E78BD2-7F6F-4964-B921-F4C34899A6A3}" type="datetime1">
              <a:rPr lang="es-CL" smtClean="0"/>
              <a:pPr/>
              <a:t>07-07-2025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81693-7410-446D-A6A8-E84FDB2E06C2}" type="datetime1">
              <a:rPr lang="es-CL" smtClean="0"/>
              <a:pPr/>
              <a:t>07-07-2025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364C-48CB-4CC7-B6B8-327664A8FF86}" type="datetime1">
              <a:rPr lang="es-CL" smtClean="0"/>
              <a:pPr/>
              <a:t>07-07-2025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ED1A5-D1E3-4E4C-B8B4-6B11D84E086F}" type="datetime1">
              <a:rPr lang="es-CL" smtClean="0"/>
              <a:pPr/>
              <a:t>07-07-2025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980C0F-EDDB-4698-BF5F-72EE998C2D6E}" type="datetime1">
              <a:rPr lang="es-CL" smtClean="0"/>
              <a:pPr/>
              <a:t>07-07-2025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D33B97-657D-42C0-A8A9-922453BC525F}" type="datetime1">
              <a:rPr lang="es-CL" smtClean="0"/>
              <a:pPr/>
              <a:t>07-07-2025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65A8D-A853-4FAB-A404-CA08EF25436C}" type="datetime1">
              <a:rPr lang="es-CL" smtClean="0"/>
              <a:pPr/>
              <a:t>07-07-2025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BB6E80-EC1B-42E6-8E22-FFAA3D77E0BC}" type="datetime1">
              <a:rPr lang="es-CL" smtClean="0"/>
              <a:pPr/>
              <a:t>07-07-2025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88424" y="6381328"/>
            <a:ext cx="693440" cy="365125"/>
          </a:xfrm>
        </p:spPr>
        <p:txBody>
          <a:bodyPr/>
          <a:lstStyle>
            <a:lvl1pPr>
              <a:defRPr sz="1400" b="1"/>
            </a:lvl1pPr>
          </a:lstStyle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557896485"/>
      </p:ext>
    </p:extLst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096CA-1733-4D69-B276-54B714CB4E0C}" type="datetime1">
              <a:rPr lang="es-CL" smtClean="0"/>
              <a:pPr/>
              <a:t>07-07-2025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234E0-8362-49CC-9FB6-8A1EA79CFC1C}" type="slidenum">
              <a:rPr lang="es-CL" smtClean="0"/>
              <a:pPr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redondeado 3"/>
          <p:cNvSpPr/>
          <p:nvPr/>
        </p:nvSpPr>
        <p:spPr>
          <a:xfrm>
            <a:off x="613409" y="1823765"/>
            <a:ext cx="7848872" cy="2260135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b="1" dirty="0">
                <a:solidFill>
                  <a:schemeClr val="tx2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ASIGNATURA DE INGLÉS EN LA ESCUELA NAVAL</a:t>
            </a:r>
            <a:endParaRPr lang="es-CL" sz="28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Rectángulo redondeado 5"/>
          <p:cNvSpPr/>
          <p:nvPr/>
        </p:nvSpPr>
        <p:spPr>
          <a:xfrm>
            <a:off x="0" y="5605592"/>
            <a:ext cx="9165354" cy="487704"/>
          </a:xfrm>
          <a:prstGeom prst="roundRect">
            <a:avLst>
              <a:gd name="adj" fmla="val 0"/>
            </a:avLst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 b="1" dirty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31 Imagen" descr="31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-924842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16 Imagen" descr="16 Imagen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5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ARMADA DE CHILE</a:t>
            </a:r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2" descr="Picture 2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02896" y="6520259"/>
            <a:ext cx="2133600" cy="365125"/>
          </a:xfrm>
        </p:spPr>
        <p:txBody>
          <a:bodyPr/>
          <a:lstStyle/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19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0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1" name="16 Imagen" descr="16 Imagen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2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pic>
        <p:nvPicPr>
          <p:cNvPr id="24" name="Picture 26">
            <a:extLst>
              <a:ext uri="{FF2B5EF4-FFF2-40B4-BE49-F238E27FC236}">
                <a16:creationId xmlns:a16="http://schemas.microsoft.com/office/drawing/2014/main" id="{8D41CCBE-15C5-BF94-C7F1-404069B683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205575" y="-17746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22 CuadroTexto">
            <a:extLst>
              <a:ext uri="{FF2B5EF4-FFF2-40B4-BE49-F238E27FC236}">
                <a16:creationId xmlns:a16="http://schemas.microsoft.com/office/drawing/2014/main" id="{C88359A5-3C87-028A-79CA-C29D06BE775F}"/>
              </a:ext>
            </a:extLst>
          </p:cNvPr>
          <p:cNvSpPr txBox="1"/>
          <p:nvPr/>
        </p:nvSpPr>
        <p:spPr>
          <a:xfrm>
            <a:off x="3483872" y="5873614"/>
            <a:ext cx="2197609" cy="3385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CL" sz="1600" b="1" i="1" dirty="0">
                <a:latin typeface="Arial" panose="020B0604020202020204" pitchFamily="34" charset="0"/>
                <a:cs typeface="Arial" panose="020B0604020202020204" pitchFamily="34" charset="0"/>
              </a:rPr>
              <a:t>08 de Julio, 2025</a:t>
            </a:r>
            <a:endParaRPr lang="es-CL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2963254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2</a:t>
            </a:fld>
            <a:endParaRPr lang="es-ES_tradnl"/>
          </a:p>
        </p:txBody>
      </p:sp>
      <p:pic>
        <p:nvPicPr>
          <p:cNvPr id="7" name="31 Imagen" descr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13 Rectángulo"/>
          <p:cNvSpPr/>
          <p:nvPr/>
        </p:nvSpPr>
        <p:spPr>
          <a:xfrm>
            <a:off x="683568" y="2626067"/>
            <a:ext cx="5976664" cy="83418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/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II.- Aseguramiento y Calidad de la Enseñanza </a:t>
            </a:r>
          </a:p>
          <a:p>
            <a:pPr marL="441325" indent="-441325"/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del Idioma Inglés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683568" y="1925146"/>
            <a:ext cx="5976664" cy="555026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I.- Cronología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683568" y="3579223"/>
            <a:ext cx="5976664" cy="78522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III.- Apoyo para cadetes descendidos en la</a:t>
            </a:r>
          </a:p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Asignatura </a:t>
            </a:r>
          </a:p>
        </p:txBody>
      </p:sp>
      <p:sp>
        <p:nvSpPr>
          <p:cNvPr id="17" name="17 Rectángulo"/>
          <p:cNvSpPr/>
          <p:nvPr/>
        </p:nvSpPr>
        <p:spPr>
          <a:xfrm>
            <a:off x="683568" y="4450920"/>
            <a:ext cx="5976664" cy="740396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IV.- Propuesta Asignatura Inglés y Examen TAE en</a:t>
            </a:r>
          </a:p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la Escuela Naval</a:t>
            </a:r>
          </a:p>
        </p:txBody>
      </p:sp>
      <p:sp>
        <p:nvSpPr>
          <p:cNvPr id="21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2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2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28" name="Título 1">
            <a:extLst>
              <a:ext uri="{FF2B5EF4-FFF2-40B4-BE49-F238E27FC236}">
                <a16:creationId xmlns:a16="http://schemas.microsoft.com/office/drawing/2014/main" id="{6F8F56BE-E783-377D-F11B-434FF810325D}"/>
              </a:ext>
            </a:extLst>
          </p:cNvPr>
          <p:cNvSpPr txBox="1"/>
          <p:nvPr/>
        </p:nvSpPr>
        <p:spPr>
          <a:xfrm>
            <a:off x="1403648" y="1136251"/>
            <a:ext cx="3672408" cy="4881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 fontScale="92500" lnSpcReduction="10000"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  <a:endParaRPr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17 Rectángulo">
            <a:extLst>
              <a:ext uri="{FF2B5EF4-FFF2-40B4-BE49-F238E27FC236}">
                <a16:creationId xmlns:a16="http://schemas.microsoft.com/office/drawing/2014/main" id="{1DBF0F9F-B278-249D-D864-1F74310FEF51}"/>
              </a:ext>
            </a:extLst>
          </p:cNvPr>
          <p:cNvSpPr/>
          <p:nvPr/>
        </p:nvSpPr>
        <p:spPr>
          <a:xfrm>
            <a:off x="683568" y="5306703"/>
            <a:ext cx="5976664" cy="679327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V.- Cátedra de Inglés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82E05445-BFAF-7FF6-0916-4E466D931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091229"/>
      </p:ext>
    </p:extLst>
  </p:cSld>
  <p:clrMapOvr>
    <a:masterClrMapping/>
  </p:clrMapOvr>
  <p:transition spd="med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CAB086-8E1F-9F38-89E2-B8E28BC96E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D21D1834-A7B7-44BB-3310-90BBF21887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43A54C89-9FC8-13F1-192C-7CDA127B3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3</a:t>
            </a:fld>
            <a:endParaRPr lang="es-ES_tradnl"/>
          </a:p>
        </p:txBody>
      </p:sp>
      <p:pic>
        <p:nvPicPr>
          <p:cNvPr id="7" name="31 Imagen" descr="31 Imagen">
            <a:extLst>
              <a:ext uri="{FF2B5EF4-FFF2-40B4-BE49-F238E27FC236}">
                <a16:creationId xmlns:a16="http://schemas.microsoft.com/office/drawing/2014/main" id="{33D0798A-453F-AF5C-B41E-06CD6E7AFD7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>
            <a:extLst>
              <a:ext uri="{FF2B5EF4-FFF2-40B4-BE49-F238E27FC236}">
                <a16:creationId xmlns:a16="http://schemas.microsoft.com/office/drawing/2014/main" id="{FE319EE6-3304-194B-A6EE-20AC1DC42E1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7654F3A9-AE1F-7571-785F-74896519282B}"/>
              </a:ext>
            </a:extLst>
          </p:cNvPr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E78EAB7B-C88C-4310-87B7-7E8361CFE549}"/>
              </a:ext>
            </a:extLst>
          </p:cNvPr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Picture 2">
            <a:extLst>
              <a:ext uri="{FF2B5EF4-FFF2-40B4-BE49-F238E27FC236}">
                <a16:creationId xmlns:a16="http://schemas.microsoft.com/office/drawing/2014/main" id="{74A253A4-763E-898D-D2F6-D656D693C5E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13 Rectángulo">
            <a:extLst>
              <a:ext uri="{FF2B5EF4-FFF2-40B4-BE49-F238E27FC236}">
                <a16:creationId xmlns:a16="http://schemas.microsoft.com/office/drawing/2014/main" id="{996770C8-D3B1-8EDD-D585-BF71751C8DC4}"/>
              </a:ext>
            </a:extLst>
          </p:cNvPr>
          <p:cNvSpPr/>
          <p:nvPr/>
        </p:nvSpPr>
        <p:spPr>
          <a:xfrm>
            <a:off x="683568" y="2626067"/>
            <a:ext cx="5976664" cy="83418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indent="-441325"/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II.- Aseguramiento y Calidad de la Enseñanza </a:t>
            </a:r>
          </a:p>
          <a:p>
            <a:pPr marL="441325" indent="-441325"/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del Idioma Inglés</a:t>
            </a:r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D9305BF7-A762-B072-5F74-0A3E5238BABF}"/>
              </a:ext>
            </a:extLst>
          </p:cNvPr>
          <p:cNvSpPr/>
          <p:nvPr/>
        </p:nvSpPr>
        <p:spPr>
          <a:xfrm>
            <a:off x="683568" y="1925146"/>
            <a:ext cx="5976664" cy="555026"/>
          </a:xfrm>
          <a:prstGeom prst="rect">
            <a:avLst/>
          </a:prstGeom>
          <a:gradFill>
            <a:gsLst>
              <a:gs pos="0">
                <a:srgbClr val="00B050"/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I.- Cronología</a:t>
            </a:r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5CCD73B6-F61C-3479-B0D8-1478DE863275}"/>
              </a:ext>
            </a:extLst>
          </p:cNvPr>
          <p:cNvSpPr/>
          <p:nvPr/>
        </p:nvSpPr>
        <p:spPr>
          <a:xfrm>
            <a:off x="683568" y="3579223"/>
            <a:ext cx="5976664" cy="78522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III.- Apoyo para cadetes descendidos en la</a:t>
            </a:r>
          </a:p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Asignatura </a:t>
            </a:r>
          </a:p>
        </p:txBody>
      </p:sp>
      <p:sp>
        <p:nvSpPr>
          <p:cNvPr id="17" name="17 Rectángulo">
            <a:extLst>
              <a:ext uri="{FF2B5EF4-FFF2-40B4-BE49-F238E27FC236}">
                <a16:creationId xmlns:a16="http://schemas.microsoft.com/office/drawing/2014/main" id="{F071EE49-E15B-E6B2-B964-7B0EFD339FBF}"/>
              </a:ext>
            </a:extLst>
          </p:cNvPr>
          <p:cNvSpPr/>
          <p:nvPr/>
        </p:nvSpPr>
        <p:spPr>
          <a:xfrm>
            <a:off x="683568" y="4450920"/>
            <a:ext cx="5976664" cy="740396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IV.- Propuesta Asignatura Inglés y Examen TAE en</a:t>
            </a:r>
          </a:p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la Escuela Naval</a:t>
            </a:r>
          </a:p>
        </p:txBody>
      </p:sp>
      <p:sp>
        <p:nvSpPr>
          <p:cNvPr id="21" name="8 Marcador de número de diapositiva">
            <a:extLst>
              <a:ext uri="{FF2B5EF4-FFF2-40B4-BE49-F238E27FC236}">
                <a16:creationId xmlns:a16="http://schemas.microsoft.com/office/drawing/2014/main" id="{2847CAB4-66E4-B346-1214-476F97FA729B}"/>
              </a:ext>
            </a:extLst>
          </p:cNvPr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3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2" name="Proceso alternativo 7">
            <a:extLst>
              <a:ext uri="{FF2B5EF4-FFF2-40B4-BE49-F238E27FC236}">
                <a16:creationId xmlns:a16="http://schemas.microsoft.com/office/drawing/2014/main" id="{9680ABC3-99E3-C4DE-9D31-DACF14E7707C}"/>
              </a:ext>
            </a:extLst>
          </p:cNvPr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3" name="Grupo">
            <a:extLst>
              <a:ext uri="{FF2B5EF4-FFF2-40B4-BE49-F238E27FC236}">
                <a16:creationId xmlns:a16="http://schemas.microsoft.com/office/drawing/2014/main" id="{B2627FB5-FDF3-6158-A860-850A96E6B12E}"/>
              </a:ext>
            </a:extLst>
          </p:cNvPr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>
              <a:extLst>
                <a:ext uri="{FF2B5EF4-FFF2-40B4-BE49-F238E27FC236}">
                  <a16:creationId xmlns:a16="http://schemas.microsoft.com/office/drawing/2014/main" id="{3A7BDA00-1C86-5169-2A87-BF9C617D974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>
              <a:extLst>
                <a:ext uri="{FF2B5EF4-FFF2-40B4-BE49-F238E27FC236}">
                  <a16:creationId xmlns:a16="http://schemas.microsoft.com/office/drawing/2014/main" id="{E6768C22-CADE-765D-7D83-941E7511D709}"/>
                </a:ext>
              </a:extLst>
            </p:cNvPr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sp>
        <p:nvSpPr>
          <p:cNvPr id="28" name="Título 1">
            <a:extLst>
              <a:ext uri="{FF2B5EF4-FFF2-40B4-BE49-F238E27FC236}">
                <a16:creationId xmlns:a16="http://schemas.microsoft.com/office/drawing/2014/main" id="{75C1CC84-598C-AC6D-B1A8-405A038DA08C}"/>
              </a:ext>
            </a:extLst>
          </p:cNvPr>
          <p:cNvSpPr txBox="1"/>
          <p:nvPr/>
        </p:nvSpPr>
        <p:spPr>
          <a:xfrm>
            <a:off x="1403648" y="1136251"/>
            <a:ext cx="3672408" cy="4881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 fontScale="92500" lnSpcReduction="10000"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r>
              <a:rPr lang="es-CL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  <a:endParaRPr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17 Rectángulo">
            <a:extLst>
              <a:ext uri="{FF2B5EF4-FFF2-40B4-BE49-F238E27FC236}">
                <a16:creationId xmlns:a16="http://schemas.microsoft.com/office/drawing/2014/main" id="{C612F349-7810-2B30-E0AA-0D0989E05AE5}"/>
              </a:ext>
            </a:extLst>
          </p:cNvPr>
          <p:cNvSpPr/>
          <p:nvPr/>
        </p:nvSpPr>
        <p:spPr>
          <a:xfrm>
            <a:off x="683568" y="5306703"/>
            <a:ext cx="5976664" cy="679327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V.- Cátedra de Inglés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D6933470-3842-B1E6-0F87-EFF8F0A209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0264312"/>
      </p:ext>
    </p:extLst>
  </p:cSld>
  <p:clrMapOvr>
    <a:masterClrMapping/>
  </p:clrMapOvr>
  <p:transition spd="med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4</a:t>
            </a:fld>
            <a:endParaRPr lang="es-ES_tradnl"/>
          </a:p>
        </p:txBody>
      </p:sp>
      <p:pic>
        <p:nvPicPr>
          <p:cNvPr id="7" name="31 Imagen" descr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14 Rectángulo"/>
          <p:cNvSpPr/>
          <p:nvPr/>
        </p:nvSpPr>
        <p:spPr>
          <a:xfrm>
            <a:off x="899591" y="1038139"/>
            <a:ext cx="5544613" cy="76405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I.- Cronología</a:t>
            </a:r>
          </a:p>
        </p:txBody>
      </p:sp>
      <p:sp>
        <p:nvSpPr>
          <p:cNvPr id="21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4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2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pic>
        <p:nvPicPr>
          <p:cNvPr id="31" name="Picture 26">
            <a:extLst>
              <a:ext uri="{FF2B5EF4-FFF2-40B4-BE49-F238E27FC236}">
                <a16:creationId xmlns:a16="http://schemas.microsoft.com/office/drawing/2014/main" id="{82E05445-BFAF-7FF6-0916-4E466D931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323527" y="1987964"/>
            <a:ext cx="8280921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AutoNum type="arabicPeriod"/>
            </a:pPr>
            <a:r>
              <a:rPr lang="es-CL" dirty="0"/>
              <a:t>Hasta el año 1998, la asignatura de inglés en la Escuela Naval, la impartía la Cátedra de Inglés, con profesores chilenos contratados por la Escuela.</a:t>
            </a:r>
          </a:p>
          <a:p>
            <a:pPr marL="457200" lvl="0" indent="-457200">
              <a:buAutoNum type="arabicPeriod"/>
            </a:pPr>
            <a:endParaRPr lang="es-CL" dirty="0"/>
          </a:p>
          <a:p>
            <a:pPr marL="457200" indent="-457200">
              <a:buFontTx/>
              <a:buAutoNum type="arabicPeriod"/>
            </a:pPr>
            <a:r>
              <a:rPr lang="es-CL" dirty="0"/>
              <a:t>A contar del año 1999, basado en las políticas institucionales de tener una Armada bilingüe, instructores nativos quedaron a cargo de la enseñanza del idioma inglés en la Escuela Naval.</a:t>
            </a:r>
          </a:p>
          <a:p>
            <a:pPr marL="457200" indent="-457200">
              <a:buFontTx/>
              <a:buAutoNum type="arabicPeriod"/>
            </a:pPr>
            <a:endParaRPr lang="es-CL" dirty="0"/>
          </a:p>
          <a:p>
            <a:pPr marL="457200" lvl="0" indent="-457200">
              <a:buAutoNum type="arabicPeriod"/>
            </a:pPr>
            <a:r>
              <a:rPr lang="es-CL" dirty="0"/>
              <a:t>Entre los años 1999 y 2013 se impartió la asignatura a través del instituto “</a:t>
            </a:r>
            <a:r>
              <a:rPr lang="es-CL" dirty="0" err="1"/>
              <a:t>Berlitz</a:t>
            </a:r>
            <a:r>
              <a:rPr lang="es-CL" dirty="0"/>
              <a:t>”.</a:t>
            </a:r>
          </a:p>
          <a:p>
            <a:pPr marL="457200" lvl="0" indent="-457200">
              <a:buAutoNum type="arabicPeriod"/>
            </a:pPr>
            <a:endParaRPr lang="es-CL" dirty="0"/>
          </a:p>
          <a:p>
            <a:pPr marL="457200" indent="-457200">
              <a:buFontTx/>
              <a:buAutoNum type="arabicPeriod"/>
            </a:pPr>
            <a:r>
              <a:rPr lang="es-CL" dirty="0"/>
              <a:t>A contar del año 2013 se implementa el examen TAE producto de la necesidad de tener una medición del aprendizaje del idioma inglés de los cadetes. </a:t>
            </a:r>
          </a:p>
          <a:p>
            <a:pPr marL="457200" lvl="0" indent="-457200">
              <a:buAutoNum type="arabicPeriod"/>
            </a:pPr>
            <a:endParaRPr lang="es-CL" dirty="0"/>
          </a:p>
          <a:p>
            <a:pPr marL="457200" lvl="0" indent="-457200">
              <a:buAutoNum type="arabicPeriod"/>
            </a:pPr>
            <a:endParaRPr lang="es-CL" sz="2000" dirty="0"/>
          </a:p>
          <a:p>
            <a:pPr marL="457200" lvl="0" indent="-457200">
              <a:buAutoNum type="arabicPeriod"/>
            </a:pPr>
            <a:endParaRPr lang="es-MX" sz="2000" dirty="0"/>
          </a:p>
          <a:p>
            <a:pPr marL="457200" lvl="0" indent="-457200">
              <a:buAutoNum type="arabicPeriod"/>
            </a:pPr>
            <a:endParaRPr lang="es-CL" sz="2000" dirty="0"/>
          </a:p>
        </p:txBody>
      </p:sp>
    </p:spTree>
    <p:extLst>
      <p:ext uri="{BB962C8B-B14F-4D97-AF65-F5344CB8AC3E}">
        <p14:creationId xmlns:p14="http://schemas.microsoft.com/office/powerpoint/2010/main" val="2007114746"/>
      </p:ext>
    </p:extLst>
  </p:cSld>
  <p:clrMapOvr>
    <a:masterClrMapping/>
  </p:clrMapOvr>
  <p:transition spd="med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5</a:t>
            </a:fld>
            <a:endParaRPr lang="es-ES_tradnl"/>
          </a:p>
        </p:txBody>
      </p:sp>
      <p:pic>
        <p:nvPicPr>
          <p:cNvPr id="7" name="31 Imagen" descr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14 Rectángulo"/>
          <p:cNvSpPr/>
          <p:nvPr/>
        </p:nvSpPr>
        <p:spPr>
          <a:xfrm>
            <a:off x="899592" y="1038139"/>
            <a:ext cx="5544612" cy="76405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I.- Cronología</a:t>
            </a:r>
          </a:p>
        </p:txBody>
      </p:sp>
      <p:sp>
        <p:nvSpPr>
          <p:cNvPr id="21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5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2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pic>
        <p:nvPicPr>
          <p:cNvPr id="31" name="Picture 26">
            <a:extLst>
              <a:ext uri="{FF2B5EF4-FFF2-40B4-BE49-F238E27FC236}">
                <a16:creationId xmlns:a16="http://schemas.microsoft.com/office/drawing/2014/main" id="{82E05445-BFAF-7FF6-0916-4E466D931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251520" y="1987964"/>
            <a:ext cx="8407844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 startAt="5"/>
            </a:pPr>
            <a:r>
              <a:rPr lang="es-CL" dirty="0"/>
              <a:t>Desde el año 2014 hasta la fecha, imparte la asignatura el instituto “International Center”. Además, se creó el cargo de “Asesor de Inglés”, dependiente directamente de la Escuela Naval. </a:t>
            </a:r>
          </a:p>
          <a:p>
            <a:pPr marL="457200" indent="-457200">
              <a:buFont typeface="+mj-lt"/>
              <a:buAutoNum type="arabicPeriod" startAt="5"/>
            </a:pPr>
            <a:endParaRPr lang="es-CL" dirty="0"/>
          </a:p>
          <a:p>
            <a:pPr marL="457200" indent="-457200">
              <a:buFontTx/>
              <a:buAutoNum type="arabicPeriod" startAt="5"/>
            </a:pPr>
            <a:r>
              <a:rPr lang="es-CL" dirty="0"/>
              <a:t>Desde el año 2014 al 2023 el examen TAE ponderaba en el promedio final de la asignatura (60% Asignatura y 40% TAE).</a:t>
            </a:r>
          </a:p>
          <a:p>
            <a:pPr marL="457200" indent="-457200">
              <a:buFontTx/>
              <a:buAutoNum type="arabicPeriod" startAt="5"/>
            </a:pPr>
            <a:endParaRPr lang="es-CL" dirty="0"/>
          </a:p>
          <a:p>
            <a:pPr marL="457200" indent="-457200">
              <a:buFontTx/>
              <a:buAutoNum type="arabicPeriod" startAt="5"/>
            </a:pPr>
            <a:r>
              <a:rPr lang="es-CL" dirty="0"/>
              <a:t>El TAE también era exigido como un requisito de egreso, debiendo tener un 60%.</a:t>
            </a:r>
          </a:p>
          <a:p>
            <a:pPr marL="457200" indent="-457200">
              <a:buFontTx/>
              <a:buAutoNum type="arabicPeriod" startAt="5"/>
            </a:pPr>
            <a:endParaRPr lang="es-CL" dirty="0"/>
          </a:p>
          <a:p>
            <a:pPr marL="457200" indent="-457200">
              <a:buFontTx/>
              <a:buAutoNum type="arabicPeriod" startAt="5"/>
            </a:pPr>
            <a:r>
              <a:rPr lang="es-CL" dirty="0"/>
              <a:t>Desde el año 2024 el examen TAE dejó de ser parte de la asignatura o tener injerencia en el egreso.</a:t>
            </a:r>
          </a:p>
          <a:p>
            <a:pPr marL="457200" lvl="0" indent="-457200">
              <a:buAutoNum type="arabicPeriod" startAt="5"/>
            </a:pPr>
            <a:endParaRPr lang="es-CL" sz="2000" dirty="0"/>
          </a:p>
        </p:txBody>
      </p:sp>
    </p:spTree>
    <p:extLst>
      <p:ext uri="{BB962C8B-B14F-4D97-AF65-F5344CB8AC3E}">
        <p14:creationId xmlns:p14="http://schemas.microsoft.com/office/powerpoint/2010/main" val="1526646021"/>
      </p:ext>
    </p:extLst>
  </p:cSld>
  <p:clrMapOvr>
    <a:masterClrMapping/>
  </p:clrMapOvr>
  <p:transition spd="med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FC6292-E52F-5415-E077-E573D68A28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9FB7F568-70F1-1ADB-883B-D06E94384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ACF861EA-B95F-7D30-1DC4-56A29A49D1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0EA914-0059-4753-B4E8-38DCE5A1FCF9}" type="slidenum">
              <a:rPr kumimoji="0" lang="es-ES_tradnl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ES_tradnl" sz="1400" b="1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31 Imagen" descr="31 Imagen">
            <a:extLst>
              <a:ext uri="{FF2B5EF4-FFF2-40B4-BE49-F238E27FC236}">
                <a16:creationId xmlns:a16="http://schemas.microsoft.com/office/drawing/2014/main" id="{CD19B41D-0A0A-3BBB-DD60-59B723D56089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>
            <a:extLst>
              <a:ext uri="{FF2B5EF4-FFF2-40B4-BE49-F238E27FC236}">
                <a16:creationId xmlns:a16="http://schemas.microsoft.com/office/drawing/2014/main" id="{CA2ADF09-85B9-EFBB-0D6D-D5ED5D6CD9AC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246F9767-C2DB-D5CC-6C0C-0A190CDFC5F7}"/>
              </a:ext>
            </a:extLst>
          </p:cNvPr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FFFFFF"/>
                </a:solidFill>
              </a:defRPr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74C40CF6-C560-9AC1-1C9D-1E7B8513FDA9}"/>
              </a:ext>
            </a:extLst>
          </p:cNvPr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Calibri Light"/>
              <a:cs typeface="Arial" panose="020B0604020202020204" pitchFamily="34" charset="0"/>
              <a:sym typeface="Calibri Light"/>
            </a:endParaRPr>
          </a:p>
        </p:txBody>
      </p:sp>
      <p:pic>
        <p:nvPicPr>
          <p:cNvPr id="11" name="Picture 2" descr="Picture 2">
            <a:extLst>
              <a:ext uri="{FF2B5EF4-FFF2-40B4-BE49-F238E27FC236}">
                <a16:creationId xmlns:a16="http://schemas.microsoft.com/office/drawing/2014/main" id="{6A372ADA-4260-662B-ACAB-C87797B46967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13 Rectángulo">
            <a:extLst>
              <a:ext uri="{FF2B5EF4-FFF2-40B4-BE49-F238E27FC236}">
                <a16:creationId xmlns:a16="http://schemas.microsoft.com/office/drawing/2014/main" id="{529510D3-36E4-8CB8-FC62-83827C44F5BD}"/>
              </a:ext>
            </a:extLst>
          </p:cNvPr>
          <p:cNvSpPr/>
          <p:nvPr/>
        </p:nvSpPr>
        <p:spPr>
          <a:xfrm>
            <a:off x="683568" y="2626067"/>
            <a:ext cx="5976664" cy="834189"/>
          </a:xfrm>
          <a:prstGeom prst="rect">
            <a:avLst/>
          </a:prstGeom>
          <a:gradFill>
            <a:gsLst>
              <a:gs pos="0">
                <a:srgbClr val="00B050"/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marR="0" lvl="0" indent="-4413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II.- Aseguramiento y Calidad de la Enseñanza </a:t>
            </a:r>
          </a:p>
          <a:p>
            <a:pPr marL="441325" marR="0" lvl="0" indent="-4413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del Idioma Inglés</a:t>
            </a:r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CD21D7E7-B6E9-FC64-EA5F-3351AFC334A3}"/>
              </a:ext>
            </a:extLst>
          </p:cNvPr>
          <p:cNvSpPr/>
          <p:nvPr/>
        </p:nvSpPr>
        <p:spPr>
          <a:xfrm>
            <a:off x="683568" y="1925146"/>
            <a:ext cx="5976664" cy="555026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I.- Cronología</a:t>
            </a:r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A565FAA7-2611-0FEC-EDA9-C7268ADAF930}"/>
              </a:ext>
            </a:extLst>
          </p:cNvPr>
          <p:cNvSpPr/>
          <p:nvPr/>
        </p:nvSpPr>
        <p:spPr>
          <a:xfrm>
            <a:off x="683568" y="3579223"/>
            <a:ext cx="5976664" cy="78522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III.- Apoyo para cadetes descendidos en la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Asignatura </a:t>
            </a:r>
          </a:p>
        </p:txBody>
      </p:sp>
      <p:sp>
        <p:nvSpPr>
          <p:cNvPr id="17" name="17 Rectángulo">
            <a:extLst>
              <a:ext uri="{FF2B5EF4-FFF2-40B4-BE49-F238E27FC236}">
                <a16:creationId xmlns:a16="http://schemas.microsoft.com/office/drawing/2014/main" id="{FA61F550-660B-5D17-902C-951895D657D0}"/>
              </a:ext>
            </a:extLst>
          </p:cNvPr>
          <p:cNvSpPr/>
          <p:nvPr/>
        </p:nvSpPr>
        <p:spPr>
          <a:xfrm>
            <a:off x="683568" y="4450920"/>
            <a:ext cx="5976664" cy="740396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IV.- Propuesta Asignatura Inglés y Examen TAE 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la Escuela Naval</a:t>
            </a:r>
          </a:p>
        </p:txBody>
      </p:sp>
      <p:sp>
        <p:nvSpPr>
          <p:cNvPr id="21" name="8 Marcador de número de diapositiva">
            <a:extLst>
              <a:ext uri="{FF2B5EF4-FFF2-40B4-BE49-F238E27FC236}">
                <a16:creationId xmlns:a16="http://schemas.microsoft.com/office/drawing/2014/main" id="{781EE11A-1F2A-4642-6FCD-A7F4BDB5C52B}"/>
              </a:ext>
            </a:extLst>
          </p:cNvPr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995F66-AD81-4DE3-AB21-37EC9879D1D7}" type="slidenum">
              <a:rPr kumimoji="0" lang="es-CL" sz="16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CL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Proceso alternativo 7">
            <a:extLst>
              <a:ext uri="{FF2B5EF4-FFF2-40B4-BE49-F238E27FC236}">
                <a16:creationId xmlns:a16="http://schemas.microsoft.com/office/drawing/2014/main" id="{B82F1B35-F89E-C35D-AC30-7EB6FB184646}"/>
              </a:ext>
            </a:extLst>
          </p:cNvPr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FFFFFF"/>
                </a:solidFill>
              </a:defRPr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3" name="Grupo">
            <a:extLst>
              <a:ext uri="{FF2B5EF4-FFF2-40B4-BE49-F238E27FC236}">
                <a16:creationId xmlns:a16="http://schemas.microsoft.com/office/drawing/2014/main" id="{A58B63C6-0061-FF62-1066-796CBBD4B525}"/>
              </a:ext>
            </a:extLst>
          </p:cNvPr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>
              <a:extLst>
                <a:ext uri="{FF2B5EF4-FFF2-40B4-BE49-F238E27FC236}">
                  <a16:creationId xmlns:a16="http://schemas.microsoft.com/office/drawing/2014/main" id="{23466609-A4DB-08EC-7B65-66E21DFF2A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>
              <a:extLst>
                <a:ext uri="{FF2B5EF4-FFF2-40B4-BE49-F238E27FC236}">
                  <a16:creationId xmlns:a16="http://schemas.microsoft.com/office/drawing/2014/main" id="{16E7354F-ABBA-2B86-A6C4-6B900D69A722}"/>
                </a:ext>
              </a:extLst>
            </p:cNvPr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"/>
                  <a:sym typeface="Century"/>
                </a:rPr>
                <a:t>P A T R I O T I S M O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"/>
                  <a:sym typeface="Century"/>
                </a:rPr>
                <a:t>HONOR		LEALTAD		         VALENTÍA	         INTEGRIDAD		  DEBER</a:t>
              </a:r>
            </a:p>
          </p:txBody>
        </p:sp>
      </p:grpSp>
      <p:sp>
        <p:nvSpPr>
          <p:cNvPr id="28" name="Título 1">
            <a:extLst>
              <a:ext uri="{FF2B5EF4-FFF2-40B4-BE49-F238E27FC236}">
                <a16:creationId xmlns:a16="http://schemas.microsoft.com/office/drawing/2014/main" id="{BA31FFBB-6393-604A-0CB1-94CE30D582BB}"/>
              </a:ext>
            </a:extLst>
          </p:cNvPr>
          <p:cNvSpPr txBox="1"/>
          <p:nvPr/>
        </p:nvSpPr>
        <p:spPr>
          <a:xfrm>
            <a:off x="1403648" y="1136251"/>
            <a:ext cx="3672408" cy="4881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 fontScale="92500" lnSpcReduction="10000"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 Light"/>
                <a:cs typeface="Arial" panose="020B0604020202020204" pitchFamily="34" charset="0"/>
                <a:sym typeface="Calibri Light"/>
              </a:rPr>
              <a:t>TEMARIO</a:t>
            </a:r>
            <a:endParaRPr kumimoji="0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libri Light"/>
              <a:cs typeface="Arial" panose="020B0604020202020204" pitchFamily="34" charset="0"/>
              <a:sym typeface="Calibri Light"/>
            </a:endParaRPr>
          </a:p>
        </p:txBody>
      </p:sp>
      <p:sp>
        <p:nvSpPr>
          <p:cNvPr id="30" name="17 Rectángulo">
            <a:extLst>
              <a:ext uri="{FF2B5EF4-FFF2-40B4-BE49-F238E27FC236}">
                <a16:creationId xmlns:a16="http://schemas.microsoft.com/office/drawing/2014/main" id="{FE187720-9735-0029-D4E3-ECD0AE5B6A0E}"/>
              </a:ext>
            </a:extLst>
          </p:cNvPr>
          <p:cNvSpPr/>
          <p:nvPr/>
        </p:nvSpPr>
        <p:spPr>
          <a:xfrm>
            <a:off x="683568" y="5306703"/>
            <a:ext cx="5976664" cy="679327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V.- Cátedra de Inglés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2C9B528F-CB39-AEB1-4894-9907DFE39C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5949232"/>
      </p:ext>
    </p:extLst>
  </p:cSld>
  <p:clrMapOvr>
    <a:masterClrMapping/>
  </p:clrMapOvr>
  <p:transition spd="med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7</a:t>
            </a:fld>
            <a:endParaRPr lang="es-ES_tradnl"/>
          </a:p>
        </p:txBody>
      </p:sp>
      <p:pic>
        <p:nvPicPr>
          <p:cNvPr id="7" name="31 Imagen" descr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14 Rectángulo"/>
          <p:cNvSpPr/>
          <p:nvPr/>
        </p:nvSpPr>
        <p:spPr>
          <a:xfrm>
            <a:off x="899592" y="1038139"/>
            <a:ext cx="7287798" cy="76405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II.- Aseguramiento de la calidad de la enseñanza del idioma</a:t>
            </a:r>
          </a:p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 inglés</a:t>
            </a:r>
          </a:p>
        </p:txBody>
      </p:sp>
      <p:sp>
        <p:nvSpPr>
          <p:cNvPr id="21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7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2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pic>
        <p:nvPicPr>
          <p:cNvPr id="31" name="Picture 26">
            <a:extLst>
              <a:ext uri="{FF2B5EF4-FFF2-40B4-BE49-F238E27FC236}">
                <a16:creationId xmlns:a16="http://schemas.microsoft.com/office/drawing/2014/main" id="{82E05445-BFAF-7FF6-0916-4E466D931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457200" y="1987964"/>
            <a:ext cx="8202164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dirty="0"/>
              <a:t>Actualización de los programas de la asignatura de inglés (formato MEDOC).</a:t>
            </a:r>
          </a:p>
          <a:p>
            <a:pPr marL="457200" indent="-457200">
              <a:buFont typeface="+mj-lt"/>
              <a:buAutoNum type="arabicPeriod"/>
            </a:pPr>
            <a:endParaRPr lang="es-CL" dirty="0"/>
          </a:p>
          <a:p>
            <a:pPr marL="457200" indent="-457200">
              <a:buFont typeface="+mj-lt"/>
              <a:buAutoNum type="arabicPeriod"/>
            </a:pPr>
            <a:r>
              <a:rPr lang="es-CL" dirty="0"/>
              <a:t>Supervisión de aula.  </a:t>
            </a:r>
          </a:p>
          <a:p>
            <a:pPr marL="457200" indent="-457200">
              <a:buFont typeface="+mj-lt"/>
              <a:buAutoNum type="arabicPeriod"/>
            </a:pPr>
            <a:endParaRPr lang="es-CL" dirty="0"/>
          </a:p>
          <a:p>
            <a:pPr marL="457200" indent="-457200">
              <a:buFont typeface="+mj-lt"/>
              <a:buAutoNum type="arabicPeriod"/>
            </a:pPr>
            <a:r>
              <a:rPr lang="es-CL" dirty="0"/>
              <a:t>Revisión y validación de evaluaciones globales y parciales.</a:t>
            </a:r>
          </a:p>
          <a:p>
            <a:pPr marL="457200" indent="-457200">
              <a:buFont typeface="+mj-lt"/>
              <a:buAutoNum type="arabicPeriod"/>
            </a:pPr>
            <a:endParaRPr lang="es-CL" dirty="0"/>
          </a:p>
          <a:p>
            <a:pPr marL="457200" indent="-457200">
              <a:buFontTx/>
              <a:buAutoNum type="arabicPeriod"/>
            </a:pPr>
            <a:r>
              <a:rPr lang="es-CL" dirty="0"/>
              <a:t>Reuniones de cátedra semanales.</a:t>
            </a:r>
          </a:p>
          <a:p>
            <a:pPr marL="457200" indent="-457200">
              <a:buFontTx/>
              <a:buAutoNum type="arabicPeriod"/>
            </a:pPr>
            <a:endParaRPr lang="es-CL" dirty="0"/>
          </a:p>
          <a:p>
            <a:pPr marL="457200" indent="-457200">
              <a:buFontTx/>
              <a:buAutoNum type="arabicPeriod"/>
            </a:pPr>
            <a:r>
              <a:rPr lang="es-CL" dirty="0"/>
              <a:t>Evaluación docente.</a:t>
            </a:r>
          </a:p>
          <a:p>
            <a:pPr marL="457200" indent="-457200">
              <a:buFontTx/>
              <a:buAutoNum type="arabicPeriod"/>
            </a:pPr>
            <a:endParaRPr lang="es-CL" dirty="0"/>
          </a:p>
          <a:p>
            <a:pPr marL="342900" indent="-342900">
              <a:buFont typeface="+mj-lt"/>
              <a:buAutoNum type="arabicPeriod" startAt="6"/>
            </a:pPr>
            <a:r>
              <a:rPr lang="es-CL" dirty="0"/>
              <a:t>  Encuesta de opinión docente semestral.</a:t>
            </a:r>
          </a:p>
          <a:p>
            <a:pPr marL="342900" indent="-342900">
              <a:buFont typeface="+mj-lt"/>
              <a:buAutoNum type="arabicPeriod" startAt="6"/>
            </a:pPr>
            <a:endParaRPr lang="es-CL" dirty="0"/>
          </a:p>
          <a:p>
            <a:pPr marL="342900" indent="-342900">
              <a:buFont typeface="+mj-lt"/>
              <a:buAutoNum type="arabicPeriod" startAt="6"/>
            </a:pPr>
            <a:r>
              <a:rPr lang="es-CL" dirty="0"/>
              <a:t>  Consultorías inglés.</a:t>
            </a:r>
          </a:p>
          <a:p>
            <a:pPr marL="342900" indent="-342900">
              <a:buFont typeface="+mj-lt"/>
              <a:buAutoNum type="arabicPeriod" startAt="6"/>
            </a:pPr>
            <a:endParaRPr lang="es-CL" dirty="0"/>
          </a:p>
          <a:p>
            <a:pPr marL="342900" indent="-342900">
              <a:buFont typeface="+mj-lt"/>
              <a:buAutoNum type="arabicPeriod" startAt="6"/>
            </a:pPr>
            <a:endParaRPr lang="es-CL" dirty="0"/>
          </a:p>
          <a:p>
            <a:pPr marL="342900" indent="-342900">
              <a:buFont typeface="+mj-lt"/>
              <a:buAutoNum type="arabicPeriod" startAt="6"/>
            </a:pPr>
            <a:endParaRPr lang="es-CL" dirty="0"/>
          </a:p>
          <a:p>
            <a:pPr marL="457200" indent="-457200">
              <a:buFontTx/>
              <a:buAutoNum type="arabicPeriod"/>
            </a:pPr>
            <a:endParaRPr lang="es-CL" dirty="0"/>
          </a:p>
          <a:p>
            <a:pPr marL="457200" indent="-457200">
              <a:buFontTx/>
              <a:buAutoNum type="arabicPeriod"/>
            </a:pPr>
            <a:endParaRPr lang="es-CL" dirty="0"/>
          </a:p>
          <a:p>
            <a:endParaRPr lang="es-CL" dirty="0"/>
          </a:p>
          <a:p>
            <a:pPr marL="457200" lvl="0" indent="-457200">
              <a:buAutoNum type="arabicPeriod" startAt="5"/>
            </a:pPr>
            <a:endParaRPr lang="es-CL" sz="2000" dirty="0"/>
          </a:p>
        </p:txBody>
      </p:sp>
    </p:spTree>
    <p:extLst>
      <p:ext uri="{BB962C8B-B14F-4D97-AF65-F5344CB8AC3E}">
        <p14:creationId xmlns:p14="http://schemas.microsoft.com/office/powerpoint/2010/main" val="2377008888"/>
      </p:ext>
    </p:extLst>
  </p:cSld>
  <p:clrMapOvr>
    <a:masterClrMapping/>
  </p:clrMapOvr>
  <p:transition spd="med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24B39E-7122-7773-9EB1-47D94EFCF5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3BA6227C-2397-EE45-E7CA-294B2DD54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98BD2351-4A62-5822-31C1-4F2D8F6066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0EA914-0059-4753-B4E8-38DCE5A1FCF9}" type="slidenum">
              <a:rPr kumimoji="0" lang="es-ES_tradnl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ES_tradnl" sz="1400" b="1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31 Imagen" descr="31 Imagen">
            <a:extLst>
              <a:ext uri="{FF2B5EF4-FFF2-40B4-BE49-F238E27FC236}">
                <a16:creationId xmlns:a16="http://schemas.microsoft.com/office/drawing/2014/main" id="{18CFB4D4-45DB-DB4B-BBAD-29535C7F56A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>
            <a:extLst>
              <a:ext uri="{FF2B5EF4-FFF2-40B4-BE49-F238E27FC236}">
                <a16:creationId xmlns:a16="http://schemas.microsoft.com/office/drawing/2014/main" id="{7925F9C3-8AD5-2BD7-76E7-0377E7687E2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66C9DC62-EE95-A118-6CB8-8FA2EABC3A29}"/>
              </a:ext>
            </a:extLst>
          </p:cNvPr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FFFFFF"/>
                </a:solidFill>
              </a:defRPr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3974A755-6C83-0614-476D-985D2C9CF4AE}"/>
              </a:ext>
            </a:extLst>
          </p:cNvPr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Calibri Light"/>
              <a:cs typeface="Arial" panose="020B0604020202020204" pitchFamily="34" charset="0"/>
              <a:sym typeface="Calibri Light"/>
            </a:endParaRPr>
          </a:p>
        </p:txBody>
      </p:sp>
      <p:pic>
        <p:nvPicPr>
          <p:cNvPr id="11" name="Picture 2" descr="Picture 2">
            <a:extLst>
              <a:ext uri="{FF2B5EF4-FFF2-40B4-BE49-F238E27FC236}">
                <a16:creationId xmlns:a16="http://schemas.microsoft.com/office/drawing/2014/main" id="{BFDBCCCB-3D37-87D3-D66F-705C370DD76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13 Rectángulo">
            <a:extLst>
              <a:ext uri="{FF2B5EF4-FFF2-40B4-BE49-F238E27FC236}">
                <a16:creationId xmlns:a16="http://schemas.microsoft.com/office/drawing/2014/main" id="{1A284B93-5B8A-7CF4-1318-6E4502DC66EA}"/>
              </a:ext>
            </a:extLst>
          </p:cNvPr>
          <p:cNvSpPr/>
          <p:nvPr/>
        </p:nvSpPr>
        <p:spPr>
          <a:xfrm>
            <a:off x="683568" y="2626067"/>
            <a:ext cx="5976664" cy="83418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marR="0" lvl="0" indent="-4413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II.- Aseguramiento y Calidad de la Enseñanza </a:t>
            </a:r>
          </a:p>
          <a:p>
            <a:pPr marL="441325" marR="0" lvl="0" indent="-4413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del Idioma Inglés</a:t>
            </a:r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3D73344F-675B-BA8C-4880-F1F7AE53C35F}"/>
              </a:ext>
            </a:extLst>
          </p:cNvPr>
          <p:cNvSpPr/>
          <p:nvPr/>
        </p:nvSpPr>
        <p:spPr>
          <a:xfrm>
            <a:off x="683568" y="1925146"/>
            <a:ext cx="5976664" cy="555026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I.- Cronología</a:t>
            </a:r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A9A583D4-BE4B-20F0-4A56-1D9A54D7819A}"/>
              </a:ext>
            </a:extLst>
          </p:cNvPr>
          <p:cNvSpPr/>
          <p:nvPr/>
        </p:nvSpPr>
        <p:spPr>
          <a:xfrm>
            <a:off x="683568" y="3579223"/>
            <a:ext cx="5976664" cy="785225"/>
          </a:xfrm>
          <a:prstGeom prst="rect">
            <a:avLst/>
          </a:prstGeom>
          <a:gradFill>
            <a:gsLst>
              <a:gs pos="0">
                <a:srgbClr val="19973A"/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III.- Apoyo para cadetes descendidos en la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Asignatura </a:t>
            </a:r>
          </a:p>
        </p:txBody>
      </p:sp>
      <p:sp>
        <p:nvSpPr>
          <p:cNvPr id="17" name="17 Rectángulo">
            <a:extLst>
              <a:ext uri="{FF2B5EF4-FFF2-40B4-BE49-F238E27FC236}">
                <a16:creationId xmlns:a16="http://schemas.microsoft.com/office/drawing/2014/main" id="{6E0C3FD5-8CFD-34CB-9D0F-C2959C4465C9}"/>
              </a:ext>
            </a:extLst>
          </p:cNvPr>
          <p:cNvSpPr/>
          <p:nvPr/>
        </p:nvSpPr>
        <p:spPr>
          <a:xfrm>
            <a:off x="683568" y="4450920"/>
            <a:ext cx="5976664" cy="740396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IV.- Propuesta Asignatura Inglés y Examen TAE 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la Escuela Naval</a:t>
            </a:r>
          </a:p>
        </p:txBody>
      </p:sp>
      <p:sp>
        <p:nvSpPr>
          <p:cNvPr id="21" name="8 Marcador de número de diapositiva">
            <a:extLst>
              <a:ext uri="{FF2B5EF4-FFF2-40B4-BE49-F238E27FC236}">
                <a16:creationId xmlns:a16="http://schemas.microsoft.com/office/drawing/2014/main" id="{B5F64B31-F2F1-0CC9-C439-5893B94E349A}"/>
              </a:ext>
            </a:extLst>
          </p:cNvPr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995F66-AD81-4DE3-AB21-37EC9879D1D7}" type="slidenum">
              <a:rPr kumimoji="0" lang="es-CL" sz="16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CL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Proceso alternativo 7">
            <a:extLst>
              <a:ext uri="{FF2B5EF4-FFF2-40B4-BE49-F238E27FC236}">
                <a16:creationId xmlns:a16="http://schemas.microsoft.com/office/drawing/2014/main" id="{3E71CA72-4A9F-FF58-3772-82E2D7E8AE95}"/>
              </a:ext>
            </a:extLst>
          </p:cNvPr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FFFFFF"/>
                </a:solidFill>
              </a:defRPr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3" name="Grupo">
            <a:extLst>
              <a:ext uri="{FF2B5EF4-FFF2-40B4-BE49-F238E27FC236}">
                <a16:creationId xmlns:a16="http://schemas.microsoft.com/office/drawing/2014/main" id="{BA90904A-0965-78A7-FA2B-A80A11D8E0A8}"/>
              </a:ext>
            </a:extLst>
          </p:cNvPr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>
              <a:extLst>
                <a:ext uri="{FF2B5EF4-FFF2-40B4-BE49-F238E27FC236}">
                  <a16:creationId xmlns:a16="http://schemas.microsoft.com/office/drawing/2014/main" id="{A3F58E21-7CFE-EF16-8E46-E0F8AB970C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>
              <a:extLst>
                <a:ext uri="{FF2B5EF4-FFF2-40B4-BE49-F238E27FC236}">
                  <a16:creationId xmlns:a16="http://schemas.microsoft.com/office/drawing/2014/main" id="{BD2C4ACE-48CC-72DA-9645-4D6FE1BBB12B}"/>
                </a:ext>
              </a:extLst>
            </p:cNvPr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"/>
                  <a:sym typeface="Century"/>
                </a:rPr>
                <a:t>P A T R I O T I S M O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"/>
                  <a:sym typeface="Century"/>
                </a:rPr>
                <a:t>HONOR		LEALTAD		         VALENTÍA	         INTEGRIDAD		  DEBER</a:t>
              </a:r>
            </a:p>
          </p:txBody>
        </p:sp>
      </p:grpSp>
      <p:sp>
        <p:nvSpPr>
          <p:cNvPr id="28" name="Título 1">
            <a:extLst>
              <a:ext uri="{FF2B5EF4-FFF2-40B4-BE49-F238E27FC236}">
                <a16:creationId xmlns:a16="http://schemas.microsoft.com/office/drawing/2014/main" id="{5CD37487-7329-1F4E-D349-EA2E297CF4DB}"/>
              </a:ext>
            </a:extLst>
          </p:cNvPr>
          <p:cNvSpPr txBox="1"/>
          <p:nvPr/>
        </p:nvSpPr>
        <p:spPr>
          <a:xfrm>
            <a:off x="1403648" y="1136251"/>
            <a:ext cx="3672408" cy="4881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 fontScale="92500" lnSpcReduction="10000"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 Light"/>
                <a:cs typeface="Arial" panose="020B0604020202020204" pitchFamily="34" charset="0"/>
                <a:sym typeface="Calibri Light"/>
              </a:rPr>
              <a:t>TEMARIO</a:t>
            </a:r>
            <a:endParaRPr kumimoji="0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libri Light"/>
              <a:cs typeface="Arial" panose="020B0604020202020204" pitchFamily="34" charset="0"/>
              <a:sym typeface="Calibri Light"/>
            </a:endParaRPr>
          </a:p>
        </p:txBody>
      </p:sp>
      <p:sp>
        <p:nvSpPr>
          <p:cNvPr id="30" name="17 Rectángulo">
            <a:extLst>
              <a:ext uri="{FF2B5EF4-FFF2-40B4-BE49-F238E27FC236}">
                <a16:creationId xmlns:a16="http://schemas.microsoft.com/office/drawing/2014/main" id="{52052ADA-8048-3712-6885-236DA6E0B027}"/>
              </a:ext>
            </a:extLst>
          </p:cNvPr>
          <p:cNvSpPr/>
          <p:nvPr/>
        </p:nvSpPr>
        <p:spPr>
          <a:xfrm>
            <a:off x="683568" y="5306703"/>
            <a:ext cx="5976664" cy="679327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V.- Cátedra de Inglés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18CF4CAA-32DA-0586-B13A-F3BCC4177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5996527"/>
      </p:ext>
    </p:extLst>
  </p:cSld>
  <p:clrMapOvr>
    <a:masterClrMapping/>
  </p:clrMapOvr>
  <p:transition spd="med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9</a:t>
            </a:fld>
            <a:endParaRPr lang="es-ES_tradnl"/>
          </a:p>
        </p:txBody>
      </p:sp>
      <p:pic>
        <p:nvPicPr>
          <p:cNvPr id="7" name="31 Imagen" descr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14 Rectángulo"/>
          <p:cNvSpPr/>
          <p:nvPr/>
        </p:nvSpPr>
        <p:spPr>
          <a:xfrm>
            <a:off x="1065535" y="1038139"/>
            <a:ext cx="6602809" cy="76405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III.- Apoyo para cadetes descendidos en la asignatura</a:t>
            </a:r>
          </a:p>
        </p:txBody>
      </p:sp>
      <p:sp>
        <p:nvSpPr>
          <p:cNvPr id="21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9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2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pic>
        <p:nvPicPr>
          <p:cNvPr id="31" name="Picture 26">
            <a:extLst>
              <a:ext uri="{FF2B5EF4-FFF2-40B4-BE49-F238E27FC236}">
                <a16:creationId xmlns:a16="http://schemas.microsoft.com/office/drawing/2014/main" id="{82E05445-BFAF-7FF6-0916-4E466D931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539552" y="1987964"/>
            <a:ext cx="7848872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CL" dirty="0"/>
              <a:t>Consultorías. Los cadetes asisten de forma voluntaria. </a:t>
            </a:r>
          </a:p>
          <a:p>
            <a:r>
              <a:rPr lang="es-CL" dirty="0"/>
              <a:t>  </a:t>
            </a:r>
          </a:p>
          <a:p>
            <a:pPr marL="457200" indent="-457200">
              <a:buFont typeface="+mj-lt"/>
              <a:buAutoNum type="arabicPeriod" startAt="2"/>
            </a:pPr>
            <a:r>
              <a:rPr lang="es-CL" dirty="0"/>
              <a:t>Guías de Estudio preparadas por los profesores y que se encuentran disponibles en Moodle.</a:t>
            </a:r>
          </a:p>
          <a:p>
            <a:pPr marL="457200" indent="-457200">
              <a:buFont typeface="+mj-lt"/>
              <a:buAutoNum type="arabicPeriod" startAt="2"/>
            </a:pPr>
            <a:endParaRPr lang="es-CL" dirty="0"/>
          </a:p>
          <a:p>
            <a:pPr marL="457200" indent="-457200">
              <a:buFont typeface="+mj-lt"/>
              <a:buAutoNum type="arabicPeriod" startAt="2"/>
            </a:pPr>
            <a:r>
              <a:rPr lang="es-CL" dirty="0"/>
              <a:t>Laboratorio de inglés: software offline “English </a:t>
            </a:r>
            <a:r>
              <a:rPr lang="es-CL" dirty="0" err="1"/>
              <a:t>Discoveries</a:t>
            </a:r>
            <a:r>
              <a:rPr lang="es-CL" dirty="0"/>
              <a:t>”. </a:t>
            </a:r>
          </a:p>
          <a:p>
            <a:r>
              <a:rPr lang="es-CL" dirty="0"/>
              <a:t> </a:t>
            </a:r>
          </a:p>
          <a:p>
            <a:pPr marL="457200" indent="-457200">
              <a:buFont typeface="+mj-lt"/>
              <a:buAutoNum type="arabicPeriod" startAt="4"/>
            </a:pPr>
            <a:r>
              <a:rPr lang="es-CL" dirty="0"/>
              <a:t>Textos y material de apoyo disponibles y actualizados en biblioteca de la Escuela Naval.</a:t>
            </a:r>
          </a:p>
          <a:p>
            <a:r>
              <a:rPr lang="es-CL" dirty="0"/>
              <a:t> </a:t>
            </a:r>
          </a:p>
          <a:p>
            <a:pPr marL="457200" indent="-457200">
              <a:buFontTx/>
              <a:buAutoNum type="arabicPeriod" startAt="5"/>
            </a:pPr>
            <a:endParaRPr lang="es-CL" dirty="0"/>
          </a:p>
          <a:p>
            <a:pPr marL="457200" indent="-457200">
              <a:buFontTx/>
              <a:buAutoNum type="arabicPeriod" startAt="5"/>
            </a:pPr>
            <a:endParaRPr lang="es-CL" dirty="0"/>
          </a:p>
          <a:p>
            <a:pPr marL="457200" lvl="0" indent="-457200">
              <a:buAutoNum type="arabicPeriod" startAt="5"/>
            </a:pPr>
            <a:endParaRPr lang="es-CL" sz="2000" dirty="0"/>
          </a:p>
        </p:txBody>
      </p:sp>
    </p:spTree>
    <p:extLst>
      <p:ext uri="{BB962C8B-B14F-4D97-AF65-F5344CB8AC3E}">
        <p14:creationId xmlns:p14="http://schemas.microsoft.com/office/powerpoint/2010/main" val="3305276045"/>
      </p:ext>
    </p:extLst>
  </p:cSld>
  <p:clrMapOvr>
    <a:masterClrMapping/>
  </p:clrMapOvr>
  <p:transition spd="med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CB5E87-9626-B540-C847-2539087D7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5A71E4D1-1D0B-2874-CF39-E17A993C2C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E88D8E27-84EC-8D2C-CF16-3DC64B7C7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0EA914-0059-4753-B4E8-38DCE5A1FCF9}" type="slidenum">
              <a:rPr kumimoji="0" lang="es-ES_tradnl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ES_tradnl" sz="1400" b="1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31 Imagen" descr="31 Imagen">
            <a:extLst>
              <a:ext uri="{FF2B5EF4-FFF2-40B4-BE49-F238E27FC236}">
                <a16:creationId xmlns:a16="http://schemas.microsoft.com/office/drawing/2014/main" id="{5E68BB3E-1EF6-69E1-7133-A4C2D66B6941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>
            <a:extLst>
              <a:ext uri="{FF2B5EF4-FFF2-40B4-BE49-F238E27FC236}">
                <a16:creationId xmlns:a16="http://schemas.microsoft.com/office/drawing/2014/main" id="{42755A50-35A0-5999-F2F0-AC66CE5ABF76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6A753634-5FB6-BDA9-4874-49B3586B0CD0}"/>
              </a:ext>
            </a:extLst>
          </p:cNvPr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FFFFFF"/>
                </a:solidFill>
              </a:defRPr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7E4F3668-2CEF-B63F-1B3B-8CC27FEBDF31}"/>
              </a:ext>
            </a:extLst>
          </p:cNvPr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Calibri Light"/>
              <a:cs typeface="Arial" panose="020B0604020202020204" pitchFamily="34" charset="0"/>
              <a:sym typeface="Calibri Light"/>
            </a:endParaRPr>
          </a:p>
        </p:txBody>
      </p:sp>
      <p:pic>
        <p:nvPicPr>
          <p:cNvPr id="11" name="Picture 2" descr="Picture 2">
            <a:extLst>
              <a:ext uri="{FF2B5EF4-FFF2-40B4-BE49-F238E27FC236}">
                <a16:creationId xmlns:a16="http://schemas.microsoft.com/office/drawing/2014/main" id="{59C8A207-2555-5261-0787-A6CD9671100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13 Rectángulo">
            <a:extLst>
              <a:ext uri="{FF2B5EF4-FFF2-40B4-BE49-F238E27FC236}">
                <a16:creationId xmlns:a16="http://schemas.microsoft.com/office/drawing/2014/main" id="{BE3D27D1-276E-A92B-B78C-4807D72CF408}"/>
              </a:ext>
            </a:extLst>
          </p:cNvPr>
          <p:cNvSpPr/>
          <p:nvPr/>
        </p:nvSpPr>
        <p:spPr>
          <a:xfrm>
            <a:off x="683568" y="2626067"/>
            <a:ext cx="5976664" cy="83418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marR="0" lvl="0" indent="-4413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II.- Aseguramiento y Calidad de la Enseñanza </a:t>
            </a:r>
          </a:p>
          <a:p>
            <a:pPr marL="441325" marR="0" lvl="0" indent="-4413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del Idioma Inglés</a:t>
            </a:r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4DB44653-C93C-3367-43D7-9750F047209A}"/>
              </a:ext>
            </a:extLst>
          </p:cNvPr>
          <p:cNvSpPr/>
          <p:nvPr/>
        </p:nvSpPr>
        <p:spPr>
          <a:xfrm>
            <a:off x="683568" y="1925146"/>
            <a:ext cx="5976664" cy="555026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I.- Cronología</a:t>
            </a:r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B8709883-821B-9241-18A1-5A3014C5B0E8}"/>
              </a:ext>
            </a:extLst>
          </p:cNvPr>
          <p:cNvSpPr/>
          <p:nvPr/>
        </p:nvSpPr>
        <p:spPr>
          <a:xfrm>
            <a:off x="683568" y="3579223"/>
            <a:ext cx="5976664" cy="78522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III.- Apoyo para cadetes descendidos en la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Asignatura </a:t>
            </a:r>
          </a:p>
        </p:txBody>
      </p:sp>
      <p:sp>
        <p:nvSpPr>
          <p:cNvPr id="17" name="17 Rectángulo">
            <a:extLst>
              <a:ext uri="{FF2B5EF4-FFF2-40B4-BE49-F238E27FC236}">
                <a16:creationId xmlns:a16="http://schemas.microsoft.com/office/drawing/2014/main" id="{38AC5CC0-FF48-9CF7-D953-745AC5835F17}"/>
              </a:ext>
            </a:extLst>
          </p:cNvPr>
          <p:cNvSpPr/>
          <p:nvPr/>
        </p:nvSpPr>
        <p:spPr>
          <a:xfrm>
            <a:off x="683568" y="4450920"/>
            <a:ext cx="5976664" cy="740396"/>
          </a:xfrm>
          <a:prstGeom prst="rect">
            <a:avLst/>
          </a:prstGeom>
          <a:gradFill>
            <a:gsLst>
              <a:gs pos="0">
                <a:srgbClr val="19973A"/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IV.- Propuesta Asignatura Inglés y Examen TAE 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la Escuela Naval</a:t>
            </a:r>
          </a:p>
        </p:txBody>
      </p:sp>
      <p:sp>
        <p:nvSpPr>
          <p:cNvPr id="21" name="8 Marcador de número de diapositiva">
            <a:extLst>
              <a:ext uri="{FF2B5EF4-FFF2-40B4-BE49-F238E27FC236}">
                <a16:creationId xmlns:a16="http://schemas.microsoft.com/office/drawing/2014/main" id="{6FBAE344-F7A8-143A-600B-59772093C3B7}"/>
              </a:ext>
            </a:extLst>
          </p:cNvPr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995F66-AD81-4DE3-AB21-37EC9879D1D7}" type="slidenum">
              <a:rPr kumimoji="0" lang="es-CL" sz="16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CL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Proceso alternativo 7">
            <a:extLst>
              <a:ext uri="{FF2B5EF4-FFF2-40B4-BE49-F238E27FC236}">
                <a16:creationId xmlns:a16="http://schemas.microsoft.com/office/drawing/2014/main" id="{7C7B0D2A-B1C9-5635-DA65-58DEA0EE4A4F}"/>
              </a:ext>
            </a:extLst>
          </p:cNvPr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FFFFFF"/>
                </a:solidFill>
              </a:defRPr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3" name="Grupo">
            <a:extLst>
              <a:ext uri="{FF2B5EF4-FFF2-40B4-BE49-F238E27FC236}">
                <a16:creationId xmlns:a16="http://schemas.microsoft.com/office/drawing/2014/main" id="{506DD5B8-855A-3EE7-589C-7B822D737624}"/>
              </a:ext>
            </a:extLst>
          </p:cNvPr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>
              <a:extLst>
                <a:ext uri="{FF2B5EF4-FFF2-40B4-BE49-F238E27FC236}">
                  <a16:creationId xmlns:a16="http://schemas.microsoft.com/office/drawing/2014/main" id="{3098B0B5-0C8B-3A6D-EE2D-EE0BC3CFCD0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>
              <a:extLst>
                <a:ext uri="{FF2B5EF4-FFF2-40B4-BE49-F238E27FC236}">
                  <a16:creationId xmlns:a16="http://schemas.microsoft.com/office/drawing/2014/main" id="{79F3373D-7F60-819B-B6E3-9DCE2E345440}"/>
                </a:ext>
              </a:extLst>
            </p:cNvPr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"/>
                  <a:sym typeface="Century"/>
                </a:rPr>
                <a:t>P A T R I O T I S M O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"/>
                  <a:sym typeface="Century"/>
                </a:rPr>
                <a:t>HONOR		LEALTAD		         VALENTÍA	         INTEGRIDAD		  DEBER</a:t>
              </a:r>
            </a:p>
          </p:txBody>
        </p:sp>
      </p:grpSp>
      <p:sp>
        <p:nvSpPr>
          <p:cNvPr id="28" name="Título 1">
            <a:extLst>
              <a:ext uri="{FF2B5EF4-FFF2-40B4-BE49-F238E27FC236}">
                <a16:creationId xmlns:a16="http://schemas.microsoft.com/office/drawing/2014/main" id="{B195E099-D1DF-6FBC-F602-3818286865AC}"/>
              </a:ext>
            </a:extLst>
          </p:cNvPr>
          <p:cNvSpPr txBox="1"/>
          <p:nvPr/>
        </p:nvSpPr>
        <p:spPr>
          <a:xfrm>
            <a:off x="1403648" y="1136251"/>
            <a:ext cx="3672408" cy="4881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 fontScale="92500" lnSpcReduction="10000"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 Light"/>
                <a:cs typeface="Arial" panose="020B0604020202020204" pitchFamily="34" charset="0"/>
                <a:sym typeface="Calibri Light"/>
              </a:rPr>
              <a:t>TEMARIO</a:t>
            </a:r>
            <a:endParaRPr kumimoji="0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libri Light"/>
              <a:cs typeface="Arial" panose="020B0604020202020204" pitchFamily="34" charset="0"/>
              <a:sym typeface="Calibri Light"/>
            </a:endParaRPr>
          </a:p>
        </p:txBody>
      </p:sp>
      <p:sp>
        <p:nvSpPr>
          <p:cNvPr id="30" name="17 Rectángulo">
            <a:extLst>
              <a:ext uri="{FF2B5EF4-FFF2-40B4-BE49-F238E27FC236}">
                <a16:creationId xmlns:a16="http://schemas.microsoft.com/office/drawing/2014/main" id="{B703F2DB-8FB8-08C8-8342-C979328D78AC}"/>
              </a:ext>
            </a:extLst>
          </p:cNvPr>
          <p:cNvSpPr/>
          <p:nvPr/>
        </p:nvSpPr>
        <p:spPr>
          <a:xfrm>
            <a:off x="683568" y="5306703"/>
            <a:ext cx="5976664" cy="679327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V.- Cátedra de Inglés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59D41100-0C94-8117-75E9-0E5260B9A0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3677339"/>
      </p:ext>
    </p:extLst>
  </p:cSld>
  <p:clrMapOvr>
    <a:masterClrMapping/>
  </p:clrMapOvr>
  <p:transition spd="med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11</a:t>
            </a:fld>
            <a:endParaRPr lang="es-ES_tradnl"/>
          </a:p>
        </p:txBody>
      </p:sp>
      <p:pic>
        <p:nvPicPr>
          <p:cNvPr id="7" name="31 Imagen" descr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14 Rectángulo"/>
          <p:cNvSpPr/>
          <p:nvPr/>
        </p:nvSpPr>
        <p:spPr>
          <a:xfrm>
            <a:off x="787522" y="1038139"/>
            <a:ext cx="6520782" cy="76405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IV.- Propuesta Asignatura Inglés y Examen TAE</a:t>
            </a:r>
          </a:p>
        </p:txBody>
      </p:sp>
      <p:sp>
        <p:nvSpPr>
          <p:cNvPr id="21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11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2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pic>
        <p:nvPicPr>
          <p:cNvPr id="31" name="Picture 26">
            <a:extLst>
              <a:ext uri="{FF2B5EF4-FFF2-40B4-BE49-F238E27FC236}">
                <a16:creationId xmlns:a16="http://schemas.microsoft.com/office/drawing/2014/main" id="{82E05445-BFAF-7FF6-0916-4E466D931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787522" y="1987964"/>
            <a:ext cx="78731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Factor TAE: </a:t>
            </a:r>
          </a:p>
          <a:p>
            <a:r>
              <a:rPr lang="es-CL" dirty="0"/>
              <a:t>Años 2022 y 2023 el examen TAE era parte de la asignatura. </a:t>
            </a:r>
          </a:p>
          <a:p>
            <a:r>
              <a:rPr lang="es-MX" dirty="0"/>
              <a:t> </a:t>
            </a:r>
            <a:r>
              <a:rPr lang="es-MX" b="1" dirty="0"/>
              <a:t>                          </a:t>
            </a:r>
          </a:p>
          <a:p>
            <a:endParaRPr lang="es-MX" b="1" dirty="0"/>
          </a:p>
          <a:p>
            <a:endParaRPr lang="es-MX" b="1" dirty="0"/>
          </a:p>
          <a:p>
            <a:endParaRPr lang="es-MX" b="1" dirty="0"/>
          </a:p>
          <a:p>
            <a:endParaRPr lang="es-MX" b="1" dirty="0"/>
          </a:p>
          <a:p>
            <a:endParaRPr lang="es-MX" b="1" dirty="0"/>
          </a:p>
          <a:p>
            <a:endParaRPr lang="es-MX" b="1" dirty="0"/>
          </a:p>
          <a:p>
            <a:endParaRPr lang="es-CL" dirty="0"/>
          </a:p>
        </p:txBody>
      </p:sp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9179750"/>
              </p:ext>
            </p:extLst>
          </p:nvPr>
        </p:nvGraphicFramePr>
        <p:xfrm>
          <a:off x="1403648" y="3238701"/>
          <a:ext cx="4968555" cy="1054395"/>
        </p:xfrm>
        <a:graphic>
          <a:graphicData uri="http://schemas.openxmlformats.org/drawingml/2006/table">
            <a:tbl>
              <a:tblPr/>
              <a:tblGrid>
                <a:gridCol w="1863207">
                  <a:extLst>
                    <a:ext uri="{9D8B030D-6E8A-4147-A177-3AD203B41FA5}">
                      <a16:colId xmlns:a16="http://schemas.microsoft.com/office/drawing/2014/main" val="168185392"/>
                    </a:ext>
                  </a:extLst>
                </a:gridCol>
                <a:gridCol w="1035116">
                  <a:extLst>
                    <a:ext uri="{9D8B030D-6E8A-4147-A177-3AD203B41FA5}">
                      <a16:colId xmlns:a16="http://schemas.microsoft.com/office/drawing/2014/main" val="1526956092"/>
                    </a:ext>
                  </a:extLst>
                </a:gridCol>
                <a:gridCol w="1035116">
                  <a:extLst>
                    <a:ext uri="{9D8B030D-6E8A-4147-A177-3AD203B41FA5}">
                      <a16:colId xmlns:a16="http://schemas.microsoft.com/office/drawing/2014/main" val="220867305"/>
                    </a:ext>
                  </a:extLst>
                </a:gridCol>
                <a:gridCol w="1035116">
                  <a:extLst>
                    <a:ext uri="{9D8B030D-6E8A-4147-A177-3AD203B41FA5}">
                      <a16:colId xmlns:a16="http://schemas.microsoft.com/office/drawing/2014/main" val="825619536"/>
                    </a:ext>
                  </a:extLst>
                </a:gridCol>
              </a:tblGrid>
              <a:tr h="210879"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2024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8296343"/>
                  </a:ext>
                </a:extLst>
              </a:tr>
              <a:tr h="210879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1er Año bajo 30% TAE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8,4%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20,8%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01773241"/>
                  </a:ext>
                </a:extLst>
              </a:tr>
              <a:tr h="210879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2do Año bajo 40% TAE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24,1%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28,6%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36,7%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0667063"/>
                  </a:ext>
                </a:extLst>
              </a:tr>
              <a:tr h="210879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3er Año bajo 50% TAE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29,0%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45,3%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42,4%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31139165"/>
                  </a:ext>
                </a:extLst>
              </a:tr>
              <a:tr h="210879">
                <a:tc>
                  <a:txBody>
                    <a:bodyPr/>
                    <a:lstStyle/>
                    <a:p>
                      <a:pPr algn="l" fontAlgn="b"/>
                      <a:r>
                        <a:rPr lang="es-MX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4to Año bajo 60% TAE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27,0%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37,8%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CL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52,8%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44184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7662364"/>
      </p:ext>
    </p:extLst>
  </p:cSld>
  <p:clrMapOvr>
    <a:masterClrMapping/>
  </p:clrMapOvr>
  <p:transition spd="med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12</a:t>
            </a:fld>
            <a:endParaRPr lang="es-ES_tradnl"/>
          </a:p>
        </p:txBody>
      </p:sp>
      <p:pic>
        <p:nvPicPr>
          <p:cNvPr id="7" name="31 Imagen" descr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14 Rectángulo"/>
          <p:cNvSpPr/>
          <p:nvPr/>
        </p:nvSpPr>
        <p:spPr>
          <a:xfrm>
            <a:off x="787522" y="1038139"/>
            <a:ext cx="6520782" cy="76405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IV.- Propuesta Asignatura Inglés y Examen TAE</a:t>
            </a:r>
          </a:p>
        </p:txBody>
      </p:sp>
      <p:sp>
        <p:nvSpPr>
          <p:cNvPr id="21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12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2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pic>
        <p:nvPicPr>
          <p:cNvPr id="31" name="Picture 26">
            <a:extLst>
              <a:ext uri="{FF2B5EF4-FFF2-40B4-BE49-F238E27FC236}">
                <a16:creationId xmlns:a16="http://schemas.microsoft.com/office/drawing/2014/main" id="{82E05445-BFAF-7FF6-0916-4E466D931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CuadroTexto 3"/>
              <p:cNvSpPr txBox="1"/>
              <p:nvPr/>
            </p:nvSpPr>
            <p:spPr>
              <a:xfrm>
                <a:off x="787522" y="1987964"/>
                <a:ext cx="7399868" cy="53642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b="1" dirty="0"/>
                  <a:t>PROPUESTA:</a:t>
                </a:r>
                <a:r>
                  <a:rPr lang="es-CL" dirty="0"/>
                  <a:t> Asignatura de inglés 80% y examen TAE 20%. </a:t>
                </a:r>
              </a:p>
              <a:p>
                <a:endParaRPr lang="es-CL" dirty="0"/>
              </a:p>
              <a:p>
                <a:r>
                  <a:rPr lang="es-MX" dirty="0"/>
                  <a:t>NPE= Nota Presentación Examen              NFI= Nota Final Inglés</a:t>
                </a:r>
              </a:p>
              <a:p>
                <a:r>
                  <a:rPr lang="es-MX" dirty="0"/>
                  <a:t>PIE= Promedio Asignatura Inglés               NPE= Nota Presentación Examen</a:t>
                </a:r>
              </a:p>
              <a:p>
                <a:r>
                  <a:rPr lang="es-MX" dirty="0"/>
                  <a:t>NT= Nota TAE                                                NER= Nota Examen Repetición</a:t>
                </a:r>
                <a:endParaRPr lang="es-CL" dirty="0"/>
              </a:p>
              <a:p>
                <a:endParaRPr lang="es-CL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MX" b="0" i="1" smtClean="0">
                          <a:latin typeface="Cambria Math" panose="02040503050406030204" pitchFamily="18" charset="0"/>
                        </a:rPr>
                        <m:t>𝑁𝑃𝐸</m:t>
                      </m:r>
                      <m:r>
                        <a:rPr lang="es-MX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s-MX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MX" b="0" i="1" smtClean="0">
                              <a:latin typeface="Cambria Math" panose="02040503050406030204" pitchFamily="18" charset="0"/>
                            </a:rPr>
                            <m:t>0,8</m:t>
                          </m:r>
                          <m:r>
                            <a:rPr lang="es-MX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s-MX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𝑃𝐼𝐸</m:t>
                          </m:r>
                        </m:e>
                      </m:d>
                      <m:r>
                        <a:rPr lang="es-MX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+(0,2∙</m:t>
                      </m:r>
                      <m:r>
                        <a:rPr lang="es-MX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𝑁𝑇</m:t>
                      </m:r>
                      <m:r>
                        <a:rPr lang="es-MX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MX" dirty="0"/>
              </a:p>
              <a:p>
                <a:endParaRPr lang="es-MX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</a:rPr>
                        <m:t>𝑵𝑭𝑰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s-MX" b="1" i="1" smtClean="0">
                              <a:solidFill>
                                <a:srgbClr val="0033CC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MX" b="1" i="1" smtClean="0">
                              <a:solidFill>
                                <a:srgbClr val="0033CC"/>
                              </a:solidFill>
                              <a:latin typeface="Cambria Math" panose="02040503050406030204" pitchFamily="18" charset="0"/>
                            </a:rPr>
                            <m:t>𝟎</m:t>
                          </m:r>
                          <m:r>
                            <a:rPr lang="es-MX" b="1" i="1" smtClean="0">
                              <a:solidFill>
                                <a:srgbClr val="0033CC"/>
                              </a:solidFill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s-MX" b="1" i="1" smtClean="0">
                              <a:solidFill>
                                <a:srgbClr val="0033CC"/>
                              </a:solidFill>
                              <a:latin typeface="Cambria Math" panose="02040503050406030204" pitchFamily="18" charset="0"/>
                            </a:rPr>
                            <m:t>𝟔</m:t>
                          </m:r>
                          <m:r>
                            <a:rPr lang="es-MX" b="1" i="1" smtClean="0">
                              <a:solidFill>
                                <a:srgbClr val="0033CC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s-MX" b="1" i="1" smtClean="0">
                              <a:solidFill>
                                <a:srgbClr val="0033CC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𝑵𝑷𝑬</m:t>
                          </m:r>
                        </m:e>
                      </m:d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s-MX" b="1" i="1" smtClean="0">
                              <a:solidFill>
                                <a:srgbClr val="0033CC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MX" b="1" i="1" smtClean="0">
                              <a:solidFill>
                                <a:srgbClr val="0033CC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𝟎</m:t>
                          </m:r>
                          <m:r>
                            <a:rPr lang="es-MX" b="1" i="1" smtClean="0">
                              <a:solidFill>
                                <a:srgbClr val="0033CC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,</m:t>
                          </m:r>
                          <m:r>
                            <a:rPr lang="es-MX" b="1" i="1" smtClean="0">
                              <a:solidFill>
                                <a:srgbClr val="0033CC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𝟒</m:t>
                          </m:r>
                          <m:r>
                            <a:rPr lang="es-MX" b="1" i="1" smtClean="0">
                              <a:solidFill>
                                <a:srgbClr val="0033CC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s-MX" b="1" i="1" smtClean="0">
                              <a:solidFill>
                                <a:srgbClr val="0033CC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𝑵𝑬</m:t>
                          </m:r>
                        </m:e>
                      </m:d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𝟔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: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𝑨𝑷𝑹𝑼𝑬𝑩𝑨</m:t>
                      </m:r>
                    </m:oMath>
                  </m:oMathPara>
                </a14:m>
                <a:endParaRPr lang="es-MX" b="1" dirty="0">
                  <a:solidFill>
                    <a:srgbClr val="0033CC"/>
                  </a:solidFill>
                  <a:ea typeface="Cambria Math" panose="02040503050406030204" pitchFamily="18" charset="0"/>
                </a:endParaRPr>
              </a:p>
              <a:p>
                <a:endParaRPr lang="es-MX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MX" i="1">
                          <a:latin typeface="Cambria Math" panose="02040503050406030204" pitchFamily="18" charset="0"/>
                        </a:rPr>
                        <m:t>𝑁𝐹𝐼</m:t>
                      </m:r>
                      <m:r>
                        <a:rPr lang="es-MX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s-MX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MX" i="1">
                              <a:latin typeface="Cambria Math" panose="02040503050406030204" pitchFamily="18" charset="0"/>
                            </a:rPr>
                            <m:t>0,6</m:t>
                          </m:r>
                          <m:r>
                            <a:rPr lang="es-MX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s-MX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𝑁𝑃𝐸</m:t>
                          </m:r>
                        </m:e>
                      </m:d>
                      <m:r>
                        <a:rPr lang="es-MX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s-MX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MX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0,4∙</m:t>
                          </m:r>
                          <m:r>
                            <a:rPr lang="es-MX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𝑁𝐸</m:t>
                          </m:r>
                        </m:e>
                      </m:d>
                      <m:r>
                        <a:rPr lang="es-MX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  <m:r>
                        <a:rPr lang="es-MX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6,0:</m:t>
                      </m:r>
                      <m:r>
                        <a:rPr lang="es-MX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𝐸𝑋𝐴𝑀𝐸𝑁</m:t>
                      </m:r>
                      <m:r>
                        <a:rPr lang="es-MX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MX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𝑅𝐸𝑃𝐸𝑇𝐼𝐶𝐼</m:t>
                      </m:r>
                      <m:r>
                        <a:rPr lang="es-MX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Ó</m:t>
                      </m:r>
                      <m:r>
                        <a:rPr lang="es-MX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𝑁</m:t>
                      </m:r>
                    </m:oMath>
                  </m:oMathPara>
                </a14:m>
                <a:endParaRPr lang="es-MX" b="0" dirty="0">
                  <a:ea typeface="Cambria Math" panose="02040503050406030204" pitchFamily="18" charset="0"/>
                </a:endParaRPr>
              </a:p>
              <a:p>
                <a:endParaRPr lang="es-MX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</a:rPr>
                        <m:t>𝑵𝑭𝑰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</a:rPr>
                        <m:t>𝑵𝑬𝑹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𝟔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: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𝑨𝑷𝑹𝑼𝑬𝑩𝑨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(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𝑵𝑭𝑰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𝟔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</m:t>
                      </m:r>
                      <m:r>
                        <a:rPr lang="es-MX" b="1" i="1" smtClean="0">
                          <a:solidFill>
                            <a:srgbClr val="0033CC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s-MX" b="1" dirty="0">
                  <a:solidFill>
                    <a:srgbClr val="0033CC"/>
                  </a:solidFill>
                </a:endParaRPr>
              </a:p>
              <a:p>
                <a:endParaRPr lang="es-MX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MX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𝑵𝑭𝑰</m:t>
                      </m:r>
                      <m:r>
                        <a:rPr lang="es-MX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MX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𝑵𝑬𝑹</m:t>
                      </m:r>
                      <m:r>
                        <a:rPr lang="es-MX" b="1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&lt;</m:t>
                      </m:r>
                      <m:r>
                        <a:rPr lang="es-MX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𝟔</m:t>
                      </m:r>
                      <m:r>
                        <a:rPr lang="es-MX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a:rPr lang="es-MX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𝟎</m:t>
                      </m:r>
                      <m:r>
                        <a:rPr lang="es-MX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:</m:t>
                      </m:r>
                      <m:r>
                        <a:rPr lang="es-MX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𝑹𝑬𝑷𝑹𝑼𝑬𝑩𝑨</m:t>
                      </m:r>
                      <m:r>
                        <a:rPr lang="es-MX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</m:oMath>
                  </m:oMathPara>
                </a14:m>
                <a:endParaRPr lang="es-MX" b="1" dirty="0">
                  <a:solidFill>
                    <a:srgbClr val="FF0000"/>
                  </a:solidFill>
                </a:endParaRPr>
              </a:p>
              <a:p>
                <a:endParaRPr lang="es-MX" dirty="0"/>
              </a:p>
              <a:p>
                <a:endParaRPr lang="es-MX" dirty="0"/>
              </a:p>
              <a:p>
                <a:endParaRPr lang="es-MX" dirty="0"/>
              </a:p>
              <a:p>
                <a:endParaRPr lang="es-CL" dirty="0"/>
              </a:p>
            </p:txBody>
          </p:sp>
        </mc:Choice>
        <mc:Fallback xmlns="">
          <p:sp>
            <p:nvSpPr>
              <p:cNvPr id="4" name="CuadroTexto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7522" y="1987964"/>
                <a:ext cx="7399868" cy="5364225"/>
              </a:xfrm>
              <a:prstGeom prst="rect">
                <a:avLst/>
              </a:prstGeom>
              <a:blipFill>
                <a:blip r:embed="rId6"/>
                <a:stretch>
                  <a:fillRect l="-659" t="-568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79291173"/>
      </p:ext>
    </p:extLst>
  </p:cSld>
  <p:clrMapOvr>
    <a:masterClrMapping/>
  </p:clrMapOvr>
  <p:transition spd="med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13</a:t>
            </a:fld>
            <a:endParaRPr lang="es-ES_tradnl"/>
          </a:p>
        </p:txBody>
      </p:sp>
      <p:pic>
        <p:nvPicPr>
          <p:cNvPr id="7" name="31 Imagen" descr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14 Rectángulo"/>
          <p:cNvSpPr/>
          <p:nvPr/>
        </p:nvSpPr>
        <p:spPr>
          <a:xfrm>
            <a:off x="787522" y="1038139"/>
            <a:ext cx="6520782" cy="76405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IV.- Propuesta Asignatura Inglés y Examen TAE</a:t>
            </a:r>
          </a:p>
        </p:txBody>
      </p:sp>
      <p:sp>
        <p:nvSpPr>
          <p:cNvPr id="21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13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2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pic>
        <p:nvPicPr>
          <p:cNvPr id="31" name="Picture 26">
            <a:extLst>
              <a:ext uri="{FF2B5EF4-FFF2-40B4-BE49-F238E27FC236}">
                <a16:creationId xmlns:a16="http://schemas.microsoft.com/office/drawing/2014/main" id="{82E05445-BFAF-7FF6-0916-4E466D931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787522" y="1987964"/>
            <a:ext cx="73998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b="1" dirty="0"/>
          </a:p>
          <a:p>
            <a:r>
              <a:rPr lang="es-MX" dirty="0"/>
              <a:t>Ejemplo:</a:t>
            </a:r>
            <a:endParaRPr lang="es-CL" dirty="0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6"/>
          <a:srcRect l="27122" t="45921" r="24269" b="37112"/>
          <a:stretch/>
        </p:blipFill>
        <p:spPr>
          <a:xfrm>
            <a:off x="457200" y="2743969"/>
            <a:ext cx="8490478" cy="1666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298379"/>
      </p:ext>
    </p:extLst>
  </p:cSld>
  <p:clrMapOvr>
    <a:masterClrMapping/>
  </p:clrMapOvr>
  <p:transition spd="med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14</a:t>
            </a:fld>
            <a:endParaRPr lang="es-ES_tradnl"/>
          </a:p>
        </p:txBody>
      </p:sp>
      <p:pic>
        <p:nvPicPr>
          <p:cNvPr id="7" name="31 Imagen" descr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14 Rectángulo"/>
          <p:cNvSpPr/>
          <p:nvPr/>
        </p:nvSpPr>
        <p:spPr>
          <a:xfrm>
            <a:off x="787522" y="1038139"/>
            <a:ext cx="6520782" cy="76405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IV.- Propuesta Asignatura Inglés y Examen TAE</a:t>
            </a:r>
          </a:p>
        </p:txBody>
      </p:sp>
      <p:sp>
        <p:nvSpPr>
          <p:cNvPr id="21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14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2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pic>
        <p:nvPicPr>
          <p:cNvPr id="31" name="Picture 26">
            <a:extLst>
              <a:ext uri="{FF2B5EF4-FFF2-40B4-BE49-F238E27FC236}">
                <a16:creationId xmlns:a16="http://schemas.microsoft.com/office/drawing/2014/main" id="{82E05445-BFAF-7FF6-0916-4E466D931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787522" y="1987964"/>
            <a:ext cx="7873152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  <a:p>
            <a:r>
              <a:rPr lang="es-CL" dirty="0"/>
              <a:t>El examen TAE de cada recluta será el punto de partida para definir lo que debería avanzar por año de acuerdo a la tabla por elaborar. </a:t>
            </a:r>
          </a:p>
          <a:p>
            <a:endParaRPr lang="es-CL" dirty="0"/>
          </a:p>
          <a:p>
            <a:r>
              <a:rPr lang="es-CL" dirty="0"/>
              <a:t>Referencia: TAE inicio 35 a 39% + 480 </a:t>
            </a:r>
            <a:r>
              <a:rPr lang="es-CL" dirty="0" err="1"/>
              <a:t>hrs</a:t>
            </a:r>
            <a:r>
              <a:rPr lang="es-CL" dirty="0"/>
              <a:t> de clases = TAE 60%</a:t>
            </a:r>
          </a:p>
          <a:p>
            <a:r>
              <a:rPr lang="es-MX" sz="1400" dirty="0"/>
              <a:t>*Fuente: Defense </a:t>
            </a:r>
            <a:r>
              <a:rPr lang="es-MX" sz="1400" dirty="0" err="1"/>
              <a:t>Language</a:t>
            </a:r>
            <a:r>
              <a:rPr lang="es-MX" sz="1400" dirty="0"/>
              <a:t> </a:t>
            </a:r>
            <a:r>
              <a:rPr lang="es-MX" sz="1400" dirty="0" err="1"/>
              <a:t>Institute</a:t>
            </a:r>
            <a:r>
              <a:rPr lang="es-MX" sz="1400" dirty="0"/>
              <a:t>, English </a:t>
            </a:r>
            <a:r>
              <a:rPr lang="es-MX" sz="1400" dirty="0" err="1"/>
              <a:t>Language</a:t>
            </a:r>
            <a:r>
              <a:rPr lang="es-MX" sz="1400" dirty="0"/>
              <a:t> Center, </a:t>
            </a:r>
            <a:r>
              <a:rPr lang="es-MX" sz="1400" dirty="0" err="1"/>
              <a:t>Lackland</a:t>
            </a:r>
            <a:r>
              <a:rPr lang="es-MX" sz="1400" dirty="0"/>
              <a:t>, Air </a:t>
            </a:r>
            <a:r>
              <a:rPr lang="es-MX" sz="1400" dirty="0" err="1"/>
              <a:t>Force</a:t>
            </a:r>
            <a:r>
              <a:rPr lang="es-MX" sz="1400" dirty="0"/>
              <a:t> Base, Texas.</a:t>
            </a:r>
            <a:endParaRPr lang="es-CL" sz="1400" dirty="0"/>
          </a:p>
          <a:p>
            <a:endParaRPr lang="es-CL" dirty="0"/>
          </a:p>
          <a:p>
            <a:r>
              <a:rPr lang="es-CL" dirty="0"/>
              <a:t>El cadete será informado de lo que se espera sea su avance anual y logro al final de su formación. De no ser así, no podrá egresar y repetirá 4to Año.</a:t>
            </a:r>
          </a:p>
          <a:p>
            <a:endParaRPr lang="es-CL" dirty="0"/>
          </a:p>
          <a:p>
            <a:endParaRPr lang="es-MX" dirty="0"/>
          </a:p>
          <a:p>
            <a:endParaRPr lang="es-CL" dirty="0"/>
          </a:p>
          <a:p>
            <a:endParaRPr lang="es-CL" dirty="0"/>
          </a:p>
          <a:p>
            <a:r>
              <a:rPr lang="es-CL" dirty="0"/>
              <a:t> </a:t>
            </a:r>
          </a:p>
          <a:p>
            <a:endParaRPr lang="es-CL" dirty="0"/>
          </a:p>
          <a:p>
            <a:endParaRPr lang="es-CL" dirty="0"/>
          </a:p>
          <a:p>
            <a:endParaRPr lang="es-CL" dirty="0"/>
          </a:p>
          <a:p>
            <a:endParaRPr lang="es-MX" dirty="0"/>
          </a:p>
          <a:p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260663538"/>
      </p:ext>
    </p:extLst>
  </p:cSld>
  <p:clrMapOvr>
    <a:masterClrMapping/>
  </p:clrMapOvr>
  <p:transition spd="med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8BD703-2503-5B7D-2E64-3037B1764F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F2D89930-26C7-14A8-9C83-7A56C6AF7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_tradnl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D6CABF68-F078-8F8E-F946-02882008E9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0EA914-0059-4753-B4E8-38DCE5A1FCF9}" type="slidenum">
              <a:rPr kumimoji="0" lang="es-ES_tradnl" sz="1400" b="1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ES_tradnl" sz="1400" b="1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31 Imagen" descr="31 Imagen">
            <a:extLst>
              <a:ext uri="{FF2B5EF4-FFF2-40B4-BE49-F238E27FC236}">
                <a16:creationId xmlns:a16="http://schemas.microsoft.com/office/drawing/2014/main" id="{E7BAE910-F1E1-83D3-F5C9-A0D49B70B5C5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>
            <a:extLst>
              <a:ext uri="{FF2B5EF4-FFF2-40B4-BE49-F238E27FC236}">
                <a16:creationId xmlns:a16="http://schemas.microsoft.com/office/drawing/2014/main" id="{53946D2B-F402-B0E5-2EB4-57C08A977301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2618B643-7AB7-67B7-1940-5C1B3FBBD0A1}"/>
              </a:ext>
            </a:extLst>
          </p:cNvPr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FFFFFF"/>
                </a:solidFill>
              </a:defRPr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FD1DC658-C8F9-9C0E-4610-4E2FD9343FCB}"/>
              </a:ext>
            </a:extLst>
          </p:cNvPr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Calibri Light"/>
              <a:cs typeface="Arial" panose="020B0604020202020204" pitchFamily="34" charset="0"/>
              <a:sym typeface="Calibri Light"/>
            </a:endParaRPr>
          </a:p>
        </p:txBody>
      </p:sp>
      <p:pic>
        <p:nvPicPr>
          <p:cNvPr id="11" name="Picture 2" descr="Picture 2">
            <a:extLst>
              <a:ext uri="{FF2B5EF4-FFF2-40B4-BE49-F238E27FC236}">
                <a16:creationId xmlns:a16="http://schemas.microsoft.com/office/drawing/2014/main" id="{5957A710-CEB8-F06B-F9DA-1038308CE621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4" name="13 Rectángulo">
            <a:extLst>
              <a:ext uri="{FF2B5EF4-FFF2-40B4-BE49-F238E27FC236}">
                <a16:creationId xmlns:a16="http://schemas.microsoft.com/office/drawing/2014/main" id="{93A40D9C-D787-BA5F-B3F6-C250CE0F39A0}"/>
              </a:ext>
            </a:extLst>
          </p:cNvPr>
          <p:cNvSpPr/>
          <p:nvPr/>
        </p:nvSpPr>
        <p:spPr>
          <a:xfrm>
            <a:off x="683568" y="2626067"/>
            <a:ext cx="5976664" cy="83418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41325" marR="0" lvl="0" indent="-4413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II.- Aseguramiento y Calidad de la Enseñanza </a:t>
            </a:r>
          </a:p>
          <a:p>
            <a:pPr marL="441325" marR="0" lvl="0" indent="-441325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del Idioma Inglés</a:t>
            </a:r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EB9C7DA4-E63A-E901-39B4-0B8583FD6FB8}"/>
              </a:ext>
            </a:extLst>
          </p:cNvPr>
          <p:cNvSpPr/>
          <p:nvPr/>
        </p:nvSpPr>
        <p:spPr>
          <a:xfrm>
            <a:off x="683568" y="1925146"/>
            <a:ext cx="5976664" cy="555026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I.- Cronología</a:t>
            </a:r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8CED2652-148B-849F-9E1C-6977874D1A04}"/>
              </a:ext>
            </a:extLst>
          </p:cNvPr>
          <p:cNvSpPr/>
          <p:nvPr/>
        </p:nvSpPr>
        <p:spPr>
          <a:xfrm>
            <a:off x="683568" y="3579223"/>
            <a:ext cx="5976664" cy="785225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III.- Apoyo para cadetes descendidos en la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Asignatura </a:t>
            </a:r>
          </a:p>
        </p:txBody>
      </p:sp>
      <p:sp>
        <p:nvSpPr>
          <p:cNvPr id="17" name="17 Rectángulo">
            <a:extLst>
              <a:ext uri="{FF2B5EF4-FFF2-40B4-BE49-F238E27FC236}">
                <a16:creationId xmlns:a16="http://schemas.microsoft.com/office/drawing/2014/main" id="{F4D71685-F8C1-B16D-2375-7B60C5AE0315}"/>
              </a:ext>
            </a:extLst>
          </p:cNvPr>
          <p:cNvSpPr/>
          <p:nvPr/>
        </p:nvSpPr>
        <p:spPr>
          <a:xfrm>
            <a:off x="683568" y="4450920"/>
            <a:ext cx="5976664" cy="740396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IV.- Propuesta Asignatura Inglés y Examen TAE en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la Escuela Naval</a:t>
            </a:r>
          </a:p>
        </p:txBody>
      </p:sp>
      <p:sp>
        <p:nvSpPr>
          <p:cNvPr id="21" name="8 Marcador de número de diapositiva">
            <a:extLst>
              <a:ext uri="{FF2B5EF4-FFF2-40B4-BE49-F238E27FC236}">
                <a16:creationId xmlns:a16="http://schemas.microsoft.com/office/drawing/2014/main" id="{156600C5-FBBD-58E2-6A4D-7BAEA443D27C}"/>
              </a:ext>
            </a:extLst>
          </p:cNvPr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995F66-AD81-4DE3-AB21-37EC9879D1D7}" type="slidenum">
              <a:rPr kumimoji="0" lang="es-CL" sz="16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CL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Proceso alternativo 7">
            <a:extLst>
              <a:ext uri="{FF2B5EF4-FFF2-40B4-BE49-F238E27FC236}">
                <a16:creationId xmlns:a16="http://schemas.microsoft.com/office/drawing/2014/main" id="{9A9B709A-A7EE-5665-9480-A4BE52F6DD4A}"/>
              </a:ext>
            </a:extLst>
          </p:cNvPr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FFFFFF"/>
                </a:solidFill>
              </a:defRPr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3" name="Grupo">
            <a:extLst>
              <a:ext uri="{FF2B5EF4-FFF2-40B4-BE49-F238E27FC236}">
                <a16:creationId xmlns:a16="http://schemas.microsoft.com/office/drawing/2014/main" id="{B9771005-F540-0327-E718-8F2E16814F6A}"/>
              </a:ext>
            </a:extLst>
          </p:cNvPr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>
              <a:extLst>
                <a:ext uri="{FF2B5EF4-FFF2-40B4-BE49-F238E27FC236}">
                  <a16:creationId xmlns:a16="http://schemas.microsoft.com/office/drawing/2014/main" id="{A7DD5163-52D9-BF03-D524-9AA3AD809E1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>
              <a:extLst>
                <a:ext uri="{FF2B5EF4-FFF2-40B4-BE49-F238E27FC236}">
                  <a16:creationId xmlns:a16="http://schemas.microsoft.com/office/drawing/2014/main" id="{990FA3C1-A2B5-2979-4997-1108C90AC309}"/>
                </a:ext>
              </a:extLst>
            </p:cNvPr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"/>
                  <a:sym typeface="Century"/>
                </a:rPr>
                <a:t>P A T R I O T I S M O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"/>
                  <a:sym typeface="Century"/>
                </a:rPr>
                <a:t>HONOR		LEALTAD		         VALENTÍA	         INTEGRIDAD		  DEBER</a:t>
              </a:r>
            </a:p>
          </p:txBody>
        </p:sp>
      </p:grpSp>
      <p:sp>
        <p:nvSpPr>
          <p:cNvPr id="28" name="Título 1">
            <a:extLst>
              <a:ext uri="{FF2B5EF4-FFF2-40B4-BE49-F238E27FC236}">
                <a16:creationId xmlns:a16="http://schemas.microsoft.com/office/drawing/2014/main" id="{0ADF9F7A-A64D-65BB-F511-BBFFEB2E63C3}"/>
              </a:ext>
            </a:extLst>
          </p:cNvPr>
          <p:cNvSpPr txBox="1"/>
          <p:nvPr/>
        </p:nvSpPr>
        <p:spPr>
          <a:xfrm>
            <a:off x="1403648" y="1136251"/>
            <a:ext cx="3672408" cy="4881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 fontScale="92500" lnSpcReduction="10000"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Calibri Light"/>
                <a:cs typeface="Arial" panose="020B0604020202020204" pitchFamily="34" charset="0"/>
                <a:sym typeface="Calibri Light"/>
              </a:rPr>
              <a:t>TEMARIO</a:t>
            </a:r>
            <a:endParaRPr kumimoji="0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Calibri Light"/>
              <a:cs typeface="Arial" panose="020B0604020202020204" pitchFamily="34" charset="0"/>
              <a:sym typeface="Calibri Light"/>
            </a:endParaRPr>
          </a:p>
        </p:txBody>
      </p:sp>
      <p:sp>
        <p:nvSpPr>
          <p:cNvPr id="30" name="17 Rectángulo">
            <a:extLst>
              <a:ext uri="{FF2B5EF4-FFF2-40B4-BE49-F238E27FC236}">
                <a16:creationId xmlns:a16="http://schemas.microsoft.com/office/drawing/2014/main" id="{EA9C61BA-8418-7B87-A0B5-C7B1BCF00A7B}"/>
              </a:ext>
            </a:extLst>
          </p:cNvPr>
          <p:cNvSpPr/>
          <p:nvPr/>
        </p:nvSpPr>
        <p:spPr>
          <a:xfrm>
            <a:off x="683568" y="5306703"/>
            <a:ext cx="5976664" cy="679327"/>
          </a:xfrm>
          <a:prstGeom prst="rect">
            <a:avLst/>
          </a:prstGeom>
          <a:gradFill>
            <a:gsLst>
              <a:gs pos="0">
                <a:srgbClr val="19973A"/>
              </a:gs>
              <a:gs pos="80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V.- Cátedra de Inglés</a:t>
            </a:r>
          </a:p>
        </p:txBody>
      </p:sp>
      <p:pic>
        <p:nvPicPr>
          <p:cNvPr id="31" name="Picture 26">
            <a:extLst>
              <a:ext uri="{FF2B5EF4-FFF2-40B4-BE49-F238E27FC236}">
                <a16:creationId xmlns:a16="http://schemas.microsoft.com/office/drawing/2014/main" id="{4EABEEA1-5295-C637-D9EE-E1E183EC9B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4083522"/>
      </p:ext>
    </p:extLst>
  </p:cSld>
  <p:clrMapOvr>
    <a:masterClrMapping/>
  </p:clrMapOvr>
  <p:transition spd="med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16</a:t>
            </a:fld>
            <a:endParaRPr lang="es-ES_tradnl"/>
          </a:p>
        </p:txBody>
      </p:sp>
      <p:pic>
        <p:nvPicPr>
          <p:cNvPr id="7" name="31 Imagen" descr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14 Rectángulo"/>
          <p:cNvSpPr/>
          <p:nvPr/>
        </p:nvSpPr>
        <p:spPr>
          <a:xfrm>
            <a:off x="787521" y="1038139"/>
            <a:ext cx="5656683" cy="76405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V.- Cátedra de Inglés</a:t>
            </a:r>
          </a:p>
        </p:txBody>
      </p:sp>
      <p:sp>
        <p:nvSpPr>
          <p:cNvPr id="21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16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2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pic>
        <p:nvPicPr>
          <p:cNvPr id="31" name="Picture 26">
            <a:extLst>
              <a:ext uri="{FF2B5EF4-FFF2-40B4-BE49-F238E27FC236}">
                <a16:creationId xmlns:a16="http://schemas.microsoft.com/office/drawing/2014/main" id="{82E05445-BFAF-7FF6-0916-4E466D931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787520" y="1987964"/>
            <a:ext cx="787315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CL" b="1" dirty="0"/>
              <a:t>Profesores chilenos externos:</a:t>
            </a:r>
          </a:p>
          <a:p>
            <a:pPr lvl="0"/>
            <a:r>
              <a:rPr lang="es-CL" b="1" dirty="0"/>
              <a:t> </a:t>
            </a:r>
          </a:p>
          <a:p>
            <a:pPr marL="342900" lvl="0" indent="-342900">
              <a:buFont typeface="+mj-lt"/>
              <a:buAutoNum type="arabicPeriod"/>
            </a:pPr>
            <a:r>
              <a:rPr lang="es-MX" dirty="0"/>
              <a:t>Profesión Pedagogía en Inglés.</a:t>
            </a:r>
          </a:p>
          <a:p>
            <a:pPr marL="342900" lvl="0" indent="-342900">
              <a:buFont typeface="+mj-lt"/>
              <a:buAutoNum type="arabicPeriod"/>
            </a:pPr>
            <a:r>
              <a:rPr lang="es-MX" dirty="0"/>
              <a:t>Dominio idioma inglés.</a:t>
            </a:r>
          </a:p>
          <a:p>
            <a:pPr lvl="0"/>
            <a:r>
              <a:rPr lang="es-CL" dirty="0"/>
              <a:t> </a:t>
            </a:r>
          </a:p>
          <a:p>
            <a:pPr lvl="0"/>
            <a:r>
              <a:rPr lang="es-CL" b="1" dirty="0"/>
              <a:t>Instructores nativos externos:</a:t>
            </a:r>
            <a:r>
              <a:rPr lang="es-CL" dirty="0"/>
              <a:t> </a:t>
            </a:r>
          </a:p>
          <a:p>
            <a:pPr lvl="0"/>
            <a:endParaRPr lang="es-CL" dirty="0"/>
          </a:p>
          <a:p>
            <a:pPr marL="342900" lvl="0" indent="-342900">
              <a:buFont typeface="+mj-lt"/>
              <a:buAutoNum type="arabicPeriod"/>
            </a:pPr>
            <a:r>
              <a:rPr lang="es-CL" dirty="0"/>
              <a:t>Calificados/acreditados para enseñar inglés. </a:t>
            </a:r>
          </a:p>
          <a:p>
            <a:pPr marL="342900" lvl="0" indent="-342900">
              <a:buFont typeface="+mj-lt"/>
              <a:buAutoNum type="arabicPeriod"/>
            </a:pPr>
            <a:r>
              <a:rPr lang="es-CL" dirty="0"/>
              <a:t>Aporte socio-cultural de su país de origen. </a:t>
            </a:r>
          </a:p>
        </p:txBody>
      </p:sp>
    </p:spTree>
    <p:extLst>
      <p:ext uri="{BB962C8B-B14F-4D97-AF65-F5344CB8AC3E}">
        <p14:creationId xmlns:p14="http://schemas.microsoft.com/office/powerpoint/2010/main" val="1690023815"/>
      </p:ext>
    </p:extLst>
  </p:cSld>
  <p:clrMapOvr>
    <a:masterClrMapping/>
  </p:clrMapOvr>
  <p:transition spd="med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17</a:t>
            </a:fld>
            <a:endParaRPr lang="es-ES_tradnl"/>
          </a:p>
        </p:txBody>
      </p:sp>
      <p:pic>
        <p:nvPicPr>
          <p:cNvPr id="7" name="31 Imagen" descr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14 Rectángulo"/>
          <p:cNvSpPr/>
          <p:nvPr/>
        </p:nvSpPr>
        <p:spPr>
          <a:xfrm>
            <a:off x="787522" y="1038139"/>
            <a:ext cx="5656682" cy="76405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V.- Cátedra de Inglés</a:t>
            </a:r>
          </a:p>
        </p:txBody>
      </p:sp>
      <p:sp>
        <p:nvSpPr>
          <p:cNvPr id="21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17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2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pic>
        <p:nvPicPr>
          <p:cNvPr id="31" name="Picture 26">
            <a:extLst>
              <a:ext uri="{FF2B5EF4-FFF2-40B4-BE49-F238E27FC236}">
                <a16:creationId xmlns:a16="http://schemas.microsoft.com/office/drawing/2014/main" id="{82E05445-BFAF-7FF6-0916-4E466D931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787522" y="1987964"/>
            <a:ext cx="787315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CL" b="1" dirty="0"/>
              <a:t>Profesores civiles contratados por la Armada:</a:t>
            </a:r>
          </a:p>
          <a:p>
            <a:pPr lvl="0"/>
            <a:r>
              <a:rPr lang="es-CL" dirty="0"/>
              <a:t> </a:t>
            </a:r>
          </a:p>
          <a:p>
            <a:pPr marL="342900" lvl="0" indent="-342900">
              <a:buFont typeface="+mj-lt"/>
              <a:buAutoNum type="arabicPeriod"/>
            </a:pPr>
            <a:r>
              <a:rPr lang="es-MX" dirty="0"/>
              <a:t>Profesión Pedagogía en Inglés.</a:t>
            </a:r>
            <a:r>
              <a:rPr lang="es-CL" dirty="0"/>
              <a:t> </a:t>
            </a:r>
          </a:p>
          <a:p>
            <a:pPr marL="342900" lvl="0" indent="-342900">
              <a:buFont typeface="+mj-lt"/>
              <a:buAutoNum type="arabicPeriod"/>
            </a:pPr>
            <a:endParaRPr lang="es-CL" dirty="0"/>
          </a:p>
          <a:p>
            <a:pPr marL="342900" lvl="0" indent="-342900">
              <a:buFont typeface="+mj-lt"/>
              <a:buAutoNum type="arabicPeriod"/>
            </a:pPr>
            <a:r>
              <a:rPr lang="es-CL" dirty="0"/>
              <a:t>Dominio idioma inglés.</a:t>
            </a:r>
          </a:p>
          <a:p>
            <a:pPr marL="342900" lvl="0" indent="-342900">
              <a:buFont typeface="+mj-lt"/>
              <a:buAutoNum type="arabicPeriod"/>
            </a:pPr>
            <a:endParaRPr lang="es-CL" dirty="0"/>
          </a:p>
          <a:p>
            <a:pPr marL="342900" lvl="0" indent="-342900">
              <a:buFont typeface="+mj-lt"/>
              <a:buAutoNum type="arabicPeriod"/>
            </a:pPr>
            <a:r>
              <a:rPr lang="es-CL" dirty="0"/>
              <a:t>Identificación institucional.</a:t>
            </a:r>
          </a:p>
          <a:p>
            <a:pPr marL="342900" lvl="0" indent="-342900">
              <a:buFont typeface="+mj-lt"/>
              <a:buAutoNum type="arabicPeriod"/>
            </a:pP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831505159"/>
      </p:ext>
    </p:extLst>
  </p:cSld>
  <p:clrMapOvr>
    <a:masterClrMapping/>
  </p:clrMapOvr>
  <p:transition spd="med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18</a:t>
            </a:fld>
            <a:endParaRPr lang="es-ES_tradnl"/>
          </a:p>
        </p:txBody>
      </p:sp>
      <p:pic>
        <p:nvPicPr>
          <p:cNvPr id="7" name="31 Imagen" descr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14 Rectángulo"/>
          <p:cNvSpPr/>
          <p:nvPr/>
        </p:nvSpPr>
        <p:spPr>
          <a:xfrm>
            <a:off x="787522" y="1038139"/>
            <a:ext cx="5656682" cy="76405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V.- Cátedra de Inglés</a:t>
            </a:r>
          </a:p>
        </p:txBody>
      </p:sp>
      <p:sp>
        <p:nvSpPr>
          <p:cNvPr id="21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18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2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pic>
        <p:nvPicPr>
          <p:cNvPr id="31" name="Picture 26">
            <a:extLst>
              <a:ext uri="{FF2B5EF4-FFF2-40B4-BE49-F238E27FC236}">
                <a16:creationId xmlns:a16="http://schemas.microsoft.com/office/drawing/2014/main" id="{82E05445-BFAF-7FF6-0916-4E466D931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787522" y="1987963"/>
            <a:ext cx="7240861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CL" b="1" u="sng" dirty="0"/>
              <a:t>Valores: </a:t>
            </a:r>
            <a:endParaRPr lang="es-CL" dirty="0"/>
          </a:p>
          <a:p>
            <a:r>
              <a:rPr lang="es-ES" dirty="0"/>
              <a:t>Modalidad de contrato como Profesor Civil dependiente DIREDUCARM:</a:t>
            </a:r>
            <a:endParaRPr lang="es-CL" dirty="0"/>
          </a:p>
          <a:p>
            <a:endParaRPr lang="es-ES" dirty="0"/>
          </a:p>
          <a:p>
            <a:r>
              <a:rPr lang="es-ES" dirty="0"/>
              <a:t>Sin grado académico y sin trienios: (valor hora $ 41.600)</a:t>
            </a:r>
            <a:endParaRPr lang="es-CL" dirty="0"/>
          </a:p>
          <a:p>
            <a:r>
              <a:rPr lang="es-ES" dirty="0"/>
              <a:t>Jornada completa            36 </a:t>
            </a:r>
            <a:r>
              <a:rPr lang="es-ES" dirty="0" err="1"/>
              <a:t>hrs</a:t>
            </a:r>
            <a:r>
              <a:rPr lang="es-ES" dirty="0"/>
              <a:t>:  $ 1.535.327</a:t>
            </a:r>
          </a:p>
          <a:p>
            <a:endParaRPr lang="es-CL" dirty="0"/>
          </a:p>
          <a:p>
            <a:r>
              <a:rPr lang="es-ES" dirty="0"/>
              <a:t>Con diplomado y sin trienios: (valor hora $ 44.800)</a:t>
            </a:r>
            <a:endParaRPr lang="es-CL" dirty="0"/>
          </a:p>
          <a:p>
            <a:r>
              <a:rPr lang="es-ES" dirty="0"/>
              <a:t>Jornada completa            36 </a:t>
            </a:r>
            <a:r>
              <a:rPr lang="es-ES" dirty="0" err="1"/>
              <a:t>hrs</a:t>
            </a:r>
            <a:r>
              <a:rPr lang="es-ES" dirty="0"/>
              <a:t>:  $ 1.650.527</a:t>
            </a:r>
          </a:p>
          <a:p>
            <a:endParaRPr lang="es-CL" dirty="0"/>
          </a:p>
          <a:p>
            <a:r>
              <a:rPr lang="es-ES" dirty="0"/>
              <a:t>Con Magister y sin trienios: (valor hora $ 49.600)</a:t>
            </a:r>
            <a:endParaRPr lang="es-CL" dirty="0"/>
          </a:p>
          <a:p>
            <a:r>
              <a:rPr lang="es-ES" dirty="0"/>
              <a:t>Jornada completa            36 </a:t>
            </a:r>
            <a:r>
              <a:rPr lang="es-ES" dirty="0" err="1"/>
              <a:t>hrs</a:t>
            </a:r>
            <a:r>
              <a:rPr lang="es-ES" dirty="0"/>
              <a:t>:  $ 1.823.327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822539153"/>
      </p:ext>
    </p:extLst>
  </p:cSld>
  <p:clrMapOvr>
    <a:masterClrMapping/>
  </p:clrMapOvr>
  <p:transition spd="med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19</a:t>
            </a:fld>
            <a:endParaRPr lang="es-ES_tradnl"/>
          </a:p>
        </p:txBody>
      </p:sp>
      <p:pic>
        <p:nvPicPr>
          <p:cNvPr id="7" name="31 Imagen" descr="31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/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ítulo 1"/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Picture 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14 Rectángulo"/>
          <p:cNvSpPr/>
          <p:nvPr/>
        </p:nvSpPr>
        <p:spPr>
          <a:xfrm>
            <a:off x="787522" y="1095149"/>
            <a:ext cx="5904653" cy="764059"/>
          </a:xfrm>
          <a:prstGeom prst="rect">
            <a:avLst/>
          </a:prstGeom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C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V.- Cátedra de Inglés</a:t>
            </a:r>
          </a:p>
        </p:txBody>
      </p:sp>
      <p:sp>
        <p:nvSpPr>
          <p:cNvPr id="21" name="8 Marcador de número de diapositiva"/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19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2" name="Proceso alternativo 7"/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3" name="Grupo"/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/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pic>
        <p:nvPicPr>
          <p:cNvPr id="31" name="Picture 26">
            <a:extLst>
              <a:ext uri="{FF2B5EF4-FFF2-40B4-BE49-F238E27FC236}">
                <a16:creationId xmlns:a16="http://schemas.microsoft.com/office/drawing/2014/main" id="{82E05445-BFAF-7FF6-0916-4E466D931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787522" y="1987964"/>
            <a:ext cx="731286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CL" b="1" u="sng" dirty="0"/>
              <a:t>Valores Instituto Externo:</a:t>
            </a:r>
          </a:p>
          <a:p>
            <a:pPr lvl="0"/>
            <a:r>
              <a:rPr lang="es-CL" b="1" u="sng" dirty="0"/>
              <a:t> </a:t>
            </a:r>
            <a:r>
              <a:rPr lang="es-CL" dirty="0"/>
              <a:t> </a:t>
            </a:r>
          </a:p>
          <a:p>
            <a:r>
              <a:rPr lang="es-CL" dirty="0"/>
              <a:t>International Center $145.692.000 al año: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CL" dirty="0"/>
              <a:t> 10 cuotas de $14.569.200 (febrero a noviembre) años 2025 y 2026 según contrato vigente.</a:t>
            </a:r>
          </a:p>
        </p:txBody>
      </p:sp>
    </p:spTree>
    <p:extLst>
      <p:ext uri="{BB962C8B-B14F-4D97-AF65-F5344CB8AC3E}">
        <p14:creationId xmlns:p14="http://schemas.microsoft.com/office/powerpoint/2010/main" val="3469703591"/>
      </p:ext>
    </p:extLst>
  </p:cSld>
  <p:clrMapOvr>
    <a:masterClrMapping/>
  </p:clrMapOvr>
  <p:transition spd="med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22C97E-A5F8-9CD8-3516-CF543BB6E8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9BEAE13D-E353-85B2-80D5-E6311A516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F00B6FAF-C286-2B98-9055-AB45EE87E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20</a:t>
            </a:fld>
            <a:endParaRPr lang="es-ES_tradnl"/>
          </a:p>
        </p:txBody>
      </p:sp>
      <p:pic>
        <p:nvPicPr>
          <p:cNvPr id="7" name="31 Imagen" descr="31 Imagen">
            <a:extLst>
              <a:ext uri="{FF2B5EF4-FFF2-40B4-BE49-F238E27FC236}">
                <a16:creationId xmlns:a16="http://schemas.microsoft.com/office/drawing/2014/main" id="{FBC3E98B-4A41-106D-1D78-3075E252D8E6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>
            <a:extLst>
              <a:ext uri="{FF2B5EF4-FFF2-40B4-BE49-F238E27FC236}">
                <a16:creationId xmlns:a16="http://schemas.microsoft.com/office/drawing/2014/main" id="{31865AA2-E285-7CCA-14D6-6F5F93AF1F2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2D50AF8E-C142-67CA-CC9A-3F4669AA8967}"/>
              </a:ext>
            </a:extLst>
          </p:cNvPr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650E1DD3-455E-E87B-5BAD-9BD27FE73DBC}"/>
              </a:ext>
            </a:extLst>
          </p:cNvPr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Picture 2">
            <a:extLst>
              <a:ext uri="{FF2B5EF4-FFF2-40B4-BE49-F238E27FC236}">
                <a16:creationId xmlns:a16="http://schemas.microsoft.com/office/drawing/2014/main" id="{BD1B0F75-8CB6-5B71-B53C-901F19B5D7D3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1" name="8 Marcador de número de diapositiva">
            <a:extLst>
              <a:ext uri="{FF2B5EF4-FFF2-40B4-BE49-F238E27FC236}">
                <a16:creationId xmlns:a16="http://schemas.microsoft.com/office/drawing/2014/main" id="{275157F4-6C20-8B83-C650-A85A2697A282}"/>
              </a:ext>
            </a:extLst>
          </p:cNvPr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20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2" name="Proceso alternativo 7">
            <a:extLst>
              <a:ext uri="{FF2B5EF4-FFF2-40B4-BE49-F238E27FC236}">
                <a16:creationId xmlns:a16="http://schemas.microsoft.com/office/drawing/2014/main" id="{8E5E2074-8757-5328-F451-F93D6D5EC002}"/>
              </a:ext>
            </a:extLst>
          </p:cNvPr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3" name="Grupo">
            <a:extLst>
              <a:ext uri="{FF2B5EF4-FFF2-40B4-BE49-F238E27FC236}">
                <a16:creationId xmlns:a16="http://schemas.microsoft.com/office/drawing/2014/main" id="{E3BA4270-F4DD-A6B6-9E6F-FD5D655E3D06}"/>
              </a:ext>
            </a:extLst>
          </p:cNvPr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>
              <a:extLst>
                <a:ext uri="{FF2B5EF4-FFF2-40B4-BE49-F238E27FC236}">
                  <a16:creationId xmlns:a16="http://schemas.microsoft.com/office/drawing/2014/main" id="{2B51F340-BD25-8EB7-BB26-4C1B2F1EF80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>
              <a:extLst>
                <a:ext uri="{FF2B5EF4-FFF2-40B4-BE49-F238E27FC236}">
                  <a16:creationId xmlns:a16="http://schemas.microsoft.com/office/drawing/2014/main" id="{21516CAC-A568-10FF-1C78-3E7E4006B419}"/>
                </a:ext>
              </a:extLst>
            </p:cNvPr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pic>
        <p:nvPicPr>
          <p:cNvPr id="31" name="Picture 26">
            <a:extLst>
              <a:ext uri="{FF2B5EF4-FFF2-40B4-BE49-F238E27FC236}">
                <a16:creationId xmlns:a16="http://schemas.microsoft.com/office/drawing/2014/main" id="{150FF4A4-C5CD-C37C-3AD6-025B54CB1D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6CF88C7-F1BE-9745-EE10-4302CB7BE9F2}"/>
              </a:ext>
            </a:extLst>
          </p:cNvPr>
          <p:cNvSpPr txBox="1"/>
          <p:nvPr/>
        </p:nvSpPr>
        <p:spPr>
          <a:xfrm>
            <a:off x="787522" y="1175910"/>
            <a:ext cx="7960942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CL" sz="2400" b="1" u="sng" dirty="0"/>
              <a:t>Conclusiones:</a:t>
            </a:r>
          </a:p>
          <a:p>
            <a:pPr lvl="0"/>
            <a:endParaRPr lang="es-CL" sz="2400" b="1" u="sng" dirty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La enseñanza de inglés en la Escuela Naval obedece a un proceso, en el cual se ha trabajado para mantener un buen nivel de enseñanza, asegurando la calidad con diferentes controles y el apoyo a los cadetes que se encuentran más descendidos y aquellos con interés por aprender más de lo que queda solamente en el aula.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Con la eliminación del TAE como herramienta de medición, los alumnos no deben progresar mayormente, cumpliendo solamente lo que corresponde a su nivel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es-CL" sz="2400" dirty="0"/>
          </a:p>
          <a:p>
            <a:pPr lvl="0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42265294"/>
      </p:ext>
    </p:extLst>
  </p:cSld>
  <p:clrMapOvr>
    <a:masterClrMapping/>
  </p:clrMapOvr>
  <p:transition spd="med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333877-8B7D-7F20-3F2A-F9C0DE4CCE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>
            <a:extLst>
              <a:ext uri="{FF2B5EF4-FFF2-40B4-BE49-F238E27FC236}">
                <a16:creationId xmlns:a16="http://schemas.microsoft.com/office/drawing/2014/main" id="{21586457-1104-9C01-0768-C481DDE23A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_tradnl"/>
          </a:p>
        </p:txBody>
      </p:sp>
      <p:sp>
        <p:nvSpPr>
          <p:cNvPr id="3" name="2 Marcador de número de diapositiva">
            <a:extLst>
              <a:ext uri="{FF2B5EF4-FFF2-40B4-BE49-F238E27FC236}">
                <a16:creationId xmlns:a16="http://schemas.microsoft.com/office/drawing/2014/main" id="{0B958A29-1021-2EED-14FD-B0AD7E5951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EA914-0059-4753-B4E8-38DCE5A1FCF9}" type="slidenum">
              <a:rPr lang="es-ES_tradnl" smtClean="0"/>
              <a:pPr>
                <a:defRPr/>
              </a:pPr>
              <a:t>21</a:t>
            </a:fld>
            <a:endParaRPr lang="es-ES_tradnl"/>
          </a:p>
        </p:txBody>
      </p:sp>
      <p:pic>
        <p:nvPicPr>
          <p:cNvPr id="7" name="31 Imagen" descr="31 Imagen">
            <a:extLst>
              <a:ext uri="{FF2B5EF4-FFF2-40B4-BE49-F238E27FC236}">
                <a16:creationId xmlns:a16="http://schemas.microsoft.com/office/drawing/2014/main" id="{C62EF200-B89E-9643-6620-1333CBBF5DF2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52" y="350171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8" name="16 Imagen" descr="16 Imagen">
            <a:extLst>
              <a:ext uri="{FF2B5EF4-FFF2-40B4-BE49-F238E27FC236}">
                <a16:creationId xmlns:a16="http://schemas.microsoft.com/office/drawing/2014/main" id="{A42886BD-9669-A6FA-16DD-E3D65AC0D95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9" name="Proceso alternativo 5">
            <a:extLst>
              <a:ext uri="{FF2B5EF4-FFF2-40B4-BE49-F238E27FC236}">
                <a16:creationId xmlns:a16="http://schemas.microsoft.com/office/drawing/2014/main" id="{38A81D66-B700-91AF-CE62-3D529F1A14BE}"/>
              </a:ext>
            </a:extLst>
          </p:cNvPr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0" name="Título 1">
            <a:extLst>
              <a:ext uri="{FF2B5EF4-FFF2-40B4-BE49-F238E27FC236}">
                <a16:creationId xmlns:a16="http://schemas.microsoft.com/office/drawing/2014/main" id="{D63A3CB2-9D56-0AAE-937F-BE8BD1B02155}"/>
              </a:ext>
            </a:extLst>
          </p:cNvPr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endParaRPr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2" descr="Picture 2">
            <a:extLst>
              <a:ext uri="{FF2B5EF4-FFF2-40B4-BE49-F238E27FC236}">
                <a16:creationId xmlns:a16="http://schemas.microsoft.com/office/drawing/2014/main" id="{5C95915A-E8EB-71A5-E9E6-710FA8128FEE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21" name="8 Marcador de número de diapositiva">
            <a:extLst>
              <a:ext uri="{FF2B5EF4-FFF2-40B4-BE49-F238E27FC236}">
                <a16:creationId xmlns:a16="http://schemas.microsoft.com/office/drawing/2014/main" id="{14393B16-E038-2A67-0629-E69E65298AC7}"/>
              </a:ext>
            </a:extLst>
          </p:cNvPr>
          <p:cNvSpPr txBox="1">
            <a:spLocks/>
          </p:cNvSpPr>
          <p:nvPr/>
        </p:nvSpPr>
        <p:spPr>
          <a:xfrm>
            <a:off x="6902896" y="6520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s-CL"/>
            </a:defPPr>
            <a:lvl1pPr marL="0" algn="r" defTabSz="914400" rtl="0" eaLnBrk="1" latinLnBrk="0" hangingPunct="1">
              <a:defRPr sz="1400" b="1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F995F66-AD81-4DE3-AB21-37EC9879D1D7}" type="slidenum">
              <a:rPr lang="es-CL" sz="1600" smtClean="0">
                <a:solidFill>
                  <a:schemeClr val="bg1"/>
                </a:solidFill>
              </a:rPr>
              <a:pPr/>
              <a:t>21</a:t>
            </a:fld>
            <a:endParaRPr lang="es-CL" sz="1600" dirty="0">
              <a:solidFill>
                <a:schemeClr val="bg1"/>
              </a:solidFill>
            </a:endParaRPr>
          </a:p>
        </p:txBody>
      </p:sp>
      <p:sp>
        <p:nvSpPr>
          <p:cNvPr id="22" name="Proceso alternativo 7">
            <a:extLst>
              <a:ext uri="{FF2B5EF4-FFF2-40B4-BE49-F238E27FC236}">
                <a16:creationId xmlns:a16="http://schemas.microsoft.com/office/drawing/2014/main" id="{5AC23739-9730-F630-5C0D-D5706DC9179F}"/>
              </a:ext>
            </a:extLst>
          </p:cNvPr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algn="ctr">
              <a:defRPr>
                <a:solidFill>
                  <a:srgbClr val="FFFFFF"/>
                </a:solidFill>
              </a:defRPr>
            </a:pPr>
            <a:endParaRPr/>
          </a:p>
        </p:txBody>
      </p:sp>
      <p:grpSp>
        <p:nvGrpSpPr>
          <p:cNvPr id="23" name="Grupo">
            <a:extLst>
              <a:ext uri="{FF2B5EF4-FFF2-40B4-BE49-F238E27FC236}">
                <a16:creationId xmlns:a16="http://schemas.microsoft.com/office/drawing/2014/main" id="{A28EA975-F9C9-3739-9C63-FD7DFD21DD58}"/>
              </a:ext>
            </a:extLst>
          </p:cNvPr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4" name="16 Imagen" descr="16 Imagen">
              <a:extLst>
                <a:ext uri="{FF2B5EF4-FFF2-40B4-BE49-F238E27FC236}">
                  <a16:creationId xmlns:a16="http://schemas.microsoft.com/office/drawing/2014/main" id="{DB5D8A70-693B-3F35-A4E7-308DDE38C3C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5" name="P A T R I O T I S M O…">
              <a:extLst>
                <a:ext uri="{FF2B5EF4-FFF2-40B4-BE49-F238E27FC236}">
                  <a16:creationId xmlns:a16="http://schemas.microsoft.com/office/drawing/2014/main" id="{76894FE1-CC92-1DCE-67FE-92792DDCF4C9}"/>
                </a:ext>
              </a:extLst>
            </p:cNvPr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b="1" dirty="0">
                  <a:solidFill>
                    <a:schemeClr val="bg1"/>
                  </a:solidFill>
                </a:rPr>
                <a:t>HONOR		LEALTAD		         VALENTÍA	         INTEGRIDAD		  DEBER</a:t>
              </a:r>
            </a:p>
          </p:txBody>
        </p:sp>
      </p:grpSp>
      <p:pic>
        <p:nvPicPr>
          <p:cNvPr id="31" name="Picture 26">
            <a:extLst>
              <a:ext uri="{FF2B5EF4-FFF2-40B4-BE49-F238E27FC236}">
                <a16:creationId xmlns:a16="http://schemas.microsoft.com/office/drawing/2014/main" id="{E4B55B5F-598A-178B-D32F-1B2CD454AE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187390" y="-27384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857ABBC-AC71-4D81-E68C-FB868C122BF7}"/>
              </a:ext>
            </a:extLst>
          </p:cNvPr>
          <p:cNvSpPr txBox="1"/>
          <p:nvPr/>
        </p:nvSpPr>
        <p:spPr>
          <a:xfrm>
            <a:off x="787522" y="1175910"/>
            <a:ext cx="796094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s-CL" sz="2400" b="1" u="sng" dirty="0"/>
              <a:t>Conclusiones:</a:t>
            </a:r>
          </a:p>
          <a:p>
            <a:pPr lvl="0"/>
            <a:endParaRPr lang="es-CL" sz="2400" b="1" u="sng" dirty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Se sugiere retomar el TAE como herramienta de evaluación dentro de la asignatura, a la vez de desarrollar una tabla en la que se pueda exigir un progreso razonable basado en las horas de enseñanza y el punto inicial del alumno.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es-CL" sz="2400" dirty="0"/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r>
              <a:rPr lang="es-CL" sz="2400" dirty="0"/>
              <a:t>El modelo de enseñanza actual resulta más barato para la institución además de entregar otras ventajas, mientras que volver a un sistema como el antiguo también presenta ciertos elementos positivos.</a:t>
            </a:r>
          </a:p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es-CL" sz="2400" dirty="0"/>
          </a:p>
          <a:p>
            <a:pPr lvl="0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080515644"/>
      </p:ext>
    </p:extLst>
  </p:cSld>
  <p:clrMapOvr>
    <a:masterClrMapping/>
  </p:clrMapOvr>
  <p:transition spd="med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E050FA-559C-CF90-E6B9-329DFEFB20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redondeado 3">
            <a:extLst>
              <a:ext uri="{FF2B5EF4-FFF2-40B4-BE49-F238E27FC236}">
                <a16:creationId xmlns:a16="http://schemas.microsoft.com/office/drawing/2014/main" id="{D0FE2B92-B44A-82C1-3C29-A7B318639655}"/>
              </a:ext>
            </a:extLst>
          </p:cNvPr>
          <p:cNvSpPr/>
          <p:nvPr/>
        </p:nvSpPr>
        <p:spPr>
          <a:xfrm>
            <a:off x="613409" y="1823765"/>
            <a:ext cx="7848872" cy="2260135"/>
          </a:xfrm>
          <a:prstGeom prst="roundRect">
            <a:avLst>
              <a:gd name="adj" fmla="val 2008"/>
            </a:avLst>
          </a:prstGeom>
          <a:solidFill>
            <a:schemeClr val="bg1">
              <a:alpha val="67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4000" b="1" i="0" u="none" strike="noStrike" kern="1200" cap="none" spc="0" normalizeH="0" baseline="0" noProof="0" dirty="0">
                <a:ln>
                  <a:noFill/>
                </a:ln>
                <a:solidFill>
                  <a:srgbClr val="1F497D">
                    <a:lumMod val="75000"/>
                  </a:srgbClr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ASIGNATURA DE INGLÉS EN LA ESCUELA NAVAL</a:t>
            </a:r>
            <a:endParaRPr kumimoji="0" lang="es-CL" sz="2800" b="1" i="0" u="none" strike="noStrike" kern="1200" cap="none" spc="0" normalizeH="0" baseline="0" noProof="0" dirty="0">
              <a:ln>
                <a:noFill/>
              </a:ln>
              <a:solidFill>
                <a:srgbClr val="1F497D">
                  <a:lumMod val="7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7" name="Rectángulo redondeado 5">
            <a:extLst>
              <a:ext uri="{FF2B5EF4-FFF2-40B4-BE49-F238E27FC236}">
                <a16:creationId xmlns:a16="http://schemas.microsoft.com/office/drawing/2014/main" id="{F69C19FA-5C98-1ABE-465E-D183A4FEB7E6}"/>
              </a:ext>
            </a:extLst>
          </p:cNvPr>
          <p:cNvSpPr/>
          <p:nvPr/>
        </p:nvSpPr>
        <p:spPr>
          <a:xfrm>
            <a:off x="0" y="5605592"/>
            <a:ext cx="9165354" cy="487704"/>
          </a:xfrm>
          <a:prstGeom prst="roundRect">
            <a:avLst>
              <a:gd name="adj" fmla="val 0"/>
            </a:avLst>
          </a:prstGeom>
          <a:solidFill>
            <a:schemeClr val="accent1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20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" name="31 Imagen" descr="31 Imagen">
            <a:extLst>
              <a:ext uri="{FF2B5EF4-FFF2-40B4-BE49-F238E27FC236}">
                <a16:creationId xmlns:a16="http://schemas.microsoft.com/office/drawing/2014/main" id="{6A6B1F9B-A489-6141-A68B-7518A9EA2573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-924842"/>
            <a:ext cx="9145252" cy="887576"/>
          </a:xfrm>
          <a:prstGeom prst="rect">
            <a:avLst/>
          </a:prstGeom>
          <a:ln w="12700">
            <a:miter lim="400000"/>
          </a:ln>
        </p:spPr>
      </p:pic>
      <p:pic>
        <p:nvPicPr>
          <p:cNvPr id="10" name="16 Imagen" descr="16 Imagen">
            <a:extLst>
              <a:ext uri="{FF2B5EF4-FFF2-40B4-BE49-F238E27FC236}">
                <a16:creationId xmlns:a16="http://schemas.microsoft.com/office/drawing/2014/main" id="{8846D56A-9851-02EA-EC0C-527F201DAFFA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83530" cy="889285"/>
          </a:xfrm>
          <a:prstGeom prst="rect">
            <a:avLst/>
          </a:prstGeom>
          <a:ln w="12700">
            <a:miter lim="400000"/>
          </a:ln>
        </p:spPr>
      </p:pic>
      <p:sp>
        <p:nvSpPr>
          <p:cNvPr id="12" name="Proceso alternativo 5">
            <a:extLst>
              <a:ext uri="{FF2B5EF4-FFF2-40B4-BE49-F238E27FC236}">
                <a16:creationId xmlns:a16="http://schemas.microsoft.com/office/drawing/2014/main" id="{94395280-4359-4CAA-398C-70B935BAFA6E}"/>
              </a:ext>
            </a:extLst>
          </p:cNvPr>
          <p:cNvSpPr/>
          <p:nvPr/>
        </p:nvSpPr>
        <p:spPr>
          <a:xfrm>
            <a:off x="1065536" y="589603"/>
            <a:ext cx="8078464" cy="4571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7" y="0"/>
                  <a:pt x="15" y="0"/>
                </a:cubicBezTo>
                <a:lnTo>
                  <a:pt x="21585" y="0"/>
                </a:lnTo>
                <a:cubicBezTo>
                  <a:pt x="21593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3" y="21600"/>
                  <a:pt x="21585" y="21600"/>
                </a:cubicBezTo>
                <a:lnTo>
                  <a:pt x="15" y="21600"/>
                </a:lnTo>
                <a:cubicBezTo>
                  <a:pt x="7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957001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FFFFFF"/>
                </a:solidFill>
              </a:defRPr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Título 1">
            <a:extLst>
              <a:ext uri="{FF2B5EF4-FFF2-40B4-BE49-F238E27FC236}">
                <a16:creationId xmlns:a16="http://schemas.microsoft.com/office/drawing/2014/main" id="{1DBC6EF2-5BFE-C8F8-7D09-33CE923BC6B6}"/>
              </a:ext>
            </a:extLst>
          </p:cNvPr>
          <p:cNvSpPr txBox="1"/>
          <p:nvPr/>
        </p:nvSpPr>
        <p:spPr>
          <a:xfrm>
            <a:off x="683568" y="-207601"/>
            <a:ext cx="7846143" cy="7654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 anchor="b">
            <a:normAutofit/>
          </a:bodyPr>
          <a:lstStyle>
            <a:lvl1pPr algn="ctr">
              <a:lnSpc>
                <a:spcPct val="90000"/>
              </a:lnSpc>
              <a:defRPr sz="2800">
                <a:solidFill>
                  <a:srgbClr val="FFFFFF"/>
                </a:solidFill>
                <a:latin typeface="Calibri Light"/>
                <a:ea typeface="Calibri Light"/>
                <a:cs typeface="Calibri Light"/>
                <a:sym typeface="Calibri Ligh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Calibri Light"/>
                <a:cs typeface="Arial" pitchFamily="34" charset="0"/>
                <a:sym typeface="Calibri Light"/>
              </a:rPr>
              <a:t>ARMADA DE CHILE</a:t>
            </a:r>
            <a:endParaRPr kumimoji="0" sz="28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Calibri Light"/>
              <a:cs typeface="Arial" pitchFamily="34" charset="0"/>
              <a:sym typeface="Calibri Light"/>
            </a:endParaRPr>
          </a:p>
        </p:txBody>
      </p:sp>
      <p:pic>
        <p:nvPicPr>
          <p:cNvPr id="16" name="Picture 2" descr="Picture 2">
            <a:extLst>
              <a:ext uri="{FF2B5EF4-FFF2-40B4-BE49-F238E27FC236}">
                <a16:creationId xmlns:a16="http://schemas.microsoft.com/office/drawing/2014/main" id="{97088BC0-6EB4-F26A-1D34-3700BDFFE660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787522" cy="1010654"/>
          </a:xfrm>
          <a:prstGeom prst="rect">
            <a:avLst/>
          </a:prstGeom>
          <a:ln w="12700">
            <a:miter lim="400000"/>
          </a:ln>
        </p:spPr>
      </p:pic>
      <p:sp>
        <p:nvSpPr>
          <p:cNvPr id="18" name="8 Marcador de número de diapositiva">
            <a:extLst>
              <a:ext uri="{FF2B5EF4-FFF2-40B4-BE49-F238E27FC236}">
                <a16:creationId xmlns:a16="http://schemas.microsoft.com/office/drawing/2014/main" id="{676CCDFD-315B-DA14-32D5-AAA8AEC57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6902896" y="6520259"/>
            <a:ext cx="21336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995F66-AD81-4DE3-AB21-37EC9879D1D7}" type="slidenum">
              <a:rPr kumimoji="0" lang="es-CL" sz="1600" b="1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s-CL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Proceso alternativo 7">
            <a:extLst>
              <a:ext uri="{FF2B5EF4-FFF2-40B4-BE49-F238E27FC236}">
                <a16:creationId xmlns:a16="http://schemas.microsoft.com/office/drawing/2014/main" id="{13E23448-DE4B-E1BF-FADB-A91799955119}"/>
              </a:ext>
            </a:extLst>
          </p:cNvPr>
          <p:cNvSpPr/>
          <p:nvPr/>
        </p:nvSpPr>
        <p:spPr>
          <a:xfrm flipV="1">
            <a:off x="0" y="6286787"/>
            <a:ext cx="9129858" cy="457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3600"/>
                </a:moveTo>
                <a:cubicBezTo>
                  <a:pt x="0" y="1612"/>
                  <a:pt x="6" y="0"/>
                  <a:pt x="14" y="0"/>
                </a:cubicBezTo>
                <a:lnTo>
                  <a:pt x="21587" y="0"/>
                </a:lnTo>
                <a:cubicBezTo>
                  <a:pt x="21594" y="0"/>
                  <a:pt x="21600" y="1612"/>
                  <a:pt x="21600" y="3600"/>
                </a:cubicBezTo>
                <a:lnTo>
                  <a:pt x="21600" y="18000"/>
                </a:lnTo>
                <a:cubicBezTo>
                  <a:pt x="21600" y="19988"/>
                  <a:pt x="21594" y="21600"/>
                  <a:pt x="21587" y="21600"/>
                </a:cubicBezTo>
                <a:lnTo>
                  <a:pt x="14" y="21600"/>
                </a:lnTo>
                <a:cubicBezTo>
                  <a:pt x="6" y="21600"/>
                  <a:pt x="0" y="19988"/>
                  <a:pt x="0" y="18000"/>
                </a:cubicBezTo>
                <a:close/>
              </a:path>
            </a:pathLst>
          </a:custGeom>
          <a:solidFill>
            <a:srgbClr val="FFFF00"/>
          </a:solidFill>
          <a:ln w="12700">
            <a:solidFill>
              <a:schemeClr val="accent4"/>
            </a:solidFill>
            <a:miter/>
          </a:ln>
        </p:spPr>
        <p:txBody>
          <a:bodyPr lIns="45719" rIns="45719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>
                <a:solidFill>
                  <a:srgbClr val="FFFFFF"/>
                </a:solidFill>
              </a:defRPr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0" name="Grupo">
            <a:extLst>
              <a:ext uri="{FF2B5EF4-FFF2-40B4-BE49-F238E27FC236}">
                <a16:creationId xmlns:a16="http://schemas.microsoft.com/office/drawing/2014/main" id="{DF139D8E-6C0E-0CEB-4290-476D715CDE5E}"/>
              </a:ext>
            </a:extLst>
          </p:cNvPr>
          <p:cNvGrpSpPr/>
          <p:nvPr/>
        </p:nvGrpSpPr>
        <p:grpSpPr>
          <a:xfrm>
            <a:off x="-107841" y="6300295"/>
            <a:ext cx="9291372" cy="934993"/>
            <a:chOff x="0" y="-31442"/>
            <a:chExt cx="12407683" cy="934992"/>
          </a:xfrm>
        </p:grpSpPr>
        <p:pic>
          <p:nvPicPr>
            <p:cNvPr id="21" name="16 Imagen" descr="16 Imagen">
              <a:extLst>
                <a:ext uri="{FF2B5EF4-FFF2-40B4-BE49-F238E27FC236}">
                  <a16:creationId xmlns:a16="http://schemas.microsoft.com/office/drawing/2014/main" id="{A989A637-B54B-73D2-AC6E-41F38C3E6C9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>
            <a:xfrm>
              <a:off x="0" y="2756"/>
              <a:ext cx="12407683" cy="90079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22" name="P A T R I O T I S M O…">
              <a:extLst>
                <a:ext uri="{FF2B5EF4-FFF2-40B4-BE49-F238E27FC236}">
                  <a16:creationId xmlns:a16="http://schemas.microsoft.com/office/drawing/2014/main" id="{399CD8B3-44F7-5ACB-C24B-4899C3C28638}"/>
                </a:ext>
              </a:extLst>
            </p:cNvPr>
            <p:cNvSpPr txBox="1"/>
            <p:nvPr/>
          </p:nvSpPr>
          <p:spPr>
            <a:xfrm>
              <a:off x="107841" y="-31442"/>
              <a:ext cx="12192001" cy="56707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"/>
                  <a:sym typeface="Century"/>
                </a:rPr>
                <a:t>P A T R I O T I S M O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kumimoji="0" sz="11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entury"/>
                  <a:sym typeface="Century"/>
                </a:rPr>
                <a:t>HONOR		LEALTAD		         VALENTÍA	         INTEGRIDAD		  DEBER</a:t>
              </a:r>
            </a:p>
          </p:txBody>
        </p:sp>
      </p:grpSp>
      <p:pic>
        <p:nvPicPr>
          <p:cNvPr id="24" name="Picture 26">
            <a:extLst>
              <a:ext uri="{FF2B5EF4-FFF2-40B4-BE49-F238E27FC236}">
                <a16:creationId xmlns:a16="http://schemas.microsoft.com/office/drawing/2014/main" id="{BF40BAAB-FAE2-6532-6F66-BF8D77438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30" t="16605" r="16730" b="16605"/>
          <a:stretch>
            <a:fillRect/>
          </a:stretch>
        </p:blipFill>
        <p:spPr bwMode="auto">
          <a:xfrm>
            <a:off x="8205575" y="-17746"/>
            <a:ext cx="993122" cy="105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00CC99">
                    <a:alpha val="50195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22 CuadroTexto">
            <a:extLst>
              <a:ext uri="{FF2B5EF4-FFF2-40B4-BE49-F238E27FC236}">
                <a16:creationId xmlns:a16="http://schemas.microsoft.com/office/drawing/2014/main" id="{713DBE15-7973-6AC6-8BEE-AFB69A46921C}"/>
              </a:ext>
            </a:extLst>
          </p:cNvPr>
          <p:cNvSpPr txBox="1"/>
          <p:nvPr/>
        </p:nvSpPr>
        <p:spPr>
          <a:xfrm>
            <a:off x="3483872" y="5873614"/>
            <a:ext cx="2197609" cy="338554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6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08 de Julio, 2025</a:t>
            </a:r>
            <a:endParaRPr kumimoji="0" lang="es-CL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086117"/>
      </p:ext>
    </p:extLst>
  </p:cSld>
  <p:clrMapOvr>
    <a:masterClrMapping/>
  </p:clrMapOvr>
  <p:transition spd="med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 w="3175">
          <a:solidFill>
            <a:schemeClr val="tx1"/>
          </a:solidFill>
        </a:ln>
      </a:spPr>
      <a:bodyPr rtlCol="0" anchor="ctr"/>
      <a:lstStyle>
        <a:defPPr algn="ctr">
          <a:defRPr sz="1000" b="1" dirty="0">
            <a:latin typeface="Calibri" pitchFamily="34" charset="0"/>
            <a:cs typeface="Calibri" pitchFamily="34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40132</TotalTime>
  <Words>1875</Words>
  <Application>Microsoft Office PowerPoint</Application>
  <PresentationFormat>Presentación en pantalla (4:3)</PresentationFormat>
  <Paragraphs>307</Paragraphs>
  <Slides>22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7" baseType="lpstr">
      <vt:lpstr>Arial</vt:lpstr>
      <vt:lpstr>Calibri</vt:lpstr>
      <vt:lpstr>Cambria Math</vt:lpstr>
      <vt:lpstr>Century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Blanca Ramírez T.</dc:creator>
  <cp:lastModifiedBy>Javier Huidobro</cp:lastModifiedBy>
  <cp:revision>1665</cp:revision>
  <cp:lastPrinted>2025-07-07T15:49:42Z</cp:lastPrinted>
  <dcterms:created xsi:type="dcterms:W3CDTF">2016-01-12T14:02:36Z</dcterms:created>
  <dcterms:modified xsi:type="dcterms:W3CDTF">2025-07-08T03:32:35Z</dcterms:modified>
</cp:coreProperties>
</file>