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web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9" r:id="rId2"/>
    <p:sldId id="264" r:id="rId3"/>
    <p:sldId id="265" r:id="rId4"/>
    <p:sldId id="266" r:id="rId5"/>
    <p:sldId id="287" r:id="rId6"/>
    <p:sldId id="286" r:id="rId7"/>
    <p:sldId id="285" r:id="rId8"/>
    <p:sldId id="292" r:id="rId9"/>
    <p:sldId id="256" r:id="rId10"/>
    <p:sldId id="275" r:id="rId11"/>
    <p:sldId id="290" r:id="rId12"/>
    <p:sldId id="263" r:id="rId13"/>
    <p:sldId id="277" r:id="rId14"/>
    <p:sldId id="268" r:id="rId15"/>
    <p:sldId id="258" r:id="rId16"/>
    <p:sldId id="257" r:id="rId17"/>
    <p:sldId id="259" r:id="rId18"/>
    <p:sldId id="261" r:id="rId19"/>
    <p:sldId id="262" r:id="rId20"/>
    <p:sldId id="260" r:id="rId21"/>
    <p:sldId id="269" r:id="rId22"/>
    <p:sldId id="279" r:id="rId23"/>
    <p:sldId id="270" r:id="rId24"/>
    <p:sldId id="283" r:id="rId25"/>
    <p:sldId id="282" r:id="rId26"/>
    <p:sldId id="281" r:id="rId27"/>
    <p:sldId id="271" r:id="rId28"/>
    <p:sldId id="272" r:id="rId29"/>
    <p:sldId id="274" r:id="rId30"/>
    <p:sldId id="273" r:id="rId31"/>
    <p:sldId id="280" r:id="rId32"/>
    <p:sldId id="278" r:id="rId33"/>
    <p:sldId id="284" r:id="rId34"/>
    <p:sldId id="291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F42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1943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63668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70124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914913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16005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936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350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088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4354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5349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31895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webp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8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B3FA8E-9890-40FA-BC64-BD7142C80308}" type="datetimeFigureOut">
              <a:rPr lang="en-US" smtClean="0"/>
              <a:t>7/14/2024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8A7C5-70F2-4637-9215-66088EF5A2E9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6558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tif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if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836358" y="1125784"/>
            <a:ext cx="7301553" cy="344709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pPr marL="342900" indent="-342900">
              <a:buAutoNum type="alphaUcPeriod"/>
            </a:pPr>
            <a:r>
              <a:rPr lang="es-ES" dirty="0"/>
              <a:t>PRECAUCIONES DURANTE EL IZADO Y ARRIADO</a:t>
            </a:r>
          </a:p>
          <a:p>
            <a:endParaRPr lang="es-ES" dirty="0"/>
          </a:p>
          <a:p>
            <a:pPr marL="177800" indent="-177800" algn="just"/>
            <a:r>
              <a:rPr lang="es-ES" dirty="0"/>
              <a:t>1.</a:t>
            </a:r>
            <a:r>
              <a:rPr lang="es-ES" u="sng" dirty="0"/>
              <a:t>Utilizar las trapas de izado afirmándolas en los cáncamos </a:t>
            </a:r>
            <a:r>
              <a:rPr lang="es-ES" dirty="0"/>
              <a:t>que posee la</a:t>
            </a:r>
          </a:p>
          <a:p>
            <a:pPr marL="177800" indent="-177800" algn="just"/>
            <a:r>
              <a:rPr lang="es-ES" dirty="0"/>
              <a:t>	embarcación para esto y no en las asas de transporte, cabos de vida o</a:t>
            </a:r>
          </a:p>
          <a:p>
            <a:pPr marL="177800" indent="-177800" algn="just"/>
            <a:r>
              <a:rPr lang="es-ES" dirty="0"/>
              <a:t>	guirnaldas.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Los botes inflables plegables, no </a:t>
            </a:r>
            <a:r>
              <a:rPr lang="es-ES" u="sng" dirty="0"/>
              <a:t>podrán ser arriados ni izados con carga</a:t>
            </a:r>
            <a:r>
              <a:rPr lang="es-ES" dirty="0"/>
              <a:t>,</a:t>
            </a:r>
          </a:p>
          <a:p>
            <a:pPr marL="177800" indent="-177800" algn="just"/>
            <a:r>
              <a:rPr lang="es-ES" dirty="0"/>
              <a:t>	excepcionalmente y sólo en casos debidamente calificados, podrá ir una</a:t>
            </a:r>
          </a:p>
          <a:p>
            <a:pPr marL="177800" indent="-177800" algn="just"/>
            <a:r>
              <a:rPr lang="es-ES" dirty="0"/>
              <a:t>	persona de su dotación con el correspondiente cabo de vida.</a:t>
            </a:r>
          </a:p>
          <a:p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0833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27511" y="634516"/>
            <a:ext cx="7496736" cy="4555093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dirty="0"/>
          </a:p>
          <a:p>
            <a:r>
              <a:rPr lang="es-ES" dirty="0"/>
              <a:t>B. LISTA DE CHEQUEO PREVIO A UNA NAVEGACIÓN</a:t>
            </a:r>
          </a:p>
          <a:p>
            <a:endParaRPr lang="es-ES" dirty="0"/>
          </a:p>
          <a:p>
            <a:pPr marL="177800" indent="-177800" algn="just"/>
            <a:r>
              <a:rPr lang="es-ES" dirty="0"/>
              <a:t>1. Verificar que los compartimientos o cámaras del tubo de flotación, quilla y estabilizadores laterales según corresponda, se encuentren con la presión de trabajo recomendada.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2. En los botes inflables plegables, revisar que el </a:t>
            </a:r>
            <a:r>
              <a:rPr lang="es-ES" u="sng" dirty="0"/>
              <a:t>piso esté correctamente armado </a:t>
            </a:r>
            <a:r>
              <a:rPr lang="es-ES" dirty="0"/>
              <a:t>y sus largueros instalados.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3. Revisar los </a:t>
            </a:r>
            <a:r>
              <a:rPr lang="es-ES" u="sng" dirty="0"/>
              <a:t>tapones de espiche </a:t>
            </a:r>
            <a:r>
              <a:rPr lang="es-ES" dirty="0"/>
              <a:t>colocados.</a:t>
            </a:r>
          </a:p>
          <a:p>
            <a:pPr marL="177800" indent="-177800" algn="just"/>
            <a:endParaRPr lang="es-ES" dirty="0"/>
          </a:p>
          <a:p>
            <a:pPr marL="177800" indent="-177800" algn="just"/>
            <a:r>
              <a:rPr lang="es-ES" dirty="0"/>
              <a:t>4. Verificar que el </a:t>
            </a:r>
            <a:r>
              <a:rPr lang="es-ES" u="sng" dirty="0"/>
              <a:t>cabo de seguridad del motor </a:t>
            </a:r>
            <a:r>
              <a:rPr lang="es-ES" dirty="0"/>
              <a:t>se encuentre instalado y en buen estado de conservación.</a:t>
            </a:r>
          </a:p>
          <a:p>
            <a:pPr marL="177800" indent="-177800" algn="just"/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6717890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963893" y="1446034"/>
            <a:ext cx="7496736" cy="2646878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/>
            <a:r>
              <a:rPr lang="es-ES" sz="2000" b="1" dirty="0"/>
              <a:t>MEDIDAS DE SEGURIDAD PARA EMBARCACIONES MENORES</a:t>
            </a:r>
          </a:p>
          <a:p>
            <a:endParaRPr lang="es-ES" sz="2000" b="1" dirty="0"/>
          </a:p>
          <a:p>
            <a:r>
              <a:rPr lang="es-ES" dirty="0"/>
              <a:t>C. TRINCA Y ESTIBA DEL BOTE</a:t>
            </a:r>
          </a:p>
          <a:p>
            <a:endParaRPr lang="es-ES" dirty="0"/>
          </a:p>
          <a:p>
            <a:pPr marL="177800" indent="-177800"/>
            <a:r>
              <a:rPr lang="es-ES" dirty="0"/>
              <a:t>1. El bote deberá estar ubicado en un lugar que no esté expuesto a golpes de mar durante la navegación.</a:t>
            </a:r>
          </a:p>
          <a:p>
            <a:pPr marL="177800" indent="-177800"/>
            <a:endParaRPr lang="es-ES" dirty="0"/>
          </a:p>
          <a:p>
            <a:pPr marL="177800" indent="-177800"/>
            <a:r>
              <a:rPr lang="es-ES" dirty="0"/>
              <a:t>2. En ningún caso, el bote deberá quedar </a:t>
            </a:r>
            <a:r>
              <a:rPr lang="es-ES" u="sng" dirty="0"/>
              <a:t>trincado en posición vertical o de</a:t>
            </a:r>
          </a:p>
          <a:p>
            <a:pPr marL="177800" indent="-177800"/>
            <a:r>
              <a:rPr lang="es-ES" u="sng" dirty="0"/>
              <a:t>	costado</a:t>
            </a:r>
            <a:r>
              <a:rPr lang="es-ES" dirty="0"/>
              <a:t>, debido a que se producirán deformaciones estructurales.</a:t>
            </a:r>
          </a:p>
        </p:txBody>
      </p:sp>
    </p:spTree>
    <p:extLst>
      <p:ext uri="{BB962C8B-B14F-4D97-AF65-F5344CB8AC3E}">
        <p14:creationId xmlns:p14="http://schemas.microsoft.com/office/powerpoint/2010/main" val="23272014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229077" y="1242786"/>
            <a:ext cx="7496736" cy="3477875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r>
              <a:rPr lang="es-ES" sz="2000" b="1" dirty="0"/>
              <a:t>MEDIDAS DE SEGURIDAD PARA EMBARCACIONES MENORES</a:t>
            </a:r>
          </a:p>
          <a:p>
            <a:endParaRPr lang="es-ES" sz="2000" b="1" dirty="0"/>
          </a:p>
          <a:p>
            <a:r>
              <a:rPr lang="es-ES" sz="2000" dirty="0"/>
              <a:t>D. PROHIBICIONES</a:t>
            </a:r>
          </a:p>
          <a:p>
            <a:endParaRPr lang="es-ES" sz="2000" dirty="0"/>
          </a:p>
          <a:p>
            <a:pPr marL="266700" indent="-266700">
              <a:buAutoNum type="arabicPeriod"/>
            </a:pPr>
            <a:r>
              <a:rPr lang="es-ES" sz="2000" dirty="0"/>
              <a:t>Está prohibido aplicar a los tubos de los botes</a:t>
            </a:r>
            <a:r>
              <a:rPr lang="es-ES" sz="2000" u="sng" dirty="0"/>
              <a:t>, productos como renovadores de goma, pasta de zapatos </a:t>
            </a:r>
            <a:r>
              <a:rPr lang="es-ES" sz="2000" dirty="0"/>
              <a:t>o cualquier otro producto químico, con el fin de mejorar la presentación.</a:t>
            </a:r>
          </a:p>
          <a:p>
            <a:pPr marL="266700" indent="-266700"/>
            <a:endParaRPr lang="es-ES" sz="2000" dirty="0"/>
          </a:p>
          <a:p>
            <a:pPr marL="266700" indent="-266700"/>
            <a:r>
              <a:rPr lang="es-ES" sz="2000" dirty="0"/>
              <a:t>2. En ninguna circunstancia los botes podrán ser utilizados para   trabajos de pintado.</a:t>
            </a:r>
            <a:endParaRPr lang="es-ES" sz="2000" b="1" dirty="0"/>
          </a:p>
          <a:p>
            <a:pPr marL="266700" indent="-266700"/>
            <a:endParaRPr lang="es-ES" sz="2000" dirty="0"/>
          </a:p>
        </p:txBody>
      </p:sp>
    </p:spTree>
    <p:extLst>
      <p:ext uri="{BB962C8B-B14F-4D97-AF65-F5344CB8AC3E}">
        <p14:creationId xmlns:p14="http://schemas.microsoft.com/office/powerpoint/2010/main" val="28781138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7539" y="2173986"/>
            <a:ext cx="7376922" cy="2510028"/>
          </a:xfrm>
          <a:prstGeom prst="rect">
            <a:avLst/>
          </a:prstGeom>
        </p:spPr>
      </p:pic>
      <p:sp>
        <p:nvSpPr>
          <p:cNvPr id="2" name="Elipse 1"/>
          <p:cNvSpPr/>
          <p:nvPr/>
        </p:nvSpPr>
        <p:spPr>
          <a:xfrm>
            <a:off x="8038531" y="1187355"/>
            <a:ext cx="2306472" cy="3261815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1259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5220" y="12192"/>
            <a:ext cx="4861560" cy="68336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8012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310" y="586854"/>
            <a:ext cx="12187974" cy="5677468"/>
          </a:xfrm>
          <a:prstGeom prst="rect">
            <a:avLst/>
          </a:prstGeom>
        </p:spPr>
      </p:pic>
      <p:sp>
        <p:nvSpPr>
          <p:cNvPr id="4" name="Rectángulo 3"/>
          <p:cNvSpPr/>
          <p:nvPr/>
        </p:nvSpPr>
        <p:spPr>
          <a:xfrm>
            <a:off x="3370997" y="2156346"/>
            <a:ext cx="1473958" cy="120100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ángulo 4"/>
          <p:cNvSpPr/>
          <p:nvPr/>
        </p:nvSpPr>
        <p:spPr>
          <a:xfrm>
            <a:off x="1883391" y="5117910"/>
            <a:ext cx="2142699" cy="627797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ángulo 5"/>
          <p:cNvSpPr/>
          <p:nvPr/>
        </p:nvSpPr>
        <p:spPr>
          <a:xfrm>
            <a:off x="2415654" y="4599296"/>
            <a:ext cx="1201003" cy="51861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F2EC1269-108E-F764-74AF-F0779E1E393F}"/>
              </a:ext>
            </a:extLst>
          </p:cNvPr>
          <p:cNvSpPr txBox="1"/>
          <p:nvPr/>
        </p:nvSpPr>
        <p:spPr>
          <a:xfrm>
            <a:off x="374072" y="1593273"/>
            <a:ext cx="2041581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dirty="0"/>
              <a:t>Diferencia entre chumacera y dama.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7337808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F2EC1269-108E-F764-74AF-F0779E1E393F}"/>
              </a:ext>
            </a:extLst>
          </p:cNvPr>
          <p:cNvSpPr txBox="1"/>
          <p:nvPr/>
        </p:nvSpPr>
        <p:spPr>
          <a:xfrm>
            <a:off x="2438475" y="563525"/>
            <a:ext cx="7315049" cy="646331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>
            <a:spAutoFit/>
          </a:bodyPr>
          <a:lstStyle/>
          <a:p>
            <a:r>
              <a:rPr lang="es-MX" sz="3600" dirty="0"/>
              <a:t>Diferencia entre chumacera y dama.</a:t>
            </a:r>
            <a:endParaRPr lang="es-CL" sz="3600" dirty="0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ED26CA9E-301A-4028-5D3F-212E0CA2D5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6526" y="1925781"/>
            <a:ext cx="4045527" cy="404552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211D1409-1C00-A184-41F6-559A2F55B2D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49788" y="1925782"/>
            <a:ext cx="6245567" cy="4045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78111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/>
          <p:cNvSpPr txBox="1"/>
          <p:nvPr/>
        </p:nvSpPr>
        <p:spPr>
          <a:xfrm>
            <a:off x="798286" y="2351313"/>
            <a:ext cx="91782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800" dirty="0">
                <a:latin typeface="Castellar" panose="020A0402060406010301" pitchFamily="18" charset="0"/>
              </a:rPr>
              <a:t>Plumas, Pescantes, grúas y trapas</a:t>
            </a:r>
            <a:endParaRPr lang="en-US" sz="4800" dirty="0"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2919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08437" y="28305"/>
            <a:ext cx="7301553" cy="1938992"/>
          </a:xfrm>
          <a:prstGeom prst="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En los buques de la Armada existen principalmente 3 dispositivos de maniobra para levantar o mover cargas: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Plumas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Grúas</a:t>
            </a:r>
          </a:p>
          <a:p>
            <a:pPr marL="1979613" lvl="1" indent="-369888" algn="just">
              <a:buFont typeface="Arial" panose="020B0604020202020204" pitchFamily="34" charset="0"/>
              <a:buChar char="•"/>
            </a:pPr>
            <a:r>
              <a:rPr lang="es-ES" sz="2000" dirty="0"/>
              <a:t>Pescantes</a:t>
            </a:r>
          </a:p>
          <a:p>
            <a:pPr marL="0" lvl="1" algn="just"/>
            <a:r>
              <a:rPr lang="es-ES" sz="2000" dirty="0"/>
              <a:t>Además, se utilizan los “tecles” en espacio reducidos. 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8437" y="2088107"/>
            <a:ext cx="2755455" cy="403527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59213" y="3180609"/>
            <a:ext cx="5244721" cy="314683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1091" y="233459"/>
            <a:ext cx="3982587" cy="265240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64973" y="3687225"/>
            <a:ext cx="2133600" cy="213360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765684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615" y="53283"/>
            <a:ext cx="4499051" cy="658871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9" name="CuadroTexto 8"/>
          <p:cNvSpPr txBox="1"/>
          <p:nvPr/>
        </p:nvSpPr>
        <p:spPr>
          <a:xfrm>
            <a:off x="750627" y="342093"/>
            <a:ext cx="199798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PLUMAS</a:t>
            </a:r>
            <a:endParaRPr lang="en-US" sz="4000" b="1" dirty="0"/>
          </a:p>
        </p:txBody>
      </p:sp>
      <p:cxnSp>
        <p:nvCxnSpPr>
          <p:cNvPr id="4" name="Conector recto 3"/>
          <p:cNvCxnSpPr/>
          <p:nvPr/>
        </p:nvCxnSpPr>
        <p:spPr>
          <a:xfrm flipV="1">
            <a:off x="6796584" y="2047164"/>
            <a:ext cx="764275" cy="13648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recto 7"/>
          <p:cNvCxnSpPr/>
          <p:nvPr/>
        </p:nvCxnSpPr>
        <p:spPr>
          <a:xfrm flipV="1">
            <a:off x="5979993" y="1897038"/>
            <a:ext cx="366216" cy="22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cto 10"/>
          <p:cNvCxnSpPr/>
          <p:nvPr/>
        </p:nvCxnSpPr>
        <p:spPr>
          <a:xfrm flipV="1">
            <a:off x="7797420" y="1230573"/>
            <a:ext cx="366216" cy="2276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Conector recto 11"/>
          <p:cNvCxnSpPr/>
          <p:nvPr/>
        </p:nvCxnSpPr>
        <p:spPr>
          <a:xfrm flipV="1">
            <a:off x="7896286" y="4995081"/>
            <a:ext cx="538030" cy="22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Conector recto 13"/>
          <p:cNvCxnSpPr/>
          <p:nvPr/>
        </p:nvCxnSpPr>
        <p:spPr>
          <a:xfrm flipV="1">
            <a:off x="6359857" y="5393141"/>
            <a:ext cx="538030" cy="2274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473606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2896" y="218986"/>
            <a:ext cx="8160251" cy="5904395"/>
          </a:xfrm>
          <a:prstGeom prst="rect">
            <a:avLst/>
          </a:prstGeom>
        </p:spPr>
      </p:pic>
      <p:sp>
        <p:nvSpPr>
          <p:cNvPr id="9" name="CuadroTexto 8"/>
          <p:cNvSpPr txBox="1"/>
          <p:nvPr/>
        </p:nvSpPr>
        <p:spPr>
          <a:xfrm>
            <a:off x="750627" y="342093"/>
            <a:ext cx="1997983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PLUMAS</a:t>
            </a:r>
            <a:endParaRPr lang="en-US" sz="4000" b="1" dirty="0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4416D3CB-922C-29F1-1B38-5735368F2A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2895" y="218986"/>
            <a:ext cx="8160251" cy="61201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09243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5670" y="-8554"/>
            <a:ext cx="9251345" cy="68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81029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7182444" y="696036"/>
            <a:ext cx="4213438" cy="470898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 w="38100"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wrap="square">
            <a:spAutoFit/>
          </a:bodyPr>
          <a:lstStyle/>
          <a:p>
            <a:pPr algn="just"/>
            <a:r>
              <a:rPr lang="es-ES" sz="2000" dirty="0"/>
              <a:t>Algunas unidades en la Armada utilizan grúas para mover carga y también para arriar / izar embarcaciones.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Estas grúas pueden ser eléctricas (motor eléctrico que genera la fuerza) o hidráulicas (bombas hidráulicas que tienen un líquido especial que mueven pistones – mismo principio que una gata de un auto).</a:t>
            </a:r>
          </a:p>
          <a:p>
            <a:pPr algn="just"/>
            <a:endParaRPr lang="es-ES" sz="2000" dirty="0"/>
          </a:p>
          <a:p>
            <a:pPr algn="just"/>
            <a:r>
              <a:rPr lang="es-ES" sz="2000" dirty="0"/>
              <a:t>En general las grúas hidráulicas tienen mayor capacidad que las grúas eléctricas.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7656" y="1833779"/>
            <a:ext cx="6401355" cy="4773582"/>
          </a:xfrm>
          <a:prstGeom prst="rect">
            <a:avLst/>
          </a:prstGeom>
        </p:spPr>
      </p:pic>
      <p:pic>
        <p:nvPicPr>
          <p:cNvPr id="8" name="Imagen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13863" y="927165"/>
            <a:ext cx="7888533" cy="5261652"/>
          </a:xfrm>
          <a:prstGeom prst="rect">
            <a:avLst/>
          </a:prstGeom>
        </p:spPr>
      </p:pic>
      <p:sp>
        <p:nvSpPr>
          <p:cNvPr id="9" name="Elipse 8"/>
          <p:cNvSpPr/>
          <p:nvPr/>
        </p:nvSpPr>
        <p:spPr>
          <a:xfrm>
            <a:off x="5636525" y="2634018"/>
            <a:ext cx="3305310" cy="3575713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CuadroTexto 9"/>
          <p:cNvSpPr txBox="1"/>
          <p:nvPr/>
        </p:nvSpPr>
        <p:spPr>
          <a:xfrm>
            <a:off x="750627" y="342093"/>
            <a:ext cx="167449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GRÚAS</a:t>
            </a:r>
            <a:endParaRPr lang="en-US" sz="4000" b="1" dirty="0"/>
          </a:p>
        </p:txBody>
      </p:sp>
      <p:sp>
        <p:nvSpPr>
          <p:cNvPr id="3" name="Rectángulo 2"/>
          <p:cNvSpPr/>
          <p:nvPr/>
        </p:nvSpPr>
        <p:spPr>
          <a:xfrm>
            <a:off x="6987653" y="1351128"/>
            <a:ext cx="2674961" cy="354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Extensores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Flecha abajo 3"/>
          <p:cNvSpPr/>
          <p:nvPr/>
        </p:nvSpPr>
        <p:spPr>
          <a:xfrm rot="4929403">
            <a:off x="6318746" y="1321404"/>
            <a:ext cx="215428" cy="53724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992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3" grpId="0" animBg="1"/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r="47994" b="57175"/>
          <a:stretch/>
        </p:blipFill>
        <p:spPr>
          <a:xfrm>
            <a:off x="413982" y="307927"/>
            <a:ext cx="10183605" cy="5601553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3248166" y="545910"/>
            <a:ext cx="5042855" cy="64633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3600" dirty="0"/>
              <a:t>Grúa hidráulica de un PSG</a:t>
            </a:r>
            <a:endParaRPr lang="en-US" sz="3600" dirty="0"/>
          </a:p>
        </p:txBody>
      </p:sp>
      <p:sp>
        <p:nvSpPr>
          <p:cNvPr id="4" name="Rectángulo 3"/>
          <p:cNvSpPr/>
          <p:nvPr/>
        </p:nvSpPr>
        <p:spPr>
          <a:xfrm>
            <a:off x="5505784" y="2234187"/>
            <a:ext cx="2674961" cy="354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Extensores</a:t>
            </a:r>
            <a:endParaRPr lang="en-US" sz="2400" b="1" dirty="0">
              <a:solidFill>
                <a:srgbClr val="FF0000"/>
              </a:solidFill>
            </a:endParaRP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37383" y="2415652"/>
            <a:ext cx="560881" cy="346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9693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75" y="146002"/>
            <a:ext cx="5576532" cy="4190365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36275" y="1640840"/>
            <a:ext cx="6550925" cy="4909090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7697337" y="5718411"/>
            <a:ext cx="2075055" cy="40011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2000" dirty="0"/>
              <a:t>Embarcación </a:t>
            </a:r>
            <a:r>
              <a:rPr lang="es-ES" sz="2000" dirty="0" err="1"/>
              <a:t>Skua</a:t>
            </a:r>
            <a:endParaRPr lang="en-US" sz="2000" dirty="0"/>
          </a:p>
        </p:txBody>
      </p:sp>
      <p:sp>
        <p:nvSpPr>
          <p:cNvPr id="7" name="Rectángulo 6"/>
          <p:cNvSpPr/>
          <p:nvPr/>
        </p:nvSpPr>
        <p:spPr>
          <a:xfrm>
            <a:off x="5745707" y="1886342"/>
            <a:ext cx="2674961" cy="3548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rgbClr val="FF0000"/>
                </a:solidFill>
              </a:rPr>
              <a:t>Sin extensores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9865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2153" y="0"/>
            <a:ext cx="8394915" cy="6858000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228078" y="4645519"/>
            <a:ext cx="2604816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PESCANTES</a:t>
            </a:r>
            <a:endParaRPr lang="en-US" sz="4000" b="1" dirty="0"/>
          </a:p>
        </p:txBody>
      </p:sp>
      <p:sp>
        <p:nvSpPr>
          <p:cNvPr id="4" name="CuadroTexto 3"/>
          <p:cNvSpPr txBox="1"/>
          <p:nvPr/>
        </p:nvSpPr>
        <p:spPr>
          <a:xfrm>
            <a:off x="8407021" y="549393"/>
            <a:ext cx="3411941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sz="2000" dirty="0"/>
              <a:t>Son piezas metálicas en donde “descansan” las embarcaciones. Permiten arriarlas e izarlas manual o eléctricamente .</a:t>
            </a:r>
          </a:p>
          <a:p>
            <a:r>
              <a:rPr lang="es-ES" sz="2000" b="1" dirty="0"/>
              <a:t>Hay pescantes rebatibles y otros giratorios.</a:t>
            </a:r>
            <a:endParaRPr 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38487239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32062" y="0"/>
            <a:ext cx="6176510" cy="6915382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6441743" y="1774209"/>
            <a:ext cx="2033517" cy="409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Pescante rebatible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081144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57829" y="-37098"/>
            <a:ext cx="8661967" cy="6895098"/>
          </a:xfrm>
          <a:prstGeom prst="rect">
            <a:avLst/>
          </a:prstGeom>
        </p:spPr>
      </p:pic>
      <p:sp>
        <p:nvSpPr>
          <p:cNvPr id="3" name="Elipse 2"/>
          <p:cNvSpPr/>
          <p:nvPr/>
        </p:nvSpPr>
        <p:spPr>
          <a:xfrm>
            <a:off x="7970293" y="0"/>
            <a:ext cx="887104" cy="40943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Elipse 3"/>
          <p:cNvSpPr/>
          <p:nvPr/>
        </p:nvSpPr>
        <p:spPr>
          <a:xfrm>
            <a:off x="5857165" y="725606"/>
            <a:ext cx="1389796" cy="40943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 </a:t>
            </a:r>
            <a:endParaRPr lang="en-US" dirty="0"/>
          </a:p>
        </p:txBody>
      </p:sp>
      <p:sp>
        <p:nvSpPr>
          <p:cNvPr id="5" name="Elipse 4"/>
          <p:cNvSpPr/>
          <p:nvPr/>
        </p:nvSpPr>
        <p:spPr>
          <a:xfrm>
            <a:off x="6883020" y="5695666"/>
            <a:ext cx="1674125" cy="409433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631411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6342" y="27296"/>
            <a:ext cx="9405257" cy="6894777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8024883" y="668741"/>
            <a:ext cx="2238233" cy="60050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2400" b="1" dirty="0">
                <a:solidFill>
                  <a:schemeClr val="tx1"/>
                </a:solidFill>
              </a:rPr>
              <a:t>Viento</a:t>
            </a:r>
            <a:endParaRPr lang="en-US" sz="2400" b="1" dirty="0">
              <a:solidFill>
                <a:schemeClr val="tx1"/>
              </a:solidFill>
            </a:endParaRPr>
          </a:p>
        </p:txBody>
      </p:sp>
      <p:sp>
        <p:nvSpPr>
          <p:cNvPr id="4" name="Flecha abajo 3"/>
          <p:cNvSpPr/>
          <p:nvPr/>
        </p:nvSpPr>
        <p:spPr>
          <a:xfrm>
            <a:off x="8843749" y="1596788"/>
            <a:ext cx="368490" cy="216999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ángulo 4"/>
          <p:cNvSpPr/>
          <p:nvPr/>
        </p:nvSpPr>
        <p:spPr>
          <a:xfrm>
            <a:off x="6810232" y="4503761"/>
            <a:ext cx="2033517" cy="40943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Pescante giratorio</a:t>
            </a:r>
            <a:endParaRPr lang="en-US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761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3428" y="262790"/>
            <a:ext cx="9191766" cy="6124014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8243248" y="846161"/>
            <a:ext cx="3411941" cy="267765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28575">
            <a:noFill/>
          </a:ln>
          <a:effectLst/>
          <a:scene3d>
            <a:camera prst="orthographicFront">
              <a:rot lat="0" lon="0" rev="0"/>
            </a:camera>
            <a:lightRig rig="glow" dir="t">
              <a:rot lat="0" lon="0" rev="14100000"/>
            </a:lightRig>
          </a:scene3d>
          <a:sp3d prstMaterial="softEdge">
            <a:bevelT w="127000" prst="artDeco"/>
          </a:sp3d>
        </p:spPr>
        <p:txBody>
          <a:bodyPr wrap="square" rtlCol="0">
            <a:spAutoFit/>
          </a:bodyPr>
          <a:lstStyle/>
          <a:p>
            <a:pPr algn="just"/>
            <a:r>
              <a:rPr lang="es-ES" sz="2400" dirty="0"/>
              <a:t>En la actualidad los buques cuentan con pescantes / grúas, que izan o arrían la embarcación.</a:t>
            </a:r>
          </a:p>
          <a:p>
            <a:pPr algn="just"/>
            <a:r>
              <a:rPr lang="es-ES" sz="2400" dirty="0"/>
              <a:t>Estas descansan en “camadas” especiales.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27537101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8428" y="0"/>
            <a:ext cx="9144000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4148919" y="6223379"/>
            <a:ext cx="1187356" cy="2729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>
                <a:solidFill>
                  <a:schemeClr val="tx1"/>
                </a:solidFill>
              </a:rPr>
              <a:t>Boza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5" name="Conector recto de flecha 4"/>
          <p:cNvCxnSpPr/>
          <p:nvPr/>
        </p:nvCxnSpPr>
        <p:spPr>
          <a:xfrm flipV="1">
            <a:off x="4776716" y="5718412"/>
            <a:ext cx="750627" cy="409433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47521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5386" y="9859"/>
            <a:ext cx="5136106" cy="6848141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4571" y="-1"/>
            <a:ext cx="5136105" cy="6848141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91068" y="136478"/>
            <a:ext cx="3991927" cy="70788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rtlCol="0">
            <a:spAutoFit/>
          </a:bodyPr>
          <a:lstStyle/>
          <a:p>
            <a:r>
              <a:rPr lang="es-ES" sz="4000" b="1" dirty="0"/>
              <a:t>TRAPAS DE IZADO</a:t>
            </a:r>
            <a:endParaRPr lang="en-US" sz="4000" b="1" dirty="0"/>
          </a:p>
        </p:txBody>
      </p:sp>
      <p:sp>
        <p:nvSpPr>
          <p:cNvPr id="8" name="CuadroTexto 7"/>
          <p:cNvSpPr txBox="1"/>
          <p:nvPr/>
        </p:nvSpPr>
        <p:spPr>
          <a:xfrm>
            <a:off x="4565175" y="136478"/>
            <a:ext cx="3575714" cy="193899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just"/>
            <a:r>
              <a:rPr lang="es-ES" sz="2400" dirty="0"/>
              <a:t>Son trozos de jarcia, lona especial o cadenas que se enganchas en una embarcación para izarla o arriarla.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406322550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110163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708" y="-1"/>
            <a:ext cx="3883925" cy="6904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6809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54091" y="8434"/>
            <a:ext cx="3868786" cy="6877841"/>
          </a:xfrm>
          <a:prstGeom prst="rect">
            <a:avLst/>
          </a:prstGeom>
        </p:spPr>
      </p:pic>
      <p:pic>
        <p:nvPicPr>
          <p:cNvPr id="4" name="Imagen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5640" y="8434"/>
            <a:ext cx="3878275" cy="68947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886561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3216" y="0"/>
            <a:ext cx="5158854" cy="6878472"/>
          </a:xfrm>
          <a:prstGeom prst="rect">
            <a:avLst/>
          </a:prstGeom>
        </p:spPr>
      </p:pic>
      <p:pic>
        <p:nvPicPr>
          <p:cNvPr id="3" name="Imagen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6335" y="3035024"/>
            <a:ext cx="4940134" cy="367313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6141493" y="327546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Pescante tipo grúa que se acciona de manera eléctrica.</a:t>
            </a:r>
            <a:endParaRPr lang="en-US" sz="2400" dirty="0"/>
          </a:p>
        </p:txBody>
      </p:sp>
      <p:sp>
        <p:nvSpPr>
          <p:cNvPr id="6" name="Flecha derecha 5"/>
          <p:cNvSpPr/>
          <p:nvPr/>
        </p:nvSpPr>
        <p:spPr>
          <a:xfrm rot="10800000">
            <a:off x="5841242" y="1269242"/>
            <a:ext cx="655093" cy="23201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CuadroTexto 6"/>
          <p:cNvSpPr txBox="1"/>
          <p:nvPr/>
        </p:nvSpPr>
        <p:spPr>
          <a:xfrm>
            <a:off x="6182259" y="1611951"/>
            <a:ext cx="5854889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Chinguillo o canastillo que se instala para proteger la embarcación.</a:t>
            </a:r>
            <a:endParaRPr lang="en-US" sz="2400" dirty="0"/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7388116" y="3225545"/>
            <a:ext cx="1649865" cy="3060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43291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52875" y="0"/>
            <a:ext cx="8432824" cy="6859288"/>
          </a:xfrm>
          <a:prstGeom prst="rect">
            <a:avLst/>
          </a:prstGeom>
        </p:spPr>
      </p:pic>
      <p:sp>
        <p:nvSpPr>
          <p:cNvPr id="12" name="Flecha abajo 11"/>
          <p:cNvSpPr/>
          <p:nvPr/>
        </p:nvSpPr>
        <p:spPr>
          <a:xfrm rot="4229462">
            <a:off x="6755642" y="218364"/>
            <a:ext cx="423080" cy="99628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CuadroTexto 12"/>
          <p:cNvSpPr txBox="1"/>
          <p:nvPr/>
        </p:nvSpPr>
        <p:spPr>
          <a:xfrm>
            <a:off x="7827367" y="350754"/>
            <a:ext cx="969168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Trapa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82575973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1119" y="0"/>
            <a:ext cx="6434667" cy="6858000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7404286" y="1133694"/>
            <a:ext cx="2258329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Pescante / grúa</a:t>
            </a:r>
            <a:endParaRPr lang="en-US" sz="2400" dirty="0"/>
          </a:p>
        </p:txBody>
      </p:sp>
      <p:sp>
        <p:nvSpPr>
          <p:cNvPr id="3" name="Flecha abajo 2"/>
          <p:cNvSpPr/>
          <p:nvPr/>
        </p:nvSpPr>
        <p:spPr>
          <a:xfrm rot="4182653">
            <a:off x="6282556" y="708865"/>
            <a:ext cx="368490" cy="1573006"/>
          </a:xfrm>
          <a:prstGeom prst="down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58696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48" y="0"/>
            <a:ext cx="12207163" cy="6866529"/>
          </a:xfrm>
          <a:prstGeom prst="rect">
            <a:avLst/>
          </a:prstGeom>
        </p:spPr>
      </p:pic>
      <p:sp>
        <p:nvSpPr>
          <p:cNvPr id="3" name="CuadroTexto 2"/>
          <p:cNvSpPr txBox="1"/>
          <p:nvPr/>
        </p:nvSpPr>
        <p:spPr>
          <a:xfrm>
            <a:off x="6267355" y="6183365"/>
            <a:ext cx="30131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Camada de descanso</a:t>
            </a:r>
            <a:endParaRPr lang="en-US" sz="2400" dirty="0"/>
          </a:p>
        </p:txBody>
      </p:sp>
      <p:sp>
        <p:nvSpPr>
          <p:cNvPr id="4" name="Flecha derecha 3"/>
          <p:cNvSpPr/>
          <p:nvPr/>
        </p:nvSpPr>
        <p:spPr>
          <a:xfrm rot="12351907">
            <a:off x="4975873" y="5858662"/>
            <a:ext cx="968991" cy="36232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091448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133" y="0"/>
            <a:ext cx="9153381" cy="6865036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954663" y="6033240"/>
            <a:ext cx="30131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Camada de descanso</a:t>
            </a:r>
            <a:endParaRPr lang="en-US" sz="2400" dirty="0"/>
          </a:p>
        </p:txBody>
      </p:sp>
      <p:sp>
        <p:nvSpPr>
          <p:cNvPr id="5" name="Flecha derecha 4"/>
          <p:cNvSpPr/>
          <p:nvPr/>
        </p:nvSpPr>
        <p:spPr>
          <a:xfrm rot="19569756">
            <a:off x="2934269" y="5330085"/>
            <a:ext cx="1269243" cy="382137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CuadroTexto 5"/>
          <p:cNvSpPr txBox="1"/>
          <p:nvPr/>
        </p:nvSpPr>
        <p:spPr>
          <a:xfrm>
            <a:off x="6583529" y="890308"/>
            <a:ext cx="1632423" cy="461665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s-ES" sz="2400" dirty="0"/>
              <a:t>Canastillo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101281502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9677" y="-759"/>
            <a:ext cx="5199797" cy="6858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438318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uadroTexto 2"/>
          <p:cNvSpPr txBox="1"/>
          <p:nvPr/>
        </p:nvSpPr>
        <p:spPr>
          <a:xfrm>
            <a:off x="1739462" y="1460311"/>
            <a:ext cx="8281562" cy="3200876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pPr algn="ctr"/>
            <a:r>
              <a:rPr lang="es-ES" sz="4400" b="1" dirty="0"/>
              <a:t>RESUMEN DE LA CLASE</a:t>
            </a:r>
          </a:p>
          <a:p>
            <a:endParaRPr lang="es-ES" b="1" dirty="0"/>
          </a:p>
          <a:p>
            <a:pPr marL="342900" indent="-342900">
              <a:buFont typeface="+mj-lt"/>
              <a:buAutoNum type="arabicPeriod"/>
            </a:pPr>
            <a:r>
              <a:rPr lang="es-ES" sz="2800" b="1" dirty="0"/>
              <a:t>Medidas de seguridad para embarcaciones menores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/>
              <a:t>Bote doble bancada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/>
              <a:t>La grúa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/>
              <a:t>El pescante</a:t>
            </a:r>
          </a:p>
          <a:p>
            <a:pPr marL="342900" indent="-342900">
              <a:buFont typeface="+mj-lt"/>
              <a:buAutoNum type="arabicPeriod"/>
            </a:pPr>
            <a:r>
              <a:rPr lang="es-ES" sz="2800" b="1" dirty="0"/>
              <a:t>Las trapas de izado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7042493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8035027"/>
              </p:ext>
            </p:extLst>
          </p:nvPr>
        </p:nvGraphicFramePr>
        <p:xfrm>
          <a:off x="2264012" y="1238280"/>
          <a:ext cx="8128000" cy="51917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031091958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79375287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TÉRMINO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ES" dirty="0">
                          <a:solidFill>
                            <a:schemeClr val="tx1"/>
                          </a:solidFill>
                        </a:rPr>
                        <a:t>TÉRMINO</a:t>
                      </a:r>
                      <a:endParaRPr lang="en-US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4437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/>
                        <a:t>DOBLE</a:t>
                      </a:r>
                      <a:r>
                        <a:rPr lang="es-ES" b="1" baseline="0" dirty="0"/>
                        <a:t> BANCADA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Osta / viento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5356553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Caña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GRÚA</a:t>
                      </a:r>
                      <a:endParaRPr lang="en-US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76300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Hembra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Extensor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95235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Barón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Hidráulica / eléctrica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148318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Pala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1" dirty="0"/>
                        <a:t>PESCANTE </a:t>
                      </a:r>
                      <a:r>
                        <a:rPr lang="es-ES" b="0" dirty="0"/>
                        <a:t>(Rebatible</a:t>
                      </a:r>
                      <a:r>
                        <a:rPr lang="es-ES" b="0" baseline="0" dirty="0"/>
                        <a:t> / Giratorio)</a:t>
                      </a:r>
                      <a:endParaRPr lang="en-US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9360454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Macho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Camada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416162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Chumacera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Galga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310145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Dama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Cabo de vida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5541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b="1" dirty="0"/>
                        <a:t>PLUMA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dirty="0"/>
                        <a:t>Tornillo sin fin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35552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Penol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ES" b="0" dirty="0">
                          <a:solidFill>
                            <a:schemeClr val="tx1"/>
                          </a:solidFill>
                        </a:rPr>
                        <a:t>Pescante grúa</a:t>
                      </a:r>
                      <a:endParaRPr lang="en-US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663406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Amantillo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b="1" dirty="0">
                          <a:solidFill>
                            <a:schemeClr val="tx1"/>
                          </a:solidFill>
                        </a:rPr>
                        <a:t>TRAPA </a:t>
                      </a:r>
                      <a:r>
                        <a:rPr lang="es-ES" b="0" dirty="0">
                          <a:solidFill>
                            <a:schemeClr val="tx1"/>
                          </a:solidFill>
                        </a:rPr>
                        <a:t>(Jarcia</a:t>
                      </a:r>
                      <a:r>
                        <a:rPr lang="es-ES" b="0" baseline="0" dirty="0">
                          <a:solidFill>
                            <a:schemeClr val="tx1"/>
                          </a:solidFill>
                        </a:rPr>
                        <a:t> / lona / metálica)</a:t>
                      </a:r>
                      <a:endParaRPr lang="en-US" b="1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42529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Palo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Chinguillo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6914281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s-ES" dirty="0"/>
                        <a:t>Pinzote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ES" dirty="0"/>
                        <a:t>Camada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55800314"/>
                  </a:ext>
                </a:extLst>
              </a:tr>
            </a:tbl>
          </a:graphicData>
        </a:graphic>
      </p:graphicFrame>
      <p:sp>
        <p:nvSpPr>
          <p:cNvPr id="4" name="CuadroTexto 3"/>
          <p:cNvSpPr txBox="1"/>
          <p:nvPr/>
        </p:nvSpPr>
        <p:spPr>
          <a:xfrm>
            <a:off x="3869486" y="286602"/>
            <a:ext cx="49170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600" b="1" dirty="0"/>
              <a:t>RESUMEN DE TÉRMINOS</a:t>
            </a:r>
            <a:endParaRPr 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153292894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2455</TotalTime>
  <Words>620</Words>
  <Application>Microsoft Office PowerPoint</Application>
  <PresentationFormat>Panorámica</PresentationFormat>
  <Paragraphs>114</Paragraphs>
  <Slides>34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Castellar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eduardosims@gmail.com</dc:creator>
  <cp:lastModifiedBy>Eduardo</cp:lastModifiedBy>
  <cp:revision>54</cp:revision>
  <dcterms:created xsi:type="dcterms:W3CDTF">2023-07-11T19:40:06Z</dcterms:created>
  <dcterms:modified xsi:type="dcterms:W3CDTF">2024-07-14T21:56:32Z</dcterms:modified>
</cp:coreProperties>
</file>