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8" r:id="rId7"/>
    <p:sldId id="269" r:id="rId8"/>
    <p:sldId id="270" r:id="rId9"/>
    <p:sldId id="260" r:id="rId10"/>
    <p:sldId id="271" r:id="rId11"/>
    <p:sldId id="266" r:id="rId12"/>
    <p:sldId id="267" r:id="rId13"/>
    <p:sldId id="263" r:id="rId14"/>
    <p:sldId id="264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65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cl/imgres?imgurl=http://lasoposiciones.net/wp-content/uploads/2011/03/Evitar-la-comida-chatarra1.jpg&amp;imgrefurl=http://lasoposiciones.net/evitar-la-comida-chatarra.html&amp;usg=__rzKubyWwVXviHFKELBmozdXM4zQ=&amp;h=600&amp;w=800&amp;sz=67&amp;hl=es-419&amp;start=2&amp;zoom=1&amp;tbnid=B80Zqxu8RqlCcM:&amp;tbnh=107&amp;tbnw=143&amp;ei=BD8dUfG5HYuJhQfl44GwCg&amp;prev=/search?q=comida+chatarra&amp;hl=es-419&amp;safe=active&amp;biw=1024&amp;bih=658&amp;ie=UTF-8&amp;tbm=isch&amp;itbs=1&amp;sa=X&amp;ved=0CCsQrQMwAQ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cl/imgres?imgurl=http://wallpapersus.com/wallpapers/2012/07/beers-vector-alcohol-funny-cartoonish-bears-drinks-2048x2048.jpg&amp;imgrefurl=http://www.taringa.net/posts/noticias/16357703/Estudio-encuentra-que-el-alcohol-caro-salva-vidas.html&amp;usg=__wCs_SITeMoS3pwRM4J3ry-7BhJU=&amp;h=2048&amp;w=2048&amp;sz=276&amp;hl=es-419&amp;start=3&amp;zoom=1&amp;tbnid=Vbz2pjlqDxOUYM:&amp;tbnh=150&amp;tbnw=150&amp;ei=eTodUbL2Is63hAfNv4HQDw&amp;prev=/search?q=alcohol&amp;hl=es-419&amp;safe=active&amp;sa=N&amp;biw=1024&amp;bih=658&amp;ie=UTF-8&amp;tbm=isch&amp;itbs=1&amp;sa=X&amp;ved=0CC0QrQMwA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google.cl/imgres?imgurl=http://us.123rf.com/400wm/400/400/platon993/platon9931209/platon993120900001/15311751-reloj-de-arena-realista.jpg&amp;imgrefurl=http://es.123rf.com/photo_15311751_reloj-de-arena-realista.html&amp;usg=__nMR5NBK6mvCCsD7GzgV6bj6AFN0=&amp;h=1200&amp;w=1200&amp;sz=79&amp;hl=es-419&amp;start=13&amp;zoom=1&amp;tbnid=9vpqkp9mcppwlM:&amp;tbnh=150&amp;tbnw=150&amp;ei=VT8dUfG4FsSZhQfYgoAg&amp;prev=/search?q=reloj+de+arena&amp;hl=es-419&amp;safe=active&amp;biw=1024&amp;bih=658&amp;ie=UTF-8&amp;tbm=isch&amp;itbs=1&amp;sa=X&amp;ved=0CEEQrQMwDA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cl/imgres?imgurl=http://us.123rf.com/400wm/400/400/justmeyo/justmeyo1105/justmeyo110500066/9463886-grupo-de-empresarios-con-conversaciones-sobre-fondo-blanco.jpg&amp;imgrefurl=http://es.123rf.com/photo_9463886_grupo-de-empresarios-con-conversaciones-sobre-fondo-blanco.html&amp;usg=__Vj9ksrC-UTCuU7ziV3pN8HsCy6k=&amp;h=804&amp;w=1200&amp;sz=103&amp;hl=es-419&amp;start=13&amp;zoom=1&amp;tbnid=w2o_wb9UYbwjQM:&amp;tbnh=101&amp;tbnw=150&amp;ei=EEAdUdrWCpCRhQftxoD4CA&amp;prev=/search?q=conversaciones&amp;hl=es-419&amp;safe=active&amp;biw=1024&amp;bih=658&amp;ie=UTF-8&amp;tbm=isch&amp;itbs=1&amp;sa=X&amp;ved=0CEEQrQMwDA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google.cl/imgres?imgurl=http://www.turespuestamedica.com/wp-content/uploads/2012/06/Porqu%C3%A9-es-fundamental-beber-agua1.jpg&amp;imgrefurl=http://www.turespuestamedica.com/beber-agua/&amp;usg=__13EBtP1RL7lh3SRvTnj7oh7iONg=&amp;h=1058&amp;w=830&amp;sz=90&amp;hl=es-419&amp;start=2&amp;zoom=1&amp;tbnid=h4zH9zVSZeoRwM:&amp;tbnh=150&amp;tbnw=118&amp;ei=-UEdUbbfEc6QhQflr4GwDg&amp;prev=/search?q=beber+agua&amp;hl=es-419&amp;safe=active&amp;biw=1024&amp;bih=658&amp;ie=UTF-8&amp;tbm=isch&amp;itbs=1&amp;sa=X&amp;ved=0CCsQrQMwAQ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585652"/>
            <a:ext cx="8825658" cy="3329581"/>
          </a:xfrm>
        </p:spPr>
        <p:txBody>
          <a:bodyPr/>
          <a:lstStyle/>
          <a:p>
            <a:r>
              <a:rPr lang="x-none" sz="3200" dirty="0" smtClean="0">
                <a:latin typeface="Bahnschrift SemiBold SemiConden" panose="020B0502040204020203" pitchFamily="34" charset="0"/>
              </a:rPr>
              <a:t>SESION IV</a:t>
            </a:r>
            <a:endParaRPr lang="x-none" sz="3200" dirty="0">
              <a:latin typeface="Bahnschrift SemiBold SemiConden" panose="020B0502040204020203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72075" y="4672877"/>
            <a:ext cx="4253068" cy="861420"/>
          </a:xfrm>
        </p:spPr>
        <p:txBody>
          <a:bodyPr>
            <a:normAutofit fontScale="85000" lnSpcReduction="20000"/>
          </a:bodyPr>
          <a:lstStyle/>
          <a:p>
            <a:r>
              <a:rPr lang="x-none" sz="3600" dirty="0" smtClean="0">
                <a:latin typeface="Bahnschrift SemiBold Condensed" panose="020B0502040204020203" pitchFamily="34" charset="0"/>
              </a:rPr>
              <a:t>QUE NO SE APAGUE LA TELE</a:t>
            </a:r>
            <a:endParaRPr lang="x-none" sz="36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777731">
            <a:off x="4820194" y="1270003"/>
            <a:ext cx="5577840" cy="350737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04283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 smtClean="0"/>
              <a:t>OBJETIVOS</a:t>
            </a:r>
            <a:endParaRPr lang="x-none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x-none" sz="3200" dirty="0" smtClean="0">
                <a:latin typeface="Bahnschrift SemiBold Condensed" panose="020B0502040204020203" pitchFamily="34" charset="0"/>
              </a:rPr>
              <a:t>IDENTIFICAR CONDUCTAS DE RIESGO RELACIONADAS CON EL USO INTENSO DEL ALCOHOL</a:t>
            </a:r>
            <a:endParaRPr lang="x-none" sz="3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504" y="3632826"/>
            <a:ext cx="6244046" cy="300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71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 smtClean="0">
                <a:latin typeface="Bahnschrift SemiBold Condensed" panose="020B0502040204020203" pitchFamily="34" charset="0"/>
              </a:rPr>
              <a:t>CERVEZA – VINO - DESTILADOS</a:t>
            </a:r>
            <a:endParaRPr lang="x-none" dirty="0">
              <a:latin typeface="Bahnschrift SemiBold Condensed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x-none" sz="2400" dirty="0" smtClean="0">
                <a:latin typeface="Bahnschrift SemiBold Condensed" panose="020B0502040204020203" pitchFamily="34" charset="0"/>
              </a:rPr>
              <a:t>DA LO MISMO BEBER CERVEZA O PISCO ???</a:t>
            </a:r>
          </a:p>
          <a:p>
            <a:endParaRPr lang="x-none" sz="2400" dirty="0">
              <a:latin typeface="Bahnschrift SemiBold Condensed" panose="020B0502040204020203" pitchFamily="34" charset="0"/>
            </a:endParaRPr>
          </a:p>
          <a:p>
            <a:r>
              <a:rPr lang="x-none" sz="2400" dirty="0" smtClean="0">
                <a:latin typeface="Bahnschrift SemiBold Condensed" panose="020B0502040204020203" pitchFamily="34" charset="0"/>
              </a:rPr>
              <a:t>TIENE </a:t>
            </a:r>
            <a:r>
              <a:rPr lang="x-none" sz="2400" smtClean="0">
                <a:latin typeface="Bahnschrift SemiBold Condensed" panose="020B0502040204020203" pitchFamily="34" charset="0"/>
              </a:rPr>
              <a:t>EL MISMO </a:t>
            </a:r>
            <a:r>
              <a:rPr lang="x-none" sz="2400" dirty="0" smtClean="0">
                <a:latin typeface="Bahnschrift SemiBold Condensed" panose="020B0502040204020203" pitchFamily="34" charset="0"/>
              </a:rPr>
              <a:t>EFECTO DE UNA PISCOLA , SI EL QUE BEBE ES HOMBRE O MUJER ???</a:t>
            </a:r>
          </a:p>
          <a:p>
            <a:endParaRPr lang="x-none" sz="2400" dirty="0">
              <a:latin typeface="Bahnschrift SemiBold Condensed" panose="020B0502040204020203" pitchFamily="34" charset="0"/>
            </a:endParaRPr>
          </a:p>
          <a:p>
            <a:r>
              <a:rPr lang="x-none" sz="2400" dirty="0" smtClean="0">
                <a:latin typeface="Bahnschrift SemiBold Condensed" panose="020B0502040204020203" pitchFamily="34" charset="0"/>
              </a:rPr>
              <a:t>DA LO MISMO BEBER LENTO O RAPIDO ???</a:t>
            </a:r>
            <a:endParaRPr lang="x-none" sz="2400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41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6111" y="413530"/>
            <a:ext cx="9404723" cy="1400530"/>
          </a:xfrm>
        </p:spPr>
        <p:txBody>
          <a:bodyPr/>
          <a:lstStyle/>
          <a:p>
            <a:r>
              <a:rPr lang="x-none" dirty="0" smtClean="0">
                <a:latin typeface="Bahnschrift SemiBold SemiConden" panose="020B0502040204020203" pitchFamily="34" charset="0"/>
              </a:rPr>
              <a:t>Comentarios</a:t>
            </a:r>
            <a:endParaRPr lang="x-none" dirty="0">
              <a:latin typeface="Bahnschrift SemiBold SemiConden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97904" y="1233111"/>
            <a:ext cx="8946541" cy="4195481"/>
          </a:xfrm>
        </p:spPr>
        <p:txBody>
          <a:bodyPr>
            <a:noAutofit/>
          </a:bodyPr>
          <a:lstStyle/>
          <a:p>
            <a:r>
              <a:rPr lang="x-none" sz="2400" dirty="0" smtClean="0">
                <a:latin typeface="Bahnschrift SemiBold SemiConden" panose="020B0502040204020203" pitchFamily="34" charset="0"/>
              </a:rPr>
              <a:t>La cerveza tiene una menor graduación alcohólica que el vino o un destilado, por lo tanto, un vaso de pisco puro genera mayor grado de alcohol en la sangre que el mismo vaso, pero de cerveza.</a:t>
            </a:r>
          </a:p>
          <a:p>
            <a:endParaRPr lang="x-none" sz="2400" dirty="0">
              <a:latin typeface="Bahnschrift SemiBold SemiConden" panose="020B0502040204020203" pitchFamily="34" charset="0"/>
            </a:endParaRPr>
          </a:p>
          <a:p>
            <a:r>
              <a:rPr lang="x-none" sz="2400" dirty="0" smtClean="0">
                <a:latin typeface="Bahnschrift SemiBold SemiConden" panose="020B0502040204020203" pitchFamily="34" charset="0"/>
              </a:rPr>
              <a:t>Hombre y mujeres tienen una metabolización de alcohol distinta, por lo tanto, aunque beban lo mismo, la alcoholemia en una mujer será mayor.</a:t>
            </a:r>
          </a:p>
          <a:p>
            <a:endParaRPr lang="x-none" sz="2400" dirty="0">
              <a:latin typeface="Bahnschrift SemiBold SemiConden" panose="020B0502040204020203" pitchFamily="34" charset="0"/>
            </a:endParaRPr>
          </a:p>
          <a:p>
            <a:r>
              <a:rPr lang="x-none" sz="2400" dirty="0" smtClean="0">
                <a:latin typeface="Bahnschrift SemiBold SemiConden" panose="020B0502040204020203" pitchFamily="34" charset="0"/>
              </a:rPr>
              <a:t>El cuerpo tarda 45 – 60 minutos en metabolizar el alcohol, por lo que el efecto máximo de una </a:t>
            </a:r>
            <a:r>
              <a:rPr lang="x-none" sz="2400" dirty="0" err="1" smtClean="0">
                <a:latin typeface="Bahnschrift SemiBold SemiConden" panose="020B0502040204020203" pitchFamily="34" charset="0"/>
              </a:rPr>
              <a:t>piscola</a:t>
            </a:r>
            <a:r>
              <a:rPr lang="x-none" sz="2400" dirty="0" smtClean="0">
                <a:latin typeface="Bahnschrift SemiBold SemiConden" panose="020B0502040204020203" pitchFamily="34" charset="0"/>
              </a:rPr>
              <a:t> se tendrá 1 hora después de haberla bebido. Beber lento disminuye el estado de ebriedad.</a:t>
            </a:r>
            <a:endParaRPr lang="x-none" sz="2400" dirty="0"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10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1420" y="256775"/>
            <a:ext cx="9404723" cy="1400530"/>
          </a:xfrm>
        </p:spPr>
        <p:txBody>
          <a:bodyPr/>
          <a:lstStyle/>
          <a:p>
            <a:pPr algn="ctr"/>
            <a:r>
              <a:rPr lang="x-none" sz="3200" dirty="0" smtClean="0">
                <a:latin typeface="Bahnschrift SemiBold SemiConden" panose="020B0502040204020203" pitchFamily="34" charset="0"/>
              </a:rPr>
              <a:t>Ley tolerancia cero</a:t>
            </a:r>
            <a:endParaRPr lang="x-none" sz="3200" dirty="0">
              <a:latin typeface="Bahnschrift SemiBold SemiConden" panose="020B0502040204020203" pitchFamily="34" charset="0"/>
            </a:endParaRPr>
          </a:p>
        </p:txBody>
      </p:sp>
      <p:pic>
        <p:nvPicPr>
          <p:cNvPr id="4" name="3 Marcador de contenido" descr="LeyToleranciaCero-1024x46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5211" y="1345474"/>
            <a:ext cx="9797143" cy="4990012"/>
          </a:xfr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484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>
          <a:xfrm>
            <a:off x="2506664" y="457200"/>
            <a:ext cx="7704137" cy="1981200"/>
          </a:xfrm>
        </p:spPr>
        <p:txBody>
          <a:bodyPr/>
          <a:lstStyle/>
          <a:p>
            <a:pPr eaLnBrk="1" hangingPunct="1"/>
            <a:r>
              <a:rPr lang="es-CL" altLang="x-none" smtClean="0">
                <a:ln>
                  <a:noFill/>
                </a:ln>
              </a:rPr>
              <a:t>LEY DE TRANSITO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57132" y="1830978"/>
            <a:ext cx="7704137" cy="3332163"/>
          </a:xfrm>
        </p:spPr>
        <p:txBody>
          <a:bodyPr rtlCol="0">
            <a:noAutofit/>
          </a:bodyPr>
          <a:lstStyle/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s-CL" sz="2400" dirty="0" smtClean="0">
                <a:latin typeface="Bahnschrift SemiBold SemiConden" panose="020B0502040204020203" pitchFamily="34" charset="0"/>
              </a:rPr>
              <a:t>UN VASO DE 250 ML DE CERVEZA LAGER PROMEDIO, DE UNOS 4,5 GRADOS DE ALCOHOL, TE APORTARÁN UN TOTAL DE 0.9 GRAMOS DE ALCOHOL.</a:t>
            </a: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endParaRPr lang="es-CL" sz="2400" dirty="0">
              <a:latin typeface="Bahnschrift SemiBold SemiConden" panose="020B0502040204020203" pitchFamily="34" charset="0"/>
            </a:endParaRPr>
          </a:p>
          <a:p>
            <a:pPr marL="0" indent="0" eaLnBrk="1" fontAlgn="auto" hangingPunct="1">
              <a:buClr>
                <a:schemeClr val="accent1">
                  <a:lumMod val="75000"/>
                </a:schemeClr>
              </a:buClr>
              <a:buNone/>
              <a:defRPr/>
            </a:pPr>
            <a:endParaRPr lang="es-CL" sz="2400" dirty="0" smtClean="0">
              <a:latin typeface="Bahnschrift SemiBold SemiConden" panose="020B0502040204020203" pitchFamily="34" charset="0"/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s-CL" sz="2400" dirty="0" smtClean="0">
                <a:latin typeface="Bahnschrift SemiBold SemiConden" panose="020B0502040204020203" pitchFamily="34" charset="0"/>
              </a:rPr>
              <a:t> UN VINO, GENERALMENTE, TIENE UNOS 1.3 GRAMOS DE ALCOHOL. POR ENDE, UNA COPA DE 200 ML DE LA BEBIDA TE APORTARÁN CASI 21 GRAMOS DE ALCOHOL. </a:t>
            </a:r>
          </a:p>
          <a:p>
            <a:pPr marL="0" indent="0" eaLnBrk="1" fontAlgn="auto" hangingPunct="1">
              <a:buClr>
                <a:schemeClr val="accent1">
                  <a:lumMod val="75000"/>
                </a:schemeClr>
              </a:buClr>
              <a:buNone/>
              <a:defRPr/>
            </a:pPr>
            <a:r>
              <a:rPr lang="es-CL" sz="2400" dirty="0" smtClean="0">
                <a:latin typeface="Bahnschrift SemiBold SemiConden" panose="020B0502040204020203" pitchFamily="34" charset="0"/>
              </a:rPr>
              <a:t/>
            </a:r>
            <a:br>
              <a:rPr lang="es-CL" sz="2400" dirty="0" smtClean="0">
                <a:latin typeface="Bahnschrift SemiBold SemiConden" panose="020B0502040204020203" pitchFamily="34" charset="0"/>
              </a:rPr>
            </a:br>
            <a:r>
              <a:rPr lang="es-CL" sz="2400" dirty="0" smtClean="0">
                <a:latin typeface="Bahnschrift SemiBold SemiConden" panose="020B0502040204020203" pitchFamily="34" charset="0"/>
              </a:rPr>
              <a:t/>
            </a:r>
            <a:br>
              <a:rPr lang="es-CL" sz="2400" dirty="0" smtClean="0">
                <a:latin typeface="Bahnschrift SemiBold SemiConden" panose="020B0502040204020203" pitchFamily="34" charset="0"/>
              </a:rPr>
            </a:br>
            <a:r>
              <a:rPr lang="es-CL" sz="2400" dirty="0" smtClean="0">
                <a:latin typeface="Bahnschrift SemiBold SemiConden" panose="020B0502040204020203" pitchFamily="34" charset="0"/>
              </a:rPr>
              <a:t/>
            </a:r>
            <a:br>
              <a:rPr lang="es-CL" sz="2400" dirty="0" smtClean="0">
                <a:latin typeface="Bahnschrift SemiBold SemiConden" panose="020B0502040204020203" pitchFamily="34" charset="0"/>
              </a:rPr>
            </a:br>
            <a:r>
              <a:rPr lang="es-CL" sz="2400" dirty="0" smtClean="0">
                <a:latin typeface="Bahnschrift SemiBold SemiConden" panose="020B0502040204020203" pitchFamily="34" charset="0"/>
              </a:rPr>
              <a:t/>
            </a:r>
            <a:br>
              <a:rPr lang="es-CL" sz="2400" dirty="0" smtClean="0">
                <a:latin typeface="Bahnschrift SemiBold SemiConden" panose="020B0502040204020203" pitchFamily="34" charset="0"/>
              </a:rPr>
            </a:br>
            <a:endParaRPr lang="es-CL" sz="2400" dirty="0"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52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>
          <a:xfrm>
            <a:off x="2506664" y="457200"/>
            <a:ext cx="7704137" cy="1981200"/>
          </a:xfrm>
        </p:spPr>
        <p:txBody>
          <a:bodyPr/>
          <a:lstStyle/>
          <a:p>
            <a:pPr eaLnBrk="1" hangingPunct="1"/>
            <a:r>
              <a:rPr lang="es-CL" altLang="x-none" smtClean="0">
                <a:ln>
                  <a:noFill/>
                </a:ln>
              </a:rPr>
              <a:t>LEY DE TRANSITO</a:t>
            </a:r>
          </a:p>
        </p:txBody>
      </p:sp>
      <p:sp>
        <p:nvSpPr>
          <p:cNvPr id="44035" name="2 Marcador de contenido"/>
          <p:cNvSpPr>
            <a:spLocks noGrp="1"/>
          </p:cNvSpPr>
          <p:nvPr>
            <p:ph idx="1"/>
          </p:nvPr>
        </p:nvSpPr>
        <p:spPr>
          <a:xfrm>
            <a:off x="1952625" y="1571626"/>
            <a:ext cx="8229600" cy="4530725"/>
          </a:xfrm>
        </p:spPr>
        <p:txBody>
          <a:bodyPr>
            <a:normAutofit/>
          </a:bodyPr>
          <a:lstStyle/>
          <a:p>
            <a:pPr eaLnBrk="1" hangingPunct="1"/>
            <a:r>
              <a:rPr lang="es-CL" altLang="x-none" sz="2400" dirty="0" smtClean="0">
                <a:latin typeface="Bahnschrift SemiBold SemiConden" panose="020B0502040204020203" pitchFamily="34" charset="0"/>
              </a:rPr>
              <a:t>LICOR FUERTE, CUYA GRADUACIÓN ALCOHÓLICA SEA DE 30 GRADOS:</a:t>
            </a:r>
          </a:p>
          <a:p>
            <a:pPr eaLnBrk="1" hangingPunct="1"/>
            <a:endParaRPr lang="es-CL" altLang="x-none" sz="2400" dirty="0" smtClean="0">
              <a:latin typeface="Bahnschrift SemiBold SemiConden" panose="020B0502040204020203" pitchFamily="34" charset="0"/>
            </a:endParaRPr>
          </a:p>
          <a:p>
            <a:pPr eaLnBrk="1" hangingPunct="1"/>
            <a:r>
              <a:rPr lang="es-CL" altLang="x-none" sz="2400" dirty="0" smtClean="0">
                <a:latin typeface="Bahnschrift SemiBold SemiConden" panose="020B0502040204020203" pitchFamily="34" charset="0"/>
              </a:rPr>
              <a:t> EN ESTOS CASOS, LAS MEDIDAS A BEBER SUELEN SER MENORES.</a:t>
            </a:r>
          </a:p>
          <a:p>
            <a:pPr eaLnBrk="1" hangingPunct="1"/>
            <a:endParaRPr lang="es-CL" altLang="x-none" sz="2400" dirty="0" smtClean="0">
              <a:latin typeface="Bahnschrift SemiBold SemiConden" panose="020B0502040204020203" pitchFamily="34" charset="0"/>
            </a:endParaRPr>
          </a:p>
          <a:p>
            <a:pPr eaLnBrk="1" hangingPunct="1"/>
            <a:r>
              <a:rPr lang="es-CL" altLang="x-none" sz="2400" dirty="0" smtClean="0">
                <a:latin typeface="Bahnschrift SemiBold SemiConden" panose="020B0502040204020203" pitchFamily="34" charset="0"/>
              </a:rPr>
              <a:t> ENTONCES PENSEMOS EN UN VASO PEQUEÑO, DE UNOS 100 ML.</a:t>
            </a:r>
            <a:r>
              <a:rPr lang="es-CL" altLang="x-none" sz="2400" b="1" dirty="0" smtClean="0">
                <a:latin typeface="Bahnschrift SemiBold SemiConden" panose="020B0502040204020203" pitchFamily="34" charset="0"/>
              </a:rPr>
              <a:t>= 2.4</a:t>
            </a:r>
            <a:endParaRPr lang="es-CL" altLang="x-none" sz="2400" dirty="0" smtClean="0"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19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>
          <a:xfrm>
            <a:off x="1645920" y="457200"/>
            <a:ext cx="8564881" cy="1981200"/>
          </a:xfrm>
        </p:spPr>
        <p:txBody>
          <a:bodyPr/>
          <a:lstStyle/>
          <a:p>
            <a:r>
              <a:rPr lang="es-CL" altLang="x-none" sz="3200" dirty="0">
                <a:latin typeface="Bahnschrift SemiBold SemiConden" panose="020B0502040204020203" pitchFamily="34" charset="0"/>
              </a:rPr>
              <a:t>¿CUÁNTO TENDRÍAS QUE TOMAR PARA MARCAR 1,2 </a:t>
            </a:r>
            <a:r>
              <a:rPr lang="es-CL" altLang="x-none" sz="3200" dirty="0" smtClean="0">
                <a:latin typeface="Bahnschrift SemiBold SemiConden" panose="020B0502040204020203" pitchFamily="34" charset="0"/>
              </a:rPr>
              <a:t>?</a:t>
            </a:r>
            <a:r>
              <a:rPr lang="es-CL" altLang="x-none" sz="3200" dirty="0">
                <a:latin typeface="Bahnschrift SemiBold SemiConden" panose="020B0502040204020203" pitchFamily="34" charset="0"/>
              </a:rPr>
              <a:t/>
            </a:r>
            <a:br>
              <a:rPr lang="es-CL" altLang="x-none" sz="3200" dirty="0">
                <a:latin typeface="Bahnschrift SemiBold SemiConden" panose="020B0502040204020203" pitchFamily="34" charset="0"/>
              </a:rPr>
            </a:br>
            <a:endParaRPr lang="es-CL" altLang="x-none" sz="3200" dirty="0" smtClean="0">
              <a:ln>
                <a:noFill/>
              </a:ln>
            </a:endParaRPr>
          </a:p>
        </p:txBody>
      </p:sp>
      <p:sp>
        <p:nvSpPr>
          <p:cNvPr id="45059" name="2 Marcador de contenido"/>
          <p:cNvSpPr>
            <a:spLocks noGrp="1"/>
          </p:cNvSpPr>
          <p:nvPr>
            <p:ph idx="1"/>
          </p:nvPr>
        </p:nvSpPr>
        <p:spPr>
          <a:xfrm>
            <a:off x="1879647" y="2053047"/>
            <a:ext cx="7704137" cy="3332163"/>
          </a:xfrm>
        </p:spPr>
        <p:txBody>
          <a:bodyPr>
            <a:normAutofit/>
          </a:bodyPr>
          <a:lstStyle/>
          <a:p>
            <a:pPr eaLnBrk="1" hangingPunct="1"/>
            <a:endParaRPr lang="es-CL" altLang="x-none" sz="2400" dirty="0" smtClean="0">
              <a:latin typeface="Bahnschrift SemiBold SemiConden" panose="020B0502040204020203" pitchFamily="34" charset="0"/>
            </a:endParaRPr>
          </a:p>
          <a:p>
            <a:pPr eaLnBrk="1" hangingPunct="1"/>
            <a:r>
              <a:rPr lang="es-CL" altLang="x-none" sz="2400" dirty="0" smtClean="0">
                <a:latin typeface="Bahnschrift SemiBold SemiConden" panose="020B0502040204020203" pitchFamily="34" charset="0"/>
              </a:rPr>
              <a:t> APROXIMADAMENTE :</a:t>
            </a:r>
          </a:p>
          <a:p>
            <a:pPr eaLnBrk="1" hangingPunct="1"/>
            <a:r>
              <a:rPr lang="es-CL" altLang="x-none" sz="2400" dirty="0" smtClean="0">
                <a:latin typeface="Bahnschrift SemiBold SemiConden" panose="020B0502040204020203" pitchFamily="34" charset="0"/>
              </a:rPr>
              <a:t>UNAS </a:t>
            </a:r>
            <a:r>
              <a:rPr lang="es-CL" altLang="x-none" sz="2400" b="1" dirty="0" smtClean="0">
                <a:latin typeface="Bahnschrift SemiBold SemiConden" panose="020B0502040204020203" pitchFamily="34" charset="0"/>
              </a:rPr>
              <a:t>5 COPAS DE VINO, </a:t>
            </a:r>
            <a:endParaRPr lang="es-CL" altLang="x-none" sz="2400" b="1" dirty="0">
              <a:latin typeface="Bahnschrift SemiBold SemiConden" panose="020B0502040204020203" pitchFamily="34" charset="0"/>
            </a:endParaRPr>
          </a:p>
          <a:p>
            <a:pPr eaLnBrk="1" hangingPunct="1"/>
            <a:r>
              <a:rPr lang="es-CL" altLang="x-none" sz="2400" b="1" dirty="0" smtClean="0">
                <a:latin typeface="Bahnschrift SemiBold SemiConden" panose="020B0502040204020203" pitchFamily="34" charset="0"/>
              </a:rPr>
              <a:t>4 VASOS DE CERVEZA, </a:t>
            </a:r>
            <a:endParaRPr lang="es-CL" altLang="x-none" sz="2400" b="1" dirty="0">
              <a:latin typeface="Bahnschrift SemiBold SemiConden" panose="020B0502040204020203" pitchFamily="34" charset="0"/>
            </a:endParaRPr>
          </a:p>
          <a:p>
            <a:pPr eaLnBrk="1" hangingPunct="1"/>
            <a:r>
              <a:rPr lang="es-CL" altLang="x-none" sz="2400" b="1" dirty="0" smtClean="0">
                <a:latin typeface="Bahnschrift SemiBold SemiConden" panose="020B0502040204020203" pitchFamily="34" charset="0"/>
              </a:rPr>
              <a:t>DOS PISCOLAS,</a:t>
            </a:r>
          </a:p>
          <a:p>
            <a:pPr eaLnBrk="1" hangingPunct="1"/>
            <a:r>
              <a:rPr lang="es-CL" altLang="x-none" sz="2400" b="1" dirty="0" smtClean="0">
                <a:latin typeface="Bahnschrift SemiBold SemiConden" panose="020B0502040204020203" pitchFamily="34" charset="0"/>
              </a:rPr>
              <a:t>DOS VASOS DE WHISKY. 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1696" y="2615577"/>
            <a:ext cx="3719105" cy="2207102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53939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z="3200" dirty="0" smtClean="0">
                <a:latin typeface="Bahnschrift SemiBold SemiConden" panose="020B0502040204020203" pitchFamily="34" charset="0"/>
              </a:rPr>
              <a:t>Algunos ejemplos</a:t>
            </a:r>
            <a:endParaRPr lang="x-none" sz="3200" dirty="0">
              <a:latin typeface="Bahnschrift SemiBold SemiConden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x-none" sz="2400" dirty="0" smtClean="0">
                <a:latin typeface="Bahnschrift SemiBold SemiConden" panose="020B0502040204020203" pitchFamily="34" charset="0"/>
              </a:rPr>
              <a:t>Hombre: 70 kg – </a:t>
            </a:r>
            <a:r>
              <a:rPr lang="x-none" sz="2400" dirty="0" err="1" smtClean="0">
                <a:latin typeface="Bahnschrift SemiBold SemiConden" panose="020B0502040204020203" pitchFamily="34" charset="0"/>
              </a:rPr>
              <a:t>piscola</a:t>
            </a:r>
            <a:r>
              <a:rPr lang="x-none" sz="2400" dirty="0" smtClean="0">
                <a:latin typeface="Bahnschrift SemiBold SemiConden" panose="020B0502040204020203" pitchFamily="34" charset="0"/>
              </a:rPr>
              <a:t> 45 - 45 ml. (2 cm vaso) + bebida</a:t>
            </a:r>
          </a:p>
          <a:p>
            <a:endParaRPr lang="x-none" sz="2400" dirty="0">
              <a:latin typeface="Bahnschrift SemiBold SemiConden" panose="020B0502040204020203" pitchFamily="34" charset="0"/>
            </a:endParaRPr>
          </a:p>
          <a:p>
            <a:endParaRPr lang="x-none" sz="2400" dirty="0" smtClean="0">
              <a:latin typeface="Bahnschrift SemiBold SemiConden" panose="020B0502040204020203" pitchFamily="34" charset="0"/>
            </a:endParaRPr>
          </a:p>
          <a:p>
            <a:endParaRPr lang="x-none" sz="2400" dirty="0">
              <a:latin typeface="Bahnschrift SemiBold SemiConden" panose="020B0502040204020203" pitchFamily="34" charset="0"/>
            </a:endParaRPr>
          </a:p>
          <a:p>
            <a:r>
              <a:rPr lang="x-none" sz="2400" dirty="0" smtClean="0">
                <a:latin typeface="Bahnschrift SemiBold SemiConden" panose="020B0502040204020203" pitchFamily="34" charset="0"/>
              </a:rPr>
              <a:t>Mujer: 60 kg – </a:t>
            </a:r>
            <a:r>
              <a:rPr lang="x-none" sz="2400" dirty="0" err="1" smtClean="0">
                <a:latin typeface="Bahnschrift SemiBold SemiConden" panose="020B0502040204020203" pitchFamily="34" charset="0"/>
              </a:rPr>
              <a:t>piscola</a:t>
            </a:r>
            <a:r>
              <a:rPr lang="x-none" sz="2400" dirty="0" smtClean="0">
                <a:latin typeface="Bahnschrift SemiBold SemiConden" panose="020B0502040204020203" pitchFamily="34" charset="0"/>
              </a:rPr>
              <a:t> 45 ml. (vaso 2 cm) + bebida</a:t>
            </a:r>
            <a:endParaRPr lang="x-none" sz="2400" dirty="0">
              <a:latin typeface="Bahnschrift SemiBold SemiConden" panose="020B0502040204020203" pitchFamily="34" charset="0"/>
            </a:endParaRPr>
          </a:p>
        </p:txBody>
      </p:sp>
      <p:sp>
        <p:nvSpPr>
          <p:cNvPr id="4" name="Flecha abajo 3"/>
          <p:cNvSpPr/>
          <p:nvPr/>
        </p:nvSpPr>
        <p:spPr>
          <a:xfrm>
            <a:off x="3344091" y="2704011"/>
            <a:ext cx="3200400" cy="9405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dirty="0" smtClean="0"/>
              <a:t>0.29</a:t>
            </a:r>
          </a:p>
          <a:p>
            <a:pPr algn="ctr"/>
            <a:r>
              <a:rPr lang="x-none" dirty="0" smtClean="0"/>
              <a:t>alcoholemia</a:t>
            </a:r>
            <a:endParaRPr lang="x-none" dirty="0"/>
          </a:p>
        </p:txBody>
      </p:sp>
      <p:sp>
        <p:nvSpPr>
          <p:cNvPr id="5" name="Flecha derecha 4"/>
          <p:cNvSpPr/>
          <p:nvPr/>
        </p:nvSpPr>
        <p:spPr>
          <a:xfrm>
            <a:off x="2534194" y="4676503"/>
            <a:ext cx="2116183" cy="10842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dirty="0" smtClean="0"/>
              <a:t>0.41 alcoholemia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17443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>
          <a:xfrm>
            <a:off x="2506664" y="0"/>
            <a:ext cx="7704137" cy="1981200"/>
          </a:xfrm>
        </p:spPr>
        <p:txBody>
          <a:bodyPr/>
          <a:lstStyle/>
          <a:p>
            <a:pPr algn="ctr" eaLnBrk="1" hangingPunct="1"/>
            <a:r>
              <a:rPr lang="es-CL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EFECTOS</a:t>
            </a:r>
          </a:p>
        </p:txBody>
      </p:sp>
      <p:sp>
        <p:nvSpPr>
          <p:cNvPr id="46083" name="2 Marcador de contenido"/>
          <p:cNvSpPr>
            <a:spLocks noGrp="1"/>
          </p:cNvSpPr>
          <p:nvPr>
            <p:ph idx="1"/>
          </p:nvPr>
        </p:nvSpPr>
        <p:spPr>
          <a:xfrm>
            <a:off x="2135188" y="1962151"/>
            <a:ext cx="8229600" cy="4530725"/>
          </a:xfrm>
        </p:spPr>
        <p:txBody>
          <a:bodyPr>
            <a:normAutofit/>
          </a:bodyPr>
          <a:lstStyle/>
          <a:p>
            <a:pPr eaLnBrk="1" hangingPunct="1"/>
            <a:r>
              <a:rPr lang="es-CL" altLang="x-none" sz="2400" dirty="0" smtClean="0">
                <a:latin typeface="Bahnschrift SemiBold SemiConden" panose="020B0502040204020203" pitchFamily="34" charset="0"/>
              </a:rPr>
              <a:t>CON 0,3 GRAMOS DE ALCOHOL POR LITRO DE SANGRE </a:t>
            </a:r>
            <a:r>
              <a:rPr lang="es-CL" altLang="x-none" sz="2400" b="1" dirty="0" smtClean="0">
                <a:latin typeface="Bahnschrift SemiBold SemiConden" panose="020B0502040204020203" pitchFamily="34" charset="0"/>
              </a:rPr>
              <a:t>DISMINUYE LA AGUDEZA MENTAL</a:t>
            </a:r>
            <a:r>
              <a:rPr lang="es-CL" altLang="x-none" sz="2400" dirty="0" smtClean="0">
                <a:latin typeface="Bahnschrift SemiBold SemiConden" panose="020B0502040204020203" pitchFamily="34" charset="0"/>
              </a:rPr>
              <a:t> Y LA PERCEPCIÓN DE LA VELOCIDAD.</a:t>
            </a:r>
          </a:p>
          <a:p>
            <a:pPr eaLnBrk="1" hangingPunct="1"/>
            <a:endParaRPr lang="es-CL" altLang="x-none" sz="2400" dirty="0" smtClean="0">
              <a:latin typeface="Bahnschrift SemiBold SemiConden" panose="020B0502040204020203" pitchFamily="34" charset="0"/>
            </a:endParaRPr>
          </a:p>
          <a:p>
            <a:pPr eaLnBrk="1" hangingPunct="1"/>
            <a:r>
              <a:rPr lang="es-CL" altLang="x-none" sz="2400" dirty="0" smtClean="0">
                <a:latin typeface="Bahnschrift SemiBold SemiConden" panose="020B0502040204020203" pitchFamily="34" charset="0"/>
              </a:rPr>
              <a:t>CON 0,5 SE VE AFECTADA LA </a:t>
            </a:r>
            <a:r>
              <a:rPr lang="es-CL" altLang="x-none" sz="2400" b="1" dirty="0" smtClean="0">
                <a:latin typeface="Bahnschrift SemiBold SemiConden" panose="020B0502040204020203" pitchFamily="34" charset="0"/>
              </a:rPr>
              <a:t>CAPACIDAD DE REACCIÓN</a:t>
            </a:r>
            <a:r>
              <a:rPr lang="es-CL" altLang="x-none" sz="2400" dirty="0" smtClean="0">
                <a:latin typeface="Bahnschrift SemiBold SemiConden" panose="020B0502040204020203" pitchFamily="34" charset="0"/>
              </a:rPr>
              <a:t> Y DE SENTIR RIESGO.</a:t>
            </a:r>
          </a:p>
          <a:p>
            <a:pPr eaLnBrk="1" hangingPunct="1"/>
            <a:endParaRPr lang="es-CL" altLang="x-none" sz="2400" dirty="0" smtClean="0">
              <a:latin typeface="Bahnschrift SemiBold SemiConden" panose="020B0502040204020203" pitchFamily="34" charset="0"/>
            </a:endParaRPr>
          </a:p>
          <a:p>
            <a:pPr eaLnBrk="1" hangingPunct="1"/>
            <a:r>
              <a:rPr lang="es-CL" altLang="x-none" sz="2400" dirty="0" smtClean="0">
                <a:latin typeface="Bahnschrift SemiBold SemiConden" panose="020B0502040204020203" pitchFamily="34" charset="0"/>
              </a:rPr>
              <a:t> POR SOBRE 0,8 LA </a:t>
            </a:r>
            <a:r>
              <a:rPr lang="es-CL" altLang="x-none" sz="2400" b="1" dirty="0" smtClean="0">
                <a:latin typeface="Bahnschrift SemiBold SemiConden" panose="020B0502040204020203" pitchFamily="34" charset="0"/>
              </a:rPr>
              <a:t>COORDINACIÓN SE PERTURBA FUERTEMENTE</a:t>
            </a:r>
            <a:r>
              <a:rPr lang="es-CL" altLang="x-none" sz="2400" dirty="0" smtClean="0">
                <a:latin typeface="Bahnschrift SemiBold SemiConden" panose="020B0502040204020203" pitchFamily="34" charset="0"/>
              </a:rPr>
              <a:t> Y EXISTE UN ESTADO DE EMBRIAGUEZ IMPORTANTE.</a:t>
            </a:r>
          </a:p>
          <a:p>
            <a:pPr eaLnBrk="1" hangingPunct="1"/>
            <a:endParaRPr lang="es-CL" altLang="x-none" sz="2400" dirty="0" smtClean="0"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88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>
          <a:xfrm>
            <a:off x="2349009" y="373118"/>
            <a:ext cx="7704137" cy="1981200"/>
          </a:xfrm>
        </p:spPr>
        <p:txBody>
          <a:bodyPr/>
          <a:lstStyle/>
          <a:p>
            <a:pPr algn="ctr" eaLnBrk="1" hangingPunct="1"/>
            <a:r>
              <a:rPr lang="es-CL" altLang="x-none" dirty="0" smtClean="0">
                <a:ln>
                  <a:noFill/>
                </a:ln>
                <a:latin typeface="Bahnschrift SemiBold SemiConden" panose="020B0502040204020203" pitchFamily="34" charset="0"/>
              </a:rPr>
              <a:t>FALTA GRAVE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264926" y="3234560"/>
            <a:ext cx="7704137" cy="3332163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s-CL" sz="2800" dirty="0">
                <a:latin typeface="Bahnschrift SemiBold SemiConden" panose="020B0502040204020203" pitchFamily="34" charset="0"/>
              </a:rPr>
              <a:t>1. EMBRIAGARSE ESTANDO FRANCO EN TIERRA.</a:t>
            </a: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endParaRPr lang="es-CL" sz="2800" dirty="0">
              <a:latin typeface="Bahnschrift SemiBold SemiConden" panose="020B0502040204020203" pitchFamily="34" charset="0"/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s-CL" sz="2800" dirty="0">
                <a:latin typeface="Bahnschrift SemiBold SemiConden" panose="020B0502040204020203" pitchFamily="34" charset="0"/>
              </a:rPr>
              <a:t>2. LLEGAR A BORDO, RECOGERSE A SU UNIDAD O ENTRAR A RECINTOS NAVALES EN ESTADO DE EBRIEDAD.</a:t>
            </a: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endParaRPr lang="es-CL" sz="2800" dirty="0">
              <a:latin typeface="Bahnschrift SemiBold SemiConden" panose="020B0502040204020203" pitchFamily="34" charset="0"/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s-CL" sz="2800" dirty="0">
                <a:latin typeface="Bahnschrift SemiBold SemiConden" panose="020B0502040204020203" pitchFamily="34" charset="0"/>
              </a:rPr>
              <a:t>3. SER SORPRENDIDO CONDUCIENDO VEHICULOS MOTORIZADOS BAJO LOS EFECTOS DEL ALCOHOL.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4652" y="1066800"/>
            <a:ext cx="3918857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77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>
          <a:xfrm>
            <a:off x="2082822" y="320041"/>
            <a:ext cx="7704137" cy="1981200"/>
          </a:xfrm>
        </p:spPr>
        <p:txBody>
          <a:bodyPr/>
          <a:lstStyle/>
          <a:p>
            <a:pPr algn="ctr" eaLnBrk="1" hangingPunct="1"/>
            <a:r>
              <a:rPr lang="es-CL" altLang="x-none" dirty="0" smtClean="0">
                <a:ln>
                  <a:noFill/>
                </a:ln>
                <a:latin typeface="Bahnschrift SemiBold SemiConden" panose="020B0502040204020203" pitchFamily="34" charset="0"/>
              </a:rPr>
              <a:t>FALTA GRAVISIMA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676250" y="2963393"/>
            <a:ext cx="8159933" cy="4034244"/>
          </a:xfrm>
        </p:spPr>
        <p:txBody>
          <a:bodyPr rtlCol="0">
            <a:noAutofit/>
          </a:bodyPr>
          <a:lstStyle/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s-CL" sz="2400" dirty="0" smtClean="0">
                <a:latin typeface="Bahnschrift SemiBold SemiConden" panose="020B0502040204020203" pitchFamily="34" charset="0"/>
              </a:rPr>
              <a:t>1. EMBRIAGARSE A BORDO O EN CUALQUIER REPARTICION NAVAL</a:t>
            </a:r>
            <a:r>
              <a:rPr lang="es-CL" sz="2400" dirty="0" smtClean="0">
                <a:latin typeface="Bahnschrift SemiBold SemiConden" panose="020B0502040204020203" pitchFamily="34" charset="0"/>
              </a:rPr>
              <a:t>.</a:t>
            </a:r>
            <a:endParaRPr lang="es-CL" sz="2400" dirty="0" smtClean="0">
              <a:latin typeface="Bahnschrift SemiBold SemiConden" panose="020B0502040204020203" pitchFamily="34" charset="0"/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s-CL" sz="2400" dirty="0" smtClean="0">
                <a:latin typeface="Bahnschrift SemiBold SemiConden" panose="020B0502040204020203" pitchFamily="34" charset="0"/>
              </a:rPr>
              <a:t>2. INTRODUCIR O TENER BEBIDAS ALCOHOLICAS EN UNIDADES O REPARTICIONES SIN </a:t>
            </a:r>
            <a:r>
              <a:rPr lang="es-CL" sz="2400" dirty="0" smtClean="0">
                <a:latin typeface="Bahnschrift SemiBold SemiConden" panose="020B0502040204020203" pitchFamily="34" charset="0"/>
              </a:rPr>
              <a:t>AUTORIZACION</a:t>
            </a:r>
            <a:endParaRPr lang="es-CL" sz="2400" dirty="0" smtClean="0">
              <a:latin typeface="Bahnschrift SemiBold SemiConden" panose="020B0502040204020203" pitchFamily="34" charset="0"/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s-CL" sz="2400" dirty="0" smtClean="0">
                <a:latin typeface="Bahnschrift SemiBold SemiConden" panose="020B0502040204020203" pitchFamily="34" charset="0"/>
              </a:rPr>
              <a:t>3. EFECTUAR, EN ESTADO DE EBRIEDAD, ACTOS QUE DESPRESTIGIEN A LA INSTITUCION O QUE INVOLUCREN RIESGOS PARA TERCEROS.</a:t>
            </a:r>
            <a:endParaRPr lang="es-CL" sz="2400" dirty="0">
              <a:latin typeface="Bahnschrift SemiBold SemiConden" panose="020B05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3635" y="1045255"/>
            <a:ext cx="4362993" cy="1887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4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 smtClean="0">
                <a:latin typeface="Bahnschrift SemiBold SemiConden" panose="020B0502040204020203" pitchFamily="34" charset="0"/>
              </a:rPr>
              <a:t>Reflexión – Situación compleja vivida </a:t>
            </a:r>
            <a:r>
              <a:rPr lang="x-none" dirty="0">
                <a:latin typeface="Bahnschrift SemiBold SemiConden" panose="020B0502040204020203" pitchFamily="34" charset="0"/>
              </a:rPr>
              <a:t>u</a:t>
            </a:r>
            <a:r>
              <a:rPr lang="x-none" dirty="0" smtClean="0">
                <a:latin typeface="Bahnschrift SemiBold SemiConden" panose="020B0502040204020203" pitchFamily="34" charset="0"/>
              </a:rPr>
              <a:t> observada a causa del alcohol.</a:t>
            </a:r>
            <a:endParaRPr lang="x-none" dirty="0">
              <a:latin typeface="Bahnschrift SemiBold SemiConden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x-none" sz="2400" dirty="0" smtClean="0">
                <a:latin typeface="Bahnschrift SemiBold SemiConden" panose="020B0502040204020203" pitchFamily="34" charset="0"/>
              </a:rPr>
              <a:t>Donde ocurrió ?</a:t>
            </a:r>
          </a:p>
          <a:p>
            <a:r>
              <a:rPr lang="x-none" sz="2400" dirty="0" smtClean="0">
                <a:latin typeface="Bahnschrift SemiBold SemiConden" panose="020B0502040204020203" pitchFamily="34" charset="0"/>
              </a:rPr>
              <a:t>Quienes estaban ?</a:t>
            </a:r>
          </a:p>
          <a:p>
            <a:r>
              <a:rPr lang="x-none" sz="2400" dirty="0" smtClean="0">
                <a:latin typeface="Bahnschrift SemiBold SemiConden" panose="020B0502040204020203" pitchFamily="34" charset="0"/>
              </a:rPr>
              <a:t>Que edad tenias ?</a:t>
            </a:r>
          </a:p>
          <a:p>
            <a:r>
              <a:rPr lang="x-none" sz="2400" dirty="0" smtClean="0">
                <a:latin typeface="Bahnschrift SemiBold SemiConden" panose="020B0502040204020203" pitchFamily="34" charset="0"/>
              </a:rPr>
              <a:t>Que sucedió antes ?</a:t>
            </a:r>
          </a:p>
          <a:p>
            <a:r>
              <a:rPr lang="x-none" sz="2400" dirty="0" smtClean="0">
                <a:latin typeface="Bahnschrift SemiBold SemiConden" panose="020B0502040204020203" pitchFamily="34" charset="0"/>
              </a:rPr>
              <a:t>Que sucedió después ?</a:t>
            </a:r>
          </a:p>
          <a:p>
            <a:endParaRPr lang="x-none" sz="2400" dirty="0">
              <a:latin typeface="Bahnschrift SemiBold SemiConden" panose="020B0502040204020203" pitchFamily="34" charset="0"/>
            </a:endParaRPr>
          </a:p>
          <a:p>
            <a:r>
              <a:rPr lang="x-none" sz="2400" dirty="0" smtClean="0">
                <a:latin typeface="Bahnschrift SemiBold SemiConden" panose="020B0502040204020203" pitchFamily="34" charset="0"/>
              </a:rPr>
              <a:t>Si fuera libro o película – que nombre tendría ?</a:t>
            </a:r>
            <a:endParaRPr lang="x-none" sz="2400" dirty="0">
              <a:latin typeface="Bahnschrift SemiBold SemiConden" panose="020B0502040204020203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6299" y="1853248"/>
            <a:ext cx="4993277" cy="3162889"/>
          </a:xfrm>
          <a:prstGeom prst="rect">
            <a:avLst/>
          </a:prstGeom>
          <a:effectLst>
            <a:innerShdw blurRad="63500" dist="50800" dir="108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776294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dirty="0" smtClean="0">
                <a:latin typeface="Bahnschrift SemiBold SemiConden" panose="020B0502040204020203" pitchFamily="34" charset="0"/>
              </a:rPr>
              <a:t>Trabajo grupal</a:t>
            </a:r>
            <a:endParaRPr lang="x-none" dirty="0">
              <a:latin typeface="Bahnschrift SemiBold SemiConden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x-none" dirty="0"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84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Rectángulo"/>
          <p:cNvSpPr>
            <a:spLocks noChangeArrowheads="1"/>
          </p:cNvSpPr>
          <p:nvPr/>
        </p:nvSpPr>
        <p:spPr bwMode="auto">
          <a:xfrm>
            <a:off x="2238376" y="1214438"/>
            <a:ext cx="7858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es-ES" altLang="es-CL" sz="3600" dirty="0">
                <a:latin typeface="Bahnschrift SemiBold SemiConden" panose="020B0502040204020203" pitchFamily="34" charset="0"/>
              </a:rPr>
              <a:t>CARTILLA DE CONSUMO MODERADO DE ALCOHOL</a:t>
            </a:r>
            <a:endParaRPr lang="es-CL" altLang="es-CL" sz="3600" dirty="0">
              <a:latin typeface="Bahnschrift SemiBold SemiConden" panose="020B0502040204020203" pitchFamily="34" charset="0"/>
            </a:endParaRPr>
          </a:p>
        </p:txBody>
      </p:sp>
      <p:pic>
        <p:nvPicPr>
          <p:cNvPr id="23555" name="Picture 5" descr="alcohol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389" y="2643007"/>
            <a:ext cx="4535488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27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518745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2206219" y="2248989"/>
            <a:ext cx="7704137" cy="3332163"/>
          </a:xfrm>
        </p:spPr>
        <p:txBody>
          <a:bodyPr rtlCol="0">
            <a:normAutofit/>
          </a:bodyPr>
          <a:lstStyle/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s-ES" sz="2400" dirty="0">
                <a:latin typeface="Bahnschrift SemiBold SemiConden" panose="020B0502040204020203" pitchFamily="34" charset="0"/>
              </a:rPr>
              <a:t>PODEMOS PASARLO MUY BIEN, ENTRE AMIGOS O EN UNA FIESTA, SIN NECESIDAD DE TOMAR ALCOHOL.</a:t>
            </a: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endParaRPr lang="es-ES" sz="2400" dirty="0">
              <a:latin typeface="Bahnschrift SemiBold SemiConden" panose="020B0502040204020203" pitchFamily="34" charset="0"/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es-ES" sz="2400" dirty="0">
                <a:latin typeface="Bahnschrift SemiBold SemiConden" panose="020B0502040204020203" pitchFamily="34" charset="0"/>
              </a:rPr>
              <a:t> PERO, CUANDO VAYAS A BEBER, TEN EN CUENTA ALGUNAS REGLAS QUE AYUDARAN A TENER UNA </a:t>
            </a:r>
            <a:r>
              <a:rPr lang="es-ES" sz="2400" b="1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RELACION INTELIGENTE</a:t>
            </a:r>
            <a:r>
              <a:rPr lang="es-ES" sz="2400" dirty="0">
                <a:latin typeface="Bahnschrift SemiBold SemiConden" panose="020B0502040204020203" pitchFamily="34" charset="0"/>
              </a:rPr>
              <a:t> CON EL ALCOHOL.</a:t>
            </a:r>
          </a:p>
        </p:txBody>
      </p:sp>
    </p:spTree>
    <p:extLst>
      <p:ext uri="{BB962C8B-B14F-4D97-AF65-F5344CB8AC3E}">
        <p14:creationId xmlns:p14="http://schemas.microsoft.com/office/powerpoint/2010/main" val="3613416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329559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850572" y="1860550"/>
            <a:ext cx="8229600" cy="4997450"/>
          </a:xfrm>
        </p:spPr>
        <p:txBody>
          <a:bodyPr>
            <a:normAutofit/>
          </a:bodyPr>
          <a:lstStyle/>
          <a:p>
            <a:pPr eaLnBrk="1" hangingPunct="1"/>
            <a:r>
              <a:rPr lang="es-ES" altLang="x-none" sz="2400" b="1" dirty="0">
                <a:latin typeface="Bahnschrift SemiBold SemiConden" panose="020B0502040204020203" pitchFamily="34" charset="0"/>
              </a:rPr>
              <a:t>1.- SI VAS A TOMAR </a:t>
            </a:r>
            <a:r>
              <a:rPr lang="es-ES" altLang="x-none" sz="2400" b="1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COME ANTES</a:t>
            </a:r>
            <a:r>
              <a:rPr lang="es-ES" altLang="x-none" sz="2400" b="1" dirty="0">
                <a:latin typeface="Bahnschrift SemiBold SemiConden" panose="020B0502040204020203" pitchFamily="34" charset="0"/>
              </a:rPr>
              <a:t> DE HACERLO. NO BEBAS CON EL ESTOMAGO VACIO.</a:t>
            </a:r>
          </a:p>
          <a:p>
            <a:pPr eaLnBrk="1" hangingPunct="1"/>
            <a:endParaRPr lang="es-ES" altLang="x-none" sz="2400" b="1" dirty="0">
              <a:latin typeface="Bahnschrift SemiBold SemiConden" panose="020B0502040204020203" pitchFamily="34" charset="0"/>
            </a:endParaRPr>
          </a:p>
        </p:txBody>
      </p:sp>
      <p:pic>
        <p:nvPicPr>
          <p:cNvPr id="25604" name="Picture 5" descr="ANd9GcTx4v5-4Bl-_gtLSMAtx-cc4nmqBy6UAgbzwCx4_crZ4B7exw7pfr9yy-Q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045" y="2929301"/>
            <a:ext cx="4127863" cy="2859948"/>
          </a:xfrm>
          <a:prstGeom prst="rect">
            <a:avLst/>
          </a:prstGeom>
          <a:noFill/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8676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981200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  <a:endParaRPr lang="es-CL" altLang="x-none" sz="3200" dirty="0" smtClean="0">
              <a:ln>
                <a:noFill/>
              </a:ln>
              <a:latin typeface="Bahnschrift SemiBold SemiConden" panose="020B0502040204020203" pitchFamily="34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2153967" y="2131424"/>
            <a:ext cx="7704137" cy="3332163"/>
          </a:xfrm>
        </p:spPr>
        <p:txBody>
          <a:bodyPr>
            <a:normAutofit/>
          </a:bodyPr>
          <a:lstStyle/>
          <a:p>
            <a:pPr eaLnBrk="1" hangingPunct="1"/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2.- SI QUIERES BEBER HAZLO EN </a:t>
            </a:r>
            <a:r>
              <a:rPr lang="es-ES" altLang="x-none" sz="2400" b="1" dirty="0" smtClean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CANTIDADES MODERADAS</a:t>
            </a:r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 Y PREFIERE EL </a:t>
            </a:r>
            <a:r>
              <a:rPr lang="es-ES" altLang="x-none" sz="2400" b="1" dirty="0" smtClean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VINO O LA CERVEZA</a:t>
            </a:r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, PORQUE TIENEN MENOS GRADUACION ACOHOLICA QUE LAS BEBIDS DESTILADAS.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s-CL" altLang="x-none" sz="2400" dirty="0" smtClean="0">
              <a:latin typeface="Bahnschrift SemiBold SemiConden" panose="020B0502040204020203" pitchFamily="34" charset="0"/>
            </a:endParaRPr>
          </a:p>
        </p:txBody>
      </p:sp>
      <p:pic>
        <p:nvPicPr>
          <p:cNvPr id="26628" name="Picture 5" descr="ANd9GcQeFapT3awWn8mHTYKT8S4AyDj_eVHpYY6llD5GiyX5W3uAF54fpicCvOu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349" y="4062637"/>
            <a:ext cx="3566160" cy="2547619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04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981200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297658" y="2000795"/>
            <a:ext cx="7704137" cy="3332163"/>
          </a:xfrm>
        </p:spPr>
        <p:txBody>
          <a:bodyPr>
            <a:normAutofit/>
          </a:bodyPr>
          <a:lstStyle/>
          <a:p>
            <a:pPr eaLnBrk="1" hangingPunct="1"/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3.- CUANDO TOMES DESTILADOS (PISCO, WHISKY, TEQUILA, RON, ETC.)AGREGALES BASTANTE AGUA, GASEOSAS O JUGOS.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046" y="3354297"/>
            <a:ext cx="4245428" cy="2550114"/>
          </a:xfrm>
          <a:prstGeom prst="rect">
            <a:avLst/>
          </a:prstGeom>
          <a:scene3d>
            <a:camera prst="perspectiveAbove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619017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981200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  <a:endParaRPr lang="es-CL" altLang="x-none" sz="3200" dirty="0" smtClean="0">
              <a:ln>
                <a:noFill/>
              </a:ln>
              <a:latin typeface="Bahnschrift SemiBold SemiConden" panose="020B0502040204020203" pitchFamily="34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158558" y="1948541"/>
            <a:ext cx="7704137" cy="39036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4.- TRATA DE QUE UN TRAGO TE DURE ALREDEDOR DE UNA HORA Y MEDIA. </a:t>
            </a:r>
          </a:p>
          <a:p>
            <a:pPr eaLnBrk="1" hangingPunct="1">
              <a:lnSpc>
                <a:spcPct val="90000"/>
              </a:lnSpc>
            </a:pPr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DA SORBOS CORTOS Y AUMENTA EL TIEMPO ENTRE UNO Y OTRO.</a:t>
            </a:r>
          </a:p>
          <a:p>
            <a:pPr eaLnBrk="1" hangingPunct="1">
              <a:lnSpc>
                <a:spcPct val="90000"/>
              </a:lnSpc>
            </a:pPr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 CUENTA LOS SORBOS QUE DAS POR VASO. EN EL SIGUIENTE TRAGO TRATA DE AUMENTAR EL NUMERO DE SORBOS.</a:t>
            </a:r>
          </a:p>
          <a:p>
            <a:pPr eaLnBrk="1" hangingPunct="1">
              <a:lnSpc>
                <a:spcPct val="90000"/>
              </a:lnSpc>
            </a:pPr>
            <a:endParaRPr lang="es-CL" altLang="x-none" sz="2400" dirty="0" smtClean="0">
              <a:latin typeface="Bahnschrift SemiBold SemiConden" panose="020B0502040204020203" pitchFamily="34" charset="0"/>
            </a:endParaRPr>
          </a:p>
        </p:txBody>
      </p:sp>
      <p:pic>
        <p:nvPicPr>
          <p:cNvPr id="28676" name="Picture 5" descr="ANd9GcRuZ0mSLquwxANKrQYP8VnUI7Q_s2vsMFSRbqjzac82ZYzc3NJorHvRKtgh3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09" y="2170611"/>
            <a:ext cx="2621282" cy="345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180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981200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2310721" y="2144487"/>
            <a:ext cx="7704137" cy="3332163"/>
          </a:xfrm>
        </p:spPr>
        <p:txBody>
          <a:bodyPr>
            <a:normAutofit/>
          </a:bodyPr>
          <a:lstStyle/>
          <a:p>
            <a:pPr eaLnBrk="1" hangingPunct="1"/>
            <a:r>
              <a:rPr lang="es-ES" altLang="x-none" sz="2400" b="1" dirty="0">
                <a:latin typeface="Bahnschrift SemiBold SemiConden" panose="020B0502040204020203" pitchFamily="34" charset="0"/>
              </a:rPr>
              <a:t>5.- </a:t>
            </a:r>
            <a:r>
              <a:rPr lang="es-ES" altLang="x-none" sz="2400" b="1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 MANTENGAS EL </a:t>
            </a:r>
            <a:r>
              <a:rPr lang="es-ES" altLang="x-none" sz="2400" b="1" dirty="0" smtClean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TRAGO </a:t>
            </a:r>
            <a:r>
              <a:rPr lang="es-ES" altLang="x-none" sz="2400" b="1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EN LA MANO</a:t>
            </a:r>
            <a:r>
              <a:rPr lang="es-ES" altLang="x-none" sz="2400" b="1" dirty="0">
                <a:latin typeface="Bahnschrift SemiBold SemiConden" panose="020B0502040204020203" pitchFamily="34" charset="0"/>
              </a:rPr>
              <a:t>, DEJALO ENLA MESA DESPUES DE CADA SORBO. SI LO TIENES EN LA MANO, BEBERAS CON MAS FRECUENCIA.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5755" y="3810568"/>
            <a:ext cx="4794068" cy="2403565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622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4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981200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  <a:endParaRPr lang="es-CL" altLang="x-none" sz="3200" dirty="0" smtClean="0">
              <a:ln>
                <a:noFill/>
              </a:ln>
              <a:latin typeface="Bahnschrift SemiBold SemiConden" panose="020B0502040204020203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2405063" y="1974670"/>
            <a:ext cx="7704137" cy="3332163"/>
          </a:xfrm>
        </p:spPr>
        <p:txBody>
          <a:bodyPr>
            <a:normAutofit/>
          </a:bodyPr>
          <a:lstStyle/>
          <a:p>
            <a:pPr eaLnBrk="1" hangingPunct="1"/>
            <a:r>
              <a:rPr lang="es-ES" altLang="x-none" sz="2400" b="1" dirty="0">
                <a:latin typeface="Bahnschrift SemiBold SemiConden" panose="020B0502040204020203" pitchFamily="34" charset="0"/>
              </a:rPr>
              <a:t>6.-EN UNA REUNION O FIESTA </a:t>
            </a:r>
            <a:r>
              <a:rPr lang="es-ES" altLang="x-none" sz="2400" b="1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 TE</a:t>
            </a:r>
            <a:r>
              <a:rPr lang="es-ES" altLang="x-none" sz="2400" b="1" dirty="0">
                <a:latin typeface="Bahnschrift SemiBold SemiConden" panose="020B0502040204020203" pitchFamily="34" charset="0"/>
              </a:rPr>
              <a:t> </a:t>
            </a:r>
            <a:r>
              <a:rPr lang="es-ES" altLang="x-none" sz="2400" b="1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DEDIQUES SOLO A BEBER</a:t>
            </a:r>
            <a:r>
              <a:rPr lang="es-ES" altLang="x-none" sz="2400" b="1" dirty="0">
                <a:latin typeface="Bahnschrift SemiBold SemiConden" panose="020B0502040204020203" pitchFamily="34" charset="0"/>
              </a:rPr>
              <a:t>. HAZ ALGUNA COSA QUE TE GUSTE MIENTRAS BEBES, POR EJEMPLO CONVERSAR, COMER, ESCUCHAR MUSICA, ETC.</a:t>
            </a:r>
          </a:p>
          <a:p>
            <a:pPr eaLnBrk="1" hangingPunct="1"/>
            <a:endParaRPr lang="es-CL" altLang="x-none" sz="2400" dirty="0">
              <a:latin typeface="Bahnschrift SemiBold SemiConden" panose="020B0502040204020203" pitchFamily="34" charset="0"/>
            </a:endParaRPr>
          </a:p>
        </p:txBody>
      </p:sp>
      <p:pic>
        <p:nvPicPr>
          <p:cNvPr id="30724" name="Picture 5" descr="ANd9GcRZIM6bnoKsqjUDsiOI4H-SosXurNgftJBM1QIJSgUXxsmb_3IoG29bMHYu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355" y="3409406"/>
            <a:ext cx="4728754" cy="291301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749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389097" y="483123"/>
            <a:ext cx="7704137" cy="1981200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2033451" y="2645229"/>
            <a:ext cx="8229600" cy="4924425"/>
          </a:xfrm>
        </p:spPr>
        <p:txBody>
          <a:bodyPr>
            <a:normAutofit/>
          </a:bodyPr>
          <a:lstStyle/>
          <a:p>
            <a:pPr eaLnBrk="1" hangingPunct="1"/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7.- SABOREA LA BEBIDA. MANTENLA EN LA BOCA Y DISFRUTA SU SABOR. </a:t>
            </a:r>
            <a:r>
              <a:rPr lang="es-ES" altLang="x-none" sz="2400" b="1" dirty="0" smtClean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 TE LA TRAGUES  A TODA PRISA.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0315" y="3649792"/>
            <a:ext cx="5120640" cy="227293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2990839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981200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  <a:endParaRPr lang="es-CL" altLang="x-none" sz="3200" dirty="0" smtClean="0">
              <a:ln>
                <a:noFill/>
              </a:ln>
              <a:latin typeface="Bahnschrift SemiBold SemiConden" panose="020B0502040204020203" pitchFamily="34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2452160" y="1619871"/>
            <a:ext cx="7704137" cy="3332163"/>
          </a:xfrm>
        </p:spPr>
        <p:txBody>
          <a:bodyPr>
            <a:normAutofit/>
          </a:bodyPr>
          <a:lstStyle/>
          <a:p>
            <a:pPr eaLnBrk="1" hangingPunct="1"/>
            <a:r>
              <a:rPr lang="es-ES" altLang="x-none" sz="2400" b="1" dirty="0">
                <a:latin typeface="Bahnschrift SemiBold SemiConden" panose="020B0502040204020203" pitchFamily="34" charset="0"/>
              </a:rPr>
              <a:t>8.- PRUEBA UN “RECREO”. ES UNA BEBIDA SIN ALCOHOL QUE TOMAS ENTRE BEBIDAS ALCOHOLICAS. TE SORPRENDERA LO REFRESCANTE QUE ES UNA BEBIDA SIN ALCOHOL ENTRE COPA Y COPA.</a:t>
            </a:r>
          </a:p>
          <a:p>
            <a:pPr eaLnBrk="1" hangingPunct="1"/>
            <a:endParaRPr lang="es-CL" altLang="x-none" sz="2400" dirty="0">
              <a:latin typeface="Bahnschrift SemiBold SemiConden" panose="020B05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8826" y="3898437"/>
            <a:ext cx="4611189" cy="2495006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98532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981200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2650355" y="2092235"/>
            <a:ext cx="7704137" cy="3332163"/>
          </a:xfrm>
        </p:spPr>
        <p:txBody>
          <a:bodyPr>
            <a:normAutofit/>
          </a:bodyPr>
          <a:lstStyle/>
          <a:p>
            <a:pPr eaLnBrk="1" hangingPunct="1"/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9.- EVITA MEZCLAR TRAGOS.</a:t>
            </a:r>
          </a:p>
        </p:txBody>
      </p:sp>
      <p:pic>
        <p:nvPicPr>
          <p:cNvPr id="33796" name="Picture 5" descr="10-mejores-bebidas-con-alcohol-2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908" y="3180601"/>
            <a:ext cx="4807132" cy="3200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68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98" decel="100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518745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  <a:endParaRPr lang="es-CL" altLang="x-none" sz="3200" dirty="0" smtClean="0">
              <a:ln>
                <a:noFill/>
              </a:ln>
              <a:latin typeface="Bahnschrift SemiBold SemiConden" panose="020B0502040204020203" pitchFamily="34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1961331" y="1933575"/>
            <a:ext cx="8291512" cy="4924425"/>
          </a:xfrm>
        </p:spPr>
        <p:txBody>
          <a:bodyPr>
            <a:normAutofit/>
          </a:bodyPr>
          <a:lstStyle/>
          <a:p>
            <a:pPr eaLnBrk="1" hangingPunct="1"/>
            <a:r>
              <a:rPr lang="es-ES" altLang="x-none" sz="2400" b="1" dirty="0">
                <a:latin typeface="Bahnschrift SemiBold SemiConden" panose="020B0502040204020203" pitchFamily="34" charset="0"/>
              </a:rPr>
              <a:t>10.- SI NO TIENES GANAS DE TOMAR O SIENTES QUE YA HAS TOMADO SUFICIENTE, SIRVETE UNA BEBIDA, JUGO O AGUA PARA EVITAR LAS PRESIONES.</a:t>
            </a:r>
          </a:p>
          <a:p>
            <a:pPr eaLnBrk="1" hangingPunct="1"/>
            <a:endParaRPr lang="es-CL" altLang="x-none" sz="2400" dirty="0">
              <a:latin typeface="Bahnschrift SemiBold SemiConden" panose="020B0502040204020203" pitchFamily="34" charset="0"/>
            </a:endParaRPr>
          </a:p>
        </p:txBody>
      </p:sp>
      <p:pic>
        <p:nvPicPr>
          <p:cNvPr id="34820" name="Picture 5" descr="ANd9GcTK8S5GoAUvva2XpPZfsSijuGjKd9gR6bQH5kTnVLaRL1d0LQQFDkEsmRjv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554" y="4009230"/>
            <a:ext cx="3291839" cy="2117249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043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6664" y="457200"/>
            <a:ext cx="7704137" cy="1382110"/>
          </a:xfrm>
        </p:spPr>
        <p:txBody>
          <a:bodyPr/>
          <a:lstStyle/>
          <a:p>
            <a:pPr algn="ctr" eaLnBrk="1" hangingPunct="1"/>
            <a:r>
              <a:rPr lang="es-ES" altLang="x-none" sz="3200" dirty="0" smtClean="0">
                <a:ln>
                  <a:noFill/>
                </a:ln>
                <a:latin typeface="Bahnschrift SemiBold SemiConden" panose="020B0502040204020203" pitchFamily="34" charset="0"/>
              </a:rPr>
              <a:t>CARTILLA DE CONSUMO MODERADO DE ALCOHOL</a:t>
            </a:r>
            <a:endParaRPr lang="es-CL" altLang="x-none" sz="3200" dirty="0" smtClean="0">
              <a:ln>
                <a:noFill/>
              </a:ln>
              <a:latin typeface="Bahnschrift SemiBold SemiConden" panose="020B0502040204020203" pitchFamily="34" charset="0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2349009" y="1763112"/>
            <a:ext cx="7704137" cy="3332163"/>
          </a:xfrm>
        </p:spPr>
        <p:txBody>
          <a:bodyPr>
            <a:normAutofit/>
          </a:bodyPr>
          <a:lstStyle/>
          <a:p>
            <a:pPr eaLnBrk="1" hangingPunct="1"/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11.- SI ALGUIEN </a:t>
            </a:r>
            <a:r>
              <a:rPr lang="es-ES" altLang="x-none" sz="2400" b="1" dirty="0" smtClean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 QUIERE TOMAR</a:t>
            </a:r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, </a:t>
            </a:r>
            <a:r>
              <a:rPr lang="es-ES" altLang="x-none" sz="2400" b="1" dirty="0" smtClean="0">
                <a:solidFill>
                  <a:srgbClr val="FFCC00"/>
                </a:solidFill>
                <a:latin typeface="Bahnschrift SemiBold SemiConden" panose="020B0502040204020203" pitchFamily="34" charset="0"/>
              </a:rPr>
              <a:t>NO LO PRESIONES</a:t>
            </a:r>
            <a:r>
              <a:rPr lang="es-ES" altLang="x-none" sz="2400" b="1" dirty="0" smtClean="0">
                <a:latin typeface="Bahnschrift SemiBold SemiConden" panose="020B0502040204020203" pitchFamily="34" charset="0"/>
              </a:rPr>
              <a:t>; APOYALO (A) OFRECIENDOLE UNA BEBIDA O JUGO.</a:t>
            </a:r>
          </a:p>
          <a:p>
            <a:pPr eaLnBrk="1" hangingPunct="1"/>
            <a:endParaRPr lang="es-CL" altLang="x-none" sz="2400" dirty="0" smtClean="0">
              <a:latin typeface="Bahnschrift SemiBold SemiConden" panose="020B05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467" y="3144893"/>
            <a:ext cx="4937759" cy="250480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8078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z="3200" dirty="0" smtClean="0">
                <a:latin typeface="Bahnschrift SemiBold Condensed" panose="020B0502040204020203" pitchFamily="34" charset="0"/>
              </a:rPr>
              <a:t>                                        AUTOEVALUACION</a:t>
            </a:r>
            <a:endParaRPr lang="x-none" sz="3200" dirty="0">
              <a:latin typeface="Bahnschrift SemiBold Condensed" panose="020B0502040204020203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x-none" sz="2800" dirty="0" smtClean="0">
                <a:latin typeface="Bahnschrift SemiBold SemiConden" panose="020B0502040204020203" pitchFamily="34" charset="0"/>
              </a:rPr>
              <a:t>MARCAR CON “ X “ </a:t>
            </a:r>
          </a:p>
          <a:p>
            <a:r>
              <a:rPr lang="x-none" sz="2800" dirty="0" smtClean="0">
                <a:latin typeface="Bahnschrift SemiBold SemiConden" panose="020B0502040204020203" pitchFamily="34" charset="0"/>
              </a:rPr>
              <a:t>VERDADERO - FALSO</a:t>
            </a:r>
            <a:endParaRPr lang="x-none" sz="2800" dirty="0">
              <a:latin typeface="Bahnschrift SemiBold SemiConden" panose="020B0502040204020203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39190">
            <a:off x="3435531" y="2798652"/>
            <a:ext cx="5943599" cy="2704012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608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107</TotalTime>
  <Words>890</Words>
  <Application>Microsoft Office PowerPoint</Application>
  <PresentationFormat>Personalizado</PresentationFormat>
  <Paragraphs>102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Ion</vt:lpstr>
      <vt:lpstr>SESION IV</vt:lpstr>
      <vt:lpstr>OBJETIVOS</vt:lpstr>
      <vt:lpstr>CERVEZA – VINO - DESTILADOS</vt:lpstr>
      <vt:lpstr>Comentarios</vt:lpstr>
      <vt:lpstr>Ley tolerancia cero</vt:lpstr>
      <vt:lpstr>LEY DE TRANSITO</vt:lpstr>
      <vt:lpstr>LEY DE TRANSITO</vt:lpstr>
      <vt:lpstr>¿CUÁNTO TENDRÍAS QUE TOMAR PARA MARCAR 1,2 ? </vt:lpstr>
      <vt:lpstr>Algunos ejemplos</vt:lpstr>
      <vt:lpstr>EFECTOS</vt:lpstr>
      <vt:lpstr>FALTA GRAVE</vt:lpstr>
      <vt:lpstr>FALTA GRAVISIMA</vt:lpstr>
      <vt:lpstr>Reflexión – Situación compleja vivida u observada a causa del alcohol.</vt:lpstr>
      <vt:lpstr>Trabajo grupal</vt:lpstr>
      <vt:lpstr>Presentación de PowerPoint</vt:lpstr>
      <vt:lpstr>CARTILLA DE CONSUMO MODERADO DE ALCOHOL</vt:lpstr>
      <vt:lpstr>CARTILLA DE CONSUMO MODERADO DE ALCOHOL</vt:lpstr>
      <vt:lpstr>CARTILLA DE CONSUMO MODERADO DE ALCOHOL</vt:lpstr>
      <vt:lpstr>CARTILLA DE CONSUMO MODERADO DE ALCOHOL</vt:lpstr>
      <vt:lpstr>CARTILLA DE CONSUMO MODERADO DE ALCOHOL</vt:lpstr>
      <vt:lpstr>CARTILLA DE CONSUMO MODERADO DE ALCOHOL</vt:lpstr>
      <vt:lpstr>CARTILLA DE CONSUMO MODERADO DE ALCOHOL</vt:lpstr>
      <vt:lpstr>CARTILLA DE CONSUMO MODERADO DE ALCOHOL</vt:lpstr>
      <vt:lpstr>CARTILLA DE CONSUMO MODERADO DE ALCOHOL</vt:lpstr>
      <vt:lpstr>CARTILLA DE CONSUMO MODERADO DE ALCOHOL</vt:lpstr>
      <vt:lpstr>CARTILLA DE CONSUMO MODERADO DE ALCOHOL</vt:lpstr>
      <vt:lpstr>CARTILLA DE CONSUMO MODERADO DE ALCOHOL</vt:lpstr>
      <vt:lpstr>                                        AUTOEVALUACION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SESION IV</dc:title>
  <dc:creator>Profesores02</dc:creator>
  <cp:lastModifiedBy>Walter Coronado</cp:lastModifiedBy>
  <cp:revision>16</cp:revision>
  <cp:lastPrinted>2019-02-22T14:44:09Z</cp:lastPrinted>
  <dcterms:created xsi:type="dcterms:W3CDTF">2019-02-20T13:51:54Z</dcterms:created>
  <dcterms:modified xsi:type="dcterms:W3CDTF">2021-03-11T20:51:59Z</dcterms:modified>
</cp:coreProperties>
</file>