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8" r:id="rId4"/>
    <p:sldId id="257"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4"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6DC62AF3-6D80-4E12-80EA-4E4144DC8B51}" type="datetimeFigureOut">
              <a:rPr lang="es-CL" smtClean="0"/>
              <a:t>08-11-2016</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7BC6EF2D-F888-46F0-A5D2-3E9BB3CBF0D5}" type="slidenum">
              <a:rPr lang="es-CL" smtClean="0"/>
              <a:t>‹Nº›</a:t>
            </a:fld>
            <a:endParaRPr lang="es-CL" dirty="0"/>
          </a:p>
        </p:txBody>
      </p:sp>
    </p:spTree>
    <p:extLst>
      <p:ext uri="{BB962C8B-B14F-4D97-AF65-F5344CB8AC3E}">
        <p14:creationId xmlns:p14="http://schemas.microsoft.com/office/powerpoint/2010/main" val="1963159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6DC62AF3-6D80-4E12-80EA-4E4144DC8B51}" type="datetimeFigureOut">
              <a:rPr lang="es-CL" smtClean="0"/>
              <a:t>08-11-2016</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7BC6EF2D-F888-46F0-A5D2-3E9BB3CBF0D5}" type="slidenum">
              <a:rPr lang="es-CL" smtClean="0"/>
              <a:t>‹Nº›</a:t>
            </a:fld>
            <a:endParaRPr lang="es-CL" dirty="0"/>
          </a:p>
        </p:txBody>
      </p:sp>
    </p:spTree>
    <p:extLst>
      <p:ext uri="{BB962C8B-B14F-4D97-AF65-F5344CB8AC3E}">
        <p14:creationId xmlns:p14="http://schemas.microsoft.com/office/powerpoint/2010/main" val="2190092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DC62AF3-6D80-4E12-80EA-4E4144DC8B51}" type="datetimeFigureOut">
              <a:rPr lang="es-CL" smtClean="0"/>
              <a:t>08-11-2016</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7BC6EF2D-F888-46F0-A5D2-3E9BB3CBF0D5}" type="slidenum">
              <a:rPr lang="es-CL" smtClean="0"/>
              <a:t>‹Nº›</a:t>
            </a:fld>
            <a:endParaRPr lang="es-CL" dirty="0"/>
          </a:p>
        </p:txBody>
      </p:sp>
    </p:spTree>
    <p:extLst>
      <p:ext uri="{BB962C8B-B14F-4D97-AF65-F5344CB8AC3E}">
        <p14:creationId xmlns:p14="http://schemas.microsoft.com/office/powerpoint/2010/main" val="3386746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6DC62AF3-6D80-4E12-80EA-4E4144DC8B51}" type="datetimeFigureOut">
              <a:rPr lang="es-CL" smtClean="0"/>
              <a:t>08-11-2016</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p>
            <a:fld id="{7BC6EF2D-F888-46F0-A5D2-3E9BB3CBF0D5}" type="slidenum">
              <a:rPr lang="es-CL" smtClean="0"/>
              <a:t>‹Nº›</a:t>
            </a:fld>
            <a:endParaRPr lang="es-CL" dirty="0"/>
          </a:p>
        </p:txBody>
      </p:sp>
    </p:spTree>
    <p:extLst>
      <p:ext uri="{BB962C8B-B14F-4D97-AF65-F5344CB8AC3E}">
        <p14:creationId xmlns:p14="http://schemas.microsoft.com/office/powerpoint/2010/main" val="1849618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6DC62AF3-6D80-4E12-80EA-4E4144DC8B51}" type="datetimeFigureOut">
              <a:rPr lang="es-CL" smtClean="0"/>
              <a:t>08-11-2016</a:t>
            </a:fld>
            <a:endParaRPr lang="es-CL" dirty="0"/>
          </a:p>
        </p:txBody>
      </p:sp>
      <p:sp>
        <p:nvSpPr>
          <p:cNvPr id="8" name="7 Marcador de pie de página"/>
          <p:cNvSpPr>
            <a:spLocks noGrp="1"/>
          </p:cNvSpPr>
          <p:nvPr>
            <p:ph type="ftr" sz="quarter" idx="11"/>
          </p:nvPr>
        </p:nvSpPr>
        <p:spPr/>
        <p:txBody>
          <a:bodyPr/>
          <a:lstStyle/>
          <a:p>
            <a:endParaRPr lang="es-CL" dirty="0"/>
          </a:p>
        </p:txBody>
      </p:sp>
      <p:sp>
        <p:nvSpPr>
          <p:cNvPr id="9" name="8 Marcador de número de diapositiva"/>
          <p:cNvSpPr>
            <a:spLocks noGrp="1"/>
          </p:cNvSpPr>
          <p:nvPr>
            <p:ph type="sldNum" sz="quarter" idx="12"/>
          </p:nvPr>
        </p:nvSpPr>
        <p:spPr/>
        <p:txBody>
          <a:bodyPr/>
          <a:lstStyle/>
          <a:p>
            <a:fld id="{7BC6EF2D-F888-46F0-A5D2-3E9BB3CBF0D5}" type="slidenum">
              <a:rPr lang="es-CL" smtClean="0"/>
              <a:t>‹Nº›</a:t>
            </a:fld>
            <a:endParaRPr lang="es-CL" dirty="0"/>
          </a:p>
        </p:txBody>
      </p:sp>
    </p:spTree>
    <p:extLst>
      <p:ext uri="{BB962C8B-B14F-4D97-AF65-F5344CB8AC3E}">
        <p14:creationId xmlns:p14="http://schemas.microsoft.com/office/powerpoint/2010/main" val="3657651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6DC62AF3-6D80-4E12-80EA-4E4144DC8B51}" type="datetimeFigureOut">
              <a:rPr lang="es-CL" smtClean="0"/>
              <a:t>08-11-2016</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p>
            <a:fld id="{7BC6EF2D-F888-46F0-A5D2-3E9BB3CBF0D5}" type="slidenum">
              <a:rPr lang="es-CL" smtClean="0"/>
              <a:t>‹Nº›</a:t>
            </a:fld>
            <a:endParaRPr lang="es-CL" dirty="0"/>
          </a:p>
        </p:txBody>
      </p:sp>
    </p:spTree>
    <p:extLst>
      <p:ext uri="{BB962C8B-B14F-4D97-AF65-F5344CB8AC3E}">
        <p14:creationId xmlns:p14="http://schemas.microsoft.com/office/powerpoint/2010/main" val="2556310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DC62AF3-6D80-4E12-80EA-4E4144DC8B51}" type="datetimeFigureOut">
              <a:rPr lang="es-CL" smtClean="0"/>
              <a:t>08-11-2016</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p:txBody>
          <a:bodyPr/>
          <a:lstStyle/>
          <a:p>
            <a:fld id="{7BC6EF2D-F888-46F0-A5D2-3E9BB3CBF0D5}" type="slidenum">
              <a:rPr lang="es-CL" smtClean="0"/>
              <a:t>‹Nº›</a:t>
            </a:fld>
            <a:endParaRPr lang="es-CL" dirty="0"/>
          </a:p>
        </p:txBody>
      </p:sp>
    </p:spTree>
    <p:extLst>
      <p:ext uri="{BB962C8B-B14F-4D97-AF65-F5344CB8AC3E}">
        <p14:creationId xmlns:p14="http://schemas.microsoft.com/office/powerpoint/2010/main" val="1277127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DC62AF3-6D80-4E12-80EA-4E4144DC8B51}" type="datetimeFigureOut">
              <a:rPr lang="es-CL" smtClean="0"/>
              <a:t>08-11-2016</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p>
            <a:fld id="{7BC6EF2D-F888-46F0-A5D2-3E9BB3CBF0D5}" type="slidenum">
              <a:rPr lang="es-CL" smtClean="0"/>
              <a:t>‹Nº›</a:t>
            </a:fld>
            <a:endParaRPr lang="es-CL" dirty="0"/>
          </a:p>
        </p:txBody>
      </p:sp>
    </p:spTree>
    <p:extLst>
      <p:ext uri="{BB962C8B-B14F-4D97-AF65-F5344CB8AC3E}">
        <p14:creationId xmlns:p14="http://schemas.microsoft.com/office/powerpoint/2010/main" val="3497158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DC62AF3-6D80-4E12-80EA-4E4144DC8B51}" type="datetimeFigureOut">
              <a:rPr lang="es-CL" smtClean="0"/>
              <a:t>08-11-2016</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p>
            <a:fld id="{7BC6EF2D-F888-46F0-A5D2-3E9BB3CBF0D5}" type="slidenum">
              <a:rPr lang="es-CL" smtClean="0"/>
              <a:t>‹Nº›</a:t>
            </a:fld>
            <a:endParaRPr lang="es-CL" dirty="0"/>
          </a:p>
        </p:txBody>
      </p:sp>
    </p:spTree>
    <p:extLst>
      <p:ext uri="{BB962C8B-B14F-4D97-AF65-F5344CB8AC3E}">
        <p14:creationId xmlns:p14="http://schemas.microsoft.com/office/powerpoint/2010/main" val="2097672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6DC62AF3-6D80-4E12-80EA-4E4144DC8B51}" type="datetimeFigureOut">
              <a:rPr lang="es-CL" smtClean="0"/>
              <a:t>08-11-2016</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7BC6EF2D-F888-46F0-A5D2-3E9BB3CBF0D5}" type="slidenum">
              <a:rPr lang="es-CL" smtClean="0"/>
              <a:t>‹Nº›</a:t>
            </a:fld>
            <a:endParaRPr lang="es-CL" dirty="0"/>
          </a:p>
        </p:txBody>
      </p:sp>
    </p:spTree>
    <p:extLst>
      <p:ext uri="{BB962C8B-B14F-4D97-AF65-F5344CB8AC3E}">
        <p14:creationId xmlns:p14="http://schemas.microsoft.com/office/powerpoint/2010/main" val="493464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6DC62AF3-6D80-4E12-80EA-4E4144DC8B51}" type="datetimeFigureOut">
              <a:rPr lang="es-CL" smtClean="0"/>
              <a:t>08-11-2016</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7BC6EF2D-F888-46F0-A5D2-3E9BB3CBF0D5}" type="slidenum">
              <a:rPr lang="es-CL" smtClean="0"/>
              <a:t>‹Nº›</a:t>
            </a:fld>
            <a:endParaRPr lang="es-CL" dirty="0"/>
          </a:p>
        </p:txBody>
      </p:sp>
    </p:spTree>
    <p:extLst>
      <p:ext uri="{BB962C8B-B14F-4D97-AF65-F5344CB8AC3E}">
        <p14:creationId xmlns:p14="http://schemas.microsoft.com/office/powerpoint/2010/main" val="1940108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C62AF3-6D80-4E12-80EA-4E4144DC8B51}" type="datetimeFigureOut">
              <a:rPr lang="es-CL" smtClean="0"/>
              <a:t>08-11-2016</a:t>
            </a:fld>
            <a:endParaRPr lang="es-C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C6EF2D-F888-46F0-A5D2-3E9BB3CBF0D5}" type="slidenum">
              <a:rPr lang="es-CL" smtClean="0"/>
              <a:t>‹Nº›</a:t>
            </a:fld>
            <a:endParaRPr lang="es-CL" dirty="0"/>
          </a:p>
        </p:txBody>
      </p:sp>
    </p:spTree>
    <p:extLst>
      <p:ext uri="{BB962C8B-B14F-4D97-AF65-F5344CB8AC3E}">
        <p14:creationId xmlns:p14="http://schemas.microsoft.com/office/powerpoint/2010/main" val="2882971822"/>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99549.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5896" y="4221088"/>
            <a:ext cx="1670609" cy="1794053"/>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ctrTitle"/>
          </p:nvPr>
        </p:nvSpPr>
        <p:spPr/>
        <p:txBody>
          <a:bodyPr/>
          <a:lstStyle/>
          <a:p>
            <a:r>
              <a:rPr lang="es-CL" dirty="0" smtClean="0"/>
              <a:t>Costos Toma  Decisiones</a:t>
            </a:r>
            <a:endParaRPr lang="es-CL" dirty="0"/>
          </a:p>
        </p:txBody>
      </p:sp>
      <p:sp>
        <p:nvSpPr>
          <p:cNvPr id="3" name="2 Subtítulo"/>
          <p:cNvSpPr>
            <a:spLocks noGrp="1"/>
          </p:cNvSpPr>
          <p:nvPr>
            <p:ph type="subTitle" idx="1"/>
          </p:nvPr>
        </p:nvSpPr>
        <p:spPr/>
        <p:txBody>
          <a:bodyPr/>
          <a:lstStyle/>
          <a:p>
            <a:endParaRPr lang="es-CL" dirty="0"/>
          </a:p>
        </p:txBody>
      </p:sp>
    </p:spTree>
    <p:extLst>
      <p:ext uri="{BB962C8B-B14F-4D97-AF65-F5344CB8AC3E}">
        <p14:creationId xmlns:p14="http://schemas.microsoft.com/office/powerpoint/2010/main" val="36661438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t>1.-En lo conceptual el costo par la toma de de- cisiones  se preocupa de problemas específicos a resolver.</a:t>
            </a:r>
          </a:p>
          <a:p>
            <a:r>
              <a:rPr lang="es-CL" dirty="0" smtClean="0"/>
              <a:t>2.-Son costos futuros  que están sujetos a cambio producto de la decisión tomada.</a:t>
            </a:r>
          </a:p>
          <a:p>
            <a:r>
              <a:rPr lang="es-CL" dirty="0" smtClean="0"/>
              <a:t>3.-Los datos contables en muchas oportunidades  son  los costos  históricos que en la mayoría de los casos  no sirven.</a:t>
            </a:r>
          </a:p>
          <a:p>
            <a:endParaRPr lang="es-CL" dirty="0"/>
          </a:p>
        </p:txBody>
      </p:sp>
    </p:spTree>
    <p:extLst>
      <p:ext uri="{BB962C8B-B14F-4D97-AF65-F5344CB8AC3E}">
        <p14:creationId xmlns:p14="http://schemas.microsoft.com/office/powerpoint/2010/main" val="11103493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normAutofit lnSpcReduction="10000"/>
          </a:bodyPr>
          <a:lstStyle/>
          <a:p>
            <a:r>
              <a:rPr lang="es-CL" dirty="0" smtClean="0"/>
              <a:t>4.- Como consecuencia de lo anterior estos datos deben  ser alterados y ajustados para que se acomoden, vale decir encajen en el problema a resolver.</a:t>
            </a:r>
          </a:p>
          <a:p>
            <a:r>
              <a:rPr lang="es-CL" dirty="0" smtClean="0"/>
              <a:t>5.-En consecuencia el costo que sirve para la decisión a tomar generalmente será, aquel considerado como relevante, en atención a que cambiara producto de la decisión adoptada. </a:t>
            </a:r>
            <a:endParaRPr lang="es-CL" dirty="0"/>
          </a:p>
        </p:txBody>
      </p:sp>
    </p:spTree>
    <p:extLst>
      <p:ext uri="{BB962C8B-B14F-4D97-AF65-F5344CB8AC3E}">
        <p14:creationId xmlns:p14="http://schemas.microsoft.com/office/powerpoint/2010/main" val="23656678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3"/>
          <p:cNvGrpSpPr>
            <a:grpSpLocks/>
          </p:cNvGrpSpPr>
          <p:nvPr/>
        </p:nvGrpSpPr>
        <p:grpSpPr bwMode="auto">
          <a:xfrm>
            <a:off x="5220072" y="4005064"/>
            <a:ext cx="2342778" cy="1595636"/>
            <a:chOff x="1008" y="1059"/>
            <a:chExt cx="3768" cy="2733"/>
          </a:xfrm>
        </p:grpSpPr>
        <p:sp>
          <p:nvSpPr>
            <p:cNvPr id="8" name="AutoShape 4"/>
            <p:cNvSpPr>
              <a:spLocks noChangeAspect="1" noChangeArrowheads="1"/>
            </p:cNvSpPr>
            <p:nvPr/>
          </p:nvSpPr>
          <p:spPr bwMode="auto">
            <a:xfrm>
              <a:off x="1915" y="1617"/>
              <a:ext cx="1942" cy="1675"/>
            </a:xfrm>
            <a:prstGeom prst="triangle">
              <a:avLst>
                <a:gd name="adj" fmla="val 50000"/>
              </a:avLst>
            </a:prstGeom>
            <a:solidFill>
              <a:srgbClr val="CCCC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s-CL" dirty="0"/>
            </a:p>
          </p:txBody>
        </p:sp>
        <p:sp>
          <p:nvSpPr>
            <p:cNvPr id="9" name="Oval 5"/>
            <p:cNvSpPr>
              <a:spLocks noChangeArrowheads="1"/>
            </p:cNvSpPr>
            <p:nvPr/>
          </p:nvSpPr>
          <p:spPr bwMode="auto">
            <a:xfrm>
              <a:off x="1008" y="3234"/>
              <a:ext cx="1116" cy="558"/>
            </a:xfrm>
            <a:prstGeom prst="ellipse">
              <a:avLst/>
            </a:prstGeom>
            <a:solidFill>
              <a:srgbClr val="FFFFCC"/>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dirty="0"/>
            </a:p>
          </p:txBody>
        </p:sp>
        <p:sp>
          <p:nvSpPr>
            <p:cNvPr id="10" name="Oval 6"/>
            <p:cNvSpPr>
              <a:spLocks noChangeArrowheads="1"/>
            </p:cNvSpPr>
            <p:nvPr/>
          </p:nvSpPr>
          <p:spPr bwMode="auto">
            <a:xfrm>
              <a:off x="2334" y="1059"/>
              <a:ext cx="1116" cy="558"/>
            </a:xfrm>
            <a:prstGeom prst="ellipse">
              <a:avLst/>
            </a:prstGeom>
            <a:solidFill>
              <a:srgbClr val="FFBE7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dirty="0"/>
            </a:p>
          </p:txBody>
        </p:sp>
        <p:sp>
          <p:nvSpPr>
            <p:cNvPr id="11" name="Oval 7"/>
            <p:cNvSpPr>
              <a:spLocks noChangeArrowheads="1"/>
            </p:cNvSpPr>
            <p:nvPr/>
          </p:nvSpPr>
          <p:spPr bwMode="auto">
            <a:xfrm>
              <a:off x="3660" y="3234"/>
              <a:ext cx="1116" cy="558"/>
            </a:xfrm>
            <a:prstGeom prst="ellipse">
              <a:avLst/>
            </a:prstGeom>
            <a:solidFill>
              <a:srgbClr val="D8EBB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dirty="0"/>
            </a:p>
          </p:txBody>
        </p:sp>
      </p:grpSp>
      <p:sp>
        <p:nvSpPr>
          <p:cNvPr id="2" name="1 Título"/>
          <p:cNvSpPr>
            <a:spLocks noGrp="1"/>
          </p:cNvSpPr>
          <p:nvPr>
            <p:ph type="title"/>
          </p:nvPr>
        </p:nvSpPr>
        <p:spPr/>
        <p:txBody>
          <a:bodyPr/>
          <a:lstStyle/>
          <a:p>
            <a:r>
              <a:rPr lang="es-CL" dirty="0"/>
              <a:t>Costos  Toma de Decisiones</a:t>
            </a:r>
          </a:p>
        </p:txBody>
      </p:sp>
      <p:sp>
        <p:nvSpPr>
          <p:cNvPr id="5" name="4 Marcador de contenido"/>
          <p:cNvSpPr>
            <a:spLocks noGrp="1"/>
          </p:cNvSpPr>
          <p:nvPr>
            <p:ph idx="1"/>
          </p:nvPr>
        </p:nvSpPr>
        <p:spPr/>
        <p:txBody>
          <a:bodyPr/>
          <a:lstStyle/>
          <a:p>
            <a:r>
              <a:rPr lang="es-CL" dirty="0" smtClean="0"/>
              <a:t>Los problemas comunes son los siguientes:</a:t>
            </a:r>
          </a:p>
          <a:p>
            <a:r>
              <a:rPr lang="es-CL" dirty="0" smtClean="0"/>
              <a:t>A.- Aceptar una orden especial</a:t>
            </a:r>
          </a:p>
          <a:p>
            <a:r>
              <a:rPr lang="es-CL" dirty="0" smtClean="0"/>
              <a:t>B.- Hacer o comprar</a:t>
            </a:r>
          </a:p>
          <a:p>
            <a:r>
              <a:rPr lang="es-CL" dirty="0" smtClean="0"/>
              <a:t>C.- Eliminar línea de producto</a:t>
            </a:r>
          </a:p>
          <a:p>
            <a:r>
              <a:rPr lang="es-CL" dirty="0" smtClean="0"/>
              <a:t>D.- Mezcla de productos o servicios</a:t>
            </a:r>
          </a:p>
          <a:p>
            <a:r>
              <a:rPr lang="es-CL" dirty="0" smtClean="0"/>
              <a:t>E.- Vender o procesar adicionalmente costos conjuntos</a:t>
            </a:r>
            <a:endParaRPr lang="es-CL" dirty="0"/>
          </a:p>
        </p:txBody>
      </p:sp>
    </p:spTree>
    <p:extLst>
      <p:ext uri="{BB962C8B-B14F-4D97-AF65-F5344CB8AC3E}">
        <p14:creationId xmlns:p14="http://schemas.microsoft.com/office/powerpoint/2010/main" val="34898878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t>I.-Costo Diferencial.</a:t>
            </a:r>
          </a:p>
          <a:p>
            <a:r>
              <a:rPr lang="es-CL" dirty="0" smtClean="0"/>
              <a:t>En lo concreto toma en cuenta solo aquellos costos que cambiaran a futuro como directa consecuencia de la decisión tomada.</a:t>
            </a:r>
          </a:p>
          <a:p>
            <a:r>
              <a:rPr lang="es-CL" dirty="0" smtClean="0"/>
              <a:t>Generalmente los fijos permanecerán inalterables, se tome o no la decisión, si  cambian entran a la categoría de diferenciales.</a:t>
            </a:r>
          </a:p>
          <a:p>
            <a:endParaRPr lang="es-CL" dirty="0"/>
          </a:p>
        </p:txBody>
      </p:sp>
    </p:spTree>
    <p:extLst>
      <p:ext uri="{BB962C8B-B14F-4D97-AF65-F5344CB8AC3E}">
        <p14:creationId xmlns:p14="http://schemas.microsoft.com/office/powerpoint/2010/main" val="18299683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t>I.-Costo Diferencial.</a:t>
            </a:r>
          </a:p>
          <a:p>
            <a:r>
              <a:rPr lang="es-CL" dirty="0" smtClean="0"/>
              <a:t>Caso Ejemplo</a:t>
            </a:r>
          </a:p>
          <a:p>
            <a:r>
              <a:rPr lang="es-CL" dirty="0" smtClean="0"/>
              <a:t>Suponga que una empresa baja sus ventas a tan solo 2000 unidades, lo que está generando perdidas por un monto de $ 5000, producto de lo anterior se esta pensando en interrumpir el proceso productivo.</a:t>
            </a:r>
          </a:p>
          <a:p>
            <a:endParaRPr lang="es-CL" dirty="0"/>
          </a:p>
        </p:txBody>
      </p:sp>
    </p:spTree>
    <p:extLst>
      <p:ext uri="{BB962C8B-B14F-4D97-AF65-F5344CB8AC3E}">
        <p14:creationId xmlns:p14="http://schemas.microsoft.com/office/powerpoint/2010/main" val="8491566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t>I.-Costo Diferencial.</a:t>
            </a:r>
          </a:p>
          <a:p>
            <a:r>
              <a:rPr lang="es-CL" dirty="0" smtClean="0"/>
              <a:t>Caso Ejemplo</a:t>
            </a:r>
          </a:p>
          <a:p>
            <a:r>
              <a:rPr lang="es-CL" dirty="0" smtClean="0"/>
              <a:t>Ventas  2000 unidades x $10=  $ 20.000</a:t>
            </a:r>
          </a:p>
          <a:p>
            <a:r>
              <a:rPr lang="es-CL" dirty="0" smtClean="0"/>
              <a:t>Costos</a:t>
            </a:r>
          </a:p>
          <a:p>
            <a:r>
              <a:rPr lang="es-CL" dirty="0" smtClean="0"/>
              <a:t>Fijos                                                  $18.000</a:t>
            </a:r>
          </a:p>
          <a:p>
            <a:r>
              <a:rPr lang="es-CL" dirty="0" smtClean="0"/>
              <a:t>Variables 2000 unidades x $3,5   $  7000</a:t>
            </a:r>
          </a:p>
          <a:p>
            <a:r>
              <a:rPr lang="es-CL" b="1" i="1" dirty="0" smtClean="0">
                <a:solidFill>
                  <a:srgbClr val="FF0000"/>
                </a:solidFill>
              </a:rPr>
              <a:t>Resultado Operacional Perdida    $   5000.</a:t>
            </a:r>
          </a:p>
          <a:p>
            <a:endParaRPr lang="es-CL" dirty="0"/>
          </a:p>
        </p:txBody>
      </p:sp>
    </p:spTree>
    <p:extLst>
      <p:ext uri="{BB962C8B-B14F-4D97-AF65-F5344CB8AC3E}">
        <p14:creationId xmlns:p14="http://schemas.microsoft.com/office/powerpoint/2010/main" val="34352880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t>I.-Costo Diferencial.</a:t>
            </a:r>
          </a:p>
          <a:p>
            <a:r>
              <a:rPr lang="es-CL" dirty="0" smtClean="0">
                <a:solidFill>
                  <a:srgbClr val="FFFF00"/>
                </a:solidFill>
              </a:rPr>
              <a:t>Solución Caso Ejemplo</a:t>
            </a:r>
          </a:p>
          <a:p>
            <a:r>
              <a:rPr lang="es-CL" dirty="0" smtClean="0">
                <a:solidFill>
                  <a:srgbClr val="FFFF00"/>
                </a:solidFill>
              </a:rPr>
              <a:t>Aplicando el concepto fundamental de margen e Contribución, se tiene que .</a:t>
            </a:r>
          </a:p>
          <a:p>
            <a:r>
              <a:rPr lang="es-CL" dirty="0" smtClean="0">
                <a:solidFill>
                  <a:srgbClr val="FFFF00"/>
                </a:solidFill>
              </a:rPr>
              <a:t>PVU-CVU= 10-3,5=$6,5</a:t>
            </a:r>
          </a:p>
          <a:p>
            <a:r>
              <a:rPr lang="es-CL" dirty="0" smtClean="0">
                <a:solidFill>
                  <a:srgbClr val="FFFF00"/>
                </a:solidFill>
              </a:rPr>
              <a:t>Vale decir por cada unida vendida poseo $6,5 para cubrir los costos </a:t>
            </a:r>
            <a:r>
              <a:rPr lang="es-CL" smtClean="0">
                <a:solidFill>
                  <a:srgbClr val="FFFF00"/>
                </a:solidFill>
              </a:rPr>
              <a:t>fijos existentes.</a:t>
            </a:r>
            <a:endParaRPr lang="es-CL" dirty="0" smtClean="0">
              <a:solidFill>
                <a:srgbClr val="FFFF00"/>
              </a:solidFill>
            </a:endParaRPr>
          </a:p>
          <a:p>
            <a:pPr marL="0" indent="0">
              <a:buNone/>
            </a:pPr>
            <a:endParaRPr lang="es-CL" b="1" i="1" dirty="0" smtClean="0">
              <a:solidFill>
                <a:srgbClr val="FF0000"/>
              </a:solidFill>
            </a:endParaRPr>
          </a:p>
          <a:p>
            <a:endParaRPr lang="es-CL" dirty="0"/>
          </a:p>
        </p:txBody>
      </p:sp>
    </p:spTree>
    <p:extLst>
      <p:ext uri="{BB962C8B-B14F-4D97-AF65-F5344CB8AC3E}">
        <p14:creationId xmlns:p14="http://schemas.microsoft.com/office/powerpoint/2010/main" val="4900261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t>I.-Costo Diferencial.</a:t>
            </a:r>
          </a:p>
          <a:p>
            <a:r>
              <a:rPr lang="es-CL" dirty="0" smtClean="0">
                <a:solidFill>
                  <a:srgbClr val="FFFF00"/>
                </a:solidFill>
              </a:rPr>
              <a:t>Continuación Solución Caso Ejemplo:</a:t>
            </a:r>
          </a:p>
          <a:p>
            <a:r>
              <a:rPr lang="es-CL" dirty="0" smtClean="0">
                <a:solidFill>
                  <a:srgbClr val="FFFF00"/>
                </a:solidFill>
              </a:rPr>
              <a:t>El análisis debe centrarse en el detalle de la composición cualitativa de lo costos fijos vigentes, si por ejemplo se trata de depreciación, seguros, supervisión , administración.</a:t>
            </a:r>
          </a:p>
          <a:p>
            <a:endParaRPr lang="es-CL" dirty="0" smtClean="0">
              <a:solidFill>
                <a:srgbClr val="FFFF00"/>
              </a:solidFill>
            </a:endParaRPr>
          </a:p>
          <a:p>
            <a:endParaRPr lang="es-CL" dirty="0" smtClean="0">
              <a:solidFill>
                <a:srgbClr val="FFFF00"/>
              </a:solidFill>
            </a:endParaRPr>
          </a:p>
          <a:p>
            <a:pPr marL="0" indent="0">
              <a:buNone/>
            </a:pPr>
            <a:endParaRPr lang="es-CL" b="1" i="1" dirty="0" smtClean="0">
              <a:solidFill>
                <a:srgbClr val="FF0000"/>
              </a:solidFill>
            </a:endParaRPr>
          </a:p>
          <a:p>
            <a:endParaRPr lang="es-CL" dirty="0"/>
          </a:p>
        </p:txBody>
      </p:sp>
    </p:spTree>
    <p:extLst>
      <p:ext uri="{BB962C8B-B14F-4D97-AF65-F5344CB8AC3E}">
        <p14:creationId xmlns:p14="http://schemas.microsoft.com/office/powerpoint/2010/main" val="14456816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normAutofit lnSpcReduction="10000"/>
          </a:bodyPr>
          <a:lstStyle/>
          <a:p>
            <a:r>
              <a:rPr lang="es-CL" dirty="0" smtClean="0"/>
              <a:t>I.-Costo Diferencial.</a:t>
            </a:r>
          </a:p>
          <a:p>
            <a:r>
              <a:rPr lang="es-CL" dirty="0" smtClean="0">
                <a:solidFill>
                  <a:srgbClr val="FFFF00"/>
                </a:solidFill>
              </a:rPr>
              <a:t>Continuación Solución Caso Ejemplo:</a:t>
            </a:r>
          </a:p>
          <a:p>
            <a:r>
              <a:rPr lang="es-CL" dirty="0" smtClean="0">
                <a:solidFill>
                  <a:srgbClr val="C00000"/>
                </a:solidFill>
              </a:rPr>
              <a:t>Curso de Acción Uno. Seguir igual generando una perdida de $5000.</a:t>
            </a:r>
          </a:p>
          <a:p>
            <a:r>
              <a:rPr lang="es-CL" dirty="0" smtClean="0">
                <a:solidFill>
                  <a:srgbClr val="C00000"/>
                </a:solidFill>
              </a:rPr>
              <a:t>Curso de Acción Dos: Interrumpir la línea de producción incrementando la perdida hasta llegar a $ 18.000 ($6,5 x 2000 generaban $13.000 que contribuían absorber parte de los Costos Fijos) </a:t>
            </a:r>
          </a:p>
          <a:p>
            <a:endParaRPr lang="es-CL" dirty="0" smtClean="0">
              <a:solidFill>
                <a:srgbClr val="FFFF00"/>
              </a:solidFill>
            </a:endParaRPr>
          </a:p>
          <a:p>
            <a:endParaRPr lang="es-CL" dirty="0" smtClean="0">
              <a:solidFill>
                <a:srgbClr val="FFFF00"/>
              </a:solidFill>
            </a:endParaRPr>
          </a:p>
          <a:p>
            <a:pPr marL="0" indent="0">
              <a:buNone/>
            </a:pPr>
            <a:endParaRPr lang="es-CL" b="1" i="1" dirty="0" smtClean="0">
              <a:solidFill>
                <a:srgbClr val="FF0000"/>
              </a:solidFill>
            </a:endParaRPr>
          </a:p>
          <a:p>
            <a:endParaRPr lang="es-CL" dirty="0"/>
          </a:p>
        </p:txBody>
      </p:sp>
    </p:spTree>
    <p:extLst>
      <p:ext uri="{BB962C8B-B14F-4D97-AF65-F5344CB8AC3E}">
        <p14:creationId xmlns:p14="http://schemas.microsoft.com/office/powerpoint/2010/main" val="34678650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4509120"/>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solidFill>
                  <a:schemeClr val="accent2">
                    <a:lumMod val="50000"/>
                  </a:schemeClr>
                </a:solidFill>
              </a:rPr>
              <a:t>II.-Costo de Remplazo</a:t>
            </a:r>
            <a:r>
              <a:rPr lang="es-CL" dirty="0" smtClean="0"/>
              <a:t>.</a:t>
            </a:r>
          </a:p>
          <a:p>
            <a:r>
              <a:rPr lang="es-CL" dirty="0" smtClean="0"/>
              <a:t>Se trata en lo particular que reflejan el monto que tendría que pagarse en el caso de que fueran adquiridos nuevos activos en contraste con el costo histórico, reflejado en la contabilidad financiera tradicional, que muestra lo que fue pagado en el pasado.</a:t>
            </a:r>
          </a:p>
          <a:p>
            <a:endParaRPr lang="es-CL" dirty="0"/>
          </a:p>
        </p:txBody>
      </p:sp>
    </p:spTree>
    <p:extLst>
      <p:ext uri="{BB962C8B-B14F-4D97-AF65-F5344CB8AC3E}">
        <p14:creationId xmlns:p14="http://schemas.microsoft.com/office/powerpoint/2010/main" val="34754907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4509120"/>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normAutofit fontScale="92500" lnSpcReduction="10000"/>
          </a:bodyPr>
          <a:lstStyle/>
          <a:p>
            <a:r>
              <a:rPr lang="es-CL" dirty="0" smtClean="0">
                <a:solidFill>
                  <a:schemeClr val="accent2">
                    <a:lumMod val="50000"/>
                  </a:schemeClr>
                </a:solidFill>
              </a:rPr>
              <a:t>II.-Costo de Remplazo</a:t>
            </a:r>
            <a:r>
              <a:rPr lang="es-CL" dirty="0" smtClean="0"/>
              <a:t>.</a:t>
            </a:r>
          </a:p>
          <a:p>
            <a:r>
              <a:rPr lang="es-CL" dirty="0" smtClean="0"/>
              <a:t>La decisión tomada en el pasado los hace irrecuperables en la actualidad.</a:t>
            </a:r>
          </a:p>
          <a:p>
            <a:r>
              <a:rPr lang="es-CL" dirty="0" smtClean="0"/>
              <a:t>En atención a que dichos costos no serán alterados por la decisión tomada, ya que es posterior a su adquisición, es que no </a:t>
            </a:r>
            <a:r>
              <a:rPr lang="es-CL" dirty="0" err="1" smtClean="0"/>
              <a:t>seran</a:t>
            </a:r>
            <a:r>
              <a:rPr lang="es-CL" dirty="0" smtClean="0"/>
              <a:t> considerados como parte del análisis</a:t>
            </a:r>
          </a:p>
          <a:p>
            <a:r>
              <a:rPr lang="es-CL" dirty="0" smtClean="0"/>
              <a:t>Solo quedan dos alternativas : a)vender o b)continuar  con su empleo hasta recuperar la inversión</a:t>
            </a:r>
          </a:p>
          <a:p>
            <a:endParaRPr lang="es-CL" dirty="0"/>
          </a:p>
        </p:txBody>
      </p:sp>
    </p:spTree>
    <p:extLst>
      <p:ext uri="{BB962C8B-B14F-4D97-AF65-F5344CB8AC3E}">
        <p14:creationId xmlns:p14="http://schemas.microsoft.com/office/powerpoint/2010/main" val="2004885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81951" y="1124744"/>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solidFill>
                  <a:schemeClr val="accent2">
                    <a:lumMod val="50000"/>
                  </a:schemeClr>
                </a:solidFill>
              </a:rPr>
              <a:t>II.-Costo de Remplazo</a:t>
            </a:r>
            <a:r>
              <a:rPr lang="es-CL" dirty="0" smtClean="0"/>
              <a:t>.</a:t>
            </a:r>
          </a:p>
          <a:p>
            <a:r>
              <a:rPr lang="es-CL" dirty="0" smtClean="0"/>
              <a:t>Enunciado Caso Ejemplo.</a:t>
            </a:r>
          </a:p>
          <a:p>
            <a:r>
              <a:rPr lang="es-CL" dirty="0" smtClean="0"/>
              <a:t>A.-Su empresa agrícola posee un molino  comprado hace mas de tres años en  US$ 25000.El valor actual libros es de US$17.500.</a:t>
            </a:r>
          </a:p>
          <a:p>
            <a:r>
              <a:rPr lang="es-CL" dirty="0" smtClean="0"/>
              <a:t>B.-Usted esta analizando remplazar este molino por uno nuevo que costara US $50.000</a:t>
            </a:r>
          </a:p>
          <a:p>
            <a:endParaRPr lang="es-CL" dirty="0"/>
          </a:p>
        </p:txBody>
      </p:sp>
    </p:spTree>
    <p:extLst>
      <p:ext uri="{BB962C8B-B14F-4D97-AF65-F5344CB8AC3E}">
        <p14:creationId xmlns:p14="http://schemas.microsoft.com/office/powerpoint/2010/main" val="40053977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4509120"/>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solidFill>
                  <a:schemeClr val="accent2">
                    <a:lumMod val="50000"/>
                  </a:schemeClr>
                </a:solidFill>
              </a:rPr>
              <a:t>II.-Costo de Remplazo</a:t>
            </a:r>
            <a:r>
              <a:rPr lang="es-CL" dirty="0" smtClean="0"/>
              <a:t>.</a:t>
            </a:r>
          </a:p>
          <a:p>
            <a:r>
              <a:rPr lang="es-CL" dirty="0" smtClean="0"/>
              <a:t>Enunciado Caso Ejemplo.</a:t>
            </a:r>
          </a:p>
          <a:p>
            <a:r>
              <a:rPr lang="es-CL" dirty="0"/>
              <a:t>C</a:t>
            </a:r>
            <a:r>
              <a:rPr lang="es-CL" dirty="0" smtClean="0"/>
              <a:t>.-El equipo nuevo generara las mismas ventas que el actual en uso, pero disminuirá sustancialmente los costos variables.</a:t>
            </a:r>
          </a:p>
          <a:p>
            <a:r>
              <a:rPr lang="es-CL" dirty="0" smtClean="0"/>
              <a:t>D.- Los Estados de Resultados presupuestados para ambas máquinas son los siguientes</a:t>
            </a:r>
            <a:r>
              <a:rPr lang="es-CL" dirty="0" smtClean="0">
                <a:solidFill>
                  <a:srgbClr val="FF0000"/>
                </a:solidFill>
              </a:rPr>
              <a:t>:</a:t>
            </a:r>
          </a:p>
          <a:p>
            <a:endParaRPr lang="es-CL" dirty="0"/>
          </a:p>
        </p:txBody>
      </p:sp>
    </p:spTree>
    <p:extLst>
      <p:ext uri="{BB962C8B-B14F-4D97-AF65-F5344CB8AC3E}">
        <p14:creationId xmlns:p14="http://schemas.microsoft.com/office/powerpoint/2010/main" val="22604128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4509120"/>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a:xfrm>
            <a:off x="423746" y="1811043"/>
            <a:ext cx="8229600" cy="4525963"/>
          </a:xfrm>
        </p:spPr>
        <p:txBody>
          <a:bodyPr/>
          <a:lstStyle/>
          <a:p>
            <a:r>
              <a:rPr lang="es-CL" dirty="0" smtClean="0">
                <a:solidFill>
                  <a:schemeClr val="accent2">
                    <a:lumMod val="50000"/>
                  </a:schemeClr>
                </a:solidFill>
              </a:rPr>
              <a:t>II.-Costo de Remplazo</a:t>
            </a:r>
            <a:r>
              <a:rPr lang="es-CL" dirty="0" smtClean="0"/>
              <a:t>.</a:t>
            </a:r>
          </a:p>
          <a:p>
            <a:r>
              <a:rPr lang="es-CL" dirty="0" smtClean="0"/>
              <a:t>Enunciado Caso Ejemplo.</a:t>
            </a:r>
          </a:p>
          <a:p>
            <a:r>
              <a:rPr lang="es-CL" dirty="0" smtClean="0"/>
              <a:t>Continuación D.- Los Estados de Resultados presupuestados para ambas máquinas son los siguientes:</a:t>
            </a:r>
          </a:p>
          <a:p>
            <a:r>
              <a:rPr lang="es-CL" dirty="0" smtClean="0"/>
              <a:t>A.-.- Maquina Actual:</a:t>
            </a:r>
          </a:p>
          <a:p>
            <a:r>
              <a:rPr lang="es-CL" dirty="0" smtClean="0"/>
              <a:t>Ventas US $ 60.000</a:t>
            </a:r>
          </a:p>
          <a:p>
            <a:r>
              <a:rPr lang="es-CL" dirty="0" smtClean="0"/>
              <a:t>Costo variable US 35.000</a:t>
            </a:r>
          </a:p>
          <a:p>
            <a:endParaRPr lang="es-CL" dirty="0"/>
          </a:p>
        </p:txBody>
      </p:sp>
    </p:spTree>
    <p:extLst>
      <p:ext uri="{BB962C8B-B14F-4D97-AF65-F5344CB8AC3E}">
        <p14:creationId xmlns:p14="http://schemas.microsoft.com/office/powerpoint/2010/main" val="37819968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4509120"/>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a:xfrm>
            <a:off x="457200" y="1196752"/>
            <a:ext cx="8229600" cy="5544616"/>
          </a:xfrm>
        </p:spPr>
        <p:txBody>
          <a:bodyPr>
            <a:normAutofit lnSpcReduction="10000"/>
          </a:bodyPr>
          <a:lstStyle/>
          <a:p>
            <a:r>
              <a:rPr lang="es-CL" dirty="0" smtClean="0">
                <a:solidFill>
                  <a:schemeClr val="accent2">
                    <a:lumMod val="50000"/>
                  </a:schemeClr>
                </a:solidFill>
              </a:rPr>
              <a:t>II.-Costo de Remplazo</a:t>
            </a:r>
            <a:r>
              <a:rPr lang="es-CL" dirty="0" smtClean="0"/>
              <a:t>.</a:t>
            </a:r>
          </a:p>
          <a:p>
            <a:r>
              <a:rPr lang="es-CL" dirty="0" smtClean="0"/>
              <a:t>Enunciado Caso Ejemplo.</a:t>
            </a:r>
          </a:p>
          <a:p>
            <a:r>
              <a:rPr lang="es-CL" dirty="0" smtClean="0"/>
              <a:t>Continuación D.- Los Estados de Resultados presupuestados para ambas máquinas son los siguientes:</a:t>
            </a:r>
          </a:p>
          <a:p>
            <a:r>
              <a:rPr lang="es-CL" dirty="0" smtClean="0"/>
              <a:t>A.-.- Maquina Actual:</a:t>
            </a:r>
          </a:p>
          <a:p>
            <a:r>
              <a:rPr lang="es-CL" dirty="0" smtClean="0"/>
              <a:t>Costos Fijos</a:t>
            </a:r>
          </a:p>
          <a:p>
            <a:r>
              <a:rPr lang="es-CL" dirty="0" smtClean="0"/>
              <a:t>Depreciación    US$ 2500</a:t>
            </a:r>
          </a:p>
          <a:p>
            <a:r>
              <a:rPr lang="es-CL" dirty="0" smtClean="0"/>
              <a:t>Seguros              US$ 4000</a:t>
            </a:r>
          </a:p>
          <a:p>
            <a:r>
              <a:rPr lang="es-CL" dirty="0" smtClean="0">
                <a:solidFill>
                  <a:srgbClr val="FFC000"/>
                </a:solidFill>
              </a:rPr>
              <a:t>Utilidad neta        US </a:t>
            </a:r>
            <a:r>
              <a:rPr lang="es-CL" dirty="0" smtClean="0">
                <a:solidFill>
                  <a:srgbClr val="FFC000"/>
                </a:solidFill>
              </a:rPr>
              <a:t>18.500</a:t>
            </a:r>
            <a:endParaRPr lang="es-CL" dirty="0" smtClean="0">
              <a:solidFill>
                <a:srgbClr val="FFC000"/>
              </a:solidFill>
            </a:endParaRPr>
          </a:p>
          <a:p>
            <a:endParaRPr lang="es-CL" dirty="0" smtClean="0">
              <a:solidFill>
                <a:srgbClr val="FF0000"/>
              </a:solidFill>
            </a:endParaRPr>
          </a:p>
          <a:p>
            <a:endParaRPr lang="es-CL" dirty="0"/>
          </a:p>
        </p:txBody>
      </p:sp>
    </p:spTree>
    <p:extLst>
      <p:ext uri="{BB962C8B-B14F-4D97-AF65-F5344CB8AC3E}">
        <p14:creationId xmlns:p14="http://schemas.microsoft.com/office/powerpoint/2010/main" val="10866851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4509120"/>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solidFill>
                  <a:schemeClr val="accent2">
                    <a:lumMod val="50000"/>
                  </a:schemeClr>
                </a:solidFill>
              </a:rPr>
              <a:t>II.-Costo de Remplazo</a:t>
            </a:r>
            <a:r>
              <a:rPr lang="es-CL" dirty="0" smtClean="0"/>
              <a:t>.</a:t>
            </a:r>
          </a:p>
          <a:p>
            <a:r>
              <a:rPr lang="es-CL" dirty="0" smtClean="0"/>
              <a:t>Enunciado Caso Ejemplo.</a:t>
            </a:r>
          </a:p>
          <a:p>
            <a:r>
              <a:rPr lang="es-CL" dirty="0" smtClean="0"/>
              <a:t>Continuación D.- Los Estados de Resultados presupuestados para ambas máquinas son los siguientes:</a:t>
            </a:r>
          </a:p>
          <a:p>
            <a:r>
              <a:rPr lang="es-CL" dirty="0"/>
              <a:t>B</a:t>
            </a:r>
            <a:r>
              <a:rPr lang="es-CL" dirty="0" smtClean="0"/>
              <a:t>.- Maquina Nueva:</a:t>
            </a:r>
          </a:p>
          <a:p>
            <a:r>
              <a:rPr lang="es-CL" dirty="0" smtClean="0"/>
              <a:t>Ventas US $ 60.000</a:t>
            </a:r>
          </a:p>
          <a:p>
            <a:r>
              <a:rPr lang="es-CL" dirty="0" smtClean="0"/>
              <a:t>Costo variable US 20.000</a:t>
            </a:r>
          </a:p>
          <a:p>
            <a:endParaRPr lang="es-CL" dirty="0"/>
          </a:p>
        </p:txBody>
      </p:sp>
    </p:spTree>
    <p:extLst>
      <p:ext uri="{BB962C8B-B14F-4D97-AF65-F5344CB8AC3E}">
        <p14:creationId xmlns:p14="http://schemas.microsoft.com/office/powerpoint/2010/main" val="10378937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4509120"/>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a:xfrm>
            <a:off x="457200" y="1196752"/>
            <a:ext cx="8229600" cy="5544616"/>
          </a:xfrm>
        </p:spPr>
        <p:txBody>
          <a:bodyPr>
            <a:normAutofit lnSpcReduction="10000"/>
          </a:bodyPr>
          <a:lstStyle/>
          <a:p>
            <a:r>
              <a:rPr lang="es-CL" dirty="0" smtClean="0">
                <a:solidFill>
                  <a:schemeClr val="accent2">
                    <a:lumMod val="50000"/>
                  </a:schemeClr>
                </a:solidFill>
              </a:rPr>
              <a:t>II.-Costo de Remplazo</a:t>
            </a:r>
            <a:r>
              <a:rPr lang="es-CL" dirty="0" smtClean="0"/>
              <a:t>.</a:t>
            </a:r>
          </a:p>
          <a:p>
            <a:r>
              <a:rPr lang="es-CL" dirty="0" smtClean="0"/>
              <a:t>Enunciado Caso Ejemplo.</a:t>
            </a:r>
          </a:p>
          <a:p>
            <a:r>
              <a:rPr lang="es-CL" dirty="0" smtClean="0"/>
              <a:t>Continuación D.- Los Estados de Resultados presupuestados para ambas máquinas son los siguientes:</a:t>
            </a:r>
          </a:p>
          <a:p>
            <a:r>
              <a:rPr lang="es-CL" dirty="0"/>
              <a:t>B</a:t>
            </a:r>
            <a:r>
              <a:rPr lang="es-CL" dirty="0" smtClean="0"/>
              <a:t>.-.- Maquina Nueva:</a:t>
            </a:r>
          </a:p>
          <a:p>
            <a:r>
              <a:rPr lang="es-CL" dirty="0" smtClean="0"/>
              <a:t>Costos Fijos</a:t>
            </a:r>
          </a:p>
          <a:p>
            <a:r>
              <a:rPr lang="es-CL" dirty="0" smtClean="0"/>
              <a:t>Depreciación    US$ 10.000</a:t>
            </a:r>
          </a:p>
          <a:p>
            <a:r>
              <a:rPr lang="es-CL" dirty="0" smtClean="0"/>
              <a:t>Seguros              US$ 4000</a:t>
            </a:r>
          </a:p>
          <a:p>
            <a:r>
              <a:rPr lang="es-CL" dirty="0" smtClean="0">
                <a:solidFill>
                  <a:srgbClr val="FFC000"/>
                </a:solidFill>
              </a:rPr>
              <a:t>Utilidad neta        US 26.000</a:t>
            </a:r>
          </a:p>
          <a:p>
            <a:endParaRPr lang="es-CL" dirty="0" smtClean="0">
              <a:solidFill>
                <a:srgbClr val="FF0000"/>
              </a:solidFill>
            </a:endParaRPr>
          </a:p>
          <a:p>
            <a:endParaRPr lang="es-CL" dirty="0"/>
          </a:p>
        </p:txBody>
      </p:sp>
    </p:spTree>
    <p:extLst>
      <p:ext uri="{BB962C8B-B14F-4D97-AF65-F5344CB8AC3E}">
        <p14:creationId xmlns:p14="http://schemas.microsoft.com/office/powerpoint/2010/main" val="3715687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81951" y="1124744"/>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solidFill>
                  <a:schemeClr val="accent2">
                    <a:lumMod val="50000"/>
                  </a:schemeClr>
                </a:solidFill>
              </a:rPr>
              <a:t>II.-Costo de Remplazo</a:t>
            </a:r>
            <a:r>
              <a:rPr lang="es-CL" dirty="0" smtClean="0"/>
              <a:t>.</a:t>
            </a:r>
          </a:p>
          <a:p>
            <a:r>
              <a:rPr lang="es-CL" dirty="0" smtClean="0"/>
              <a:t>Desarrollo Caso Ejemplo.</a:t>
            </a:r>
          </a:p>
          <a:p>
            <a:r>
              <a:rPr lang="es-CL" dirty="0" smtClean="0"/>
              <a:t>A. Análisis Margen de Contribución</a:t>
            </a:r>
          </a:p>
          <a:p>
            <a:r>
              <a:rPr lang="es-CL" dirty="0" smtClean="0">
                <a:solidFill>
                  <a:srgbClr val="FFC000"/>
                </a:solidFill>
              </a:rPr>
              <a:t>Molino Actual Us$25.000</a:t>
            </a:r>
          </a:p>
          <a:p>
            <a:r>
              <a:rPr lang="es-CL" dirty="0" smtClean="0">
                <a:solidFill>
                  <a:srgbClr val="FFC000"/>
                </a:solidFill>
              </a:rPr>
              <a:t>Molino Nuevo  US $40.000</a:t>
            </a:r>
          </a:p>
          <a:p>
            <a:r>
              <a:rPr lang="es-CL" dirty="0" smtClean="0">
                <a:solidFill>
                  <a:srgbClr val="FFC000"/>
                </a:solidFill>
              </a:rPr>
              <a:t>Mejora sustancial de US $ 15.000 </a:t>
            </a:r>
            <a:r>
              <a:rPr lang="es-CL" dirty="0" smtClean="0">
                <a:solidFill>
                  <a:srgbClr val="FFC000"/>
                </a:solidFill>
              </a:rPr>
              <a:t>en favor del nuevo.</a:t>
            </a:r>
            <a:endParaRPr lang="es-CL" dirty="0" smtClean="0">
              <a:solidFill>
                <a:srgbClr val="FFC000"/>
              </a:solidFill>
            </a:endParaRPr>
          </a:p>
          <a:p>
            <a:endParaRPr lang="es-CL" dirty="0"/>
          </a:p>
        </p:txBody>
      </p:sp>
    </p:spTree>
    <p:extLst>
      <p:ext uri="{BB962C8B-B14F-4D97-AF65-F5344CB8AC3E}">
        <p14:creationId xmlns:p14="http://schemas.microsoft.com/office/powerpoint/2010/main" val="27574064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81951" y="1124744"/>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solidFill>
                  <a:schemeClr val="accent2">
                    <a:lumMod val="50000"/>
                  </a:schemeClr>
                </a:solidFill>
              </a:rPr>
              <a:t>II.-Costo de Remplazo</a:t>
            </a:r>
            <a:r>
              <a:rPr lang="es-CL" dirty="0" smtClean="0"/>
              <a:t>.</a:t>
            </a:r>
          </a:p>
          <a:p>
            <a:r>
              <a:rPr lang="es-CL" dirty="0" smtClean="0"/>
              <a:t>Desarrollo Caso Ejemplo.</a:t>
            </a:r>
          </a:p>
          <a:p>
            <a:r>
              <a:rPr lang="es-CL" dirty="0"/>
              <a:t>B</a:t>
            </a:r>
            <a:r>
              <a:rPr lang="es-CL" dirty="0" smtClean="0"/>
              <a:t>. Análisis Costos Fijos</a:t>
            </a:r>
          </a:p>
          <a:p>
            <a:r>
              <a:rPr lang="es-CL" dirty="0" smtClean="0">
                <a:solidFill>
                  <a:srgbClr val="FFC000"/>
                </a:solidFill>
              </a:rPr>
              <a:t>Molino Actual US $6.500</a:t>
            </a:r>
          </a:p>
          <a:p>
            <a:r>
              <a:rPr lang="es-CL" dirty="0" smtClean="0">
                <a:solidFill>
                  <a:srgbClr val="FFC000"/>
                </a:solidFill>
              </a:rPr>
              <a:t>Molino Nuevo  US $14.000</a:t>
            </a:r>
          </a:p>
          <a:p>
            <a:r>
              <a:rPr lang="es-CL" dirty="0" smtClean="0">
                <a:solidFill>
                  <a:srgbClr val="FFC000"/>
                </a:solidFill>
              </a:rPr>
              <a:t>Incremento en los costos fijos de  US $ 7.500 </a:t>
            </a:r>
            <a:r>
              <a:rPr lang="es-CL" dirty="0" smtClean="0">
                <a:solidFill>
                  <a:srgbClr val="FFC000"/>
                </a:solidFill>
              </a:rPr>
              <a:t>en contra </a:t>
            </a:r>
            <a:r>
              <a:rPr lang="es-CL" smtClean="0">
                <a:solidFill>
                  <a:srgbClr val="FFC000"/>
                </a:solidFill>
              </a:rPr>
              <a:t>del nuevo.</a:t>
            </a:r>
            <a:endParaRPr lang="es-CL" dirty="0" smtClean="0">
              <a:solidFill>
                <a:srgbClr val="FFC000"/>
              </a:solidFill>
            </a:endParaRPr>
          </a:p>
          <a:p>
            <a:endParaRPr lang="es-CL" dirty="0"/>
          </a:p>
        </p:txBody>
      </p:sp>
    </p:spTree>
    <p:extLst>
      <p:ext uri="{BB962C8B-B14F-4D97-AF65-F5344CB8AC3E}">
        <p14:creationId xmlns:p14="http://schemas.microsoft.com/office/powerpoint/2010/main" val="24323050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81951" y="1124744"/>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solidFill>
                  <a:schemeClr val="accent2">
                    <a:lumMod val="50000"/>
                  </a:schemeClr>
                </a:solidFill>
              </a:rPr>
              <a:t>II.-Costo de Remplazo</a:t>
            </a:r>
            <a:r>
              <a:rPr lang="es-CL" dirty="0" smtClean="0"/>
              <a:t>.</a:t>
            </a:r>
          </a:p>
          <a:p>
            <a:r>
              <a:rPr lang="es-CL" dirty="0" smtClean="0"/>
              <a:t>Desarrollo Caso Ejemplo.</a:t>
            </a:r>
          </a:p>
          <a:p>
            <a:r>
              <a:rPr lang="es-CL" dirty="0" smtClean="0"/>
              <a:t>C. Análisis Utilidad</a:t>
            </a:r>
          </a:p>
          <a:p>
            <a:r>
              <a:rPr lang="es-CL" dirty="0" smtClean="0">
                <a:solidFill>
                  <a:srgbClr val="FFC000"/>
                </a:solidFill>
              </a:rPr>
              <a:t>Molino Actual US $18.000</a:t>
            </a:r>
          </a:p>
          <a:p>
            <a:r>
              <a:rPr lang="es-CL" dirty="0" smtClean="0">
                <a:solidFill>
                  <a:srgbClr val="FFC000"/>
                </a:solidFill>
              </a:rPr>
              <a:t>Molino Nuevo  US $26.000</a:t>
            </a:r>
          </a:p>
          <a:p>
            <a:r>
              <a:rPr lang="es-CL" dirty="0" smtClean="0">
                <a:solidFill>
                  <a:srgbClr val="FFC000"/>
                </a:solidFill>
              </a:rPr>
              <a:t>Mejora en la utilidad de  US$8.000</a:t>
            </a:r>
          </a:p>
          <a:p>
            <a:endParaRPr lang="es-CL" dirty="0"/>
          </a:p>
        </p:txBody>
      </p:sp>
    </p:spTree>
    <p:extLst>
      <p:ext uri="{BB962C8B-B14F-4D97-AF65-F5344CB8AC3E}">
        <p14:creationId xmlns:p14="http://schemas.microsoft.com/office/powerpoint/2010/main" val="18320380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81951" y="1124744"/>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solidFill>
                  <a:schemeClr val="accent2">
                    <a:lumMod val="50000"/>
                  </a:schemeClr>
                </a:solidFill>
              </a:rPr>
              <a:t>II.-Costo de Remplazo</a:t>
            </a:r>
            <a:r>
              <a:rPr lang="es-CL" dirty="0" smtClean="0"/>
              <a:t>.</a:t>
            </a:r>
          </a:p>
          <a:p>
            <a:r>
              <a:rPr lang="es-CL" dirty="0" smtClean="0"/>
              <a:t>Desarrollo Caso Ejemplo.</a:t>
            </a:r>
          </a:p>
          <a:p>
            <a:r>
              <a:rPr lang="es-CL" dirty="0"/>
              <a:t>D</a:t>
            </a:r>
            <a:r>
              <a:rPr lang="es-CL" dirty="0" smtClean="0"/>
              <a:t>. Análisis Valor compra del  Molino  </a:t>
            </a:r>
            <a:r>
              <a:rPr lang="es-CL" dirty="0"/>
              <a:t>V</a:t>
            </a:r>
            <a:r>
              <a:rPr lang="es-CL" dirty="0" smtClean="0"/>
              <a:t>iejo</a:t>
            </a:r>
          </a:p>
          <a:p>
            <a:r>
              <a:rPr lang="es-CL" dirty="0" smtClean="0">
                <a:solidFill>
                  <a:srgbClr val="FFC000"/>
                </a:solidFill>
              </a:rPr>
              <a:t>Molino Actual , su valor de adquisición es irrelevante para la decisión, si importa en cuanto será vendido, par relacionarlo con el valor libro y de existir utilidad sirva para amortizar en parte la adquisición del nuevo.</a:t>
            </a:r>
          </a:p>
          <a:p>
            <a:endParaRPr lang="es-CL" dirty="0"/>
          </a:p>
        </p:txBody>
      </p:sp>
    </p:spTree>
    <p:extLst>
      <p:ext uri="{BB962C8B-B14F-4D97-AF65-F5344CB8AC3E}">
        <p14:creationId xmlns:p14="http://schemas.microsoft.com/office/powerpoint/2010/main" val="18320380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81951" y="1124744"/>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normAutofit fontScale="92500" lnSpcReduction="20000"/>
          </a:bodyPr>
          <a:lstStyle/>
          <a:p>
            <a:r>
              <a:rPr lang="es-CL" dirty="0" smtClean="0">
                <a:solidFill>
                  <a:schemeClr val="accent2">
                    <a:lumMod val="50000"/>
                  </a:schemeClr>
                </a:solidFill>
              </a:rPr>
              <a:t>II.-Costo de Remplazo</a:t>
            </a:r>
            <a:r>
              <a:rPr lang="es-CL" dirty="0" smtClean="0"/>
              <a:t>.</a:t>
            </a:r>
          </a:p>
          <a:p>
            <a:r>
              <a:rPr lang="es-CL" dirty="0" smtClean="0"/>
              <a:t>Desarrollo Caso Ejemplo.</a:t>
            </a:r>
          </a:p>
          <a:p>
            <a:r>
              <a:rPr lang="es-CL" dirty="0"/>
              <a:t>D</a:t>
            </a:r>
            <a:r>
              <a:rPr lang="es-CL" dirty="0" smtClean="0"/>
              <a:t>. Análisis Valor compra del  Molino  Nuevo</a:t>
            </a:r>
          </a:p>
          <a:p>
            <a:r>
              <a:rPr lang="es-CL" dirty="0" smtClean="0">
                <a:solidFill>
                  <a:srgbClr val="FFC000"/>
                </a:solidFill>
              </a:rPr>
              <a:t>Molino Nuevo , su valor de adquisición es relevante para la decisión, si  se  considera en cuanto será recuperada la inversión inicial, en atención a su valor de adquisición  de US $ 50.000, se estima prudencialmente que en menos de dos periodos será recuperad la inversión sin considerar utilidad alguna por la venta del viejo</a:t>
            </a:r>
          </a:p>
          <a:p>
            <a:endParaRPr lang="es-CL" dirty="0"/>
          </a:p>
        </p:txBody>
      </p:sp>
    </p:spTree>
    <p:extLst>
      <p:ext uri="{BB962C8B-B14F-4D97-AF65-F5344CB8AC3E}">
        <p14:creationId xmlns:p14="http://schemas.microsoft.com/office/powerpoint/2010/main" val="165877150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1256" y="908720"/>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solidFill>
                  <a:schemeClr val="accent2">
                    <a:lumMod val="50000"/>
                  </a:schemeClr>
                </a:solidFill>
              </a:rPr>
              <a:t>III.-Costo a Desembolsar</a:t>
            </a:r>
            <a:r>
              <a:rPr lang="es-CL" dirty="0" smtClean="0"/>
              <a:t>:</a:t>
            </a:r>
          </a:p>
          <a:p>
            <a:r>
              <a:rPr lang="es-CL" dirty="0" smtClean="0">
                <a:solidFill>
                  <a:schemeClr val="tx1">
                    <a:lumMod val="95000"/>
                  </a:schemeClr>
                </a:solidFill>
              </a:rPr>
              <a:t>A diferencia de lo precedentemente explicitado, estos son costos que ocasionaran erogaciones de caja en forma inmediata , una vez sea tomada la decisión, en contraste  con los costos hundidos, son extremadamente relevantes para la adopción de un nuevo curso de acción</a:t>
            </a:r>
          </a:p>
          <a:p>
            <a:endParaRPr lang="es-CL" dirty="0"/>
          </a:p>
        </p:txBody>
      </p:sp>
    </p:spTree>
    <p:extLst>
      <p:ext uri="{BB962C8B-B14F-4D97-AF65-F5344CB8AC3E}">
        <p14:creationId xmlns:p14="http://schemas.microsoft.com/office/powerpoint/2010/main" val="38640985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L"/>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60648"/>
            <a:ext cx="9036496" cy="6336704"/>
          </a:xfrm>
        </p:spPr>
      </p:pic>
    </p:spTree>
    <p:extLst>
      <p:ext uri="{BB962C8B-B14F-4D97-AF65-F5344CB8AC3E}">
        <p14:creationId xmlns:p14="http://schemas.microsoft.com/office/powerpoint/2010/main" val="13955038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1256" y="908720"/>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p:txBody>
          <a:bodyPr/>
          <a:lstStyle/>
          <a:p>
            <a:r>
              <a:rPr lang="es-CL" dirty="0" smtClean="0">
                <a:solidFill>
                  <a:schemeClr val="accent2">
                    <a:lumMod val="50000"/>
                  </a:schemeClr>
                </a:solidFill>
              </a:rPr>
              <a:t>III.-Costo a Desembolsar</a:t>
            </a:r>
            <a:r>
              <a:rPr lang="es-CL" dirty="0" smtClean="0"/>
              <a:t>:</a:t>
            </a:r>
          </a:p>
          <a:p>
            <a:r>
              <a:rPr lang="es-CL" dirty="0" smtClean="0">
                <a:solidFill>
                  <a:schemeClr val="tx1">
                    <a:lumMod val="95000"/>
                  </a:schemeClr>
                </a:solidFill>
              </a:rPr>
              <a:t>A diferencia de lo precedentemente explicitado, estos son costos que ocasionaran erogaciones de caja en forma inmediata , una vez sea tomada la decisión, en contraste  con los costos hundidos, son extremadamente relevantes para la adopción de un nuevo curso de acción</a:t>
            </a:r>
          </a:p>
          <a:p>
            <a:endParaRPr lang="es-CL" dirty="0"/>
          </a:p>
        </p:txBody>
      </p:sp>
    </p:spTree>
    <p:extLst>
      <p:ext uri="{BB962C8B-B14F-4D97-AF65-F5344CB8AC3E}">
        <p14:creationId xmlns:p14="http://schemas.microsoft.com/office/powerpoint/2010/main" val="20953852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4509120"/>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CL" dirty="0" smtClean="0"/>
              <a:t>Costos  Toma de Decisiones</a:t>
            </a:r>
            <a:endParaRPr lang="es-CL" dirty="0"/>
          </a:p>
        </p:txBody>
      </p:sp>
      <p:sp>
        <p:nvSpPr>
          <p:cNvPr id="3" name="2 Marcador de contenido"/>
          <p:cNvSpPr>
            <a:spLocks noGrp="1"/>
          </p:cNvSpPr>
          <p:nvPr>
            <p:ph idx="1"/>
          </p:nvPr>
        </p:nvSpPr>
        <p:spPr>
          <a:xfrm>
            <a:off x="457200" y="1196752"/>
            <a:ext cx="8229600" cy="5544616"/>
          </a:xfrm>
        </p:spPr>
        <p:txBody>
          <a:bodyPr>
            <a:normAutofit/>
          </a:bodyPr>
          <a:lstStyle/>
          <a:p>
            <a:r>
              <a:rPr lang="es-CL" dirty="0" smtClean="0">
                <a:solidFill>
                  <a:schemeClr val="accent2">
                    <a:lumMod val="50000"/>
                  </a:schemeClr>
                </a:solidFill>
              </a:rPr>
              <a:t>IIL.-Costo a Desembolsar</a:t>
            </a:r>
            <a:r>
              <a:rPr lang="es-CL" dirty="0" smtClean="0"/>
              <a:t>.</a:t>
            </a:r>
          </a:p>
          <a:p>
            <a:r>
              <a:rPr lang="es-CL" dirty="0" smtClean="0">
                <a:solidFill>
                  <a:srgbClr val="FF0000"/>
                </a:solidFill>
              </a:rPr>
              <a:t>Enunciado caso Ejemplo:</a:t>
            </a:r>
          </a:p>
          <a:p>
            <a:r>
              <a:rPr lang="es-CL" dirty="0" smtClean="0">
                <a:solidFill>
                  <a:srgbClr val="FF0000"/>
                </a:solidFill>
              </a:rPr>
              <a:t>Una empresa posee su propia flota de camiones </a:t>
            </a:r>
            <a:r>
              <a:rPr lang="es-CL" smtClean="0">
                <a:solidFill>
                  <a:srgbClr val="FF0000"/>
                </a:solidFill>
              </a:rPr>
              <a:t>para reparto </a:t>
            </a:r>
            <a:r>
              <a:rPr lang="es-CL" dirty="0" smtClean="0">
                <a:solidFill>
                  <a:srgbClr val="FF0000"/>
                </a:solidFill>
              </a:rPr>
              <a:t>y esta evaluando la alternativa de venderlos y externalizar el </a:t>
            </a:r>
            <a:r>
              <a:rPr lang="es-CL" smtClean="0">
                <a:solidFill>
                  <a:srgbClr val="FF0000"/>
                </a:solidFill>
              </a:rPr>
              <a:t>referido servicio.</a:t>
            </a:r>
            <a:endParaRPr lang="es-CL" dirty="0" smtClean="0">
              <a:solidFill>
                <a:srgbClr val="FFC000"/>
              </a:solidFill>
            </a:endParaRPr>
          </a:p>
          <a:p>
            <a:endParaRPr lang="es-CL" dirty="0" smtClean="0">
              <a:solidFill>
                <a:srgbClr val="FF0000"/>
              </a:solidFill>
            </a:endParaRPr>
          </a:p>
          <a:p>
            <a:endParaRPr lang="es-CL" dirty="0"/>
          </a:p>
        </p:txBody>
      </p:sp>
    </p:spTree>
    <p:extLst>
      <p:ext uri="{BB962C8B-B14F-4D97-AF65-F5344CB8AC3E}">
        <p14:creationId xmlns:p14="http://schemas.microsoft.com/office/powerpoint/2010/main" val="218062476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291</TotalTime>
  <Words>1280</Words>
  <Application>Microsoft Office PowerPoint</Application>
  <PresentationFormat>Presentación en pantalla (4:3)</PresentationFormat>
  <Paragraphs>141</Paragraphs>
  <Slides>27</Slides>
  <Notes>0</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Tema de Office</vt:lpstr>
      <vt:lpstr>Costos Toma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Costos  Toma de Decisiones</vt:lpstr>
      <vt:lpstr>Presentación de PowerPoint</vt:lpstr>
      <vt:lpstr>Costos  Toma de Decisiones</vt:lpstr>
      <vt:lpstr>Costos  Toma de Decisiones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Costos Toma  Decisiones</dc:title>
  <dc:creator>Norman Rodríguez Ortega</dc:creator>
  <cp:lastModifiedBy>Personal</cp:lastModifiedBy>
  <cp:revision>64</cp:revision>
  <dcterms:created xsi:type="dcterms:W3CDTF">2012-05-16T12:25:48Z</dcterms:created>
  <dcterms:modified xsi:type="dcterms:W3CDTF">2016-11-08T09:46:22Z</dcterms:modified>
</cp:coreProperties>
</file>