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5" r:id="rId3"/>
    <p:sldId id="268" r:id="rId4"/>
    <p:sldId id="258" r:id="rId5"/>
    <p:sldId id="262" r:id="rId6"/>
    <p:sldId id="259" r:id="rId7"/>
    <p:sldId id="260" r:id="rId8"/>
    <p:sldId id="267" r:id="rId9"/>
    <p:sldId id="263" r:id="rId10"/>
    <p:sldId id="261" r:id="rId11"/>
    <p:sldId id="264" r:id="rId1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6327"/>
  </p:normalViewPr>
  <p:slideViewPr>
    <p:cSldViewPr snapToGrid="0" snapToObjects="1">
      <p:cViewPr varScale="1">
        <p:scale>
          <a:sx n="112" d="100"/>
          <a:sy n="112" d="100"/>
        </p:scale>
        <p:origin x="5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67F962-E870-894A-BDFF-1CE1E8776AC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CD404749-DADB-6A44-8A21-D1A2870E64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B765DE52-1A1E-F843-92AF-8DB8D00495C2}"/>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5" name="Marcador de pie de página 4">
            <a:extLst>
              <a:ext uri="{FF2B5EF4-FFF2-40B4-BE49-F238E27FC236}">
                <a16:creationId xmlns:a16="http://schemas.microsoft.com/office/drawing/2014/main" id="{64C94A02-0C3D-B241-9341-C41D6BFFA26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3D1D3AF-1593-CF45-A5AA-742FD8C5558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136698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8F8F6-3035-6A42-AD35-45900F71284F}"/>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49E18ACA-F885-D040-B393-F44925B7602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115EF048-605F-3848-BDF2-4513210F3DC8}"/>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5" name="Marcador de pie de página 4">
            <a:extLst>
              <a:ext uri="{FF2B5EF4-FFF2-40B4-BE49-F238E27FC236}">
                <a16:creationId xmlns:a16="http://schemas.microsoft.com/office/drawing/2014/main" id="{6FE63BFD-A296-8F4E-AFE6-0FB5236336B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CF849B3-0A60-E746-AD30-76414173A5F6}"/>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203230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82B413-3914-0046-AC08-7894872EE3A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568EF0F0-329D-7649-8306-5370C1CD5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BC4D86B-F475-F24B-8D05-93DD7FA6DD33}"/>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5" name="Marcador de pie de página 4">
            <a:extLst>
              <a:ext uri="{FF2B5EF4-FFF2-40B4-BE49-F238E27FC236}">
                <a16:creationId xmlns:a16="http://schemas.microsoft.com/office/drawing/2014/main" id="{F4E8E239-02E6-C440-8DD5-618EE99A1214}"/>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DC6A11E1-57ED-AA45-BFD0-0E0C7000345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12589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89EC20-E93B-454C-975C-89D41A3F12E9}"/>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300E7B06-AB34-0E48-84A6-D9FE830485F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contenido 3">
            <a:extLst>
              <a:ext uri="{FF2B5EF4-FFF2-40B4-BE49-F238E27FC236}">
                <a16:creationId xmlns:a16="http://schemas.microsoft.com/office/drawing/2014/main" id="{35F03186-81D1-0E4C-9A9E-7CF92B5F86DD}"/>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fecha 4">
            <a:extLst>
              <a:ext uri="{FF2B5EF4-FFF2-40B4-BE49-F238E27FC236}">
                <a16:creationId xmlns:a16="http://schemas.microsoft.com/office/drawing/2014/main" id="{15873B8A-C739-BB47-AA6B-7266F6A87DE9}"/>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6" name="Marcador de pie de página 5">
            <a:extLst>
              <a:ext uri="{FF2B5EF4-FFF2-40B4-BE49-F238E27FC236}">
                <a16:creationId xmlns:a16="http://schemas.microsoft.com/office/drawing/2014/main" id="{22F38888-6B46-3749-9C40-74131684921E}"/>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A1B6CBEC-1BF7-C248-A6DF-5574EC7C45C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330702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DBC260-3392-C542-A98E-6A0698A7C7B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7D1C44C-BBEC-554E-934C-EE25B1BD3C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041878C-B970-E14D-BE3D-58264AF9E43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texto 4">
            <a:extLst>
              <a:ext uri="{FF2B5EF4-FFF2-40B4-BE49-F238E27FC236}">
                <a16:creationId xmlns:a16="http://schemas.microsoft.com/office/drawing/2014/main" id="{141488EB-5A63-8A46-ABDD-A2F19A9205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356D323-57B2-2E44-92FD-0EBCD77E28E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7" name="Marcador de fecha 6">
            <a:extLst>
              <a:ext uri="{FF2B5EF4-FFF2-40B4-BE49-F238E27FC236}">
                <a16:creationId xmlns:a16="http://schemas.microsoft.com/office/drawing/2014/main" id="{841A05CE-CBAC-D34F-B80F-66938CDA18FD}"/>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8" name="Marcador de pie de página 7">
            <a:extLst>
              <a:ext uri="{FF2B5EF4-FFF2-40B4-BE49-F238E27FC236}">
                <a16:creationId xmlns:a16="http://schemas.microsoft.com/office/drawing/2014/main" id="{005E2864-548A-CD42-B913-FD90F76B2E25}"/>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11F12CA4-246B-FC4B-8DC7-120F2A30E08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912797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C2A9CE-2264-8149-8042-39244CFEF94A}"/>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DD008CD5-1BAD-BE44-AEBF-A3BDAFAF09DE}"/>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4" name="Marcador de pie de página 3">
            <a:extLst>
              <a:ext uri="{FF2B5EF4-FFF2-40B4-BE49-F238E27FC236}">
                <a16:creationId xmlns:a16="http://schemas.microsoft.com/office/drawing/2014/main" id="{4F06421C-255B-7D47-BBCC-C95DCC01879D}"/>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3AB23ADA-6CE3-6F4F-856D-4EF3C233964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49594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0C22931-69B2-DD4A-8FEB-8D384F90DDC9}"/>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3" name="Marcador de pie de página 2">
            <a:extLst>
              <a:ext uri="{FF2B5EF4-FFF2-40B4-BE49-F238E27FC236}">
                <a16:creationId xmlns:a16="http://schemas.microsoft.com/office/drawing/2014/main" id="{FED04F98-9CDE-5945-AD80-E295A57961D2}"/>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751F6527-CE37-DD48-87DA-A355CCC6221D}"/>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767779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266B62-565A-1D40-90ED-02CDD7E2967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A673EAB5-B100-7E44-A32B-0AA4862D1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texto 3">
            <a:extLst>
              <a:ext uri="{FF2B5EF4-FFF2-40B4-BE49-F238E27FC236}">
                <a16:creationId xmlns:a16="http://schemas.microsoft.com/office/drawing/2014/main" id="{586767EC-6FCB-A74B-A6EC-679B874E9F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6DCFB02-752C-F641-9FCA-9FBE7A57EE42}"/>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6" name="Marcador de pie de página 5">
            <a:extLst>
              <a:ext uri="{FF2B5EF4-FFF2-40B4-BE49-F238E27FC236}">
                <a16:creationId xmlns:a16="http://schemas.microsoft.com/office/drawing/2014/main" id="{BB1451A5-2D84-0540-A633-E7956DAC6CE8}"/>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B638524E-AAA1-1F46-93FB-6D7131CAFA85}"/>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55235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478356-DC18-014D-A559-C285F04D5D7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BB9D36D5-3EFA-9141-AEB5-75ACEC6997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5BD4F70E-40C8-DD4C-AD26-0EE7C46177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5E2047-AC2D-CD4C-B8A7-CDD6D2C807B8}"/>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6" name="Marcador de pie de página 5">
            <a:extLst>
              <a:ext uri="{FF2B5EF4-FFF2-40B4-BE49-F238E27FC236}">
                <a16:creationId xmlns:a16="http://schemas.microsoft.com/office/drawing/2014/main" id="{B0BA85D9-C70F-2E4C-9266-C13C6BA7B66F}"/>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9751CB85-3080-A148-A401-F7487AE39BC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69791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123679-9F8A-9543-856E-C92F72475C60}"/>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46361F67-6840-7746-84C3-F50449A6D963}"/>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A322FEA6-9FD1-B440-A5E2-2842115FFE46}"/>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5" name="Marcador de pie de página 4">
            <a:extLst>
              <a:ext uri="{FF2B5EF4-FFF2-40B4-BE49-F238E27FC236}">
                <a16:creationId xmlns:a16="http://schemas.microsoft.com/office/drawing/2014/main" id="{BE7BB7C6-8A9A-034E-A74A-3B23B03D584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9428CFF6-E397-BA4C-B666-1B77375545B9}"/>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808325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5A135CC-8595-AC47-A055-F4C0C295D51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81959A13-02F0-804F-990D-8DC20F06A4F1}"/>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B4FC7F1-7C6B-084D-811C-8C36D639956E}"/>
              </a:ext>
            </a:extLst>
          </p:cNvPr>
          <p:cNvSpPr>
            <a:spLocks noGrp="1"/>
          </p:cNvSpPr>
          <p:nvPr>
            <p:ph type="dt" sz="half" idx="10"/>
          </p:nvPr>
        </p:nvSpPr>
        <p:spPr/>
        <p:txBody>
          <a:bodyPr/>
          <a:lstStyle/>
          <a:p>
            <a:fld id="{B68A9006-246F-6243-AE4F-1921A795D0B9}" type="datetimeFigureOut">
              <a:rPr lang="es-ES_tradnl" smtClean="0"/>
              <a:t>21/8/22</a:t>
            </a:fld>
            <a:endParaRPr lang="es-ES_tradnl"/>
          </a:p>
        </p:txBody>
      </p:sp>
      <p:sp>
        <p:nvSpPr>
          <p:cNvPr id="5" name="Marcador de pie de página 4">
            <a:extLst>
              <a:ext uri="{FF2B5EF4-FFF2-40B4-BE49-F238E27FC236}">
                <a16:creationId xmlns:a16="http://schemas.microsoft.com/office/drawing/2014/main" id="{6FC6E8DE-4DF7-2F48-999F-E50BD85FFE5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948E83E-3578-524F-A26A-29869820AEE2}"/>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63692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F93502B-6916-D049-858B-3AAC2CDC39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9B31F90C-AAFE-3747-9F23-C219BC410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2F0248D-2EC8-7749-BD41-F89DD15331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8A9006-246F-6243-AE4F-1921A795D0B9}" type="datetimeFigureOut">
              <a:rPr lang="es-ES_tradnl" smtClean="0"/>
              <a:t>21/8/22</a:t>
            </a:fld>
            <a:endParaRPr lang="es-ES_tradnl"/>
          </a:p>
        </p:txBody>
      </p:sp>
      <p:sp>
        <p:nvSpPr>
          <p:cNvPr id="5" name="Marcador de pie de página 4">
            <a:extLst>
              <a:ext uri="{FF2B5EF4-FFF2-40B4-BE49-F238E27FC236}">
                <a16:creationId xmlns:a16="http://schemas.microsoft.com/office/drawing/2014/main" id="{0BF0A2FF-8ABE-FE47-9964-71D0980354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1D95654F-5BF0-4949-83FA-91EE73D6FB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40294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A0BA7A-76FE-4B49-92A0-73C3F2A7EDBE}"/>
              </a:ext>
            </a:extLst>
          </p:cNvPr>
          <p:cNvSpPr>
            <a:spLocks noGrp="1"/>
          </p:cNvSpPr>
          <p:nvPr>
            <p:ph type="ctrTitle"/>
          </p:nvPr>
        </p:nvSpPr>
        <p:spPr/>
        <p:txBody>
          <a:bodyPr/>
          <a:lstStyle/>
          <a:p>
            <a:r>
              <a:rPr lang="es-ES_tradnl" dirty="0"/>
              <a:t>Error estadístico </a:t>
            </a:r>
          </a:p>
        </p:txBody>
      </p:sp>
      <p:sp>
        <p:nvSpPr>
          <p:cNvPr id="3" name="Subtítulo 2">
            <a:extLst>
              <a:ext uri="{FF2B5EF4-FFF2-40B4-BE49-F238E27FC236}">
                <a16:creationId xmlns:a16="http://schemas.microsoft.com/office/drawing/2014/main" id="{C2595DBB-6498-7245-A734-5E3A218B05A1}"/>
              </a:ext>
            </a:extLst>
          </p:cNvPr>
          <p:cNvSpPr>
            <a:spLocks noGrp="1"/>
          </p:cNvSpPr>
          <p:nvPr>
            <p:ph type="subTitle" idx="1"/>
          </p:nvPr>
        </p:nvSpPr>
        <p:spPr/>
        <p:txBody>
          <a:bodyPr/>
          <a:lstStyle/>
          <a:p>
            <a:r>
              <a:rPr lang="es-ES_tradnl" dirty="0"/>
              <a:t>2022</a:t>
            </a:r>
          </a:p>
        </p:txBody>
      </p:sp>
    </p:spTree>
    <p:extLst>
      <p:ext uri="{BB962C8B-B14F-4D97-AF65-F5344CB8AC3E}">
        <p14:creationId xmlns:p14="http://schemas.microsoft.com/office/powerpoint/2010/main" val="679799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enriquegracian.com/wp-content/uploads/2012/04/image002.gif">
            <a:extLst>
              <a:ext uri="{FF2B5EF4-FFF2-40B4-BE49-F238E27FC236}">
                <a16:creationId xmlns:a16="http://schemas.microsoft.com/office/drawing/2014/main" id="{24B6768D-3A60-8B46-8D7C-3116E10554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4820" y="2090161"/>
            <a:ext cx="2668782" cy="2677678"/>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1">
            <a:extLst>
              <a:ext uri="{FF2B5EF4-FFF2-40B4-BE49-F238E27FC236}">
                <a16:creationId xmlns:a16="http://schemas.microsoft.com/office/drawing/2014/main" id="{90BA8198-08FF-5145-9A81-CF7C51D43974}"/>
              </a:ext>
            </a:extLst>
          </p:cNvPr>
          <p:cNvSpPr>
            <a:spLocks noGrp="1"/>
          </p:cNvSpPr>
          <p:nvPr>
            <p:ph type="title"/>
          </p:nvPr>
        </p:nvSpPr>
        <p:spPr>
          <a:xfrm>
            <a:off x="838200" y="365125"/>
            <a:ext cx="10515600" cy="1325563"/>
          </a:xfrm>
        </p:spPr>
        <p:txBody>
          <a:bodyPr/>
          <a:lstStyle/>
          <a:p>
            <a:r>
              <a:rPr lang="es-CL" b="1" dirty="0">
                <a:solidFill>
                  <a:srgbClr val="002060"/>
                </a:solidFill>
              </a:rPr>
              <a:t>Precisión y Exactitud </a:t>
            </a:r>
            <a:endParaRPr lang="es-ES_tradnl" b="1" dirty="0">
              <a:solidFill>
                <a:srgbClr val="002060"/>
              </a:solidFill>
            </a:endParaRPr>
          </a:p>
        </p:txBody>
      </p:sp>
      <p:sp>
        <p:nvSpPr>
          <p:cNvPr id="2" name="Marcador de contenido 2">
            <a:extLst>
              <a:ext uri="{FF2B5EF4-FFF2-40B4-BE49-F238E27FC236}">
                <a16:creationId xmlns:a16="http://schemas.microsoft.com/office/drawing/2014/main" id="{E4D4244E-E655-1647-6BBF-DD61C344AA28}"/>
              </a:ext>
            </a:extLst>
          </p:cNvPr>
          <p:cNvSpPr>
            <a:spLocks noGrp="1"/>
          </p:cNvSpPr>
          <p:nvPr>
            <p:ph idx="1"/>
          </p:nvPr>
        </p:nvSpPr>
        <p:spPr>
          <a:xfrm>
            <a:off x="375037" y="1592553"/>
            <a:ext cx="8858333" cy="4351338"/>
          </a:xfrm>
        </p:spPr>
        <p:txBody>
          <a:bodyPr>
            <a:normAutofit fontScale="77500" lnSpcReduction="20000"/>
          </a:bodyPr>
          <a:lstStyle/>
          <a:p>
            <a:pPr marL="0" indent="0" algn="just">
              <a:buNone/>
            </a:pPr>
            <a:r>
              <a:rPr lang="es-CL" dirty="0"/>
              <a:t>En la vida cotidiana estos términos suelen usarse indistintamente, sin embargo en el lenguaje científico se hace una clara diferencia entre ambos.</a:t>
            </a:r>
          </a:p>
          <a:p>
            <a:pPr marL="0" indent="0" algn="just">
              <a:buNone/>
            </a:pPr>
            <a:endParaRPr lang="es-CL" dirty="0"/>
          </a:p>
          <a:p>
            <a:pPr algn="just"/>
            <a:r>
              <a:rPr lang="es-CL" dirty="0"/>
              <a:t>La precisión es una medida de la concordancia de mediciones individuales entre sí. </a:t>
            </a:r>
          </a:p>
          <a:p>
            <a:pPr algn="just"/>
            <a:r>
              <a:rPr lang="es-CL" dirty="0"/>
              <a:t>La exactitud es el grado de concordancia entre el valor verdadero y el experimental. Un aparato es exacto si las medidas realizadas con él son todas muy próximas al valor "verdadero" de la cantidad medida. </a:t>
            </a:r>
          </a:p>
          <a:p>
            <a:pPr algn="just"/>
            <a:r>
              <a:rPr lang="es-CL" dirty="0"/>
              <a:t>En el Laboratorio es frecuente hacer varias veces una medida para asegurarse de su precisión, (para descartar errores en la operación), sin embargo, las mediciones precisas pueden ser inexactas. Por ejemplo si una balanza está mal calibrada, las masas medidas serán consistentemente demasiado altas o demasiado bajas. Serán inexactas aunque sean precisas. </a:t>
            </a:r>
          </a:p>
          <a:p>
            <a:pPr marL="0" indent="0" algn="just">
              <a:buNone/>
            </a:pPr>
            <a:endParaRPr lang="es-ES_tradnl" dirty="0"/>
          </a:p>
        </p:txBody>
      </p:sp>
    </p:spTree>
    <p:extLst>
      <p:ext uri="{BB962C8B-B14F-4D97-AF65-F5344CB8AC3E}">
        <p14:creationId xmlns:p14="http://schemas.microsoft.com/office/powerpoint/2010/main" val="131550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73D21B-FB60-FA45-829C-179DC9E24ED0}"/>
              </a:ext>
            </a:extLst>
          </p:cNvPr>
          <p:cNvSpPr>
            <a:spLocks noGrp="1"/>
          </p:cNvSpPr>
          <p:nvPr>
            <p:ph type="title"/>
          </p:nvPr>
        </p:nvSpPr>
        <p:spPr/>
        <p:txBody>
          <a:bodyPr/>
          <a:lstStyle/>
          <a:p>
            <a:r>
              <a:rPr lang="es-CL" b="1" dirty="0">
                <a:solidFill>
                  <a:srgbClr val="002060"/>
                </a:solidFill>
              </a:rPr>
              <a:t>Precisión y Exactitud </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EB42B965-00D8-114B-AED7-1BD807380A1F}"/>
              </a:ext>
            </a:extLst>
          </p:cNvPr>
          <p:cNvSpPr>
            <a:spLocks noGrp="1"/>
          </p:cNvSpPr>
          <p:nvPr>
            <p:ph idx="1"/>
          </p:nvPr>
        </p:nvSpPr>
        <p:spPr>
          <a:xfrm>
            <a:off x="649357" y="1398243"/>
            <a:ext cx="10515600" cy="4351338"/>
          </a:xfrm>
        </p:spPr>
        <p:txBody>
          <a:bodyPr>
            <a:normAutofit fontScale="92500" lnSpcReduction="20000"/>
          </a:bodyPr>
          <a:lstStyle/>
          <a:p>
            <a:pPr marL="0" indent="0" algn="just">
              <a:buNone/>
            </a:pPr>
            <a:r>
              <a:rPr lang="es-CL" dirty="0"/>
              <a:t>En la vida cotidiana estos términos suelen usarse indistintamente, sin embargo en el lenguaje científico se hace una clara diferencia entre ambos.</a:t>
            </a:r>
          </a:p>
          <a:p>
            <a:pPr marL="0" indent="0" algn="just">
              <a:buNone/>
            </a:pPr>
            <a:endParaRPr lang="es-CL" dirty="0"/>
          </a:p>
          <a:p>
            <a:pPr algn="just"/>
            <a:r>
              <a:rPr lang="es-CL" dirty="0"/>
              <a:t>La precisión es una medida de la concordancia de mediciones individuales entre sí. </a:t>
            </a:r>
          </a:p>
          <a:p>
            <a:pPr algn="just"/>
            <a:r>
              <a:rPr lang="es-CL" dirty="0"/>
              <a:t>La exactitud es el grado de concordancia entre el valor verdadero y el experimental. Un aparato es exacto si las medidas realizadas con él son todas muy próximas al valor "verdadero" de la cantidad medida. </a:t>
            </a:r>
          </a:p>
          <a:p>
            <a:pPr algn="just"/>
            <a:r>
              <a:rPr lang="es-CL" dirty="0"/>
              <a:t>En el Laboratorio es frecuente hacer varias veces una medida para asegurarse de su precisión, (para descartar errores en la operación), sin embargo, las mediciones precisas pueden ser inexactas. Por ejemplo si una balanza está mal calibrada, las masas medidas serán consistentemente demasiado altas o demasiado bajas. Serán inexactas aunque sean precisas. </a:t>
            </a:r>
          </a:p>
          <a:p>
            <a:pPr marL="0" indent="0" algn="just">
              <a:buNone/>
            </a:pPr>
            <a:endParaRPr lang="es-ES_tradnl" dirty="0"/>
          </a:p>
        </p:txBody>
      </p:sp>
    </p:spTree>
    <p:extLst>
      <p:ext uri="{BB962C8B-B14F-4D97-AF65-F5344CB8AC3E}">
        <p14:creationId xmlns:p14="http://schemas.microsoft.com/office/powerpoint/2010/main" val="2360783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E2A8E0F-1727-7848-A9F4-B3B0E69BBAB2}"/>
              </a:ext>
            </a:extLst>
          </p:cNvPr>
          <p:cNvSpPr>
            <a:spLocks noGrp="1"/>
          </p:cNvSpPr>
          <p:nvPr>
            <p:ph idx="1"/>
          </p:nvPr>
        </p:nvSpPr>
        <p:spPr>
          <a:xfrm>
            <a:off x="748748" y="642869"/>
            <a:ext cx="10515600" cy="4351338"/>
          </a:xfrm>
        </p:spPr>
        <p:txBody>
          <a:bodyPr>
            <a:normAutofit fontScale="92500" lnSpcReduction="10000"/>
          </a:bodyPr>
          <a:lstStyle/>
          <a:p>
            <a:pPr algn="just"/>
            <a:r>
              <a:rPr lang="es-CL" dirty="0"/>
              <a:t>Conocer el valor real, exacto, de una magnitud física es un problema totalmente utópico. Podemos aproximarnos a él, pero nunca podremos saber si realmente es dicho valor, pues los instrumentos de medida, así como los sentidos del observador, tienen un límite de sensibilidad.</a:t>
            </a:r>
          </a:p>
          <a:p>
            <a:pPr algn="just"/>
            <a:r>
              <a:rPr lang="es-CL" dirty="0"/>
              <a:t>Aparte de que no podemos tener la garantía de que nuestro sistema de medida no perturbe el valor real. Con todas estas consideraciones parece lógico que </a:t>
            </a:r>
            <a:r>
              <a:rPr lang="es-CL" dirty="0">
                <a:solidFill>
                  <a:srgbClr val="FF0000"/>
                </a:solidFill>
              </a:rPr>
              <a:t>en Física no se hable nunca del valor exacto de una magnitud, sino del valor "más probable" de ella</a:t>
            </a:r>
            <a:r>
              <a:rPr lang="es-CL" dirty="0"/>
              <a:t>. </a:t>
            </a:r>
          </a:p>
          <a:p>
            <a:pPr algn="just"/>
            <a:r>
              <a:rPr lang="es-CL" dirty="0">
                <a:solidFill>
                  <a:srgbClr val="7030A0"/>
                </a:solidFill>
              </a:rPr>
              <a:t>Cuando en un proceso de medición se han tomado las precauciones para eliminar los errores sistemáticos, </a:t>
            </a:r>
            <a:r>
              <a:rPr lang="es-CL" u="sng" dirty="0">
                <a:solidFill>
                  <a:srgbClr val="7030A0"/>
                </a:solidFill>
              </a:rPr>
              <a:t>la repetición de las medidas es el arma </a:t>
            </a:r>
            <a:r>
              <a:rPr lang="es-CL" dirty="0">
                <a:solidFill>
                  <a:srgbClr val="7030A0"/>
                </a:solidFill>
              </a:rPr>
              <a:t>para luchar contra los errores aleatorios y el análisis e interpretación de esta medición es a través de los métodos estadísticos</a:t>
            </a:r>
            <a:endParaRPr lang="es-ES_tradnl" dirty="0">
              <a:solidFill>
                <a:srgbClr val="7030A0"/>
              </a:solidFill>
            </a:endParaRPr>
          </a:p>
        </p:txBody>
      </p:sp>
    </p:spTree>
    <p:extLst>
      <p:ext uri="{BB962C8B-B14F-4D97-AF65-F5344CB8AC3E}">
        <p14:creationId xmlns:p14="http://schemas.microsoft.com/office/powerpoint/2010/main" val="3857579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descr="Imagen que contiene pájaro&#10;&#10;Descripción generada automáticamente">
            <a:extLst>
              <a:ext uri="{FF2B5EF4-FFF2-40B4-BE49-F238E27FC236}">
                <a16:creationId xmlns:a16="http://schemas.microsoft.com/office/drawing/2014/main" id="{75B18AD9-46C2-C942-9C9C-D86054E815F0}"/>
              </a:ext>
            </a:extLst>
          </p:cNvPr>
          <p:cNvPicPr>
            <a:picLocks noChangeAspect="1"/>
          </p:cNvPicPr>
          <p:nvPr/>
        </p:nvPicPr>
        <p:blipFill rotWithShape="1">
          <a:blip r:embed="rId2"/>
          <a:srcRect l="36794" t="-438" r="26881" b="438"/>
          <a:stretch/>
        </p:blipFill>
        <p:spPr>
          <a:xfrm>
            <a:off x="9424085" y="641280"/>
            <a:ext cx="2767915" cy="6083300"/>
          </a:xfrm>
          <a:prstGeom prst="rect">
            <a:avLst/>
          </a:prstGeom>
        </p:spPr>
      </p:pic>
      <p:sp>
        <p:nvSpPr>
          <p:cNvPr id="2" name="Título 1">
            <a:extLst>
              <a:ext uri="{FF2B5EF4-FFF2-40B4-BE49-F238E27FC236}">
                <a16:creationId xmlns:a16="http://schemas.microsoft.com/office/drawing/2014/main" id="{AC2B870A-4D1E-5B45-9582-B39B1771CB62}"/>
              </a:ext>
            </a:extLst>
          </p:cNvPr>
          <p:cNvSpPr>
            <a:spLocks noGrp="1"/>
          </p:cNvSpPr>
          <p:nvPr>
            <p:ph type="title"/>
          </p:nvPr>
        </p:nvSpPr>
        <p:spPr/>
        <p:txBody>
          <a:bodyPr/>
          <a:lstStyle/>
          <a:p>
            <a:r>
              <a:rPr lang="es-ES_tradnl" b="1" dirty="0">
                <a:solidFill>
                  <a:srgbClr val="002060"/>
                </a:solidFill>
              </a:rPr>
              <a:t>Ejemplo:</a:t>
            </a:r>
          </a:p>
        </p:txBody>
      </p:sp>
      <p:sp>
        <p:nvSpPr>
          <p:cNvPr id="3" name="Marcador de contenido 2">
            <a:extLst>
              <a:ext uri="{FF2B5EF4-FFF2-40B4-BE49-F238E27FC236}">
                <a16:creationId xmlns:a16="http://schemas.microsoft.com/office/drawing/2014/main" id="{D636E4DF-61C3-A445-AFBF-686C2CA7673F}"/>
              </a:ext>
            </a:extLst>
          </p:cNvPr>
          <p:cNvSpPr>
            <a:spLocks noGrp="1"/>
          </p:cNvSpPr>
          <p:nvPr>
            <p:ph idx="1"/>
          </p:nvPr>
        </p:nvSpPr>
        <p:spPr>
          <a:xfrm>
            <a:off x="699052" y="1865382"/>
            <a:ext cx="8874538" cy="4351338"/>
          </a:xfrm>
        </p:spPr>
        <p:txBody>
          <a:bodyPr/>
          <a:lstStyle/>
          <a:p>
            <a:pPr marL="0" indent="0" algn="just">
              <a:buNone/>
            </a:pPr>
            <a:r>
              <a:rPr lang="es-ES_tradnl" dirty="0"/>
              <a:t>En un experimento se mide el tiempo (t) que demora en caer un objeto desde una altura de 10 m. La experiencia se repite 10 veces obteniéndose los siguientes resultados: </a:t>
            </a:r>
          </a:p>
          <a:p>
            <a:pPr marL="0" indent="0" algn="just">
              <a:buNone/>
            </a:pPr>
            <a:endParaRPr lang="es-ES_tradnl" dirty="0"/>
          </a:p>
          <a:p>
            <a:pPr marL="0" indent="0" algn="just">
              <a:buNone/>
            </a:pPr>
            <a:r>
              <a:rPr lang="es-ES_tradnl" dirty="0"/>
              <a:t>  </a:t>
            </a:r>
          </a:p>
          <a:p>
            <a:pPr marL="0" indent="0" algn="just">
              <a:buNone/>
            </a:pPr>
            <a:r>
              <a:rPr lang="es-ES_tradnl" dirty="0"/>
              <a:t>¿Cuál es el valor más probable de t?</a:t>
            </a:r>
          </a:p>
          <a:p>
            <a:pPr marL="0" indent="0" algn="just">
              <a:buNone/>
            </a:pPr>
            <a:endParaRPr lang="es-ES_tradnl" dirty="0"/>
          </a:p>
          <a:p>
            <a:pPr marL="0" indent="0" algn="just">
              <a:buNone/>
            </a:pPr>
            <a:r>
              <a:rPr lang="es-ES_tradnl" dirty="0"/>
              <a:t>¿Cuál es el error en la determinación experimental de t?</a:t>
            </a:r>
          </a:p>
          <a:p>
            <a:pPr marL="0" indent="0" algn="just">
              <a:buNone/>
            </a:pPr>
            <a:endParaRPr lang="es-ES_tradnl" dirty="0"/>
          </a:p>
        </p:txBody>
      </p:sp>
      <p:graphicFrame>
        <p:nvGraphicFramePr>
          <p:cNvPr id="4" name="Tabla 4">
            <a:extLst>
              <a:ext uri="{FF2B5EF4-FFF2-40B4-BE49-F238E27FC236}">
                <a16:creationId xmlns:a16="http://schemas.microsoft.com/office/drawing/2014/main" id="{041911ED-D964-8741-BB51-CF4B8DAC7C5B}"/>
              </a:ext>
            </a:extLst>
          </p:cNvPr>
          <p:cNvGraphicFramePr>
            <a:graphicFrameLocks noGrp="1"/>
          </p:cNvGraphicFramePr>
          <p:nvPr>
            <p:extLst>
              <p:ext uri="{D42A27DB-BD31-4B8C-83A1-F6EECF244321}">
                <p14:modId xmlns:p14="http://schemas.microsoft.com/office/powerpoint/2010/main" val="2470360877"/>
              </p:ext>
            </p:extLst>
          </p:nvPr>
        </p:nvGraphicFramePr>
        <p:xfrm>
          <a:off x="1445591" y="3404359"/>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3026558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DE987B-4A96-F942-A5F5-AE57947500C0}"/>
              </a:ext>
            </a:extLst>
          </p:cNvPr>
          <p:cNvSpPr>
            <a:spLocks noGrp="1"/>
          </p:cNvSpPr>
          <p:nvPr>
            <p:ph type="title"/>
          </p:nvPr>
        </p:nvSpPr>
        <p:spPr/>
        <p:txBody>
          <a:bodyPr/>
          <a:lstStyle/>
          <a:p>
            <a:r>
              <a:rPr lang="es-CL" b="1" dirty="0">
                <a:solidFill>
                  <a:srgbClr val="002060"/>
                </a:solidFill>
              </a:rPr>
              <a:t>Valor más probable y Desviación estandar</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32DE655F-AC80-3B43-A4B8-73D01A8A6E3F}"/>
              </a:ext>
            </a:extLst>
          </p:cNvPr>
          <p:cNvSpPr>
            <a:spLocks noGrp="1"/>
          </p:cNvSpPr>
          <p:nvPr>
            <p:ph idx="1"/>
          </p:nvPr>
        </p:nvSpPr>
        <p:spPr>
          <a:xfrm>
            <a:off x="838200" y="1398242"/>
            <a:ext cx="10515600" cy="1931367"/>
          </a:xfrm>
        </p:spPr>
        <p:txBody>
          <a:bodyPr>
            <a:normAutofit/>
          </a:bodyPr>
          <a:lstStyle/>
          <a:p>
            <a:pPr marL="0" indent="0" algn="just">
              <a:buNone/>
            </a:pPr>
            <a:r>
              <a:rPr lang="es-CL" dirty="0"/>
              <a:t>Si repetimos varias veces (N veces ) una medición (x) es muy posible que se obtengan diferentes valores de ella. En este caso se acostumbra a considerar como valor más probable el </a:t>
            </a:r>
            <a:r>
              <a:rPr lang="es-CL" dirty="0">
                <a:solidFill>
                  <a:srgbClr val="FF0000"/>
                </a:solidFill>
              </a:rPr>
              <a:t>"valor medio”(promedio) </a:t>
            </a:r>
            <a:r>
              <a:rPr lang="es-CL" dirty="0"/>
              <a:t>que se define como:</a:t>
            </a:r>
          </a:p>
          <a:p>
            <a:pPr marL="0" indent="0" algn="ctr">
              <a:buNone/>
            </a:pPr>
            <a:endParaRPr lang="es-ES" b="1" dirty="0">
              <a:latin typeface="Arial" panose="020B0604020202020204" pitchFamily="34" charset="0"/>
            </a:endParaRPr>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A85FA06B-3D2C-BC46-B6BB-A5917D13E521}"/>
                  </a:ext>
                </a:extLst>
              </p:cNvPr>
              <p:cNvSpPr/>
              <p:nvPr/>
            </p:nvSpPr>
            <p:spPr>
              <a:xfrm>
                <a:off x="4286722" y="2964797"/>
                <a:ext cx="3618555" cy="729623"/>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 </a:t>
                </a:r>
                <a14:m>
                  <m:oMath xmlns:m="http://schemas.openxmlformats.org/officeDocument/2006/math">
                    <m:bar>
                      <m:barPr>
                        <m:pos m:val="top"/>
                        <m:ctrlPr>
                          <a:rPr lang="es-ES_tradnl" sz="2800" b="1" i="1" smtClean="0">
                            <a:latin typeface="Cambria Math" panose="02040503050406030204" pitchFamily="18" charset="0"/>
                          </a:rPr>
                        </m:ctrlPr>
                      </m:barPr>
                      <m:e>
                        <m:r>
                          <a:rPr lang="es-ES" sz="2800" b="1" i="1" smtClean="0">
                            <a:latin typeface="Cambria Math" panose="02040503050406030204" pitchFamily="18" charset="0"/>
                          </a:rPr>
                          <m:t>𝒙</m:t>
                        </m:r>
                      </m:e>
                    </m:bar>
                    <m:r>
                      <a:rPr lang="es-ES" sz="2800" b="1" i="1" smtClean="0">
                        <a:latin typeface="Cambria Math" panose="02040503050406030204" pitchFamily="18" charset="0"/>
                      </a:rPr>
                      <m:t>=</m:t>
                    </m:r>
                    <m:f>
                      <m:fPr>
                        <m:ctrlPr>
                          <a:rPr lang="es-ES" sz="2800" b="1" i="1" smtClean="0">
                            <a:latin typeface="Cambria Math" panose="02040503050406030204" pitchFamily="18" charset="0"/>
                          </a:rPr>
                        </m:ctrlPr>
                      </m:fPr>
                      <m:num>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𝟏</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𝟐</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𝑵</m:t>
                            </m:r>
                          </m:sub>
                        </m:sSub>
                      </m:num>
                      <m:den>
                        <m:r>
                          <a:rPr lang="es-ES" sz="2800" b="1" i="1" smtClean="0">
                            <a:latin typeface="Cambria Math" panose="02040503050406030204" pitchFamily="18" charset="0"/>
                          </a:rPr>
                          <m:t>𝑵</m:t>
                        </m:r>
                      </m:den>
                    </m:f>
                    <m:r>
                      <a:rPr lang="es-ES" sz="2800" b="0" i="0" smtClean="0">
                        <a:latin typeface="Cambria Math" panose="02040503050406030204" pitchFamily="18" charset="0"/>
                      </a:rPr>
                      <m:t>=</m:t>
                    </m:r>
                    <m:f>
                      <m:fPr>
                        <m:ctrlPr>
                          <a:rPr lang="es-ES" sz="2800" b="0" i="1" smtClean="0">
                            <a:latin typeface="Cambria Math" panose="02040503050406030204" pitchFamily="18" charset="0"/>
                          </a:rPr>
                        </m:ctrlPr>
                      </m:fPr>
                      <m:num>
                        <m:nary>
                          <m:naryPr>
                            <m:chr m:val="∑"/>
                            <m:subHide m:val="on"/>
                            <m:supHide m:val="on"/>
                            <m:ctrlPr>
                              <a:rPr lang="es-ES" sz="2800" b="0" i="1" smtClean="0">
                                <a:latin typeface="Cambria Math" panose="02040503050406030204" pitchFamily="18" charset="0"/>
                              </a:rPr>
                            </m:ctrlPr>
                          </m:naryPr>
                          <m:sub/>
                          <m:sup/>
                          <m:e>
                            <m:sSub>
                              <m:sSubPr>
                                <m:ctrlPr>
                                  <a:rPr lang="es-ES" sz="2800" b="0" i="1" smtClean="0">
                                    <a:latin typeface="Cambria Math" panose="02040503050406030204" pitchFamily="18" charset="0"/>
                                  </a:rPr>
                                </m:ctrlPr>
                              </m:sSubPr>
                              <m:e>
                                <m:r>
                                  <a:rPr lang="es-ES" sz="2800" b="0" i="1" smtClean="0">
                                    <a:latin typeface="Cambria Math" panose="02040503050406030204" pitchFamily="18" charset="0"/>
                                  </a:rPr>
                                  <m:t>𝑥</m:t>
                                </m:r>
                              </m:e>
                              <m:sub>
                                <m:r>
                                  <a:rPr lang="es-ES" sz="2800" b="0" i="1" smtClean="0">
                                    <a:latin typeface="Cambria Math" panose="02040503050406030204" pitchFamily="18" charset="0"/>
                                  </a:rPr>
                                  <m:t>𝑖</m:t>
                                </m:r>
                              </m:sub>
                            </m:sSub>
                          </m:e>
                        </m:nary>
                      </m:num>
                      <m:den>
                        <m:r>
                          <a:rPr lang="es-ES" sz="2800" b="0" i="1" smtClean="0">
                            <a:latin typeface="Cambria Math" panose="02040503050406030204" pitchFamily="18" charset="0"/>
                          </a:rPr>
                          <m:t>𝑁</m:t>
                        </m:r>
                      </m:den>
                    </m:f>
                  </m:oMath>
                </a14:m>
                <a:endParaRPr lang="es-ES_tradnl" sz="2800" dirty="0"/>
              </a:p>
            </p:txBody>
          </p:sp>
        </mc:Choice>
        <mc:Fallback xmlns="">
          <p:sp>
            <p:nvSpPr>
              <p:cNvPr id="4" name="Rectángulo 3">
                <a:extLst>
                  <a:ext uri="{FF2B5EF4-FFF2-40B4-BE49-F238E27FC236}">
                    <a16:creationId xmlns:a16="http://schemas.microsoft.com/office/drawing/2014/main" id="{A85FA06B-3D2C-BC46-B6BB-A5917D13E521}"/>
                  </a:ext>
                </a:extLst>
              </p:cNvPr>
              <p:cNvSpPr>
                <a:spLocks noRot="1" noChangeAspect="1" noMove="1" noResize="1" noEditPoints="1" noAdjustHandles="1" noChangeArrowheads="1" noChangeShapeType="1" noTextEdit="1"/>
              </p:cNvSpPr>
              <p:nvPr/>
            </p:nvSpPr>
            <p:spPr>
              <a:xfrm>
                <a:off x="4286722" y="2964797"/>
                <a:ext cx="3618555" cy="729623"/>
              </a:xfrm>
              <a:prstGeom prst="rect">
                <a:avLst/>
              </a:prstGeom>
              <a:blipFill>
                <a:blip r:embed="rId2"/>
                <a:stretch>
                  <a:fillRect t="-64912" b="-57895"/>
                </a:stretch>
              </a:blipFill>
            </p:spPr>
            <p:txBody>
              <a:bodyPr/>
              <a:lstStyle/>
              <a:p>
                <a:r>
                  <a:rPr lang="es-ES_tradnl">
                    <a:noFill/>
                  </a:rPr>
                  <a:t> </a:t>
                </a:r>
              </a:p>
            </p:txBody>
          </p:sp>
        </mc:Fallback>
      </mc:AlternateContent>
      <p:sp>
        <p:nvSpPr>
          <p:cNvPr id="6" name="Rectángulo 5">
            <a:extLst>
              <a:ext uri="{FF2B5EF4-FFF2-40B4-BE49-F238E27FC236}">
                <a16:creationId xmlns:a16="http://schemas.microsoft.com/office/drawing/2014/main" id="{B8021711-7256-F747-ADC0-5946AEA4D2AF}"/>
              </a:ext>
            </a:extLst>
          </p:cNvPr>
          <p:cNvSpPr/>
          <p:nvPr/>
        </p:nvSpPr>
        <p:spPr>
          <a:xfrm>
            <a:off x="838200" y="4204225"/>
            <a:ext cx="9578009" cy="646331"/>
          </a:xfrm>
          <a:prstGeom prst="rect">
            <a:avLst/>
          </a:prstGeom>
        </p:spPr>
        <p:txBody>
          <a:bodyPr wrap="square">
            <a:spAutoFit/>
          </a:bodyPr>
          <a:lstStyle/>
          <a:p>
            <a:pPr algn="just"/>
            <a:r>
              <a:rPr lang="es-ES_tradnl" dirty="0">
                <a:solidFill>
                  <a:srgbClr val="7030A0"/>
                </a:solidFill>
              </a:rPr>
              <a:t>Entonces, el valor mas probable de t es el promedio de las mediciones:</a:t>
            </a:r>
          </a:p>
          <a:p>
            <a:pPr algn="just"/>
            <a:endParaRPr lang="es-ES_tradnl" dirty="0"/>
          </a:p>
        </p:txBody>
      </p:sp>
    </p:spTree>
    <p:extLst>
      <p:ext uri="{BB962C8B-B14F-4D97-AF65-F5344CB8AC3E}">
        <p14:creationId xmlns:p14="http://schemas.microsoft.com/office/powerpoint/2010/main" val="367830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A8DFA7-4A9C-724C-A97F-666BB5BE0CE0}"/>
                  </a:ext>
                </a:extLst>
              </p:cNvPr>
              <p:cNvSpPr>
                <a:spLocks noGrp="1"/>
              </p:cNvSpPr>
              <p:nvPr>
                <p:ph idx="1"/>
              </p:nvPr>
            </p:nvSpPr>
            <p:spPr>
              <a:xfrm>
                <a:off x="838200" y="583234"/>
                <a:ext cx="10515600" cy="4351338"/>
              </a:xfrm>
            </p:spPr>
            <p:txBody>
              <a:bodyPr/>
              <a:lstStyle/>
              <a:p>
                <a:pPr marL="0" indent="0" algn="just">
                  <a:buNone/>
                </a:pPr>
                <a:r>
                  <a:rPr lang="es-CL" dirty="0"/>
                  <a:t>Sería mucha suerte que este valor medio coincidiera con el valor real de la magnitud que se mide. </a:t>
                </a:r>
              </a:p>
              <a:p>
                <a:pPr marL="0" indent="0" algn="just">
                  <a:buNone/>
                </a:pPr>
                <a:r>
                  <a:rPr lang="es-CL" dirty="0"/>
                  <a:t>Nuestro problema radica, pues, en delimitar un entorno alrededor del valor medio de x, en el interior del cual tenemos la "certeza", o al menos un alto porcentaje de probabilidad, de que se halla el valor real.</a:t>
                </a:r>
              </a:p>
              <a:p>
                <a:pPr marL="0" indent="0" algn="just">
                  <a:buNone/>
                </a:pPr>
                <a:r>
                  <a:rPr lang="es-CL" dirty="0"/>
                  <a:t>Este entorno esta dado por la </a:t>
                </a:r>
                <a:r>
                  <a:rPr lang="es-CL" dirty="0">
                    <a:solidFill>
                      <a:srgbClr val="FF0000"/>
                    </a:solidFill>
                  </a:rPr>
                  <a:t>desviacion estandar</a:t>
                </a:r>
                <a:r>
                  <a:rPr lang="es-CL" dirty="0"/>
                  <a:t>:</a:t>
                </a:r>
              </a:p>
              <a:p>
                <a:pPr marL="0" indent="0" algn="just">
                  <a:buNone/>
                </a:pPr>
                <a:endParaRPr lang="es-CL" dirty="0"/>
              </a:p>
              <a:p>
                <a:pPr marL="0" indent="0" algn="just">
                  <a:buNone/>
                </a:pPr>
                <a14:m>
                  <m:oMathPara xmlns:m="http://schemas.openxmlformats.org/officeDocument/2006/math">
                    <m:oMathParaPr>
                      <m:jc m:val="centerGroup"/>
                    </m:oMathParaPr>
                    <m:oMath xmlns:m="http://schemas.openxmlformats.org/officeDocument/2006/math">
                      <m:sSub>
                        <m:sSubPr>
                          <m:ctrlPr>
                            <a:rPr lang="es-ES_tradnl" i="1" smtClean="0">
                              <a:latin typeface="Cambria Math" panose="02040503050406030204" pitchFamily="18" charset="0"/>
                              <a:ea typeface="Cambria Math" panose="02040503050406030204" pitchFamily="18" charset="0"/>
                            </a:rPr>
                          </m:ctrlPr>
                        </m:sSubPr>
                        <m:e>
                          <m:r>
                            <a:rPr lang="es-ES_tradnl" i="1" smtClean="0">
                              <a:latin typeface="Cambria Math" panose="02040503050406030204" pitchFamily="18" charset="0"/>
                              <a:ea typeface="Cambria Math" panose="02040503050406030204" pitchFamily="18" charset="0"/>
                            </a:rPr>
                            <m:t>𝜎</m:t>
                          </m:r>
                        </m:e>
                        <m:sub>
                          <m:r>
                            <a:rPr lang="es-ES" b="0" i="1" smtClean="0">
                              <a:latin typeface="Cambria Math" panose="02040503050406030204" pitchFamily="18" charset="0"/>
                              <a:ea typeface="Cambria Math" panose="02040503050406030204" pitchFamily="18" charset="0"/>
                            </a:rPr>
                            <m:t>𝑥</m:t>
                          </m:r>
                        </m:sub>
                      </m:sSub>
                      <m:r>
                        <a:rPr lang="es-ES" b="0" i="1" smtClean="0">
                          <a:latin typeface="Cambria Math" panose="02040503050406030204" pitchFamily="18" charset="0"/>
                          <a:ea typeface="Cambria Math" panose="02040503050406030204" pitchFamily="18" charset="0"/>
                        </a:rPr>
                        <m:t>=</m:t>
                      </m:r>
                      <m:rad>
                        <m:radPr>
                          <m:degHide m:val="on"/>
                          <m:ctrlPr>
                            <a:rPr lang="es-ES" b="0" i="1" smtClean="0">
                              <a:latin typeface="Cambria Math" panose="02040503050406030204" pitchFamily="18" charset="0"/>
                              <a:ea typeface="Cambria Math" panose="02040503050406030204" pitchFamily="18" charset="0"/>
                            </a:rPr>
                          </m:ctrlPr>
                        </m:radPr>
                        <m:deg/>
                        <m:e>
                          <m:f>
                            <m:fPr>
                              <m:ctrlPr>
                                <a:rPr lang="es-ES" b="0" i="1" smtClean="0">
                                  <a:latin typeface="Cambria Math" panose="02040503050406030204" pitchFamily="18" charset="0"/>
                                  <a:ea typeface="Cambria Math" panose="02040503050406030204" pitchFamily="18" charset="0"/>
                                </a:rPr>
                              </m:ctrlPr>
                            </m:fPr>
                            <m:num>
                              <m:nary>
                                <m:naryPr>
                                  <m:chr m:val="∑"/>
                                  <m:subHide m:val="on"/>
                                  <m:supHide m:val="on"/>
                                  <m:ctrlPr>
                                    <a:rPr lang="es-ES" b="0" i="1" smtClean="0">
                                      <a:latin typeface="Cambria Math" panose="02040503050406030204" pitchFamily="18" charset="0"/>
                                      <a:ea typeface="Cambria Math" panose="02040503050406030204" pitchFamily="18" charset="0"/>
                                    </a:rPr>
                                  </m:ctrlPr>
                                </m:naryPr>
                                <m:sub/>
                                <m:sup/>
                                <m:e>
                                  <m:sSup>
                                    <m:sSupPr>
                                      <m:ctrlPr>
                                        <a:rPr lang="es-ES" b="0" i="1" smtClean="0">
                                          <a:latin typeface="Cambria Math" panose="02040503050406030204" pitchFamily="18" charset="0"/>
                                          <a:ea typeface="Cambria Math" panose="02040503050406030204" pitchFamily="18" charset="0"/>
                                        </a:rPr>
                                      </m:ctrlPr>
                                    </m:sSupPr>
                                    <m:e>
                                      <m:d>
                                        <m:dPr>
                                          <m:ctrlPr>
                                            <a:rPr lang="es-ES" b="0" i="1" smtClean="0">
                                              <a:latin typeface="Cambria Math" panose="02040503050406030204" pitchFamily="18" charset="0"/>
                                              <a:ea typeface="Cambria Math" panose="02040503050406030204" pitchFamily="18" charset="0"/>
                                            </a:rPr>
                                          </m:ctrlPr>
                                        </m:dPr>
                                        <m:e>
                                          <m:bar>
                                            <m:barPr>
                                              <m:pos m:val="top"/>
                                              <m:ctrlPr>
                                                <a:rPr lang="es-ES" b="0" i="1" smtClean="0">
                                                  <a:latin typeface="Cambria Math" panose="02040503050406030204" pitchFamily="18" charset="0"/>
                                                  <a:ea typeface="Cambria Math" panose="02040503050406030204" pitchFamily="18" charset="0"/>
                                                </a:rPr>
                                              </m:ctrlPr>
                                            </m:barPr>
                                            <m:e>
                                              <m:r>
                                                <a:rPr lang="es-ES" b="0" i="1" smtClean="0">
                                                  <a:latin typeface="Cambria Math" panose="02040503050406030204" pitchFamily="18" charset="0"/>
                                                  <a:ea typeface="Cambria Math" panose="02040503050406030204" pitchFamily="18" charset="0"/>
                                                </a:rPr>
                                                <m:t>𝑥</m:t>
                                              </m:r>
                                            </m:e>
                                          </m:bar>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𝑥</m:t>
                                              </m:r>
                                            </m:e>
                                            <m:sub>
                                              <m:r>
                                                <a:rPr lang="es-ES" b="0" i="1" smtClean="0">
                                                  <a:latin typeface="Cambria Math" panose="02040503050406030204" pitchFamily="18" charset="0"/>
                                                  <a:ea typeface="Cambria Math" panose="02040503050406030204" pitchFamily="18" charset="0"/>
                                                </a:rPr>
                                                <m:t>𝑖</m:t>
                                              </m:r>
                                            </m:sub>
                                          </m:sSub>
                                        </m:e>
                                      </m:d>
                                    </m:e>
                                    <m:sup>
                                      <m:r>
                                        <a:rPr lang="es-ES" b="0" i="1" smtClean="0">
                                          <a:latin typeface="Cambria Math" panose="02040503050406030204" pitchFamily="18" charset="0"/>
                                          <a:ea typeface="Cambria Math" panose="02040503050406030204" pitchFamily="18" charset="0"/>
                                        </a:rPr>
                                        <m:t>2</m:t>
                                      </m:r>
                                    </m:sup>
                                  </m:sSup>
                                </m:e>
                              </m:nary>
                            </m:num>
                            <m:den>
                              <m:r>
                                <a:rPr lang="es-ES" b="0" i="1" smtClean="0">
                                  <a:latin typeface="Cambria Math" panose="02040503050406030204" pitchFamily="18" charset="0"/>
                                  <a:ea typeface="Cambria Math" panose="02040503050406030204" pitchFamily="18" charset="0"/>
                                </a:rPr>
                                <m:t>𝑁</m:t>
                              </m:r>
                            </m:den>
                          </m:f>
                        </m:e>
                      </m:rad>
                    </m:oMath>
                  </m:oMathPara>
                </a14:m>
                <a:endParaRPr lang="es-ES_tradnl" dirty="0"/>
              </a:p>
            </p:txBody>
          </p:sp>
        </mc:Choice>
        <mc:Fallback xmlns="">
          <p:sp>
            <p:nvSpPr>
              <p:cNvPr id="3" name="Marcador de contenido 2">
                <a:extLst>
                  <a:ext uri="{FF2B5EF4-FFF2-40B4-BE49-F238E27FC236}">
                    <a16:creationId xmlns:a16="http://schemas.microsoft.com/office/drawing/2014/main" id="{8EA8DFA7-4A9C-724C-A97F-666BB5BE0CE0}"/>
                  </a:ext>
                </a:extLst>
              </p:cNvPr>
              <p:cNvSpPr>
                <a:spLocks noGrp="1" noRot="1" noChangeAspect="1" noMove="1" noResize="1" noEditPoints="1" noAdjustHandles="1" noChangeArrowheads="1" noChangeShapeType="1" noTextEdit="1"/>
              </p:cNvSpPr>
              <p:nvPr>
                <p:ph idx="1"/>
              </p:nvPr>
            </p:nvSpPr>
            <p:spPr>
              <a:xfrm>
                <a:off x="838200" y="583234"/>
                <a:ext cx="10515600" cy="4351338"/>
              </a:xfrm>
              <a:blipFill>
                <a:blip r:embed="rId2"/>
                <a:stretch>
                  <a:fillRect l="-1208" t="-2632" r="-1087" b="-9649"/>
                </a:stretch>
              </a:blipFill>
            </p:spPr>
            <p:txBody>
              <a:bodyPr/>
              <a:lstStyle/>
              <a:p>
                <a:r>
                  <a:rPr lang="es-ES_tradnl">
                    <a:noFill/>
                  </a:rPr>
                  <a:t> </a:t>
                </a:r>
              </a:p>
            </p:txBody>
          </p:sp>
        </mc:Fallback>
      </mc:AlternateContent>
    </p:spTree>
    <p:extLst>
      <p:ext uri="{BB962C8B-B14F-4D97-AF65-F5344CB8AC3E}">
        <p14:creationId xmlns:p14="http://schemas.microsoft.com/office/powerpoint/2010/main" val="3329209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296D63-3B40-4F13-91F6-66CEC39FB06F}"/>
              </a:ext>
            </a:extLst>
          </p:cNvPr>
          <p:cNvSpPr>
            <a:spLocks noGrp="1"/>
          </p:cNvSpPr>
          <p:nvPr>
            <p:ph type="title"/>
          </p:nvPr>
        </p:nvSpPr>
        <p:spPr>
          <a:xfrm>
            <a:off x="838200" y="85967"/>
            <a:ext cx="4837043" cy="1020135"/>
          </a:xfrm>
        </p:spPr>
        <p:txBody>
          <a:bodyPr/>
          <a:lstStyle/>
          <a:p>
            <a:r>
              <a:rPr lang="es-CL" dirty="0">
                <a:cs typeface="Calibri"/>
              </a:rPr>
              <a:t>Distribución</a:t>
            </a:r>
            <a:r>
              <a:rPr lang="es-ES" dirty="0">
                <a:cs typeface="Calibri"/>
              </a:rPr>
              <a:t> normal </a:t>
            </a:r>
            <a:endParaRPr lang="es-ES" dirty="0"/>
          </a:p>
        </p:txBody>
      </p:sp>
      <p:pic>
        <p:nvPicPr>
          <p:cNvPr id="6" name="Imagen 6" descr="Imagen que contiene texto, mapa&#10;&#10;Descripción generada con confianza muy alta">
            <a:extLst>
              <a:ext uri="{FF2B5EF4-FFF2-40B4-BE49-F238E27FC236}">
                <a16:creationId xmlns:a16="http://schemas.microsoft.com/office/drawing/2014/main" id="{343AA176-97A3-428E-BE35-A5158F8779C7}"/>
              </a:ext>
            </a:extLst>
          </p:cNvPr>
          <p:cNvPicPr>
            <a:picLocks noChangeAspect="1"/>
          </p:cNvPicPr>
          <p:nvPr/>
        </p:nvPicPr>
        <p:blipFill>
          <a:blip r:embed="rId2"/>
          <a:stretch>
            <a:fillRect/>
          </a:stretch>
        </p:blipFill>
        <p:spPr>
          <a:xfrm>
            <a:off x="414801" y="1143351"/>
            <a:ext cx="4354844" cy="2190047"/>
          </a:xfrm>
          <a:prstGeom prst="rect">
            <a:avLst/>
          </a:prstGeom>
        </p:spPr>
      </p:pic>
      <p:sp>
        <p:nvSpPr>
          <p:cNvPr id="8" name="CuadroTexto 7">
            <a:extLst>
              <a:ext uri="{FF2B5EF4-FFF2-40B4-BE49-F238E27FC236}">
                <a16:creationId xmlns:a16="http://schemas.microsoft.com/office/drawing/2014/main" id="{DA245FAA-5397-414A-9239-0110906B481D}"/>
              </a:ext>
            </a:extLst>
          </p:cNvPr>
          <p:cNvSpPr txBox="1"/>
          <p:nvPr/>
        </p:nvSpPr>
        <p:spPr>
          <a:xfrm>
            <a:off x="4081464" y="1345674"/>
            <a:ext cx="27551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Promedio </a:t>
            </a:r>
          </a:p>
          <a:p>
            <a:r>
              <a:rPr lang="es-ES" dirty="0">
                <a:cs typeface="Calibri"/>
              </a:rPr>
              <a:t>Valor </a:t>
            </a:r>
            <a:r>
              <a:rPr lang="es-CL" dirty="0">
                <a:cs typeface="Calibri"/>
              </a:rPr>
              <a:t>más</a:t>
            </a:r>
            <a:r>
              <a:rPr lang="es-ES" dirty="0">
                <a:cs typeface="Calibri"/>
              </a:rPr>
              <a:t> probable </a:t>
            </a:r>
          </a:p>
        </p:txBody>
      </p:sp>
      <p:sp>
        <p:nvSpPr>
          <p:cNvPr id="9" name="CuadroTexto 8">
            <a:extLst>
              <a:ext uri="{FF2B5EF4-FFF2-40B4-BE49-F238E27FC236}">
                <a16:creationId xmlns:a16="http://schemas.microsoft.com/office/drawing/2014/main" id="{9895686B-1182-4746-A9AC-3A0F422E2915}"/>
              </a:ext>
            </a:extLst>
          </p:cNvPr>
          <p:cNvSpPr txBox="1"/>
          <p:nvPr/>
        </p:nvSpPr>
        <p:spPr>
          <a:xfrm>
            <a:off x="579317" y="3918346"/>
            <a:ext cx="27551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Desviación estándar </a:t>
            </a:r>
            <a:endParaRPr lang="es-ES" dirty="0"/>
          </a:p>
        </p:txBody>
      </p:sp>
      <p:cxnSp>
        <p:nvCxnSpPr>
          <p:cNvPr id="10" name="Conector recto de flecha 9">
            <a:extLst>
              <a:ext uri="{FF2B5EF4-FFF2-40B4-BE49-F238E27FC236}">
                <a16:creationId xmlns:a16="http://schemas.microsoft.com/office/drawing/2014/main" id="{3B68548D-BCE2-4AC2-95F1-3E244F438C99}"/>
              </a:ext>
            </a:extLst>
          </p:cNvPr>
          <p:cNvCxnSpPr/>
          <p:nvPr/>
        </p:nvCxnSpPr>
        <p:spPr>
          <a:xfrm flipV="1">
            <a:off x="1499671" y="2939654"/>
            <a:ext cx="914399" cy="9786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01D0E65E-B330-4F5C-A588-BF09115C6AD0}"/>
              </a:ext>
            </a:extLst>
          </p:cNvPr>
          <p:cNvCxnSpPr>
            <a:cxnSpLocks/>
          </p:cNvCxnSpPr>
          <p:nvPr/>
        </p:nvCxnSpPr>
        <p:spPr>
          <a:xfrm flipH="1">
            <a:off x="2719389" y="1668839"/>
            <a:ext cx="1362075" cy="2547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Imagen 14" descr="Imagen que contiene texto&#10;&#10;Descripción generada con confianza muy alta">
            <a:extLst>
              <a:ext uri="{FF2B5EF4-FFF2-40B4-BE49-F238E27FC236}">
                <a16:creationId xmlns:a16="http://schemas.microsoft.com/office/drawing/2014/main" id="{5CE7B088-CF20-4BBA-B056-3F4D82C1BEC6}"/>
              </a:ext>
            </a:extLst>
          </p:cNvPr>
          <p:cNvPicPr>
            <a:picLocks noChangeAspect="1"/>
          </p:cNvPicPr>
          <p:nvPr/>
        </p:nvPicPr>
        <p:blipFill>
          <a:blip r:embed="rId3"/>
          <a:stretch>
            <a:fillRect/>
          </a:stretch>
        </p:blipFill>
        <p:spPr>
          <a:xfrm>
            <a:off x="756910" y="4527250"/>
            <a:ext cx="3528613" cy="1711753"/>
          </a:xfrm>
          <a:prstGeom prst="rect">
            <a:avLst/>
          </a:prstGeom>
        </p:spPr>
      </p:pic>
      <p:pic>
        <p:nvPicPr>
          <p:cNvPr id="3" name="Imagen 2">
            <a:extLst>
              <a:ext uri="{FF2B5EF4-FFF2-40B4-BE49-F238E27FC236}">
                <a16:creationId xmlns:a16="http://schemas.microsoft.com/office/drawing/2014/main" id="{7BC11302-3F73-1043-9EC3-7FA6FAE871B9}"/>
              </a:ext>
            </a:extLst>
          </p:cNvPr>
          <p:cNvPicPr>
            <a:picLocks noChangeAspect="1"/>
          </p:cNvPicPr>
          <p:nvPr/>
        </p:nvPicPr>
        <p:blipFill>
          <a:blip r:embed="rId4"/>
          <a:stretch>
            <a:fillRect/>
          </a:stretch>
        </p:blipFill>
        <p:spPr>
          <a:xfrm>
            <a:off x="6386052" y="682141"/>
            <a:ext cx="5662612" cy="5662612"/>
          </a:xfrm>
          <a:prstGeom prst="rect">
            <a:avLst/>
          </a:prstGeom>
        </p:spPr>
      </p:pic>
    </p:spTree>
    <p:extLst>
      <p:ext uri="{BB962C8B-B14F-4D97-AF65-F5344CB8AC3E}">
        <p14:creationId xmlns:p14="http://schemas.microsoft.com/office/powerpoint/2010/main" val="3102871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48BA95B-B876-7C4C-AD0B-A1B70C82E60D}"/>
              </a:ext>
            </a:extLst>
          </p:cNvPr>
          <p:cNvSpPr>
            <a:spLocks noGrp="1"/>
          </p:cNvSpPr>
          <p:nvPr>
            <p:ph idx="1"/>
          </p:nvPr>
        </p:nvSpPr>
        <p:spPr>
          <a:xfrm>
            <a:off x="838200" y="613051"/>
            <a:ext cx="10515600" cy="1215749"/>
          </a:xfrm>
        </p:spPr>
        <p:txBody>
          <a:bodyPr/>
          <a:lstStyle/>
          <a:p>
            <a:pPr marL="0" indent="0">
              <a:buNone/>
            </a:pPr>
            <a:r>
              <a:rPr lang="es-ES_tradnl" dirty="0">
                <a:solidFill>
                  <a:srgbClr val="7030A0"/>
                </a:solidFill>
              </a:rPr>
              <a:t>Por lo tanto, el error en la determinación experimental de t es la desviación estándar del conjunto de mediciones: </a:t>
            </a:r>
          </a:p>
        </p:txBody>
      </p:sp>
      <p:graphicFrame>
        <p:nvGraphicFramePr>
          <p:cNvPr id="4" name="Tabla 4">
            <a:extLst>
              <a:ext uri="{FF2B5EF4-FFF2-40B4-BE49-F238E27FC236}">
                <a16:creationId xmlns:a16="http://schemas.microsoft.com/office/drawing/2014/main" id="{F1FC982D-C201-9A42-9D94-77D33D5DB24C}"/>
              </a:ext>
            </a:extLst>
          </p:cNvPr>
          <p:cNvGraphicFramePr>
            <a:graphicFrameLocks noGrp="1"/>
          </p:cNvGraphicFramePr>
          <p:nvPr>
            <p:extLst>
              <p:ext uri="{D42A27DB-BD31-4B8C-83A1-F6EECF244321}">
                <p14:modId xmlns:p14="http://schemas.microsoft.com/office/powerpoint/2010/main" val="263267392"/>
              </p:ext>
            </p:extLst>
          </p:nvPr>
        </p:nvGraphicFramePr>
        <p:xfrm>
          <a:off x="958574" y="1724646"/>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1927096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3CB32C-924C-604C-93EB-DAA1E3AE617C}"/>
                  </a:ext>
                </a:extLst>
              </p:cNvPr>
              <p:cNvSpPr>
                <a:spLocks noGrp="1"/>
              </p:cNvSpPr>
              <p:nvPr>
                <p:ph idx="1"/>
              </p:nvPr>
            </p:nvSpPr>
            <p:spPr>
              <a:xfrm>
                <a:off x="838200" y="454026"/>
                <a:ext cx="10515600" cy="1861792"/>
              </a:xfrm>
            </p:spPr>
            <p:txBody>
              <a:bodyPr>
                <a:normAutofit lnSpcReduction="10000"/>
              </a:bodyPr>
              <a:lstStyle/>
              <a:p>
                <a:pPr marL="0" indent="0">
                  <a:buNone/>
                </a:pPr>
                <a:r>
                  <a:rPr lang="es-ES_tradnl" dirty="0"/>
                  <a:t>Finalmente la determinación, a partir de un conjunto de mediciones (por convención 10 o más), de una magnitud física y el error asociado se expresa como:</a:t>
                </a:r>
              </a:p>
              <a:p>
                <a:pPr marL="0" indent="0" algn="ctr">
                  <a:buNone/>
                </a:pPr>
                <a14:m>
                  <m:oMath xmlns:m="http://schemas.openxmlformats.org/officeDocument/2006/math">
                    <m:r>
                      <a:rPr lang="es-ES" sz="4000" b="0" i="1" smtClean="0">
                        <a:latin typeface="Cambria Math" panose="02040503050406030204" pitchFamily="18" charset="0"/>
                      </a:rPr>
                      <m:t>𝑥</m:t>
                    </m:r>
                    <m:r>
                      <a:rPr lang="es-ES" sz="4000" b="0" i="1" smtClean="0">
                        <a:latin typeface="Cambria Math" panose="02040503050406030204" pitchFamily="18" charset="0"/>
                      </a:rPr>
                      <m:t>=</m:t>
                    </m:r>
                    <m:bar>
                      <m:barPr>
                        <m:pos m:val="top"/>
                        <m:ctrlPr>
                          <a:rPr lang="es-ES" sz="4000" b="0" i="1" smtClean="0">
                            <a:latin typeface="Cambria Math" panose="02040503050406030204" pitchFamily="18" charset="0"/>
                          </a:rPr>
                        </m:ctrlPr>
                      </m:barPr>
                      <m:e>
                        <m:r>
                          <a:rPr lang="es-ES" sz="4000" b="0" i="1" smtClean="0">
                            <a:latin typeface="Cambria Math" panose="02040503050406030204" pitchFamily="18" charset="0"/>
                          </a:rPr>
                          <m:t>𝑥</m:t>
                        </m:r>
                      </m:e>
                    </m:bar>
                    <m:r>
                      <a:rPr lang="es-ES" sz="4000" b="0" i="1" smtClean="0">
                        <a:latin typeface="Cambria Math" panose="02040503050406030204" pitchFamily="18" charset="0"/>
                        <a:ea typeface="Cambria Math" panose="02040503050406030204" pitchFamily="18" charset="0"/>
                      </a:rPr>
                      <m:t>±</m:t>
                    </m:r>
                    <m:sSub>
                      <m:sSubPr>
                        <m:ctrlPr>
                          <a:rPr lang="es-ES" sz="4000" b="0" i="1" smtClean="0">
                            <a:latin typeface="Cambria Math" panose="02040503050406030204" pitchFamily="18" charset="0"/>
                            <a:ea typeface="Cambria Math" panose="02040503050406030204" pitchFamily="18" charset="0"/>
                          </a:rPr>
                        </m:ctrlPr>
                      </m:sSubPr>
                      <m:e>
                        <m:r>
                          <a:rPr lang="es-ES" sz="4000" b="0" i="1" smtClean="0">
                            <a:latin typeface="Cambria Math" panose="02040503050406030204" pitchFamily="18" charset="0"/>
                            <a:ea typeface="Cambria Math" panose="02040503050406030204" pitchFamily="18" charset="0"/>
                          </a:rPr>
                          <m:t>𝜎</m:t>
                        </m:r>
                      </m:e>
                      <m:sub>
                        <m:r>
                          <a:rPr lang="es-ES" sz="4000" b="0" i="1" smtClean="0">
                            <a:latin typeface="Cambria Math" panose="02040503050406030204" pitchFamily="18" charset="0"/>
                            <a:ea typeface="Cambria Math" panose="02040503050406030204" pitchFamily="18" charset="0"/>
                          </a:rPr>
                          <m:t>𝑥</m:t>
                        </m:r>
                      </m:sub>
                    </m:sSub>
                  </m:oMath>
                </a14:m>
                <a:r>
                  <a:rPr lang="es-ES_tradnl" sz="4000" dirty="0"/>
                  <a:t> </a:t>
                </a:r>
              </a:p>
              <a:p>
                <a:pPr marL="0" indent="0">
                  <a:buNone/>
                </a:pPr>
                <a:endParaRPr lang="es-ES_tradnl" dirty="0"/>
              </a:p>
            </p:txBody>
          </p:sp>
        </mc:Choice>
        <mc:Fallback xmlns="">
          <p:sp>
            <p:nvSpPr>
              <p:cNvPr id="3" name="Marcador de contenido 2">
                <a:extLst>
                  <a:ext uri="{FF2B5EF4-FFF2-40B4-BE49-F238E27FC236}">
                    <a16:creationId xmlns:a16="http://schemas.microsoft.com/office/drawing/2014/main" id="{8E3CB32C-924C-604C-93EB-DAA1E3AE617C}"/>
                  </a:ext>
                </a:extLst>
              </p:cNvPr>
              <p:cNvSpPr>
                <a:spLocks noGrp="1" noRot="1" noChangeAspect="1" noMove="1" noResize="1" noEditPoints="1" noAdjustHandles="1" noChangeArrowheads="1" noChangeShapeType="1" noTextEdit="1"/>
              </p:cNvSpPr>
              <p:nvPr>
                <p:ph idx="1"/>
              </p:nvPr>
            </p:nvSpPr>
            <p:spPr>
              <a:xfrm>
                <a:off x="838200" y="454026"/>
                <a:ext cx="10515600" cy="1861792"/>
              </a:xfrm>
              <a:blipFill>
                <a:blip r:embed="rId2"/>
                <a:stretch>
                  <a:fillRect l="-1208" t="-7483"/>
                </a:stretch>
              </a:blipFill>
            </p:spPr>
            <p:txBody>
              <a:bodyPr/>
              <a:lstStyle/>
              <a:p>
                <a:r>
                  <a:rPr lang="es-ES_tradnl">
                    <a:noFill/>
                  </a:rPr>
                  <a:t> </a:t>
                </a:r>
              </a:p>
            </p:txBody>
          </p:sp>
        </mc:Fallback>
      </mc:AlternateContent>
    </p:spTree>
    <p:extLst>
      <p:ext uri="{BB962C8B-B14F-4D97-AF65-F5344CB8AC3E}">
        <p14:creationId xmlns:p14="http://schemas.microsoft.com/office/powerpoint/2010/main" val="2457483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8BF383-8A3D-3E4D-8935-4641AEFF3E44}"/>
              </a:ext>
            </a:extLst>
          </p:cNvPr>
          <p:cNvSpPr>
            <a:spLocks noGrp="1"/>
          </p:cNvSpPr>
          <p:nvPr>
            <p:ph type="title"/>
          </p:nvPr>
        </p:nvSpPr>
        <p:spPr/>
        <p:txBody>
          <a:bodyPr/>
          <a:lstStyle/>
          <a:p>
            <a:r>
              <a:rPr lang="es-ES_tradnl" b="1" dirty="0">
                <a:solidFill>
                  <a:srgbClr val="002060"/>
                </a:solidFill>
              </a:rPr>
              <a:t>Actividad </a:t>
            </a:r>
          </a:p>
        </p:txBody>
      </p:sp>
      <p:sp>
        <p:nvSpPr>
          <p:cNvPr id="4" name="Marcador de contenido 3">
            <a:extLst>
              <a:ext uri="{FF2B5EF4-FFF2-40B4-BE49-F238E27FC236}">
                <a16:creationId xmlns:a16="http://schemas.microsoft.com/office/drawing/2014/main" id="{79D82A8E-9949-7B4C-B11A-AA73D0C54CC6}"/>
              </a:ext>
            </a:extLst>
          </p:cNvPr>
          <p:cNvSpPr txBox="1">
            <a:spLocks noGrp="1"/>
          </p:cNvSpPr>
          <p:nvPr>
            <p:ph idx="1"/>
          </p:nvPr>
        </p:nvSpPr>
        <p:spPr>
          <a:xfrm>
            <a:off x="838200" y="1825625"/>
            <a:ext cx="11324190" cy="4646400"/>
          </a:xfrm>
          <a:prstGeom prst="rect">
            <a:avLst/>
          </a:prstGeom>
          <a:noFill/>
        </p:spPr>
        <p:txBody>
          <a:bodyPr wrap="none" rtlCol="0">
            <a:spAutoFit/>
          </a:bodyPr>
          <a:lstStyle/>
          <a:p>
            <a:pPr marL="0" indent="0">
              <a:buNone/>
            </a:pPr>
            <a:r>
              <a:rPr lang="es-ES_tradnl" b="1" dirty="0">
                <a:solidFill>
                  <a:srgbClr val="0070C0"/>
                </a:solidFill>
              </a:rPr>
              <a:t>Determine el </a:t>
            </a:r>
            <a:r>
              <a:rPr lang="es-ES_tradnl" b="1" dirty="0">
                <a:solidFill>
                  <a:srgbClr val="00B050"/>
                </a:solidFill>
              </a:rPr>
              <a:t>promedio</a:t>
            </a:r>
            <a:r>
              <a:rPr lang="es-ES_tradnl" b="1" dirty="0">
                <a:solidFill>
                  <a:srgbClr val="0070C0"/>
                </a:solidFill>
              </a:rPr>
              <a:t> y la </a:t>
            </a:r>
            <a:r>
              <a:rPr lang="es-ES_tradnl" b="1" dirty="0">
                <a:solidFill>
                  <a:srgbClr val="00B050"/>
                </a:solidFill>
              </a:rPr>
              <a:t>desviación estándar</a:t>
            </a:r>
            <a:r>
              <a:rPr lang="es-ES_tradnl" b="1" dirty="0">
                <a:solidFill>
                  <a:srgbClr val="0070C0"/>
                </a:solidFill>
              </a:rPr>
              <a:t> para el siguiente conjunto </a:t>
            </a:r>
          </a:p>
          <a:p>
            <a:pPr marL="0" indent="0">
              <a:buNone/>
            </a:pPr>
            <a:r>
              <a:rPr lang="es-ES_tradnl" b="1" dirty="0">
                <a:solidFill>
                  <a:srgbClr val="0070C0"/>
                </a:solidFill>
              </a:rPr>
              <a:t>de mediciones de la masa de una moneda</a:t>
            </a:r>
          </a:p>
          <a:p>
            <a:pPr marL="1371600" lvl="3" indent="0">
              <a:buNone/>
            </a:pPr>
            <a:r>
              <a:rPr lang="es-ES_tradnl" b="1" dirty="0">
                <a:solidFill>
                  <a:srgbClr val="002060"/>
                </a:solidFill>
              </a:rPr>
              <a:t>m</a:t>
            </a:r>
            <a:r>
              <a:rPr lang="es-ES_tradnl" b="1" baseline="-25000" dirty="0">
                <a:solidFill>
                  <a:srgbClr val="002060"/>
                </a:solidFill>
              </a:rPr>
              <a:t>1</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2</a:t>
            </a:r>
            <a:r>
              <a:rPr lang="es-ES_tradnl" b="1" dirty="0">
                <a:solidFill>
                  <a:srgbClr val="002060"/>
                </a:solidFill>
              </a:rPr>
              <a:t>= 5,20 g</a:t>
            </a:r>
          </a:p>
          <a:p>
            <a:pPr marL="1371600" lvl="3" indent="0">
              <a:buNone/>
            </a:pPr>
            <a:r>
              <a:rPr lang="es-ES_tradnl" b="1" dirty="0">
                <a:solidFill>
                  <a:srgbClr val="002060"/>
                </a:solidFill>
              </a:rPr>
              <a:t>m</a:t>
            </a:r>
            <a:r>
              <a:rPr lang="es-ES_tradnl" b="1" baseline="-25000" dirty="0">
                <a:solidFill>
                  <a:srgbClr val="002060"/>
                </a:solidFill>
              </a:rPr>
              <a:t>3</a:t>
            </a:r>
            <a:r>
              <a:rPr lang="es-ES_tradnl" b="1" dirty="0">
                <a:solidFill>
                  <a:srgbClr val="002060"/>
                </a:solidFill>
              </a:rPr>
              <a:t>= 5,28 g</a:t>
            </a:r>
          </a:p>
          <a:p>
            <a:pPr marL="1371600" lvl="3" indent="0">
              <a:buNone/>
            </a:pPr>
            <a:r>
              <a:rPr lang="es-ES_tradnl" b="1" dirty="0">
                <a:solidFill>
                  <a:srgbClr val="002060"/>
                </a:solidFill>
              </a:rPr>
              <a:t>m</a:t>
            </a:r>
            <a:r>
              <a:rPr lang="es-ES_tradnl" b="1" baseline="-25000" dirty="0">
                <a:solidFill>
                  <a:srgbClr val="002060"/>
                </a:solidFill>
              </a:rPr>
              <a:t>4</a:t>
            </a:r>
            <a:r>
              <a:rPr lang="es-ES_tradnl" b="1" dirty="0">
                <a:solidFill>
                  <a:srgbClr val="002060"/>
                </a:solidFill>
              </a:rPr>
              <a:t>= 5,24 g</a:t>
            </a:r>
          </a:p>
          <a:p>
            <a:pPr marL="1371600" lvl="3" indent="0">
              <a:buNone/>
            </a:pPr>
            <a:r>
              <a:rPr lang="es-ES_tradnl" b="1" dirty="0">
                <a:solidFill>
                  <a:srgbClr val="002060"/>
                </a:solidFill>
              </a:rPr>
              <a:t>m</a:t>
            </a:r>
            <a:r>
              <a:rPr lang="es-ES_tradnl" b="1" baseline="-25000" dirty="0">
                <a:solidFill>
                  <a:srgbClr val="002060"/>
                </a:solidFill>
              </a:rPr>
              <a:t>5</a:t>
            </a:r>
            <a:r>
              <a:rPr lang="es-ES_tradnl" b="1" dirty="0">
                <a:solidFill>
                  <a:srgbClr val="002060"/>
                </a:solidFill>
              </a:rPr>
              <a:t>= 5,17 g</a:t>
            </a:r>
          </a:p>
          <a:p>
            <a:pPr marL="1371600" lvl="3" indent="0">
              <a:buNone/>
            </a:pPr>
            <a:r>
              <a:rPr lang="es-ES_tradnl" b="1" dirty="0">
                <a:solidFill>
                  <a:srgbClr val="002060"/>
                </a:solidFill>
              </a:rPr>
              <a:t>m</a:t>
            </a:r>
            <a:r>
              <a:rPr lang="es-ES_tradnl" b="1" baseline="-25000" dirty="0">
                <a:solidFill>
                  <a:srgbClr val="002060"/>
                </a:solidFill>
              </a:rPr>
              <a:t>6</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7</a:t>
            </a:r>
            <a:r>
              <a:rPr lang="es-ES_tradnl" b="1" dirty="0">
                <a:solidFill>
                  <a:srgbClr val="002060"/>
                </a:solidFill>
              </a:rPr>
              <a:t>= 5,29 g</a:t>
            </a:r>
          </a:p>
          <a:p>
            <a:pPr marL="1371600" lvl="3" indent="0">
              <a:buNone/>
            </a:pPr>
            <a:r>
              <a:rPr lang="es-ES_tradnl" b="1" dirty="0">
                <a:solidFill>
                  <a:srgbClr val="002060"/>
                </a:solidFill>
              </a:rPr>
              <a:t>m</a:t>
            </a:r>
            <a:r>
              <a:rPr lang="es-ES_tradnl" b="1" baseline="-25000" dirty="0">
                <a:solidFill>
                  <a:srgbClr val="002060"/>
                </a:solidFill>
              </a:rPr>
              <a:t>8</a:t>
            </a:r>
            <a:r>
              <a:rPr lang="es-ES_tradnl" b="1" dirty="0">
                <a:solidFill>
                  <a:srgbClr val="002060"/>
                </a:solidFill>
              </a:rPr>
              <a:t>= 5,26 g</a:t>
            </a:r>
          </a:p>
          <a:p>
            <a:pPr marL="1371600" lvl="3" indent="0">
              <a:buNone/>
            </a:pPr>
            <a:r>
              <a:rPr lang="es-ES_tradnl" b="1" dirty="0">
                <a:solidFill>
                  <a:srgbClr val="002060"/>
                </a:solidFill>
              </a:rPr>
              <a:t>m</a:t>
            </a:r>
            <a:r>
              <a:rPr lang="es-ES_tradnl" b="1" baseline="-25000" dirty="0">
                <a:solidFill>
                  <a:srgbClr val="002060"/>
                </a:solidFill>
              </a:rPr>
              <a:t>9</a:t>
            </a:r>
            <a:r>
              <a:rPr lang="es-ES_tradnl" b="1" dirty="0">
                <a:solidFill>
                  <a:srgbClr val="002060"/>
                </a:solidFill>
              </a:rPr>
              <a:t>= 5,30 g</a:t>
            </a:r>
          </a:p>
          <a:p>
            <a:pPr marL="1371600" lvl="3" indent="0">
              <a:buNone/>
            </a:pPr>
            <a:r>
              <a:rPr lang="es-ES_tradnl" b="1" dirty="0">
                <a:solidFill>
                  <a:srgbClr val="002060"/>
                </a:solidFill>
              </a:rPr>
              <a:t>m</a:t>
            </a:r>
            <a:r>
              <a:rPr lang="es-ES_tradnl" b="1" baseline="-25000" dirty="0">
                <a:solidFill>
                  <a:srgbClr val="002060"/>
                </a:solidFill>
              </a:rPr>
              <a:t>10</a:t>
            </a:r>
            <a:r>
              <a:rPr lang="es-ES_tradnl" b="1" dirty="0">
                <a:solidFill>
                  <a:srgbClr val="002060"/>
                </a:solidFill>
              </a:rPr>
              <a:t>= 5,23 g</a:t>
            </a:r>
          </a:p>
          <a:p>
            <a:endParaRPr lang="es-ES_tradnl" dirty="0"/>
          </a:p>
        </p:txBody>
      </p:sp>
    </p:spTree>
    <p:extLst>
      <p:ext uri="{BB962C8B-B14F-4D97-AF65-F5344CB8AC3E}">
        <p14:creationId xmlns:p14="http://schemas.microsoft.com/office/powerpoint/2010/main" val="167565197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790</Words>
  <Application>Microsoft Macintosh PowerPoint</Application>
  <PresentationFormat>Panorámica</PresentationFormat>
  <Paragraphs>75</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Calibri Light</vt:lpstr>
      <vt:lpstr>Cambria Math</vt:lpstr>
      <vt:lpstr>Tema de Office</vt:lpstr>
      <vt:lpstr>Error estadístico </vt:lpstr>
      <vt:lpstr>Precisión y Exactitud </vt:lpstr>
      <vt:lpstr>Precisión y Exactitud </vt:lpstr>
      <vt:lpstr>Presentación de PowerPoint</vt:lpstr>
      <vt:lpstr>Ejemplo:</vt:lpstr>
      <vt:lpstr>Valor más probable y Desviación estandar</vt:lpstr>
      <vt:lpstr>Presentación de PowerPoint</vt:lpstr>
      <vt:lpstr>Distribución normal </vt:lpstr>
      <vt:lpstr>Presentación de PowerPoint</vt:lpstr>
      <vt:lpstr>Presentación de PowerPoint</vt:lpstr>
      <vt:lpstr>Actividad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Error estadístico </dc:title>
  <dc:creator>Cristian Romanque</dc:creator>
  <cp:lastModifiedBy>Cristian Romanque</cp:lastModifiedBy>
  <cp:revision>10</cp:revision>
  <dcterms:created xsi:type="dcterms:W3CDTF">2020-08-21T01:14:20Z</dcterms:created>
  <dcterms:modified xsi:type="dcterms:W3CDTF">2022-08-21T16:58:20Z</dcterms:modified>
</cp:coreProperties>
</file>