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5"/>
  </p:notesMasterIdLst>
  <p:sldIdLst>
    <p:sldId id="256" r:id="rId2"/>
    <p:sldId id="257" r:id="rId3"/>
    <p:sldId id="258" r:id="rId4"/>
    <p:sldId id="259" r:id="rId5"/>
    <p:sldId id="260" r:id="rId6"/>
    <p:sldId id="261" r:id="rId7"/>
    <p:sldId id="269" r:id="rId8"/>
    <p:sldId id="262" r:id="rId9"/>
    <p:sldId id="270" r:id="rId10"/>
    <p:sldId id="271" r:id="rId11"/>
    <p:sldId id="272" r:id="rId12"/>
    <p:sldId id="273" r:id="rId13"/>
    <p:sldId id="274" r:id="rId14"/>
    <p:sldId id="275" r:id="rId15"/>
    <p:sldId id="263" r:id="rId16"/>
    <p:sldId id="264" r:id="rId17"/>
    <p:sldId id="266" r:id="rId18"/>
    <p:sldId id="276" r:id="rId19"/>
    <p:sldId id="279" r:id="rId20"/>
    <p:sldId id="268" r:id="rId21"/>
    <p:sldId id="280" r:id="rId22"/>
    <p:sldId id="281" r:id="rId23"/>
    <p:sldId id="282" r:id="rId24"/>
  </p:sldIdLst>
  <p:sldSz cx="12192000" cy="6858000"/>
  <p:notesSz cx="6858000" cy="9144000"/>
  <p:embeddedFontLst>
    <p:embeddedFont>
      <p:font typeface="Calibri" panose="020F0502020204030204" pitchFamily="34" charset="0"/>
      <p:regular r:id="rId26"/>
      <p:bold r:id="rId27"/>
      <p:italic r:id="rId28"/>
      <p:boldItalic r:id="rId29"/>
    </p:embeddedFont>
    <p:embeddedFont>
      <p:font typeface="Cambria Math" panose="02040503050406030204" pitchFamily="18" charset="0"/>
      <p:regular r:id="rId30"/>
    </p:embeddedFont>
    <p:embeddedFont>
      <p:font typeface="Comic Sans MS" panose="030F0702030302020204" pitchFamily="66" charset="0"/>
      <p:regular r:id="rId31"/>
      <p:bold r:id="rId32"/>
      <p:italic r:id="rId33"/>
      <p:boldItalic r:id="rId34"/>
    </p:embeddedFont>
    <p:embeddedFont>
      <p:font typeface="DM Sans" panose="020B0604020202020204" charset="0"/>
      <p:regular r:id="rId35"/>
      <p:bold r:id="rId36"/>
      <p:italic r:id="rId37"/>
      <p:boldItalic r:id="rId38"/>
    </p:embeddedFont>
    <p:embeddedFont>
      <p:font typeface="Merriweather" panose="020B060402020202020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615C67-6913-477D-AD83-C949A434B57F}">
  <a:tblStyle styleId="{7F615C67-6913-477D-AD83-C949A434B57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87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font" Target="fonts/font14.fntdata"/><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font" Target="fonts/font1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ef2abc564f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g3ef2abc564f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ef2abc564f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g3ef2abc564f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03444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8830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46568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86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697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6582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7346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3ef2abc564f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g3ef2abc564f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3f269893ff0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g3f269893ff0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f269893ff0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g3f269893ff0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f269893ff0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g3f269893ff0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64880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f269893ff0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g3f269893ff0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2432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3f269893ff0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g3f269893ff0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3f269893ff0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g3f269893ff0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64680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3f269893ff0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g3f269893ff0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02707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3f269893ff0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g3f269893ff0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243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s://es.wikipedia.org/wiki/Culombio" TargetMode="Externa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image" Target="../media/image21.tiff"/><Relationship Id="rId3" Type="http://schemas.openxmlformats.org/officeDocument/2006/relationships/image" Target="../media/image2.png"/><Relationship Id="rId7" Type="http://schemas.openxmlformats.org/officeDocument/2006/relationships/image" Target="../media/image20.tiff"/><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9.tiff"/><Relationship Id="rId5" Type="http://schemas.openxmlformats.org/officeDocument/2006/relationships/image" Target="../media/image18.tiff"/><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3.tiff"/><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4.tif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png"/><Relationship Id="rId7"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p:nvPr/>
        </p:nvSpPr>
        <p:spPr>
          <a:xfrm>
            <a:off x="295275" y="1781175"/>
            <a:ext cx="11601450" cy="86677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5400" b="1" i="0" u="none" strike="noStrike" cap="none">
                <a:solidFill>
                  <a:srgbClr val="FCFBF4"/>
                </a:solidFill>
                <a:latin typeface="Merriweather"/>
                <a:ea typeface="Merriweather"/>
                <a:cs typeface="Merriweather"/>
                <a:sym typeface="Merriweather"/>
              </a:rPr>
              <a:t>Física I</a:t>
            </a:r>
            <a:endParaRPr/>
          </a:p>
        </p:txBody>
      </p:sp>
      <p:sp>
        <p:nvSpPr>
          <p:cNvPr id="85" name="Google Shape;85;p13"/>
          <p:cNvSpPr txBox="1"/>
          <p:nvPr/>
        </p:nvSpPr>
        <p:spPr>
          <a:xfrm>
            <a:off x="571500" y="3044100"/>
            <a:ext cx="11049000" cy="384900"/>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500" b="1" i="0" u="none" strike="noStrike" cap="none" dirty="0">
                <a:solidFill>
                  <a:schemeClr val="lt1"/>
                </a:solidFill>
                <a:latin typeface="DM Sans"/>
                <a:ea typeface="DM Sans"/>
                <a:cs typeface="DM Sans"/>
                <a:sym typeface="DM Sans"/>
              </a:rPr>
              <a:t>Escuela Naval Arturo Prat | 2S-202</a:t>
            </a:r>
            <a:r>
              <a:rPr lang="en-US" sz="2500" b="1" dirty="0">
                <a:solidFill>
                  <a:schemeClr val="lt1"/>
                </a:solidFill>
                <a:latin typeface="DM Sans"/>
                <a:ea typeface="DM Sans"/>
                <a:cs typeface="DM Sans"/>
                <a:sym typeface="DM Sans"/>
              </a:rPr>
              <a:t>6</a:t>
            </a:r>
            <a:endParaRPr sz="2100" b="1" dirty="0">
              <a:solidFill>
                <a:schemeClr val="lt1"/>
              </a:solidFill>
            </a:endParaRPr>
          </a:p>
        </p:txBody>
      </p:sp>
      <p:sp>
        <p:nvSpPr>
          <p:cNvPr id="4" name="Google Shape;85;p13">
            <a:extLst>
              <a:ext uri="{FF2B5EF4-FFF2-40B4-BE49-F238E27FC236}">
                <a16:creationId xmlns:a16="http://schemas.microsoft.com/office/drawing/2014/main" id="{553DD95B-9A35-4633-B58E-8D229D4DC253}"/>
              </a:ext>
            </a:extLst>
          </p:cNvPr>
          <p:cNvSpPr txBox="1"/>
          <p:nvPr/>
        </p:nvSpPr>
        <p:spPr>
          <a:xfrm>
            <a:off x="681038" y="4782413"/>
            <a:ext cx="11049000" cy="577081"/>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500" b="1" i="0" u="none" strike="noStrike" cap="none" dirty="0">
                <a:solidFill>
                  <a:schemeClr val="lt1"/>
                </a:solidFill>
                <a:latin typeface="DM Sans"/>
                <a:ea typeface="DM Sans"/>
                <a:cs typeface="DM Sans"/>
                <a:sym typeface="DM Sans"/>
              </a:rPr>
              <a:t>SISTEMA DE UNIDADES</a:t>
            </a:r>
            <a:endParaRPr sz="2100" b="1" dirty="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90" name="Google Shape;90;p14" descr="image.png"/>
          <p:cNvPicPr preferRelativeResize="0"/>
          <p:nvPr/>
        </p:nvPicPr>
        <p:blipFill rotWithShape="1">
          <a:blip r:embed="rId3">
            <a:alphaModFix amt="50000"/>
          </a:blip>
          <a:srcRect/>
          <a:stretch/>
        </p:blipFill>
        <p:spPr>
          <a:xfrm>
            <a:off x="571500" y="1264277"/>
            <a:ext cx="5191200" cy="5178926"/>
          </a:xfrm>
          <a:prstGeom prst="rect">
            <a:avLst/>
          </a:prstGeom>
          <a:noFill/>
          <a:ln>
            <a:noFill/>
          </a:ln>
        </p:spPr>
      </p:pic>
      <p:sp>
        <p:nvSpPr>
          <p:cNvPr id="91" name="Google Shape;91;p14"/>
          <p:cNvSpPr txBox="1"/>
          <p:nvPr/>
        </p:nvSpPr>
        <p:spPr>
          <a:xfrm>
            <a:off x="762000" y="571500"/>
            <a:ext cx="5419724" cy="507831"/>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dirty="0">
                <a:solidFill>
                  <a:srgbClr val="002D52"/>
                </a:solidFill>
                <a:latin typeface="Merriweather"/>
                <a:ea typeface="Merriweather"/>
                <a:cs typeface="Merriweather"/>
                <a:sym typeface="Merriweather"/>
              </a:rPr>
              <a:t>Conceptos fundamentales</a:t>
            </a:r>
            <a:endParaRPr lang="es-CL" dirty="0"/>
          </a:p>
        </p:txBody>
      </p:sp>
      <p:sp>
        <p:nvSpPr>
          <p:cNvPr id="92" name="Google Shape;92;p14"/>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s-CL" sz="1800" b="0" i="0" u="none" strike="noStrike" cap="none">
              <a:solidFill>
                <a:schemeClr val="dk1"/>
              </a:solidFill>
              <a:latin typeface="Calibri"/>
              <a:ea typeface="Calibri"/>
              <a:cs typeface="Calibri"/>
              <a:sym typeface="Calibri"/>
            </a:endParaRPr>
          </a:p>
        </p:txBody>
      </p:sp>
      <p:sp>
        <p:nvSpPr>
          <p:cNvPr id="93" name="Google Shape;93;p14"/>
          <p:cNvSpPr txBox="1"/>
          <p:nvPr/>
        </p:nvSpPr>
        <p:spPr>
          <a:xfrm>
            <a:off x="761999" y="1459400"/>
            <a:ext cx="4567239" cy="1354217"/>
          </a:xfrm>
          <a:prstGeom prst="rect">
            <a:avLst/>
          </a:prstGeom>
          <a:noFill/>
          <a:ln>
            <a:noFill/>
          </a:ln>
        </p:spPr>
        <p:txBody>
          <a:bodyPr spcFirstLastPara="1" wrap="square" lIns="0" tIns="0" rIns="0" bIns="0" anchor="t" anchorCtr="0">
            <a:spAutoFit/>
          </a:bodyPr>
          <a:lstStyle/>
          <a:p>
            <a:pPr>
              <a:lnSpc>
                <a:spcPct val="150000"/>
              </a:lnSpc>
            </a:pPr>
            <a:r>
              <a:rPr lang="es-CL" sz="1600" b="1" dirty="0">
                <a:solidFill>
                  <a:srgbClr val="002060"/>
                </a:solidFill>
                <a:latin typeface="Arial" panose="020B0604020202020204" pitchFamily="34" charset="0"/>
                <a:cs typeface="Arial" panose="020B0604020202020204" pitchFamily="34" charset="0"/>
              </a:rPr>
              <a:t>CANTIDAD FÍSICA</a:t>
            </a:r>
          </a:p>
          <a:p>
            <a:pPr algn="just"/>
            <a:r>
              <a:rPr lang="es-CL" sz="1600" dirty="0">
                <a:solidFill>
                  <a:srgbClr val="002060"/>
                </a:solidFill>
                <a:latin typeface="Arial" panose="020B0604020202020204" pitchFamily="34" charset="0"/>
                <a:cs typeface="Arial" panose="020B0604020202020204" pitchFamily="34" charset="0"/>
              </a:rPr>
              <a:t>Una </a:t>
            </a:r>
            <a:r>
              <a:rPr lang="es-CL" sz="1600" b="1" dirty="0">
                <a:solidFill>
                  <a:srgbClr val="002060"/>
                </a:solidFill>
                <a:latin typeface="Arial" panose="020B0604020202020204" pitchFamily="34" charset="0"/>
                <a:cs typeface="Arial" panose="020B0604020202020204" pitchFamily="34" charset="0"/>
              </a:rPr>
              <a:t>cantidad</a:t>
            </a:r>
            <a:r>
              <a:rPr lang="es-CL" sz="1600" dirty="0">
                <a:solidFill>
                  <a:srgbClr val="002060"/>
                </a:solidFill>
                <a:latin typeface="Arial" panose="020B0604020202020204" pitchFamily="34" charset="0"/>
                <a:cs typeface="Arial" panose="020B0604020202020204" pitchFamily="34" charset="0"/>
              </a:rPr>
              <a:t> física es toda aquella propiedad o entidad abstracta que puede ser medida.</a:t>
            </a:r>
          </a:p>
          <a:p>
            <a:pPr algn="just"/>
            <a:r>
              <a:rPr lang="es-CL" sz="1600" b="1" dirty="0">
                <a:solidFill>
                  <a:srgbClr val="002060"/>
                </a:solidFill>
                <a:latin typeface="Arial" panose="020B0604020202020204" pitchFamily="34" charset="0"/>
                <a:cs typeface="Arial" panose="020B0604020202020204" pitchFamily="34" charset="0"/>
              </a:rPr>
              <a:t>En definitiva, una cantidad física es toda aquella propiedad que se puede medir.</a:t>
            </a:r>
          </a:p>
        </p:txBody>
      </p:sp>
      <p:sp>
        <p:nvSpPr>
          <p:cNvPr id="20" name="Google Shape;93;p14">
            <a:extLst>
              <a:ext uri="{FF2B5EF4-FFF2-40B4-BE49-F238E27FC236}">
                <a16:creationId xmlns:a16="http://schemas.microsoft.com/office/drawing/2014/main" id="{5EBE8D9B-A465-43DD-B753-3496B5419C36}"/>
              </a:ext>
            </a:extLst>
          </p:cNvPr>
          <p:cNvSpPr txBox="1"/>
          <p:nvPr/>
        </p:nvSpPr>
        <p:spPr>
          <a:xfrm>
            <a:off x="761999" y="3381042"/>
            <a:ext cx="4567240" cy="984885"/>
          </a:xfrm>
          <a:prstGeom prst="rect">
            <a:avLst/>
          </a:prstGeom>
          <a:noFill/>
          <a:ln>
            <a:noFill/>
          </a:ln>
        </p:spPr>
        <p:txBody>
          <a:bodyPr spcFirstLastPara="1" wrap="square" lIns="0" tIns="0" rIns="0" bIns="0" anchor="t" anchorCtr="0">
            <a:spAutoFit/>
          </a:bodyPr>
          <a:lstStyle/>
          <a:p>
            <a:pPr fontAlgn="base"/>
            <a:r>
              <a:rPr lang="es-CL" sz="1600" b="1" dirty="0">
                <a:solidFill>
                  <a:srgbClr val="002060"/>
                </a:solidFill>
                <a:latin typeface="Arial" panose="020B0604020202020204" pitchFamily="34" charset="0"/>
                <a:cs typeface="Arial" panose="020B0604020202020204" pitchFamily="34" charset="0"/>
              </a:rPr>
              <a:t>MAGNITUD FÍSICA </a:t>
            </a:r>
          </a:p>
          <a:p>
            <a:pPr>
              <a:lnSpc>
                <a:spcPct val="150000"/>
              </a:lnSpc>
            </a:pPr>
            <a:r>
              <a:rPr lang="es-CL" sz="1600" dirty="0">
                <a:solidFill>
                  <a:srgbClr val="002060"/>
                </a:solidFill>
                <a:latin typeface="Arial" panose="020B0604020202020204" pitchFamily="34" charset="0"/>
                <a:cs typeface="Arial" panose="020B0604020202020204" pitchFamily="34" charset="0"/>
              </a:rPr>
              <a:t>Una </a:t>
            </a:r>
            <a:r>
              <a:rPr lang="es-CL" sz="1600" b="1" dirty="0">
                <a:solidFill>
                  <a:srgbClr val="002060"/>
                </a:solidFill>
                <a:latin typeface="Arial" panose="020B0604020202020204" pitchFamily="34" charset="0"/>
                <a:cs typeface="Arial" panose="020B0604020202020204" pitchFamily="34" charset="0"/>
              </a:rPr>
              <a:t>magnitud </a:t>
            </a:r>
            <a:r>
              <a:rPr lang="es-CL" sz="1600" dirty="0">
                <a:solidFill>
                  <a:srgbClr val="002060"/>
                </a:solidFill>
                <a:latin typeface="Arial" panose="020B0604020202020204" pitchFamily="34" charset="0"/>
                <a:cs typeface="Arial" panose="020B0604020202020204" pitchFamily="34" charset="0"/>
              </a:rPr>
              <a:t>es el resultado de una medición física de una cantidad física.</a:t>
            </a:r>
          </a:p>
        </p:txBody>
      </p:sp>
      <p:sp>
        <p:nvSpPr>
          <p:cNvPr id="21" name="Google Shape;93;p14">
            <a:extLst>
              <a:ext uri="{FF2B5EF4-FFF2-40B4-BE49-F238E27FC236}">
                <a16:creationId xmlns:a16="http://schemas.microsoft.com/office/drawing/2014/main" id="{D4DFD3A2-30E0-47EF-BD2E-D42843307941}"/>
              </a:ext>
            </a:extLst>
          </p:cNvPr>
          <p:cNvSpPr txBox="1"/>
          <p:nvPr/>
        </p:nvSpPr>
        <p:spPr>
          <a:xfrm>
            <a:off x="761997" y="5044535"/>
            <a:ext cx="4567241" cy="1477328"/>
          </a:xfrm>
          <a:prstGeom prst="rect">
            <a:avLst/>
          </a:prstGeom>
          <a:noFill/>
          <a:ln>
            <a:noFill/>
          </a:ln>
        </p:spPr>
        <p:txBody>
          <a:bodyPr spcFirstLastPara="1" wrap="square" lIns="0" tIns="0" rIns="0" bIns="0" anchor="t" anchorCtr="0">
            <a:spAutoFit/>
          </a:bodyPr>
          <a:lstStyle/>
          <a:p>
            <a:pPr fontAlgn="base"/>
            <a:r>
              <a:rPr lang="es-CL" sz="1600" b="1">
                <a:solidFill>
                  <a:srgbClr val="002060"/>
                </a:solidFill>
                <a:latin typeface="Arial" panose="020B0604020202020204" pitchFamily="34" charset="0"/>
                <a:cs typeface="Arial" panose="020B0604020202020204" pitchFamily="34" charset="0"/>
              </a:rPr>
              <a:t>DIMENSIÓN FÍSICAS </a:t>
            </a:r>
          </a:p>
          <a:p>
            <a:pPr fontAlgn="base"/>
            <a:r>
              <a:rPr lang="es-CL" sz="1600">
                <a:solidFill>
                  <a:srgbClr val="002060"/>
                </a:solidFill>
                <a:latin typeface="Arial" panose="020B0604020202020204" pitchFamily="34" charset="0"/>
                <a:cs typeface="Arial" panose="020B0604020202020204" pitchFamily="34" charset="0"/>
              </a:rPr>
              <a:t>Introduciremos este concepto para referirnos a una </a:t>
            </a:r>
            <a:r>
              <a:rPr lang="es-CL" sz="1600" b="1">
                <a:solidFill>
                  <a:srgbClr val="002060"/>
                </a:solidFill>
                <a:latin typeface="Arial" panose="020B0604020202020204" pitchFamily="34" charset="0"/>
                <a:cs typeface="Arial" panose="020B0604020202020204" pitchFamily="34" charset="0"/>
              </a:rPr>
              <a:t>cualidad intrínseca</a:t>
            </a:r>
            <a:r>
              <a:rPr lang="es-CL" sz="1600">
                <a:solidFill>
                  <a:srgbClr val="002060"/>
                </a:solidFill>
                <a:latin typeface="Arial" panose="020B0604020202020204" pitchFamily="34" charset="0"/>
                <a:cs typeface="Arial" panose="020B0604020202020204" pitchFamily="34" charset="0"/>
              </a:rPr>
              <a:t> de la cantidad física que es independiente de la forma en que se expresa o valora dicha cantidad física. </a:t>
            </a:r>
          </a:p>
          <a:p>
            <a:pPr fontAlgn="base"/>
            <a:endParaRPr lang="es-CL" sz="1600" b="1">
              <a:solidFill>
                <a:srgbClr val="002060"/>
              </a:solidFill>
              <a:latin typeface="Arial" panose="020B0604020202020204" pitchFamily="34" charset="0"/>
              <a:cs typeface="Arial" panose="020B0604020202020204" pitchFamily="34" charset="0"/>
            </a:endParaRPr>
          </a:p>
        </p:txBody>
      </p:sp>
      <p:pic>
        <p:nvPicPr>
          <p:cNvPr id="22" name="Google Shape;90;p14" descr="image.png">
            <a:extLst>
              <a:ext uri="{FF2B5EF4-FFF2-40B4-BE49-F238E27FC236}">
                <a16:creationId xmlns:a16="http://schemas.microsoft.com/office/drawing/2014/main" id="{C191CB02-05A3-47CF-97E9-17ADDA72CCC8}"/>
              </a:ext>
            </a:extLst>
          </p:cNvPr>
          <p:cNvPicPr preferRelativeResize="0"/>
          <p:nvPr/>
        </p:nvPicPr>
        <p:blipFill rotWithShape="1">
          <a:blip r:embed="rId3">
            <a:alphaModFix amt="50000"/>
          </a:blip>
          <a:srcRect/>
          <a:stretch/>
        </p:blipFill>
        <p:spPr>
          <a:xfrm>
            <a:off x="6096000" y="2139240"/>
            <a:ext cx="5639545" cy="3171825"/>
          </a:xfrm>
          <a:prstGeom prst="rect">
            <a:avLst/>
          </a:prstGeom>
          <a:noFill/>
          <a:ln>
            <a:noFill/>
          </a:ln>
        </p:spPr>
      </p:pic>
      <p:sp>
        <p:nvSpPr>
          <p:cNvPr id="23" name="Rectángulo 3">
            <a:extLst>
              <a:ext uri="{FF2B5EF4-FFF2-40B4-BE49-F238E27FC236}">
                <a16:creationId xmlns:a16="http://schemas.microsoft.com/office/drawing/2014/main" id="{F78062AC-F6B7-4C93-BA2B-FF1C942EB5D0}"/>
              </a:ext>
            </a:extLst>
          </p:cNvPr>
          <p:cNvSpPr/>
          <p:nvPr/>
        </p:nvSpPr>
        <p:spPr>
          <a:xfrm>
            <a:off x="6363444" y="2406932"/>
            <a:ext cx="5066556" cy="2677656"/>
          </a:xfrm>
          <a:prstGeom prst="rect">
            <a:avLst/>
          </a:prstGeom>
          <a:ln w="19050">
            <a:noFill/>
          </a:ln>
        </p:spPr>
        <p:txBody>
          <a:bodyPr wrap="square">
            <a:spAutoFit/>
          </a:bodyPr>
          <a:lstStyle/>
          <a:p>
            <a:pPr fontAlgn="base"/>
            <a:r>
              <a:rPr lang="es-CL" sz="2400" i="0" dirty="0">
                <a:solidFill>
                  <a:srgbClr val="002060"/>
                </a:solidFill>
                <a:effectLst/>
                <a:latin typeface="Arial" panose="020B0604020202020204" pitchFamily="34" charset="0"/>
                <a:cs typeface="Arial" panose="020B0604020202020204" pitchFamily="34" charset="0"/>
              </a:rPr>
              <a:t>La rapidez de un avión es 780 km/h</a:t>
            </a:r>
          </a:p>
          <a:p>
            <a:pPr fontAlgn="base"/>
            <a:endParaRPr lang="es-CL" sz="2400" dirty="0">
              <a:solidFill>
                <a:srgbClr val="002060"/>
              </a:solidFill>
              <a:latin typeface="Arial" panose="020B0604020202020204" pitchFamily="34" charset="0"/>
              <a:cs typeface="Arial" panose="020B0604020202020204" pitchFamily="34" charset="0"/>
            </a:endParaRPr>
          </a:p>
          <a:p>
            <a:pPr fontAlgn="base"/>
            <a:r>
              <a:rPr lang="es-CL" sz="2400" i="0" dirty="0">
                <a:solidFill>
                  <a:srgbClr val="002060"/>
                </a:solidFill>
                <a:effectLst/>
                <a:latin typeface="Arial" panose="020B0604020202020204" pitchFamily="34" charset="0"/>
                <a:cs typeface="Arial" panose="020B0604020202020204" pitchFamily="34" charset="0"/>
              </a:rPr>
              <a:t>Cantidad física: </a:t>
            </a:r>
            <a:r>
              <a:rPr lang="es-CL" sz="2400" dirty="0">
                <a:solidFill>
                  <a:srgbClr val="002060"/>
                </a:solidFill>
                <a:latin typeface="Arial" panose="020B0604020202020204" pitchFamily="34" charset="0"/>
                <a:cs typeface="Arial" panose="020B0604020202020204" pitchFamily="34" charset="0"/>
              </a:rPr>
              <a:t>R</a:t>
            </a:r>
            <a:r>
              <a:rPr lang="es-CL" sz="2400" i="0" dirty="0">
                <a:solidFill>
                  <a:srgbClr val="002060"/>
                </a:solidFill>
                <a:effectLst/>
                <a:latin typeface="Arial" panose="020B0604020202020204" pitchFamily="34" charset="0"/>
                <a:cs typeface="Arial" panose="020B0604020202020204" pitchFamily="34" charset="0"/>
              </a:rPr>
              <a:t>apidez</a:t>
            </a:r>
          </a:p>
          <a:p>
            <a:pPr fontAlgn="base"/>
            <a:endParaRPr lang="es-CL" sz="2400" i="0" dirty="0">
              <a:solidFill>
                <a:srgbClr val="002060"/>
              </a:solidFill>
              <a:effectLst/>
              <a:latin typeface="Arial" panose="020B0604020202020204" pitchFamily="34" charset="0"/>
              <a:cs typeface="Arial" panose="020B0604020202020204" pitchFamily="34" charset="0"/>
            </a:endParaRPr>
          </a:p>
          <a:p>
            <a:pPr fontAlgn="base"/>
            <a:r>
              <a:rPr lang="es-CL" sz="2400" dirty="0">
                <a:solidFill>
                  <a:srgbClr val="002060"/>
                </a:solidFill>
                <a:latin typeface="Arial" panose="020B0604020202020204" pitchFamily="34" charset="0"/>
                <a:cs typeface="Arial" panose="020B0604020202020204" pitchFamily="34" charset="0"/>
              </a:rPr>
              <a:t>Magnitud física: 780 km/h </a:t>
            </a:r>
          </a:p>
          <a:p>
            <a:pPr fontAlgn="base"/>
            <a:endParaRPr lang="es-CL" sz="2400" dirty="0">
              <a:solidFill>
                <a:srgbClr val="002060"/>
              </a:solidFill>
              <a:latin typeface="Arial" panose="020B0604020202020204" pitchFamily="34" charset="0"/>
              <a:cs typeface="Arial" panose="020B0604020202020204" pitchFamily="34" charset="0"/>
            </a:endParaRPr>
          </a:p>
          <a:p>
            <a:pPr fontAlgn="base"/>
            <a:r>
              <a:rPr lang="es-CL" sz="2400" dirty="0">
                <a:solidFill>
                  <a:srgbClr val="002060"/>
                </a:solidFill>
                <a:latin typeface="Arial" panose="020B0604020202020204" pitchFamily="34" charset="0"/>
                <a:cs typeface="Arial" panose="020B0604020202020204" pitchFamily="34" charset="0"/>
              </a:rPr>
              <a:t>Dimensión física: longitud/tiempo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15" descr="image.png"/>
          <p:cNvPicPr preferRelativeResize="0"/>
          <p:nvPr/>
        </p:nvPicPr>
        <p:blipFill rotWithShape="1">
          <a:blip r:embed="rId3">
            <a:alphaModFix amt="50000"/>
          </a:blip>
          <a:srcRect/>
          <a:stretch/>
        </p:blipFill>
        <p:spPr>
          <a:xfrm>
            <a:off x="223687" y="334149"/>
            <a:ext cx="5411325" cy="2865089"/>
          </a:xfrm>
          <a:prstGeom prst="rect">
            <a:avLst/>
          </a:prstGeom>
          <a:noFill/>
          <a:ln>
            <a:noFill/>
          </a:ln>
        </p:spPr>
      </p:pic>
      <p:sp>
        <p:nvSpPr>
          <p:cNvPr id="113" name="Google Shape;113;p15"/>
          <p:cNvSpPr txBox="1"/>
          <p:nvPr/>
        </p:nvSpPr>
        <p:spPr>
          <a:xfrm>
            <a:off x="762000" y="457191"/>
            <a:ext cx="5000700" cy="507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i="0" u="none" strike="noStrike" cap="none" dirty="0">
                <a:solidFill>
                  <a:srgbClr val="002D52"/>
                </a:solidFill>
                <a:latin typeface="Merriweather"/>
                <a:ea typeface="Merriweather"/>
                <a:cs typeface="Merriweather"/>
                <a:sym typeface="Merriweather"/>
              </a:rPr>
              <a:t>Medir…</a:t>
            </a:r>
            <a:endParaRPr lang="es-CL" dirty="0"/>
          </a:p>
        </p:txBody>
      </p:sp>
      <p:sp>
        <p:nvSpPr>
          <p:cNvPr id="114" name="Google Shape;114;p15"/>
          <p:cNvSpPr/>
          <p:nvPr/>
        </p:nvSpPr>
        <p:spPr>
          <a:xfrm>
            <a:off x="571500" y="457191"/>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15" name="Google Shape;115;p15"/>
          <p:cNvSpPr txBox="1"/>
          <p:nvPr/>
        </p:nvSpPr>
        <p:spPr>
          <a:xfrm>
            <a:off x="571500" y="1362080"/>
            <a:ext cx="4715700" cy="1698927"/>
          </a:xfrm>
          <a:prstGeom prst="rect">
            <a:avLst/>
          </a:prstGeom>
          <a:noFill/>
          <a:ln>
            <a:noFill/>
          </a:ln>
          <a:effectLst>
            <a:outerShdw blurRad="57150" dist="19050" dir="5400000" algn="bl" rotWithShape="0">
              <a:srgbClr val="000000">
                <a:alpha val="50000"/>
              </a:srgbClr>
            </a:outerShdw>
          </a:effectLst>
        </p:spPr>
        <p:txBody>
          <a:bodyPr spcFirstLastPara="1" wrap="square" lIns="0" tIns="0" rIns="0" bIns="0" anchor="t" anchorCtr="0">
            <a:spAutoFit/>
          </a:bodyPr>
          <a:lstStyle/>
          <a:p>
            <a:pPr algn="just">
              <a:lnSpc>
                <a:spcPct val="115000"/>
              </a:lnSpc>
              <a:buClr>
                <a:schemeClr val="dk1"/>
              </a:buClr>
              <a:buSzPts val="1100"/>
            </a:pPr>
            <a:r>
              <a:rPr lang="es-MX" sz="1600" dirty="0">
                <a:solidFill>
                  <a:srgbClr val="002D52"/>
                </a:solidFill>
                <a:latin typeface="+mn-lt"/>
                <a:ea typeface="DM Sans"/>
                <a:cs typeface="DM Sans"/>
                <a:sym typeface="DM Sans"/>
              </a:rPr>
              <a:t>Es comparar cuantitativamente una magnitud de valor desconocido con una magnitud de referencia </a:t>
            </a:r>
          </a:p>
          <a:p>
            <a:pPr algn="just">
              <a:lnSpc>
                <a:spcPct val="115000"/>
              </a:lnSpc>
              <a:buClr>
                <a:schemeClr val="dk1"/>
              </a:buClr>
              <a:buSzPts val="1100"/>
            </a:pPr>
            <a:endParaRPr lang="es-MX" sz="1600" dirty="0">
              <a:solidFill>
                <a:srgbClr val="002D52"/>
              </a:solidFill>
              <a:latin typeface="+mn-lt"/>
              <a:ea typeface="DM Sans"/>
              <a:cs typeface="DM Sans"/>
              <a:sym typeface="DM Sans"/>
            </a:endParaRPr>
          </a:p>
          <a:p>
            <a:pPr marL="0" lvl="0" indent="0" algn="just" rtl="0">
              <a:lnSpc>
                <a:spcPct val="115000"/>
              </a:lnSpc>
              <a:spcBef>
                <a:spcPts val="0"/>
              </a:spcBef>
              <a:spcAft>
                <a:spcPts val="0"/>
              </a:spcAft>
              <a:buClr>
                <a:schemeClr val="dk1"/>
              </a:buClr>
              <a:buSzPts val="1100"/>
              <a:buFont typeface="Arial"/>
              <a:buNone/>
            </a:pPr>
            <a:r>
              <a:rPr lang="es-CL" sz="1600" dirty="0">
                <a:solidFill>
                  <a:srgbClr val="002D52"/>
                </a:solidFill>
                <a:latin typeface="+mn-lt"/>
                <a:ea typeface="DM Sans"/>
                <a:cs typeface="DM Sans"/>
                <a:sym typeface="DM Sans"/>
              </a:rPr>
              <a:t>Es un procedimiento fundamental en las ciencias experimentales.</a:t>
            </a:r>
          </a:p>
          <a:p>
            <a:pPr marL="0" lvl="0" indent="0" algn="just" rtl="0">
              <a:lnSpc>
                <a:spcPct val="115000"/>
              </a:lnSpc>
              <a:spcBef>
                <a:spcPts val="0"/>
              </a:spcBef>
              <a:spcAft>
                <a:spcPts val="0"/>
              </a:spcAft>
              <a:buClr>
                <a:schemeClr val="dk1"/>
              </a:buClr>
              <a:buSzPts val="1100"/>
              <a:buFont typeface="Arial"/>
              <a:buNone/>
            </a:pPr>
            <a:endParaRPr lang="es-CL" sz="1600" dirty="0">
              <a:solidFill>
                <a:srgbClr val="002D52"/>
              </a:solidFill>
              <a:latin typeface="DM Sans"/>
              <a:ea typeface="DM Sans"/>
              <a:cs typeface="DM Sans"/>
              <a:sym typeface="DM Sans"/>
            </a:endParaRPr>
          </a:p>
        </p:txBody>
      </p:sp>
      <p:pic>
        <p:nvPicPr>
          <p:cNvPr id="120" name="Google Shape;120;p15" descr="image.png"/>
          <p:cNvPicPr preferRelativeResize="0"/>
          <p:nvPr/>
        </p:nvPicPr>
        <p:blipFill rotWithShape="1">
          <a:blip r:embed="rId4">
            <a:alphaModFix/>
          </a:blip>
          <a:srcRect/>
          <a:stretch/>
        </p:blipFill>
        <p:spPr>
          <a:xfrm>
            <a:off x="337613" y="1433506"/>
            <a:ext cx="171450" cy="148658"/>
          </a:xfrm>
          <a:prstGeom prst="rect">
            <a:avLst/>
          </a:prstGeom>
          <a:noFill/>
          <a:ln>
            <a:noFill/>
          </a:ln>
        </p:spPr>
      </p:pic>
      <p:pic>
        <p:nvPicPr>
          <p:cNvPr id="121" name="Google Shape;121;p15" descr="image.png"/>
          <p:cNvPicPr preferRelativeResize="0"/>
          <p:nvPr/>
        </p:nvPicPr>
        <p:blipFill rotWithShape="1">
          <a:blip r:embed="rId4">
            <a:alphaModFix/>
          </a:blip>
          <a:srcRect/>
          <a:stretch/>
        </p:blipFill>
        <p:spPr>
          <a:xfrm>
            <a:off x="323325" y="2545620"/>
            <a:ext cx="171450" cy="148658"/>
          </a:xfrm>
          <a:prstGeom prst="rect">
            <a:avLst/>
          </a:prstGeom>
          <a:noFill/>
          <a:ln>
            <a:noFill/>
          </a:ln>
        </p:spPr>
      </p:pic>
      <p:pic>
        <p:nvPicPr>
          <p:cNvPr id="123" name="Google Shape;123;p15" descr="image.png"/>
          <p:cNvPicPr preferRelativeResize="0"/>
          <p:nvPr/>
        </p:nvPicPr>
        <p:blipFill rotWithShape="1">
          <a:blip r:embed="rId4">
            <a:alphaModFix/>
          </a:blip>
          <a:srcRect/>
          <a:stretch/>
        </p:blipFill>
        <p:spPr>
          <a:xfrm>
            <a:off x="571500" y="6054441"/>
            <a:ext cx="171450" cy="148658"/>
          </a:xfrm>
          <a:prstGeom prst="rect">
            <a:avLst/>
          </a:prstGeom>
          <a:noFill/>
          <a:ln>
            <a:noFill/>
          </a:ln>
        </p:spPr>
      </p:pic>
      <p:pic>
        <p:nvPicPr>
          <p:cNvPr id="15" name="Google Shape;112;p15" descr="image.png">
            <a:extLst>
              <a:ext uri="{FF2B5EF4-FFF2-40B4-BE49-F238E27FC236}">
                <a16:creationId xmlns:a16="http://schemas.microsoft.com/office/drawing/2014/main" id="{A7F370CC-45E6-41DF-99B5-5260F9262591}"/>
              </a:ext>
            </a:extLst>
          </p:cNvPr>
          <p:cNvPicPr preferRelativeResize="0"/>
          <p:nvPr/>
        </p:nvPicPr>
        <p:blipFill rotWithShape="1">
          <a:blip r:embed="rId3">
            <a:alphaModFix amt="50000"/>
          </a:blip>
          <a:srcRect/>
          <a:stretch/>
        </p:blipFill>
        <p:spPr>
          <a:xfrm>
            <a:off x="223687" y="3566360"/>
            <a:ext cx="5411325" cy="3094678"/>
          </a:xfrm>
          <a:prstGeom prst="rect">
            <a:avLst/>
          </a:prstGeom>
          <a:noFill/>
          <a:ln>
            <a:noFill/>
          </a:ln>
        </p:spPr>
      </p:pic>
      <p:pic>
        <p:nvPicPr>
          <p:cNvPr id="16" name="Picture 1">
            <a:extLst>
              <a:ext uri="{FF2B5EF4-FFF2-40B4-BE49-F238E27FC236}">
                <a16:creationId xmlns:a16="http://schemas.microsoft.com/office/drawing/2014/main" id="{60DC1E5C-4027-4557-9263-0D521EFA5EF0}"/>
              </a:ext>
            </a:extLst>
          </p:cNvPr>
          <p:cNvPicPr>
            <a:picLocks noChangeAspect="1" noChangeArrowheads="1"/>
          </p:cNvPicPr>
          <p:nvPr/>
        </p:nvPicPr>
        <p:blipFill rotWithShape="1">
          <a:blip r:embed="rId5"/>
          <a:srcRect l="5021" t="10490" r="13053" b="10938"/>
          <a:stretch/>
        </p:blipFill>
        <p:spPr bwMode="auto">
          <a:xfrm>
            <a:off x="758216" y="3989285"/>
            <a:ext cx="4214813" cy="1819278"/>
          </a:xfrm>
          <a:prstGeom prst="rect">
            <a:avLst/>
          </a:prstGeom>
          <a:noFill/>
          <a:ln w="9525">
            <a:noFill/>
            <a:miter lim="800000"/>
            <a:headEnd/>
            <a:tailEnd/>
          </a:ln>
          <a:effectLst/>
        </p:spPr>
      </p:pic>
      <p:sp>
        <p:nvSpPr>
          <p:cNvPr id="17" name="Rectángulo 3">
            <a:extLst>
              <a:ext uri="{FF2B5EF4-FFF2-40B4-BE49-F238E27FC236}">
                <a16:creationId xmlns:a16="http://schemas.microsoft.com/office/drawing/2014/main" id="{193EBAE0-0866-4CCC-85EE-6B54546BC500}"/>
              </a:ext>
            </a:extLst>
          </p:cNvPr>
          <p:cNvSpPr/>
          <p:nvPr/>
        </p:nvSpPr>
        <p:spPr>
          <a:xfrm>
            <a:off x="442764" y="6031227"/>
            <a:ext cx="4844586" cy="338554"/>
          </a:xfrm>
          <a:prstGeom prst="rect">
            <a:avLst/>
          </a:prstGeom>
        </p:spPr>
        <p:txBody>
          <a:bodyPr wrap="square">
            <a:spAutoFit/>
          </a:bodyPr>
          <a:lstStyle/>
          <a:p>
            <a:pPr fontAlgn="base"/>
            <a:r>
              <a:rPr lang="es-ES" sz="1600" i="0" dirty="0">
                <a:solidFill>
                  <a:srgbClr val="002060"/>
                </a:solidFill>
                <a:effectLst/>
                <a:latin typeface="Arial" panose="020B0604020202020204" pitchFamily="34" charset="0"/>
                <a:cs typeface="Arial" panose="020B0604020202020204" pitchFamily="34" charset="0"/>
              </a:rPr>
              <a:t>Esta referencia es la unidad elegida por convención</a:t>
            </a:r>
          </a:p>
        </p:txBody>
      </p:sp>
      <p:pic>
        <p:nvPicPr>
          <p:cNvPr id="122" name="Google Shape;122;p15" descr="image.png"/>
          <p:cNvPicPr preferRelativeResize="0"/>
          <p:nvPr/>
        </p:nvPicPr>
        <p:blipFill rotWithShape="1">
          <a:blip r:embed="rId4">
            <a:alphaModFix/>
          </a:blip>
          <a:srcRect/>
          <a:stretch/>
        </p:blipFill>
        <p:spPr>
          <a:xfrm>
            <a:off x="271314" y="6153336"/>
            <a:ext cx="171450" cy="148658"/>
          </a:xfrm>
          <a:prstGeom prst="rect">
            <a:avLst/>
          </a:prstGeom>
          <a:noFill/>
          <a:ln>
            <a:noFill/>
          </a:ln>
        </p:spPr>
      </p:pic>
      <p:pic>
        <p:nvPicPr>
          <p:cNvPr id="1026" name="Picture 2">
            <a:extLst>
              <a:ext uri="{FF2B5EF4-FFF2-40B4-BE49-F238E27FC236}">
                <a16:creationId xmlns:a16="http://schemas.microsoft.com/office/drawing/2014/main" id="{9B8C9D69-88BD-4696-94DF-14BB521DBA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314348"/>
            <a:ext cx="4933950" cy="32379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8E0CE9F-B820-4B76-9EBF-5093DE8445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0108" y="360636"/>
            <a:ext cx="3889892" cy="26251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6"/>
          <p:cNvSpPr txBox="1"/>
          <p:nvPr/>
        </p:nvSpPr>
        <p:spPr>
          <a:xfrm>
            <a:off x="761999" y="571500"/>
            <a:ext cx="7667625" cy="507831"/>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MX" sz="3300" b="1" dirty="0">
                <a:solidFill>
                  <a:srgbClr val="002D52"/>
                </a:solidFill>
                <a:latin typeface="Merriweather"/>
                <a:ea typeface="Merriweather"/>
                <a:cs typeface="Merriweather"/>
                <a:sym typeface="Merriweather"/>
              </a:rPr>
              <a:t>Sistema Internacional de Unidades</a:t>
            </a:r>
            <a:endParaRPr lang="es-MX" dirty="0"/>
          </a:p>
        </p:txBody>
      </p:sp>
      <p:sp>
        <p:nvSpPr>
          <p:cNvPr id="130" name="Google Shape;130;p16"/>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5" name="Sistema Internacional de Unidades" descr="Sistema Internacional de Unidades">
            <a:hlinkClick r:id="" action="ppaction://media"/>
            <a:extLst>
              <a:ext uri="{FF2B5EF4-FFF2-40B4-BE49-F238E27FC236}">
                <a16:creationId xmlns:a16="http://schemas.microsoft.com/office/drawing/2014/main" id="{2E231D64-C541-4D3B-A916-B471E9471F6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43770" y="1095300"/>
            <a:ext cx="11047282" cy="519023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9" name="Google Shape;139;p17"/>
          <p:cNvSpPr txBox="1"/>
          <p:nvPr/>
        </p:nvSpPr>
        <p:spPr>
          <a:xfrm>
            <a:off x="762000" y="571500"/>
            <a:ext cx="11401425" cy="492443"/>
          </a:xfrm>
          <a:prstGeom prst="rect">
            <a:avLst/>
          </a:prstGeom>
          <a:noFill/>
          <a:ln>
            <a:noFill/>
          </a:ln>
        </p:spPr>
        <p:txBody>
          <a:bodyPr spcFirstLastPara="1" wrap="square" lIns="0" tIns="0" rIns="0" bIns="0" anchor="t" anchorCtr="0">
            <a:spAutoFit/>
          </a:bodyPr>
          <a:lstStyle/>
          <a:p>
            <a:r>
              <a:rPr lang="es-ES" sz="3200" b="1" dirty="0">
                <a:solidFill>
                  <a:srgbClr val="002060"/>
                </a:solidFill>
                <a:latin typeface="Merriweather" panose="020B0604020202020204" charset="0"/>
                <a:ea typeface="Merriweather" panose="020B0604020202020204" charset="0"/>
                <a:cs typeface="Merriweather" panose="020B0604020202020204" charset="0"/>
              </a:rPr>
              <a:t>Sistema Internacional de Unidades: S.I. </a:t>
            </a:r>
            <a:endParaRPr lang="es-CL" sz="3200" b="1" dirty="0">
              <a:solidFill>
                <a:srgbClr val="002060"/>
              </a:solidFill>
              <a:latin typeface="Merriweather" panose="020B0604020202020204" charset="0"/>
              <a:ea typeface="Merriweather" panose="020B0604020202020204" charset="0"/>
              <a:cs typeface="Merriweather" panose="020B0604020202020204" charset="0"/>
            </a:endParaRPr>
          </a:p>
        </p:txBody>
      </p:sp>
      <p:sp>
        <p:nvSpPr>
          <p:cNvPr id="140" name="Google Shape;140;p17"/>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6" name="Google Shape;90;p14" descr="image.png">
            <a:extLst>
              <a:ext uri="{FF2B5EF4-FFF2-40B4-BE49-F238E27FC236}">
                <a16:creationId xmlns:a16="http://schemas.microsoft.com/office/drawing/2014/main" id="{CD029D7C-72EF-4403-A494-89CE7C37EE2F}"/>
              </a:ext>
            </a:extLst>
          </p:cNvPr>
          <p:cNvPicPr preferRelativeResize="0"/>
          <p:nvPr/>
        </p:nvPicPr>
        <p:blipFill rotWithShape="1">
          <a:blip r:embed="rId3">
            <a:alphaModFix amt="50000"/>
          </a:blip>
          <a:srcRect/>
          <a:stretch/>
        </p:blipFill>
        <p:spPr>
          <a:xfrm>
            <a:off x="5986466" y="1207585"/>
            <a:ext cx="6000746" cy="5178926"/>
          </a:xfrm>
          <a:prstGeom prst="rect">
            <a:avLst/>
          </a:prstGeom>
          <a:noFill/>
          <a:ln>
            <a:noFill/>
          </a:ln>
        </p:spPr>
      </p:pic>
      <p:pic>
        <p:nvPicPr>
          <p:cNvPr id="23" name="Google Shape;90;p14" descr="image.png">
            <a:extLst>
              <a:ext uri="{FF2B5EF4-FFF2-40B4-BE49-F238E27FC236}">
                <a16:creationId xmlns:a16="http://schemas.microsoft.com/office/drawing/2014/main" id="{56E33367-C6EF-45C1-A6E9-CD3823340523}"/>
              </a:ext>
            </a:extLst>
          </p:cNvPr>
          <p:cNvPicPr preferRelativeResize="0"/>
          <p:nvPr/>
        </p:nvPicPr>
        <p:blipFill rotWithShape="1">
          <a:blip r:embed="rId3">
            <a:alphaModFix amt="50000"/>
          </a:blip>
          <a:srcRect/>
          <a:stretch/>
        </p:blipFill>
        <p:spPr>
          <a:xfrm>
            <a:off x="557212" y="1207586"/>
            <a:ext cx="5172077" cy="4950660"/>
          </a:xfrm>
          <a:prstGeom prst="rect">
            <a:avLst/>
          </a:prstGeom>
          <a:noFill/>
          <a:ln>
            <a:noFill/>
          </a:ln>
        </p:spPr>
      </p:pic>
      <p:pic>
        <p:nvPicPr>
          <p:cNvPr id="22" name="Picture 2" descr="Logo SI avec constantes">
            <a:extLst>
              <a:ext uri="{FF2B5EF4-FFF2-40B4-BE49-F238E27FC236}">
                <a16:creationId xmlns:a16="http://schemas.microsoft.com/office/drawing/2014/main" id="{C839C479-5020-47A4-9F9C-DFA657422D29}"/>
              </a:ext>
            </a:extLst>
          </p:cNvPr>
          <p:cNvPicPr>
            <a:picLocks noChangeAspect="1" noChangeArrowheads="1"/>
          </p:cNvPicPr>
          <p:nvPr/>
        </p:nvPicPr>
        <p:blipFill>
          <a:blip r:embed="rId4" cstate="print"/>
          <a:srcRect/>
          <a:stretch>
            <a:fillRect/>
          </a:stretch>
        </p:blipFill>
        <p:spPr bwMode="auto">
          <a:xfrm>
            <a:off x="814389" y="1459923"/>
            <a:ext cx="4588898" cy="4440820"/>
          </a:xfrm>
          <a:prstGeom prst="rect">
            <a:avLst/>
          </a:prstGeom>
          <a:noFill/>
        </p:spPr>
      </p:pic>
      <p:sp>
        <p:nvSpPr>
          <p:cNvPr id="2" name="Rectángulo 1">
            <a:extLst>
              <a:ext uri="{FF2B5EF4-FFF2-40B4-BE49-F238E27FC236}">
                <a16:creationId xmlns:a16="http://schemas.microsoft.com/office/drawing/2014/main" id="{5C6D44F8-7724-4F55-AA72-D6D5A2998375}"/>
              </a:ext>
            </a:extLst>
          </p:cNvPr>
          <p:cNvSpPr/>
          <p:nvPr/>
        </p:nvSpPr>
        <p:spPr>
          <a:xfrm>
            <a:off x="6096000" y="1226648"/>
            <a:ext cx="5776913" cy="830997"/>
          </a:xfrm>
          <a:prstGeom prst="rect">
            <a:avLst/>
          </a:prstGeom>
        </p:spPr>
        <p:txBody>
          <a:bodyPr wrap="square">
            <a:spAutoFit/>
          </a:bodyPr>
          <a:lstStyle/>
          <a:p>
            <a:pPr algn="just" fontAlgn="base"/>
            <a:r>
              <a:rPr lang="es-ES" sz="1600" dirty="0">
                <a:solidFill>
                  <a:srgbClr val="002060"/>
                </a:solidFill>
                <a:latin typeface="Arial" panose="020B0604020202020204" pitchFamily="34" charset="0"/>
                <a:cs typeface="Arial" panose="020B0604020202020204" pitchFamily="34" charset="0"/>
              </a:rPr>
              <a:t>Se funda sobre una selección de 7 unidades de base bien definidas y consideradas convencionalmente como independientes desde un punto de vista dimensional  </a:t>
            </a:r>
          </a:p>
        </p:txBody>
      </p:sp>
      <p:sp>
        <p:nvSpPr>
          <p:cNvPr id="25" name="Rectángulo 3">
            <a:extLst>
              <a:ext uri="{FF2B5EF4-FFF2-40B4-BE49-F238E27FC236}">
                <a16:creationId xmlns:a16="http://schemas.microsoft.com/office/drawing/2014/main" id="{E260DB6B-F8F2-42C9-80D6-D97B6940A2B3}"/>
              </a:ext>
            </a:extLst>
          </p:cNvPr>
          <p:cNvSpPr/>
          <p:nvPr/>
        </p:nvSpPr>
        <p:spPr>
          <a:xfrm>
            <a:off x="6096000" y="2119988"/>
            <a:ext cx="5776913" cy="1323439"/>
          </a:xfrm>
          <a:prstGeom prst="rect">
            <a:avLst/>
          </a:prstGeom>
        </p:spPr>
        <p:txBody>
          <a:bodyPr wrap="square">
            <a:spAutoFit/>
          </a:bodyPr>
          <a:lstStyle/>
          <a:p>
            <a:pPr algn="just" fontAlgn="base"/>
            <a:r>
              <a:rPr lang="es-ES" sz="1600" i="0" dirty="0">
                <a:solidFill>
                  <a:srgbClr val="002060"/>
                </a:solidFill>
                <a:effectLst/>
                <a:latin typeface="Arial" panose="020B0604020202020204" pitchFamily="34" charset="0"/>
                <a:cs typeface="Arial" panose="020B0604020202020204" pitchFamily="34" charset="0"/>
              </a:rPr>
              <a:t>Las Unidades de base permiten definir todas las unidades del SI</a:t>
            </a:r>
          </a:p>
          <a:p>
            <a:pPr algn="just" fontAlgn="base"/>
            <a:endParaRPr lang="es-ES" sz="1600" i="0" dirty="0">
              <a:solidFill>
                <a:srgbClr val="002060"/>
              </a:solidFill>
              <a:effectLst/>
              <a:latin typeface="Arial" panose="020B0604020202020204" pitchFamily="34" charset="0"/>
              <a:cs typeface="Arial" panose="020B0604020202020204" pitchFamily="34" charset="0"/>
            </a:endParaRPr>
          </a:p>
          <a:p>
            <a:pPr algn="just" fontAlgn="base"/>
            <a:r>
              <a:rPr lang="es-ES" sz="1600" dirty="0">
                <a:solidFill>
                  <a:srgbClr val="002060"/>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26" name="Rectángulo 3">
            <a:extLst>
              <a:ext uri="{FF2B5EF4-FFF2-40B4-BE49-F238E27FC236}">
                <a16:creationId xmlns:a16="http://schemas.microsoft.com/office/drawing/2014/main" id="{661F9A5F-3588-4EAA-8731-CC1967DBA328}"/>
              </a:ext>
            </a:extLst>
          </p:cNvPr>
          <p:cNvSpPr/>
          <p:nvPr/>
        </p:nvSpPr>
        <p:spPr>
          <a:xfrm>
            <a:off x="6895069" y="3532095"/>
            <a:ext cx="4659786" cy="584775"/>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kg</a:t>
            </a:r>
            <a:r>
              <a:rPr lang="el-GR" sz="3200" b="1" baseline="30000" dirty="0">
                <a:solidFill>
                  <a:srgbClr val="FF0000"/>
                </a:solidFill>
                <a:latin typeface="Comic Sans MS" panose="030F0902030302020204" pitchFamily="66" charset="0"/>
              </a:rPr>
              <a:t>α</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l-GR" sz="3200" b="1" baseline="30000" dirty="0">
                <a:solidFill>
                  <a:srgbClr val="FF0000"/>
                </a:solidFill>
                <a:latin typeface="Comic Sans MS" panose="030F0902030302020204" pitchFamily="66" charset="0"/>
              </a:rPr>
              <a:t>β</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s</a:t>
            </a:r>
            <a:r>
              <a:rPr lang="el-GR" sz="3200" b="1" baseline="30000" dirty="0">
                <a:solidFill>
                  <a:srgbClr val="FF0000"/>
                </a:solidFill>
                <a:latin typeface="Comic Sans MS" panose="030F0902030302020204" pitchFamily="66" charset="0"/>
              </a:rPr>
              <a:t>γ</a:t>
            </a:r>
            <a:r>
              <a:rPr lang="es-ES" sz="3200" b="1" dirty="0">
                <a:solidFill>
                  <a:srgbClr val="FF0000"/>
                </a:solidFill>
                <a:latin typeface="Comic Sans MS" panose="030F0902030302020204" pitchFamily="66" charset="0"/>
              </a:rPr>
              <a:t> A</a:t>
            </a:r>
            <a:r>
              <a:rPr lang="el-GR" sz="3200" b="1" baseline="30000" dirty="0">
                <a:solidFill>
                  <a:srgbClr val="FF0000"/>
                </a:solidFill>
                <a:latin typeface="Comic Sans MS" panose="030F0902030302020204" pitchFamily="66" charset="0"/>
              </a:rPr>
              <a:t>δ</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K</a:t>
            </a:r>
            <a:r>
              <a:rPr lang="el-GR" sz="3200" b="1" baseline="30000" dirty="0">
                <a:solidFill>
                  <a:srgbClr val="FF0000"/>
                </a:solidFill>
                <a:latin typeface="Comic Sans MS" panose="030F0902030302020204" pitchFamily="66" charset="0"/>
              </a:rPr>
              <a:t>ε</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mol</a:t>
            </a:r>
            <a:r>
              <a:rPr lang="el-GR" sz="3200" b="1" baseline="30000" dirty="0">
                <a:solidFill>
                  <a:srgbClr val="FF0000"/>
                </a:solidFill>
                <a:latin typeface="Comic Sans MS" panose="030F0902030302020204" pitchFamily="66" charset="0"/>
              </a:rPr>
              <a:t>ζ</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cd</a:t>
            </a:r>
            <a:r>
              <a:rPr lang="el-GR" sz="3200" b="1" baseline="30000" dirty="0">
                <a:solidFill>
                  <a:srgbClr val="FF0000"/>
                </a:solidFill>
                <a:latin typeface="Comic Sans MS" panose="030F0902030302020204" pitchFamily="66" charset="0"/>
              </a:rPr>
              <a:t>η</a:t>
            </a:r>
            <a:endParaRPr lang="es-ES" sz="3200" b="1" dirty="0">
              <a:solidFill>
                <a:srgbClr val="FF0000"/>
              </a:solidFill>
              <a:latin typeface="Comic Sans MS" panose="030F0902030302020204" pitchFamily="66" charset="0"/>
            </a:endParaRPr>
          </a:p>
        </p:txBody>
      </p:sp>
      <p:sp>
        <p:nvSpPr>
          <p:cNvPr id="27" name="Rectángulo 3">
            <a:extLst>
              <a:ext uri="{FF2B5EF4-FFF2-40B4-BE49-F238E27FC236}">
                <a16:creationId xmlns:a16="http://schemas.microsoft.com/office/drawing/2014/main" id="{0558C29A-2882-4166-94F6-511553EA71F4}"/>
              </a:ext>
            </a:extLst>
          </p:cNvPr>
          <p:cNvSpPr/>
          <p:nvPr/>
        </p:nvSpPr>
        <p:spPr>
          <a:xfrm>
            <a:off x="6096000" y="4396570"/>
            <a:ext cx="5776912" cy="707886"/>
          </a:xfrm>
          <a:prstGeom prst="rect">
            <a:avLst/>
          </a:prstGeom>
        </p:spPr>
        <p:txBody>
          <a:bodyPr wrap="square">
            <a:spAutoFit/>
          </a:bodyPr>
          <a:lstStyle/>
          <a:p>
            <a:pPr algn="ctr" fontAlgn="base"/>
            <a:r>
              <a:rPr lang="es-ES" sz="2000" b="1" dirty="0">
                <a:solidFill>
                  <a:srgbClr val="002060"/>
                </a:solidFill>
                <a:latin typeface="Comic Sans MS" panose="030F0902030302020204" pitchFamily="66" charset="0"/>
              </a:rPr>
              <a:t>El Ohm (unidad de resistencia eléctrica) </a:t>
            </a:r>
          </a:p>
          <a:p>
            <a:pPr algn="ctr" fontAlgn="base"/>
            <a:r>
              <a:rPr lang="es-ES" sz="2000" b="1" dirty="0">
                <a:solidFill>
                  <a:srgbClr val="002060"/>
                </a:solidFill>
                <a:latin typeface="Comic Sans MS" panose="030F0902030302020204" pitchFamily="66" charset="0"/>
              </a:rPr>
              <a:t>1</a:t>
            </a:r>
            <a:r>
              <a:rPr lang="el-GR" sz="2000" b="1" dirty="0">
                <a:solidFill>
                  <a:srgbClr val="002060"/>
                </a:solidFill>
                <a:latin typeface="Comic Sans MS" panose="030F0902030302020204" pitchFamily="66" charset="0"/>
              </a:rPr>
              <a:t>Ω</a:t>
            </a:r>
            <a:r>
              <a:rPr lang="es-CL" sz="2000" b="1" dirty="0">
                <a:solidFill>
                  <a:srgbClr val="002060"/>
                </a:solidFill>
                <a:latin typeface="Comic Sans MS" panose="030F0902030302020204" pitchFamily="66" charset="0"/>
              </a:rPr>
              <a:t> </a:t>
            </a:r>
            <a:r>
              <a:rPr lang="es-ES" sz="2000" b="1" dirty="0">
                <a:solidFill>
                  <a:srgbClr val="002060"/>
                </a:solidFill>
                <a:latin typeface="Comic Sans MS" panose="030F0902030302020204" pitchFamily="66" charset="0"/>
              </a:rPr>
              <a:t>= kg</a:t>
            </a:r>
            <a:r>
              <a:rPr lang="es-CL" sz="2000" b="1" baseline="30000" dirty="0">
                <a:solidFill>
                  <a:srgbClr val="002060"/>
                </a:solidFill>
                <a:latin typeface="Comic Sans MS" panose="030F0902030302020204" pitchFamily="66" charset="0"/>
              </a:rPr>
              <a:t> </a:t>
            </a:r>
            <a:r>
              <a:rPr lang="es-ES" sz="2000" b="1" dirty="0">
                <a:solidFill>
                  <a:srgbClr val="002060"/>
                </a:solidFill>
                <a:latin typeface="Comic Sans MS" panose="030F0902030302020204" pitchFamily="66" charset="0"/>
              </a:rPr>
              <a:t>m</a:t>
            </a:r>
            <a:r>
              <a:rPr lang="es-CL" sz="2000" b="1" baseline="30000" dirty="0">
                <a:solidFill>
                  <a:srgbClr val="002060"/>
                </a:solidFill>
                <a:latin typeface="Comic Sans MS" panose="030F0902030302020204" pitchFamily="66" charset="0"/>
              </a:rPr>
              <a:t>2 </a:t>
            </a:r>
            <a:r>
              <a:rPr lang="es-ES" sz="2000" b="1" dirty="0">
                <a:solidFill>
                  <a:srgbClr val="002060"/>
                </a:solidFill>
                <a:latin typeface="Comic Sans MS" panose="030F0902030302020204" pitchFamily="66" charset="0"/>
              </a:rPr>
              <a:t>s</a:t>
            </a:r>
            <a:r>
              <a:rPr lang="es-CL" sz="2000" b="1" baseline="30000" dirty="0">
                <a:solidFill>
                  <a:srgbClr val="002060"/>
                </a:solidFill>
                <a:latin typeface="Comic Sans MS" panose="030F0902030302020204" pitchFamily="66" charset="0"/>
              </a:rPr>
              <a:t>-3</a:t>
            </a:r>
            <a:r>
              <a:rPr lang="es-ES" sz="2000" b="1" dirty="0">
                <a:solidFill>
                  <a:srgbClr val="002060"/>
                </a:solidFill>
                <a:latin typeface="Comic Sans MS" panose="030F0902030302020204" pitchFamily="66" charset="0"/>
              </a:rPr>
              <a:t> A</a:t>
            </a:r>
            <a:r>
              <a:rPr lang="es-CL" sz="2000" b="1" baseline="30000" dirty="0">
                <a:solidFill>
                  <a:srgbClr val="002060"/>
                </a:solidFill>
                <a:latin typeface="Comic Sans MS" panose="030F0902030302020204" pitchFamily="66" charset="0"/>
              </a:rPr>
              <a:t>-2 </a:t>
            </a:r>
            <a:endParaRPr lang="es-ES" sz="2000" b="1" dirty="0">
              <a:solidFill>
                <a:srgbClr val="002060"/>
              </a:solidFill>
              <a:latin typeface="Comic Sans MS" panose="030F0902030302020204" pitchFamily="66" charset="0"/>
            </a:endParaRPr>
          </a:p>
        </p:txBody>
      </p:sp>
      <p:sp>
        <p:nvSpPr>
          <p:cNvPr id="28" name="Rectángulo 27">
            <a:extLst>
              <a:ext uri="{FF2B5EF4-FFF2-40B4-BE49-F238E27FC236}">
                <a16:creationId xmlns:a16="http://schemas.microsoft.com/office/drawing/2014/main" id="{30839BCA-1602-44E1-B1F2-A6287233B7FE}"/>
              </a:ext>
            </a:extLst>
          </p:cNvPr>
          <p:cNvSpPr/>
          <p:nvPr/>
        </p:nvSpPr>
        <p:spPr>
          <a:xfrm>
            <a:off x="6095999" y="5228311"/>
            <a:ext cx="5776911" cy="707886"/>
          </a:xfrm>
          <a:prstGeom prst="rect">
            <a:avLst/>
          </a:prstGeom>
        </p:spPr>
        <p:txBody>
          <a:bodyPr wrap="square">
            <a:spAutoFit/>
          </a:bodyPr>
          <a:lstStyle/>
          <a:p>
            <a:pPr algn="ctr" fontAlgn="base"/>
            <a:r>
              <a:rPr lang="es-ES" sz="2000" b="1" dirty="0">
                <a:solidFill>
                  <a:srgbClr val="002060"/>
                </a:solidFill>
                <a:latin typeface="Comic Sans MS" panose="030F0902030302020204" pitchFamily="66" charset="0"/>
              </a:rPr>
              <a:t>Newton (unidad de fuerza eléctrica )</a:t>
            </a:r>
          </a:p>
          <a:p>
            <a:pPr algn="ctr" fontAlgn="base"/>
            <a:r>
              <a:rPr lang="es-ES" sz="2000" b="1" dirty="0">
                <a:solidFill>
                  <a:srgbClr val="002060"/>
                </a:solidFill>
                <a:latin typeface="Comic Sans MS" panose="030F0902030302020204" pitchFamily="66" charset="0"/>
              </a:rPr>
              <a:t>1N = kg</a:t>
            </a:r>
            <a:r>
              <a:rPr lang="es-CL" sz="2000" b="1" baseline="30000" dirty="0">
                <a:solidFill>
                  <a:srgbClr val="002060"/>
                </a:solidFill>
                <a:latin typeface="Comic Sans MS" panose="030F0902030302020204" pitchFamily="66" charset="0"/>
              </a:rPr>
              <a:t> </a:t>
            </a:r>
            <a:r>
              <a:rPr lang="es-ES" sz="2000" b="1" dirty="0">
                <a:solidFill>
                  <a:srgbClr val="002060"/>
                </a:solidFill>
                <a:latin typeface="Comic Sans MS" panose="030F0902030302020204" pitchFamily="66" charset="0"/>
              </a:rPr>
              <a:t>m</a:t>
            </a:r>
            <a:r>
              <a:rPr lang="es-CL" sz="2000" b="1" baseline="30000" dirty="0">
                <a:solidFill>
                  <a:srgbClr val="002060"/>
                </a:solidFill>
                <a:latin typeface="Comic Sans MS" panose="030F0902030302020204" pitchFamily="66" charset="0"/>
              </a:rPr>
              <a:t> </a:t>
            </a:r>
            <a:r>
              <a:rPr lang="es-ES" sz="2000" b="1" dirty="0">
                <a:solidFill>
                  <a:srgbClr val="002060"/>
                </a:solidFill>
                <a:latin typeface="Comic Sans MS" panose="030F0902030302020204" pitchFamily="66" charset="0"/>
              </a:rPr>
              <a:t>s</a:t>
            </a:r>
            <a:r>
              <a:rPr lang="es-CL" sz="2000" b="1" baseline="30000" dirty="0">
                <a:solidFill>
                  <a:srgbClr val="002060"/>
                </a:solidFill>
                <a:latin typeface="Comic Sans MS" panose="030F0902030302020204" pitchFamily="66" charset="0"/>
              </a:rPr>
              <a:t>-2</a:t>
            </a:r>
            <a:r>
              <a:rPr lang="es-ES" sz="2000" b="1" dirty="0">
                <a:solidFill>
                  <a:srgbClr val="002060"/>
                </a:solidFill>
                <a:latin typeface="Comic Sans MS" panose="030F0902030302020204" pitchFamily="66" charset="0"/>
              </a:rPr>
              <a:t> </a:t>
            </a:r>
            <a:r>
              <a:rPr lang="es-CL" sz="2000" b="1" baseline="30000" dirty="0">
                <a:solidFill>
                  <a:srgbClr val="002060"/>
                </a:solidFill>
                <a:latin typeface="Comic Sans MS" panose="030F0902030302020204" pitchFamily="66" charset="0"/>
              </a:rPr>
              <a:t> </a:t>
            </a:r>
            <a:endParaRPr lang="es-ES" sz="20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18" descr="image.png"/>
          <p:cNvPicPr preferRelativeResize="0"/>
          <p:nvPr/>
        </p:nvPicPr>
        <p:blipFill rotWithShape="1">
          <a:blip r:embed="rId3">
            <a:alphaModFix amt="50000"/>
          </a:blip>
          <a:srcRect/>
          <a:stretch/>
        </p:blipFill>
        <p:spPr>
          <a:xfrm>
            <a:off x="399182" y="1245120"/>
            <a:ext cx="11401425" cy="5086350"/>
          </a:xfrm>
          <a:prstGeom prst="rect">
            <a:avLst/>
          </a:prstGeom>
          <a:noFill/>
          <a:ln>
            <a:noFill/>
          </a:ln>
        </p:spPr>
      </p:pic>
      <p:sp>
        <p:nvSpPr>
          <p:cNvPr id="155" name="Google Shape;155;p18"/>
          <p:cNvSpPr txBox="1"/>
          <p:nvPr/>
        </p:nvSpPr>
        <p:spPr>
          <a:xfrm>
            <a:off x="762000" y="571500"/>
            <a:ext cx="11401425" cy="507831"/>
          </a:xfrm>
          <a:prstGeom prst="rect">
            <a:avLst/>
          </a:prstGeom>
          <a:noFill/>
          <a:ln>
            <a:noFill/>
          </a:ln>
        </p:spPr>
        <p:txBody>
          <a:bodyPr spcFirstLastPara="1" wrap="square" lIns="0" tIns="0" rIns="0" bIns="0" anchor="t" anchorCtr="0">
            <a:spAutoFit/>
          </a:bodyPr>
          <a:lstStyle/>
          <a:p>
            <a:pPr lvl="0"/>
            <a:r>
              <a:rPr lang="es-CL" sz="3300" b="1" dirty="0">
                <a:solidFill>
                  <a:srgbClr val="002D52"/>
                </a:solidFill>
                <a:latin typeface="Merriweather"/>
                <a:ea typeface="Merriweather"/>
                <a:cs typeface="Merriweather"/>
                <a:sym typeface="Merriweather"/>
              </a:rPr>
              <a:t>Reglas, Normas y Recomendaciones</a:t>
            </a:r>
            <a:endParaRPr lang="es-CL" dirty="0"/>
          </a:p>
        </p:txBody>
      </p:sp>
      <p:sp>
        <p:nvSpPr>
          <p:cNvPr id="156" name="Google Shape;156;p18"/>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6" name="Marcador de contenido 2">
            <a:extLst>
              <a:ext uri="{FF2B5EF4-FFF2-40B4-BE49-F238E27FC236}">
                <a16:creationId xmlns:a16="http://schemas.microsoft.com/office/drawing/2014/main" id="{A4AF94A7-7857-435E-85FA-AF8FA63C7336}"/>
              </a:ext>
            </a:extLst>
          </p:cNvPr>
          <p:cNvSpPr txBox="1">
            <a:spLocks/>
          </p:cNvSpPr>
          <p:nvPr/>
        </p:nvSpPr>
        <p:spPr>
          <a:xfrm>
            <a:off x="647700" y="1580380"/>
            <a:ext cx="10706100" cy="38010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s-CL" sz="2000" dirty="0">
                <a:solidFill>
                  <a:srgbClr val="002060"/>
                </a:solidFill>
              </a:rPr>
              <a:t>Los nombres de las unidades se escriben con minúscula inicial, con caracteres rectos (con raras excepciones como el caso del ohm) independientemente del tipo de letra usado: </a:t>
            </a:r>
            <a:r>
              <a:rPr lang="es-CL" sz="2000" dirty="0">
                <a:solidFill>
                  <a:schemeClr val="tx1"/>
                </a:solidFill>
              </a:rPr>
              <a:t>metro, newton, kilogramo,</a:t>
            </a:r>
            <a:r>
              <a:rPr lang="es-CL" sz="2000" dirty="0">
                <a:solidFill>
                  <a:schemeClr val="bg1"/>
                </a:solidFill>
              </a:rPr>
              <a:t> </a:t>
            </a:r>
            <a:r>
              <a:rPr lang="es-CL" sz="2000" dirty="0">
                <a:solidFill>
                  <a:schemeClr val="tx1"/>
                </a:solidFill>
              </a:rPr>
              <a:t>hercio, vatio, faradio, milibar,...</a:t>
            </a:r>
          </a:p>
          <a:p>
            <a:pPr algn="just"/>
            <a:r>
              <a:rPr lang="es-CL" sz="2000" dirty="0">
                <a:solidFill>
                  <a:schemeClr val="tx1"/>
                </a:solidFill>
              </a:rPr>
              <a:t> </a:t>
            </a:r>
          </a:p>
          <a:p>
            <a:pPr algn="just"/>
            <a:r>
              <a:rPr lang="es-CL" sz="2000" dirty="0">
                <a:solidFill>
                  <a:srgbClr val="002060"/>
                </a:solidFill>
              </a:rPr>
              <a:t>Los nombres de las unidades toman una </a:t>
            </a:r>
            <a:r>
              <a:rPr lang="es-CL" sz="2000" b="1" dirty="0">
                <a:solidFill>
                  <a:srgbClr val="002060"/>
                </a:solidFill>
              </a:rPr>
              <a:t>s </a:t>
            </a:r>
            <a:r>
              <a:rPr lang="es-CL" sz="2000" dirty="0">
                <a:solidFill>
                  <a:srgbClr val="002060"/>
                </a:solidFill>
              </a:rPr>
              <a:t>en el plural, salvo que terminen en </a:t>
            </a:r>
            <a:r>
              <a:rPr lang="es-CL" sz="2000" b="1" dirty="0">
                <a:solidFill>
                  <a:srgbClr val="002060"/>
                </a:solidFill>
              </a:rPr>
              <a:t>s</a:t>
            </a:r>
            <a:r>
              <a:rPr lang="es-CL" sz="2000" dirty="0">
                <a:solidFill>
                  <a:srgbClr val="002060"/>
                </a:solidFill>
              </a:rPr>
              <a:t>, </a:t>
            </a:r>
            <a:r>
              <a:rPr lang="es-CL" sz="2000" b="1" dirty="0">
                <a:solidFill>
                  <a:srgbClr val="002060"/>
                </a:solidFill>
              </a:rPr>
              <a:t>x </a:t>
            </a:r>
            <a:r>
              <a:rPr lang="es-CL" sz="2000" dirty="0">
                <a:solidFill>
                  <a:srgbClr val="002060"/>
                </a:solidFill>
              </a:rPr>
              <a:t>o </a:t>
            </a:r>
            <a:r>
              <a:rPr lang="es-CL" sz="2000" b="1" dirty="0">
                <a:solidFill>
                  <a:srgbClr val="002060"/>
                </a:solidFill>
              </a:rPr>
              <a:t>z</a:t>
            </a:r>
            <a:r>
              <a:rPr lang="es-CL" sz="2000" dirty="0">
                <a:solidFill>
                  <a:srgbClr val="002060"/>
                </a:solidFill>
              </a:rPr>
              <a:t>. </a:t>
            </a:r>
          </a:p>
          <a:p>
            <a:pPr algn="just"/>
            <a:r>
              <a:rPr lang="es-CL" sz="2000" dirty="0">
                <a:solidFill>
                  <a:srgbClr val="002060"/>
                </a:solidFill>
              </a:rPr>
              <a:t>Por ejemplo: </a:t>
            </a:r>
            <a:r>
              <a:rPr lang="es-CL" sz="2000" dirty="0">
                <a:solidFill>
                  <a:schemeClr val="tx1"/>
                </a:solidFill>
              </a:rPr>
              <a:t>10 newtons, 3 </a:t>
            </a:r>
            <a:r>
              <a:rPr lang="es-CL" sz="2000" dirty="0" err="1">
                <a:solidFill>
                  <a:schemeClr val="tx1"/>
                </a:solidFill>
              </a:rPr>
              <a:t>pascals</a:t>
            </a:r>
            <a:r>
              <a:rPr lang="es-CL" sz="2000" dirty="0">
                <a:solidFill>
                  <a:schemeClr val="tx1"/>
                </a:solidFill>
              </a:rPr>
              <a:t>.</a:t>
            </a:r>
          </a:p>
          <a:p>
            <a:pPr algn="just"/>
            <a:r>
              <a:rPr lang="es-CL" sz="2000" dirty="0">
                <a:solidFill>
                  <a:schemeClr val="tx1"/>
                </a:solidFill>
              </a:rPr>
              <a:t> </a:t>
            </a:r>
          </a:p>
          <a:p>
            <a:pPr algn="just"/>
            <a:r>
              <a:rPr lang="es-CL" sz="2000" dirty="0">
                <a:solidFill>
                  <a:srgbClr val="002060"/>
                </a:solidFill>
              </a:rPr>
              <a:t>Los símbolos de las unidades se escriben, en general, con letra minúscula, pero si el nombre de la unidad deriva de un nombre propio, el símbolo se escribe con mayúscula inicial: </a:t>
            </a:r>
            <a:r>
              <a:rPr lang="es-CL" sz="2000" dirty="0">
                <a:solidFill>
                  <a:schemeClr val="tx1"/>
                </a:solidFill>
              </a:rPr>
              <a:t>m (metro); N (newton); kg (kilogramo); Hz (</a:t>
            </a:r>
            <a:r>
              <a:rPr lang="es-CL" sz="2000" dirty="0" err="1">
                <a:solidFill>
                  <a:schemeClr val="tx1"/>
                </a:solidFill>
              </a:rPr>
              <a:t>hertz</a:t>
            </a:r>
            <a:r>
              <a:rPr lang="es-CL" sz="2000" dirty="0">
                <a:solidFill>
                  <a:schemeClr val="tx1"/>
                </a:solidFill>
              </a:rPr>
              <a:t>); W (watt) </a:t>
            </a:r>
          </a:p>
          <a:p>
            <a:pPr algn="just"/>
            <a:endParaRPr lang="es-CL" sz="2000" dirty="0">
              <a:solidFill>
                <a:schemeClr val="tx1"/>
              </a:solidFill>
            </a:endParaRPr>
          </a:p>
          <a:p>
            <a:pPr algn="just"/>
            <a:r>
              <a:rPr lang="es-CL" sz="2000" dirty="0">
                <a:solidFill>
                  <a:srgbClr val="002060"/>
                </a:solidFill>
              </a:rPr>
              <a:t>Los símbolos no van seguidos de punto (salvo exigencias de la puntuación normal, como al final de una frase) ni toman </a:t>
            </a:r>
            <a:r>
              <a:rPr lang="es-CL" sz="2000" b="1" dirty="0">
                <a:solidFill>
                  <a:srgbClr val="002060"/>
                </a:solidFill>
              </a:rPr>
              <a:t>s </a:t>
            </a:r>
            <a:r>
              <a:rPr lang="es-CL" sz="2000" dirty="0">
                <a:solidFill>
                  <a:srgbClr val="002060"/>
                </a:solidFill>
              </a:rPr>
              <a:t>para el plural</a:t>
            </a:r>
          </a:p>
          <a:p>
            <a:endParaRPr lang="es-CL" sz="2000" dirty="0">
              <a:solidFill>
                <a:srgbClr val="0070C0"/>
              </a:solidFill>
            </a:endParaRPr>
          </a:p>
          <a:p>
            <a:endParaRPr lang="es-CL" sz="2000" dirty="0">
              <a:solidFill>
                <a:srgbClr val="0070C0"/>
              </a:solidFill>
            </a:endParaRPr>
          </a:p>
          <a:p>
            <a:endParaRPr lang="es-CL" sz="2000" dirty="0">
              <a:solidFill>
                <a:srgbClr val="0070C0"/>
              </a:solidFill>
            </a:endParaRPr>
          </a:p>
          <a:p>
            <a:endParaRPr lang="es-CL" sz="2000" dirty="0"/>
          </a:p>
        </p:txBody>
      </p:sp>
      <p:pic>
        <p:nvPicPr>
          <p:cNvPr id="27" name="Google Shape;120;p15" descr="image.png">
            <a:extLst>
              <a:ext uri="{FF2B5EF4-FFF2-40B4-BE49-F238E27FC236}">
                <a16:creationId xmlns:a16="http://schemas.microsoft.com/office/drawing/2014/main" id="{68AB821F-AD2C-499F-B436-9EC1A9E3721E}"/>
              </a:ext>
            </a:extLst>
          </p:cNvPr>
          <p:cNvPicPr preferRelativeResize="0"/>
          <p:nvPr/>
        </p:nvPicPr>
        <p:blipFill rotWithShape="1">
          <a:blip r:embed="rId4">
            <a:alphaModFix/>
          </a:blip>
          <a:srcRect/>
          <a:stretch/>
        </p:blipFill>
        <p:spPr>
          <a:xfrm>
            <a:off x="484410" y="1725971"/>
            <a:ext cx="171450" cy="148658"/>
          </a:xfrm>
          <a:prstGeom prst="rect">
            <a:avLst/>
          </a:prstGeom>
          <a:noFill/>
          <a:ln>
            <a:noFill/>
          </a:ln>
        </p:spPr>
      </p:pic>
      <p:pic>
        <p:nvPicPr>
          <p:cNvPr id="28" name="Google Shape;120;p15" descr="image.png">
            <a:extLst>
              <a:ext uri="{FF2B5EF4-FFF2-40B4-BE49-F238E27FC236}">
                <a16:creationId xmlns:a16="http://schemas.microsoft.com/office/drawing/2014/main" id="{552382AA-F180-418E-ACA3-3789FA0C457A}"/>
              </a:ext>
            </a:extLst>
          </p:cNvPr>
          <p:cNvPicPr preferRelativeResize="0"/>
          <p:nvPr/>
        </p:nvPicPr>
        <p:blipFill rotWithShape="1">
          <a:blip r:embed="rId4">
            <a:alphaModFix/>
          </a:blip>
          <a:srcRect/>
          <a:stretch/>
        </p:blipFill>
        <p:spPr>
          <a:xfrm>
            <a:off x="484410" y="2935735"/>
            <a:ext cx="171450" cy="148658"/>
          </a:xfrm>
          <a:prstGeom prst="rect">
            <a:avLst/>
          </a:prstGeom>
          <a:noFill/>
          <a:ln>
            <a:noFill/>
          </a:ln>
        </p:spPr>
      </p:pic>
      <p:pic>
        <p:nvPicPr>
          <p:cNvPr id="29" name="Google Shape;120;p15" descr="image.png">
            <a:extLst>
              <a:ext uri="{FF2B5EF4-FFF2-40B4-BE49-F238E27FC236}">
                <a16:creationId xmlns:a16="http://schemas.microsoft.com/office/drawing/2014/main" id="{A09F4FA0-DE26-4130-97F8-7F7B00A8F392}"/>
              </a:ext>
            </a:extLst>
          </p:cNvPr>
          <p:cNvPicPr preferRelativeResize="0"/>
          <p:nvPr/>
        </p:nvPicPr>
        <p:blipFill rotWithShape="1">
          <a:blip r:embed="rId4">
            <a:alphaModFix/>
          </a:blip>
          <a:srcRect/>
          <a:stretch/>
        </p:blipFill>
        <p:spPr>
          <a:xfrm>
            <a:off x="484410" y="3852997"/>
            <a:ext cx="171450" cy="148658"/>
          </a:xfrm>
          <a:prstGeom prst="rect">
            <a:avLst/>
          </a:prstGeom>
          <a:noFill/>
          <a:ln>
            <a:noFill/>
          </a:ln>
        </p:spPr>
      </p:pic>
      <p:pic>
        <p:nvPicPr>
          <p:cNvPr id="30" name="Google Shape;120;p15" descr="image.png">
            <a:extLst>
              <a:ext uri="{FF2B5EF4-FFF2-40B4-BE49-F238E27FC236}">
                <a16:creationId xmlns:a16="http://schemas.microsoft.com/office/drawing/2014/main" id="{F3A8213C-EC37-4498-8BDC-16E35D8F4992}"/>
              </a:ext>
            </a:extLst>
          </p:cNvPr>
          <p:cNvPicPr preferRelativeResize="0"/>
          <p:nvPr/>
        </p:nvPicPr>
        <p:blipFill rotWithShape="1">
          <a:blip r:embed="rId4">
            <a:alphaModFix/>
          </a:blip>
          <a:srcRect/>
          <a:stretch/>
        </p:blipFill>
        <p:spPr>
          <a:xfrm>
            <a:off x="484410" y="5064254"/>
            <a:ext cx="171450" cy="14865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18" descr="image.png"/>
          <p:cNvPicPr preferRelativeResize="0"/>
          <p:nvPr/>
        </p:nvPicPr>
        <p:blipFill rotWithShape="1">
          <a:blip r:embed="rId3">
            <a:alphaModFix amt="50000"/>
          </a:blip>
          <a:srcRect/>
          <a:stretch/>
        </p:blipFill>
        <p:spPr>
          <a:xfrm>
            <a:off x="399182" y="1245120"/>
            <a:ext cx="11401425" cy="5086350"/>
          </a:xfrm>
          <a:prstGeom prst="rect">
            <a:avLst/>
          </a:prstGeom>
          <a:noFill/>
          <a:ln>
            <a:noFill/>
          </a:ln>
        </p:spPr>
      </p:pic>
      <p:sp>
        <p:nvSpPr>
          <p:cNvPr id="155" name="Google Shape;155;p18"/>
          <p:cNvSpPr txBox="1"/>
          <p:nvPr/>
        </p:nvSpPr>
        <p:spPr>
          <a:xfrm>
            <a:off x="762000" y="571500"/>
            <a:ext cx="11401425" cy="507831"/>
          </a:xfrm>
          <a:prstGeom prst="rect">
            <a:avLst/>
          </a:prstGeom>
          <a:noFill/>
          <a:ln>
            <a:noFill/>
          </a:ln>
        </p:spPr>
        <p:txBody>
          <a:bodyPr spcFirstLastPara="1" wrap="square" lIns="0" tIns="0" rIns="0" bIns="0" anchor="t" anchorCtr="0">
            <a:spAutoFit/>
          </a:bodyPr>
          <a:lstStyle/>
          <a:p>
            <a:pPr lvl="0"/>
            <a:r>
              <a:rPr lang="es-CL" sz="3300" b="1" dirty="0">
                <a:solidFill>
                  <a:srgbClr val="002D52"/>
                </a:solidFill>
                <a:latin typeface="Merriweather"/>
                <a:ea typeface="Merriweather"/>
                <a:cs typeface="Merriweather"/>
                <a:sym typeface="Merriweather"/>
              </a:rPr>
              <a:t>Reglas, Normas y Recomendaciones</a:t>
            </a:r>
            <a:endParaRPr lang="es-CL" dirty="0"/>
          </a:p>
        </p:txBody>
      </p:sp>
      <p:sp>
        <p:nvSpPr>
          <p:cNvPr id="156" name="Google Shape;156;p18"/>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6" name="Marcador de contenido 2">
            <a:extLst>
              <a:ext uri="{FF2B5EF4-FFF2-40B4-BE49-F238E27FC236}">
                <a16:creationId xmlns:a16="http://schemas.microsoft.com/office/drawing/2014/main" id="{A4AF94A7-7857-435E-85FA-AF8FA63C7336}"/>
              </a:ext>
            </a:extLst>
          </p:cNvPr>
          <p:cNvSpPr txBox="1">
            <a:spLocks/>
          </p:cNvSpPr>
          <p:nvPr/>
        </p:nvSpPr>
        <p:spPr>
          <a:xfrm>
            <a:off x="647700" y="1519420"/>
            <a:ext cx="11059890" cy="44699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ES_tradnl" sz="2000" dirty="0">
                <a:solidFill>
                  <a:srgbClr val="002060"/>
                </a:solidFill>
              </a:rPr>
              <a:t>Entre las unidades básicas del SI, la unidad de masa, kilogramo, es la única cuyo nombre, por razones históricas, contiene un prefijo; su símbolo sigue las reglas normales de formación de múltiplos: </a:t>
            </a:r>
            <a:r>
              <a:rPr lang="es-ES_tradnl" sz="2000" dirty="0">
                <a:solidFill>
                  <a:schemeClr val="tx1"/>
                </a:solidFill>
              </a:rPr>
              <a:t>kg.</a:t>
            </a:r>
          </a:p>
          <a:p>
            <a:r>
              <a:rPr lang="es-ES_tradnl" sz="2000" dirty="0"/>
              <a:t> </a:t>
            </a:r>
          </a:p>
          <a:p>
            <a:r>
              <a:rPr lang="es-ES_tradnl" sz="2000" dirty="0">
                <a:solidFill>
                  <a:srgbClr val="002060"/>
                </a:solidFill>
              </a:rPr>
              <a:t>Cuando se coloca un prefijo delante del símbolo de la unidad, sin espacio intermedio, la combinación se considera como un símbolo único, que puede elevarse al cuadrado sin necesidad de paréntesis.</a:t>
            </a:r>
          </a:p>
          <a:p>
            <a:endParaRPr lang="es-ES_tradnl" sz="2000" dirty="0"/>
          </a:p>
          <a:p>
            <a:r>
              <a:rPr lang="es-ES_tradnl" sz="2000" dirty="0">
                <a:solidFill>
                  <a:srgbClr val="002060"/>
                </a:solidFill>
              </a:rPr>
              <a:t>El símbolo de la unidad sigue al símbolo del prefijo, sin espacio: </a:t>
            </a:r>
            <a:r>
              <a:rPr lang="es-ES_tradnl" sz="2000" dirty="0">
                <a:solidFill>
                  <a:schemeClr val="tx1"/>
                </a:solidFill>
              </a:rPr>
              <a:t>ms (milisegundo) y no m s</a:t>
            </a:r>
          </a:p>
          <a:p>
            <a:r>
              <a:rPr lang="es-ES_tradnl" sz="2000" dirty="0">
                <a:solidFill>
                  <a:srgbClr val="0070C0"/>
                </a:solidFill>
              </a:rPr>
              <a:t> </a:t>
            </a:r>
          </a:p>
          <a:p>
            <a:r>
              <a:rPr lang="es-ES_tradnl" sz="2000" dirty="0">
                <a:solidFill>
                  <a:srgbClr val="002060"/>
                </a:solidFill>
              </a:rPr>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000" dirty="0">
                <a:solidFill>
                  <a:schemeClr val="tx1"/>
                </a:solidFill>
              </a:rPr>
              <a:t>Por ejemplo: newton por metro se puede escribir </a:t>
            </a:r>
            <a:r>
              <a:rPr lang="es-ES_tradnl" sz="2000" dirty="0" err="1">
                <a:solidFill>
                  <a:schemeClr val="tx1"/>
                </a:solidFill>
              </a:rPr>
              <a:t>N.m</a:t>
            </a:r>
            <a:r>
              <a:rPr lang="es-ES_tradnl" sz="2000" dirty="0">
                <a:solidFill>
                  <a:schemeClr val="tx1"/>
                </a:solidFill>
              </a:rPr>
              <a:t>, </a:t>
            </a:r>
            <a:r>
              <a:rPr lang="es-ES_tradnl" sz="2000" dirty="0" err="1">
                <a:solidFill>
                  <a:schemeClr val="tx1"/>
                </a:solidFill>
              </a:rPr>
              <a:t>N·m</a:t>
            </a:r>
            <a:r>
              <a:rPr lang="es-ES_tradnl" sz="2000" dirty="0">
                <a:solidFill>
                  <a:schemeClr val="tx1"/>
                </a:solidFill>
              </a:rPr>
              <a:t> o Nm, nunca </a:t>
            </a:r>
            <a:r>
              <a:rPr lang="es-ES_tradnl" sz="2000" dirty="0" err="1">
                <a:solidFill>
                  <a:schemeClr val="tx1"/>
                </a:solidFill>
              </a:rPr>
              <a:t>mN</a:t>
            </a:r>
            <a:r>
              <a:rPr lang="es-ES_tradnl" sz="2000" dirty="0">
                <a:solidFill>
                  <a:schemeClr val="tx1"/>
                </a:solidFill>
              </a:rPr>
              <a:t>, que significa </a:t>
            </a:r>
            <a:r>
              <a:rPr lang="es-ES_tradnl" sz="2000" dirty="0" err="1">
                <a:solidFill>
                  <a:schemeClr val="tx1"/>
                </a:solidFill>
              </a:rPr>
              <a:t>milinewton</a:t>
            </a:r>
            <a:endParaRPr lang="es-ES_tradnl" sz="2000" dirty="0">
              <a:solidFill>
                <a:schemeClr val="tx1"/>
              </a:solidFill>
            </a:endParaRPr>
          </a:p>
          <a:p>
            <a:endParaRPr lang="es-CL" sz="2000" dirty="0">
              <a:solidFill>
                <a:srgbClr val="0070C0"/>
              </a:solidFill>
            </a:endParaRPr>
          </a:p>
          <a:p>
            <a:endParaRPr lang="es-CL" sz="2000" dirty="0">
              <a:solidFill>
                <a:srgbClr val="0070C0"/>
              </a:solidFill>
            </a:endParaRPr>
          </a:p>
          <a:p>
            <a:endParaRPr lang="es-CL" sz="2000" dirty="0">
              <a:solidFill>
                <a:srgbClr val="0070C0"/>
              </a:solidFill>
            </a:endParaRPr>
          </a:p>
          <a:p>
            <a:endParaRPr lang="es-CL" sz="2000" dirty="0"/>
          </a:p>
        </p:txBody>
      </p:sp>
      <p:pic>
        <p:nvPicPr>
          <p:cNvPr id="27" name="Google Shape;120;p15" descr="image.png">
            <a:extLst>
              <a:ext uri="{FF2B5EF4-FFF2-40B4-BE49-F238E27FC236}">
                <a16:creationId xmlns:a16="http://schemas.microsoft.com/office/drawing/2014/main" id="{68AB821F-AD2C-499F-B436-9EC1A9E3721E}"/>
              </a:ext>
            </a:extLst>
          </p:cNvPr>
          <p:cNvPicPr preferRelativeResize="0"/>
          <p:nvPr/>
        </p:nvPicPr>
        <p:blipFill rotWithShape="1">
          <a:blip r:embed="rId4">
            <a:alphaModFix/>
          </a:blip>
          <a:srcRect/>
          <a:stretch/>
        </p:blipFill>
        <p:spPr>
          <a:xfrm>
            <a:off x="484410" y="1680251"/>
            <a:ext cx="171450" cy="148658"/>
          </a:xfrm>
          <a:prstGeom prst="rect">
            <a:avLst/>
          </a:prstGeom>
          <a:noFill/>
          <a:ln>
            <a:noFill/>
          </a:ln>
        </p:spPr>
      </p:pic>
      <p:pic>
        <p:nvPicPr>
          <p:cNvPr id="28" name="Google Shape;120;p15" descr="image.png">
            <a:extLst>
              <a:ext uri="{FF2B5EF4-FFF2-40B4-BE49-F238E27FC236}">
                <a16:creationId xmlns:a16="http://schemas.microsoft.com/office/drawing/2014/main" id="{552382AA-F180-418E-ACA3-3789FA0C457A}"/>
              </a:ext>
            </a:extLst>
          </p:cNvPr>
          <p:cNvPicPr preferRelativeResize="0"/>
          <p:nvPr/>
        </p:nvPicPr>
        <p:blipFill rotWithShape="1">
          <a:blip r:embed="rId4">
            <a:alphaModFix/>
          </a:blip>
          <a:srcRect/>
          <a:stretch/>
        </p:blipFill>
        <p:spPr>
          <a:xfrm>
            <a:off x="484410" y="2874775"/>
            <a:ext cx="171450" cy="148658"/>
          </a:xfrm>
          <a:prstGeom prst="rect">
            <a:avLst/>
          </a:prstGeom>
          <a:noFill/>
          <a:ln>
            <a:noFill/>
          </a:ln>
        </p:spPr>
      </p:pic>
      <p:pic>
        <p:nvPicPr>
          <p:cNvPr id="29" name="Google Shape;120;p15" descr="image.png">
            <a:extLst>
              <a:ext uri="{FF2B5EF4-FFF2-40B4-BE49-F238E27FC236}">
                <a16:creationId xmlns:a16="http://schemas.microsoft.com/office/drawing/2014/main" id="{A09F4FA0-DE26-4130-97F8-7F7B00A8F392}"/>
              </a:ext>
            </a:extLst>
          </p:cNvPr>
          <p:cNvPicPr preferRelativeResize="0"/>
          <p:nvPr/>
        </p:nvPicPr>
        <p:blipFill rotWithShape="1">
          <a:blip r:embed="rId4">
            <a:alphaModFix/>
          </a:blip>
          <a:srcRect/>
          <a:stretch/>
        </p:blipFill>
        <p:spPr>
          <a:xfrm>
            <a:off x="484410" y="4066357"/>
            <a:ext cx="171450" cy="148658"/>
          </a:xfrm>
          <a:prstGeom prst="rect">
            <a:avLst/>
          </a:prstGeom>
          <a:noFill/>
          <a:ln>
            <a:noFill/>
          </a:ln>
        </p:spPr>
      </p:pic>
      <p:pic>
        <p:nvPicPr>
          <p:cNvPr id="30" name="Google Shape;120;p15" descr="image.png">
            <a:extLst>
              <a:ext uri="{FF2B5EF4-FFF2-40B4-BE49-F238E27FC236}">
                <a16:creationId xmlns:a16="http://schemas.microsoft.com/office/drawing/2014/main" id="{F3A8213C-EC37-4498-8BDC-16E35D8F4992}"/>
              </a:ext>
            </a:extLst>
          </p:cNvPr>
          <p:cNvPicPr preferRelativeResize="0"/>
          <p:nvPr/>
        </p:nvPicPr>
        <p:blipFill rotWithShape="1">
          <a:blip r:embed="rId4">
            <a:alphaModFix/>
          </a:blip>
          <a:srcRect/>
          <a:stretch/>
        </p:blipFill>
        <p:spPr>
          <a:xfrm>
            <a:off x="484410" y="4713734"/>
            <a:ext cx="171450" cy="148658"/>
          </a:xfrm>
          <a:prstGeom prst="rect">
            <a:avLst/>
          </a:prstGeom>
          <a:noFill/>
          <a:ln>
            <a:noFill/>
          </a:ln>
        </p:spPr>
      </p:pic>
    </p:spTree>
    <p:extLst>
      <p:ext uri="{BB962C8B-B14F-4D97-AF65-F5344CB8AC3E}">
        <p14:creationId xmlns:p14="http://schemas.microsoft.com/office/powerpoint/2010/main" val="391555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284694" y="1285484"/>
            <a:ext cx="6084346" cy="4541460"/>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7150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9" name="CuadroTexto 18">
            <a:extLst>
              <a:ext uri="{FF2B5EF4-FFF2-40B4-BE49-F238E27FC236}">
                <a16:creationId xmlns:a16="http://schemas.microsoft.com/office/drawing/2014/main" id="{33D7587C-EAEF-4B79-A47E-89AC7BED45C8}"/>
              </a:ext>
            </a:extLst>
          </p:cNvPr>
          <p:cNvSpPr txBox="1"/>
          <p:nvPr/>
        </p:nvSpPr>
        <p:spPr>
          <a:xfrm>
            <a:off x="5284695" y="2254175"/>
            <a:ext cx="597766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1800" dirty="0">
                <a:solidFill>
                  <a:srgbClr val="002060"/>
                </a:solidFill>
                <a:latin typeface="Arial" panose="020B0604020202020204" pitchFamily="34" charset="0"/>
                <a:cs typeface="Arial" panose="020B0604020202020204" pitchFamily="34" charset="0"/>
              </a:rPr>
              <a:t>El kilogramo, </a:t>
            </a:r>
            <a:r>
              <a:rPr lang="es-ES_tradnl" sz="1800" b="1" dirty="0">
                <a:solidFill>
                  <a:srgbClr val="002060"/>
                </a:solidFill>
                <a:latin typeface="Arial" panose="020B0604020202020204" pitchFamily="34" charset="0"/>
                <a:cs typeface="Arial" panose="020B0604020202020204" pitchFamily="34" charset="0"/>
              </a:rPr>
              <a:t>kg</a:t>
            </a:r>
            <a:r>
              <a:rPr lang="es-ES_tradnl" sz="1800"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sz="1800" b="1" dirty="0">
                <a:solidFill>
                  <a:srgbClr val="002060"/>
                </a:solidFill>
                <a:latin typeface="Arial" panose="020B0604020202020204" pitchFamily="34" charset="0"/>
                <a:cs typeface="Arial" panose="020B0604020202020204" pitchFamily="34" charset="0"/>
              </a:rPr>
              <a:t>6,62607015 ×10</a:t>
            </a:r>
            <a:r>
              <a:rPr lang="es-ES_tradnl" sz="1800" b="1" baseline="30000" dirty="0">
                <a:solidFill>
                  <a:srgbClr val="002060"/>
                </a:solidFill>
                <a:latin typeface="Arial" panose="020B0604020202020204" pitchFamily="34" charset="0"/>
                <a:cs typeface="Arial" panose="020B0604020202020204" pitchFamily="34" charset="0"/>
              </a:rPr>
              <a:t>−34</a:t>
            </a:r>
            <a:r>
              <a:rPr lang="es-ES_tradnl" sz="1800" b="1" dirty="0">
                <a:solidFill>
                  <a:srgbClr val="002060"/>
                </a:solidFill>
                <a:latin typeface="Arial" panose="020B0604020202020204" pitchFamily="34" charset="0"/>
                <a:cs typeface="Arial" panose="020B0604020202020204" pitchFamily="34" charset="0"/>
              </a:rPr>
              <a:t> </a:t>
            </a:r>
            <a:r>
              <a:rPr lang="es-ES_tradnl" sz="1800" dirty="0">
                <a:solidFill>
                  <a:srgbClr val="002060"/>
                </a:solidFill>
                <a:latin typeface="Arial" panose="020B0604020202020204" pitchFamily="34" charset="0"/>
                <a:cs typeface="Arial" panose="020B0604020202020204" pitchFamily="34" charset="0"/>
              </a:rPr>
              <a:t>cuando es expresada en </a:t>
            </a:r>
            <a:r>
              <a:rPr lang="es-ES_tradnl" sz="1800" b="1" dirty="0">
                <a:solidFill>
                  <a:srgbClr val="002060"/>
                </a:solidFill>
                <a:latin typeface="Arial" panose="020B0604020202020204" pitchFamily="34" charset="0"/>
                <a:cs typeface="Arial" panose="020B0604020202020204" pitchFamily="34" charset="0"/>
              </a:rPr>
              <a:t>s</a:t>
            </a:r>
            <a:r>
              <a:rPr lang="es-ES_tradnl" sz="1800" b="1" baseline="30000" dirty="0">
                <a:solidFill>
                  <a:srgbClr val="002060"/>
                </a:solidFill>
                <a:latin typeface="Arial" panose="020B0604020202020204" pitchFamily="34" charset="0"/>
                <a:cs typeface="Arial" panose="020B0604020202020204" pitchFamily="34" charset="0"/>
              </a:rPr>
              <a:t>-1</a:t>
            </a:r>
            <a:r>
              <a:rPr lang="es-ES_tradnl" sz="1800" b="1" dirty="0">
                <a:solidFill>
                  <a:srgbClr val="002060"/>
                </a:solidFill>
                <a:latin typeface="Arial" panose="020B0604020202020204" pitchFamily="34" charset="0"/>
                <a:cs typeface="Arial" panose="020B0604020202020204" pitchFamily="34" charset="0"/>
              </a:rPr>
              <a:t>m</a:t>
            </a:r>
            <a:r>
              <a:rPr lang="es-ES_tradnl" sz="1800" b="1" baseline="30000" dirty="0">
                <a:solidFill>
                  <a:srgbClr val="002060"/>
                </a:solidFill>
                <a:latin typeface="Arial" panose="020B0604020202020204" pitchFamily="34" charset="0"/>
                <a:cs typeface="Arial" panose="020B0604020202020204" pitchFamily="34" charset="0"/>
              </a:rPr>
              <a:t>2</a:t>
            </a:r>
            <a:r>
              <a:rPr lang="es-ES_tradnl" sz="1800" b="1" dirty="0">
                <a:solidFill>
                  <a:srgbClr val="002060"/>
                </a:solidFill>
                <a:latin typeface="Arial" panose="020B0604020202020204" pitchFamily="34" charset="0"/>
                <a:cs typeface="Arial" panose="020B0604020202020204" pitchFamily="34" charset="0"/>
              </a:rPr>
              <a:t>kg</a:t>
            </a:r>
            <a:r>
              <a:rPr lang="es-ES_tradnl" sz="1800" dirty="0">
                <a:solidFill>
                  <a:srgbClr val="002060"/>
                </a:solidFill>
                <a:latin typeface="Arial" panose="020B0604020202020204" pitchFamily="34" charset="0"/>
                <a:cs typeface="Arial" panose="020B0604020202020204" pitchFamily="34" charset="0"/>
              </a:rPr>
              <a:t>, que es igual a expresarlo en </a:t>
            </a:r>
            <a:r>
              <a:rPr lang="es-ES_tradnl" sz="1800" b="1" dirty="0" err="1">
                <a:solidFill>
                  <a:srgbClr val="002060"/>
                </a:solidFill>
                <a:latin typeface="Arial" panose="020B0604020202020204" pitchFamily="34" charset="0"/>
                <a:cs typeface="Arial" panose="020B0604020202020204" pitchFamily="34" charset="0"/>
              </a:rPr>
              <a:t>Js</a:t>
            </a:r>
            <a:r>
              <a:rPr lang="es-ES_tradnl" sz="1800" b="1" dirty="0">
                <a:solidFill>
                  <a:srgbClr val="002060"/>
                </a:solidFill>
                <a:latin typeface="Arial" panose="020B0604020202020204" pitchFamily="34" charset="0"/>
                <a:cs typeface="Arial" panose="020B0604020202020204" pitchFamily="34" charset="0"/>
              </a:rPr>
              <a:t>.</a:t>
            </a:r>
          </a:p>
        </p:txBody>
      </p:sp>
      <p:sp>
        <p:nvSpPr>
          <p:cNvPr id="20" name="CuadroTexto 19">
            <a:extLst>
              <a:ext uri="{FF2B5EF4-FFF2-40B4-BE49-F238E27FC236}">
                <a16:creationId xmlns:a16="http://schemas.microsoft.com/office/drawing/2014/main" id="{98314ECE-D35E-43A5-9CD6-7E8FE6E93EC2}"/>
              </a:ext>
            </a:extLst>
          </p:cNvPr>
          <p:cNvSpPr txBox="1"/>
          <p:nvPr/>
        </p:nvSpPr>
        <p:spPr>
          <a:xfrm>
            <a:off x="5284694" y="4013499"/>
            <a:ext cx="597766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1800" dirty="0">
                <a:solidFill>
                  <a:srgbClr val="002060"/>
                </a:solidFill>
                <a:latin typeface="Arial" panose="020B0604020202020204" pitchFamily="34" charset="0"/>
                <a:cs typeface="Arial" panose="020B0604020202020204" pitchFamily="34" charset="0"/>
              </a:rPr>
              <a:t>Con la nueva redefinición, el kilogramo podría medirse con la denominada </a:t>
            </a:r>
            <a:r>
              <a:rPr lang="es-ES_tradnl" sz="1800" i="1" dirty="0">
                <a:solidFill>
                  <a:srgbClr val="002060"/>
                </a:solidFill>
                <a:latin typeface="Arial" panose="020B0604020202020204" pitchFamily="34" charset="0"/>
                <a:cs typeface="Arial" panose="020B0604020202020204" pitchFamily="34" charset="0"/>
              </a:rPr>
              <a:t>balanza de Watt</a:t>
            </a:r>
            <a:r>
              <a:rPr lang="es-ES_tradnl" sz="1800" dirty="0">
                <a:solidFill>
                  <a:srgbClr val="002060"/>
                </a:solidFill>
                <a:latin typeface="Arial" panose="020B0604020202020204" pitchFamily="34" charset="0"/>
                <a:cs typeface="Arial" panose="020B0604020202020204" pitchFamily="34" charset="0"/>
              </a:rPr>
              <a:t>, un instrumento que compara la potencia mecánica con la potencia electromagnética.</a:t>
            </a:r>
          </a:p>
        </p:txBody>
      </p:sp>
      <p:sp>
        <p:nvSpPr>
          <p:cNvPr id="17" name="Rectángulo 3">
            <a:extLst>
              <a:ext uri="{FF2B5EF4-FFF2-40B4-BE49-F238E27FC236}">
                <a16:creationId xmlns:a16="http://schemas.microsoft.com/office/drawing/2014/main" id="{8D7F3264-C512-4B14-9577-6833812D6C92}"/>
              </a:ext>
            </a:extLst>
          </p:cNvPr>
          <p:cNvSpPr/>
          <p:nvPr/>
        </p:nvSpPr>
        <p:spPr>
          <a:xfrm>
            <a:off x="5284694" y="1342278"/>
            <a:ext cx="3213022" cy="584775"/>
          </a:xfrm>
          <a:prstGeom prst="rect">
            <a:avLst/>
          </a:prstGeom>
        </p:spPr>
        <p:txBody>
          <a:bodyPr wrap="squar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8" name="Picture 4" descr="logo kg">
            <a:extLst>
              <a:ext uri="{FF2B5EF4-FFF2-40B4-BE49-F238E27FC236}">
                <a16:creationId xmlns:a16="http://schemas.microsoft.com/office/drawing/2014/main" id="{36086C47-398D-48EF-BD14-86CFF73CEB13}"/>
              </a:ext>
            </a:extLst>
          </p:cNvPr>
          <p:cNvPicPr>
            <a:picLocks noChangeAspect="1" noChangeArrowheads="1"/>
          </p:cNvPicPr>
          <p:nvPr/>
        </p:nvPicPr>
        <p:blipFill>
          <a:blip r:embed="rId4" cstate="print"/>
          <a:srcRect/>
          <a:stretch>
            <a:fillRect/>
          </a:stretch>
        </p:blipFill>
        <p:spPr bwMode="auto">
          <a:xfrm>
            <a:off x="571499" y="1285483"/>
            <a:ext cx="4342104" cy="489204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284694" y="1300724"/>
            <a:ext cx="6084346" cy="4541460"/>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7150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4" name="Picture 6" descr="Logo metre">
            <a:extLst>
              <a:ext uri="{FF2B5EF4-FFF2-40B4-BE49-F238E27FC236}">
                <a16:creationId xmlns:a16="http://schemas.microsoft.com/office/drawing/2014/main" id="{48FDF0D2-C320-4856-B6BE-8CA526D2453C}"/>
              </a:ext>
            </a:extLst>
          </p:cNvPr>
          <p:cNvPicPr>
            <a:picLocks noChangeAspect="1" noChangeArrowheads="1"/>
          </p:cNvPicPr>
          <p:nvPr/>
        </p:nvPicPr>
        <p:blipFill>
          <a:blip r:embed="rId4" cstate="print"/>
          <a:srcRect/>
          <a:stretch>
            <a:fillRect/>
          </a:stretch>
        </p:blipFill>
        <p:spPr bwMode="auto">
          <a:xfrm>
            <a:off x="571500" y="1291635"/>
            <a:ext cx="4342104" cy="4870647"/>
          </a:xfrm>
          <a:prstGeom prst="rect">
            <a:avLst/>
          </a:prstGeom>
          <a:noFill/>
        </p:spPr>
      </p:pic>
      <p:sp>
        <p:nvSpPr>
          <p:cNvPr id="15" name="Rectángulo 3">
            <a:extLst>
              <a:ext uri="{FF2B5EF4-FFF2-40B4-BE49-F238E27FC236}">
                <a16:creationId xmlns:a16="http://schemas.microsoft.com/office/drawing/2014/main" id="{6AB0412E-AF5D-4485-AEF3-AC6150972EC3}"/>
              </a:ext>
            </a:extLst>
          </p:cNvPr>
          <p:cNvSpPr/>
          <p:nvPr/>
        </p:nvSpPr>
        <p:spPr>
          <a:xfrm>
            <a:off x="5360894" y="13696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16" name="CuadroTexto 15">
            <a:extLst>
              <a:ext uri="{FF2B5EF4-FFF2-40B4-BE49-F238E27FC236}">
                <a16:creationId xmlns:a16="http://schemas.microsoft.com/office/drawing/2014/main" id="{8F471E98-4B6B-44F8-A293-1C3B1E1EC3DF}"/>
              </a:ext>
            </a:extLst>
          </p:cNvPr>
          <p:cNvSpPr txBox="1"/>
          <p:nvPr/>
        </p:nvSpPr>
        <p:spPr>
          <a:xfrm>
            <a:off x="5284694" y="2251164"/>
            <a:ext cx="608434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1800" b="1" dirty="0">
                <a:solidFill>
                  <a:srgbClr val="002060"/>
                </a:solidFill>
                <a:latin typeface="Arial" panose="020B0604020202020204" pitchFamily="34" charset="0"/>
                <a:cs typeface="Arial" panose="020B0604020202020204" pitchFamily="34" charset="0"/>
              </a:rPr>
              <a:t>Definición propuesta:</a:t>
            </a:r>
            <a:r>
              <a:rPr lang="es-ES_tradnl" sz="1800" dirty="0">
                <a:solidFill>
                  <a:srgbClr val="002060"/>
                </a:solidFill>
                <a:latin typeface="Arial" panose="020B0604020202020204" pitchFamily="34" charset="0"/>
                <a:cs typeface="Arial" panose="020B0604020202020204" pitchFamily="34" charset="0"/>
              </a:rPr>
              <a:t> El metro, </a:t>
            </a:r>
            <a:r>
              <a:rPr lang="es-ES_tradnl" sz="1800" b="1" dirty="0">
                <a:solidFill>
                  <a:srgbClr val="002060"/>
                </a:solidFill>
                <a:latin typeface="Arial" panose="020B0604020202020204" pitchFamily="34" charset="0"/>
                <a:cs typeface="Arial" panose="020B0604020202020204" pitchFamily="34" charset="0"/>
              </a:rPr>
              <a:t>m</a:t>
            </a:r>
            <a:r>
              <a:rPr lang="es-ES_tradnl" sz="1800" dirty="0">
                <a:solidFill>
                  <a:srgbClr val="00206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sz="1800" b="1" dirty="0">
                <a:solidFill>
                  <a:srgbClr val="002060"/>
                </a:solidFill>
                <a:latin typeface="Arial" panose="020B0604020202020204" pitchFamily="34" charset="0"/>
                <a:cs typeface="Arial" panose="020B0604020202020204" pitchFamily="34" charset="0"/>
              </a:rPr>
              <a:t>299792458</a:t>
            </a:r>
            <a:r>
              <a:rPr lang="es-ES_tradnl" sz="1800" dirty="0">
                <a:solidFill>
                  <a:srgbClr val="002060"/>
                </a:solidFill>
                <a:latin typeface="Arial" panose="020B0604020202020204" pitchFamily="34" charset="0"/>
                <a:cs typeface="Arial" panose="020B0604020202020204" pitchFamily="34" charset="0"/>
              </a:rPr>
              <a:t> cuando se expresa en </a:t>
            </a:r>
            <a:r>
              <a:rPr lang="es-ES_tradnl" sz="1800" b="1" dirty="0">
                <a:solidFill>
                  <a:srgbClr val="002060"/>
                </a:solidFill>
                <a:latin typeface="Arial" panose="020B0604020202020204" pitchFamily="34" charset="0"/>
                <a:cs typeface="Arial" panose="020B0604020202020204" pitchFamily="34" charset="0"/>
              </a:rPr>
              <a:t>ms </a:t>
            </a:r>
            <a:r>
              <a:rPr lang="es-ES_tradnl" sz="1800" b="1" baseline="30000" dirty="0">
                <a:solidFill>
                  <a:srgbClr val="002060"/>
                </a:solidFill>
                <a:latin typeface="Arial" panose="020B0604020202020204" pitchFamily="34" charset="0"/>
                <a:cs typeface="Arial" panose="020B0604020202020204" pitchFamily="34" charset="0"/>
              </a:rPr>
              <a:t>-1</a:t>
            </a:r>
            <a:r>
              <a:rPr lang="es-ES_tradnl" sz="1800" dirty="0">
                <a:solidFill>
                  <a:srgbClr val="002060"/>
                </a:solidFill>
                <a:latin typeface="Arial" panose="020B0604020202020204" pitchFamily="34" charset="0"/>
                <a:cs typeface="Arial" panose="020B0604020202020204" pitchFamily="34" charset="0"/>
              </a:rPr>
              <a:t>.</a:t>
            </a:r>
          </a:p>
        </p:txBody>
      </p:sp>
      <p:sp>
        <p:nvSpPr>
          <p:cNvPr id="22" name="CuadroTexto 21">
            <a:extLst>
              <a:ext uri="{FF2B5EF4-FFF2-40B4-BE49-F238E27FC236}">
                <a16:creationId xmlns:a16="http://schemas.microsoft.com/office/drawing/2014/main" id="{030BF9DA-CBA9-4413-8021-1161538A909A}"/>
              </a:ext>
            </a:extLst>
          </p:cNvPr>
          <p:cNvSpPr txBox="1"/>
          <p:nvPr/>
        </p:nvSpPr>
        <p:spPr>
          <a:xfrm>
            <a:off x="5284695" y="3928326"/>
            <a:ext cx="60843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1800" dirty="0">
                <a:solidFill>
                  <a:srgbClr val="002060"/>
                </a:solidFill>
                <a:latin typeface="Arial" panose="020B0604020202020204" pitchFamily="34" charset="0"/>
                <a:cs typeface="Arial" panose="020B0604020202020204" pitchFamily="34" charset="0"/>
              </a:rPr>
              <a:t>1983: Distancia que recorre la luz en 1/299792458 s</a:t>
            </a:r>
          </a:p>
        </p:txBody>
      </p:sp>
    </p:spTree>
    <p:extLst>
      <p:ext uri="{BB962C8B-B14F-4D97-AF65-F5344CB8AC3E}">
        <p14:creationId xmlns:p14="http://schemas.microsoft.com/office/powerpoint/2010/main" val="525305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284694" y="1285483"/>
            <a:ext cx="6084346" cy="4541460"/>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7150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0" name="Picture 2" descr="Logo seconde">
            <a:extLst>
              <a:ext uri="{FF2B5EF4-FFF2-40B4-BE49-F238E27FC236}">
                <a16:creationId xmlns:a16="http://schemas.microsoft.com/office/drawing/2014/main" id="{FFA4E740-EA23-4FCB-A515-110582CE6F88}"/>
              </a:ext>
            </a:extLst>
          </p:cNvPr>
          <p:cNvPicPr>
            <a:picLocks noChangeAspect="1" noChangeArrowheads="1"/>
          </p:cNvPicPr>
          <p:nvPr/>
        </p:nvPicPr>
        <p:blipFill>
          <a:blip r:embed="rId4" cstate="print"/>
          <a:srcRect/>
          <a:stretch>
            <a:fillRect/>
          </a:stretch>
        </p:blipFill>
        <p:spPr bwMode="auto">
          <a:xfrm>
            <a:off x="586740" y="1315965"/>
            <a:ext cx="4342104" cy="4876799"/>
          </a:xfrm>
          <a:prstGeom prst="rect">
            <a:avLst/>
          </a:prstGeom>
          <a:noFill/>
        </p:spPr>
      </p:pic>
      <p:sp>
        <p:nvSpPr>
          <p:cNvPr id="11" name="Rectángulo 3">
            <a:extLst>
              <a:ext uri="{FF2B5EF4-FFF2-40B4-BE49-F238E27FC236}">
                <a16:creationId xmlns:a16="http://schemas.microsoft.com/office/drawing/2014/main" id="{DBD331B4-1C56-4004-AD25-160468BFB6BA}"/>
              </a:ext>
            </a:extLst>
          </p:cNvPr>
          <p:cNvSpPr/>
          <p:nvPr/>
        </p:nvSpPr>
        <p:spPr>
          <a:xfrm>
            <a:off x="5382338" y="138108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12" name="CuadroTexto 11">
            <a:extLst>
              <a:ext uri="{FF2B5EF4-FFF2-40B4-BE49-F238E27FC236}">
                <a16:creationId xmlns:a16="http://schemas.microsoft.com/office/drawing/2014/main" id="{89BE3049-065E-456A-A732-0CE1661E7C3A}"/>
              </a:ext>
            </a:extLst>
          </p:cNvPr>
          <p:cNvSpPr txBox="1"/>
          <p:nvPr/>
        </p:nvSpPr>
        <p:spPr>
          <a:xfrm>
            <a:off x="5284694" y="2184699"/>
            <a:ext cx="608434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1800" dirty="0">
                <a:solidFill>
                  <a:srgbClr val="002060"/>
                </a:solidFill>
                <a:latin typeface="Arial" panose="020B0604020202020204" pitchFamily="34" charset="0"/>
                <a:cs typeface="Arial" panose="020B0604020202020204" pitchFamily="34" charset="0"/>
              </a:rPr>
              <a:t>El segundo, </a:t>
            </a:r>
            <a:r>
              <a:rPr lang="es-ES_tradnl" sz="1800" b="1" dirty="0">
                <a:solidFill>
                  <a:srgbClr val="002060"/>
                </a:solidFill>
                <a:latin typeface="Arial" panose="020B0604020202020204" pitchFamily="34" charset="0"/>
                <a:cs typeface="Arial" panose="020B0604020202020204" pitchFamily="34" charset="0"/>
              </a:rPr>
              <a:t>s</a:t>
            </a:r>
            <a:r>
              <a:rPr lang="es-ES_tradnl" sz="1800" dirty="0">
                <a:solidFill>
                  <a:srgbClr val="00206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sz="1800" dirty="0" err="1">
                <a:solidFill>
                  <a:srgbClr val="002060"/>
                </a:solidFill>
                <a:latin typeface="Arial" panose="020B0604020202020204" pitchFamily="34" charset="0"/>
                <a:cs typeface="Arial" panose="020B0604020202020204" pitchFamily="34" charset="0"/>
              </a:rPr>
              <a:t>hiperfina</a:t>
            </a:r>
            <a:r>
              <a:rPr lang="es-ES_tradnl" sz="1800" dirty="0">
                <a:solidFill>
                  <a:srgbClr val="002060"/>
                </a:solidFill>
                <a:latin typeface="Arial" panose="020B0604020202020204" pitchFamily="34" charset="0"/>
                <a:cs typeface="Arial" panose="020B0604020202020204" pitchFamily="34" charset="0"/>
              </a:rPr>
              <a:t> en el estado fundamental del cesio-133 en reposo y en una temperatura de </a:t>
            </a:r>
            <a:r>
              <a:rPr lang="es-ES_tradnl" sz="1800" b="1" dirty="0">
                <a:solidFill>
                  <a:srgbClr val="002060"/>
                </a:solidFill>
                <a:latin typeface="Arial" panose="020B0604020202020204" pitchFamily="34" charset="0"/>
                <a:cs typeface="Arial" panose="020B0604020202020204" pitchFamily="34" charset="0"/>
              </a:rPr>
              <a:t>0 K</a:t>
            </a:r>
            <a:r>
              <a:rPr lang="es-ES_tradnl" sz="1800" dirty="0">
                <a:solidFill>
                  <a:srgbClr val="002060"/>
                </a:solidFill>
                <a:latin typeface="Arial" panose="020B0604020202020204" pitchFamily="34" charset="0"/>
                <a:cs typeface="Arial" panose="020B0604020202020204" pitchFamily="34" charset="0"/>
              </a:rPr>
              <a:t>, que es exactamente igual a </a:t>
            </a:r>
            <a:r>
              <a:rPr lang="es-ES_tradnl" sz="1800" b="1" dirty="0">
                <a:solidFill>
                  <a:srgbClr val="002060"/>
                </a:solidFill>
                <a:latin typeface="Arial" panose="020B0604020202020204" pitchFamily="34" charset="0"/>
                <a:cs typeface="Arial" panose="020B0604020202020204" pitchFamily="34" charset="0"/>
              </a:rPr>
              <a:t>9192631770</a:t>
            </a:r>
            <a:r>
              <a:rPr lang="es-ES_tradnl" sz="1800" dirty="0">
                <a:solidFill>
                  <a:srgbClr val="002060"/>
                </a:solidFill>
                <a:latin typeface="Arial" panose="020B0604020202020204" pitchFamily="34" charset="0"/>
                <a:cs typeface="Arial" panose="020B0604020202020204" pitchFamily="34" charset="0"/>
              </a:rPr>
              <a:t> cuando se expresa en </a:t>
            </a:r>
            <a:r>
              <a:rPr lang="es-ES_tradnl" sz="1800" b="1" dirty="0">
                <a:solidFill>
                  <a:srgbClr val="002060"/>
                </a:solidFill>
                <a:latin typeface="Arial" panose="020B0604020202020204" pitchFamily="34" charset="0"/>
                <a:cs typeface="Arial" panose="020B0604020202020204" pitchFamily="34" charset="0"/>
              </a:rPr>
              <a:t>s</a:t>
            </a:r>
            <a:r>
              <a:rPr lang="es-ES_tradnl" sz="1800" b="1" baseline="30000" dirty="0">
                <a:solidFill>
                  <a:srgbClr val="002060"/>
                </a:solidFill>
                <a:latin typeface="Arial" panose="020B0604020202020204" pitchFamily="34" charset="0"/>
                <a:cs typeface="Arial" panose="020B0604020202020204" pitchFamily="34" charset="0"/>
              </a:rPr>
              <a:t>-1</a:t>
            </a:r>
            <a:r>
              <a:rPr lang="es-ES_tradnl" sz="1800" dirty="0">
                <a:solidFill>
                  <a:srgbClr val="002060"/>
                </a:solidFill>
                <a:latin typeface="Arial" panose="020B0604020202020204" pitchFamily="34" charset="0"/>
                <a:cs typeface="Arial" panose="020B0604020202020204" pitchFamily="34" charset="0"/>
              </a:rPr>
              <a:t>, que es igual a expresarla en </a:t>
            </a:r>
            <a:r>
              <a:rPr lang="es-ES_tradnl" sz="1800" b="1" dirty="0">
                <a:solidFill>
                  <a:srgbClr val="002060"/>
                </a:solidFill>
                <a:latin typeface="Arial" panose="020B0604020202020204" pitchFamily="34" charset="0"/>
                <a:cs typeface="Arial" panose="020B0604020202020204" pitchFamily="34" charset="0"/>
              </a:rPr>
              <a:t>Hz</a:t>
            </a:r>
            <a:r>
              <a:rPr lang="es-ES_tradnl" sz="1800" dirty="0">
                <a:solidFill>
                  <a:srgbClr val="00206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128150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284693" y="1285483"/>
            <a:ext cx="6084346" cy="4541460"/>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8674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4" name="Picture 2" descr="logo ampere">
            <a:extLst>
              <a:ext uri="{FF2B5EF4-FFF2-40B4-BE49-F238E27FC236}">
                <a16:creationId xmlns:a16="http://schemas.microsoft.com/office/drawing/2014/main" id="{5BB8AFCC-D249-4001-83CB-C42967C0A54B}"/>
              </a:ext>
            </a:extLst>
          </p:cNvPr>
          <p:cNvPicPr>
            <a:picLocks noChangeAspect="1" noChangeArrowheads="1"/>
          </p:cNvPicPr>
          <p:nvPr/>
        </p:nvPicPr>
        <p:blipFill>
          <a:blip r:embed="rId4" cstate="print"/>
          <a:srcRect/>
          <a:stretch>
            <a:fillRect/>
          </a:stretch>
        </p:blipFill>
        <p:spPr bwMode="auto">
          <a:xfrm>
            <a:off x="571501" y="1306875"/>
            <a:ext cx="4342104" cy="4870647"/>
          </a:xfrm>
          <a:prstGeom prst="rect">
            <a:avLst/>
          </a:prstGeom>
          <a:noFill/>
        </p:spPr>
      </p:pic>
      <p:sp>
        <p:nvSpPr>
          <p:cNvPr id="15" name="Rectángulo 3">
            <a:extLst>
              <a:ext uri="{FF2B5EF4-FFF2-40B4-BE49-F238E27FC236}">
                <a16:creationId xmlns:a16="http://schemas.microsoft.com/office/drawing/2014/main" id="{653ED11D-7002-4F16-82FE-499454069F4F}"/>
              </a:ext>
            </a:extLst>
          </p:cNvPr>
          <p:cNvSpPr/>
          <p:nvPr/>
        </p:nvSpPr>
        <p:spPr>
          <a:xfrm>
            <a:off x="5382338" y="136584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16" name="CuadroTexto 15">
            <a:extLst>
              <a:ext uri="{FF2B5EF4-FFF2-40B4-BE49-F238E27FC236}">
                <a16:creationId xmlns:a16="http://schemas.microsoft.com/office/drawing/2014/main" id="{4DFB2CF7-D3AE-47C1-8B57-29A9AD9DEC55}"/>
              </a:ext>
            </a:extLst>
          </p:cNvPr>
          <p:cNvSpPr txBox="1"/>
          <p:nvPr/>
        </p:nvSpPr>
        <p:spPr>
          <a:xfrm>
            <a:off x="5284694" y="2222799"/>
            <a:ext cx="608434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L" sz="1800" dirty="0">
                <a:solidFill>
                  <a:srgbClr val="002060"/>
                </a:solidFill>
                <a:latin typeface="Comic Sans MS"/>
                <a:cs typeface="Arial"/>
              </a:rPr>
              <a:t>El ampere, </a:t>
            </a:r>
            <a:r>
              <a:rPr lang="es-CL" sz="1800" b="1" dirty="0">
                <a:solidFill>
                  <a:srgbClr val="002060"/>
                </a:solidFill>
                <a:latin typeface="Comic Sans MS"/>
                <a:cs typeface="Arial"/>
              </a:rPr>
              <a:t>A</a:t>
            </a:r>
            <a:r>
              <a:rPr lang="es-CL" sz="1800" dirty="0">
                <a:solidFill>
                  <a:srgbClr val="002060"/>
                </a:solidFill>
                <a:latin typeface="Comic Sans MS"/>
                <a:cs typeface="Arial"/>
              </a:rPr>
              <a:t>, es la unidad de la corriente eléctrica por defecto; su magnitud se establece mediante la fijación del valor numérico de la carga elemental, a saber exactamente igual a 1,602 17X ×10</a:t>
            </a:r>
            <a:r>
              <a:rPr lang="es-CL" sz="1800" baseline="30000" dirty="0">
                <a:solidFill>
                  <a:srgbClr val="002060"/>
                </a:solidFill>
                <a:latin typeface="Comic Sans MS"/>
                <a:cs typeface="Arial"/>
              </a:rPr>
              <a:t>−19</a:t>
            </a:r>
            <a:r>
              <a:rPr lang="es-CL" sz="1800" dirty="0">
                <a:solidFill>
                  <a:srgbClr val="002060"/>
                </a:solidFill>
                <a:latin typeface="Comic Sans MS"/>
                <a:cs typeface="Arial"/>
              </a:rPr>
              <a:t> cuando se expresa en A · s, lo cual es igual a expresarlo en </a:t>
            </a:r>
            <a:r>
              <a:rPr lang="es-CL" sz="1800" dirty="0">
                <a:solidFill>
                  <a:srgbClr val="002060"/>
                </a:solidFill>
                <a:latin typeface="Comic Sans MS"/>
                <a:cs typeface="Arial"/>
                <a:hlinkClick r:id="rId5" tooltip="Culombio">
                  <a:extLst>
                    <a:ext uri="{A12FA001-AC4F-418D-AE19-62706E023703}">
                      <ahyp:hlinkClr xmlns:ahyp="http://schemas.microsoft.com/office/drawing/2018/hyperlinkcolor" val="tx"/>
                    </a:ext>
                  </a:extLst>
                </a:hlinkClick>
              </a:rPr>
              <a:t>C</a:t>
            </a:r>
            <a:r>
              <a:rPr lang="es-CL" sz="1800" dirty="0">
                <a:solidFill>
                  <a:srgbClr val="002060"/>
                </a:solidFill>
                <a:latin typeface="Comic Sans MS"/>
                <a:cs typeface="Arial"/>
              </a:rPr>
              <a:t>.</a:t>
            </a:r>
            <a:endParaRPr lang="es-CL" sz="1800" dirty="0">
              <a:solidFill>
                <a:srgbClr val="002060"/>
              </a:solidFill>
              <a:latin typeface="Comic Sans MS"/>
              <a:cs typeface="Calibri"/>
            </a:endParaRPr>
          </a:p>
        </p:txBody>
      </p:sp>
      <p:sp>
        <p:nvSpPr>
          <p:cNvPr id="17" name="CuadroTexto 16">
            <a:extLst>
              <a:ext uri="{FF2B5EF4-FFF2-40B4-BE49-F238E27FC236}">
                <a16:creationId xmlns:a16="http://schemas.microsoft.com/office/drawing/2014/main" id="{434ED990-B196-4028-A5A1-6A55BD36332F}"/>
              </a:ext>
            </a:extLst>
          </p:cNvPr>
          <p:cNvSpPr txBox="1"/>
          <p:nvPr/>
        </p:nvSpPr>
        <p:spPr>
          <a:xfrm>
            <a:off x="5284693" y="3821124"/>
            <a:ext cx="608434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L" sz="1800">
                <a:solidFill>
                  <a:srgbClr val="002060"/>
                </a:solidFill>
                <a:latin typeface="Comic Sans MS"/>
                <a:ea typeface="+mn-lt"/>
                <a:cs typeface="+mn-lt"/>
              </a:rPr>
              <a:t>Con la nueva redefinición,</a:t>
            </a:r>
            <a:r>
              <a:rPr lang="es-CL" sz="1800">
                <a:solidFill>
                  <a:srgbClr val="002060"/>
                </a:solidFill>
                <a:latin typeface="Comic Sans MS"/>
                <a:cs typeface="Calibri"/>
              </a:rPr>
              <a:t> el ampere </a:t>
            </a:r>
            <a:r>
              <a:rPr lang="es-CL" sz="1800">
                <a:solidFill>
                  <a:srgbClr val="002060"/>
                </a:solidFill>
                <a:latin typeface="Comic Sans MS"/>
              </a:rPr>
              <a:t>podrá redefinirse con una bomba de electrones. Con esta técnica, al atrapar electrones individuales cuando viajan rápidamente a través de un conductor, la bomba puede generar una corriente medible contando electrones individuales.</a:t>
            </a:r>
          </a:p>
        </p:txBody>
      </p:sp>
    </p:spTree>
    <p:extLst>
      <p:ext uri="{BB962C8B-B14F-4D97-AF65-F5344CB8AC3E}">
        <p14:creationId xmlns:p14="http://schemas.microsoft.com/office/powerpoint/2010/main" val="3965022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284693" y="1285482"/>
            <a:ext cx="6084346" cy="4892039"/>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8674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0" name="Picture 2" descr="logo kelvin">
            <a:extLst>
              <a:ext uri="{FF2B5EF4-FFF2-40B4-BE49-F238E27FC236}">
                <a16:creationId xmlns:a16="http://schemas.microsoft.com/office/drawing/2014/main" id="{3EFC9578-4EB4-4EC7-8BF3-4C191EED2A94}"/>
              </a:ext>
            </a:extLst>
          </p:cNvPr>
          <p:cNvPicPr>
            <a:picLocks noChangeAspect="1" noChangeArrowheads="1"/>
          </p:cNvPicPr>
          <p:nvPr/>
        </p:nvPicPr>
        <p:blipFill>
          <a:blip r:embed="rId4" cstate="print"/>
          <a:srcRect/>
          <a:stretch>
            <a:fillRect/>
          </a:stretch>
        </p:blipFill>
        <p:spPr bwMode="auto">
          <a:xfrm>
            <a:off x="590047" y="1300723"/>
            <a:ext cx="4279506" cy="4876799"/>
          </a:xfrm>
          <a:prstGeom prst="rect">
            <a:avLst/>
          </a:prstGeom>
          <a:noFill/>
        </p:spPr>
      </p:pic>
      <p:sp>
        <p:nvSpPr>
          <p:cNvPr id="11" name="Rectángulo 3">
            <a:extLst>
              <a:ext uri="{FF2B5EF4-FFF2-40B4-BE49-F238E27FC236}">
                <a16:creationId xmlns:a16="http://schemas.microsoft.com/office/drawing/2014/main" id="{B81A1F6A-4C9C-45FD-8E72-09BA90B7EBD7}"/>
              </a:ext>
            </a:extLst>
          </p:cNvPr>
          <p:cNvSpPr/>
          <p:nvPr/>
        </p:nvSpPr>
        <p:spPr>
          <a:xfrm>
            <a:off x="5382861" y="1357290"/>
            <a:ext cx="1824538" cy="584775"/>
          </a:xfrm>
          <a:prstGeom prst="rect">
            <a:avLst/>
          </a:prstGeom>
        </p:spPr>
        <p:txBody>
          <a:bodyPr wrap="none">
            <a:spAutoFit/>
          </a:bodyPr>
          <a:lstStyle/>
          <a:p>
            <a:pPr fontAlgn="base"/>
            <a:r>
              <a:rPr lang="es-CL"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12" name="CuadroTexto 11">
            <a:extLst>
              <a:ext uri="{FF2B5EF4-FFF2-40B4-BE49-F238E27FC236}">
                <a16:creationId xmlns:a16="http://schemas.microsoft.com/office/drawing/2014/main" id="{E24087EB-3BDB-4968-AB66-1E11D3266E94}"/>
              </a:ext>
            </a:extLst>
          </p:cNvPr>
          <p:cNvSpPr txBox="1"/>
          <p:nvPr/>
        </p:nvSpPr>
        <p:spPr>
          <a:xfrm>
            <a:off x="5308526" y="2021508"/>
            <a:ext cx="601479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L" sz="1800" dirty="0">
                <a:solidFill>
                  <a:srgbClr val="002060"/>
                </a:solidFill>
                <a:latin typeface="Comic Sans MS"/>
                <a:cs typeface="Arial"/>
              </a:rPr>
              <a:t>El kelvin, </a:t>
            </a:r>
            <a:r>
              <a:rPr lang="es-CL" sz="1800" b="1" dirty="0">
                <a:solidFill>
                  <a:srgbClr val="002060"/>
                </a:solidFill>
                <a:latin typeface="Comic Sans MS"/>
                <a:cs typeface="Arial"/>
              </a:rPr>
              <a:t>K</a:t>
            </a:r>
            <a:r>
              <a:rPr lang="es-CL" sz="1800" dirty="0">
                <a:solidFill>
                  <a:srgbClr val="002060"/>
                </a:solidFill>
                <a:latin typeface="Comic Sans MS"/>
                <a:cs typeface="Arial"/>
              </a:rPr>
              <a:t>, es la unidad de temperatura termodinámica; su magnitud se establece mediante la fijación del valor numérico de la constante de Boltzmann, a saber exactamente igual a 1,38065×10</a:t>
            </a:r>
            <a:r>
              <a:rPr lang="es-CL" sz="1800" baseline="30000" dirty="0">
                <a:solidFill>
                  <a:srgbClr val="002060"/>
                </a:solidFill>
                <a:latin typeface="Comic Sans MS"/>
                <a:cs typeface="Arial"/>
              </a:rPr>
              <a:t>−23</a:t>
            </a:r>
            <a:r>
              <a:rPr lang="es-CL" sz="1800" dirty="0">
                <a:solidFill>
                  <a:srgbClr val="002060"/>
                </a:solidFill>
                <a:latin typeface="Comic Sans MS"/>
                <a:cs typeface="Arial"/>
              </a:rPr>
              <a:t> cuando se expresa en s</a:t>
            </a:r>
            <a:r>
              <a:rPr lang="es-CL" sz="1800" baseline="30000" dirty="0">
                <a:solidFill>
                  <a:srgbClr val="002060"/>
                </a:solidFill>
                <a:latin typeface="Comic Sans MS"/>
                <a:cs typeface="Arial"/>
              </a:rPr>
              <a:t>-2</a:t>
            </a:r>
            <a:r>
              <a:rPr lang="es-CL" sz="1800" dirty="0">
                <a:solidFill>
                  <a:srgbClr val="002060"/>
                </a:solidFill>
                <a:latin typeface="Comic Sans MS"/>
                <a:cs typeface="Arial"/>
              </a:rPr>
              <a:t>·m</a:t>
            </a:r>
            <a:r>
              <a:rPr lang="es-CL" sz="1800" baseline="30000" dirty="0">
                <a:solidFill>
                  <a:srgbClr val="002060"/>
                </a:solidFill>
                <a:latin typeface="Comic Sans MS"/>
                <a:cs typeface="Arial"/>
              </a:rPr>
              <a:t>2</a:t>
            </a:r>
            <a:r>
              <a:rPr lang="es-CL" sz="1800" dirty="0">
                <a:solidFill>
                  <a:srgbClr val="002060"/>
                </a:solidFill>
                <a:latin typeface="Comic Sans MS"/>
                <a:cs typeface="Arial"/>
              </a:rPr>
              <a:t>·kg·K</a:t>
            </a:r>
            <a:r>
              <a:rPr lang="es-CL" sz="1800" baseline="30000" dirty="0">
                <a:solidFill>
                  <a:srgbClr val="002060"/>
                </a:solidFill>
                <a:latin typeface="Comic Sans MS"/>
                <a:cs typeface="Arial"/>
              </a:rPr>
              <a:t>-1</a:t>
            </a:r>
            <a:r>
              <a:rPr lang="es-CL" sz="1800" dirty="0">
                <a:solidFill>
                  <a:srgbClr val="002060"/>
                </a:solidFill>
                <a:latin typeface="Comic Sans MS"/>
                <a:cs typeface="Arial"/>
              </a:rPr>
              <a:t>, que es igual a expresarlo en J·K</a:t>
            </a:r>
            <a:r>
              <a:rPr lang="es-CL" sz="1800" baseline="30000" dirty="0">
                <a:solidFill>
                  <a:srgbClr val="002060"/>
                </a:solidFill>
                <a:latin typeface="Comic Sans MS"/>
                <a:cs typeface="Arial"/>
              </a:rPr>
              <a:t>-1</a:t>
            </a:r>
            <a:r>
              <a:rPr lang="es-CL" sz="1800" dirty="0">
                <a:solidFill>
                  <a:srgbClr val="002060"/>
                </a:solidFill>
                <a:latin typeface="Comic Sans MS"/>
                <a:cs typeface="Arial"/>
              </a:rPr>
              <a:t>.</a:t>
            </a:r>
            <a:endParaRPr lang="es-CL" sz="1800" dirty="0">
              <a:solidFill>
                <a:srgbClr val="002060"/>
              </a:solidFill>
              <a:latin typeface="Comic Sans MS"/>
            </a:endParaRPr>
          </a:p>
        </p:txBody>
      </p:sp>
      <p:sp>
        <p:nvSpPr>
          <p:cNvPr id="13" name="CuadroTexto 12">
            <a:extLst>
              <a:ext uri="{FF2B5EF4-FFF2-40B4-BE49-F238E27FC236}">
                <a16:creationId xmlns:a16="http://schemas.microsoft.com/office/drawing/2014/main" id="{35540284-1F34-4B39-8A21-92A8B3C02EE0}"/>
              </a:ext>
            </a:extLst>
          </p:cNvPr>
          <p:cNvSpPr txBox="1"/>
          <p:nvPr/>
        </p:nvSpPr>
        <p:spPr>
          <a:xfrm>
            <a:off x="5284693" y="3849844"/>
            <a:ext cx="608434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L" sz="1800" b="1" dirty="0">
                <a:solidFill>
                  <a:srgbClr val="002060"/>
                </a:solidFill>
                <a:latin typeface="Comic Sans MS"/>
                <a:ea typeface="+mn-lt"/>
                <a:cs typeface="+mn-lt"/>
              </a:rPr>
              <a:t>Con termometría acústica se redefinirá el kelvin</a:t>
            </a:r>
          </a:p>
          <a:p>
            <a:pPr algn="just"/>
            <a:r>
              <a:rPr lang="es-CL" sz="1800" dirty="0">
                <a:solidFill>
                  <a:srgbClr val="002060"/>
                </a:solidFill>
                <a:latin typeface="Comic Sans MS"/>
              </a:rPr>
              <a:t>La técnica consiste en que la velocidad del sonido en una esfera llena de gas (que es proporcional a la velocidad promedio de los átomos en ella) se puede determinar a una temperatura fija, analizando la frecuencia de las ondas sonoras que resuenan dentro y midiendo el volumen de la esfera.</a:t>
            </a:r>
          </a:p>
        </p:txBody>
      </p:sp>
    </p:spTree>
    <p:extLst>
      <p:ext uri="{BB962C8B-B14F-4D97-AF65-F5344CB8AC3E}">
        <p14:creationId xmlns:p14="http://schemas.microsoft.com/office/powerpoint/2010/main" val="1574181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284693" y="1285482"/>
            <a:ext cx="6084346" cy="4892039"/>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7150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4" name="Picture 2" descr="logo mole">
            <a:extLst>
              <a:ext uri="{FF2B5EF4-FFF2-40B4-BE49-F238E27FC236}">
                <a16:creationId xmlns:a16="http://schemas.microsoft.com/office/drawing/2014/main" id="{7E584F91-F63A-402F-843D-3F2E15D3A472}"/>
              </a:ext>
            </a:extLst>
          </p:cNvPr>
          <p:cNvPicPr>
            <a:picLocks noChangeAspect="1" noChangeArrowheads="1"/>
          </p:cNvPicPr>
          <p:nvPr/>
        </p:nvPicPr>
        <p:blipFill>
          <a:blip r:embed="rId4" cstate="print"/>
          <a:srcRect/>
          <a:stretch>
            <a:fillRect/>
          </a:stretch>
        </p:blipFill>
        <p:spPr bwMode="auto">
          <a:xfrm>
            <a:off x="571499" y="1300723"/>
            <a:ext cx="4342105" cy="4876798"/>
          </a:xfrm>
          <a:prstGeom prst="rect">
            <a:avLst/>
          </a:prstGeom>
          <a:noFill/>
        </p:spPr>
      </p:pic>
      <p:sp>
        <p:nvSpPr>
          <p:cNvPr id="15" name="Rectángulo 3">
            <a:extLst>
              <a:ext uri="{FF2B5EF4-FFF2-40B4-BE49-F238E27FC236}">
                <a16:creationId xmlns:a16="http://schemas.microsoft.com/office/drawing/2014/main" id="{0EECC69E-7A48-4BC3-BE6E-E3FEE556A0CE}"/>
              </a:ext>
            </a:extLst>
          </p:cNvPr>
          <p:cNvSpPr/>
          <p:nvPr/>
        </p:nvSpPr>
        <p:spPr>
          <a:xfrm>
            <a:off x="5382338" y="13506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16" name="CuadroTexto 15">
            <a:extLst>
              <a:ext uri="{FF2B5EF4-FFF2-40B4-BE49-F238E27FC236}">
                <a16:creationId xmlns:a16="http://schemas.microsoft.com/office/drawing/2014/main" id="{DF95925C-1996-4D71-B3C2-10D2A7B494D9}"/>
              </a:ext>
            </a:extLst>
          </p:cNvPr>
          <p:cNvSpPr txBox="1"/>
          <p:nvPr/>
        </p:nvSpPr>
        <p:spPr>
          <a:xfrm>
            <a:off x="5284693" y="2018802"/>
            <a:ext cx="607313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L" sz="1800" dirty="0">
                <a:solidFill>
                  <a:srgbClr val="002060"/>
                </a:solidFill>
                <a:latin typeface="Comic Sans MS"/>
                <a:cs typeface="Arial"/>
              </a:rPr>
              <a:t>El mol, </a:t>
            </a:r>
            <a:r>
              <a:rPr lang="es-CL" sz="1800" b="1" dirty="0">
                <a:solidFill>
                  <a:srgbClr val="002060"/>
                </a:solidFill>
                <a:latin typeface="Comic Sans MS"/>
                <a:cs typeface="Arial"/>
              </a:rPr>
              <a:t>mol</a:t>
            </a:r>
            <a:r>
              <a:rPr lang="es-CL" sz="1800" dirty="0">
                <a:solidFill>
                  <a:srgbClr val="002060"/>
                </a:solidFill>
                <a:latin typeface="Comic Sans MS"/>
                <a:cs typeface="Arial"/>
              </a:rPr>
              <a:t>, es la unidad por defecto de la cantidad de sustancia de una entidad elemental especificada, que puede ser un átomo, una molécula, iones, electrones, o cualquier otra partícula o grupo específico de dichas partículas; su magnitud se establece mediante la fijación el valor numérico de la constante de Avogadro, a saber exactamente igual a 6,022 14×10</a:t>
            </a:r>
            <a:r>
              <a:rPr lang="es-CL" sz="1800" baseline="30000" dirty="0">
                <a:solidFill>
                  <a:srgbClr val="002060"/>
                </a:solidFill>
                <a:latin typeface="Comic Sans MS"/>
                <a:cs typeface="Arial"/>
              </a:rPr>
              <a:t>23</a:t>
            </a:r>
            <a:r>
              <a:rPr lang="es-CL" sz="1800" dirty="0">
                <a:solidFill>
                  <a:srgbClr val="002060"/>
                </a:solidFill>
                <a:latin typeface="Comic Sans MS"/>
                <a:cs typeface="Arial"/>
              </a:rPr>
              <a:t> cuando este se expresa en mol </a:t>
            </a:r>
            <a:r>
              <a:rPr lang="es-CL" sz="1800" baseline="30000" dirty="0">
                <a:solidFill>
                  <a:srgbClr val="002060"/>
                </a:solidFill>
                <a:latin typeface="Comic Sans MS"/>
                <a:cs typeface="Arial"/>
              </a:rPr>
              <a:t>-1</a:t>
            </a:r>
            <a:r>
              <a:rPr lang="es-CL" sz="1800" dirty="0">
                <a:solidFill>
                  <a:srgbClr val="002060"/>
                </a:solidFill>
                <a:latin typeface="Comic Sans MS"/>
                <a:cs typeface="Arial"/>
              </a:rPr>
              <a:t>.</a:t>
            </a:r>
            <a:endParaRPr lang="es-CL" sz="1800" dirty="0">
              <a:solidFill>
                <a:srgbClr val="002060"/>
              </a:solidFill>
              <a:latin typeface="Comic Sans MS"/>
            </a:endParaRPr>
          </a:p>
        </p:txBody>
      </p:sp>
      <p:sp>
        <p:nvSpPr>
          <p:cNvPr id="17" name="CuadroTexto 16">
            <a:extLst>
              <a:ext uri="{FF2B5EF4-FFF2-40B4-BE49-F238E27FC236}">
                <a16:creationId xmlns:a16="http://schemas.microsoft.com/office/drawing/2014/main" id="{2E0DE86E-CDE3-49CB-81B4-88643DEE95AC}"/>
              </a:ext>
            </a:extLst>
          </p:cNvPr>
          <p:cNvSpPr txBox="1"/>
          <p:nvPr/>
        </p:nvSpPr>
        <p:spPr>
          <a:xfrm>
            <a:off x="5301503" y="4396643"/>
            <a:ext cx="6073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L" sz="1800" dirty="0">
                <a:solidFill>
                  <a:srgbClr val="002060"/>
                </a:solidFill>
                <a:latin typeface="Comic Sans MS"/>
              </a:rPr>
              <a:t>El mol (unidad de sustancia) se redefinirá con un dispositivo que  determinaría la cantidad precisa de átomos que hay en una esfera perfecta de silicio puro-28. Los investigadores hacen esto usando láseres para medir la longitud de una unidad de la red cristalina de la esfera y su diámetro medio.</a:t>
            </a:r>
            <a:endParaRPr lang="es-CL" sz="1800" dirty="0">
              <a:solidFill>
                <a:srgbClr val="002060"/>
              </a:solidFill>
            </a:endParaRPr>
          </a:p>
        </p:txBody>
      </p:sp>
    </p:spTree>
    <p:extLst>
      <p:ext uri="{BB962C8B-B14F-4D97-AF65-F5344CB8AC3E}">
        <p14:creationId xmlns:p14="http://schemas.microsoft.com/office/powerpoint/2010/main" val="7168057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21" name="Google Shape;182;p19" descr="image.png">
            <a:extLst>
              <a:ext uri="{FF2B5EF4-FFF2-40B4-BE49-F238E27FC236}">
                <a16:creationId xmlns:a16="http://schemas.microsoft.com/office/drawing/2014/main" id="{D2C8FAD4-E898-484E-B343-BB45F8D30598}"/>
              </a:ext>
            </a:extLst>
          </p:cNvPr>
          <p:cNvPicPr preferRelativeResize="0"/>
          <p:nvPr/>
        </p:nvPicPr>
        <p:blipFill rotWithShape="1">
          <a:blip r:embed="rId3">
            <a:alphaModFix amt="45000"/>
          </a:blip>
          <a:srcRect/>
          <a:stretch/>
        </p:blipFill>
        <p:spPr>
          <a:xfrm>
            <a:off x="5330413" y="1285484"/>
            <a:ext cx="6084346" cy="4892039"/>
          </a:xfrm>
          <a:prstGeom prst="rect">
            <a:avLst/>
          </a:prstGeom>
          <a:noFill/>
          <a:ln>
            <a:noFill/>
          </a:ln>
        </p:spPr>
      </p:pic>
      <p:pic>
        <p:nvPicPr>
          <p:cNvPr id="182" name="Google Shape;182;p19" descr="image.png"/>
          <p:cNvPicPr preferRelativeResize="0"/>
          <p:nvPr/>
        </p:nvPicPr>
        <p:blipFill rotWithShape="1">
          <a:blip r:embed="rId3">
            <a:alphaModFix amt="45000"/>
          </a:blip>
          <a:srcRect/>
          <a:stretch/>
        </p:blipFill>
        <p:spPr>
          <a:xfrm>
            <a:off x="571500" y="1285483"/>
            <a:ext cx="4342104" cy="4892040"/>
          </a:xfrm>
          <a:prstGeom prst="rect">
            <a:avLst/>
          </a:prstGeom>
          <a:noFill/>
          <a:ln>
            <a:noFill/>
          </a:ln>
        </p:spPr>
      </p:pic>
      <p:sp>
        <p:nvSpPr>
          <p:cNvPr id="183" name="Google Shape;183;p19"/>
          <p:cNvSpPr txBox="1"/>
          <p:nvPr/>
        </p:nvSpPr>
        <p:spPr>
          <a:xfrm>
            <a:off x="762000" y="571500"/>
            <a:ext cx="11401425" cy="5238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300" b="1" i="0" u="none" strike="noStrike" cap="none" dirty="0">
                <a:solidFill>
                  <a:srgbClr val="002D52"/>
                </a:solidFill>
                <a:latin typeface="Merriweather"/>
                <a:ea typeface="Merriweather"/>
                <a:cs typeface="Merriweather"/>
                <a:sym typeface="Merriweather"/>
              </a:rPr>
              <a:t>Magnitudes del S.I.</a:t>
            </a:r>
            <a:endParaRPr dirty="0"/>
          </a:p>
        </p:txBody>
      </p:sp>
      <p:sp>
        <p:nvSpPr>
          <p:cNvPr id="184" name="Google Shape;184;p19"/>
          <p:cNvSpPr/>
          <p:nvPr/>
        </p:nvSpPr>
        <p:spPr>
          <a:xfrm>
            <a:off x="571500" y="571500"/>
            <a:ext cx="76200" cy="523875"/>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0" name="Picture 2" descr="logo candela">
            <a:extLst>
              <a:ext uri="{FF2B5EF4-FFF2-40B4-BE49-F238E27FC236}">
                <a16:creationId xmlns:a16="http://schemas.microsoft.com/office/drawing/2014/main" id="{3977D615-29A4-4DC8-A438-3B56D6568F4D}"/>
              </a:ext>
            </a:extLst>
          </p:cNvPr>
          <p:cNvPicPr>
            <a:picLocks noChangeAspect="1" noChangeArrowheads="1"/>
          </p:cNvPicPr>
          <p:nvPr/>
        </p:nvPicPr>
        <p:blipFill>
          <a:blip r:embed="rId4" cstate="print"/>
          <a:srcRect/>
          <a:stretch>
            <a:fillRect/>
          </a:stretch>
        </p:blipFill>
        <p:spPr bwMode="auto">
          <a:xfrm>
            <a:off x="571501" y="1291635"/>
            <a:ext cx="4342104" cy="4885888"/>
          </a:xfrm>
          <a:prstGeom prst="rect">
            <a:avLst/>
          </a:prstGeom>
          <a:noFill/>
        </p:spPr>
      </p:pic>
      <p:sp>
        <p:nvSpPr>
          <p:cNvPr id="11" name="Rectángulo 3">
            <a:extLst>
              <a:ext uri="{FF2B5EF4-FFF2-40B4-BE49-F238E27FC236}">
                <a16:creationId xmlns:a16="http://schemas.microsoft.com/office/drawing/2014/main" id="{F3475F39-F38B-4476-80C7-C2F6D771783A}"/>
              </a:ext>
            </a:extLst>
          </p:cNvPr>
          <p:cNvSpPr/>
          <p:nvPr/>
        </p:nvSpPr>
        <p:spPr>
          <a:xfrm>
            <a:off x="5411073" y="1376923"/>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12" name="CuadroTexto 11">
            <a:extLst>
              <a:ext uri="{FF2B5EF4-FFF2-40B4-BE49-F238E27FC236}">
                <a16:creationId xmlns:a16="http://schemas.microsoft.com/office/drawing/2014/main" id="{3DA05B17-1512-4697-9B8E-F2E5500B14EB}"/>
              </a:ext>
            </a:extLst>
          </p:cNvPr>
          <p:cNvSpPr txBox="1"/>
          <p:nvPr/>
        </p:nvSpPr>
        <p:spPr>
          <a:xfrm>
            <a:off x="5330412" y="2110617"/>
            <a:ext cx="608434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1800" dirty="0">
                <a:solidFill>
                  <a:srgbClr val="002060"/>
                </a:solidFill>
                <a:latin typeface="Comic Sans MS"/>
                <a:cs typeface="Arial"/>
              </a:rPr>
              <a:t>La candela, </a:t>
            </a:r>
            <a:r>
              <a:rPr lang="es-CL" sz="1800" b="1" dirty="0">
                <a:solidFill>
                  <a:srgbClr val="002060"/>
                </a:solidFill>
                <a:latin typeface="Comic Sans MS"/>
                <a:cs typeface="Arial"/>
              </a:rPr>
              <a:t>cd</a:t>
            </a:r>
            <a:r>
              <a:rPr lang="es-CL" sz="1800" dirty="0">
                <a:solidFill>
                  <a:srgbClr val="002060"/>
                </a:solidFill>
                <a:latin typeface="Comic Sans MS"/>
                <a:cs typeface="Arial"/>
              </a:rPr>
              <a:t>, es la unidad de intensidad luminosa en una dirección dada; su magnitud se establece mediante la fijación del valor numérico de la eficacia luminosa de una radiación monocromática con una frecuencia de 540×10</a:t>
            </a:r>
            <a:r>
              <a:rPr lang="es-CL" sz="1800" baseline="30000" dirty="0">
                <a:solidFill>
                  <a:srgbClr val="002060"/>
                </a:solidFill>
                <a:latin typeface="Comic Sans MS"/>
                <a:cs typeface="Arial"/>
              </a:rPr>
              <a:t>12</a:t>
            </a:r>
            <a:r>
              <a:rPr lang="es-CL" sz="1800" dirty="0">
                <a:solidFill>
                  <a:srgbClr val="002060"/>
                </a:solidFill>
                <a:latin typeface="Comic Sans MS"/>
                <a:cs typeface="Arial"/>
              </a:rPr>
              <a:t> Hz, exactamente igual a 683 cuando se expresa en s</a:t>
            </a:r>
            <a:r>
              <a:rPr lang="es-CL" sz="1800" baseline="30000" dirty="0">
                <a:solidFill>
                  <a:srgbClr val="002060"/>
                </a:solidFill>
                <a:latin typeface="Comic Sans MS"/>
                <a:cs typeface="Arial"/>
              </a:rPr>
              <a:t>3</a:t>
            </a:r>
            <a:r>
              <a:rPr lang="es-CL" sz="1800" dirty="0">
                <a:solidFill>
                  <a:srgbClr val="002060"/>
                </a:solidFill>
                <a:latin typeface="Comic Sans MS"/>
                <a:cs typeface="Arial"/>
              </a:rPr>
              <a:t>·m</a:t>
            </a:r>
            <a:r>
              <a:rPr lang="es-CL" sz="1800" baseline="30000" dirty="0">
                <a:solidFill>
                  <a:srgbClr val="002060"/>
                </a:solidFill>
                <a:latin typeface="Comic Sans MS"/>
                <a:cs typeface="Arial"/>
              </a:rPr>
              <a:t>-2</a:t>
            </a:r>
            <a:r>
              <a:rPr lang="es-CL" sz="1800" dirty="0">
                <a:solidFill>
                  <a:srgbClr val="002060"/>
                </a:solidFill>
                <a:latin typeface="Comic Sans MS"/>
                <a:cs typeface="Arial"/>
              </a:rPr>
              <a:t>·kg</a:t>
            </a:r>
            <a:r>
              <a:rPr lang="es-CL" sz="1800" baseline="30000" dirty="0">
                <a:solidFill>
                  <a:srgbClr val="002060"/>
                </a:solidFill>
                <a:latin typeface="Comic Sans MS"/>
                <a:cs typeface="Arial"/>
              </a:rPr>
              <a:t>-1</a:t>
            </a:r>
            <a:r>
              <a:rPr lang="es-CL" sz="1800" dirty="0">
                <a:solidFill>
                  <a:srgbClr val="002060"/>
                </a:solidFill>
                <a:latin typeface="Comic Sans MS"/>
                <a:cs typeface="Arial"/>
              </a:rPr>
              <a:t>·cd·sr, o sea cd·sr·W</a:t>
            </a:r>
            <a:r>
              <a:rPr lang="es-CL" sz="1800" baseline="30000" dirty="0">
                <a:solidFill>
                  <a:srgbClr val="002060"/>
                </a:solidFill>
                <a:latin typeface="Comic Sans MS"/>
                <a:cs typeface="Arial"/>
              </a:rPr>
              <a:t>-1</a:t>
            </a:r>
            <a:r>
              <a:rPr lang="es-CL" sz="1800" dirty="0">
                <a:solidFill>
                  <a:srgbClr val="002060"/>
                </a:solidFill>
                <a:latin typeface="Comic Sans MS"/>
                <a:cs typeface="Arial"/>
              </a:rPr>
              <a:t>, lo cual es igual a lm</a:t>
            </a:r>
            <a:r>
              <a:rPr lang="es-CL" sz="1800" baseline="30000" dirty="0">
                <a:solidFill>
                  <a:srgbClr val="002060"/>
                </a:solidFill>
                <a:latin typeface="Comic Sans MS"/>
                <a:cs typeface="Arial"/>
              </a:rPr>
              <a:t>-1</a:t>
            </a:r>
            <a:r>
              <a:rPr lang="es-CL" sz="1800" dirty="0">
                <a:solidFill>
                  <a:srgbClr val="002060"/>
                </a:solidFill>
                <a:latin typeface="Comic Sans MS"/>
                <a:cs typeface="Arial"/>
              </a:rPr>
              <a:t>·W.</a:t>
            </a:r>
            <a:endParaRPr lang="es-CL" sz="1800" dirty="0">
              <a:solidFill>
                <a:srgbClr val="002060"/>
              </a:solidFill>
              <a:latin typeface="Comic Sans MS"/>
            </a:endParaRPr>
          </a:p>
        </p:txBody>
      </p:sp>
    </p:spTree>
    <p:extLst>
      <p:ext uri="{BB962C8B-B14F-4D97-AF65-F5344CB8AC3E}">
        <p14:creationId xmlns:p14="http://schemas.microsoft.com/office/powerpoint/2010/main" val="365321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12" name="Google Shape;201;p20" descr="image.png">
            <a:extLst>
              <a:ext uri="{FF2B5EF4-FFF2-40B4-BE49-F238E27FC236}">
                <a16:creationId xmlns:a16="http://schemas.microsoft.com/office/drawing/2014/main" id="{623E0F11-AAE7-4D86-98A3-2BE4D4C8FB93}"/>
              </a:ext>
            </a:extLst>
          </p:cNvPr>
          <p:cNvPicPr preferRelativeResize="0"/>
          <p:nvPr/>
        </p:nvPicPr>
        <p:blipFill rotWithShape="1">
          <a:blip r:embed="rId3">
            <a:alphaModFix amt="50000"/>
          </a:blip>
          <a:srcRect/>
          <a:stretch/>
        </p:blipFill>
        <p:spPr>
          <a:xfrm>
            <a:off x="4419598" y="3717572"/>
            <a:ext cx="3352800" cy="2745543"/>
          </a:xfrm>
          <a:prstGeom prst="rect">
            <a:avLst/>
          </a:prstGeom>
          <a:noFill/>
          <a:ln>
            <a:noFill/>
          </a:ln>
        </p:spPr>
      </p:pic>
      <p:pic>
        <p:nvPicPr>
          <p:cNvPr id="201" name="Google Shape;201;p20" descr="image.png"/>
          <p:cNvPicPr preferRelativeResize="0"/>
          <p:nvPr/>
        </p:nvPicPr>
        <p:blipFill rotWithShape="1">
          <a:blip r:embed="rId3">
            <a:alphaModFix amt="50000"/>
          </a:blip>
          <a:srcRect/>
          <a:stretch/>
        </p:blipFill>
        <p:spPr>
          <a:xfrm>
            <a:off x="571500" y="1280160"/>
            <a:ext cx="11422380" cy="2209800"/>
          </a:xfrm>
          <a:prstGeom prst="rect">
            <a:avLst/>
          </a:prstGeom>
          <a:noFill/>
          <a:ln>
            <a:noFill/>
          </a:ln>
        </p:spPr>
      </p:pic>
      <p:sp>
        <p:nvSpPr>
          <p:cNvPr id="202" name="Google Shape;202;p20"/>
          <p:cNvSpPr txBox="1"/>
          <p:nvPr/>
        </p:nvSpPr>
        <p:spPr>
          <a:xfrm>
            <a:off x="762000" y="571500"/>
            <a:ext cx="5334000" cy="507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i="0" u="none" strike="noStrike" cap="none" dirty="0">
                <a:solidFill>
                  <a:srgbClr val="002D52"/>
                </a:solidFill>
                <a:latin typeface="Merriweather"/>
                <a:ea typeface="Merriweather"/>
                <a:cs typeface="Merriweather"/>
                <a:sym typeface="Merriweather"/>
              </a:rPr>
              <a:t>Unidades derivadas</a:t>
            </a:r>
            <a:endParaRPr lang="es-CL" dirty="0"/>
          </a:p>
        </p:txBody>
      </p:sp>
      <p:sp>
        <p:nvSpPr>
          <p:cNvPr id="203" name="Google Shape;203;p20"/>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8" name="CuadroTexto 7">
            <a:extLst>
              <a:ext uri="{FF2B5EF4-FFF2-40B4-BE49-F238E27FC236}">
                <a16:creationId xmlns:a16="http://schemas.microsoft.com/office/drawing/2014/main" id="{62A59031-05C0-40E9-8777-2441B72AF923}"/>
              </a:ext>
            </a:extLst>
          </p:cNvPr>
          <p:cNvSpPr txBox="1"/>
          <p:nvPr/>
        </p:nvSpPr>
        <p:spPr>
          <a:xfrm>
            <a:off x="571500" y="1464772"/>
            <a:ext cx="1122717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rgbClr val="002060"/>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9" name="Rectángulo 3">
            <a:extLst>
              <a:ext uri="{FF2B5EF4-FFF2-40B4-BE49-F238E27FC236}">
                <a16:creationId xmlns:a16="http://schemas.microsoft.com/office/drawing/2014/main" id="{8BC5635B-2BE9-4FDF-8341-E0DA37A69C12}"/>
              </a:ext>
            </a:extLst>
          </p:cNvPr>
          <p:cNvSpPr/>
          <p:nvPr/>
        </p:nvSpPr>
        <p:spPr>
          <a:xfrm>
            <a:off x="3022586" y="2298707"/>
            <a:ext cx="5588473" cy="523220"/>
          </a:xfrm>
          <a:prstGeom prst="rect">
            <a:avLst/>
          </a:prstGeom>
        </p:spPr>
        <p:txBody>
          <a:bodyPr wrap="square">
            <a:spAutoFit/>
          </a:bodyPr>
          <a:lstStyle/>
          <a:p>
            <a:pPr algn="ctr" fontAlgn="base"/>
            <a:r>
              <a:rPr lang="es-ES" sz="2800" dirty="0">
                <a:solidFill>
                  <a:srgbClr val="002060"/>
                </a:solidFill>
                <a:latin typeface="Arial" panose="020B0604020202020204" pitchFamily="34" charset="0"/>
                <a:cs typeface="Arial" panose="020B0604020202020204" pitchFamily="34" charset="0"/>
              </a:rPr>
              <a:t>kg</a:t>
            </a:r>
            <a:r>
              <a:rPr lang="el-GR" sz="2800" b="1" baseline="30000" dirty="0">
                <a:solidFill>
                  <a:schemeClr val="tx1"/>
                </a:solidFill>
                <a:latin typeface="Arial" panose="020B0604020202020204" pitchFamily="34" charset="0"/>
                <a:cs typeface="Arial" panose="020B0604020202020204" pitchFamily="34" charset="0"/>
              </a:rPr>
              <a:t>α</a:t>
            </a:r>
            <a:r>
              <a:rPr lang="es-CL" sz="2800" baseline="30000" dirty="0">
                <a:solidFill>
                  <a:srgbClr val="002060"/>
                </a:solidFill>
                <a:latin typeface="Arial" panose="020B0604020202020204" pitchFamily="34" charset="0"/>
                <a:cs typeface="Arial" panose="020B0604020202020204" pitchFamily="34" charset="0"/>
              </a:rPr>
              <a:t> </a:t>
            </a:r>
            <a:r>
              <a:rPr lang="es-ES" sz="2800" dirty="0">
                <a:solidFill>
                  <a:srgbClr val="002060"/>
                </a:solidFill>
                <a:latin typeface="Arial" panose="020B0604020202020204" pitchFamily="34" charset="0"/>
                <a:cs typeface="Arial" panose="020B0604020202020204" pitchFamily="34" charset="0"/>
              </a:rPr>
              <a:t>m</a:t>
            </a:r>
            <a:r>
              <a:rPr lang="el-GR" sz="2800" b="1" baseline="30000" dirty="0">
                <a:solidFill>
                  <a:schemeClr val="tx1"/>
                </a:solidFill>
                <a:latin typeface="Arial" panose="020B0604020202020204" pitchFamily="34" charset="0"/>
                <a:cs typeface="Arial" panose="020B0604020202020204" pitchFamily="34" charset="0"/>
              </a:rPr>
              <a:t>β</a:t>
            </a:r>
            <a:r>
              <a:rPr lang="es-CL" sz="2800" baseline="30000" dirty="0">
                <a:solidFill>
                  <a:srgbClr val="002060"/>
                </a:solidFill>
                <a:latin typeface="Arial" panose="020B0604020202020204" pitchFamily="34" charset="0"/>
                <a:cs typeface="Arial" panose="020B0604020202020204" pitchFamily="34" charset="0"/>
              </a:rPr>
              <a:t> </a:t>
            </a:r>
            <a:r>
              <a:rPr lang="es-ES" sz="2800" dirty="0">
                <a:solidFill>
                  <a:srgbClr val="002060"/>
                </a:solidFill>
                <a:latin typeface="Arial" panose="020B0604020202020204" pitchFamily="34" charset="0"/>
                <a:cs typeface="Arial" panose="020B0604020202020204" pitchFamily="34" charset="0"/>
              </a:rPr>
              <a:t>s</a:t>
            </a:r>
            <a:r>
              <a:rPr lang="el-GR" sz="2800" b="1" baseline="30000" dirty="0">
                <a:solidFill>
                  <a:schemeClr val="tx1"/>
                </a:solidFill>
                <a:latin typeface="Arial" panose="020B0604020202020204" pitchFamily="34" charset="0"/>
                <a:cs typeface="Arial" panose="020B0604020202020204" pitchFamily="34" charset="0"/>
              </a:rPr>
              <a:t>γ</a:t>
            </a:r>
            <a:r>
              <a:rPr lang="es-ES" sz="2800" dirty="0">
                <a:solidFill>
                  <a:srgbClr val="002060"/>
                </a:solidFill>
                <a:latin typeface="Arial" panose="020B0604020202020204" pitchFamily="34" charset="0"/>
                <a:cs typeface="Arial" panose="020B0604020202020204" pitchFamily="34" charset="0"/>
              </a:rPr>
              <a:t> A</a:t>
            </a:r>
            <a:r>
              <a:rPr lang="el-GR" sz="2800" b="1" baseline="30000" dirty="0">
                <a:solidFill>
                  <a:schemeClr val="tx1"/>
                </a:solidFill>
                <a:latin typeface="Arial" panose="020B0604020202020204" pitchFamily="34" charset="0"/>
                <a:cs typeface="Arial" panose="020B0604020202020204" pitchFamily="34" charset="0"/>
              </a:rPr>
              <a:t>δ</a:t>
            </a:r>
            <a:r>
              <a:rPr lang="es-CL" sz="2800" baseline="30000" dirty="0">
                <a:solidFill>
                  <a:srgbClr val="002060"/>
                </a:solidFill>
                <a:latin typeface="Arial" panose="020B0604020202020204" pitchFamily="34" charset="0"/>
                <a:cs typeface="Arial" panose="020B0604020202020204" pitchFamily="34" charset="0"/>
              </a:rPr>
              <a:t> </a:t>
            </a:r>
            <a:r>
              <a:rPr lang="es-ES" sz="2800" dirty="0">
                <a:solidFill>
                  <a:srgbClr val="002060"/>
                </a:solidFill>
                <a:latin typeface="Arial" panose="020B0604020202020204" pitchFamily="34" charset="0"/>
                <a:cs typeface="Arial" panose="020B0604020202020204" pitchFamily="34" charset="0"/>
              </a:rPr>
              <a:t>K</a:t>
            </a:r>
            <a:r>
              <a:rPr lang="el-GR" sz="2800" b="1" baseline="30000" dirty="0">
                <a:solidFill>
                  <a:schemeClr val="tx1"/>
                </a:solidFill>
                <a:latin typeface="Arial" panose="020B0604020202020204" pitchFamily="34" charset="0"/>
                <a:cs typeface="Arial" panose="020B0604020202020204" pitchFamily="34" charset="0"/>
              </a:rPr>
              <a:t>ε</a:t>
            </a:r>
            <a:r>
              <a:rPr lang="es-CL" sz="2800" baseline="30000" dirty="0">
                <a:solidFill>
                  <a:srgbClr val="002060"/>
                </a:solidFill>
                <a:latin typeface="Arial" panose="020B0604020202020204" pitchFamily="34" charset="0"/>
                <a:cs typeface="Arial" panose="020B0604020202020204" pitchFamily="34" charset="0"/>
              </a:rPr>
              <a:t> </a:t>
            </a:r>
            <a:r>
              <a:rPr lang="es-ES" sz="2800" dirty="0">
                <a:solidFill>
                  <a:srgbClr val="002060"/>
                </a:solidFill>
                <a:latin typeface="Arial" panose="020B0604020202020204" pitchFamily="34" charset="0"/>
                <a:cs typeface="Arial" panose="020B0604020202020204" pitchFamily="34" charset="0"/>
              </a:rPr>
              <a:t>mol</a:t>
            </a:r>
            <a:r>
              <a:rPr lang="el-GR" sz="2800" b="1" baseline="30000" dirty="0">
                <a:solidFill>
                  <a:schemeClr val="tx1"/>
                </a:solidFill>
                <a:latin typeface="Arial" panose="020B0604020202020204" pitchFamily="34" charset="0"/>
                <a:cs typeface="Arial" panose="020B0604020202020204" pitchFamily="34" charset="0"/>
              </a:rPr>
              <a:t>ζ</a:t>
            </a:r>
            <a:r>
              <a:rPr lang="es-CL" sz="2800" baseline="30000" dirty="0">
                <a:solidFill>
                  <a:srgbClr val="002060"/>
                </a:solidFill>
                <a:latin typeface="Arial" panose="020B0604020202020204" pitchFamily="34" charset="0"/>
                <a:cs typeface="Arial" panose="020B0604020202020204" pitchFamily="34" charset="0"/>
              </a:rPr>
              <a:t> </a:t>
            </a:r>
            <a:r>
              <a:rPr lang="es-ES" sz="2800" dirty="0" err="1">
                <a:solidFill>
                  <a:srgbClr val="002060"/>
                </a:solidFill>
                <a:latin typeface="Arial" panose="020B0604020202020204" pitchFamily="34" charset="0"/>
                <a:cs typeface="Arial" panose="020B0604020202020204" pitchFamily="34" charset="0"/>
              </a:rPr>
              <a:t>cd</a:t>
            </a:r>
            <a:r>
              <a:rPr lang="el-GR" sz="2800" b="1" baseline="30000" dirty="0">
                <a:solidFill>
                  <a:schemeClr val="tx1"/>
                </a:solidFill>
                <a:latin typeface="Arial" panose="020B0604020202020204" pitchFamily="34" charset="0"/>
                <a:cs typeface="Arial" panose="020B0604020202020204" pitchFamily="34" charset="0"/>
              </a:rPr>
              <a:t>η</a:t>
            </a:r>
            <a:endParaRPr lang="es-ES" sz="2800" b="1" dirty="0">
              <a:solidFill>
                <a:schemeClr val="tx1"/>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EE48274E-24CD-404C-B9A3-70ADA80F0949}"/>
              </a:ext>
            </a:extLst>
          </p:cNvPr>
          <p:cNvSpPr txBox="1"/>
          <p:nvPr/>
        </p:nvSpPr>
        <p:spPr>
          <a:xfrm>
            <a:off x="393325" y="288054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rgbClr val="002060"/>
                </a:solidFill>
                <a:latin typeface="Arial" panose="020B0604020202020204" pitchFamily="34" charset="0"/>
                <a:cs typeface="Arial" panose="020B0604020202020204" pitchFamily="34" charset="0"/>
              </a:rPr>
              <a:t>Donde </a:t>
            </a:r>
            <a:r>
              <a:rPr lang="el-GR" sz="2400" b="1" dirty="0">
                <a:solidFill>
                  <a:schemeClr val="tx1"/>
                </a:solidFill>
                <a:latin typeface="Arial" panose="020B0604020202020204" pitchFamily="34" charset="0"/>
                <a:cs typeface="Arial" panose="020B0604020202020204" pitchFamily="34" charset="0"/>
              </a:rPr>
              <a:t>α</a:t>
            </a:r>
            <a:r>
              <a:rPr lang="es-ES" sz="2400" dirty="0">
                <a:solidFill>
                  <a:srgbClr val="002060"/>
                </a:solidFill>
                <a:latin typeface="Arial" panose="020B0604020202020204" pitchFamily="34" charset="0"/>
                <a:cs typeface="Arial" panose="020B0604020202020204" pitchFamily="34" charset="0"/>
              </a:rPr>
              <a:t>,</a:t>
            </a:r>
            <a:r>
              <a:rPr lang="el-GR" sz="2400" dirty="0">
                <a:solidFill>
                  <a:srgbClr val="002060"/>
                </a:solidFill>
                <a:latin typeface="Arial" panose="020B0604020202020204" pitchFamily="34" charset="0"/>
                <a:cs typeface="Arial" panose="020B0604020202020204" pitchFamily="34" charset="0"/>
              </a:rPr>
              <a:t> </a:t>
            </a:r>
            <a:r>
              <a:rPr lang="el-GR" sz="2400" b="1" dirty="0">
                <a:solidFill>
                  <a:schemeClr val="tx1"/>
                </a:solidFill>
                <a:latin typeface="Arial" panose="020B0604020202020204" pitchFamily="34" charset="0"/>
                <a:cs typeface="Arial" panose="020B0604020202020204" pitchFamily="34" charset="0"/>
              </a:rPr>
              <a:t>β</a:t>
            </a:r>
            <a:r>
              <a:rPr lang="es-ES" sz="2400" dirty="0">
                <a:solidFill>
                  <a:srgbClr val="002060"/>
                </a:solidFill>
                <a:latin typeface="Arial" panose="020B0604020202020204" pitchFamily="34" charset="0"/>
                <a:cs typeface="Arial" panose="020B0604020202020204" pitchFamily="34" charset="0"/>
              </a:rPr>
              <a:t>,</a:t>
            </a:r>
            <a:r>
              <a:rPr lang="el-GR" sz="2400" dirty="0">
                <a:solidFill>
                  <a:srgbClr val="002060"/>
                </a:solidFill>
                <a:latin typeface="Arial" panose="020B0604020202020204" pitchFamily="34" charset="0"/>
                <a:cs typeface="Arial" panose="020B0604020202020204" pitchFamily="34" charset="0"/>
              </a:rPr>
              <a:t> </a:t>
            </a:r>
            <a:r>
              <a:rPr lang="el-GR" sz="2400" b="1" dirty="0">
                <a:solidFill>
                  <a:schemeClr val="tx1"/>
                </a:solidFill>
                <a:latin typeface="Arial" panose="020B0604020202020204" pitchFamily="34" charset="0"/>
                <a:cs typeface="Arial" panose="020B0604020202020204" pitchFamily="34" charset="0"/>
              </a:rPr>
              <a:t>γ</a:t>
            </a:r>
            <a:r>
              <a:rPr lang="es-ES" sz="2400" dirty="0">
                <a:solidFill>
                  <a:srgbClr val="002060"/>
                </a:solidFill>
                <a:latin typeface="Arial" panose="020B0604020202020204" pitchFamily="34" charset="0"/>
                <a:cs typeface="Arial" panose="020B0604020202020204" pitchFamily="34" charset="0"/>
              </a:rPr>
              <a:t>,</a:t>
            </a:r>
            <a:r>
              <a:rPr lang="el-GR" sz="2400" dirty="0">
                <a:solidFill>
                  <a:srgbClr val="002060"/>
                </a:solidFill>
                <a:latin typeface="Arial" panose="020B0604020202020204" pitchFamily="34" charset="0"/>
                <a:cs typeface="Arial" panose="020B0604020202020204" pitchFamily="34" charset="0"/>
              </a:rPr>
              <a:t> </a:t>
            </a:r>
            <a:r>
              <a:rPr lang="el-GR" sz="2400" b="1" dirty="0">
                <a:solidFill>
                  <a:schemeClr val="tx1"/>
                </a:solidFill>
                <a:latin typeface="Arial" panose="020B0604020202020204" pitchFamily="34" charset="0"/>
                <a:cs typeface="Arial" panose="020B0604020202020204" pitchFamily="34" charset="0"/>
              </a:rPr>
              <a:t>δ</a:t>
            </a:r>
            <a:r>
              <a:rPr lang="es-ES" sz="2400" dirty="0">
                <a:solidFill>
                  <a:srgbClr val="002060"/>
                </a:solidFill>
                <a:latin typeface="Arial" panose="020B0604020202020204" pitchFamily="34" charset="0"/>
                <a:cs typeface="Arial" panose="020B0604020202020204" pitchFamily="34" charset="0"/>
              </a:rPr>
              <a:t>,</a:t>
            </a:r>
            <a:r>
              <a:rPr lang="el-GR" sz="2400" dirty="0">
                <a:solidFill>
                  <a:srgbClr val="002060"/>
                </a:solidFill>
                <a:latin typeface="Arial" panose="020B0604020202020204" pitchFamily="34" charset="0"/>
                <a:cs typeface="Arial" panose="020B0604020202020204" pitchFamily="34" charset="0"/>
              </a:rPr>
              <a:t> </a:t>
            </a:r>
            <a:r>
              <a:rPr lang="el-GR" sz="2400" b="1" dirty="0">
                <a:solidFill>
                  <a:schemeClr val="tx1"/>
                </a:solidFill>
                <a:latin typeface="Arial" panose="020B0604020202020204" pitchFamily="34" charset="0"/>
                <a:cs typeface="Arial" panose="020B0604020202020204" pitchFamily="34" charset="0"/>
              </a:rPr>
              <a:t>ε</a:t>
            </a:r>
            <a:r>
              <a:rPr lang="es-ES" sz="2400" dirty="0">
                <a:solidFill>
                  <a:srgbClr val="002060"/>
                </a:solidFill>
                <a:latin typeface="Arial" panose="020B0604020202020204" pitchFamily="34" charset="0"/>
                <a:cs typeface="Arial" panose="020B0604020202020204" pitchFamily="34" charset="0"/>
              </a:rPr>
              <a:t>,</a:t>
            </a:r>
            <a:r>
              <a:rPr lang="el-GR" sz="2400" dirty="0">
                <a:solidFill>
                  <a:srgbClr val="002060"/>
                </a:solidFill>
                <a:latin typeface="Arial" panose="020B0604020202020204" pitchFamily="34" charset="0"/>
                <a:cs typeface="Arial" panose="020B0604020202020204" pitchFamily="34" charset="0"/>
              </a:rPr>
              <a:t> </a:t>
            </a:r>
            <a:r>
              <a:rPr lang="el-GR" sz="2400" b="1" dirty="0">
                <a:solidFill>
                  <a:schemeClr val="tx1"/>
                </a:solidFill>
                <a:latin typeface="Arial" panose="020B0604020202020204" pitchFamily="34" charset="0"/>
                <a:cs typeface="Arial" panose="020B0604020202020204" pitchFamily="34" charset="0"/>
              </a:rPr>
              <a:t>ζ</a:t>
            </a:r>
            <a:r>
              <a:rPr lang="es-ES" sz="2400" dirty="0">
                <a:solidFill>
                  <a:srgbClr val="002060"/>
                </a:solidFill>
                <a:latin typeface="Arial" panose="020B0604020202020204" pitchFamily="34" charset="0"/>
                <a:cs typeface="Arial" panose="020B0604020202020204" pitchFamily="34" charset="0"/>
              </a:rPr>
              <a:t>,</a:t>
            </a:r>
            <a:r>
              <a:rPr lang="el-GR" sz="2400" dirty="0">
                <a:solidFill>
                  <a:srgbClr val="002060"/>
                </a:solidFill>
                <a:latin typeface="Arial" panose="020B0604020202020204" pitchFamily="34" charset="0"/>
                <a:cs typeface="Arial" panose="020B0604020202020204" pitchFamily="34" charset="0"/>
              </a:rPr>
              <a:t> </a:t>
            </a:r>
            <a:r>
              <a:rPr lang="el-GR" sz="2400" b="1" dirty="0">
                <a:solidFill>
                  <a:schemeClr val="tx1"/>
                </a:solidFill>
                <a:latin typeface="Arial" panose="020B0604020202020204" pitchFamily="34" charset="0"/>
                <a:cs typeface="Arial" panose="020B0604020202020204" pitchFamily="34" charset="0"/>
              </a:rPr>
              <a:t>η</a:t>
            </a:r>
            <a:r>
              <a:rPr lang="es-ES" sz="2400" dirty="0">
                <a:solidFill>
                  <a:srgbClr val="002060"/>
                </a:solidFill>
                <a:latin typeface="Arial" panose="020B0604020202020204" pitchFamily="34" charset="0"/>
                <a:cs typeface="Arial" panose="020B0604020202020204" pitchFamily="34" charset="0"/>
              </a:rPr>
              <a:t> son números enteros puros (-etc…-3,-2,-1,0,1, 2,3…</a:t>
            </a:r>
            <a:r>
              <a:rPr lang="es-ES" sz="2400" dirty="0" err="1">
                <a:solidFill>
                  <a:srgbClr val="002060"/>
                </a:solidFill>
                <a:latin typeface="Arial" panose="020B0604020202020204" pitchFamily="34" charset="0"/>
                <a:cs typeface="Arial" panose="020B0604020202020204" pitchFamily="34" charset="0"/>
              </a:rPr>
              <a:t>etc</a:t>
            </a:r>
            <a:r>
              <a:rPr lang="es-ES" sz="2400" dirty="0">
                <a:solidFill>
                  <a:srgbClr val="002060"/>
                </a:solidFill>
                <a:latin typeface="Arial" panose="020B0604020202020204" pitchFamily="34" charset="0"/>
                <a:cs typeface="Arial" panose="020B0604020202020204" pitchFamily="34" charset="0"/>
              </a:rPr>
              <a:t>)</a:t>
            </a:r>
          </a:p>
        </p:txBody>
      </p:sp>
      <p:sp>
        <p:nvSpPr>
          <p:cNvPr id="11" name="Rectángulo 10">
            <a:extLst>
              <a:ext uri="{FF2B5EF4-FFF2-40B4-BE49-F238E27FC236}">
                <a16:creationId xmlns:a16="http://schemas.microsoft.com/office/drawing/2014/main" id="{F21D6794-FFCB-4023-BCB5-228DAD4E491F}"/>
              </a:ext>
            </a:extLst>
          </p:cNvPr>
          <p:cNvSpPr/>
          <p:nvPr/>
        </p:nvSpPr>
        <p:spPr>
          <a:xfrm>
            <a:off x="4706245" y="3734490"/>
            <a:ext cx="2643672" cy="2677656"/>
          </a:xfrm>
          <a:prstGeom prst="rect">
            <a:avLst/>
          </a:prstGeom>
        </p:spPr>
        <p:txBody>
          <a:bodyPr wrap="none">
            <a:spAutoFit/>
          </a:bodyPr>
          <a:lstStyle/>
          <a:p>
            <a:r>
              <a:rPr lang="es-ES" sz="2400" b="1" dirty="0">
                <a:solidFill>
                  <a:srgbClr val="002060"/>
                </a:solidFill>
                <a:latin typeface="Comic Sans MS" panose="030F0902030302020204" pitchFamily="66" charset="0"/>
              </a:rPr>
              <a:t>Ejemplos:</a:t>
            </a:r>
          </a:p>
          <a:p>
            <a:endParaRPr lang="es-ES" sz="2400" b="1" dirty="0">
              <a:solidFill>
                <a:srgbClr val="002060"/>
              </a:solidFill>
              <a:latin typeface="Comic Sans MS" panose="030F0902030302020204" pitchFamily="66" charset="0"/>
            </a:endParaRPr>
          </a:p>
          <a:p>
            <a:r>
              <a:rPr lang="es-ES" sz="2400" dirty="0">
                <a:solidFill>
                  <a:srgbClr val="002060"/>
                </a:solidFill>
                <a:latin typeface="Arial" panose="020B0604020202020204" pitchFamily="34" charset="0"/>
                <a:cs typeface="Arial" panose="020B0604020202020204" pitchFamily="34" charset="0"/>
              </a:rPr>
              <a:t>Volumen: m</a:t>
            </a:r>
            <a:r>
              <a:rPr lang="es-ES" sz="2400" baseline="30000" dirty="0">
                <a:solidFill>
                  <a:srgbClr val="002060"/>
                </a:solidFill>
                <a:latin typeface="Arial" panose="020B0604020202020204" pitchFamily="34" charset="0"/>
                <a:cs typeface="Arial" panose="020B0604020202020204" pitchFamily="34" charset="0"/>
              </a:rPr>
              <a:t>3</a:t>
            </a:r>
            <a:endParaRPr lang="es-ES" sz="2400" dirty="0">
              <a:solidFill>
                <a:srgbClr val="002060"/>
              </a:solidFill>
              <a:latin typeface="Arial" panose="020B0604020202020204" pitchFamily="34" charset="0"/>
              <a:cs typeface="Arial" panose="020B0604020202020204" pitchFamily="34" charset="0"/>
            </a:endParaRPr>
          </a:p>
          <a:p>
            <a:r>
              <a:rPr lang="es-ES" sz="2400" dirty="0">
                <a:solidFill>
                  <a:srgbClr val="002060"/>
                </a:solidFill>
                <a:latin typeface="Arial" panose="020B0604020202020204" pitchFamily="34" charset="0"/>
                <a:cs typeface="Arial" panose="020B0604020202020204" pitchFamily="34" charset="0"/>
              </a:rPr>
              <a:t>Área: m</a:t>
            </a:r>
            <a:r>
              <a:rPr lang="es-ES" sz="2400" baseline="30000" dirty="0">
                <a:solidFill>
                  <a:srgbClr val="002060"/>
                </a:solidFill>
                <a:latin typeface="Arial" panose="020B0604020202020204" pitchFamily="34" charset="0"/>
                <a:cs typeface="Arial" panose="020B0604020202020204" pitchFamily="34" charset="0"/>
              </a:rPr>
              <a:t>2</a:t>
            </a:r>
            <a:r>
              <a:rPr lang="es-ES" sz="2400" dirty="0">
                <a:solidFill>
                  <a:srgbClr val="002060"/>
                </a:solidFill>
                <a:latin typeface="Arial" panose="020B0604020202020204" pitchFamily="34" charset="0"/>
                <a:cs typeface="Arial" panose="020B0604020202020204" pitchFamily="34" charset="0"/>
              </a:rPr>
              <a:t> </a:t>
            </a:r>
          </a:p>
          <a:p>
            <a:r>
              <a:rPr lang="es-ES" sz="2400" dirty="0">
                <a:solidFill>
                  <a:srgbClr val="002060"/>
                </a:solidFill>
                <a:latin typeface="Arial" panose="020B0604020202020204" pitchFamily="34" charset="0"/>
                <a:cs typeface="Arial" panose="020B0604020202020204" pitchFamily="34" charset="0"/>
              </a:rPr>
              <a:t>Velocidad: m s</a:t>
            </a:r>
            <a:r>
              <a:rPr lang="es-ES" sz="2400" baseline="30000" dirty="0">
                <a:solidFill>
                  <a:srgbClr val="002060"/>
                </a:solidFill>
                <a:latin typeface="Arial" panose="020B0604020202020204" pitchFamily="34" charset="0"/>
                <a:cs typeface="Arial" panose="020B0604020202020204" pitchFamily="34" charset="0"/>
              </a:rPr>
              <a:t>-1</a:t>
            </a:r>
          </a:p>
          <a:p>
            <a:r>
              <a:rPr lang="es-ES" sz="2400" dirty="0">
                <a:solidFill>
                  <a:srgbClr val="002060"/>
                </a:solidFill>
                <a:latin typeface="Arial" panose="020B0604020202020204" pitchFamily="34" charset="0"/>
                <a:cs typeface="Arial" panose="020B0604020202020204" pitchFamily="34" charset="0"/>
              </a:rPr>
              <a:t>Aceleración: m s</a:t>
            </a:r>
            <a:r>
              <a:rPr lang="es-ES" sz="2400" baseline="30000" dirty="0">
                <a:solidFill>
                  <a:srgbClr val="002060"/>
                </a:solidFill>
                <a:latin typeface="Arial" panose="020B0604020202020204" pitchFamily="34" charset="0"/>
                <a:cs typeface="Arial" panose="020B0604020202020204" pitchFamily="34" charset="0"/>
              </a:rPr>
              <a:t>-2</a:t>
            </a:r>
          </a:p>
          <a:p>
            <a:r>
              <a:rPr lang="es-ES" sz="2400" dirty="0">
                <a:solidFill>
                  <a:srgbClr val="002060"/>
                </a:solidFill>
                <a:latin typeface="Arial" panose="020B0604020202020204" pitchFamily="34" charset="0"/>
                <a:cs typeface="Arial" panose="020B0604020202020204" pitchFamily="34" charset="0"/>
              </a:rPr>
              <a:t>Fuerza: kg m s</a:t>
            </a:r>
            <a:r>
              <a:rPr lang="es-ES" sz="2400" baseline="30000" dirty="0">
                <a:solidFill>
                  <a:srgbClr val="002060"/>
                </a:solidFill>
                <a:latin typeface="Arial" panose="020B0604020202020204" pitchFamily="34" charset="0"/>
                <a:cs typeface="Arial" panose="020B0604020202020204" pitchFamily="34" charset="0"/>
              </a:rPr>
              <a:t>-2 </a:t>
            </a:r>
            <a:r>
              <a:rPr lang="es-ES" sz="2400" dirty="0">
                <a:solidFill>
                  <a:srgbClr val="002060"/>
                </a:solidFill>
                <a:latin typeface="Arial" panose="020B0604020202020204" pitchFamily="34" charset="0"/>
                <a:cs typeface="Arial" panose="020B0604020202020204" pitchFamily="34" charset="0"/>
              </a:rPr>
              <a:t> </a:t>
            </a:r>
            <a:r>
              <a:rPr lang="es-ES" sz="2400" baseline="30000" dirty="0">
                <a:solidFill>
                  <a:srgbClr val="002060"/>
                </a:solidFill>
                <a:latin typeface="Arial" panose="020B0604020202020204" pitchFamily="34" charset="0"/>
                <a:cs typeface="Arial" panose="020B0604020202020204" pitchFamily="34" charset="0"/>
              </a:rPr>
              <a:t> </a:t>
            </a:r>
            <a:endParaRPr lang="es-ES" sz="2400" dirty="0">
              <a:solidFill>
                <a:srgbClr val="002060"/>
              </a:solidFill>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21" descr="image.png"/>
          <p:cNvPicPr preferRelativeResize="0"/>
          <p:nvPr/>
        </p:nvPicPr>
        <p:blipFill rotWithShape="1">
          <a:blip r:embed="rId3">
            <a:alphaModFix amt="50000"/>
          </a:blip>
          <a:srcRect/>
          <a:stretch/>
        </p:blipFill>
        <p:spPr>
          <a:xfrm>
            <a:off x="571500" y="1261174"/>
            <a:ext cx="10906282" cy="5444425"/>
          </a:xfrm>
          <a:prstGeom prst="rect">
            <a:avLst/>
          </a:prstGeom>
          <a:noFill/>
          <a:ln>
            <a:noFill/>
          </a:ln>
        </p:spPr>
      </p:pic>
      <p:sp>
        <p:nvSpPr>
          <p:cNvPr id="211" name="Google Shape;211;p21"/>
          <p:cNvSpPr txBox="1"/>
          <p:nvPr/>
        </p:nvSpPr>
        <p:spPr>
          <a:xfrm>
            <a:off x="716280" y="571500"/>
            <a:ext cx="11401500" cy="492443"/>
          </a:xfrm>
          <a:prstGeom prst="rect">
            <a:avLst/>
          </a:prstGeom>
          <a:noFill/>
          <a:ln>
            <a:noFill/>
          </a:ln>
        </p:spPr>
        <p:txBody>
          <a:bodyPr spcFirstLastPara="1" wrap="square" lIns="0" tIns="0" rIns="0" bIns="0" anchor="t" anchorCtr="0">
            <a:spAutoFit/>
          </a:bodyPr>
          <a:lstStyle/>
          <a:p>
            <a:pPr fontAlgn="base"/>
            <a:r>
              <a:rPr lang="es-ES" sz="3200" dirty="0">
                <a:solidFill>
                  <a:srgbClr val="002060"/>
                </a:solidFill>
                <a:latin typeface="Merriweather" panose="020B0604020202020204" charset="0"/>
                <a:ea typeface="Merriweather" panose="020B0604020202020204" charset="0"/>
                <a:cs typeface="Merriweather" panose="020B0604020202020204" charset="0"/>
              </a:rPr>
              <a:t>Unidades no pertenecientes al SI cuyo uso está aceptado </a:t>
            </a:r>
            <a:endParaRPr lang="es-CL" sz="3200" dirty="0">
              <a:solidFill>
                <a:srgbClr val="002060"/>
              </a:solidFill>
              <a:latin typeface="Merriweather" panose="020B0604020202020204" charset="0"/>
              <a:ea typeface="Merriweather" panose="020B0604020202020204" charset="0"/>
              <a:cs typeface="Merriweather" panose="020B0604020202020204" charset="0"/>
            </a:endParaRPr>
          </a:p>
        </p:txBody>
      </p:sp>
      <p:sp>
        <p:nvSpPr>
          <p:cNvPr id="212" name="Google Shape;212;p21"/>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7" name="Imagen 6" descr="Captura de pantalla de un celular&#10;&#10;Descripción generada automáticamente">
            <a:extLst>
              <a:ext uri="{FF2B5EF4-FFF2-40B4-BE49-F238E27FC236}">
                <a16:creationId xmlns:a16="http://schemas.microsoft.com/office/drawing/2014/main" id="{44898A49-A680-4199-AF39-25E36B35F0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4219" y="1352663"/>
            <a:ext cx="10553700" cy="50673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23" name="Google Shape;232;p23" descr="image.png">
            <a:extLst>
              <a:ext uri="{FF2B5EF4-FFF2-40B4-BE49-F238E27FC236}">
                <a16:creationId xmlns:a16="http://schemas.microsoft.com/office/drawing/2014/main" id="{61FFD91F-4875-4327-8657-9F8FA98DE37C}"/>
              </a:ext>
            </a:extLst>
          </p:cNvPr>
          <p:cNvPicPr preferRelativeResize="0"/>
          <p:nvPr/>
        </p:nvPicPr>
        <p:blipFill rotWithShape="1">
          <a:blip r:embed="rId3">
            <a:alphaModFix amt="50000"/>
          </a:blip>
          <a:srcRect/>
          <a:stretch/>
        </p:blipFill>
        <p:spPr>
          <a:xfrm>
            <a:off x="7604760" y="1164040"/>
            <a:ext cx="4397743" cy="5373920"/>
          </a:xfrm>
          <a:prstGeom prst="rect">
            <a:avLst/>
          </a:prstGeom>
          <a:noFill/>
          <a:ln>
            <a:noFill/>
          </a:ln>
        </p:spPr>
      </p:pic>
      <p:sp>
        <p:nvSpPr>
          <p:cNvPr id="233" name="Google Shape;233;p23"/>
          <p:cNvSpPr txBox="1"/>
          <p:nvPr/>
        </p:nvSpPr>
        <p:spPr>
          <a:xfrm>
            <a:off x="746623" y="571500"/>
            <a:ext cx="9433696" cy="1107996"/>
          </a:xfrm>
          <a:prstGeom prst="rect">
            <a:avLst/>
          </a:prstGeom>
          <a:noFill/>
          <a:ln>
            <a:noFill/>
          </a:ln>
        </p:spPr>
        <p:txBody>
          <a:bodyPr spcFirstLastPara="1" wrap="square" lIns="0" tIns="0" rIns="0" bIns="0" anchor="t" anchorCtr="0">
            <a:spAutoFit/>
          </a:bodyPr>
          <a:lstStyle/>
          <a:p>
            <a:pPr lvl="0"/>
            <a:r>
              <a:rPr lang="es-ES_tradnl" sz="3600" dirty="0">
                <a:solidFill>
                  <a:srgbClr val="002060"/>
                </a:solidFill>
                <a:latin typeface="Merriweather" panose="020B0604020202020204" charset="0"/>
                <a:ea typeface="Merriweather" panose="020B0604020202020204" charset="0"/>
                <a:cs typeface="Merriweather" panose="020B0604020202020204" charset="0"/>
              </a:rPr>
              <a:t>Sistema imperial y Métrico Americano</a:t>
            </a:r>
            <a:br>
              <a:rPr lang="es-ES_tradnl" sz="3600" dirty="0">
                <a:solidFill>
                  <a:srgbClr val="002060"/>
                </a:solidFill>
                <a:latin typeface="Merriweather" panose="020B0604020202020204" charset="0"/>
                <a:ea typeface="Merriweather" panose="020B0604020202020204" charset="0"/>
                <a:cs typeface="Merriweather" panose="020B0604020202020204" charset="0"/>
              </a:rPr>
            </a:br>
            <a:r>
              <a:rPr lang="es-CL" sz="3600" dirty="0">
                <a:solidFill>
                  <a:srgbClr val="002060"/>
                </a:solidFill>
                <a:latin typeface="Merriweather" panose="020B0604020202020204" charset="0"/>
                <a:ea typeface="Merriweather" panose="020B0604020202020204" charset="0"/>
                <a:cs typeface="Merriweather" panose="020B0604020202020204" charset="0"/>
              </a:rPr>
              <a:t>U.S. </a:t>
            </a:r>
            <a:r>
              <a:rPr lang="es-CL" sz="3600" dirty="0" err="1">
                <a:solidFill>
                  <a:srgbClr val="002060"/>
                </a:solidFill>
                <a:latin typeface="Merriweather" panose="020B0604020202020204" charset="0"/>
                <a:ea typeface="Merriweather" panose="020B0604020202020204" charset="0"/>
                <a:cs typeface="Merriweather" panose="020B0604020202020204" charset="0"/>
              </a:rPr>
              <a:t>Customary</a:t>
            </a:r>
            <a:r>
              <a:rPr lang="es-CL" sz="3600" dirty="0">
                <a:solidFill>
                  <a:srgbClr val="002060"/>
                </a:solidFill>
                <a:latin typeface="Merriweather" panose="020B0604020202020204" charset="0"/>
                <a:ea typeface="Merriweather" panose="020B0604020202020204" charset="0"/>
                <a:cs typeface="Merriweather" panose="020B0604020202020204" charset="0"/>
              </a:rPr>
              <a:t> </a:t>
            </a:r>
            <a:r>
              <a:rPr lang="es-CL" sz="3600" dirty="0" err="1">
                <a:solidFill>
                  <a:srgbClr val="002060"/>
                </a:solidFill>
                <a:latin typeface="Merriweather" panose="020B0604020202020204" charset="0"/>
                <a:ea typeface="Merriweather" panose="020B0604020202020204" charset="0"/>
                <a:cs typeface="Merriweather" panose="020B0604020202020204" charset="0"/>
              </a:rPr>
              <a:t>System</a:t>
            </a:r>
            <a:r>
              <a:rPr lang="es-CL" sz="3600" dirty="0">
                <a:solidFill>
                  <a:srgbClr val="002060"/>
                </a:solidFill>
                <a:latin typeface="Merriweather" panose="020B0604020202020204" charset="0"/>
                <a:ea typeface="Merriweather" panose="020B0604020202020204" charset="0"/>
                <a:cs typeface="Merriweather" panose="020B0604020202020204" charset="0"/>
              </a:rPr>
              <a:t> (USCS)</a:t>
            </a:r>
            <a:endParaRPr sz="3600" dirty="0">
              <a:solidFill>
                <a:srgbClr val="002060"/>
              </a:solidFill>
              <a:latin typeface="Merriweather" panose="020B0604020202020204" charset="0"/>
              <a:ea typeface="Merriweather" panose="020B0604020202020204" charset="0"/>
              <a:cs typeface="Merriweather" panose="020B0604020202020204" charset="0"/>
            </a:endParaRPr>
          </a:p>
        </p:txBody>
      </p:sp>
      <p:pic>
        <p:nvPicPr>
          <p:cNvPr id="232" name="Google Shape;232;p23" descr="image.png"/>
          <p:cNvPicPr preferRelativeResize="0"/>
          <p:nvPr/>
        </p:nvPicPr>
        <p:blipFill rotWithShape="1">
          <a:blip r:embed="rId3">
            <a:alphaModFix amt="50000"/>
          </a:blip>
          <a:srcRect/>
          <a:stretch/>
        </p:blipFill>
        <p:spPr>
          <a:xfrm>
            <a:off x="556124" y="1698696"/>
            <a:ext cx="6729602" cy="4951864"/>
          </a:xfrm>
          <a:prstGeom prst="rect">
            <a:avLst/>
          </a:prstGeom>
          <a:noFill/>
          <a:ln>
            <a:noFill/>
          </a:ln>
        </p:spPr>
      </p:pic>
      <p:sp>
        <p:nvSpPr>
          <p:cNvPr id="234" name="Google Shape;234;p23"/>
          <p:cNvSpPr/>
          <p:nvPr/>
        </p:nvSpPr>
        <p:spPr>
          <a:xfrm>
            <a:off x="556123"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2" name="Imagen 11">
            <a:extLst>
              <a:ext uri="{FF2B5EF4-FFF2-40B4-BE49-F238E27FC236}">
                <a16:creationId xmlns:a16="http://schemas.microsoft.com/office/drawing/2014/main" id="{0184C781-E13B-4D39-A99A-F60F1B9FB4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885" y="1833379"/>
            <a:ext cx="6461517" cy="4373194"/>
          </a:xfrm>
          <a:prstGeom prst="rect">
            <a:avLst/>
          </a:prstGeom>
        </p:spPr>
      </p:pic>
      <p:pic>
        <p:nvPicPr>
          <p:cNvPr id="13" name="Imagen 12">
            <a:extLst>
              <a:ext uri="{FF2B5EF4-FFF2-40B4-BE49-F238E27FC236}">
                <a16:creationId xmlns:a16="http://schemas.microsoft.com/office/drawing/2014/main" id="{40907558-07D6-41AD-9569-E79DCE42B1EE}"/>
              </a:ext>
            </a:extLst>
          </p:cNvPr>
          <p:cNvPicPr>
            <a:picLocks noChangeAspect="1"/>
          </p:cNvPicPr>
          <p:nvPr/>
        </p:nvPicPr>
        <p:blipFill>
          <a:blip r:embed="rId5"/>
          <a:stretch>
            <a:fillRect/>
          </a:stretch>
        </p:blipFill>
        <p:spPr>
          <a:xfrm>
            <a:off x="10545388" y="1418241"/>
            <a:ext cx="1068465" cy="1323968"/>
          </a:xfrm>
          <a:prstGeom prst="rect">
            <a:avLst/>
          </a:prstGeom>
        </p:spPr>
      </p:pic>
      <p:sp>
        <p:nvSpPr>
          <p:cNvPr id="14" name="Rectángulo 13">
            <a:extLst>
              <a:ext uri="{FF2B5EF4-FFF2-40B4-BE49-F238E27FC236}">
                <a16:creationId xmlns:a16="http://schemas.microsoft.com/office/drawing/2014/main" id="{1A0B7990-6EEE-4CF8-9D40-00D220DF45C7}"/>
              </a:ext>
            </a:extLst>
          </p:cNvPr>
          <p:cNvSpPr/>
          <p:nvPr/>
        </p:nvSpPr>
        <p:spPr>
          <a:xfrm>
            <a:off x="10389368" y="1108859"/>
            <a:ext cx="1380506" cy="307777"/>
          </a:xfrm>
          <a:prstGeom prst="rect">
            <a:avLst/>
          </a:prstGeom>
        </p:spPr>
        <p:txBody>
          <a:bodyPr wrap="none">
            <a:spAutoFit/>
          </a:bodyPr>
          <a:lstStyle/>
          <a:p>
            <a:r>
              <a:rPr lang="es-CL" b="1" dirty="0">
                <a:solidFill>
                  <a:srgbClr val="002060"/>
                </a:solidFill>
                <a:latin typeface="open sans"/>
              </a:rPr>
              <a:t>1 in = 2,54 cm</a:t>
            </a:r>
            <a:endParaRPr lang="es-CL" b="1" i="0" dirty="0">
              <a:solidFill>
                <a:srgbClr val="002060"/>
              </a:solidFill>
              <a:effectLst/>
              <a:latin typeface="open sans"/>
            </a:endParaRPr>
          </a:p>
        </p:txBody>
      </p:sp>
      <p:pic>
        <p:nvPicPr>
          <p:cNvPr id="15" name="Imagen 14">
            <a:extLst>
              <a:ext uri="{FF2B5EF4-FFF2-40B4-BE49-F238E27FC236}">
                <a16:creationId xmlns:a16="http://schemas.microsoft.com/office/drawing/2014/main" id="{71C64897-27D1-4F34-A789-EC5AA8C20BB3}"/>
              </a:ext>
            </a:extLst>
          </p:cNvPr>
          <p:cNvPicPr>
            <a:picLocks noChangeAspect="1"/>
          </p:cNvPicPr>
          <p:nvPr/>
        </p:nvPicPr>
        <p:blipFill>
          <a:blip r:embed="rId6"/>
          <a:stretch>
            <a:fillRect/>
          </a:stretch>
        </p:blipFill>
        <p:spPr>
          <a:xfrm>
            <a:off x="8056860" y="1470096"/>
            <a:ext cx="1068466" cy="973602"/>
          </a:xfrm>
          <a:prstGeom prst="rect">
            <a:avLst/>
          </a:prstGeom>
        </p:spPr>
      </p:pic>
      <p:pic>
        <p:nvPicPr>
          <p:cNvPr id="17" name="Imagen 16">
            <a:extLst>
              <a:ext uri="{FF2B5EF4-FFF2-40B4-BE49-F238E27FC236}">
                <a16:creationId xmlns:a16="http://schemas.microsoft.com/office/drawing/2014/main" id="{AD754542-B0E4-4F23-8726-2DCF3F98DDAE}"/>
              </a:ext>
            </a:extLst>
          </p:cNvPr>
          <p:cNvPicPr>
            <a:picLocks noChangeAspect="1"/>
          </p:cNvPicPr>
          <p:nvPr/>
        </p:nvPicPr>
        <p:blipFill>
          <a:blip r:embed="rId7"/>
          <a:stretch>
            <a:fillRect/>
          </a:stretch>
        </p:blipFill>
        <p:spPr>
          <a:xfrm>
            <a:off x="8705129" y="2789025"/>
            <a:ext cx="2227483" cy="1116728"/>
          </a:xfrm>
          <a:prstGeom prst="rect">
            <a:avLst/>
          </a:prstGeom>
        </p:spPr>
      </p:pic>
      <p:sp>
        <p:nvSpPr>
          <p:cNvPr id="18" name="Rectángulo 17">
            <a:extLst>
              <a:ext uri="{FF2B5EF4-FFF2-40B4-BE49-F238E27FC236}">
                <a16:creationId xmlns:a16="http://schemas.microsoft.com/office/drawing/2014/main" id="{9F52BE6C-A56A-4E45-8C1D-9F0DD8FEA9B8}"/>
              </a:ext>
            </a:extLst>
          </p:cNvPr>
          <p:cNvSpPr/>
          <p:nvPr/>
        </p:nvSpPr>
        <p:spPr>
          <a:xfrm>
            <a:off x="9040922" y="2481248"/>
            <a:ext cx="1348446" cy="307777"/>
          </a:xfrm>
          <a:prstGeom prst="rect">
            <a:avLst/>
          </a:prstGeom>
        </p:spPr>
        <p:txBody>
          <a:bodyPr wrap="none">
            <a:spAutoFit/>
          </a:bodyPr>
          <a:lstStyle/>
          <a:p>
            <a:r>
              <a:rPr lang="es-CL" b="1" dirty="0">
                <a:solidFill>
                  <a:srgbClr val="002060"/>
                </a:solidFill>
                <a:latin typeface="open sans"/>
              </a:rPr>
              <a:t>1 mi = 1,6 km</a:t>
            </a:r>
            <a:endParaRPr lang="es-CL" b="1" i="0" dirty="0">
              <a:solidFill>
                <a:srgbClr val="002060"/>
              </a:solidFill>
              <a:effectLst/>
              <a:latin typeface="open sans"/>
            </a:endParaRPr>
          </a:p>
        </p:txBody>
      </p:sp>
      <p:pic>
        <p:nvPicPr>
          <p:cNvPr id="19" name="Imagen 18">
            <a:extLst>
              <a:ext uri="{FF2B5EF4-FFF2-40B4-BE49-F238E27FC236}">
                <a16:creationId xmlns:a16="http://schemas.microsoft.com/office/drawing/2014/main" id="{DA054DF2-BD5E-411F-99B7-7636B3DE0608}"/>
              </a:ext>
            </a:extLst>
          </p:cNvPr>
          <p:cNvPicPr>
            <a:picLocks noChangeAspect="1"/>
          </p:cNvPicPr>
          <p:nvPr/>
        </p:nvPicPr>
        <p:blipFill>
          <a:blip r:embed="rId8"/>
          <a:stretch>
            <a:fillRect/>
          </a:stretch>
        </p:blipFill>
        <p:spPr>
          <a:xfrm>
            <a:off x="7984290" y="3999034"/>
            <a:ext cx="3721297" cy="2282201"/>
          </a:xfrm>
          <a:prstGeom prst="rect">
            <a:avLst/>
          </a:prstGeom>
        </p:spPr>
      </p:pic>
      <p:sp>
        <p:nvSpPr>
          <p:cNvPr id="22" name="Rectángulo 21">
            <a:extLst>
              <a:ext uri="{FF2B5EF4-FFF2-40B4-BE49-F238E27FC236}">
                <a16:creationId xmlns:a16="http://schemas.microsoft.com/office/drawing/2014/main" id="{7467654A-9996-4345-ABCD-103682388D72}"/>
              </a:ext>
            </a:extLst>
          </p:cNvPr>
          <p:cNvSpPr/>
          <p:nvPr/>
        </p:nvSpPr>
        <p:spPr>
          <a:xfrm>
            <a:off x="7835117" y="1169225"/>
            <a:ext cx="1511952" cy="307777"/>
          </a:xfrm>
          <a:prstGeom prst="rect">
            <a:avLst/>
          </a:prstGeom>
        </p:spPr>
        <p:txBody>
          <a:bodyPr wrap="none">
            <a:spAutoFit/>
          </a:bodyPr>
          <a:lstStyle/>
          <a:p>
            <a:r>
              <a:rPr lang="es-CL" b="1" dirty="0">
                <a:solidFill>
                  <a:srgbClr val="002060"/>
                </a:solidFill>
                <a:latin typeface="open sans"/>
              </a:rPr>
              <a:t>1 ft =  30,48 cm</a:t>
            </a:r>
            <a:endParaRPr lang="es-CL" b="1" i="0" dirty="0">
              <a:solidFill>
                <a:srgbClr val="002060"/>
              </a:solidFill>
              <a:effectLst/>
              <a:latin typeface="open san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23" name="Google Shape;232;p23" descr="image.png">
            <a:extLst>
              <a:ext uri="{FF2B5EF4-FFF2-40B4-BE49-F238E27FC236}">
                <a16:creationId xmlns:a16="http://schemas.microsoft.com/office/drawing/2014/main" id="{61FFD91F-4875-4327-8657-9F8FA98DE37C}"/>
              </a:ext>
            </a:extLst>
          </p:cNvPr>
          <p:cNvPicPr preferRelativeResize="0"/>
          <p:nvPr/>
        </p:nvPicPr>
        <p:blipFill rotWithShape="1">
          <a:blip r:embed="rId3">
            <a:alphaModFix amt="50000"/>
          </a:blip>
          <a:srcRect/>
          <a:stretch/>
        </p:blipFill>
        <p:spPr>
          <a:xfrm>
            <a:off x="7604760" y="2301240"/>
            <a:ext cx="4397743" cy="3810000"/>
          </a:xfrm>
          <a:prstGeom prst="rect">
            <a:avLst/>
          </a:prstGeom>
          <a:noFill/>
          <a:ln>
            <a:noFill/>
          </a:ln>
        </p:spPr>
      </p:pic>
      <p:sp>
        <p:nvSpPr>
          <p:cNvPr id="233" name="Google Shape;233;p23"/>
          <p:cNvSpPr txBox="1"/>
          <p:nvPr/>
        </p:nvSpPr>
        <p:spPr>
          <a:xfrm>
            <a:off x="746623" y="571500"/>
            <a:ext cx="9433696" cy="1107996"/>
          </a:xfrm>
          <a:prstGeom prst="rect">
            <a:avLst/>
          </a:prstGeom>
          <a:noFill/>
          <a:ln>
            <a:noFill/>
          </a:ln>
        </p:spPr>
        <p:txBody>
          <a:bodyPr spcFirstLastPara="1" wrap="square" lIns="0" tIns="0" rIns="0" bIns="0" anchor="t" anchorCtr="0">
            <a:spAutoFit/>
          </a:bodyPr>
          <a:lstStyle/>
          <a:p>
            <a:pPr lvl="0"/>
            <a:r>
              <a:rPr lang="es-ES_tradnl" sz="3600" dirty="0">
                <a:solidFill>
                  <a:srgbClr val="002060"/>
                </a:solidFill>
                <a:latin typeface="Merriweather" panose="020B0604020202020204" charset="0"/>
                <a:ea typeface="Merriweather" panose="020B0604020202020204" charset="0"/>
                <a:cs typeface="Merriweather" panose="020B0604020202020204" charset="0"/>
              </a:rPr>
              <a:t>Sistema imperial y Métrico Americano</a:t>
            </a:r>
            <a:br>
              <a:rPr lang="es-ES_tradnl" sz="3600" dirty="0">
                <a:solidFill>
                  <a:srgbClr val="002060"/>
                </a:solidFill>
                <a:latin typeface="Merriweather" panose="020B0604020202020204" charset="0"/>
                <a:ea typeface="Merriweather" panose="020B0604020202020204" charset="0"/>
                <a:cs typeface="Merriweather" panose="020B0604020202020204" charset="0"/>
              </a:rPr>
            </a:br>
            <a:r>
              <a:rPr lang="es-CL" sz="3600" dirty="0">
                <a:solidFill>
                  <a:srgbClr val="002060"/>
                </a:solidFill>
                <a:latin typeface="Merriweather" panose="020B0604020202020204" charset="0"/>
                <a:ea typeface="Merriweather" panose="020B0604020202020204" charset="0"/>
                <a:cs typeface="Merriweather" panose="020B0604020202020204" charset="0"/>
              </a:rPr>
              <a:t>U.S. </a:t>
            </a:r>
            <a:r>
              <a:rPr lang="es-CL" sz="3600" dirty="0" err="1">
                <a:solidFill>
                  <a:srgbClr val="002060"/>
                </a:solidFill>
                <a:latin typeface="Merriweather" panose="020B0604020202020204" charset="0"/>
                <a:ea typeface="Merriweather" panose="020B0604020202020204" charset="0"/>
                <a:cs typeface="Merriweather" panose="020B0604020202020204" charset="0"/>
              </a:rPr>
              <a:t>Customary</a:t>
            </a:r>
            <a:r>
              <a:rPr lang="es-CL" sz="3600" dirty="0">
                <a:solidFill>
                  <a:srgbClr val="002060"/>
                </a:solidFill>
                <a:latin typeface="Merriweather" panose="020B0604020202020204" charset="0"/>
                <a:ea typeface="Merriweather" panose="020B0604020202020204" charset="0"/>
                <a:cs typeface="Merriweather" panose="020B0604020202020204" charset="0"/>
              </a:rPr>
              <a:t> </a:t>
            </a:r>
            <a:r>
              <a:rPr lang="es-CL" sz="3600" dirty="0" err="1">
                <a:solidFill>
                  <a:srgbClr val="002060"/>
                </a:solidFill>
                <a:latin typeface="Merriweather" panose="020B0604020202020204" charset="0"/>
                <a:ea typeface="Merriweather" panose="020B0604020202020204" charset="0"/>
                <a:cs typeface="Merriweather" panose="020B0604020202020204" charset="0"/>
              </a:rPr>
              <a:t>System</a:t>
            </a:r>
            <a:r>
              <a:rPr lang="es-CL" sz="3600" dirty="0">
                <a:solidFill>
                  <a:srgbClr val="002060"/>
                </a:solidFill>
                <a:latin typeface="Merriweather" panose="020B0604020202020204" charset="0"/>
                <a:ea typeface="Merriweather" panose="020B0604020202020204" charset="0"/>
                <a:cs typeface="Merriweather" panose="020B0604020202020204" charset="0"/>
              </a:rPr>
              <a:t> (USCS)</a:t>
            </a:r>
            <a:endParaRPr sz="3600" dirty="0">
              <a:solidFill>
                <a:srgbClr val="002060"/>
              </a:solidFill>
              <a:latin typeface="Merriweather" panose="020B0604020202020204" charset="0"/>
              <a:ea typeface="Merriweather" panose="020B0604020202020204" charset="0"/>
              <a:cs typeface="Merriweather" panose="020B0604020202020204" charset="0"/>
            </a:endParaRPr>
          </a:p>
        </p:txBody>
      </p:sp>
      <p:pic>
        <p:nvPicPr>
          <p:cNvPr id="232" name="Google Shape;232;p23" descr="image.png"/>
          <p:cNvPicPr preferRelativeResize="0"/>
          <p:nvPr/>
        </p:nvPicPr>
        <p:blipFill rotWithShape="1">
          <a:blip r:embed="rId3">
            <a:alphaModFix amt="50000"/>
          </a:blip>
          <a:srcRect/>
          <a:stretch/>
        </p:blipFill>
        <p:spPr>
          <a:xfrm>
            <a:off x="556124" y="1698696"/>
            <a:ext cx="6729602" cy="4951864"/>
          </a:xfrm>
          <a:prstGeom prst="rect">
            <a:avLst/>
          </a:prstGeom>
          <a:noFill/>
          <a:ln>
            <a:noFill/>
          </a:ln>
        </p:spPr>
      </p:pic>
      <p:sp>
        <p:nvSpPr>
          <p:cNvPr id="234" name="Google Shape;234;p23"/>
          <p:cNvSpPr/>
          <p:nvPr/>
        </p:nvSpPr>
        <p:spPr>
          <a:xfrm>
            <a:off x="556123"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6" name="Imagen 15">
            <a:extLst>
              <a:ext uri="{FF2B5EF4-FFF2-40B4-BE49-F238E27FC236}">
                <a16:creationId xmlns:a16="http://schemas.microsoft.com/office/drawing/2014/main" id="{4A9B1E19-DFEF-4690-A1C6-C31AD0D189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096" y="1882672"/>
            <a:ext cx="6481224" cy="4495268"/>
          </a:xfrm>
          <a:prstGeom prst="rect">
            <a:avLst/>
          </a:prstGeom>
        </p:spPr>
      </p:pic>
      <p:pic>
        <p:nvPicPr>
          <p:cNvPr id="20" name="Imagen 19">
            <a:extLst>
              <a:ext uri="{FF2B5EF4-FFF2-40B4-BE49-F238E27FC236}">
                <a16:creationId xmlns:a16="http://schemas.microsoft.com/office/drawing/2014/main" id="{2BC9E226-D4F2-42A7-88AF-3178B67D1B18}"/>
              </a:ext>
            </a:extLst>
          </p:cNvPr>
          <p:cNvPicPr>
            <a:picLocks noChangeAspect="1"/>
          </p:cNvPicPr>
          <p:nvPr/>
        </p:nvPicPr>
        <p:blipFill>
          <a:blip r:embed="rId5"/>
          <a:stretch>
            <a:fillRect/>
          </a:stretch>
        </p:blipFill>
        <p:spPr>
          <a:xfrm>
            <a:off x="7769111" y="2511578"/>
            <a:ext cx="4069039" cy="3326099"/>
          </a:xfrm>
          <a:prstGeom prst="rect">
            <a:avLst/>
          </a:prstGeom>
        </p:spPr>
      </p:pic>
    </p:spTree>
    <p:extLst>
      <p:ext uri="{BB962C8B-B14F-4D97-AF65-F5344CB8AC3E}">
        <p14:creationId xmlns:p14="http://schemas.microsoft.com/office/powerpoint/2010/main" val="3625108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3" name="Google Shape;233;p23"/>
          <p:cNvSpPr txBox="1"/>
          <p:nvPr/>
        </p:nvSpPr>
        <p:spPr>
          <a:xfrm>
            <a:off x="651096" y="541302"/>
            <a:ext cx="9433696" cy="553998"/>
          </a:xfrm>
          <a:prstGeom prst="rect">
            <a:avLst/>
          </a:prstGeom>
          <a:noFill/>
          <a:ln>
            <a:noFill/>
          </a:ln>
        </p:spPr>
        <p:txBody>
          <a:bodyPr spcFirstLastPara="1" wrap="square" lIns="0" tIns="0" rIns="0" bIns="0" anchor="t" anchorCtr="0">
            <a:spAutoFit/>
          </a:bodyPr>
          <a:lstStyle/>
          <a:p>
            <a:r>
              <a:rPr lang="es-ES" sz="3600" b="1" dirty="0">
                <a:solidFill>
                  <a:srgbClr val="002060"/>
                </a:solidFill>
                <a:latin typeface="Merriweather" panose="020B0604020202020204" charset="0"/>
                <a:ea typeface="Merriweather" panose="020B0604020202020204" charset="0"/>
                <a:cs typeface="Merriweather" panose="020B0604020202020204" charset="0"/>
              </a:rPr>
              <a:t>Imperial vs SI</a:t>
            </a:r>
            <a:endParaRPr lang="es-CL" sz="3600" b="1" dirty="0">
              <a:solidFill>
                <a:srgbClr val="002060"/>
              </a:solidFill>
              <a:latin typeface="Merriweather" panose="020B0604020202020204" charset="0"/>
              <a:ea typeface="Merriweather" panose="020B0604020202020204" charset="0"/>
              <a:cs typeface="Merriweather" panose="020B0604020202020204" charset="0"/>
            </a:endParaRPr>
          </a:p>
        </p:txBody>
      </p:sp>
      <p:pic>
        <p:nvPicPr>
          <p:cNvPr id="232" name="Google Shape;232;p23" descr="image.png"/>
          <p:cNvPicPr preferRelativeResize="0"/>
          <p:nvPr/>
        </p:nvPicPr>
        <p:blipFill rotWithShape="1">
          <a:blip r:embed="rId3">
            <a:alphaModFix amt="50000"/>
          </a:blip>
          <a:srcRect/>
          <a:stretch/>
        </p:blipFill>
        <p:spPr>
          <a:xfrm>
            <a:off x="2560183" y="1209522"/>
            <a:ext cx="9433696" cy="5374157"/>
          </a:xfrm>
          <a:prstGeom prst="rect">
            <a:avLst/>
          </a:prstGeom>
          <a:noFill/>
          <a:ln>
            <a:noFill/>
          </a:ln>
        </p:spPr>
      </p:pic>
      <p:sp>
        <p:nvSpPr>
          <p:cNvPr id="234" name="Google Shape;234;p23"/>
          <p:cNvSpPr/>
          <p:nvPr/>
        </p:nvSpPr>
        <p:spPr>
          <a:xfrm>
            <a:off x="556123"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8" name="Imagen 7">
            <a:extLst>
              <a:ext uri="{FF2B5EF4-FFF2-40B4-BE49-F238E27FC236}">
                <a16:creationId xmlns:a16="http://schemas.microsoft.com/office/drawing/2014/main" id="{3EA7067C-7CDE-4699-B031-233CC1805E09}"/>
              </a:ext>
            </a:extLst>
          </p:cNvPr>
          <p:cNvPicPr>
            <a:picLocks noChangeAspect="1"/>
          </p:cNvPicPr>
          <p:nvPr/>
        </p:nvPicPr>
        <p:blipFill>
          <a:blip r:embed="rId4"/>
          <a:stretch>
            <a:fillRect/>
          </a:stretch>
        </p:blipFill>
        <p:spPr>
          <a:xfrm>
            <a:off x="2727434" y="1329174"/>
            <a:ext cx="9068393" cy="4987524"/>
          </a:xfrm>
          <a:prstGeom prst="rect">
            <a:avLst/>
          </a:prstGeom>
        </p:spPr>
      </p:pic>
    </p:spTree>
    <p:extLst>
      <p:ext uri="{BB962C8B-B14F-4D97-AF65-F5344CB8AC3E}">
        <p14:creationId xmlns:p14="http://schemas.microsoft.com/office/powerpoint/2010/main" val="700864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13" name="Google Shape;262;p25" descr="image.png">
            <a:extLst>
              <a:ext uri="{FF2B5EF4-FFF2-40B4-BE49-F238E27FC236}">
                <a16:creationId xmlns:a16="http://schemas.microsoft.com/office/drawing/2014/main" id="{8AFF10BD-A190-4CEA-A1D6-E41EA3A71ABE}"/>
              </a:ext>
            </a:extLst>
          </p:cNvPr>
          <p:cNvPicPr preferRelativeResize="0"/>
          <p:nvPr/>
        </p:nvPicPr>
        <p:blipFill rotWithShape="1">
          <a:blip r:embed="rId3">
            <a:alphaModFix amt="50000"/>
          </a:blip>
          <a:srcRect/>
          <a:stretch/>
        </p:blipFill>
        <p:spPr>
          <a:xfrm>
            <a:off x="7322819" y="125994"/>
            <a:ext cx="4411982" cy="3422539"/>
          </a:xfrm>
          <a:prstGeom prst="rect">
            <a:avLst/>
          </a:prstGeom>
          <a:noFill/>
          <a:ln>
            <a:noFill/>
          </a:ln>
        </p:spPr>
      </p:pic>
      <p:pic>
        <p:nvPicPr>
          <p:cNvPr id="262" name="Google Shape;262;p25" descr="image.png"/>
          <p:cNvPicPr preferRelativeResize="0"/>
          <p:nvPr/>
        </p:nvPicPr>
        <p:blipFill rotWithShape="1">
          <a:blip r:embed="rId3">
            <a:alphaModFix amt="50000"/>
          </a:blip>
          <a:srcRect/>
          <a:stretch/>
        </p:blipFill>
        <p:spPr>
          <a:xfrm>
            <a:off x="571500" y="1271758"/>
            <a:ext cx="4059747" cy="2877562"/>
          </a:xfrm>
          <a:prstGeom prst="rect">
            <a:avLst/>
          </a:prstGeom>
          <a:noFill/>
          <a:ln>
            <a:noFill/>
          </a:ln>
        </p:spPr>
      </p:pic>
      <p:sp>
        <p:nvSpPr>
          <p:cNvPr id="263" name="Google Shape;263;p25"/>
          <p:cNvSpPr txBox="1"/>
          <p:nvPr/>
        </p:nvSpPr>
        <p:spPr>
          <a:xfrm>
            <a:off x="762000" y="571500"/>
            <a:ext cx="11401500" cy="507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dirty="0">
                <a:solidFill>
                  <a:srgbClr val="002D52"/>
                </a:solidFill>
                <a:latin typeface="Merriweather"/>
                <a:ea typeface="Merriweather"/>
                <a:cs typeface="Merriweather"/>
                <a:sym typeface="Merriweather"/>
              </a:rPr>
              <a:t>Algunas equivalencias…</a:t>
            </a:r>
            <a:endParaRPr lang="es-CL" dirty="0"/>
          </a:p>
        </p:txBody>
      </p:sp>
      <p:sp>
        <p:nvSpPr>
          <p:cNvPr id="264" name="Google Shape;264;p25"/>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1" name="CuadroTexto 10">
            <a:extLst>
              <a:ext uri="{FF2B5EF4-FFF2-40B4-BE49-F238E27FC236}">
                <a16:creationId xmlns:a16="http://schemas.microsoft.com/office/drawing/2014/main" id="{10A42998-4049-47A9-B878-91F313046120}"/>
              </a:ext>
            </a:extLst>
          </p:cNvPr>
          <p:cNvSpPr txBox="1"/>
          <p:nvPr/>
        </p:nvSpPr>
        <p:spPr>
          <a:xfrm>
            <a:off x="677251" y="1343309"/>
            <a:ext cx="3953996"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ES_tradnl" sz="1800" dirty="0">
                <a:solidFill>
                  <a:srgbClr val="002060"/>
                </a:solidFill>
                <a:latin typeface="Comic Sans MS"/>
              </a:rPr>
              <a:t>Algunas unidades de longitud </a:t>
            </a:r>
          </a:p>
          <a:p>
            <a:endParaRPr lang="es-ES_tradnl" sz="1800" dirty="0">
              <a:solidFill>
                <a:srgbClr val="002060"/>
              </a:solidFill>
              <a:latin typeface="Comic Sans MS"/>
            </a:endParaRPr>
          </a:p>
          <a:p>
            <a:pPr marL="285750" indent="-285750">
              <a:buFont typeface="Arial" panose="020B0604020202020204" pitchFamily="34" charset="0"/>
              <a:buChar char="•"/>
            </a:pPr>
            <a:r>
              <a:rPr lang="es-ES_tradnl" sz="1800" dirty="0">
                <a:solidFill>
                  <a:srgbClr val="002060"/>
                </a:solidFill>
                <a:latin typeface="Comic Sans MS"/>
              </a:rPr>
              <a:t>1 yarda = 0,91 m </a:t>
            </a:r>
          </a:p>
          <a:p>
            <a:pPr marL="285750" indent="-285750">
              <a:buFont typeface="Arial" panose="020B0604020202020204" pitchFamily="34" charset="0"/>
              <a:buChar char="•"/>
            </a:pPr>
            <a:r>
              <a:rPr lang="es-ES_tradnl" sz="1800" dirty="0">
                <a:solidFill>
                  <a:srgbClr val="002060"/>
                </a:solidFill>
                <a:latin typeface="Comic Sans MS"/>
              </a:rPr>
              <a:t>1 pulgada = 2,54 cm </a:t>
            </a:r>
          </a:p>
          <a:p>
            <a:pPr marL="285750" indent="-285750">
              <a:buFont typeface="Arial" panose="020B0604020202020204" pitchFamily="34" charset="0"/>
              <a:buChar char="•"/>
            </a:pPr>
            <a:r>
              <a:rPr lang="es-ES_tradnl" sz="1800" dirty="0">
                <a:solidFill>
                  <a:srgbClr val="002060"/>
                </a:solidFill>
                <a:latin typeface="Comic Sans MS"/>
              </a:rPr>
              <a:t>1 pie = 0,305 m </a:t>
            </a:r>
          </a:p>
          <a:p>
            <a:pPr marL="285750" indent="-285750">
              <a:buFont typeface="Arial" panose="020B0604020202020204" pitchFamily="34" charset="0"/>
              <a:buChar char="•"/>
            </a:pPr>
            <a:r>
              <a:rPr lang="es-ES_tradnl" sz="1800" dirty="0">
                <a:solidFill>
                  <a:srgbClr val="002060"/>
                </a:solidFill>
                <a:latin typeface="Comic Sans MS"/>
              </a:rPr>
              <a:t>1 milla = 1609 m </a:t>
            </a:r>
          </a:p>
          <a:p>
            <a:pPr marL="285750" indent="-285750">
              <a:buFont typeface="Arial" panose="020B0604020202020204" pitchFamily="34" charset="0"/>
              <a:buChar char="•"/>
            </a:pPr>
            <a:r>
              <a:rPr lang="es-ES_tradnl" sz="1800" dirty="0">
                <a:solidFill>
                  <a:srgbClr val="002060"/>
                </a:solidFill>
                <a:latin typeface="Comic Sans MS"/>
              </a:rPr>
              <a:t>1 Angstrom (</a:t>
            </a:r>
            <a:r>
              <a:rPr lang="es-ES_tradnl" sz="1800" dirty="0" err="1">
                <a:solidFill>
                  <a:srgbClr val="002060"/>
                </a:solidFill>
                <a:latin typeface="Comic Sans MS"/>
              </a:rPr>
              <a:t>Å</a:t>
            </a:r>
            <a:r>
              <a:rPr lang="es-ES_tradnl" sz="1800" dirty="0">
                <a:solidFill>
                  <a:srgbClr val="002060"/>
                </a:solidFill>
                <a:latin typeface="Comic Sans MS"/>
              </a:rPr>
              <a:t>) = 1 x 10</a:t>
            </a:r>
            <a:r>
              <a:rPr lang="es-ES_tradnl" sz="1800" baseline="30000" dirty="0">
                <a:solidFill>
                  <a:srgbClr val="002060"/>
                </a:solidFill>
                <a:latin typeface="Comic Sans MS"/>
              </a:rPr>
              <a:t>-10</a:t>
            </a:r>
            <a:r>
              <a:rPr lang="es-ES_tradnl" sz="1800" dirty="0">
                <a:solidFill>
                  <a:srgbClr val="002060"/>
                </a:solidFill>
                <a:latin typeface="Comic Sans MS"/>
              </a:rPr>
              <a:t> m </a:t>
            </a:r>
          </a:p>
          <a:p>
            <a:pPr marL="285750" indent="-285750">
              <a:buFont typeface="Arial" panose="020B0604020202020204" pitchFamily="34" charset="0"/>
              <a:buChar char="•"/>
            </a:pPr>
            <a:r>
              <a:rPr lang="es-ES_tradnl" sz="1800" dirty="0">
                <a:solidFill>
                  <a:srgbClr val="002060"/>
                </a:solidFill>
                <a:latin typeface="Comic Sans MS"/>
              </a:rPr>
              <a:t>1 año-luz = 9,46 × 10</a:t>
            </a:r>
            <a:r>
              <a:rPr lang="es-ES_tradnl" sz="1800" baseline="30000" dirty="0">
                <a:solidFill>
                  <a:srgbClr val="002060"/>
                </a:solidFill>
                <a:latin typeface="Comic Sans MS"/>
              </a:rPr>
              <a:t>12 </a:t>
            </a:r>
            <a:r>
              <a:rPr lang="es-ES_tradnl" sz="1800" dirty="0">
                <a:solidFill>
                  <a:srgbClr val="002060"/>
                </a:solidFill>
                <a:latin typeface="Comic Sans MS"/>
              </a:rPr>
              <a:t>km </a:t>
            </a:r>
          </a:p>
          <a:p>
            <a:pPr marL="285750" indent="-285750">
              <a:buFont typeface="Arial" panose="020B0604020202020204" pitchFamily="34" charset="0"/>
              <a:buChar char="•"/>
            </a:pPr>
            <a:r>
              <a:rPr lang="es-ES_tradnl" sz="1800" dirty="0">
                <a:solidFill>
                  <a:srgbClr val="002060"/>
                </a:solidFill>
                <a:latin typeface="Comic Sans MS"/>
              </a:rPr>
              <a:t>1 U. A. = 1,495 978 70 × 10</a:t>
            </a:r>
            <a:r>
              <a:rPr lang="es-ES_tradnl" sz="1800" baseline="30000" dirty="0">
                <a:solidFill>
                  <a:srgbClr val="002060"/>
                </a:solidFill>
                <a:latin typeface="Comic Sans MS"/>
              </a:rPr>
              <a:t>8</a:t>
            </a:r>
            <a:r>
              <a:rPr lang="es-ES_tradnl" sz="1800" dirty="0">
                <a:solidFill>
                  <a:srgbClr val="002060"/>
                </a:solidFill>
                <a:latin typeface="Comic Sans MS"/>
              </a:rPr>
              <a:t> km </a:t>
            </a:r>
          </a:p>
          <a:p>
            <a:pPr marL="285750" indent="-285750">
              <a:buFont typeface="Arial" panose="020B0604020202020204" pitchFamily="34" charset="0"/>
              <a:buChar char="•"/>
            </a:pPr>
            <a:r>
              <a:rPr lang="es-ES_tradnl" sz="1800" dirty="0">
                <a:solidFill>
                  <a:srgbClr val="002060"/>
                </a:solidFill>
                <a:latin typeface="Comic Sans MS"/>
              </a:rPr>
              <a:t>1 pársec =3,08568025 × 10</a:t>
            </a:r>
            <a:r>
              <a:rPr lang="es-ES_tradnl" sz="1800" baseline="30000" dirty="0">
                <a:solidFill>
                  <a:srgbClr val="002060"/>
                </a:solidFill>
                <a:latin typeface="Comic Sans MS"/>
              </a:rPr>
              <a:t>16</a:t>
            </a:r>
            <a:r>
              <a:rPr lang="es-ES_tradnl" sz="1800" dirty="0">
                <a:solidFill>
                  <a:srgbClr val="002060"/>
                </a:solidFill>
                <a:latin typeface="Comic Sans MS"/>
              </a:rPr>
              <a:t> m</a:t>
            </a:r>
            <a:endParaRPr lang="es-ES_tradnl" sz="1800" dirty="0">
              <a:solidFill>
                <a:srgbClr val="002060"/>
              </a:solidFill>
              <a:latin typeface="Comic Sans MS"/>
              <a:cs typeface="Calibri"/>
            </a:endParaRPr>
          </a:p>
        </p:txBody>
      </p:sp>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05174A07-D231-4E0A-8E25-C38E43C53DC3}"/>
                  </a:ext>
                </a:extLst>
              </p:cNvPr>
              <p:cNvSpPr txBox="1"/>
              <p:nvPr/>
            </p:nvSpPr>
            <p:spPr>
              <a:xfrm>
                <a:off x="7322819" y="145188"/>
                <a:ext cx="4297681" cy="34225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ES_tradnl" sz="1800" dirty="0">
                    <a:solidFill>
                      <a:srgbClr val="002060"/>
                    </a:solidFill>
                    <a:latin typeface="Comic Sans MS"/>
                  </a:rPr>
                  <a:t>Algunas unidades de masa </a:t>
                </a:r>
              </a:p>
              <a:p>
                <a:endParaRPr lang="es-ES_tradnl" sz="1800" dirty="0">
                  <a:solidFill>
                    <a:srgbClr val="002060"/>
                  </a:solidFill>
                  <a:cs typeface="Calibri"/>
                </a:endParaRPr>
              </a:p>
              <a:p>
                <a:pPr marL="285750" indent="-285750">
                  <a:buFont typeface="Arial" panose="020B0604020202020204" pitchFamily="34" charset="0"/>
                  <a:buChar char="•"/>
                </a:pPr>
                <a:r>
                  <a:rPr lang="es-ES_tradnl" sz="1800" dirty="0">
                    <a:solidFill>
                      <a:srgbClr val="002060"/>
                    </a:solidFill>
                    <a:latin typeface="Comic Sans MS"/>
                  </a:rPr>
                  <a:t>1 g = 10</a:t>
                </a:r>
                <a:r>
                  <a:rPr lang="es-ES_tradnl" sz="1800" baseline="30000" dirty="0">
                    <a:solidFill>
                      <a:srgbClr val="002060"/>
                    </a:solidFill>
                    <a:latin typeface="Comic Sans MS"/>
                  </a:rPr>
                  <a:t>-3</a:t>
                </a:r>
                <a:r>
                  <a:rPr lang="es-ES_tradnl" sz="1800" dirty="0">
                    <a:solidFill>
                      <a:srgbClr val="002060"/>
                    </a:solidFill>
                    <a:latin typeface="Comic Sans MS"/>
                  </a:rPr>
                  <a:t> kg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libra = 453,6 g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onza = 28,35 g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a:t>
                </a:r>
                <a:r>
                  <a:rPr lang="es-ES_tradnl" sz="1800" dirty="0" err="1">
                    <a:solidFill>
                      <a:srgbClr val="002060"/>
                    </a:solidFill>
                    <a:latin typeface="Comic Sans MS"/>
                  </a:rPr>
                  <a:t>slug</a:t>
                </a:r>
                <a:r>
                  <a:rPr lang="es-ES_tradnl" sz="1800" dirty="0">
                    <a:solidFill>
                      <a:srgbClr val="002060"/>
                    </a:solidFill>
                    <a:latin typeface="Comic Sans MS"/>
                  </a:rPr>
                  <a:t> = 14,59 kg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tonelada métrica = 1000 kg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a:t>
                </a:r>
                <a:r>
                  <a:rPr lang="es-ES_tradnl" sz="1800" dirty="0" err="1">
                    <a:solidFill>
                      <a:srgbClr val="002060"/>
                    </a:solidFill>
                    <a:latin typeface="Comic Sans MS"/>
                  </a:rPr>
                  <a:t>uma</a:t>
                </a:r>
                <a:r>
                  <a:rPr lang="es-ES_tradnl" sz="1800" dirty="0">
                    <a:solidFill>
                      <a:srgbClr val="002060"/>
                    </a:solidFill>
                    <a:latin typeface="Comic Sans MS"/>
                  </a:rPr>
                  <a:t> = </a:t>
                </a:r>
                <a14:m>
                  <m:oMath xmlns:m="http://schemas.openxmlformats.org/officeDocument/2006/math">
                    <m:r>
                      <a:rPr lang="es-CL" sz="1800" b="1" i="0" smtClean="0">
                        <a:solidFill>
                          <a:srgbClr val="002060"/>
                        </a:solidFill>
                        <a:latin typeface="Cambria Math" panose="02040503050406030204" pitchFamily="18" charset="0"/>
                      </a:rPr>
                      <m:t>𝟏</m:t>
                    </m:r>
                    <m:r>
                      <a:rPr lang="es-CL" sz="1800" b="1" i="0" smtClean="0">
                        <a:solidFill>
                          <a:srgbClr val="002060"/>
                        </a:solidFill>
                        <a:latin typeface="Cambria Math" panose="02040503050406030204" pitchFamily="18" charset="0"/>
                      </a:rPr>
                      <m:t>,</m:t>
                    </m:r>
                    <m:r>
                      <a:rPr lang="es-CL" sz="1800" b="1" i="0" smtClean="0">
                        <a:solidFill>
                          <a:srgbClr val="002060"/>
                        </a:solidFill>
                        <a:latin typeface="Cambria Math" panose="02040503050406030204" pitchFamily="18" charset="0"/>
                      </a:rPr>
                      <m:t>𝟔𝟔</m:t>
                    </m:r>
                    <m:r>
                      <a:rPr lang="es-CL" sz="1800" b="1" i="0" smtClean="0">
                        <a:solidFill>
                          <a:srgbClr val="002060"/>
                        </a:solidFill>
                        <a:latin typeface="Cambria Math" panose="02040503050406030204" pitchFamily="18" charset="0"/>
                      </a:rPr>
                      <m:t>∗</m:t>
                    </m:r>
                    <m:sSup>
                      <m:sSupPr>
                        <m:ctrlPr>
                          <a:rPr lang="es-CL" sz="1800" b="1" i="1" smtClean="0">
                            <a:solidFill>
                              <a:srgbClr val="002060"/>
                            </a:solidFill>
                            <a:latin typeface="Cambria Math" panose="02040503050406030204" pitchFamily="18" charset="0"/>
                          </a:rPr>
                        </m:ctrlPr>
                      </m:sSupPr>
                      <m:e>
                        <m:r>
                          <a:rPr lang="es-CL" sz="1800" b="1" i="0" smtClean="0">
                            <a:solidFill>
                              <a:srgbClr val="002060"/>
                            </a:solidFill>
                            <a:latin typeface="Cambria Math" panose="02040503050406030204" pitchFamily="18" charset="0"/>
                          </a:rPr>
                          <m:t>𝟏𝟎</m:t>
                        </m:r>
                      </m:e>
                      <m:sup>
                        <m:r>
                          <a:rPr lang="es-CL" sz="1800" b="1" i="0" smtClean="0">
                            <a:solidFill>
                              <a:srgbClr val="002060"/>
                            </a:solidFill>
                            <a:latin typeface="Cambria Math" panose="02040503050406030204" pitchFamily="18" charset="0"/>
                          </a:rPr>
                          <m:t>−</m:t>
                        </m:r>
                        <m:r>
                          <a:rPr lang="es-CL" sz="1800" b="1" i="0" smtClean="0">
                            <a:solidFill>
                              <a:srgbClr val="002060"/>
                            </a:solidFill>
                            <a:latin typeface="Cambria Math" panose="02040503050406030204" pitchFamily="18" charset="0"/>
                          </a:rPr>
                          <m:t>𝟐𝟕</m:t>
                        </m:r>
                      </m:sup>
                    </m:sSup>
                  </m:oMath>
                </a14:m>
                <a:r>
                  <a:rPr lang="es-ES_tradnl" sz="1800" dirty="0">
                    <a:solidFill>
                      <a:srgbClr val="002060"/>
                    </a:solidFill>
                    <a:latin typeface="Comic Sans MS"/>
                  </a:rPr>
                  <a:t>kg (1/12 masa 12C6)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UTM = 9,80665 kg </a:t>
                </a:r>
                <a:endParaRPr lang="es-ES_tradnl" sz="1800" dirty="0">
                  <a:solidFill>
                    <a:srgbClr val="002060"/>
                  </a:solidFill>
                  <a:latin typeface="Calibri"/>
                  <a:cs typeface="Calibri"/>
                </a:endParaRPr>
              </a:p>
              <a:p>
                <a:pPr marL="285750" indent="-285750">
                  <a:buFont typeface="Arial" panose="020B0604020202020204" pitchFamily="34" charset="0"/>
                  <a:buChar char="•"/>
                </a:pPr>
                <a:r>
                  <a:rPr lang="es-ES_tradnl" sz="1800" dirty="0">
                    <a:solidFill>
                      <a:srgbClr val="002060"/>
                    </a:solidFill>
                    <a:latin typeface="Comic Sans MS"/>
                  </a:rPr>
                  <a:t>1 quilate =200 mg (joyas) (1 quilate aleación = 1/24)</a:t>
                </a:r>
                <a:endParaRPr lang="es-ES_tradnl" sz="1800" dirty="0">
                  <a:solidFill>
                    <a:srgbClr val="002060"/>
                  </a:solidFill>
                  <a:cs typeface="Calibri"/>
                </a:endParaRPr>
              </a:p>
            </p:txBody>
          </p:sp>
        </mc:Choice>
        <mc:Fallback xmlns="">
          <p:sp>
            <p:nvSpPr>
              <p:cNvPr id="12" name="CuadroTexto 11">
                <a:extLst>
                  <a:ext uri="{FF2B5EF4-FFF2-40B4-BE49-F238E27FC236}">
                    <a16:creationId xmlns:a16="http://schemas.microsoft.com/office/drawing/2014/main" id="{05174A07-D231-4E0A-8E25-C38E43C53DC3}"/>
                  </a:ext>
                </a:extLst>
              </p:cNvPr>
              <p:cNvSpPr txBox="1">
                <a:spLocks noRot="1" noChangeAspect="1" noMove="1" noResize="1" noEditPoints="1" noAdjustHandles="1" noChangeArrowheads="1" noChangeShapeType="1" noTextEdit="1"/>
              </p:cNvSpPr>
              <p:nvPr/>
            </p:nvSpPr>
            <p:spPr>
              <a:xfrm>
                <a:off x="7322819" y="145188"/>
                <a:ext cx="4297681" cy="3422540"/>
              </a:xfrm>
              <a:prstGeom prst="rect">
                <a:avLst/>
              </a:prstGeom>
              <a:blipFill>
                <a:blip r:embed="rId4"/>
                <a:stretch>
                  <a:fillRect l="-851" t="-891" b="-2139"/>
                </a:stretch>
              </a:blipFill>
            </p:spPr>
            <p:txBody>
              <a:bodyPr/>
              <a:lstStyle/>
              <a:p>
                <a:r>
                  <a:rPr lang="es-CL">
                    <a:noFill/>
                  </a:rPr>
                  <a:t> </a:t>
                </a:r>
              </a:p>
            </p:txBody>
          </p:sp>
        </mc:Fallback>
      </mc:AlternateContent>
      <p:pic>
        <p:nvPicPr>
          <p:cNvPr id="15" name="Google Shape;262;p25" descr="image.png">
            <a:extLst>
              <a:ext uri="{FF2B5EF4-FFF2-40B4-BE49-F238E27FC236}">
                <a16:creationId xmlns:a16="http://schemas.microsoft.com/office/drawing/2014/main" id="{305AF24A-3E04-4EAC-895C-888BCB2EB7CF}"/>
              </a:ext>
            </a:extLst>
          </p:cNvPr>
          <p:cNvPicPr preferRelativeResize="0"/>
          <p:nvPr/>
        </p:nvPicPr>
        <p:blipFill rotWithShape="1">
          <a:blip r:embed="rId3">
            <a:alphaModFix amt="50000"/>
          </a:blip>
          <a:srcRect/>
          <a:stretch/>
        </p:blipFill>
        <p:spPr>
          <a:xfrm>
            <a:off x="4810759" y="3716543"/>
            <a:ext cx="3681901" cy="2890957"/>
          </a:xfrm>
          <a:prstGeom prst="rect">
            <a:avLst/>
          </a:prstGeom>
          <a:noFill/>
          <a:ln>
            <a:noFill/>
          </a:ln>
        </p:spPr>
      </p:pic>
      <p:sp>
        <p:nvSpPr>
          <p:cNvPr id="16" name="CuadroTexto 15">
            <a:extLst>
              <a:ext uri="{FF2B5EF4-FFF2-40B4-BE49-F238E27FC236}">
                <a16:creationId xmlns:a16="http://schemas.microsoft.com/office/drawing/2014/main" id="{B459CD3C-88AE-47C3-AE38-FFEC1977210D}"/>
              </a:ext>
            </a:extLst>
          </p:cNvPr>
          <p:cNvSpPr txBox="1"/>
          <p:nvPr/>
        </p:nvSpPr>
        <p:spPr>
          <a:xfrm>
            <a:off x="5051621" y="3745178"/>
            <a:ext cx="3314921"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ES_tradnl" sz="1800" dirty="0">
                <a:solidFill>
                  <a:srgbClr val="002060"/>
                </a:solidFill>
                <a:latin typeface="Comic Sans MS"/>
              </a:rPr>
              <a:t>Algunas unidades de tiempo </a:t>
            </a:r>
          </a:p>
          <a:p>
            <a:endParaRPr lang="es-ES_tradnl" sz="1800" dirty="0">
              <a:solidFill>
                <a:srgbClr val="002060"/>
              </a:solidFill>
              <a:latin typeface="Comic Sans MS"/>
            </a:endParaRPr>
          </a:p>
          <a:p>
            <a:pPr marL="342900" indent="-342900">
              <a:buFont typeface="Arial" panose="020B0604020202020204" pitchFamily="34" charset="0"/>
              <a:buChar char="•"/>
            </a:pPr>
            <a:r>
              <a:rPr lang="es-ES_tradnl" sz="1800" dirty="0">
                <a:solidFill>
                  <a:srgbClr val="002060"/>
                </a:solidFill>
                <a:latin typeface="Comic Sans MS"/>
              </a:rPr>
              <a:t>1 min = 60 s </a:t>
            </a:r>
          </a:p>
          <a:p>
            <a:pPr marL="342900" indent="-342900">
              <a:buFont typeface="Arial" panose="020B0604020202020204" pitchFamily="34" charset="0"/>
              <a:buChar char="•"/>
            </a:pPr>
            <a:r>
              <a:rPr lang="es-ES_tradnl" sz="1800" dirty="0">
                <a:solidFill>
                  <a:srgbClr val="002060"/>
                </a:solidFill>
                <a:latin typeface="Comic Sans MS"/>
              </a:rPr>
              <a:t>1 h = 60 min </a:t>
            </a:r>
          </a:p>
          <a:p>
            <a:pPr marL="342900" indent="-342900">
              <a:buFont typeface="Arial" panose="020B0604020202020204" pitchFamily="34" charset="0"/>
              <a:buChar char="•"/>
            </a:pPr>
            <a:r>
              <a:rPr lang="es-ES_tradnl" sz="1800" dirty="0">
                <a:solidFill>
                  <a:srgbClr val="002060"/>
                </a:solidFill>
                <a:latin typeface="Comic Sans MS"/>
              </a:rPr>
              <a:t>1 día = 24 h </a:t>
            </a:r>
          </a:p>
          <a:p>
            <a:pPr marL="342900" indent="-342900">
              <a:buFont typeface="Arial" panose="020B0604020202020204" pitchFamily="34" charset="0"/>
              <a:buChar char="•"/>
            </a:pPr>
            <a:r>
              <a:rPr lang="es-ES_tradnl" sz="1800" dirty="0">
                <a:solidFill>
                  <a:srgbClr val="002060"/>
                </a:solidFill>
                <a:latin typeface="Comic Sans MS"/>
              </a:rPr>
              <a:t>1 año = 365 días </a:t>
            </a:r>
          </a:p>
          <a:p>
            <a:pPr marL="342900" indent="-342900">
              <a:buFont typeface="Arial" panose="020B0604020202020204" pitchFamily="34" charset="0"/>
              <a:buChar char="•"/>
            </a:pPr>
            <a:r>
              <a:rPr lang="es-ES_tradnl" sz="1800" dirty="0">
                <a:solidFill>
                  <a:srgbClr val="002060"/>
                </a:solidFill>
                <a:latin typeface="Comic Sans MS"/>
              </a:rPr>
              <a:t>1 lustro = 5 años </a:t>
            </a:r>
          </a:p>
          <a:p>
            <a:pPr marL="342900" indent="-342900">
              <a:buFont typeface="Arial" panose="020B0604020202020204" pitchFamily="34" charset="0"/>
              <a:buChar char="•"/>
            </a:pPr>
            <a:r>
              <a:rPr lang="es-ES_tradnl" sz="1800" dirty="0">
                <a:solidFill>
                  <a:srgbClr val="002060"/>
                </a:solidFill>
                <a:latin typeface="Comic Sans MS"/>
              </a:rPr>
              <a:t>1 década = 10 años </a:t>
            </a:r>
          </a:p>
          <a:p>
            <a:pPr marL="342900" indent="-342900">
              <a:buFont typeface="Arial" panose="020B0604020202020204" pitchFamily="34" charset="0"/>
              <a:buChar char="•"/>
            </a:pPr>
            <a:r>
              <a:rPr lang="es-ES_tradnl" sz="1800" dirty="0">
                <a:solidFill>
                  <a:srgbClr val="002060"/>
                </a:solidFill>
                <a:latin typeface="Comic Sans MS"/>
              </a:rPr>
              <a:t>1 siglo = 100 años </a:t>
            </a:r>
          </a:p>
          <a:p>
            <a:pPr marL="342900" indent="-342900">
              <a:buFont typeface="Arial" panose="020B0604020202020204" pitchFamily="34" charset="0"/>
              <a:buChar char="•"/>
            </a:pPr>
            <a:r>
              <a:rPr lang="es-ES_tradnl" sz="1800" dirty="0">
                <a:solidFill>
                  <a:srgbClr val="002060"/>
                </a:solidFill>
                <a:latin typeface="Comic Sans MS"/>
              </a:rPr>
              <a:t>1 milenio = 1000 años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31" name="Google Shape;262;p25" descr="image.png">
            <a:extLst>
              <a:ext uri="{FF2B5EF4-FFF2-40B4-BE49-F238E27FC236}">
                <a16:creationId xmlns:a16="http://schemas.microsoft.com/office/drawing/2014/main" id="{23C0BAC2-73BA-4EFC-96AA-7E3DB0817D47}"/>
              </a:ext>
            </a:extLst>
          </p:cNvPr>
          <p:cNvPicPr preferRelativeResize="0"/>
          <p:nvPr/>
        </p:nvPicPr>
        <p:blipFill rotWithShape="1">
          <a:blip r:embed="rId3">
            <a:alphaModFix amt="50000"/>
          </a:blip>
          <a:srcRect/>
          <a:stretch/>
        </p:blipFill>
        <p:spPr>
          <a:xfrm>
            <a:off x="3514725" y="4575782"/>
            <a:ext cx="4833755" cy="923330"/>
          </a:xfrm>
          <a:prstGeom prst="rect">
            <a:avLst/>
          </a:prstGeom>
          <a:noFill/>
          <a:ln>
            <a:noFill/>
          </a:ln>
        </p:spPr>
      </p:pic>
      <p:pic>
        <p:nvPicPr>
          <p:cNvPr id="32" name="Google Shape;262;p25" descr="image.png">
            <a:extLst>
              <a:ext uri="{FF2B5EF4-FFF2-40B4-BE49-F238E27FC236}">
                <a16:creationId xmlns:a16="http://schemas.microsoft.com/office/drawing/2014/main" id="{5DF8F7E7-7CCB-43C4-9E37-BDC98FA64D07}"/>
              </a:ext>
            </a:extLst>
          </p:cNvPr>
          <p:cNvPicPr preferRelativeResize="0"/>
          <p:nvPr/>
        </p:nvPicPr>
        <p:blipFill rotWithShape="1">
          <a:blip r:embed="rId3">
            <a:alphaModFix amt="50000"/>
          </a:blip>
          <a:srcRect/>
          <a:stretch/>
        </p:blipFill>
        <p:spPr>
          <a:xfrm>
            <a:off x="4223595" y="5654391"/>
            <a:ext cx="3971699" cy="676332"/>
          </a:xfrm>
          <a:prstGeom prst="rect">
            <a:avLst/>
          </a:prstGeom>
          <a:noFill/>
          <a:ln>
            <a:noFill/>
          </a:ln>
        </p:spPr>
      </p:pic>
      <p:pic>
        <p:nvPicPr>
          <p:cNvPr id="30" name="Google Shape;262;p25" descr="image.png">
            <a:extLst>
              <a:ext uri="{FF2B5EF4-FFF2-40B4-BE49-F238E27FC236}">
                <a16:creationId xmlns:a16="http://schemas.microsoft.com/office/drawing/2014/main" id="{51CAF790-387D-4310-9073-27B2B8264A0B}"/>
              </a:ext>
            </a:extLst>
          </p:cNvPr>
          <p:cNvPicPr preferRelativeResize="0"/>
          <p:nvPr/>
        </p:nvPicPr>
        <p:blipFill rotWithShape="1">
          <a:blip r:embed="rId3">
            <a:alphaModFix amt="50000"/>
          </a:blip>
          <a:srcRect/>
          <a:stretch/>
        </p:blipFill>
        <p:spPr>
          <a:xfrm>
            <a:off x="2211052" y="2951510"/>
            <a:ext cx="7495171" cy="417560"/>
          </a:xfrm>
          <a:prstGeom prst="rect">
            <a:avLst/>
          </a:prstGeom>
          <a:noFill/>
          <a:ln>
            <a:noFill/>
          </a:ln>
        </p:spPr>
      </p:pic>
      <p:pic>
        <p:nvPicPr>
          <p:cNvPr id="13" name="Google Shape;262;p25" descr="image.png">
            <a:extLst>
              <a:ext uri="{FF2B5EF4-FFF2-40B4-BE49-F238E27FC236}">
                <a16:creationId xmlns:a16="http://schemas.microsoft.com/office/drawing/2014/main" id="{8AFF10BD-A190-4CEA-A1D6-E41EA3A71ABE}"/>
              </a:ext>
            </a:extLst>
          </p:cNvPr>
          <p:cNvPicPr preferRelativeResize="0"/>
          <p:nvPr/>
        </p:nvPicPr>
        <p:blipFill rotWithShape="1">
          <a:blip r:embed="rId3">
            <a:alphaModFix amt="50000"/>
          </a:blip>
          <a:srcRect/>
          <a:stretch/>
        </p:blipFill>
        <p:spPr>
          <a:xfrm>
            <a:off x="595312" y="2354726"/>
            <a:ext cx="5133976" cy="417560"/>
          </a:xfrm>
          <a:prstGeom prst="rect">
            <a:avLst/>
          </a:prstGeom>
          <a:noFill/>
          <a:ln>
            <a:noFill/>
          </a:ln>
        </p:spPr>
      </p:pic>
      <p:pic>
        <p:nvPicPr>
          <p:cNvPr id="262" name="Google Shape;262;p25" descr="image.png"/>
          <p:cNvPicPr preferRelativeResize="0"/>
          <p:nvPr/>
        </p:nvPicPr>
        <p:blipFill rotWithShape="1">
          <a:blip r:embed="rId3">
            <a:alphaModFix amt="50000"/>
          </a:blip>
          <a:srcRect/>
          <a:stretch/>
        </p:blipFill>
        <p:spPr>
          <a:xfrm>
            <a:off x="571500" y="1280084"/>
            <a:ext cx="11311743" cy="861479"/>
          </a:xfrm>
          <a:prstGeom prst="rect">
            <a:avLst/>
          </a:prstGeom>
          <a:noFill/>
          <a:ln>
            <a:noFill/>
          </a:ln>
        </p:spPr>
      </p:pic>
      <p:sp>
        <p:nvSpPr>
          <p:cNvPr id="263" name="Google Shape;263;p25"/>
          <p:cNvSpPr txBox="1"/>
          <p:nvPr/>
        </p:nvSpPr>
        <p:spPr>
          <a:xfrm>
            <a:off x="762000" y="571500"/>
            <a:ext cx="6062663" cy="507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dirty="0">
                <a:solidFill>
                  <a:srgbClr val="002D52"/>
                </a:solidFill>
                <a:latin typeface="Merriweather"/>
                <a:ea typeface="Merriweather"/>
                <a:cs typeface="Merriweather"/>
                <a:sym typeface="Merriweather"/>
              </a:rPr>
              <a:t>Transformación de Unidades</a:t>
            </a:r>
            <a:endParaRPr lang="es-CL" dirty="0"/>
          </a:p>
        </p:txBody>
      </p:sp>
      <p:sp>
        <p:nvSpPr>
          <p:cNvPr id="264" name="Google Shape;264;p25"/>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262;p25" descr="image.png">
            <a:extLst>
              <a:ext uri="{FF2B5EF4-FFF2-40B4-BE49-F238E27FC236}">
                <a16:creationId xmlns:a16="http://schemas.microsoft.com/office/drawing/2014/main" id="{305AF24A-3E04-4EAC-895C-888BCB2EB7CF}"/>
              </a:ext>
            </a:extLst>
          </p:cNvPr>
          <p:cNvPicPr preferRelativeResize="0"/>
          <p:nvPr/>
        </p:nvPicPr>
        <p:blipFill rotWithShape="1">
          <a:blip r:embed="rId3">
            <a:alphaModFix amt="50000"/>
          </a:blip>
          <a:srcRect/>
          <a:stretch/>
        </p:blipFill>
        <p:spPr>
          <a:xfrm>
            <a:off x="2211053" y="3600411"/>
            <a:ext cx="7495171" cy="676332"/>
          </a:xfrm>
          <a:prstGeom prst="rect">
            <a:avLst/>
          </a:prstGeom>
          <a:noFill/>
          <a:ln>
            <a:noFill/>
          </a:ln>
        </p:spPr>
      </p:pic>
      <p:sp>
        <p:nvSpPr>
          <p:cNvPr id="14" name="Rectángulo 13">
            <a:extLst>
              <a:ext uri="{FF2B5EF4-FFF2-40B4-BE49-F238E27FC236}">
                <a16:creationId xmlns:a16="http://schemas.microsoft.com/office/drawing/2014/main" id="{73C130B6-9AC4-4B97-9F7A-10FAC3530E6C}"/>
              </a:ext>
            </a:extLst>
          </p:cNvPr>
          <p:cNvSpPr/>
          <p:nvPr/>
        </p:nvSpPr>
        <p:spPr>
          <a:xfrm>
            <a:off x="562411" y="1318350"/>
            <a:ext cx="11301351" cy="830997"/>
          </a:xfrm>
          <a:prstGeom prst="rect">
            <a:avLst/>
          </a:prstGeom>
        </p:spPr>
        <p:txBody>
          <a:bodyPr wrap="square">
            <a:spAutoFit/>
          </a:bodyPr>
          <a:lstStyle/>
          <a:p>
            <a:pPr algn="just"/>
            <a:r>
              <a:rPr lang="es-CL" sz="1600" dirty="0">
                <a:solidFill>
                  <a:srgbClr val="002060"/>
                </a:solidFill>
                <a:latin typeface="Merriweather" panose="020B0604020202020204" charset="0"/>
                <a:ea typeface="Merriweather" panose="020B0604020202020204" charset="0"/>
                <a:cs typeface="Merriweather" panose="020B0604020202020204" charset="0"/>
              </a:rPr>
              <a:t>Es la transformación de una cantidad, expresada en un cierta unidad de medida, en otra equivalente, que puede ser del mismo sistema de unidades o no.</a:t>
            </a:r>
          </a:p>
          <a:p>
            <a:pPr algn="just"/>
            <a:r>
              <a:rPr lang="es-CL" sz="1600" dirty="0">
                <a:solidFill>
                  <a:srgbClr val="002060"/>
                </a:solidFill>
                <a:latin typeface="Merriweather" panose="020B0604020202020204" charset="0"/>
                <a:ea typeface="Merriweather" panose="020B0604020202020204" charset="0"/>
                <a:cs typeface="Merriweather" panose="020B0604020202020204" charset="0"/>
              </a:rPr>
              <a:t>Este proceso suele realizarse con el uso de los </a:t>
            </a:r>
            <a:r>
              <a:rPr lang="es-CL" sz="1600" b="1" dirty="0">
                <a:solidFill>
                  <a:srgbClr val="002060"/>
                </a:solidFill>
                <a:latin typeface="Merriweather" panose="020B0604020202020204" charset="0"/>
                <a:ea typeface="Merriweather" panose="020B0604020202020204" charset="0"/>
                <a:cs typeface="Merriweather" panose="020B0604020202020204" charset="0"/>
              </a:rPr>
              <a:t>factores de conversión </a:t>
            </a:r>
            <a:r>
              <a:rPr lang="es-CL" sz="1600" dirty="0">
                <a:solidFill>
                  <a:srgbClr val="002060"/>
                </a:solidFill>
                <a:latin typeface="Merriweather" panose="020B0604020202020204" charset="0"/>
                <a:ea typeface="Merriweather" panose="020B0604020202020204" charset="0"/>
                <a:cs typeface="Merriweather" panose="020B0604020202020204" charset="0"/>
              </a:rPr>
              <a:t>y las tablas de conversión.</a:t>
            </a:r>
            <a:endParaRPr lang="es-CL" sz="1600" b="0" i="0" dirty="0">
              <a:solidFill>
                <a:srgbClr val="002060"/>
              </a:solidFill>
              <a:effectLst/>
              <a:latin typeface="Merriweather" panose="020B0604020202020204" charset="0"/>
              <a:ea typeface="Merriweather" panose="020B0604020202020204" charset="0"/>
              <a:cs typeface="Merriweather" panose="020B0604020202020204" charset="0"/>
            </a:endParaRPr>
          </a:p>
        </p:txBody>
      </p:sp>
      <p:sp>
        <p:nvSpPr>
          <p:cNvPr id="17" name="Rectángulo 16">
            <a:extLst>
              <a:ext uri="{FF2B5EF4-FFF2-40B4-BE49-F238E27FC236}">
                <a16:creationId xmlns:a16="http://schemas.microsoft.com/office/drawing/2014/main" id="{21F8C442-0A10-4C39-9C82-B31EBEE81D01}"/>
              </a:ext>
            </a:extLst>
          </p:cNvPr>
          <p:cNvSpPr/>
          <p:nvPr/>
        </p:nvSpPr>
        <p:spPr>
          <a:xfrm>
            <a:off x="562410" y="2386974"/>
            <a:ext cx="5396229" cy="338554"/>
          </a:xfrm>
          <a:prstGeom prst="rect">
            <a:avLst/>
          </a:prstGeom>
        </p:spPr>
        <p:txBody>
          <a:bodyPr wrap="square">
            <a:spAutoFit/>
          </a:bodyPr>
          <a:lstStyle/>
          <a:p>
            <a:r>
              <a:rPr lang="es-ES" sz="1600" b="1" dirty="0">
                <a:solidFill>
                  <a:srgbClr val="FF0000"/>
                </a:solidFill>
                <a:latin typeface="Merriweather" panose="020B0604020202020204" charset="0"/>
                <a:ea typeface="Merriweather" panose="020B0604020202020204" charset="0"/>
                <a:cs typeface="Merriweather" panose="020B0604020202020204" charset="0"/>
              </a:rPr>
              <a:t>E</a:t>
            </a:r>
            <a:r>
              <a:rPr lang="es-CL" sz="1600" b="1" dirty="0">
                <a:solidFill>
                  <a:srgbClr val="FF0000"/>
                </a:solidFill>
                <a:latin typeface="Merriweather" panose="020B0604020202020204" charset="0"/>
                <a:ea typeface="Merriweather" panose="020B0604020202020204" charset="0"/>
                <a:cs typeface="Merriweather" panose="020B0604020202020204" charset="0"/>
              </a:rPr>
              <a:t>jemplo: </a:t>
            </a:r>
            <a:r>
              <a:rPr lang="es-CL" sz="1600" b="1" dirty="0">
                <a:solidFill>
                  <a:srgbClr val="002060"/>
                </a:solidFill>
                <a:latin typeface="Merriweather" panose="020B0604020202020204" charset="0"/>
                <a:ea typeface="Merriweather" panose="020B0604020202020204" charset="0"/>
                <a:cs typeface="Merriweather" panose="020B0604020202020204" charset="0"/>
              </a:rPr>
              <a:t>Queremos expresar 100 [km/h] en [m/s]</a:t>
            </a:r>
            <a:endParaRPr lang="es-CL" sz="1600" dirty="0">
              <a:solidFill>
                <a:srgbClr val="002060"/>
              </a:solidFill>
              <a:latin typeface="Merriweather" panose="020B0604020202020204" charset="0"/>
              <a:ea typeface="Merriweather" panose="020B0604020202020204" charset="0"/>
              <a:cs typeface="Merriweather" panose="020B0604020202020204" charset="0"/>
            </a:endParaRPr>
          </a:p>
        </p:txBody>
      </p:sp>
      <p:sp>
        <p:nvSpPr>
          <p:cNvPr id="18" name="Rectángulo 17">
            <a:extLst>
              <a:ext uri="{FF2B5EF4-FFF2-40B4-BE49-F238E27FC236}">
                <a16:creationId xmlns:a16="http://schemas.microsoft.com/office/drawing/2014/main" id="{5938986E-4B5B-44EA-8F42-F16063E89F26}"/>
              </a:ext>
            </a:extLst>
          </p:cNvPr>
          <p:cNvSpPr/>
          <p:nvPr/>
        </p:nvSpPr>
        <p:spPr>
          <a:xfrm>
            <a:off x="2211053" y="3004859"/>
            <a:ext cx="2661416" cy="338554"/>
          </a:xfrm>
          <a:prstGeom prst="rect">
            <a:avLst/>
          </a:prstGeom>
        </p:spPr>
        <p:txBody>
          <a:bodyPr wrap="square">
            <a:spAutoFit/>
          </a:bodyPr>
          <a:lstStyle/>
          <a:p>
            <a:pPr algn="ctr"/>
            <a:r>
              <a:rPr lang="es-ES" sz="1600" b="1" dirty="0">
                <a:solidFill>
                  <a:srgbClr val="FF0000"/>
                </a:solidFill>
                <a:latin typeface="Merriweather" panose="020B0604020202020204" charset="0"/>
                <a:ea typeface="Merriweather" panose="020B0604020202020204" charset="0"/>
                <a:cs typeface="Merriweather" panose="020B0604020202020204" charset="0"/>
              </a:rPr>
              <a:t>Factores de conversión </a:t>
            </a:r>
            <a:endParaRPr lang="es-CL" sz="1600" dirty="0">
              <a:latin typeface="Merriweather" panose="020B0604020202020204" charset="0"/>
              <a:ea typeface="Merriweather" panose="020B0604020202020204" charset="0"/>
              <a:cs typeface="Merriweather" panose="020B0604020202020204" charset="0"/>
            </a:endParaRPr>
          </a:p>
        </p:txBody>
      </p:sp>
      <mc:AlternateContent xmlns:mc="http://schemas.openxmlformats.org/markup-compatibility/2006">
        <mc:Choice xmlns:a14="http://schemas.microsoft.com/office/drawing/2010/main" Requires="a14">
          <p:sp>
            <p:nvSpPr>
              <p:cNvPr id="19" name="Rectángulo 18">
                <a:extLst>
                  <a:ext uri="{FF2B5EF4-FFF2-40B4-BE49-F238E27FC236}">
                    <a16:creationId xmlns:a16="http://schemas.microsoft.com/office/drawing/2014/main" id="{862C4753-B49D-4BF3-A8C4-31034A3C969E}"/>
                  </a:ext>
                </a:extLst>
              </p:cNvPr>
              <p:cNvSpPr/>
              <p:nvPr/>
            </p:nvSpPr>
            <p:spPr>
              <a:xfrm>
                <a:off x="5172171" y="3027996"/>
                <a:ext cx="1777985" cy="338554"/>
              </a:xfrm>
              <a:prstGeom prst="rect">
                <a:avLst/>
              </a:prstGeom>
            </p:spPr>
            <p:txBody>
              <a:bodyPr wrap="square">
                <a:spAutoFit/>
              </a:bodyPr>
              <a:lstStyle/>
              <a:p>
                <a:pPr algn="ctr"/>
                <a:r>
                  <a:rPr lang="es-ES" sz="1600" b="1" dirty="0">
                    <a:solidFill>
                      <a:srgbClr val="002060"/>
                    </a:solidFill>
                    <a:latin typeface="Merriweather" panose="020B0604020202020204" charset="0"/>
                    <a:ea typeface="Merriweather" panose="020B0604020202020204" charset="0"/>
                    <a:cs typeface="Merriweather" panose="020B0604020202020204" charset="0"/>
                  </a:rPr>
                  <a:t>1[h] </a:t>
                </a:r>
                <a14:m>
                  <m:oMath xmlns:m="http://schemas.openxmlformats.org/officeDocument/2006/math">
                    <m:r>
                      <a:rPr lang="es-ES" sz="1600" b="1" i="1" smtClean="0">
                        <a:solidFill>
                          <a:srgbClr val="002060"/>
                        </a:solidFill>
                        <a:latin typeface="Cambria Math" panose="02040503050406030204" pitchFamily="18" charset="0"/>
                        <a:ea typeface="Cambria Math" panose="02040503050406030204" pitchFamily="18" charset="0"/>
                      </a:rPr>
                      <m:t>≡</m:t>
                    </m:r>
                  </m:oMath>
                </a14:m>
                <a:r>
                  <a:rPr lang="es-ES" sz="1600" b="1" dirty="0">
                    <a:solidFill>
                      <a:srgbClr val="002060"/>
                    </a:solidFill>
                    <a:latin typeface="Merriweather" panose="020B0604020202020204" charset="0"/>
                    <a:ea typeface="Merriweather" panose="020B0604020202020204" charset="0"/>
                    <a:cs typeface="Merriweather" panose="020B0604020202020204" charset="0"/>
                  </a:rPr>
                  <a:t> 3600[s] </a:t>
                </a:r>
                <a:endParaRPr lang="es-CL" sz="1600" dirty="0">
                  <a:solidFill>
                    <a:srgbClr val="002060"/>
                  </a:solidFill>
                  <a:latin typeface="Merriweather" panose="020B0604020202020204" charset="0"/>
                  <a:ea typeface="Merriweather" panose="020B0604020202020204" charset="0"/>
                  <a:cs typeface="Merriweather" panose="020B0604020202020204" charset="0"/>
                </a:endParaRPr>
              </a:p>
            </p:txBody>
          </p:sp>
        </mc:Choice>
        <mc:Fallback>
          <p:sp>
            <p:nvSpPr>
              <p:cNvPr id="19" name="Rectángulo 18">
                <a:extLst>
                  <a:ext uri="{FF2B5EF4-FFF2-40B4-BE49-F238E27FC236}">
                    <a16:creationId xmlns:a16="http://schemas.microsoft.com/office/drawing/2014/main" id="{862C4753-B49D-4BF3-A8C4-31034A3C969E}"/>
                  </a:ext>
                </a:extLst>
              </p:cNvPr>
              <p:cNvSpPr>
                <a:spLocks noRot="1" noChangeAspect="1" noMove="1" noResize="1" noEditPoints="1" noAdjustHandles="1" noChangeArrowheads="1" noChangeShapeType="1" noTextEdit="1"/>
              </p:cNvSpPr>
              <p:nvPr/>
            </p:nvSpPr>
            <p:spPr>
              <a:xfrm>
                <a:off x="5172171" y="3027996"/>
                <a:ext cx="1777985" cy="338554"/>
              </a:xfrm>
              <a:prstGeom prst="rect">
                <a:avLst/>
              </a:prstGeom>
              <a:blipFill>
                <a:blip r:embed="rId4"/>
                <a:stretch>
                  <a:fillRect t="-5455" r="-342" b="-23636"/>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0" name="Rectángulo 19">
                <a:extLst>
                  <a:ext uri="{FF2B5EF4-FFF2-40B4-BE49-F238E27FC236}">
                    <a16:creationId xmlns:a16="http://schemas.microsoft.com/office/drawing/2014/main" id="{CC1B24D4-6815-43B8-B599-D0019733E4FF}"/>
                  </a:ext>
                </a:extLst>
              </p:cNvPr>
              <p:cNvSpPr/>
              <p:nvPr/>
            </p:nvSpPr>
            <p:spPr>
              <a:xfrm>
                <a:off x="7675301" y="3019955"/>
                <a:ext cx="2030922" cy="338554"/>
              </a:xfrm>
              <a:prstGeom prst="rect">
                <a:avLst/>
              </a:prstGeom>
            </p:spPr>
            <p:txBody>
              <a:bodyPr wrap="square">
                <a:spAutoFit/>
              </a:bodyPr>
              <a:lstStyle/>
              <a:p>
                <a:pPr algn="ctr"/>
                <a:r>
                  <a:rPr lang="es-ES" sz="1600" b="1" dirty="0">
                    <a:solidFill>
                      <a:srgbClr val="002060"/>
                    </a:solidFill>
                    <a:latin typeface="Merriweather" panose="020B0604020202020204" charset="0"/>
                    <a:ea typeface="Merriweather" panose="020B0604020202020204" charset="0"/>
                    <a:cs typeface="Merriweather" panose="020B0604020202020204" charset="0"/>
                  </a:rPr>
                  <a:t>1[km] </a:t>
                </a:r>
                <a14:m>
                  <m:oMath xmlns:m="http://schemas.openxmlformats.org/officeDocument/2006/math">
                    <m:r>
                      <a:rPr lang="es-ES" sz="1600" b="1" i="1" smtClean="0">
                        <a:solidFill>
                          <a:srgbClr val="002060"/>
                        </a:solidFill>
                        <a:latin typeface="Cambria Math" panose="02040503050406030204" pitchFamily="18" charset="0"/>
                        <a:ea typeface="Cambria Math" panose="02040503050406030204" pitchFamily="18" charset="0"/>
                      </a:rPr>
                      <m:t>≡ </m:t>
                    </m:r>
                  </m:oMath>
                </a14:m>
                <a:r>
                  <a:rPr lang="es-ES" sz="1600" b="1" dirty="0">
                    <a:solidFill>
                      <a:srgbClr val="002060"/>
                    </a:solidFill>
                    <a:latin typeface="Merriweather" panose="020B0604020202020204" charset="0"/>
                    <a:ea typeface="Merriweather" panose="020B0604020202020204" charset="0"/>
                    <a:cs typeface="Merriweather" panose="020B0604020202020204" charset="0"/>
                  </a:rPr>
                  <a:t>1000[m] </a:t>
                </a:r>
                <a:endParaRPr lang="es-CL" sz="1600" dirty="0">
                  <a:solidFill>
                    <a:srgbClr val="002060"/>
                  </a:solidFill>
                  <a:latin typeface="Merriweather" panose="020B0604020202020204" charset="0"/>
                  <a:ea typeface="Merriweather" panose="020B0604020202020204" charset="0"/>
                  <a:cs typeface="Merriweather" panose="020B0604020202020204" charset="0"/>
                </a:endParaRPr>
              </a:p>
            </p:txBody>
          </p:sp>
        </mc:Choice>
        <mc:Fallback>
          <p:sp>
            <p:nvSpPr>
              <p:cNvPr id="20" name="Rectángulo 19">
                <a:extLst>
                  <a:ext uri="{FF2B5EF4-FFF2-40B4-BE49-F238E27FC236}">
                    <a16:creationId xmlns:a16="http://schemas.microsoft.com/office/drawing/2014/main" id="{CC1B24D4-6815-43B8-B599-D0019733E4FF}"/>
                  </a:ext>
                </a:extLst>
              </p:cNvPr>
              <p:cNvSpPr>
                <a:spLocks noRot="1" noChangeAspect="1" noMove="1" noResize="1" noEditPoints="1" noAdjustHandles="1" noChangeArrowheads="1" noChangeShapeType="1" noTextEdit="1"/>
              </p:cNvSpPr>
              <p:nvPr/>
            </p:nvSpPr>
            <p:spPr>
              <a:xfrm>
                <a:off x="7675301" y="3019955"/>
                <a:ext cx="2030922" cy="338554"/>
              </a:xfrm>
              <a:prstGeom prst="rect">
                <a:avLst/>
              </a:prstGeom>
              <a:blipFill>
                <a:blip r:embed="rId5"/>
                <a:stretch>
                  <a:fillRect t="-5357" r="-1201" b="-21429"/>
                </a:stretch>
              </a:blipFill>
            </p:spPr>
            <p:txBody>
              <a:bodyPr/>
              <a:lstStyle/>
              <a:p>
                <a:r>
                  <a:rPr lang="es-CL">
                    <a:noFill/>
                  </a:rPr>
                  <a:t> </a:t>
                </a:r>
              </a:p>
            </p:txBody>
          </p:sp>
        </mc:Fallback>
      </mc:AlternateContent>
      <p:sp>
        <p:nvSpPr>
          <p:cNvPr id="21" name="Rectángulo 20">
            <a:extLst>
              <a:ext uri="{FF2B5EF4-FFF2-40B4-BE49-F238E27FC236}">
                <a16:creationId xmlns:a16="http://schemas.microsoft.com/office/drawing/2014/main" id="{F0EF5296-D69B-4397-B3EE-7957DD1BF9E2}"/>
              </a:ext>
            </a:extLst>
          </p:cNvPr>
          <p:cNvSpPr/>
          <p:nvPr/>
        </p:nvSpPr>
        <p:spPr>
          <a:xfrm>
            <a:off x="2178840" y="3664844"/>
            <a:ext cx="1742464" cy="584775"/>
          </a:xfrm>
          <a:prstGeom prst="rect">
            <a:avLst/>
          </a:prstGeom>
        </p:spPr>
        <p:txBody>
          <a:bodyPr wrap="square">
            <a:spAutoFit/>
          </a:bodyPr>
          <a:lstStyle/>
          <a:p>
            <a:pPr algn="ctr"/>
            <a:r>
              <a:rPr lang="es-ES" sz="1600" b="1" dirty="0">
                <a:solidFill>
                  <a:srgbClr val="FF0000"/>
                </a:solidFill>
                <a:latin typeface="Merriweather" panose="020B0604020202020204" charset="0"/>
                <a:ea typeface="Merriweather" panose="020B0604020202020204" charset="0"/>
                <a:cs typeface="Merriweather" panose="020B0604020202020204" charset="0"/>
              </a:rPr>
              <a:t>Uno conveniente </a:t>
            </a:r>
            <a:endParaRPr lang="es-CL" sz="1600" dirty="0">
              <a:latin typeface="Merriweather" panose="020B0604020202020204" charset="0"/>
              <a:ea typeface="Merriweather" panose="020B0604020202020204" charset="0"/>
              <a:cs typeface="Merriweather" panose="020B0604020202020204" charset="0"/>
            </a:endParaRPr>
          </a:p>
        </p:txBody>
      </p:sp>
      <mc:AlternateContent xmlns:mc="http://schemas.openxmlformats.org/markup-compatibility/2006">
        <mc:Choice xmlns:a14="http://schemas.microsoft.com/office/drawing/2010/main" Requires="a14">
          <p:sp>
            <p:nvSpPr>
              <p:cNvPr id="22" name="Rectángulo 21">
                <a:extLst>
                  <a:ext uri="{FF2B5EF4-FFF2-40B4-BE49-F238E27FC236}">
                    <a16:creationId xmlns:a16="http://schemas.microsoft.com/office/drawing/2014/main" id="{0C622842-8DA5-4127-8D7D-BA036FE97BD2}"/>
                  </a:ext>
                </a:extLst>
              </p:cNvPr>
              <p:cNvSpPr/>
              <p:nvPr/>
            </p:nvSpPr>
            <p:spPr>
              <a:xfrm>
                <a:off x="5327856" y="3615382"/>
                <a:ext cx="1507996" cy="612988"/>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r>
                        <a:rPr lang="es-ES" sz="1600" b="1" i="0" smtClean="0">
                          <a:solidFill>
                            <a:srgbClr val="002060"/>
                          </a:solidFill>
                          <a:latin typeface="Cambria Math" panose="02040503050406030204" pitchFamily="18" charset="0"/>
                          <a:ea typeface="Cambria Math" panose="02040503050406030204" pitchFamily="18" charset="0"/>
                        </a:rPr>
                        <m:t>𝟏</m:t>
                      </m:r>
                      <m:r>
                        <a:rPr lang="es-ES" sz="1600" b="1" i="1">
                          <a:solidFill>
                            <a:srgbClr val="002060"/>
                          </a:solidFill>
                          <a:latin typeface="Cambria Math" panose="02040503050406030204" pitchFamily="18" charset="0"/>
                          <a:ea typeface="Cambria Math" panose="02040503050406030204" pitchFamily="18" charset="0"/>
                        </a:rPr>
                        <m:t>=</m:t>
                      </m:r>
                      <m:r>
                        <a:rPr lang="es-ES" sz="1600" b="1" i="1" smtClean="0">
                          <a:solidFill>
                            <a:srgbClr val="002060"/>
                          </a:solidFill>
                          <a:latin typeface="Cambria Math" panose="02040503050406030204" pitchFamily="18" charset="0"/>
                          <a:ea typeface="Cambria Math" panose="02040503050406030204" pitchFamily="18" charset="0"/>
                        </a:rPr>
                        <m:t> </m:t>
                      </m:r>
                      <m:f>
                        <m:fPr>
                          <m:ctrlPr>
                            <a:rPr lang="es-ES" sz="1600" b="1" i="1" smtClean="0">
                              <a:solidFill>
                                <a:srgbClr val="002060"/>
                              </a:solidFill>
                              <a:latin typeface="Cambria Math" panose="02040503050406030204" pitchFamily="18" charset="0"/>
                              <a:ea typeface="Cambria Math" panose="02040503050406030204" pitchFamily="18" charset="0"/>
                            </a:rPr>
                          </m:ctrlPr>
                        </m:fPr>
                        <m:num>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1000</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num>
                        <m:den>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1</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k</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den>
                      </m:f>
                    </m:oMath>
                  </m:oMathPara>
                </a14:m>
                <a:endParaRPr lang="es-CL" sz="1600" dirty="0">
                  <a:solidFill>
                    <a:srgbClr val="002060"/>
                  </a:solidFill>
                  <a:latin typeface="Merriweather" panose="020B0604020202020204" charset="0"/>
                  <a:ea typeface="Merriweather" panose="020B0604020202020204" charset="0"/>
                  <a:cs typeface="Merriweather" panose="020B0604020202020204" charset="0"/>
                </a:endParaRPr>
              </a:p>
            </p:txBody>
          </p:sp>
        </mc:Choice>
        <mc:Fallback>
          <p:sp>
            <p:nvSpPr>
              <p:cNvPr id="22" name="Rectángulo 21">
                <a:extLst>
                  <a:ext uri="{FF2B5EF4-FFF2-40B4-BE49-F238E27FC236}">
                    <a16:creationId xmlns:a16="http://schemas.microsoft.com/office/drawing/2014/main" id="{0C622842-8DA5-4127-8D7D-BA036FE97BD2}"/>
                  </a:ext>
                </a:extLst>
              </p:cNvPr>
              <p:cNvSpPr>
                <a:spLocks noRot="1" noChangeAspect="1" noMove="1" noResize="1" noEditPoints="1" noAdjustHandles="1" noChangeArrowheads="1" noChangeShapeType="1" noTextEdit="1"/>
              </p:cNvSpPr>
              <p:nvPr/>
            </p:nvSpPr>
            <p:spPr>
              <a:xfrm>
                <a:off x="5327856" y="3615382"/>
                <a:ext cx="1507996" cy="612988"/>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3" name="Rectángulo 22">
                <a:extLst>
                  <a:ext uri="{FF2B5EF4-FFF2-40B4-BE49-F238E27FC236}">
                    <a16:creationId xmlns:a16="http://schemas.microsoft.com/office/drawing/2014/main" id="{4AC6F1D0-5818-473D-8C71-583F7B3DA991}"/>
                  </a:ext>
                </a:extLst>
              </p:cNvPr>
              <p:cNvSpPr/>
              <p:nvPr/>
            </p:nvSpPr>
            <p:spPr>
              <a:xfrm>
                <a:off x="7959215" y="3615382"/>
                <a:ext cx="1472998" cy="612988"/>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r>
                        <a:rPr lang="es-ES" sz="1600" b="1">
                          <a:solidFill>
                            <a:srgbClr val="002060"/>
                          </a:solidFill>
                          <a:latin typeface="Cambria Math" panose="02040503050406030204" pitchFamily="18" charset="0"/>
                          <a:ea typeface="Cambria Math" panose="02040503050406030204" pitchFamily="18" charset="0"/>
                        </a:rPr>
                        <m:t>𝟏</m:t>
                      </m:r>
                      <m:r>
                        <a:rPr lang="es-ES" sz="1600" b="1" i="1">
                          <a:solidFill>
                            <a:srgbClr val="002060"/>
                          </a:solidFill>
                          <a:latin typeface="Cambria Math" panose="02040503050406030204" pitchFamily="18" charset="0"/>
                          <a:ea typeface="Cambria Math" panose="02040503050406030204" pitchFamily="18" charset="0"/>
                        </a:rPr>
                        <m:t>= </m:t>
                      </m:r>
                      <m:f>
                        <m:fPr>
                          <m:ctrlPr>
                            <a:rPr lang="es-ES" sz="1600" b="1" i="1">
                              <a:solidFill>
                                <a:srgbClr val="002060"/>
                              </a:solidFill>
                              <a:latin typeface="Cambria Math" panose="02040503050406030204" pitchFamily="18" charset="0"/>
                              <a:ea typeface="Cambria Math" panose="02040503050406030204" pitchFamily="18" charset="0"/>
                            </a:rPr>
                          </m:ctrlPr>
                        </m:fPr>
                        <m:num>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1</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h</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num>
                        <m:den>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3600</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s</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den>
                      </m:f>
                    </m:oMath>
                  </m:oMathPara>
                </a14:m>
                <a:endParaRPr lang="es-CL" sz="1600" dirty="0">
                  <a:latin typeface="Merriweather" panose="020B0604020202020204" charset="0"/>
                  <a:ea typeface="Merriweather" panose="020B0604020202020204" charset="0"/>
                  <a:cs typeface="Merriweather" panose="020B0604020202020204" charset="0"/>
                </a:endParaRPr>
              </a:p>
            </p:txBody>
          </p:sp>
        </mc:Choice>
        <mc:Fallback>
          <p:sp>
            <p:nvSpPr>
              <p:cNvPr id="23" name="Rectángulo 22">
                <a:extLst>
                  <a:ext uri="{FF2B5EF4-FFF2-40B4-BE49-F238E27FC236}">
                    <a16:creationId xmlns:a16="http://schemas.microsoft.com/office/drawing/2014/main" id="{4AC6F1D0-5818-473D-8C71-583F7B3DA991}"/>
                  </a:ext>
                </a:extLst>
              </p:cNvPr>
              <p:cNvSpPr>
                <a:spLocks noRot="1" noChangeAspect="1" noMove="1" noResize="1" noEditPoints="1" noAdjustHandles="1" noChangeArrowheads="1" noChangeShapeType="1" noTextEdit="1"/>
              </p:cNvSpPr>
              <p:nvPr/>
            </p:nvSpPr>
            <p:spPr>
              <a:xfrm>
                <a:off x="7959215" y="3615382"/>
                <a:ext cx="1472998" cy="612988"/>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4" name="Rectángulo 23">
                <a:extLst>
                  <a:ext uri="{FF2B5EF4-FFF2-40B4-BE49-F238E27FC236}">
                    <a16:creationId xmlns:a16="http://schemas.microsoft.com/office/drawing/2014/main" id="{126FA4D7-8F2B-414E-A401-919A90454165}"/>
                  </a:ext>
                </a:extLst>
              </p:cNvPr>
              <p:cNvSpPr/>
              <p:nvPr/>
            </p:nvSpPr>
            <p:spPr>
              <a:xfrm>
                <a:off x="2021970" y="4685492"/>
                <a:ext cx="7773235" cy="89242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100</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km</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h</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a:rPr lang="es-CL" sz="1600" b="1" i="1" dirty="0" smtClean="0">
                          <a:solidFill>
                            <a:srgbClr val="002060"/>
                          </a:solidFill>
                          <a:latin typeface="Cambria Math" panose="02040503050406030204" pitchFamily="18" charset="0"/>
                          <a:ea typeface="Cambria Math" panose="02040503050406030204" pitchFamily="18" charset="0"/>
                        </a:rPr>
                        <m:t>≡</m:t>
                      </m:r>
                      <m:r>
                        <m:rPr>
                          <m:nor/>
                        </m:rPr>
                        <a:rPr lang="es-CL" sz="1600" b="1" dirty="0" smtClean="0">
                          <a:solidFill>
                            <a:srgbClr val="002060"/>
                          </a:solidFill>
                          <a:latin typeface="Merriweather" panose="020B0604020202020204" charset="0"/>
                          <a:ea typeface="Merriweather" panose="020B0604020202020204" charset="0"/>
                          <a:cs typeface="Merriweather" panose="020B0604020202020204" charset="0"/>
                        </a:rPr>
                        <m:t>100 </m:t>
                      </m:r>
                      <m:d>
                        <m:dPr>
                          <m:begChr m:val="["/>
                          <m:endChr m:val="]"/>
                          <m:ctrlPr>
                            <a:rPr lang="es-CL" sz="1600" b="1" i="1" dirty="0" smtClean="0">
                              <a:solidFill>
                                <a:srgbClr val="002060"/>
                              </a:solidFill>
                              <a:latin typeface="Cambria Math" panose="02040503050406030204" pitchFamily="18" charset="0"/>
                            </a:rPr>
                          </m:ctrlPr>
                        </m:dPr>
                        <m:e>
                          <m:f>
                            <m:fPr>
                              <m:ctrlPr>
                                <a:rPr lang="es-CL" sz="1600" b="1" i="1" dirty="0" smtClean="0">
                                  <a:solidFill>
                                    <a:srgbClr val="002060"/>
                                  </a:solidFill>
                                  <a:latin typeface="Cambria Math" panose="02040503050406030204" pitchFamily="18" charset="0"/>
                                </a:rPr>
                              </m:ctrlPr>
                            </m:fPr>
                            <m:num>
                              <m:r>
                                <m:rPr>
                                  <m:nor/>
                                </m:rPr>
                                <a:rPr lang="es-CL" sz="1600" b="1" dirty="0">
                                  <a:solidFill>
                                    <a:srgbClr val="002060"/>
                                  </a:solidFill>
                                  <a:latin typeface="Merriweather" panose="020B0604020202020204" charset="0"/>
                                  <a:ea typeface="Merriweather" panose="020B0604020202020204" charset="0"/>
                                  <a:cs typeface="Merriweather" panose="020B0604020202020204" charset="0"/>
                                </a:rPr>
                                <m:t>km</m:t>
                              </m:r>
                            </m:num>
                            <m:den>
                              <m:r>
                                <m:rPr>
                                  <m:nor/>
                                </m:rPr>
                                <a:rPr lang="es-CL" sz="1600" b="1" dirty="0">
                                  <a:solidFill>
                                    <a:srgbClr val="002060"/>
                                  </a:solidFill>
                                  <a:latin typeface="Merriweather" panose="020B0604020202020204" charset="0"/>
                                  <a:ea typeface="Merriweather" panose="020B0604020202020204" charset="0"/>
                                  <a:cs typeface="Merriweather" panose="020B0604020202020204" charset="0"/>
                                </a:rPr>
                                <m:t>h</m:t>
                              </m:r>
                            </m:den>
                          </m:f>
                        </m:e>
                      </m:d>
                      <m:r>
                        <a:rPr lang="es-ES" sz="1600" b="1" i="1" smtClean="0">
                          <a:solidFill>
                            <a:srgbClr val="002060"/>
                          </a:solidFill>
                          <a:latin typeface="Cambria Math" panose="02040503050406030204" pitchFamily="18" charset="0"/>
                          <a:ea typeface="Cambria Math" panose="02040503050406030204" pitchFamily="18" charset="0"/>
                        </a:rPr>
                        <m:t>×</m:t>
                      </m:r>
                      <m:f>
                        <m:fPr>
                          <m:ctrlPr>
                            <a:rPr lang="es-ES" sz="1600" b="1" i="1" smtClean="0">
                              <a:solidFill>
                                <a:srgbClr val="FF0000"/>
                              </a:solidFill>
                              <a:latin typeface="Cambria Math" panose="02040503050406030204" pitchFamily="18" charset="0"/>
                              <a:ea typeface="Cambria Math" panose="02040503050406030204" pitchFamily="18" charset="0"/>
                            </a:rPr>
                          </m:ctrlPr>
                        </m:fPr>
                        <m:num>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1000</m:t>
                          </m:r>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m</m:t>
                          </m:r>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m:t>
                          </m:r>
                        </m:num>
                        <m:den>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1</m:t>
                          </m:r>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km</m:t>
                          </m:r>
                          <m:r>
                            <m:rPr>
                              <m:nor/>
                            </m:rPr>
                            <a:rPr lang="es-ES" sz="1600" b="1" dirty="0">
                              <a:solidFill>
                                <a:srgbClr val="FF0000"/>
                              </a:solidFill>
                              <a:latin typeface="Merriweather" panose="020B0604020202020204" charset="0"/>
                              <a:ea typeface="Merriweather" panose="020B0604020202020204" charset="0"/>
                              <a:cs typeface="Merriweather" panose="020B0604020202020204" charset="0"/>
                            </a:rPr>
                            <m:t>]</m:t>
                          </m:r>
                        </m:den>
                      </m:f>
                      <m:r>
                        <a:rPr lang="es-ES" sz="1600" b="1" i="1" dirty="0" smtClean="0">
                          <a:solidFill>
                            <a:srgbClr val="002060"/>
                          </a:solidFill>
                          <a:latin typeface="Cambria Math" panose="02040503050406030204" pitchFamily="18" charset="0"/>
                          <a:ea typeface="Cambria Math" panose="02040503050406030204" pitchFamily="18" charset="0"/>
                        </a:rPr>
                        <m:t>×</m:t>
                      </m:r>
                      <m:f>
                        <m:fPr>
                          <m:ctrlPr>
                            <a:rPr lang="es-ES" sz="1600" b="1" i="1" smtClean="0">
                              <a:solidFill>
                                <a:srgbClr val="00B050"/>
                              </a:solidFill>
                              <a:latin typeface="Cambria Math" panose="02040503050406030204" pitchFamily="18" charset="0"/>
                              <a:ea typeface="Cambria Math" panose="02040503050406030204" pitchFamily="18" charset="0"/>
                            </a:rPr>
                          </m:ctrlPr>
                        </m:fPr>
                        <m:num>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1</m:t>
                          </m:r>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h</m:t>
                          </m:r>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m:t>
                          </m:r>
                        </m:num>
                        <m:den>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3600</m:t>
                          </m:r>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s</m:t>
                          </m:r>
                          <m:r>
                            <m:rPr>
                              <m:nor/>
                            </m:rPr>
                            <a:rPr lang="es-ES" sz="1600" b="1" dirty="0">
                              <a:solidFill>
                                <a:srgbClr val="00B050"/>
                              </a:solidFill>
                              <a:latin typeface="Merriweather" panose="020B0604020202020204" charset="0"/>
                              <a:ea typeface="Merriweather" panose="020B0604020202020204" charset="0"/>
                              <a:cs typeface="Merriweather" panose="020B0604020202020204" charset="0"/>
                            </a:rPr>
                            <m:t>]</m:t>
                          </m:r>
                        </m:den>
                      </m:f>
                    </m:oMath>
                  </m:oMathPara>
                </a14:m>
                <a:endParaRPr lang="es-CL" sz="1600" dirty="0">
                  <a:latin typeface="Merriweather" panose="020B0604020202020204" charset="0"/>
                  <a:ea typeface="Merriweather" panose="020B0604020202020204" charset="0"/>
                  <a:cs typeface="Merriweather" panose="020B0604020202020204" charset="0"/>
                </a:endParaRPr>
              </a:p>
              <a:p>
                <a:endParaRPr lang="es-CL" sz="1600" dirty="0">
                  <a:latin typeface="Merriweather" panose="020B0604020202020204" charset="0"/>
                  <a:ea typeface="Merriweather" panose="020B0604020202020204" charset="0"/>
                  <a:cs typeface="Merriweather" panose="020B0604020202020204" charset="0"/>
                </a:endParaRPr>
              </a:p>
            </p:txBody>
          </p:sp>
        </mc:Choice>
        <mc:Fallback>
          <p:sp>
            <p:nvSpPr>
              <p:cNvPr id="24" name="Rectángulo 23">
                <a:extLst>
                  <a:ext uri="{FF2B5EF4-FFF2-40B4-BE49-F238E27FC236}">
                    <a16:creationId xmlns:a16="http://schemas.microsoft.com/office/drawing/2014/main" id="{126FA4D7-8F2B-414E-A401-919A90454165}"/>
                  </a:ext>
                </a:extLst>
              </p:cNvPr>
              <p:cNvSpPr>
                <a:spLocks noRot="1" noChangeAspect="1" noMove="1" noResize="1" noEditPoints="1" noAdjustHandles="1" noChangeArrowheads="1" noChangeShapeType="1" noTextEdit="1"/>
              </p:cNvSpPr>
              <p:nvPr/>
            </p:nvSpPr>
            <p:spPr>
              <a:xfrm>
                <a:off x="2021970" y="4685492"/>
                <a:ext cx="7773235" cy="892424"/>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5" name="Rectángulo 24">
                <a:extLst>
                  <a:ext uri="{FF2B5EF4-FFF2-40B4-BE49-F238E27FC236}">
                    <a16:creationId xmlns:a16="http://schemas.microsoft.com/office/drawing/2014/main" id="{2C484B70-1ED6-485B-976A-2B01C66443C5}"/>
                  </a:ext>
                </a:extLst>
              </p:cNvPr>
              <p:cNvSpPr/>
              <p:nvPr/>
            </p:nvSpPr>
            <p:spPr>
              <a:xfrm>
                <a:off x="4298937" y="5818877"/>
                <a:ext cx="3732668" cy="340542"/>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100</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km</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h</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m:t>
                      </m:r>
                      <m:r>
                        <a:rPr lang="es-CL" sz="1600" b="1" i="1" dirty="0">
                          <a:solidFill>
                            <a:srgbClr val="002060"/>
                          </a:solidFill>
                          <a:latin typeface="Cambria Math" panose="02040503050406030204" pitchFamily="18" charset="0"/>
                          <a:ea typeface="Cambria Math" panose="02040503050406030204" pitchFamily="18"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27</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8 </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m</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s</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m:t>
                      </m:r>
                    </m:oMath>
                  </m:oMathPara>
                </a14:m>
                <a:endParaRPr lang="es-CL" sz="1600" b="1" dirty="0">
                  <a:latin typeface="Merriweather" panose="020B0604020202020204" charset="0"/>
                  <a:ea typeface="Merriweather" panose="020B0604020202020204" charset="0"/>
                  <a:cs typeface="Merriweather" panose="020B0604020202020204" charset="0"/>
                </a:endParaRPr>
              </a:p>
            </p:txBody>
          </p:sp>
        </mc:Choice>
        <mc:Fallback>
          <p:sp>
            <p:nvSpPr>
              <p:cNvPr id="25" name="Rectángulo 24">
                <a:extLst>
                  <a:ext uri="{FF2B5EF4-FFF2-40B4-BE49-F238E27FC236}">
                    <a16:creationId xmlns:a16="http://schemas.microsoft.com/office/drawing/2014/main" id="{2C484B70-1ED6-485B-976A-2B01C66443C5}"/>
                  </a:ext>
                </a:extLst>
              </p:cNvPr>
              <p:cNvSpPr>
                <a:spLocks noRot="1" noChangeAspect="1" noMove="1" noResize="1" noEditPoints="1" noAdjustHandles="1" noChangeArrowheads="1" noChangeShapeType="1" noTextEdit="1"/>
              </p:cNvSpPr>
              <p:nvPr/>
            </p:nvSpPr>
            <p:spPr>
              <a:xfrm>
                <a:off x="4298937" y="5818877"/>
                <a:ext cx="3732668" cy="340542"/>
              </a:xfrm>
              <a:prstGeom prst="rect">
                <a:avLst/>
              </a:prstGeom>
              <a:blipFill>
                <a:blip r:embed="rId9"/>
                <a:stretch>
                  <a:fillRect b="-16364"/>
                </a:stretch>
              </a:blipFill>
            </p:spPr>
            <p:txBody>
              <a:bodyPr/>
              <a:lstStyle/>
              <a:p>
                <a:r>
                  <a:rPr lang="es-CL">
                    <a:noFill/>
                  </a:rPr>
                  <a:t> </a:t>
                </a:r>
              </a:p>
            </p:txBody>
          </p:sp>
        </mc:Fallback>
      </mc:AlternateContent>
      <p:cxnSp>
        <p:nvCxnSpPr>
          <p:cNvPr id="26" name="Conector recto 25">
            <a:extLst>
              <a:ext uri="{FF2B5EF4-FFF2-40B4-BE49-F238E27FC236}">
                <a16:creationId xmlns:a16="http://schemas.microsoft.com/office/drawing/2014/main" id="{DB8635DB-B9D4-4E22-96AB-CBBB10A83EF0}"/>
              </a:ext>
            </a:extLst>
          </p:cNvPr>
          <p:cNvCxnSpPr/>
          <p:nvPr/>
        </p:nvCxnSpPr>
        <p:spPr>
          <a:xfrm flipH="1">
            <a:off x="6425984" y="4971100"/>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a:extLst>
              <a:ext uri="{FF2B5EF4-FFF2-40B4-BE49-F238E27FC236}">
                <a16:creationId xmlns:a16="http://schemas.microsoft.com/office/drawing/2014/main" id="{FFF7964D-37B6-4A96-8D59-7ACA7C5BAB9B}"/>
              </a:ext>
            </a:extLst>
          </p:cNvPr>
          <p:cNvCxnSpPr/>
          <p:nvPr/>
        </p:nvCxnSpPr>
        <p:spPr>
          <a:xfrm flipH="1">
            <a:off x="5473730" y="4681475"/>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ector recto 27">
            <a:extLst>
              <a:ext uri="{FF2B5EF4-FFF2-40B4-BE49-F238E27FC236}">
                <a16:creationId xmlns:a16="http://schemas.microsoft.com/office/drawing/2014/main" id="{8CC992A1-D008-428E-B419-64A499CC947C}"/>
              </a:ext>
            </a:extLst>
          </p:cNvPr>
          <p:cNvCxnSpPr/>
          <p:nvPr/>
        </p:nvCxnSpPr>
        <p:spPr>
          <a:xfrm flipH="1">
            <a:off x="5493523" y="4944960"/>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Conector recto 28">
            <a:extLst>
              <a:ext uri="{FF2B5EF4-FFF2-40B4-BE49-F238E27FC236}">
                <a16:creationId xmlns:a16="http://schemas.microsoft.com/office/drawing/2014/main" id="{F3023B80-0982-4BE8-B2B7-93632AE90ED2}"/>
              </a:ext>
            </a:extLst>
          </p:cNvPr>
          <p:cNvCxnSpPr/>
          <p:nvPr/>
        </p:nvCxnSpPr>
        <p:spPr>
          <a:xfrm flipH="1">
            <a:off x="7478015" y="4681475"/>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5362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ppt_x"/>
                                          </p:val>
                                        </p:tav>
                                        <p:tav tm="100000">
                                          <p:val>
                                            <p:strVal val="#ppt_x"/>
                                          </p:val>
                                        </p:tav>
                                      </p:tavLst>
                                    </p:anim>
                                    <p:anim calcmode="lin" valueType="num">
                                      <p:cBhvr additive="base">
                                        <p:cTn id="40" dur="5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p:tgtEl>
                                          <p:spTgt spid="28"/>
                                        </p:tgtEl>
                                        <p:attrNameLst>
                                          <p:attrName>ppt_y</p:attrName>
                                        </p:attrNameLst>
                                      </p:cBhvr>
                                      <p:tavLst>
                                        <p:tav tm="0">
                                          <p:val>
                                            <p:strVal val="#ppt_y+#ppt_h*1.125000"/>
                                          </p:val>
                                        </p:tav>
                                        <p:tav tm="100000">
                                          <p:val>
                                            <p:strVal val="#ppt_y"/>
                                          </p:val>
                                        </p:tav>
                                      </p:tavLst>
                                    </p:anim>
                                    <p:animEffect transition="in" filter="wipe(up)">
                                      <p:cBhvr>
                                        <p:cTn id="50" dur="500"/>
                                        <p:tgtEl>
                                          <p:spTgt spid="28"/>
                                        </p:tgtEl>
                                      </p:cBhvr>
                                    </p:animEffect>
                                  </p:childTnLst>
                                </p:cTn>
                              </p:par>
                              <p:par>
                                <p:cTn id="51" presetID="12" presetClass="entr" presetSubtype="4"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p:tgtEl>
                                          <p:spTgt spid="29"/>
                                        </p:tgtEl>
                                        <p:attrNameLst>
                                          <p:attrName>ppt_y</p:attrName>
                                        </p:attrNameLst>
                                      </p:cBhvr>
                                      <p:tavLst>
                                        <p:tav tm="0">
                                          <p:val>
                                            <p:strVal val="#ppt_y+#ppt_h*1.125000"/>
                                          </p:val>
                                        </p:tav>
                                        <p:tav tm="100000">
                                          <p:val>
                                            <p:strVal val="#ppt_y"/>
                                          </p:val>
                                        </p:tav>
                                      </p:tavLst>
                                    </p:anim>
                                    <p:animEffect transition="in" filter="wipe(up)">
                                      <p:cBhvr>
                                        <p:cTn id="54" dur="500"/>
                                        <p:tgtEl>
                                          <p:spTgt spid="29"/>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animBg="1"/>
      <p:bldP spid="20" grpId="0" animBg="1"/>
      <p:bldP spid="21" grpId="0"/>
      <p:bldP spid="22" grpId="0" animBg="1"/>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31" name="Google Shape;262;p25" descr="image.png">
            <a:extLst>
              <a:ext uri="{FF2B5EF4-FFF2-40B4-BE49-F238E27FC236}">
                <a16:creationId xmlns:a16="http://schemas.microsoft.com/office/drawing/2014/main" id="{23C0BAC2-73BA-4EFC-96AA-7E3DB0817D47}"/>
              </a:ext>
            </a:extLst>
          </p:cNvPr>
          <p:cNvPicPr preferRelativeResize="0"/>
          <p:nvPr/>
        </p:nvPicPr>
        <p:blipFill rotWithShape="1">
          <a:blip r:embed="rId3">
            <a:alphaModFix amt="50000"/>
          </a:blip>
          <a:srcRect/>
          <a:stretch/>
        </p:blipFill>
        <p:spPr>
          <a:xfrm>
            <a:off x="3843519" y="4504342"/>
            <a:ext cx="4504961" cy="923330"/>
          </a:xfrm>
          <a:prstGeom prst="rect">
            <a:avLst/>
          </a:prstGeom>
          <a:noFill/>
          <a:ln>
            <a:noFill/>
          </a:ln>
        </p:spPr>
      </p:pic>
      <p:pic>
        <p:nvPicPr>
          <p:cNvPr id="32" name="Google Shape;262;p25" descr="image.png">
            <a:extLst>
              <a:ext uri="{FF2B5EF4-FFF2-40B4-BE49-F238E27FC236}">
                <a16:creationId xmlns:a16="http://schemas.microsoft.com/office/drawing/2014/main" id="{5DF8F7E7-7CCB-43C4-9E37-BDC98FA64D07}"/>
              </a:ext>
            </a:extLst>
          </p:cNvPr>
          <p:cNvPicPr preferRelativeResize="0"/>
          <p:nvPr/>
        </p:nvPicPr>
        <p:blipFill rotWithShape="1">
          <a:blip r:embed="rId3">
            <a:alphaModFix amt="50000"/>
          </a:blip>
          <a:srcRect/>
          <a:stretch/>
        </p:blipFill>
        <p:spPr>
          <a:xfrm>
            <a:off x="4223595" y="5654391"/>
            <a:ext cx="3971699" cy="676332"/>
          </a:xfrm>
          <a:prstGeom prst="rect">
            <a:avLst/>
          </a:prstGeom>
          <a:noFill/>
          <a:ln>
            <a:noFill/>
          </a:ln>
        </p:spPr>
      </p:pic>
      <p:pic>
        <p:nvPicPr>
          <p:cNvPr id="30" name="Google Shape;262;p25" descr="image.png">
            <a:extLst>
              <a:ext uri="{FF2B5EF4-FFF2-40B4-BE49-F238E27FC236}">
                <a16:creationId xmlns:a16="http://schemas.microsoft.com/office/drawing/2014/main" id="{51CAF790-387D-4310-9073-27B2B8264A0B}"/>
              </a:ext>
            </a:extLst>
          </p:cNvPr>
          <p:cNvPicPr preferRelativeResize="0"/>
          <p:nvPr/>
        </p:nvPicPr>
        <p:blipFill rotWithShape="1">
          <a:blip r:embed="rId3">
            <a:alphaModFix amt="50000"/>
          </a:blip>
          <a:srcRect/>
          <a:stretch/>
        </p:blipFill>
        <p:spPr>
          <a:xfrm>
            <a:off x="4891959" y="2736140"/>
            <a:ext cx="2508966" cy="417560"/>
          </a:xfrm>
          <a:prstGeom prst="rect">
            <a:avLst/>
          </a:prstGeom>
          <a:noFill/>
          <a:ln>
            <a:noFill/>
          </a:ln>
        </p:spPr>
      </p:pic>
      <p:pic>
        <p:nvPicPr>
          <p:cNvPr id="13" name="Google Shape;262;p25" descr="image.png">
            <a:extLst>
              <a:ext uri="{FF2B5EF4-FFF2-40B4-BE49-F238E27FC236}">
                <a16:creationId xmlns:a16="http://schemas.microsoft.com/office/drawing/2014/main" id="{8AFF10BD-A190-4CEA-A1D6-E41EA3A71ABE}"/>
              </a:ext>
            </a:extLst>
          </p:cNvPr>
          <p:cNvPicPr preferRelativeResize="0"/>
          <p:nvPr/>
        </p:nvPicPr>
        <p:blipFill rotWithShape="1">
          <a:blip r:embed="rId3">
            <a:alphaModFix amt="50000"/>
          </a:blip>
          <a:srcRect/>
          <a:stretch/>
        </p:blipFill>
        <p:spPr>
          <a:xfrm>
            <a:off x="1682184" y="1923907"/>
            <a:ext cx="8816955" cy="417560"/>
          </a:xfrm>
          <a:prstGeom prst="rect">
            <a:avLst/>
          </a:prstGeom>
          <a:noFill/>
          <a:ln>
            <a:noFill/>
          </a:ln>
        </p:spPr>
      </p:pic>
      <p:pic>
        <p:nvPicPr>
          <p:cNvPr id="262" name="Google Shape;262;p25" descr="image.png"/>
          <p:cNvPicPr preferRelativeResize="0"/>
          <p:nvPr/>
        </p:nvPicPr>
        <p:blipFill rotWithShape="1">
          <a:blip r:embed="rId3">
            <a:alphaModFix amt="50000"/>
          </a:blip>
          <a:srcRect/>
          <a:stretch/>
        </p:blipFill>
        <p:spPr>
          <a:xfrm>
            <a:off x="566736" y="1280348"/>
            <a:ext cx="4325223" cy="523800"/>
          </a:xfrm>
          <a:prstGeom prst="rect">
            <a:avLst/>
          </a:prstGeom>
          <a:noFill/>
          <a:ln>
            <a:noFill/>
          </a:ln>
        </p:spPr>
      </p:pic>
      <p:sp>
        <p:nvSpPr>
          <p:cNvPr id="263" name="Google Shape;263;p25"/>
          <p:cNvSpPr txBox="1"/>
          <p:nvPr/>
        </p:nvSpPr>
        <p:spPr>
          <a:xfrm>
            <a:off x="762000" y="571500"/>
            <a:ext cx="6062663" cy="507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dirty="0">
                <a:solidFill>
                  <a:srgbClr val="002D52"/>
                </a:solidFill>
                <a:latin typeface="Merriweather"/>
                <a:ea typeface="Merriweather"/>
                <a:cs typeface="Merriweather"/>
                <a:sym typeface="Merriweather"/>
              </a:rPr>
              <a:t>Transformación de Unidades</a:t>
            </a:r>
            <a:endParaRPr lang="es-CL" dirty="0"/>
          </a:p>
        </p:txBody>
      </p:sp>
      <p:sp>
        <p:nvSpPr>
          <p:cNvPr id="264" name="Google Shape;264;p25"/>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262;p25" descr="image.png">
            <a:extLst>
              <a:ext uri="{FF2B5EF4-FFF2-40B4-BE49-F238E27FC236}">
                <a16:creationId xmlns:a16="http://schemas.microsoft.com/office/drawing/2014/main" id="{305AF24A-3E04-4EAC-895C-888BCB2EB7CF}"/>
              </a:ext>
            </a:extLst>
          </p:cNvPr>
          <p:cNvPicPr preferRelativeResize="0"/>
          <p:nvPr/>
        </p:nvPicPr>
        <p:blipFill rotWithShape="1">
          <a:blip r:embed="rId3">
            <a:alphaModFix amt="50000"/>
          </a:blip>
          <a:srcRect/>
          <a:stretch/>
        </p:blipFill>
        <p:spPr>
          <a:xfrm>
            <a:off x="3271847" y="3514214"/>
            <a:ext cx="5518731" cy="676332"/>
          </a:xfrm>
          <a:prstGeom prst="rect">
            <a:avLst/>
          </a:prstGeom>
          <a:noFill/>
          <a:ln>
            <a:noFill/>
          </a:ln>
        </p:spPr>
      </p:pic>
      <p:sp>
        <p:nvSpPr>
          <p:cNvPr id="55" name="Rectángulo 54">
            <a:extLst>
              <a:ext uri="{FF2B5EF4-FFF2-40B4-BE49-F238E27FC236}">
                <a16:creationId xmlns:a16="http://schemas.microsoft.com/office/drawing/2014/main" id="{97FA528F-7AC8-428D-9CF8-0B829976C2FD}"/>
              </a:ext>
            </a:extLst>
          </p:cNvPr>
          <p:cNvSpPr/>
          <p:nvPr/>
        </p:nvSpPr>
        <p:spPr>
          <a:xfrm>
            <a:off x="571500" y="1358888"/>
            <a:ext cx="3853940" cy="338554"/>
          </a:xfrm>
          <a:prstGeom prst="rect">
            <a:avLst/>
          </a:prstGeom>
        </p:spPr>
        <p:txBody>
          <a:bodyPr wrap="none">
            <a:spAutoFit/>
          </a:bodyPr>
          <a:lstStyle/>
          <a:p>
            <a:r>
              <a:rPr lang="es-ES" sz="1600" b="1" dirty="0">
                <a:solidFill>
                  <a:srgbClr val="FF0000"/>
                </a:solidFill>
                <a:latin typeface="Merriweather" panose="020B0604020202020204" charset="0"/>
                <a:ea typeface="Merriweather" panose="020B0604020202020204" charset="0"/>
                <a:cs typeface="Merriweather" panose="020B0604020202020204" charset="0"/>
              </a:rPr>
              <a:t>E</a:t>
            </a:r>
            <a:r>
              <a:rPr lang="es-CL" sz="1600" b="1" dirty="0">
                <a:solidFill>
                  <a:srgbClr val="FF0000"/>
                </a:solidFill>
                <a:latin typeface="Merriweather" panose="020B0604020202020204" charset="0"/>
                <a:ea typeface="Merriweather" panose="020B0604020202020204" charset="0"/>
                <a:cs typeface="Merriweather" panose="020B0604020202020204" charset="0"/>
              </a:rPr>
              <a:t>jemplo: </a:t>
            </a:r>
            <a:r>
              <a:rPr lang="es-CL" sz="1600" b="1" dirty="0">
                <a:solidFill>
                  <a:srgbClr val="002060"/>
                </a:solidFill>
                <a:latin typeface="Merriweather" panose="020B0604020202020204" charset="0"/>
                <a:ea typeface="Merriweather" panose="020B0604020202020204" charset="0"/>
                <a:cs typeface="Merriweather" panose="020B0604020202020204" charset="0"/>
              </a:rPr>
              <a:t>Expresar 24 [km</a:t>
            </a:r>
            <a:r>
              <a:rPr lang="es-CL" sz="1600" b="1" baseline="30000" dirty="0">
                <a:solidFill>
                  <a:srgbClr val="002060"/>
                </a:solidFill>
                <a:latin typeface="Merriweather" panose="020B0604020202020204" charset="0"/>
                <a:ea typeface="Merriweather" panose="020B0604020202020204" charset="0"/>
                <a:cs typeface="Merriweather" panose="020B0604020202020204" charset="0"/>
              </a:rPr>
              <a:t>2</a:t>
            </a:r>
            <a:r>
              <a:rPr lang="es-CL" sz="1600" b="1" dirty="0">
                <a:solidFill>
                  <a:srgbClr val="002060"/>
                </a:solidFill>
                <a:latin typeface="Merriweather" panose="020B0604020202020204" charset="0"/>
                <a:ea typeface="Merriweather" panose="020B0604020202020204" charset="0"/>
                <a:cs typeface="Merriweather" panose="020B0604020202020204" charset="0"/>
              </a:rPr>
              <a:t>] en [m</a:t>
            </a:r>
            <a:r>
              <a:rPr lang="es-CL" sz="1600" b="1" baseline="30000" dirty="0">
                <a:solidFill>
                  <a:srgbClr val="002060"/>
                </a:solidFill>
                <a:latin typeface="Merriweather" panose="020B0604020202020204" charset="0"/>
                <a:ea typeface="Merriweather" panose="020B0604020202020204" charset="0"/>
                <a:cs typeface="Merriweather" panose="020B0604020202020204" charset="0"/>
              </a:rPr>
              <a:t>2</a:t>
            </a:r>
            <a:r>
              <a:rPr lang="es-CL" sz="1600" b="1" dirty="0">
                <a:solidFill>
                  <a:srgbClr val="002060"/>
                </a:solidFill>
                <a:latin typeface="Merriweather" panose="020B0604020202020204" charset="0"/>
                <a:ea typeface="Merriweather" panose="020B0604020202020204" charset="0"/>
                <a:cs typeface="Merriweather" panose="020B0604020202020204" charset="0"/>
              </a:rPr>
              <a:t>] </a:t>
            </a:r>
            <a:endParaRPr lang="es-CL" sz="1600" dirty="0">
              <a:solidFill>
                <a:srgbClr val="002060"/>
              </a:solidFill>
              <a:latin typeface="Merriweather" panose="020B0604020202020204" charset="0"/>
              <a:ea typeface="Merriweather" panose="020B0604020202020204" charset="0"/>
              <a:cs typeface="Merriweather" panose="020B0604020202020204" charset="0"/>
            </a:endParaRPr>
          </a:p>
        </p:txBody>
      </p:sp>
      <p:sp>
        <p:nvSpPr>
          <p:cNvPr id="56" name="Rectángulo 55">
            <a:extLst>
              <a:ext uri="{FF2B5EF4-FFF2-40B4-BE49-F238E27FC236}">
                <a16:creationId xmlns:a16="http://schemas.microsoft.com/office/drawing/2014/main" id="{42B455CD-CD11-4002-BB36-997F1218AA20}"/>
              </a:ext>
            </a:extLst>
          </p:cNvPr>
          <p:cNvSpPr/>
          <p:nvPr/>
        </p:nvSpPr>
        <p:spPr>
          <a:xfrm>
            <a:off x="1734086" y="1962796"/>
            <a:ext cx="2557110" cy="338554"/>
          </a:xfrm>
          <a:prstGeom prst="rect">
            <a:avLst/>
          </a:prstGeom>
        </p:spPr>
        <p:txBody>
          <a:bodyPr wrap="none">
            <a:spAutoFit/>
          </a:bodyPr>
          <a:lstStyle/>
          <a:p>
            <a:pPr algn="ctr"/>
            <a:r>
              <a:rPr lang="es-ES" sz="1600" b="1" dirty="0">
                <a:solidFill>
                  <a:srgbClr val="FF0000"/>
                </a:solidFill>
                <a:latin typeface="Merriweather" panose="020B0604020202020204" charset="0"/>
                <a:ea typeface="Merriweather" panose="020B0604020202020204" charset="0"/>
                <a:cs typeface="Merriweather" panose="020B0604020202020204" charset="0"/>
              </a:rPr>
              <a:t>Factores de conversión </a:t>
            </a:r>
            <a:endParaRPr lang="es-CL" sz="1600" dirty="0">
              <a:latin typeface="Merriweather" panose="020B0604020202020204" charset="0"/>
              <a:ea typeface="Merriweather" panose="020B0604020202020204" charset="0"/>
              <a:cs typeface="Merriweather" panose="020B0604020202020204" charset="0"/>
            </a:endParaRPr>
          </a:p>
        </p:txBody>
      </p:sp>
      <mc:AlternateContent xmlns:mc="http://schemas.openxmlformats.org/markup-compatibility/2006">
        <mc:Choice xmlns:a14="http://schemas.microsoft.com/office/drawing/2010/main" Requires="a14">
          <p:sp>
            <p:nvSpPr>
              <p:cNvPr id="57" name="Rectángulo 56">
                <a:extLst>
                  <a:ext uri="{FF2B5EF4-FFF2-40B4-BE49-F238E27FC236}">
                    <a16:creationId xmlns:a16="http://schemas.microsoft.com/office/drawing/2014/main" id="{C6561F1C-FEDC-4903-8678-6D08A1892EC4}"/>
                  </a:ext>
                </a:extLst>
              </p:cNvPr>
              <p:cNvSpPr/>
              <p:nvPr/>
            </p:nvSpPr>
            <p:spPr>
              <a:xfrm>
                <a:off x="5058918" y="1962796"/>
                <a:ext cx="1986441" cy="338554"/>
              </a:xfrm>
              <a:prstGeom prst="rect">
                <a:avLst/>
              </a:prstGeom>
            </p:spPr>
            <p:txBody>
              <a:bodyPr wrap="none">
                <a:spAutoFit/>
              </a:bodyPr>
              <a:lstStyle/>
              <a:p>
                <a:pPr algn="ctr"/>
                <a:r>
                  <a:rPr lang="es-ES" sz="1600" b="1" dirty="0">
                    <a:solidFill>
                      <a:schemeClr val="tx1"/>
                    </a:solidFill>
                    <a:latin typeface="Merriweather" panose="020B0604020202020204" charset="0"/>
                    <a:ea typeface="Merriweather" panose="020B0604020202020204" charset="0"/>
                    <a:cs typeface="Merriweather" panose="020B0604020202020204" charset="0"/>
                  </a:rPr>
                  <a:t>1[km] </a:t>
                </a:r>
                <a14:m>
                  <m:oMath xmlns:m="http://schemas.openxmlformats.org/officeDocument/2006/math">
                    <m:r>
                      <a:rPr lang="es-ES" sz="1600" b="1" i="1" smtClean="0">
                        <a:solidFill>
                          <a:schemeClr val="tx1"/>
                        </a:solidFill>
                        <a:latin typeface="Cambria Math" panose="02040503050406030204" pitchFamily="18" charset="0"/>
                        <a:ea typeface="Cambria Math" panose="02040503050406030204" pitchFamily="18" charset="0"/>
                      </a:rPr>
                      <m:t>≡ </m:t>
                    </m:r>
                  </m:oMath>
                </a14:m>
                <a:r>
                  <a:rPr lang="es-ES" sz="1600" b="1" dirty="0">
                    <a:solidFill>
                      <a:schemeClr val="tx1"/>
                    </a:solidFill>
                    <a:latin typeface="Merriweather" panose="020B0604020202020204" charset="0"/>
                    <a:ea typeface="Merriweather" panose="020B0604020202020204" charset="0"/>
                    <a:cs typeface="Merriweather" panose="020B0604020202020204" charset="0"/>
                  </a:rPr>
                  <a:t>1000[m] </a:t>
                </a:r>
                <a:endParaRPr lang="es-CL" sz="1600" dirty="0">
                  <a:solidFill>
                    <a:schemeClr val="tx1"/>
                  </a:solidFill>
                  <a:latin typeface="Merriweather" panose="020B0604020202020204" charset="0"/>
                  <a:ea typeface="Merriweather" panose="020B0604020202020204" charset="0"/>
                  <a:cs typeface="Merriweather" panose="020B0604020202020204" charset="0"/>
                </a:endParaRPr>
              </a:p>
            </p:txBody>
          </p:sp>
        </mc:Choice>
        <mc:Fallback>
          <p:sp>
            <p:nvSpPr>
              <p:cNvPr id="57" name="Rectángulo 56">
                <a:extLst>
                  <a:ext uri="{FF2B5EF4-FFF2-40B4-BE49-F238E27FC236}">
                    <a16:creationId xmlns:a16="http://schemas.microsoft.com/office/drawing/2014/main" id="{C6561F1C-FEDC-4903-8678-6D08A1892EC4}"/>
                  </a:ext>
                </a:extLst>
              </p:cNvPr>
              <p:cNvSpPr>
                <a:spLocks noRot="1" noChangeAspect="1" noMove="1" noResize="1" noEditPoints="1" noAdjustHandles="1" noChangeArrowheads="1" noChangeShapeType="1" noTextEdit="1"/>
              </p:cNvSpPr>
              <p:nvPr/>
            </p:nvSpPr>
            <p:spPr>
              <a:xfrm>
                <a:off x="5058918" y="1962796"/>
                <a:ext cx="1986441" cy="338554"/>
              </a:xfrm>
              <a:prstGeom prst="rect">
                <a:avLst/>
              </a:prstGeom>
              <a:blipFill>
                <a:blip r:embed="rId4"/>
                <a:stretch>
                  <a:fillRect t="-5357" b="-21429"/>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58" name="Rectángulo 57">
                <a:extLst>
                  <a:ext uri="{FF2B5EF4-FFF2-40B4-BE49-F238E27FC236}">
                    <a16:creationId xmlns:a16="http://schemas.microsoft.com/office/drawing/2014/main" id="{06A26C31-58E5-4524-8C48-74B397C9C119}"/>
                  </a:ext>
                </a:extLst>
              </p:cNvPr>
              <p:cNvSpPr/>
              <p:nvPr/>
            </p:nvSpPr>
            <p:spPr>
              <a:xfrm>
                <a:off x="7871390" y="1962796"/>
                <a:ext cx="2416046" cy="338554"/>
              </a:xfrm>
              <a:prstGeom prst="rect">
                <a:avLst/>
              </a:prstGeom>
            </p:spPr>
            <p:txBody>
              <a:bodyPr wrap="none">
                <a:spAutoFit/>
              </a:bodyPr>
              <a:lstStyle/>
              <a:p>
                <a:pPr algn="ctr"/>
                <a:r>
                  <a:rPr lang="es-ES" sz="1600" b="1" dirty="0">
                    <a:solidFill>
                      <a:schemeClr val="tx1"/>
                    </a:solidFill>
                    <a:latin typeface="Merriweather" panose="020B0604020202020204" charset="0"/>
                    <a:ea typeface="Merriweather" panose="020B0604020202020204" charset="0"/>
                    <a:cs typeface="Merriweather" panose="020B0604020202020204" charset="0"/>
                  </a:rPr>
                  <a:t>(1[km])</a:t>
                </a:r>
                <a:r>
                  <a:rPr lang="es-ES" sz="1600" b="1" baseline="30000" dirty="0">
                    <a:solidFill>
                      <a:schemeClr val="tx1"/>
                    </a:solidFill>
                    <a:latin typeface="Merriweather" panose="020B0604020202020204" charset="0"/>
                    <a:ea typeface="Merriweather" panose="020B0604020202020204" charset="0"/>
                    <a:cs typeface="Merriweather" panose="020B0604020202020204" charset="0"/>
                  </a:rPr>
                  <a:t>2</a:t>
                </a:r>
                <a14:m>
                  <m:oMath xmlns:m="http://schemas.openxmlformats.org/officeDocument/2006/math">
                    <m:r>
                      <a:rPr lang="es-ES" sz="1600" b="1" i="1" smtClean="0">
                        <a:solidFill>
                          <a:schemeClr val="tx1"/>
                        </a:solidFill>
                        <a:latin typeface="Cambria Math" panose="02040503050406030204" pitchFamily="18" charset="0"/>
                        <a:ea typeface="Cambria Math" panose="02040503050406030204" pitchFamily="18" charset="0"/>
                      </a:rPr>
                      <m:t>≡ </m:t>
                    </m:r>
                  </m:oMath>
                </a14:m>
                <a:r>
                  <a:rPr lang="es-ES" sz="1600" b="1" dirty="0">
                    <a:solidFill>
                      <a:schemeClr val="tx1"/>
                    </a:solidFill>
                    <a:latin typeface="Merriweather" panose="020B0604020202020204" charset="0"/>
                    <a:ea typeface="Merriweather" panose="020B0604020202020204" charset="0"/>
                    <a:cs typeface="Merriweather" panose="020B0604020202020204" charset="0"/>
                  </a:rPr>
                  <a:t>(1000[m])</a:t>
                </a:r>
                <a:r>
                  <a:rPr lang="es-ES" sz="1600" b="1" baseline="30000" dirty="0">
                    <a:solidFill>
                      <a:schemeClr val="tx1"/>
                    </a:solidFill>
                    <a:latin typeface="Merriweather" panose="020B0604020202020204" charset="0"/>
                    <a:ea typeface="Merriweather" panose="020B0604020202020204" charset="0"/>
                    <a:cs typeface="Merriweather" panose="020B0604020202020204" charset="0"/>
                  </a:rPr>
                  <a:t>2</a:t>
                </a:r>
                <a:endParaRPr lang="es-CL" sz="1600" dirty="0">
                  <a:solidFill>
                    <a:schemeClr val="tx1"/>
                  </a:solidFill>
                  <a:latin typeface="Merriweather" panose="020B0604020202020204" charset="0"/>
                  <a:ea typeface="Merriweather" panose="020B0604020202020204" charset="0"/>
                  <a:cs typeface="Merriweather" panose="020B0604020202020204" charset="0"/>
                </a:endParaRPr>
              </a:p>
            </p:txBody>
          </p:sp>
        </mc:Choice>
        <mc:Fallback>
          <p:sp>
            <p:nvSpPr>
              <p:cNvPr id="58" name="Rectángulo 57">
                <a:extLst>
                  <a:ext uri="{FF2B5EF4-FFF2-40B4-BE49-F238E27FC236}">
                    <a16:creationId xmlns:a16="http://schemas.microsoft.com/office/drawing/2014/main" id="{06A26C31-58E5-4524-8C48-74B397C9C119}"/>
                  </a:ext>
                </a:extLst>
              </p:cNvPr>
              <p:cNvSpPr>
                <a:spLocks noRot="1" noChangeAspect="1" noMove="1" noResize="1" noEditPoints="1" noAdjustHandles="1" noChangeArrowheads="1" noChangeShapeType="1" noTextEdit="1"/>
              </p:cNvSpPr>
              <p:nvPr/>
            </p:nvSpPr>
            <p:spPr>
              <a:xfrm>
                <a:off x="7871390" y="1962796"/>
                <a:ext cx="2416046" cy="338554"/>
              </a:xfrm>
              <a:prstGeom prst="rect">
                <a:avLst/>
              </a:prstGeom>
              <a:blipFill>
                <a:blip r:embed="rId5"/>
                <a:stretch>
                  <a:fillRect l="-756" t="-5357" b="-21429"/>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59" name="Rectángulo 58">
                <a:extLst>
                  <a:ext uri="{FF2B5EF4-FFF2-40B4-BE49-F238E27FC236}">
                    <a16:creationId xmlns:a16="http://schemas.microsoft.com/office/drawing/2014/main" id="{7E5B1127-367E-413D-9301-8A1F54B0D681}"/>
                  </a:ext>
                </a:extLst>
              </p:cNvPr>
              <p:cNvSpPr/>
              <p:nvPr/>
            </p:nvSpPr>
            <p:spPr>
              <a:xfrm>
                <a:off x="5074462" y="2760991"/>
                <a:ext cx="1957587" cy="338554"/>
              </a:xfrm>
              <a:prstGeom prst="rect">
                <a:avLst/>
              </a:prstGeom>
            </p:spPr>
            <p:txBody>
              <a:bodyPr wrap="none">
                <a:spAutoFit/>
              </a:bodyPr>
              <a:lstStyle/>
              <a:p>
                <a:pPr algn="ctr"/>
                <a:r>
                  <a:rPr lang="es-ES" sz="1600" b="1" dirty="0">
                    <a:solidFill>
                      <a:schemeClr val="tx1"/>
                    </a:solidFill>
                    <a:latin typeface="Merriweather" panose="020B0604020202020204" charset="0"/>
                    <a:ea typeface="Merriweather" panose="020B0604020202020204" charset="0"/>
                    <a:cs typeface="Merriweather" panose="020B0604020202020204" charset="0"/>
                  </a:rPr>
                  <a:t>1[km</a:t>
                </a:r>
                <a:r>
                  <a:rPr lang="es-ES" sz="1600" b="1" baseline="30000" dirty="0">
                    <a:solidFill>
                      <a:schemeClr val="tx1"/>
                    </a:solidFill>
                    <a:latin typeface="Merriweather" panose="020B0604020202020204" charset="0"/>
                    <a:ea typeface="Merriweather" panose="020B0604020202020204" charset="0"/>
                    <a:cs typeface="Merriweather" panose="020B0604020202020204" charset="0"/>
                  </a:rPr>
                  <a:t>2</a:t>
                </a:r>
                <a:r>
                  <a:rPr lang="es-ES" sz="1600" b="1" dirty="0">
                    <a:solidFill>
                      <a:schemeClr val="tx1"/>
                    </a:solidFill>
                    <a:latin typeface="Merriweather" panose="020B0604020202020204" charset="0"/>
                    <a:ea typeface="Merriweather" panose="020B0604020202020204" charset="0"/>
                    <a:cs typeface="Merriweather" panose="020B0604020202020204" charset="0"/>
                  </a:rPr>
                  <a:t>] </a:t>
                </a:r>
                <a14:m>
                  <m:oMath xmlns:m="http://schemas.openxmlformats.org/officeDocument/2006/math">
                    <m:r>
                      <a:rPr lang="es-ES" sz="1600" b="1" i="1" smtClean="0">
                        <a:solidFill>
                          <a:schemeClr val="tx1"/>
                        </a:solidFill>
                        <a:latin typeface="Cambria Math" panose="02040503050406030204" pitchFamily="18" charset="0"/>
                        <a:ea typeface="Cambria Math" panose="02040503050406030204" pitchFamily="18" charset="0"/>
                      </a:rPr>
                      <m:t>≡ </m:t>
                    </m:r>
                  </m:oMath>
                </a14:m>
                <a:r>
                  <a:rPr lang="es-ES" sz="1600" b="1" dirty="0">
                    <a:solidFill>
                      <a:schemeClr val="tx1"/>
                    </a:solidFill>
                    <a:latin typeface="Merriweather" panose="020B0604020202020204" charset="0"/>
                    <a:ea typeface="Merriweather" panose="020B0604020202020204" charset="0"/>
                    <a:cs typeface="Merriweather" panose="020B0604020202020204" charset="0"/>
                  </a:rPr>
                  <a:t>10</a:t>
                </a:r>
                <a:r>
                  <a:rPr lang="es-ES" sz="1600" b="1" baseline="30000" dirty="0">
                    <a:solidFill>
                      <a:schemeClr val="tx1"/>
                    </a:solidFill>
                    <a:latin typeface="Merriweather" panose="020B0604020202020204" charset="0"/>
                    <a:ea typeface="Merriweather" panose="020B0604020202020204" charset="0"/>
                    <a:cs typeface="Merriweather" panose="020B0604020202020204" charset="0"/>
                  </a:rPr>
                  <a:t>6</a:t>
                </a:r>
                <a:r>
                  <a:rPr lang="es-ES" sz="1600" b="1" dirty="0">
                    <a:solidFill>
                      <a:schemeClr val="tx1"/>
                    </a:solidFill>
                    <a:latin typeface="Merriweather" panose="020B0604020202020204" charset="0"/>
                    <a:ea typeface="Merriweather" panose="020B0604020202020204" charset="0"/>
                    <a:cs typeface="Merriweather" panose="020B0604020202020204" charset="0"/>
                  </a:rPr>
                  <a:t>[m</a:t>
                </a:r>
                <a:r>
                  <a:rPr lang="es-ES" sz="1600" b="1" baseline="30000" dirty="0">
                    <a:solidFill>
                      <a:schemeClr val="tx1"/>
                    </a:solidFill>
                    <a:latin typeface="Merriweather" panose="020B0604020202020204" charset="0"/>
                    <a:ea typeface="Merriweather" panose="020B0604020202020204" charset="0"/>
                    <a:cs typeface="Merriweather" panose="020B0604020202020204" charset="0"/>
                  </a:rPr>
                  <a:t>2</a:t>
                </a:r>
                <a:r>
                  <a:rPr lang="es-ES" sz="1600" b="1" dirty="0">
                    <a:solidFill>
                      <a:schemeClr val="tx1"/>
                    </a:solidFill>
                    <a:latin typeface="Merriweather" panose="020B0604020202020204" charset="0"/>
                    <a:ea typeface="Merriweather" panose="020B0604020202020204" charset="0"/>
                    <a:cs typeface="Merriweather" panose="020B0604020202020204" charset="0"/>
                  </a:rPr>
                  <a:t>] </a:t>
                </a:r>
                <a:endParaRPr lang="es-CL" sz="1600" dirty="0">
                  <a:solidFill>
                    <a:schemeClr val="tx1"/>
                  </a:solidFill>
                  <a:latin typeface="Merriweather" panose="020B0604020202020204" charset="0"/>
                  <a:ea typeface="Merriweather" panose="020B0604020202020204" charset="0"/>
                  <a:cs typeface="Merriweather" panose="020B0604020202020204" charset="0"/>
                </a:endParaRPr>
              </a:p>
            </p:txBody>
          </p:sp>
        </mc:Choice>
        <mc:Fallback>
          <p:sp>
            <p:nvSpPr>
              <p:cNvPr id="59" name="Rectángulo 58">
                <a:extLst>
                  <a:ext uri="{FF2B5EF4-FFF2-40B4-BE49-F238E27FC236}">
                    <a16:creationId xmlns:a16="http://schemas.microsoft.com/office/drawing/2014/main" id="{7E5B1127-367E-413D-9301-8A1F54B0D681}"/>
                  </a:ext>
                </a:extLst>
              </p:cNvPr>
              <p:cNvSpPr>
                <a:spLocks noRot="1" noChangeAspect="1" noMove="1" noResize="1" noEditPoints="1" noAdjustHandles="1" noChangeArrowheads="1" noChangeShapeType="1" noTextEdit="1"/>
              </p:cNvSpPr>
              <p:nvPr/>
            </p:nvSpPr>
            <p:spPr>
              <a:xfrm>
                <a:off x="5074462" y="2760991"/>
                <a:ext cx="1957587" cy="338554"/>
              </a:xfrm>
              <a:prstGeom prst="rect">
                <a:avLst/>
              </a:prstGeom>
              <a:blipFill>
                <a:blip r:embed="rId6"/>
                <a:stretch>
                  <a:fillRect l="-1242" t="-5455" r="-932" b="-23636"/>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60" name="CuadroTexto 59">
                <a:extLst>
                  <a:ext uri="{FF2B5EF4-FFF2-40B4-BE49-F238E27FC236}">
                    <a16:creationId xmlns:a16="http://schemas.microsoft.com/office/drawing/2014/main" id="{8C5E03FD-AC5C-40E9-8C4E-9641E2431046}"/>
                  </a:ext>
                </a:extLst>
              </p:cNvPr>
              <p:cNvSpPr txBox="1"/>
              <p:nvPr/>
            </p:nvSpPr>
            <p:spPr>
              <a:xfrm>
                <a:off x="6453434" y="3578643"/>
                <a:ext cx="1192827" cy="5206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1600" b="1" i="1" smtClean="0">
                          <a:solidFill>
                            <a:schemeClr val="tx1"/>
                          </a:solidFill>
                          <a:latin typeface="Cambria Math" panose="02040503050406030204" pitchFamily="18" charset="0"/>
                        </a:rPr>
                        <m:t>𝟏</m:t>
                      </m:r>
                      <m:r>
                        <a:rPr lang="es-ES" sz="1600" b="1" i="1" smtClean="0">
                          <a:solidFill>
                            <a:schemeClr val="tx1"/>
                          </a:solidFill>
                          <a:latin typeface="Cambria Math" panose="02040503050406030204" pitchFamily="18" charset="0"/>
                        </a:rPr>
                        <m:t>=</m:t>
                      </m:r>
                      <m:f>
                        <m:fPr>
                          <m:ctrlPr>
                            <a:rPr lang="es-CL" sz="1600" b="1" i="1" smtClean="0">
                              <a:solidFill>
                                <a:schemeClr val="tx1"/>
                              </a:solidFill>
                              <a:latin typeface="Cambria Math" panose="02040503050406030204" pitchFamily="18" charset="0"/>
                            </a:rPr>
                          </m:ctrlPr>
                        </m:fPr>
                        <m:num>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10</m:t>
                          </m:r>
                          <m:r>
                            <m:rPr>
                              <m:nor/>
                            </m:rPr>
                            <a:rPr lang="es-ES" sz="1600" b="1" baseline="30000" dirty="0">
                              <a:solidFill>
                                <a:schemeClr val="tx1"/>
                              </a:solidFill>
                              <a:latin typeface="Merriweather" panose="020B0604020202020204" charset="0"/>
                              <a:ea typeface="Merriweather" panose="020B0604020202020204" charset="0"/>
                              <a:cs typeface="Merriweather" panose="020B0604020202020204" charset="0"/>
                            </a:rPr>
                            <m:t>6</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m:t>
                          </m:r>
                          <m:r>
                            <m:rPr>
                              <m:nor/>
                            </m:rPr>
                            <a:rPr lang="es-ES" sz="1600" b="1" baseline="30000" dirty="0">
                              <a:solidFill>
                                <a:schemeClr val="tx1"/>
                              </a:solidFill>
                              <a:latin typeface="Merriweather" panose="020B0604020202020204" charset="0"/>
                              <a:ea typeface="Merriweather" panose="020B0604020202020204" charset="0"/>
                              <a:cs typeface="Merriweather" panose="020B0604020202020204" charset="0"/>
                            </a:rPr>
                            <m:t>2</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t>
                          </m:r>
                        </m:num>
                        <m:den>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1[</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km</m:t>
                          </m:r>
                          <m:r>
                            <m:rPr>
                              <m:nor/>
                            </m:rPr>
                            <a:rPr lang="es-ES" sz="1600" b="1" baseline="30000" dirty="0">
                              <a:solidFill>
                                <a:schemeClr val="tx1"/>
                              </a:solidFill>
                              <a:latin typeface="Merriweather" panose="020B0604020202020204" charset="0"/>
                              <a:ea typeface="Merriweather" panose="020B0604020202020204" charset="0"/>
                              <a:cs typeface="Merriweather" panose="020B0604020202020204" charset="0"/>
                            </a:rPr>
                            <m:t>2</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t>
                          </m:r>
                        </m:den>
                      </m:f>
                    </m:oMath>
                  </m:oMathPara>
                </a14:m>
                <a:endParaRPr lang="es-CL" sz="1600" b="1" dirty="0">
                  <a:solidFill>
                    <a:schemeClr val="tx1"/>
                  </a:solidFill>
                  <a:latin typeface="Merriweather" panose="020B0604020202020204" charset="0"/>
                  <a:ea typeface="Merriweather" panose="020B0604020202020204" charset="0"/>
                  <a:cs typeface="Merriweather" panose="020B0604020202020204" charset="0"/>
                </a:endParaRPr>
              </a:p>
            </p:txBody>
          </p:sp>
        </mc:Choice>
        <mc:Fallback>
          <p:sp>
            <p:nvSpPr>
              <p:cNvPr id="60" name="CuadroTexto 59">
                <a:extLst>
                  <a:ext uri="{FF2B5EF4-FFF2-40B4-BE49-F238E27FC236}">
                    <a16:creationId xmlns:a16="http://schemas.microsoft.com/office/drawing/2014/main" id="{8C5E03FD-AC5C-40E9-8C4E-9641E2431046}"/>
                  </a:ext>
                </a:extLst>
              </p:cNvPr>
              <p:cNvSpPr txBox="1">
                <a:spLocks noRot="1" noChangeAspect="1" noMove="1" noResize="1" noEditPoints="1" noAdjustHandles="1" noChangeArrowheads="1" noChangeShapeType="1" noTextEdit="1"/>
              </p:cNvSpPr>
              <p:nvPr/>
            </p:nvSpPr>
            <p:spPr>
              <a:xfrm>
                <a:off x="6453434" y="3578643"/>
                <a:ext cx="1192827" cy="520655"/>
              </a:xfrm>
              <a:prstGeom prst="rect">
                <a:avLst/>
              </a:prstGeom>
              <a:blipFill>
                <a:blip r:embed="rId7"/>
                <a:stretch>
                  <a:fillRect/>
                </a:stretch>
              </a:blipFill>
            </p:spPr>
            <p:txBody>
              <a:bodyPr/>
              <a:lstStyle/>
              <a:p>
                <a:r>
                  <a:rPr lang="es-CL">
                    <a:noFill/>
                  </a:rPr>
                  <a:t> </a:t>
                </a:r>
              </a:p>
            </p:txBody>
          </p:sp>
        </mc:Fallback>
      </mc:AlternateContent>
      <p:sp>
        <p:nvSpPr>
          <p:cNvPr id="61" name="Rectángulo 60">
            <a:extLst>
              <a:ext uri="{FF2B5EF4-FFF2-40B4-BE49-F238E27FC236}">
                <a16:creationId xmlns:a16="http://schemas.microsoft.com/office/drawing/2014/main" id="{B4536095-FC40-41FC-B134-BBF7569C8456}"/>
              </a:ext>
            </a:extLst>
          </p:cNvPr>
          <p:cNvSpPr/>
          <p:nvPr/>
        </p:nvSpPr>
        <p:spPr>
          <a:xfrm>
            <a:off x="3387555" y="3698676"/>
            <a:ext cx="1943161" cy="338554"/>
          </a:xfrm>
          <a:prstGeom prst="rect">
            <a:avLst/>
          </a:prstGeom>
        </p:spPr>
        <p:txBody>
          <a:bodyPr wrap="square">
            <a:spAutoFit/>
          </a:bodyPr>
          <a:lstStyle/>
          <a:p>
            <a:r>
              <a:rPr lang="es-ES" sz="1600" b="1" dirty="0">
                <a:solidFill>
                  <a:srgbClr val="FF0000"/>
                </a:solidFill>
                <a:latin typeface="Merriweather" panose="020B0604020202020204" charset="0"/>
                <a:ea typeface="Merriweather" panose="020B0604020202020204" charset="0"/>
                <a:cs typeface="Merriweather" panose="020B0604020202020204" charset="0"/>
              </a:rPr>
              <a:t>Uno conveniente </a:t>
            </a:r>
            <a:endParaRPr lang="es-CL" sz="1600" dirty="0">
              <a:latin typeface="Merriweather" panose="020B0604020202020204" charset="0"/>
              <a:ea typeface="Merriweather" panose="020B0604020202020204" charset="0"/>
              <a:cs typeface="Merriweather" panose="020B0604020202020204" charset="0"/>
            </a:endParaRPr>
          </a:p>
        </p:txBody>
      </p:sp>
      <mc:AlternateContent xmlns:mc="http://schemas.openxmlformats.org/markup-compatibility/2006">
        <mc:Choice xmlns:a14="http://schemas.microsoft.com/office/drawing/2010/main" Requires="a14">
          <p:sp>
            <p:nvSpPr>
              <p:cNvPr id="62" name="Rectángulo 61">
                <a:extLst>
                  <a:ext uri="{FF2B5EF4-FFF2-40B4-BE49-F238E27FC236}">
                    <a16:creationId xmlns:a16="http://schemas.microsoft.com/office/drawing/2014/main" id="{F0B70AD6-9DAF-42A1-A983-2D83A9616314}"/>
                  </a:ext>
                </a:extLst>
              </p:cNvPr>
              <p:cNvSpPr/>
              <p:nvPr/>
            </p:nvSpPr>
            <p:spPr>
              <a:xfrm>
                <a:off x="4283947" y="4624101"/>
                <a:ext cx="3216457" cy="61298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2</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4</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m:t>
                      </m:r>
                      <m:sSup>
                        <m:sSupPr>
                          <m:ctrlPr>
                            <a:rPr lang="es-ES" sz="1600" b="1" i="1" dirty="0" smtClean="0">
                              <a:solidFill>
                                <a:srgbClr val="002060"/>
                              </a:solidFill>
                              <a:latin typeface="Cambria Math" panose="02040503050406030204" pitchFamily="18" charset="0"/>
                            </a:rPr>
                          </m:ctrlPr>
                        </m:sSupPr>
                        <m:e>
                          <m:r>
                            <a:rPr lang="es-ES" sz="1600" b="1" i="1" dirty="0" smtClean="0">
                              <a:solidFill>
                                <a:srgbClr val="002060"/>
                              </a:solidFill>
                              <a:latin typeface="Cambria Math" panose="02040503050406030204" pitchFamily="18" charset="0"/>
                            </a:rPr>
                            <m:t>𝒌𝒎</m:t>
                          </m:r>
                        </m:e>
                        <m:sup>
                          <m:r>
                            <a:rPr lang="es-ES" sz="1600" b="1" i="1" dirty="0" smtClean="0">
                              <a:solidFill>
                                <a:srgbClr val="002060"/>
                              </a:solidFill>
                              <a:latin typeface="Cambria Math" panose="02040503050406030204" pitchFamily="18" charset="0"/>
                            </a:rPr>
                            <m:t>𝟐</m:t>
                          </m:r>
                        </m:sup>
                      </m:sSup>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a:rPr lang="es-CL" sz="1600" b="1" i="1" dirty="0">
                          <a:solidFill>
                            <a:srgbClr val="002060"/>
                          </a:solidFill>
                          <a:latin typeface="Cambria Math" panose="02040503050406030204" pitchFamily="18" charset="0"/>
                          <a:ea typeface="Cambria Math" panose="02040503050406030204" pitchFamily="18" charset="0"/>
                        </a:rPr>
                        <m:t>≡</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24[</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km</m:t>
                      </m:r>
                      <m:r>
                        <m:rPr>
                          <m:nor/>
                        </m:rPr>
                        <a:rPr lang="es-ES" sz="1600" b="1" baseline="30000" dirty="0" smtClean="0">
                          <a:solidFill>
                            <a:srgbClr val="002060"/>
                          </a:solidFill>
                          <a:latin typeface="Merriweather" panose="020B0604020202020204" charset="0"/>
                          <a:ea typeface="Merriweather" panose="020B0604020202020204" charset="0"/>
                          <a:cs typeface="Merriweather" panose="020B0604020202020204" charset="0"/>
                        </a:rPr>
                        <m:t>2</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a:rPr lang="es-ES" sz="1600" b="1" i="1" dirty="0" smtClean="0">
                          <a:solidFill>
                            <a:srgbClr val="002060"/>
                          </a:solidFill>
                          <a:latin typeface="Cambria Math" panose="02040503050406030204" pitchFamily="18" charset="0"/>
                        </a:rPr>
                        <m:t> </m:t>
                      </m:r>
                      <m:r>
                        <a:rPr lang="es-ES" sz="1600" b="1" i="1" dirty="0" smtClean="0">
                          <a:solidFill>
                            <a:srgbClr val="002060"/>
                          </a:solidFill>
                          <a:latin typeface="Cambria Math" panose="02040503050406030204" pitchFamily="18" charset="0"/>
                          <a:ea typeface="Cambria Math" panose="02040503050406030204" pitchFamily="18" charset="0"/>
                        </a:rPr>
                        <m:t>×</m:t>
                      </m:r>
                      <m:f>
                        <m:fPr>
                          <m:ctrlPr>
                            <a:rPr lang="es-CL" sz="1600" b="1" i="1" smtClean="0">
                              <a:solidFill>
                                <a:schemeClr val="tx1"/>
                              </a:solidFill>
                              <a:latin typeface="Cambria Math" panose="02040503050406030204" pitchFamily="18" charset="0"/>
                            </a:rPr>
                          </m:ctrlPr>
                        </m:fPr>
                        <m:num>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10</m:t>
                          </m:r>
                          <m:r>
                            <m:rPr>
                              <m:nor/>
                            </m:rPr>
                            <a:rPr lang="es-ES" sz="1600" b="1" baseline="30000" dirty="0">
                              <a:solidFill>
                                <a:schemeClr val="tx1"/>
                              </a:solidFill>
                              <a:latin typeface="Merriweather" panose="020B0604020202020204" charset="0"/>
                              <a:ea typeface="Merriweather" panose="020B0604020202020204" charset="0"/>
                              <a:cs typeface="Merriweather" panose="020B0604020202020204" charset="0"/>
                            </a:rPr>
                            <m:t>6</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m:t>
                          </m:r>
                          <m:r>
                            <m:rPr>
                              <m:nor/>
                            </m:rPr>
                            <a:rPr lang="es-ES" sz="1600" b="1" baseline="30000" dirty="0">
                              <a:solidFill>
                                <a:schemeClr val="tx1"/>
                              </a:solidFill>
                              <a:latin typeface="Merriweather" panose="020B0604020202020204" charset="0"/>
                              <a:ea typeface="Merriweather" panose="020B0604020202020204" charset="0"/>
                              <a:cs typeface="Merriweather" panose="020B0604020202020204" charset="0"/>
                            </a:rPr>
                            <m:t>2</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t>
                          </m:r>
                        </m:num>
                        <m:den>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1[</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km</m:t>
                          </m:r>
                          <m:r>
                            <m:rPr>
                              <m:nor/>
                            </m:rPr>
                            <a:rPr lang="es-ES" sz="1600" b="1" baseline="30000" dirty="0">
                              <a:solidFill>
                                <a:schemeClr val="tx1"/>
                              </a:solidFill>
                              <a:latin typeface="Merriweather" panose="020B0604020202020204" charset="0"/>
                              <a:ea typeface="Merriweather" panose="020B0604020202020204" charset="0"/>
                              <a:cs typeface="Merriweather" panose="020B0604020202020204" charset="0"/>
                            </a:rPr>
                            <m:t>2</m:t>
                          </m:r>
                          <m:r>
                            <m:rPr>
                              <m:nor/>
                            </m:rPr>
                            <a:rPr lang="es-ES" sz="1600" b="1" dirty="0">
                              <a:solidFill>
                                <a:schemeClr val="tx1"/>
                              </a:solidFill>
                              <a:latin typeface="Merriweather" panose="020B0604020202020204" charset="0"/>
                              <a:ea typeface="Merriweather" panose="020B0604020202020204" charset="0"/>
                              <a:cs typeface="Merriweather" panose="020B0604020202020204" charset="0"/>
                            </a:rPr>
                            <m:t>]</m:t>
                          </m:r>
                        </m:den>
                      </m:f>
                    </m:oMath>
                  </m:oMathPara>
                </a14:m>
                <a:endParaRPr lang="es-CL" sz="1600" dirty="0">
                  <a:latin typeface="Merriweather" panose="020B0604020202020204" charset="0"/>
                  <a:ea typeface="Merriweather" panose="020B0604020202020204" charset="0"/>
                  <a:cs typeface="Merriweather" panose="020B0604020202020204" charset="0"/>
                </a:endParaRPr>
              </a:p>
            </p:txBody>
          </p:sp>
        </mc:Choice>
        <mc:Fallback>
          <p:sp>
            <p:nvSpPr>
              <p:cNvPr id="62" name="Rectángulo 61">
                <a:extLst>
                  <a:ext uri="{FF2B5EF4-FFF2-40B4-BE49-F238E27FC236}">
                    <a16:creationId xmlns:a16="http://schemas.microsoft.com/office/drawing/2014/main" id="{F0B70AD6-9DAF-42A1-A983-2D83A9616314}"/>
                  </a:ext>
                </a:extLst>
              </p:cNvPr>
              <p:cNvSpPr>
                <a:spLocks noRot="1" noChangeAspect="1" noMove="1" noResize="1" noEditPoints="1" noAdjustHandles="1" noChangeArrowheads="1" noChangeShapeType="1" noTextEdit="1"/>
              </p:cNvSpPr>
              <p:nvPr/>
            </p:nvSpPr>
            <p:spPr>
              <a:xfrm>
                <a:off x="4283947" y="4624101"/>
                <a:ext cx="3216457" cy="612988"/>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63" name="Rectángulo 62">
                <a:extLst>
                  <a:ext uri="{FF2B5EF4-FFF2-40B4-BE49-F238E27FC236}">
                    <a16:creationId xmlns:a16="http://schemas.microsoft.com/office/drawing/2014/main" id="{A7A3FBDB-2A20-457C-AFDD-F5E36405E134}"/>
                  </a:ext>
                </a:extLst>
              </p:cNvPr>
              <p:cNvSpPr/>
              <p:nvPr/>
            </p:nvSpPr>
            <p:spPr>
              <a:xfrm>
                <a:off x="4776585" y="5801767"/>
                <a:ext cx="2628155" cy="34413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24[</m:t>
                      </m:r>
                      <m:sSup>
                        <m:sSupPr>
                          <m:ctrlPr>
                            <a:rPr lang="es-ES" sz="1600" b="1" i="1" dirty="0">
                              <a:solidFill>
                                <a:srgbClr val="002060"/>
                              </a:solidFill>
                              <a:latin typeface="Cambria Math" panose="02040503050406030204" pitchFamily="18" charset="0"/>
                            </a:rPr>
                          </m:ctrlPr>
                        </m:sSupPr>
                        <m:e>
                          <m:r>
                            <a:rPr lang="es-ES" sz="1600" b="1" i="1" dirty="0">
                              <a:solidFill>
                                <a:srgbClr val="002060"/>
                              </a:solidFill>
                              <a:latin typeface="Cambria Math" panose="02040503050406030204" pitchFamily="18" charset="0"/>
                            </a:rPr>
                            <m:t>𝒌𝒎</m:t>
                          </m:r>
                        </m:e>
                        <m:sup>
                          <m:r>
                            <a:rPr lang="es-ES" sz="1600" b="1" i="1" dirty="0">
                              <a:solidFill>
                                <a:srgbClr val="002060"/>
                              </a:solidFill>
                              <a:latin typeface="Cambria Math" panose="02040503050406030204" pitchFamily="18" charset="0"/>
                            </a:rPr>
                            <m:t>𝟐</m:t>
                          </m:r>
                        </m:sup>
                      </m:sSup>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a:rPr lang="es-CL" sz="1600" b="1" i="1" dirty="0">
                          <a:solidFill>
                            <a:srgbClr val="002060"/>
                          </a:solidFill>
                          <a:latin typeface="Cambria Math" panose="02040503050406030204" pitchFamily="18" charset="0"/>
                          <a:ea typeface="Cambria Math" panose="02040503050406030204" pitchFamily="18" charset="0"/>
                        </a:rPr>
                        <m:t>≡</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24</m:t>
                      </m:r>
                      <m:r>
                        <m:rPr>
                          <m:nor/>
                        </m:rPr>
                        <a:rPr lang="es-ES" sz="1600" b="1" i="0" dirty="0" smtClean="0">
                          <a:solidFill>
                            <a:srgbClr val="002060"/>
                          </a:solidFill>
                          <a:latin typeface="Merriweather" panose="020B0604020202020204" charset="0"/>
                          <a:ea typeface="Merriweather" panose="020B0604020202020204" charset="0"/>
                          <a:cs typeface="Merriweather" panose="020B0604020202020204" charset="0"/>
                        </a:rPr>
                        <m:t> </m:t>
                      </m:r>
                      <m:r>
                        <a:rPr lang="es-ES" sz="1600" b="1" i="1" dirty="0" smtClean="0">
                          <a:solidFill>
                            <a:srgbClr val="002060"/>
                          </a:solidFill>
                          <a:latin typeface="Cambria Math" panose="02040503050406030204" pitchFamily="18" charset="0"/>
                          <a:ea typeface="Cambria Math" panose="02040503050406030204" pitchFamily="18" charset="0"/>
                        </a:rPr>
                        <m:t>×</m:t>
                      </m:r>
                      <m:r>
                        <m:rPr>
                          <m:nor/>
                        </m:rPr>
                        <a:rPr lang="es-ES" sz="1600" b="1" dirty="0" smtClean="0">
                          <a:solidFill>
                            <a:srgbClr val="002060"/>
                          </a:solidFill>
                          <a:latin typeface="Merriweather" panose="020B0604020202020204" charset="0"/>
                          <a:ea typeface="Merriweather" panose="020B0604020202020204" charset="0"/>
                          <a:cs typeface="Merriweather" panose="020B0604020202020204" charset="0"/>
                        </a:rPr>
                        <m:t>10</m:t>
                      </m:r>
                      <m:r>
                        <m:rPr>
                          <m:nor/>
                        </m:rPr>
                        <a:rPr lang="es-ES" sz="1600" b="1" baseline="30000" dirty="0" smtClean="0">
                          <a:solidFill>
                            <a:srgbClr val="002060"/>
                          </a:solidFill>
                          <a:latin typeface="Merriweather" panose="020B0604020202020204" charset="0"/>
                          <a:ea typeface="Merriweather" panose="020B0604020202020204" charset="0"/>
                          <a:cs typeface="Merriweather" panose="020B0604020202020204" charset="0"/>
                        </a:rPr>
                        <m:t>6</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m:t>
                      </m:r>
                      <m:r>
                        <m:rPr>
                          <m:nor/>
                        </m:rPr>
                        <a:rPr lang="es-ES" sz="1600" b="1" baseline="30000" dirty="0">
                          <a:solidFill>
                            <a:srgbClr val="002060"/>
                          </a:solidFill>
                          <a:latin typeface="Merriweather" panose="020B0604020202020204" charset="0"/>
                          <a:ea typeface="Merriweather" panose="020B0604020202020204" charset="0"/>
                          <a:cs typeface="Merriweather" panose="020B0604020202020204" charset="0"/>
                        </a:rPr>
                        <m:t>2</m:t>
                      </m:r>
                      <m:r>
                        <m:rPr>
                          <m:nor/>
                        </m:rPr>
                        <a:rPr lang="es-ES" sz="1600" b="1" dirty="0">
                          <a:solidFill>
                            <a:srgbClr val="002060"/>
                          </a:solidFill>
                          <a:latin typeface="Merriweather" panose="020B0604020202020204" charset="0"/>
                          <a:ea typeface="Merriweather" panose="020B0604020202020204" charset="0"/>
                          <a:cs typeface="Merriweather" panose="020B0604020202020204" charset="0"/>
                        </a:rPr>
                        <m:t>]</m:t>
                      </m:r>
                    </m:oMath>
                  </m:oMathPara>
                </a14:m>
                <a:endParaRPr lang="es-CL" sz="1600" dirty="0">
                  <a:latin typeface="Merriweather" panose="020B0604020202020204" charset="0"/>
                  <a:ea typeface="Merriweather" panose="020B0604020202020204" charset="0"/>
                  <a:cs typeface="Merriweather" panose="020B0604020202020204" charset="0"/>
                </a:endParaRPr>
              </a:p>
            </p:txBody>
          </p:sp>
        </mc:Choice>
        <mc:Fallback>
          <p:sp>
            <p:nvSpPr>
              <p:cNvPr id="63" name="Rectángulo 62">
                <a:extLst>
                  <a:ext uri="{FF2B5EF4-FFF2-40B4-BE49-F238E27FC236}">
                    <a16:creationId xmlns:a16="http://schemas.microsoft.com/office/drawing/2014/main" id="{A7A3FBDB-2A20-457C-AFDD-F5E36405E134}"/>
                  </a:ext>
                </a:extLst>
              </p:cNvPr>
              <p:cNvSpPr>
                <a:spLocks noRot="1" noChangeAspect="1" noMove="1" noResize="1" noEditPoints="1" noAdjustHandles="1" noChangeArrowheads="1" noChangeShapeType="1" noTextEdit="1"/>
              </p:cNvSpPr>
              <p:nvPr/>
            </p:nvSpPr>
            <p:spPr>
              <a:xfrm>
                <a:off x="4776585" y="5801767"/>
                <a:ext cx="2628155" cy="344133"/>
              </a:xfrm>
              <a:prstGeom prst="rect">
                <a:avLst/>
              </a:prstGeom>
              <a:blipFill>
                <a:blip r:embed="rId9"/>
                <a:stretch>
                  <a:fillRect b="-8929"/>
                </a:stretch>
              </a:blipFill>
            </p:spPr>
            <p:txBody>
              <a:bodyPr/>
              <a:lstStyle/>
              <a:p>
                <a:r>
                  <a:rPr lang="es-CL">
                    <a:noFill/>
                  </a:rPr>
                  <a:t> </a:t>
                </a:r>
              </a:p>
            </p:txBody>
          </p:sp>
        </mc:Fallback>
      </mc:AlternateContent>
    </p:spTree>
    <p:extLst>
      <p:ext uri="{BB962C8B-B14F-4D97-AF65-F5344CB8AC3E}">
        <p14:creationId xmlns:p14="http://schemas.microsoft.com/office/powerpoint/2010/main" val="1820372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58" grpId="0"/>
      <p:bldP spid="59" grpId="0"/>
      <p:bldP spid="60" grpId="0"/>
      <p:bldP spid="61" grpId="0"/>
      <p:bldP spid="62" grpId="0"/>
      <p:bldP spid="6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262" name="Google Shape;262;p25" descr="image.png"/>
          <p:cNvPicPr preferRelativeResize="0"/>
          <p:nvPr/>
        </p:nvPicPr>
        <p:blipFill rotWithShape="1">
          <a:blip r:embed="rId3">
            <a:alphaModFix amt="50000"/>
          </a:blip>
          <a:srcRect/>
          <a:stretch/>
        </p:blipFill>
        <p:spPr>
          <a:xfrm>
            <a:off x="609600" y="1231630"/>
            <a:ext cx="10885035" cy="5386883"/>
          </a:xfrm>
          <a:prstGeom prst="rect">
            <a:avLst/>
          </a:prstGeom>
          <a:noFill/>
          <a:ln>
            <a:noFill/>
          </a:ln>
        </p:spPr>
      </p:pic>
      <p:sp>
        <p:nvSpPr>
          <p:cNvPr id="263" name="Google Shape;263;p25"/>
          <p:cNvSpPr txBox="1"/>
          <p:nvPr/>
        </p:nvSpPr>
        <p:spPr>
          <a:xfrm>
            <a:off x="762000" y="571500"/>
            <a:ext cx="6062663" cy="507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s-CL" sz="3300" b="1" dirty="0">
                <a:solidFill>
                  <a:srgbClr val="002D52"/>
                </a:solidFill>
                <a:latin typeface="Merriweather"/>
                <a:ea typeface="Merriweather"/>
                <a:cs typeface="Merriweather"/>
                <a:sym typeface="Merriweather"/>
              </a:rPr>
              <a:t>Transformación de Unidades</a:t>
            </a:r>
            <a:endParaRPr lang="es-CL" dirty="0"/>
          </a:p>
        </p:txBody>
      </p:sp>
      <p:sp>
        <p:nvSpPr>
          <p:cNvPr id="264" name="Google Shape;264;p25"/>
          <p:cNvSpPr/>
          <p:nvPr/>
        </p:nvSpPr>
        <p:spPr>
          <a:xfrm>
            <a:off x="571500" y="571500"/>
            <a:ext cx="76200" cy="523800"/>
          </a:xfrm>
          <a:prstGeom prst="rect">
            <a:avLst/>
          </a:prstGeom>
          <a:solidFill>
            <a:srgbClr val="0050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2" name="Marcador de contenido 2">
            <a:extLst>
              <a:ext uri="{FF2B5EF4-FFF2-40B4-BE49-F238E27FC236}">
                <a16:creationId xmlns:a16="http://schemas.microsoft.com/office/drawing/2014/main" id="{2AC786BD-7893-4583-AA5F-D9CDC1B16DB5}"/>
              </a:ext>
            </a:extLst>
          </p:cNvPr>
          <p:cNvSpPr txBox="1">
            <a:spLocks/>
          </p:cNvSpPr>
          <p:nvPr/>
        </p:nvSpPr>
        <p:spPr>
          <a:xfrm>
            <a:off x="647700" y="1284576"/>
            <a:ext cx="10130928" cy="5145255"/>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50000"/>
              </a:lnSpc>
            </a:pPr>
            <a:r>
              <a:rPr lang="es-CL" sz="1600" b="1" u="sng" dirty="0">
                <a:solidFill>
                  <a:srgbClr val="002060"/>
                </a:solidFill>
                <a:latin typeface="Merriweather" panose="020B0604020202020204" charset="0"/>
                <a:ea typeface="Merriweather" panose="020B0604020202020204" charset="0"/>
                <a:cs typeface="Merriweather" panose="020B0604020202020204" charset="0"/>
              </a:rPr>
              <a:t>Ejercicios:</a:t>
            </a:r>
            <a:endParaRPr lang="es-CL" sz="1600" dirty="0">
              <a:solidFill>
                <a:srgbClr val="002060"/>
              </a:solidFill>
              <a:latin typeface="Merriweather" panose="020B0604020202020204" charset="0"/>
              <a:ea typeface="Merriweather" panose="020B0604020202020204" charset="0"/>
              <a:cs typeface="Merriweather" panose="020B0604020202020204" charset="0"/>
            </a:endParaRPr>
          </a:p>
          <a:p>
            <a:pPr>
              <a:lnSpc>
                <a:spcPct val="150000"/>
              </a:lnSpc>
            </a:pPr>
            <a:r>
              <a:rPr lang="es-CL" sz="1600" dirty="0">
                <a:solidFill>
                  <a:srgbClr val="002060"/>
                </a:solidFill>
                <a:latin typeface="Merriweather" panose="020B0604020202020204" charset="0"/>
                <a:ea typeface="Merriweather" panose="020B0604020202020204" charset="0"/>
                <a:cs typeface="Merriweather" panose="020B0604020202020204" charset="0"/>
              </a:rPr>
              <a:t>1. A partir de las definiciones</a:t>
            </a:r>
          </a:p>
          <a:p>
            <a:pPr>
              <a:lnSpc>
                <a:spcPct val="150000"/>
              </a:lnSpc>
            </a:pPr>
            <a:r>
              <a:rPr lang="es-CL" sz="1600" b="1" dirty="0">
                <a:solidFill>
                  <a:schemeClr val="tx1"/>
                </a:solidFill>
                <a:latin typeface="Merriweather" panose="020B0604020202020204" charset="0"/>
                <a:ea typeface="Merriweather" panose="020B0604020202020204" charset="0"/>
                <a:cs typeface="Merriweather" panose="020B0604020202020204" charset="0"/>
              </a:rPr>
              <a:t> 1 in = 2,54 cm; 1 milla = 5280 ft; 1 ft = 12 in </a:t>
            </a:r>
          </a:p>
          <a:p>
            <a:pPr>
              <a:lnSpc>
                <a:spcPct val="150000"/>
              </a:lnSpc>
            </a:pPr>
            <a:r>
              <a:rPr lang="es-CL" sz="1600" dirty="0">
                <a:solidFill>
                  <a:srgbClr val="002060"/>
                </a:solidFill>
                <a:latin typeface="Merriweather" panose="020B0604020202020204" charset="0"/>
                <a:ea typeface="Merriweather" panose="020B0604020202020204" charset="0"/>
                <a:cs typeface="Merriweather" panose="020B0604020202020204" charset="0"/>
              </a:rPr>
              <a:t>Determine:</a:t>
            </a:r>
          </a:p>
          <a:p>
            <a:pPr>
              <a:lnSpc>
                <a:spcPct val="150000"/>
              </a:lnSpc>
            </a:pPr>
            <a:r>
              <a:rPr lang="es-CL" sz="1600" dirty="0">
                <a:solidFill>
                  <a:srgbClr val="002060"/>
                </a:solidFill>
                <a:latin typeface="Merriweather" panose="020B0604020202020204" charset="0"/>
                <a:ea typeface="Merriweather" panose="020B0604020202020204" charset="0"/>
                <a:cs typeface="Merriweather" panose="020B0604020202020204" charset="0"/>
              </a:rPr>
              <a:t>a) ¿Cuántos kilómetros hay en 1 milla? </a:t>
            </a:r>
          </a:p>
          <a:p>
            <a:pPr>
              <a:lnSpc>
                <a:spcPct val="150000"/>
              </a:lnSpc>
            </a:pPr>
            <a:r>
              <a:rPr lang="es-CL" sz="1600" dirty="0">
                <a:solidFill>
                  <a:srgbClr val="002060"/>
                </a:solidFill>
                <a:latin typeface="Merriweather" panose="020B0604020202020204" charset="0"/>
                <a:ea typeface="Merriweather" panose="020B0604020202020204" charset="0"/>
                <a:cs typeface="Merriweather" panose="020B0604020202020204" charset="0"/>
              </a:rPr>
              <a:t>b) ¿Cuántos pies hay en 1 km?</a:t>
            </a:r>
          </a:p>
          <a:p>
            <a:pPr>
              <a:lnSpc>
                <a:spcPct val="150000"/>
              </a:lnSpc>
            </a:pPr>
            <a:endParaRPr lang="es-CL" sz="1600" dirty="0">
              <a:solidFill>
                <a:srgbClr val="002060"/>
              </a:solidFill>
              <a:latin typeface="Merriweather" panose="020B0604020202020204" charset="0"/>
              <a:ea typeface="Merriweather" panose="020B0604020202020204" charset="0"/>
              <a:cs typeface="Merriweather" panose="020B0604020202020204" charset="0"/>
            </a:endParaRPr>
          </a:p>
          <a:p>
            <a:pPr>
              <a:lnSpc>
                <a:spcPct val="150000"/>
              </a:lnSpc>
            </a:pPr>
            <a:r>
              <a:rPr lang="es-CL" sz="1600" dirty="0">
                <a:solidFill>
                  <a:srgbClr val="002060"/>
                </a:solidFill>
                <a:latin typeface="Merriweather" panose="020B0604020202020204" charset="0"/>
                <a:ea typeface="Merriweather" panose="020B0604020202020204" charset="0"/>
                <a:cs typeface="Merriweather" panose="020B0604020202020204" charset="0"/>
              </a:rPr>
              <a:t>2. </a:t>
            </a:r>
            <a:r>
              <a:rPr lang="es-MX" sz="1600" dirty="0">
                <a:solidFill>
                  <a:srgbClr val="002060"/>
                </a:solidFill>
                <a:latin typeface="Merriweather" panose="020B0604020202020204" charset="0"/>
                <a:ea typeface="Merriweather" panose="020B0604020202020204" charset="0"/>
                <a:cs typeface="Merriweather" panose="020B0604020202020204" charset="0"/>
              </a:rPr>
              <a:t>El diamante tallado más grande del mundo es la Primera Estrella de África (montada en el cetro real británico y guardado en la Torre de Londres). Su volumen es de 1,84 pulgada cúbica. </a:t>
            </a:r>
          </a:p>
          <a:p>
            <a:pPr>
              <a:lnSpc>
                <a:spcPct val="150000"/>
              </a:lnSpc>
            </a:pPr>
            <a:r>
              <a:rPr lang="es-MX" sz="1600" dirty="0">
                <a:solidFill>
                  <a:srgbClr val="002060"/>
                </a:solidFill>
                <a:latin typeface="Merriweather" panose="020B0604020202020204" charset="0"/>
                <a:ea typeface="Merriweather" panose="020B0604020202020204" charset="0"/>
                <a:cs typeface="Merriweather" panose="020B0604020202020204" charset="0"/>
              </a:rPr>
              <a:t>a) ¿Cuál será su volumen en centímetro cúbico? </a:t>
            </a:r>
          </a:p>
          <a:p>
            <a:pPr>
              <a:lnSpc>
                <a:spcPct val="150000"/>
              </a:lnSpc>
            </a:pPr>
            <a:r>
              <a:rPr lang="es-MX" sz="1600" dirty="0">
                <a:solidFill>
                  <a:srgbClr val="002060"/>
                </a:solidFill>
                <a:latin typeface="Merriweather" panose="020B0604020202020204" charset="0"/>
                <a:ea typeface="Merriweather" panose="020B0604020202020204" charset="0"/>
                <a:cs typeface="Merriweather" panose="020B0604020202020204" charset="0"/>
              </a:rPr>
              <a:t>b) ¿Y en metro cúbico? </a:t>
            </a:r>
          </a:p>
          <a:p>
            <a:pPr>
              <a:lnSpc>
                <a:spcPct val="150000"/>
              </a:lnSpc>
            </a:pPr>
            <a:endParaRPr lang="es-MX" sz="1600" dirty="0">
              <a:solidFill>
                <a:srgbClr val="002060"/>
              </a:solidFill>
              <a:latin typeface="Merriweather" panose="020B0604020202020204" charset="0"/>
              <a:ea typeface="Merriweather" panose="020B0604020202020204" charset="0"/>
              <a:cs typeface="Merriweather" panose="020B0604020202020204" charset="0"/>
            </a:endParaRPr>
          </a:p>
          <a:p>
            <a:pPr>
              <a:lnSpc>
                <a:spcPct val="150000"/>
              </a:lnSpc>
            </a:pPr>
            <a:r>
              <a:rPr lang="es-MX" sz="1600" dirty="0">
                <a:solidFill>
                  <a:srgbClr val="002060"/>
                </a:solidFill>
                <a:latin typeface="Merriweather" panose="020B0604020202020204" charset="0"/>
                <a:ea typeface="Merriweather" panose="020B0604020202020204" charset="0"/>
                <a:cs typeface="Merriweather" panose="020B0604020202020204" charset="0"/>
              </a:rPr>
              <a:t>3. Según la etiqueta de un frasco de aderezo para ensalada, el volumen del contenido es 0,473 litro (L). Use solo las conversiones </a:t>
            </a:r>
            <a:r>
              <a:rPr lang="es-MX" sz="1600" b="1" dirty="0">
                <a:solidFill>
                  <a:schemeClr val="tx1"/>
                </a:solidFill>
                <a:latin typeface="Merriweather" panose="020B0604020202020204" charset="0"/>
                <a:ea typeface="Merriweather" panose="020B0604020202020204" charset="0"/>
                <a:cs typeface="Merriweather" panose="020B0604020202020204" charset="0"/>
              </a:rPr>
              <a:t>1 L  =  1000 cm3 </a:t>
            </a:r>
            <a:r>
              <a:rPr lang="es-MX" sz="1600" dirty="0">
                <a:solidFill>
                  <a:srgbClr val="002060"/>
                </a:solidFill>
                <a:latin typeface="Merriweather" panose="020B0604020202020204" charset="0"/>
                <a:ea typeface="Merriweather" panose="020B0604020202020204" charset="0"/>
                <a:cs typeface="Merriweather" panose="020B0604020202020204" charset="0"/>
              </a:rPr>
              <a:t>y </a:t>
            </a:r>
            <a:r>
              <a:rPr lang="es-MX" sz="1600" b="1" dirty="0">
                <a:solidFill>
                  <a:schemeClr val="tx1"/>
                </a:solidFill>
                <a:latin typeface="Merriweather" panose="020B0604020202020204" charset="0"/>
                <a:ea typeface="Merriweather" panose="020B0604020202020204" charset="0"/>
                <a:cs typeface="Merriweather" panose="020B0604020202020204" charset="0"/>
              </a:rPr>
              <a:t>1 in = 2,54 cm </a:t>
            </a:r>
            <a:r>
              <a:rPr lang="es-MX" sz="1600" dirty="0">
                <a:solidFill>
                  <a:srgbClr val="002060"/>
                </a:solidFill>
                <a:latin typeface="Merriweather" panose="020B0604020202020204" charset="0"/>
                <a:ea typeface="Merriweather" panose="020B0604020202020204" charset="0"/>
                <a:cs typeface="Merriweather" panose="020B0604020202020204" charset="0"/>
              </a:rPr>
              <a:t>para expresar dicho volumen en pulgada cúbica.</a:t>
            </a:r>
          </a:p>
          <a:p>
            <a:pPr>
              <a:lnSpc>
                <a:spcPct val="150000"/>
              </a:lnSpc>
            </a:pPr>
            <a:endParaRPr lang="es-MX" sz="1600" dirty="0">
              <a:solidFill>
                <a:srgbClr val="002060"/>
              </a:solidFill>
              <a:latin typeface="Merriweather" panose="020B0604020202020204" charset="0"/>
              <a:ea typeface="Merriweather" panose="020B0604020202020204" charset="0"/>
              <a:cs typeface="Merriweather" panose="020B0604020202020204" charset="0"/>
            </a:endParaRPr>
          </a:p>
          <a:p>
            <a:pPr>
              <a:lnSpc>
                <a:spcPct val="150000"/>
              </a:lnSpc>
            </a:pPr>
            <a:endParaRPr lang="es-ES_tradnl" sz="1600" dirty="0">
              <a:solidFill>
                <a:srgbClr val="002060"/>
              </a:solidFill>
              <a:latin typeface="Merriweather" panose="020B0604020202020204" charset="0"/>
              <a:ea typeface="Merriweather" panose="020B0604020202020204" charset="0"/>
              <a:cs typeface="Merriweather" panose="020B0604020202020204" charset="0"/>
            </a:endParaRPr>
          </a:p>
        </p:txBody>
      </p:sp>
    </p:spTree>
    <p:extLst>
      <p:ext uri="{BB962C8B-B14F-4D97-AF65-F5344CB8AC3E}">
        <p14:creationId xmlns:p14="http://schemas.microsoft.com/office/powerpoint/2010/main" val="1472447774"/>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757</TotalTime>
  <Words>1963</Words>
  <Application>Microsoft Office PowerPoint</Application>
  <PresentationFormat>Panorámica</PresentationFormat>
  <Paragraphs>166</Paragraphs>
  <Slides>23</Slides>
  <Notes>23</Notes>
  <HiddenSlides>0</HiddenSlides>
  <MMClips>1</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23</vt:i4>
      </vt:variant>
    </vt:vector>
  </HeadingPairs>
  <TitlesOfParts>
    <vt:vector size="31" baseType="lpstr">
      <vt:lpstr>Merriweather</vt:lpstr>
      <vt:lpstr>Arial</vt:lpstr>
      <vt:lpstr>DM Sans</vt:lpstr>
      <vt:lpstr>Cambria Math</vt:lpstr>
      <vt:lpstr>open sans</vt:lpstr>
      <vt:lpstr>Calibri</vt:lpstr>
      <vt:lpstr>Comic Sans MS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Nelson rios pacheco</cp:lastModifiedBy>
  <cp:revision>7</cp:revision>
  <dcterms:modified xsi:type="dcterms:W3CDTF">2026-07-03T16:29:12Z</dcterms:modified>
</cp:coreProperties>
</file>