
<file path=[Content_Types].xml><?xml version="1.0" encoding="utf-8"?>
<Types xmlns="http://schemas.openxmlformats.org/package/2006/content-types">
  <Default Extension="png" ContentType="image/png"/>
  <Default Extension="web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67" r:id="rId3"/>
    <p:sldId id="264" r:id="rId4"/>
    <p:sldId id="265" r:id="rId5"/>
    <p:sldId id="266" r:id="rId6"/>
    <p:sldId id="256" r:id="rId7"/>
    <p:sldId id="275" r:id="rId8"/>
    <p:sldId id="263" r:id="rId9"/>
    <p:sldId id="277" r:id="rId10"/>
    <p:sldId id="268" r:id="rId11"/>
    <p:sldId id="258" r:id="rId12"/>
    <p:sldId id="257" r:id="rId13"/>
    <p:sldId id="259" r:id="rId14"/>
    <p:sldId id="261" r:id="rId15"/>
    <p:sldId id="262" r:id="rId16"/>
    <p:sldId id="260" r:id="rId17"/>
    <p:sldId id="269" r:id="rId18"/>
    <p:sldId id="270" r:id="rId19"/>
    <p:sldId id="271" r:id="rId20"/>
    <p:sldId id="272" r:id="rId21"/>
    <p:sldId id="274" r:id="rId22"/>
    <p:sldId id="27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194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36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12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49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93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350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88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3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34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eb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3FA8E-9890-40FA-BC64-BD7142C80308}" type="datetimeFigureOut">
              <a:rPr lang="en-US" smtClean="0"/>
              <a:t>8/6/2024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5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36DD93-D015-2C7A-F0AA-F65415076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/>
              <a:t>EMBARCACIONES MENORES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5F9C99-0BDA-95C0-DC01-C25E972DB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MEDIDAS DE SEGURIDAD</a:t>
            </a:r>
          </a:p>
          <a:p>
            <a:endParaRPr lang="es-CL" dirty="0"/>
          </a:p>
          <a:p>
            <a:endParaRPr lang="es-CL" dirty="0"/>
          </a:p>
          <a:p>
            <a:r>
              <a:rPr lang="es-ES" cap="all" dirty="0"/>
              <a:t>Plumas, Pescantes, grúas y trapas</a:t>
            </a:r>
            <a:endParaRPr lang="en-US" cap="al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684220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36358" y="1125784"/>
            <a:ext cx="7301553" cy="34470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pPr marL="342900" indent="-342900">
              <a:buAutoNum type="alphaUcPeriod"/>
            </a:pPr>
            <a:r>
              <a:rPr lang="es-ES" dirty="0"/>
              <a:t>PRECAUCIONES DURANTE EL IZADO Y ARRIADO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1.Utilizar las trapas de izado afirmándolas en los cáncamos que posee la</a:t>
            </a:r>
          </a:p>
          <a:p>
            <a:pPr marL="177800" indent="-177800" algn="just"/>
            <a:r>
              <a:rPr lang="es-ES" dirty="0"/>
              <a:t>	embarcación para esto y no en las asas de transporte, cabos de vida o</a:t>
            </a:r>
          </a:p>
          <a:p>
            <a:pPr marL="177800" indent="-177800" algn="just"/>
            <a:r>
              <a:rPr lang="es-ES" dirty="0"/>
              <a:t>	guirnaldas.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Los botes inflables plegables, no podrán ser arriados ni izados con carga,</a:t>
            </a:r>
          </a:p>
          <a:p>
            <a:pPr marL="177800" indent="-177800" algn="just"/>
            <a:r>
              <a:rPr lang="es-ES" dirty="0"/>
              <a:t>	excepcionalmente y sólo en casos debidamente calificados, podrá ir una</a:t>
            </a:r>
          </a:p>
          <a:p>
            <a:pPr marL="177800" indent="-177800" algn="just"/>
            <a:r>
              <a:rPr lang="es-ES" dirty="0"/>
              <a:t>	persona de su dotación con el correspondiente cabo de vida.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36710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27511" y="634516"/>
            <a:ext cx="7496736" cy="455509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r>
              <a:rPr lang="es-ES" dirty="0"/>
              <a:t>B. LISTA DE CHEQUEO PREVIO A UNA NAVEGACIÓN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 Verificar que los compartimientos o cámaras del tubo de flotación, quilla y estabilizadores laterales según corresponda, se encuentren con la presión de trabajo recomendada.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En los botes inflables plegables, revisar que el piso esté correctamente armado y sus largueros instalados.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3. Revisar los tapones de espiche colocados.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4. Verificar que el </a:t>
            </a:r>
            <a:r>
              <a:rPr lang="es-ES" u="sng" dirty="0"/>
              <a:t>cabo de seguridad del motor </a:t>
            </a:r>
            <a:r>
              <a:rPr lang="es-ES" dirty="0"/>
              <a:t>se encuentre instalado y en buen estado de conservación.</a:t>
            </a:r>
          </a:p>
          <a:p>
            <a:pPr marL="177800" indent="-177800"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1789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63893" y="1446034"/>
            <a:ext cx="7496736" cy="2646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dirty="0"/>
              <a:t>C. TRINCA Y ESTIBA DEL BOTE</a:t>
            </a:r>
          </a:p>
          <a:p>
            <a:endParaRPr lang="es-ES" dirty="0"/>
          </a:p>
          <a:p>
            <a:pPr marL="177800" indent="-177800"/>
            <a:r>
              <a:rPr lang="es-ES" dirty="0"/>
              <a:t>1. El bote deberá estar ubicado en un lugar que no esté expuesto a golpes de mar durante la navegación.</a:t>
            </a:r>
          </a:p>
          <a:p>
            <a:pPr marL="177800" indent="-177800"/>
            <a:endParaRPr lang="es-ES" dirty="0"/>
          </a:p>
          <a:p>
            <a:pPr marL="177800" indent="-177800"/>
            <a:r>
              <a:rPr lang="es-ES" dirty="0"/>
              <a:t>2. En ningún caso, el bote deberá quedar trincado en posición vertical o de</a:t>
            </a:r>
          </a:p>
          <a:p>
            <a:pPr marL="177800" indent="-177800"/>
            <a:r>
              <a:rPr lang="es-ES" dirty="0"/>
              <a:t>	costado, debido a que se producirán deformaciones estructurales.</a:t>
            </a:r>
          </a:p>
        </p:txBody>
      </p:sp>
    </p:spTree>
    <p:extLst>
      <p:ext uri="{BB962C8B-B14F-4D97-AF65-F5344CB8AC3E}">
        <p14:creationId xmlns:p14="http://schemas.microsoft.com/office/powerpoint/2010/main" val="23272014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29077" y="1242786"/>
            <a:ext cx="7496736" cy="347787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sz="2000" dirty="0"/>
              <a:t>D. PROHIBICIONES</a:t>
            </a:r>
          </a:p>
          <a:p>
            <a:endParaRPr lang="es-ES" sz="2000" dirty="0"/>
          </a:p>
          <a:p>
            <a:pPr marL="266700" indent="-266700">
              <a:buAutoNum type="arabicPeriod"/>
            </a:pPr>
            <a:r>
              <a:rPr lang="es-ES" sz="2000" dirty="0"/>
              <a:t>Está prohibido aplicar a los tubos de los botes, productos como renovadores de goma, pasta de zapatos o cualquier otro producto químico, con el fin de mejorar la presentación.</a:t>
            </a:r>
          </a:p>
          <a:p>
            <a:pPr marL="266700" indent="-266700"/>
            <a:endParaRPr lang="es-ES" sz="2000" dirty="0"/>
          </a:p>
          <a:p>
            <a:pPr marL="266700" indent="-266700"/>
            <a:r>
              <a:rPr lang="es-ES" sz="2000" dirty="0"/>
              <a:t>2. En ninguna circunstancia los botes podrán ser utilizados para   trabajos de pintado.</a:t>
            </a:r>
            <a:endParaRPr lang="es-ES" sz="2000" b="1" dirty="0"/>
          </a:p>
          <a:p>
            <a:pPr marL="266700" indent="-266700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781138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98286" y="2351313"/>
            <a:ext cx="9178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atin typeface="Castellar" panose="020A0402060406010301" pitchFamily="18" charset="0"/>
              </a:rPr>
              <a:t>Plumas, Pescantes, grúas y trapas</a:t>
            </a:r>
            <a:endParaRPr lang="en-US" sz="4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2919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8437" y="28305"/>
            <a:ext cx="7301553" cy="19389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En los buques de la Armada existen principalmente 3 dispositivos de maniobra para levantar o mover cargas: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Plumas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Grúas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Pescantes</a:t>
            </a:r>
          </a:p>
          <a:p>
            <a:pPr marL="0" lvl="1" algn="just"/>
            <a:r>
              <a:rPr lang="es-ES" sz="2000" dirty="0"/>
              <a:t>Además, se utilizan los “tecles” en espacio reducidos.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37" y="2088107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13" y="3180609"/>
            <a:ext cx="5244721" cy="3146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091" y="233459"/>
            <a:ext cx="3982587" cy="2652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4973" y="3687225"/>
            <a:ext cx="2133600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568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98" y="1651378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896" y="218986"/>
            <a:ext cx="8160251" cy="59043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50627" y="342093"/>
            <a:ext cx="199798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PLUMAS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260924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670" y="-8554"/>
            <a:ext cx="9251345" cy="68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02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82444" y="696036"/>
            <a:ext cx="4213438" cy="47089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Algunas unidades en la Armada utilizan grúas para mover carga y también para arriar / izar embarcaciones.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Estas grúas pueden ser eléctricas (motor eléctrico que genera la fuerza) o hidráulicas (bombas hidráulicas que tienen un líquido especial que mueven pistones – mismo principio que una gata de un auto).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En general las grúas hidráulicas tienen mayor capacidad que las grúas eléctricas.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6" y="1833779"/>
            <a:ext cx="6401355" cy="4773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863" y="927165"/>
            <a:ext cx="7888533" cy="5261652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5636525" y="2634018"/>
            <a:ext cx="3305310" cy="35757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/>
          <p:cNvSpPr txBox="1"/>
          <p:nvPr/>
        </p:nvSpPr>
        <p:spPr>
          <a:xfrm>
            <a:off x="750627" y="342093"/>
            <a:ext cx="167449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GRÚAS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39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r="47994" b="57175"/>
          <a:stretch/>
        </p:blipFill>
        <p:spPr>
          <a:xfrm>
            <a:off x="413982" y="307927"/>
            <a:ext cx="10183605" cy="560155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48166" y="545910"/>
            <a:ext cx="504285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Grúa hidráulica de un PSG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09693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75" y="146002"/>
            <a:ext cx="5576532" cy="41903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75" y="1640840"/>
            <a:ext cx="6550925" cy="490909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697337" y="5718411"/>
            <a:ext cx="2075055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000" dirty="0"/>
              <a:t>Embarcación </a:t>
            </a:r>
            <a:r>
              <a:rPr lang="es-ES" sz="2000" dirty="0" err="1"/>
              <a:t>Skua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309865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153" y="0"/>
            <a:ext cx="839491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28078" y="4645519"/>
            <a:ext cx="260481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PESCANTES</a:t>
            </a:r>
            <a:endParaRPr lang="en-US" sz="40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8407021" y="549393"/>
            <a:ext cx="3411941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dirty="0"/>
              <a:t>Son piezas metálicas en donde “descansan” las embarcaciones. Permiten arriarlas e izarlas manual o eléctricamente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848723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062" y="0"/>
            <a:ext cx="6176510" cy="6915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8114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829" y="-37098"/>
            <a:ext cx="8661967" cy="6895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314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2820" y="0"/>
            <a:ext cx="9405257" cy="689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614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28" y="262790"/>
            <a:ext cx="9191766" cy="61240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243248" y="846161"/>
            <a:ext cx="3411941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En la actualidad los buques cuentan con pescantes / grúas, que izan o arrían la embarcación.</a:t>
            </a:r>
          </a:p>
          <a:p>
            <a:pPr algn="just"/>
            <a:r>
              <a:rPr lang="es-ES" sz="2400" dirty="0"/>
              <a:t>Estas descansan en “camadas” especiales.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3710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86" y="9859"/>
            <a:ext cx="5136106" cy="684814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571" y="-1"/>
            <a:ext cx="5136105" cy="684814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91068" y="136478"/>
            <a:ext cx="399192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TRAPAS DE IZADO</a:t>
            </a:r>
            <a:endParaRPr lang="en-US" sz="40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4565175" y="136478"/>
            <a:ext cx="357571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Son trozos de jarcia, lona especial o cadenas que se enganchas en una embarcación para izarla o arriarla.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32255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16" y="0"/>
            <a:ext cx="5158854" cy="68784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335" y="3035024"/>
            <a:ext cx="4940134" cy="367313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41493" y="327546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Pescante tipo grúa que se acciona de manera eléctrica.</a:t>
            </a:r>
            <a:endParaRPr lang="en-US" sz="2400" dirty="0"/>
          </a:p>
        </p:txBody>
      </p:sp>
      <p:sp>
        <p:nvSpPr>
          <p:cNvPr id="6" name="Flecha derecha 5"/>
          <p:cNvSpPr/>
          <p:nvPr/>
        </p:nvSpPr>
        <p:spPr>
          <a:xfrm rot="10800000">
            <a:off x="5841242" y="1269242"/>
            <a:ext cx="655093" cy="232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6182259" y="1611951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Canastillo o “jamón” que se instala para proteger la embarcación.</a:t>
            </a:r>
            <a:endParaRPr lang="en-US" sz="24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388116" y="3225545"/>
            <a:ext cx="1649865" cy="30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29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75" y="0"/>
            <a:ext cx="8432824" cy="6859288"/>
          </a:xfrm>
          <a:prstGeom prst="rect">
            <a:avLst/>
          </a:prstGeom>
        </p:spPr>
      </p:pic>
      <p:sp>
        <p:nvSpPr>
          <p:cNvPr id="12" name="Flecha abajo 11"/>
          <p:cNvSpPr/>
          <p:nvPr/>
        </p:nvSpPr>
        <p:spPr>
          <a:xfrm rot="4229462">
            <a:off x="6755642" y="218364"/>
            <a:ext cx="423080" cy="99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>
            <a:off x="7827367" y="350754"/>
            <a:ext cx="9691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Trapa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57597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9" y="0"/>
            <a:ext cx="643466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404286" y="1133694"/>
            <a:ext cx="225832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Grúa / pescante</a:t>
            </a:r>
            <a:endParaRPr lang="en-US" sz="2400" dirty="0"/>
          </a:p>
        </p:txBody>
      </p:sp>
      <p:sp>
        <p:nvSpPr>
          <p:cNvPr id="3" name="Flecha abajo 2"/>
          <p:cNvSpPr/>
          <p:nvPr/>
        </p:nvSpPr>
        <p:spPr>
          <a:xfrm rot="4182653">
            <a:off x="6282556" y="708865"/>
            <a:ext cx="368490" cy="1573006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6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" y="0"/>
            <a:ext cx="12207163" cy="68665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7355" y="6183365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/>
              <a:t>Camada </a:t>
            </a:r>
            <a:r>
              <a:rPr lang="es-ES" sz="2400" dirty="0"/>
              <a:t>de descanso</a:t>
            </a:r>
            <a:endParaRPr lang="en-US" sz="2400" dirty="0"/>
          </a:p>
        </p:txBody>
      </p:sp>
      <p:sp>
        <p:nvSpPr>
          <p:cNvPr id="4" name="Flecha derecha 3"/>
          <p:cNvSpPr/>
          <p:nvPr/>
        </p:nvSpPr>
        <p:spPr>
          <a:xfrm rot="12351907">
            <a:off x="4975873" y="5858662"/>
            <a:ext cx="968991" cy="362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1448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2200</TotalTime>
  <Words>521</Words>
  <Application>Microsoft Office PowerPoint</Application>
  <PresentationFormat>Panorámica</PresentationFormat>
  <Paragraphs>68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Castellar</vt:lpstr>
      <vt:lpstr>Tema de Office</vt:lpstr>
      <vt:lpstr>EMBARCACIONES MENORES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eduardosims@gmail.com</dc:creator>
  <cp:lastModifiedBy>7089557-9</cp:lastModifiedBy>
  <cp:revision>29</cp:revision>
  <dcterms:created xsi:type="dcterms:W3CDTF">2023-07-11T19:40:06Z</dcterms:created>
  <dcterms:modified xsi:type="dcterms:W3CDTF">2024-08-06T20:32:50Z</dcterms:modified>
</cp:coreProperties>
</file>