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48" r:id="rId3"/>
    <p:sldId id="349" r:id="rId4"/>
    <p:sldId id="350" r:id="rId5"/>
    <p:sldId id="352" r:id="rId6"/>
    <p:sldId id="316" r:id="rId7"/>
    <p:sldId id="327" r:id="rId8"/>
    <p:sldId id="328" r:id="rId9"/>
    <p:sldId id="329" r:id="rId10"/>
    <p:sldId id="330" r:id="rId11"/>
    <p:sldId id="353" r:id="rId12"/>
    <p:sldId id="360" r:id="rId13"/>
    <p:sldId id="361" r:id="rId14"/>
    <p:sldId id="362" r:id="rId15"/>
    <p:sldId id="256" r:id="rId16"/>
    <p:sldId id="259" r:id="rId17"/>
    <p:sldId id="261" r:id="rId18"/>
    <p:sldId id="363" r:id="rId19"/>
    <p:sldId id="258" r:id="rId20"/>
    <p:sldId id="260" r:id="rId21"/>
    <p:sldId id="355" r:id="rId22"/>
    <p:sldId id="351" r:id="rId23"/>
    <p:sldId id="356" r:id="rId24"/>
    <p:sldId id="357" r:id="rId25"/>
    <p:sldId id="358" r:id="rId26"/>
    <p:sldId id="359" r:id="rId27"/>
    <p:sldId id="279" r:id="rId2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Estilo claro 1 - Acento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Estilo claro 1 - Acento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Estilo claro 3 - Acento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E25E649-3F16-4E02-A733-19D2CDBF48F0}" styleName="Estilo medio 3 - Énfasis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Estilo temático 2 - Énfasis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Estilo medio 4 - Énfasis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25E5076-3810-47DD-B79F-674D7AD40C01}" styleName="Estilo oscuro 1 - Énfasis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1" autoAdjust="0"/>
    <p:restoredTop sz="95196" autoAdjust="0"/>
  </p:normalViewPr>
  <p:slideViewPr>
    <p:cSldViewPr snapToGrid="0">
      <p:cViewPr varScale="1">
        <p:scale>
          <a:sx n="65" d="100"/>
          <a:sy n="65" d="100"/>
        </p:scale>
        <p:origin x="38" y="403"/>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a:t>Estudio v/s Recrecaión</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smoothMarker"/>
        <c:varyColors val="0"/>
        <c:ser>
          <c:idx val="0"/>
          <c:order val="0"/>
          <c:tx>
            <c:strRef>
              <c:f>Hoja2!$C$3</c:f>
              <c:strCache>
                <c:ptCount val="1"/>
                <c:pt idx="0">
                  <c:v>x≥3Y</c:v>
                </c:pt>
              </c:strCache>
            </c:strRef>
          </c:tx>
          <c:spPr>
            <a:ln w="19050" cap="rnd">
              <a:solidFill>
                <a:schemeClr val="accent1"/>
              </a:solidFill>
              <a:round/>
            </a:ln>
            <a:effectLst/>
          </c:spPr>
          <c:marker>
            <c:symbol val="none"/>
          </c:marker>
          <c:xVal>
            <c:numRef>
              <c:f>Hoja2!$B$4:$B$12</c:f>
              <c:numCache>
                <c:formatCode>General</c:formatCode>
                <c:ptCount val="9"/>
                <c:pt idx="0">
                  <c:v>0</c:v>
                </c:pt>
                <c:pt idx="1">
                  <c:v>1</c:v>
                </c:pt>
                <c:pt idx="2">
                  <c:v>2</c:v>
                </c:pt>
                <c:pt idx="3">
                  <c:v>3</c:v>
                </c:pt>
                <c:pt idx="4">
                  <c:v>4</c:v>
                </c:pt>
                <c:pt idx="5">
                  <c:v>5</c:v>
                </c:pt>
                <c:pt idx="6">
                  <c:v>6</c:v>
                </c:pt>
                <c:pt idx="7">
                  <c:v>7</c:v>
                </c:pt>
                <c:pt idx="8">
                  <c:v>8</c:v>
                </c:pt>
              </c:numCache>
            </c:numRef>
          </c:xVal>
          <c:yVal>
            <c:numRef>
              <c:f>Hoja2!$C$4:$C$12</c:f>
              <c:numCache>
                <c:formatCode>0.00</c:formatCode>
                <c:ptCount val="9"/>
                <c:pt idx="0">
                  <c:v>0</c:v>
                </c:pt>
                <c:pt idx="1">
                  <c:v>0.33333333333333331</c:v>
                </c:pt>
                <c:pt idx="2">
                  <c:v>0.66666666666666663</c:v>
                </c:pt>
                <c:pt idx="3">
                  <c:v>1</c:v>
                </c:pt>
                <c:pt idx="4">
                  <c:v>1.3333333333333333</c:v>
                </c:pt>
                <c:pt idx="5">
                  <c:v>1.6666666666666667</c:v>
                </c:pt>
                <c:pt idx="6">
                  <c:v>2</c:v>
                </c:pt>
                <c:pt idx="7">
                  <c:v>2.3333333333333335</c:v>
                </c:pt>
                <c:pt idx="8">
                  <c:v>2.6666666666666665</c:v>
                </c:pt>
              </c:numCache>
            </c:numRef>
          </c:yVal>
          <c:smooth val="1"/>
          <c:extLst>
            <c:ext xmlns:c16="http://schemas.microsoft.com/office/drawing/2014/chart" uri="{C3380CC4-5D6E-409C-BE32-E72D297353CC}">
              <c16:uniqueId val="{00000000-9B7F-485E-B8EB-16A8C20D4D3C}"/>
            </c:ext>
          </c:extLst>
        </c:ser>
        <c:ser>
          <c:idx val="1"/>
          <c:order val="1"/>
          <c:tx>
            <c:strRef>
              <c:f>Hoja2!$D$3</c:f>
              <c:strCache>
                <c:ptCount val="1"/>
                <c:pt idx="0">
                  <c:v>x+y≤8</c:v>
                </c:pt>
              </c:strCache>
            </c:strRef>
          </c:tx>
          <c:spPr>
            <a:ln w="19050" cap="rnd">
              <a:solidFill>
                <a:schemeClr val="accent2"/>
              </a:solidFill>
              <a:round/>
            </a:ln>
            <a:effectLst/>
          </c:spPr>
          <c:marker>
            <c:symbol val="none"/>
          </c:marker>
          <c:xVal>
            <c:numRef>
              <c:f>Hoja2!$B$4:$B$12</c:f>
              <c:numCache>
                <c:formatCode>General</c:formatCode>
                <c:ptCount val="9"/>
                <c:pt idx="0">
                  <c:v>0</c:v>
                </c:pt>
                <c:pt idx="1">
                  <c:v>1</c:v>
                </c:pt>
                <c:pt idx="2">
                  <c:v>2</c:v>
                </c:pt>
                <c:pt idx="3">
                  <c:v>3</c:v>
                </c:pt>
                <c:pt idx="4">
                  <c:v>4</c:v>
                </c:pt>
                <c:pt idx="5">
                  <c:v>5</c:v>
                </c:pt>
                <c:pt idx="6">
                  <c:v>6</c:v>
                </c:pt>
                <c:pt idx="7">
                  <c:v>7</c:v>
                </c:pt>
                <c:pt idx="8">
                  <c:v>8</c:v>
                </c:pt>
              </c:numCache>
            </c:numRef>
          </c:xVal>
          <c:yVal>
            <c:numRef>
              <c:f>Hoja2!$D$4:$D$12</c:f>
              <c:numCache>
                <c:formatCode>General</c:formatCode>
                <c:ptCount val="9"/>
                <c:pt idx="0">
                  <c:v>8</c:v>
                </c:pt>
                <c:pt idx="1">
                  <c:v>7</c:v>
                </c:pt>
                <c:pt idx="2">
                  <c:v>6</c:v>
                </c:pt>
                <c:pt idx="3">
                  <c:v>5</c:v>
                </c:pt>
                <c:pt idx="4">
                  <c:v>4</c:v>
                </c:pt>
                <c:pt idx="5">
                  <c:v>3</c:v>
                </c:pt>
                <c:pt idx="6">
                  <c:v>2</c:v>
                </c:pt>
                <c:pt idx="7">
                  <c:v>1</c:v>
                </c:pt>
                <c:pt idx="8">
                  <c:v>0</c:v>
                </c:pt>
              </c:numCache>
            </c:numRef>
          </c:yVal>
          <c:smooth val="1"/>
          <c:extLst>
            <c:ext xmlns:c16="http://schemas.microsoft.com/office/drawing/2014/chart" uri="{C3380CC4-5D6E-409C-BE32-E72D297353CC}">
              <c16:uniqueId val="{00000001-9B7F-485E-B8EB-16A8C20D4D3C}"/>
            </c:ext>
          </c:extLst>
        </c:ser>
        <c:dLbls>
          <c:showLegendKey val="0"/>
          <c:showVal val="0"/>
          <c:showCatName val="0"/>
          <c:showSerName val="0"/>
          <c:showPercent val="0"/>
          <c:showBubbleSize val="0"/>
        </c:dLbls>
        <c:axId val="682953391"/>
        <c:axId val="682949647"/>
      </c:scatterChart>
      <c:valAx>
        <c:axId val="682953391"/>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a:t>Horas de estudio</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682949647"/>
        <c:crosses val="autoZero"/>
        <c:crossBetween val="midCat"/>
      </c:valAx>
      <c:valAx>
        <c:axId val="68294964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a:t>Horas de juego</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682953391"/>
        <c:crosses val="autoZero"/>
        <c:crossBetween val="midCat"/>
      </c:valAx>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8775FD-4167-4526-BC24-E0F847E0F3F8}"/>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646034AA-FB90-42BD-B6D7-4BF4A25BB9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F283A412-CDB0-4D79-955A-063073D382F1}"/>
              </a:ext>
            </a:extLst>
          </p:cNvPr>
          <p:cNvSpPr>
            <a:spLocks noGrp="1"/>
          </p:cNvSpPr>
          <p:nvPr>
            <p:ph type="dt" sz="half" idx="10"/>
          </p:nvPr>
        </p:nvSpPr>
        <p:spPr/>
        <p:txBody>
          <a:bodyPr/>
          <a:lstStyle/>
          <a:p>
            <a:fld id="{A972FDC5-E73D-4068-815B-2FEDEDD37FAC}" type="datetimeFigureOut">
              <a:rPr lang="es-CL" smtClean="0"/>
              <a:t>05-10-2022</a:t>
            </a:fld>
            <a:endParaRPr lang="es-CL"/>
          </a:p>
        </p:txBody>
      </p:sp>
      <p:sp>
        <p:nvSpPr>
          <p:cNvPr id="5" name="Marcador de pie de página 4">
            <a:extLst>
              <a:ext uri="{FF2B5EF4-FFF2-40B4-BE49-F238E27FC236}">
                <a16:creationId xmlns:a16="http://schemas.microsoft.com/office/drawing/2014/main" id="{C517D78D-CBF9-4BC5-A0CD-068ECB968F4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D8EBDBD-0A84-4EA3-B73F-0E46E40B1A64}"/>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837432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C34931-01FB-489C-8A98-C6D252053DAE}"/>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8FCFE78-DD76-40B4-AB55-846D181AF213}"/>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7176FCB7-1DFA-4C33-9F50-251780C3F5A3}"/>
              </a:ext>
            </a:extLst>
          </p:cNvPr>
          <p:cNvSpPr>
            <a:spLocks noGrp="1"/>
          </p:cNvSpPr>
          <p:nvPr>
            <p:ph type="dt" sz="half" idx="10"/>
          </p:nvPr>
        </p:nvSpPr>
        <p:spPr/>
        <p:txBody>
          <a:bodyPr/>
          <a:lstStyle/>
          <a:p>
            <a:fld id="{A972FDC5-E73D-4068-815B-2FEDEDD37FAC}" type="datetimeFigureOut">
              <a:rPr lang="es-CL" smtClean="0"/>
              <a:t>05-10-2022</a:t>
            </a:fld>
            <a:endParaRPr lang="es-CL"/>
          </a:p>
        </p:txBody>
      </p:sp>
      <p:sp>
        <p:nvSpPr>
          <p:cNvPr id="5" name="Marcador de pie de página 4">
            <a:extLst>
              <a:ext uri="{FF2B5EF4-FFF2-40B4-BE49-F238E27FC236}">
                <a16:creationId xmlns:a16="http://schemas.microsoft.com/office/drawing/2014/main" id="{132BA494-BE74-4699-BE44-48946C0D1EDB}"/>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2BDA9ED3-B634-4664-AF9F-76D4B0C02A9D}"/>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563781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189F20-2F32-47AE-BC26-3D870B7F2375}"/>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13C9EECC-9F71-4569-934A-78BD6F65A1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A30F527-7D89-46B9-B10C-27C39AF487A7}"/>
              </a:ext>
            </a:extLst>
          </p:cNvPr>
          <p:cNvSpPr>
            <a:spLocks noGrp="1"/>
          </p:cNvSpPr>
          <p:nvPr>
            <p:ph type="dt" sz="half" idx="10"/>
          </p:nvPr>
        </p:nvSpPr>
        <p:spPr/>
        <p:txBody>
          <a:bodyPr/>
          <a:lstStyle/>
          <a:p>
            <a:fld id="{A972FDC5-E73D-4068-815B-2FEDEDD37FAC}" type="datetimeFigureOut">
              <a:rPr lang="es-CL" smtClean="0"/>
              <a:t>05-10-2022</a:t>
            </a:fld>
            <a:endParaRPr lang="es-CL"/>
          </a:p>
        </p:txBody>
      </p:sp>
      <p:sp>
        <p:nvSpPr>
          <p:cNvPr id="5" name="Marcador de pie de página 4">
            <a:extLst>
              <a:ext uri="{FF2B5EF4-FFF2-40B4-BE49-F238E27FC236}">
                <a16:creationId xmlns:a16="http://schemas.microsoft.com/office/drawing/2014/main" id="{96000BF2-4762-4D9C-B60E-16A1BDAF7AB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97BE4A6C-62FE-4297-B83E-C07D5200F9E5}"/>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795288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01C515-4658-4A03-9CDD-96B55E7C382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56E9BFCB-A7B6-4CDC-B86E-761DD07A1FC3}"/>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9645AF9B-D126-4F8F-8A49-301F9B577A5C}"/>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AE94C61D-2029-472D-AA68-714E66D985EB}"/>
              </a:ext>
            </a:extLst>
          </p:cNvPr>
          <p:cNvSpPr>
            <a:spLocks noGrp="1"/>
          </p:cNvSpPr>
          <p:nvPr>
            <p:ph type="dt" sz="half" idx="10"/>
          </p:nvPr>
        </p:nvSpPr>
        <p:spPr/>
        <p:txBody>
          <a:bodyPr/>
          <a:lstStyle/>
          <a:p>
            <a:fld id="{A972FDC5-E73D-4068-815B-2FEDEDD37FAC}" type="datetimeFigureOut">
              <a:rPr lang="es-CL" smtClean="0"/>
              <a:t>05-10-2022</a:t>
            </a:fld>
            <a:endParaRPr lang="es-CL"/>
          </a:p>
        </p:txBody>
      </p:sp>
      <p:sp>
        <p:nvSpPr>
          <p:cNvPr id="6" name="Marcador de pie de página 5">
            <a:extLst>
              <a:ext uri="{FF2B5EF4-FFF2-40B4-BE49-F238E27FC236}">
                <a16:creationId xmlns:a16="http://schemas.microsoft.com/office/drawing/2014/main" id="{C6B9F537-1A01-401C-9519-316E8FD1B268}"/>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666B4F-EF14-4ED1-80EB-60E7F8CEF6E1}"/>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643599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0813BB-278E-4150-B27E-DF01F066FC3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11C5085C-3E1C-4B9E-B1B1-D2BF49A86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38E6B0E-84FA-4406-957C-5A28B432437E}"/>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31165C3-7485-41BB-8F75-291824221E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390C8BB-0848-48DE-937A-0418514EF30D}"/>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6C5A984C-E10A-401E-B447-8E50B9B96B11}"/>
              </a:ext>
            </a:extLst>
          </p:cNvPr>
          <p:cNvSpPr>
            <a:spLocks noGrp="1"/>
          </p:cNvSpPr>
          <p:nvPr>
            <p:ph type="dt" sz="half" idx="10"/>
          </p:nvPr>
        </p:nvSpPr>
        <p:spPr/>
        <p:txBody>
          <a:bodyPr/>
          <a:lstStyle/>
          <a:p>
            <a:fld id="{A972FDC5-E73D-4068-815B-2FEDEDD37FAC}" type="datetimeFigureOut">
              <a:rPr lang="es-CL" smtClean="0"/>
              <a:t>05-10-2022</a:t>
            </a:fld>
            <a:endParaRPr lang="es-CL"/>
          </a:p>
        </p:txBody>
      </p:sp>
      <p:sp>
        <p:nvSpPr>
          <p:cNvPr id="8" name="Marcador de pie de página 7">
            <a:extLst>
              <a:ext uri="{FF2B5EF4-FFF2-40B4-BE49-F238E27FC236}">
                <a16:creationId xmlns:a16="http://schemas.microsoft.com/office/drawing/2014/main" id="{80222D21-07FD-4924-8356-8A8205B7FB40}"/>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9C64549F-5B51-4509-8677-219F92191E14}"/>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11768571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E12CBD-5C47-41FF-86E9-1C7C57A00DD4}"/>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BC53D0A6-3159-4E8A-A5B3-E2528B6B5A77}"/>
              </a:ext>
            </a:extLst>
          </p:cNvPr>
          <p:cNvSpPr>
            <a:spLocks noGrp="1"/>
          </p:cNvSpPr>
          <p:nvPr>
            <p:ph type="dt" sz="half" idx="10"/>
          </p:nvPr>
        </p:nvSpPr>
        <p:spPr/>
        <p:txBody>
          <a:bodyPr/>
          <a:lstStyle/>
          <a:p>
            <a:fld id="{A972FDC5-E73D-4068-815B-2FEDEDD37FAC}" type="datetimeFigureOut">
              <a:rPr lang="es-CL" smtClean="0"/>
              <a:t>05-10-2022</a:t>
            </a:fld>
            <a:endParaRPr lang="es-CL"/>
          </a:p>
        </p:txBody>
      </p:sp>
      <p:sp>
        <p:nvSpPr>
          <p:cNvPr id="4" name="Marcador de pie de página 3">
            <a:extLst>
              <a:ext uri="{FF2B5EF4-FFF2-40B4-BE49-F238E27FC236}">
                <a16:creationId xmlns:a16="http://schemas.microsoft.com/office/drawing/2014/main" id="{91C99C6B-4E45-4456-A34F-7F695707775C}"/>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AD7D61C4-613E-4ED1-9963-C6CABFB4B17F}"/>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744378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BDCE4AC-128B-4FCA-A882-A2F02A941E15}"/>
              </a:ext>
            </a:extLst>
          </p:cNvPr>
          <p:cNvSpPr>
            <a:spLocks noGrp="1"/>
          </p:cNvSpPr>
          <p:nvPr>
            <p:ph type="dt" sz="half" idx="10"/>
          </p:nvPr>
        </p:nvSpPr>
        <p:spPr/>
        <p:txBody>
          <a:bodyPr/>
          <a:lstStyle/>
          <a:p>
            <a:fld id="{A972FDC5-E73D-4068-815B-2FEDEDD37FAC}" type="datetimeFigureOut">
              <a:rPr lang="es-CL" smtClean="0"/>
              <a:t>05-10-2022</a:t>
            </a:fld>
            <a:endParaRPr lang="es-CL"/>
          </a:p>
        </p:txBody>
      </p:sp>
      <p:sp>
        <p:nvSpPr>
          <p:cNvPr id="3" name="Marcador de pie de página 2">
            <a:extLst>
              <a:ext uri="{FF2B5EF4-FFF2-40B4-BE49-F238E27FC236}">
                <a16:creationId xmlns:a16="http://schemas.microsoft.com/office/drawing/2014/main" id="{6B43AD59-0320-47A0-9200-09E5D7F8AC9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D007870C-F1AF-4DCF-9F4D-457878778218}"/>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43790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172F73-17CA-4B87-8079-DAB16D6E90A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83A9A66-03D5-4DCA-8298-A7DB3909C4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5BB2C74F-A195-41F8-AE88-C0F6013011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5A4F684-CCC9-4D5D-B522-5DB251ADF79B}"/>
              </a:ext>
            </a:extLst>
          </p:cNvPr>
          <p:cNvSpPr>
            <a:spLocks noGrp="1"/>
          </p:cNvSpPr>
          <p:nvPr>
            <p:ph type="dt" sz="half" idx="10"/>
          </p:nvPr>
        </p:nvSpPr>
        <p:spPr/>
        <p:txBody>
          <a:bodyPr/>
          <a:lstStyle/>
          <a:p>
            <a:fld id="{A972FDC5-E73D-4068-815B-2FEDEDD37FAC}" type="datetimeFigureOut">
              <a:rPr lang="es-CL" smtClean="0"/>
              <a:t>05-10-2022</a:t>
            </a:fld>
            <a:endParaRPr lang="es-CL"/>
          </a:p>
        </p:txBody>
      </p:sp>
      <p:sp>
        <p:nvSpPr>
          <p:cNvPr id="6" name="Marcador de pie de página 5">
            <a:extLst>
              <a:ext uri="{FF2B5EF4-FFF2-40B4-BE49-F238E27FC236}">
                <a16:creationId xmlns:a16="http://schemas.microsoft.com/office/drawing/2014/main" id="{FB3026CC-21C7-45D2-AF6C-E13AF8DC719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AFBEBC2B-97CF-4B44-89F7-2C6A31597C19}"/>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996534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BD19B2-3468-489A-93FE-658CBD3FFB4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BFC7D7C3-82FE-4272-943A-150519E84E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2FDC320C-8FB1-4E74-8A7C-B82D047E4D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FE05C1F-F7B5-4CF7-840F-4BF51D7C33E4}"/>
              </a:ext>
            </a:extLst>
          </p:cNvPr>
          <p:cNvSpPr>
            <a:spLocks noGrp="1"/>
          </p:cNvSpPr>
          <p:nvPr>
            <p:ph type="dt" sz="half" idx="10"/>
          </p:nvPr>
        </p:nvSpPr>
        <p:spPr/>
        <p:txBody>
          <a:bodyPr/>
          <a:lstStyle/>
          <a:p>
            <a:fld id="{A972FDC5-E73D-4068-815B-2FEDEDD37FAC}" type="datetimeFigureOut">
              <a:rPr lang="es-CL" smtClean="0"/>
              <a:t>05-10-2022</a:t>
            </a:fld>
            <a:endParaRPr lang="es-CL"/>
          </a:p>
        </p:txBody>
      </p:sp>
      <p:sp>
        <p:nvSpPr>
          <p:cNvPr id="6" name="Marcador de pie de página 5">
            <a:extLst>
              <a:ext uri="{FF2B5EF4-FFF2-40B4-BE49-F238E27FC236}">
                <a16:creationId xmlns:a16="http://schemas.microsoft.com/office/drawing/2014/main" id="{D033C4AD-4834-4D81-84FB-0B7593C4511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49F67AF7-B073-499B-B4C2-50161304D4F9}"/>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021546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3696E3-83CC-46EA-88B2-7068F1A7DBC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BB3E021-9A51-41F5-8340-6D85E0025D82}"/>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35A75C4-DF43-43A2-935F-B94058DA3DEF}"/>
              </a:ext>
            </a:extLst>
          </p:cNvPr>
          <p:cNvSpPr>
            <a:spLocks noGrp="1"/>
          </p:cNvSpPr>
          <p:nvPr>
            <p:ph type="dt" sz="half" idx="10"/>
          </p:nvPr>
        </p:nvSpPr>
        <p:spPr/>
        <p:txBody>
          <a:bodyPr/>
          <a:lstStyle/>
          <a:p>
            <a:fld id="{A972FDC5-E73D-4068-815B-2FEDEDD37FAC}" type="datetimeFigureOut">
              <a:rPr lang="es-CL" smtClean="0"/>
              <a:t>05-10-2022</a:t>
            </a:fld>
            <a:endParaRPr lang="es-CL"/>
          </a:p>
        </p:txBody>
      </p:sp>
      <p:sp>
        <p:nvSpPr>
          <p:cNvPr id="5" name="Marcador de pie de página 4">
            <a:extLst>
              <a:ext uri="{FF2B5EF4-FFF2-40B4-BE49-F238E27FC236}">
                <a16:creationId xmlns:a16="http://schemas.microsoft.com/office/drawing/2014/main" id="{FB9959DC-A6C3-40FA-8476-B50B821984AE}"/>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40A7DE0-7365-418A-90AC-CA45491D21E6}"/>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3143101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7BA39EE-6AF9-40EF-B323-D8DA46C13347}"/>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8C045495-0496-406C-A07F-2CDC49E6DD38}"/>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8CBF912-965B-4FD4-8805-1DB82D571AC5}"/>
              </a:ext>
            </a:extLst>
          </p:cNvPr>
          <p:cNvSpPr>
            <a:spLocks noGrp="1"/>
          </p:cNvSpPr>
          <p:nvPr>
            <p:ph type="dt" sz="half" idx="10"/>
          </p:nvPr>
        </p:nvSpPr>
        <p:spPr/>
        <p:txBody>
          <a:bodyPr/>
          <a:lstStyle/>
          <a:p>
            <a:fld id="{A972FDC5-E73D-4068-815B-2FEDEDD37FAC}" type="datetimeFigureOut">
              <a:rPr lang="es-CL" smtClean="0"/>
              <a:t>05-10-2022</a:t>
            </a:fld>
            <a:endParaRPr lang="es-CL"/>
          </a:p>
        </p:txBody>
      </p:sp>
      <p:sp>
        <p:nvSpPr>
          <p:cNvPr id="5" name="Marcador de pie de página 4">
            <a:extLst>
              <a:ext uri="{FF2B5EF4-FFF2-40B4-BE49-F238E27FC236}">
                <a16:creationId xmlns:a16="http://schemas.microsoft.com/office/drawing/2014/main" id="{2DAB031D-6EDE-44A3-A6E5-07ED0CC82ED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4E084D6-A587-4C47-A57E-A8367336C747}"/>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3298310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319D480-78C2-4129-8350-0CCCDC4F25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E5B0EFBC-D4AB-41B7-BD24-DCCEF7E742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F39DF54D-5C5E-41BC-8845-0C49A05152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72FDC5-E73D-4068-815B-2FEDEDD37FAC}" type="datetimeFigureOut">
              <a:rPr lang="es-CL" smtClean="0"/>
              <a:t>05-10-2022</a:t>
            </a:fld>
            <a:endParaRPr lang="es-CL"/>
          </a:p>
        </p:txBody>
      </p:sp>
      <p:sp>
        <p:nvSpPr>
          <p:cNvPr id="5" name="Marcador de pie de página 4">
            <a:extLst>
              <a:ext uri="{FF2B5EF4-FFF2-40B4-BE49-F238E27FC236}">
                <a16:creationId xmlns:a16="http://schemas.microsoft.com/office/drawing/2014/main" id="{11FD359E-8C67-4D0B-962C-88C7E084FE2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4A48473F-DA31-4A48-93D0-B5D424B64E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48E1B9-6349-4196-901D-3AB33E514EEC}" type="slidenum">
              <a:rPr lang="es-CL" smtClean="0"/>
              <a:t>‹Nº›</a:t>
            </a:fld>
            <a:endParaRPr lang="es-CL"/>
          </a:p>
        </p:txBody>
      </p:sp>
    </p:spTree>
    <p:extLst>
      <p:ext uri="{BB962C8B-B14F-4D97-AF65-F5344CB8AC3E}">
        <p14:creationId xmlns:p14="http://schemas.microsoft.com/office/powerpoint/2010/main" val="2008098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4.xml"/><Relationship Id="rId6" Type="http://schemas.openxmlformats.org/officeDocument/2006/relationships/package" Target="../embeddings/Microsoft_Excel_Worksheet1.xlsx"/><Relationship Id="rId5" Type="http://schemas.openxmlformats.org/officeDocument/2006/relationships/chart" Target="../charts/chart1.xml"/><Relationship Id="rId4" Type="http://schemas.openxmlformats.org/officeDocument/2006/relationships/image" Target="../media/image50.png"/></Relationships>
</file>

<file path=ppt/slides/_rels/slide10.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3.png"/><Relationship Id="rId7" Type="http://schemas.openxmlformats.org/officeDocument/2006/relationships/image" Target="../media/image61.png"/><Relationship Id="rId2" Type="http://schemas.openxmlformats.org/officeDocument/2006/relationships/image" Target="../media/image1.png"/><Relationship Id="rId1" Type="http://schemas.openxmlformats.org/officeDocument/2006/relationships/slideLayout" Target="../slideLayouts/slideLayout4.xml"/><Relationship Id="rId6" Type="http://schemas.openxmlformats.org/officeDocument/2006/relationships/image" Target="../media/image600.png"/><Relationship Id="rId5" Type="http://schemas.openxmlformats.org/officeDocument/2006/relationships/image" Target="../media/image59.png"/><Relationship Id="rId4" Type="http://schemas.openxmlformats.org/officeDocument/2006/relationships/image" Target="../media/image80.png"/></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mkMyhAnkDao" TargetMode="Externa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https://www.youtube.com/watch?v=YiOtv5Qt94w"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hyperlink" Target="https://www.ingenieriaindustrialonline.com/produccion/costos-de-produccion/"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eLDXXSTM2_c"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714376" y="0"/>
            <a:ext cx="2101174" cy="1516101"/>
          </a:xfrm>
          <a:prstGeom prst="rect">
            <a:avLst/>
          </a:prstGeom>
        </p:spPr>
      </p:pic>
      <p:sp>
        <p:nvSpPr>
          <p:cNvPr id="5" name="CuadroTexto 4">
            <a:extLst>
              <a:ext uri="{FF2B5EF4-FFF2-40B4-BE49-F238E27FC236}">
                <a16:creationId xmlns:a16="http://schemas.microsoft.com/office/drawing/2014/main" id="{47AC367D-2AD4-47A6-B4A4-D3A047A893EB}"/>
              </a:ext>
            </a:extLst>
          </p:cNvPr>
          <p:cNvSpPr txBox="1"/>
          <p:nvPr/>
        </p:nvSpPr>
        <p:spPr>
          <a:xfrm>
            <a:off x="950495" y="2829088"/>
            <a:ext cx="10450930" cy="830997"/>
          </a:xfrm>
          <a:prstGeom prst="rect">
            <a:avLst/>
          </a:prstGeom>
          <a:noFill/>
        </p:spPr>
        <p:txBody>
          <a:bodyPr wrap="square" rtlCol="0">
            <a:spAutoFit/>
          </a:bodyPr>
          <a:lstStyle/>
          <a:p>
            <a:r>
              <a:rPr lang="es-CL" sz="4800" dirty="0">
                <a:latin typeface="Arial" panose="020B0604020202020204" pitchFamily="34" charset="0"/>
                <a:cs typeface="Arial" panose="020B0604020202020204" pitchFamily="34" charset="0"/>
              </a:rPr>
              <a:t>Modelamiento de sistemas 1  2022</a:t>
            </a:r>
          </a:p>
        </p:txBody>
      </p:sp>
      <p:sp>
        <p:nvSpPr>
          <p:cNvPr id="6" name="CuadroTexto 5">
            <a:extLst>
              <a:ext uri="{FF2B5EF4-FFF2-40B4-BE49-F238E27FC236}">
                <a16:creationId xmlns:a16="http://schemas.microsoft.com/office/drawing/2014/main" id="{AE8FC9D3-4D14-4540-AA3F-F5233C7A8539}"/>
              </a:ext>
            </a:extLst>
          </p:cNvPr>
          <p:cNvSpPr txBox="1"/>
          <p:nvPr/>
        </p:nvSpPr>
        <p:spPr>
          <a:xfrm>
            <a:off x="600075" y="1316046"/>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CuadroTexto 6">
            <a:extLst>
              <a:ext uri="{FF2B5EF4-FFF2-40B4-BE49-F238E27FC236}">
                <a16:creationId xmlns:a16="http://schemas.microsoft.com/office/drawing/2014/main" id="{E1092608-F598-4EDB-B359-D28220D08238}"/>
              </a:ext>
            </a:extLst>
          </p:cNvPr>
          <p:cNvSpPr txBox="1"/>
          <p:nvPr/>
        </p:nvSpPr>
        <p:spPr>
          <a:xfrm>
            <a:off x="5129213" y="4211405"/>
            <a:ext cx="6272212" cy="1477328"/>
          </a:xfrm>
          <a:prstGeom prst="rect">
            <a:avLst/>
          </a:prstGeom>
          <a:noFill/>
        </p:spPr>
        <p:txBody>
          <a:bodyPr wrap="square" rtlCol="0">
            <a:spAutoFit/>
          </a:bodyPr>
          <a:lstStyle/>
          <a:p>
            <a:r>
              <a:rPr lang="es-CL" b="1" u="sng" dirty="0">
                <a:latin typeface="Arial" panose="020B0604020202020204" pitchFamily="34" charset="0"/>
                <a:cs typeface="Arial" panose="020B0604020202020204" pitchFamily="34" charset="0"/>
              </a:rPr>
              <a:t>PROFESORES</a:t>
            </a:r>
            <a:r>
              <a:rPr lang="es-CL" b="1" dirty="0">
                <a:latin typeface="Arial" panose="020B0604020202020204" pitchFamily="34" charset="0"/>
                <a:cs typeface="Arial" panose="020B0604020202020204" pitchFamily="34" charset="0"/>
              </a:rPr>
              <a:t>:</a:t>
            </a:r>
          </a:p>
          <a:p>
            <a:endParaRPr lang="es-CL" b="1" dirty="0">
              <a:latin typeface="Arial" panose="020B0604020202020204" pitchFamily="34" charset="0"/>
              <a:cs typeface="Arial" panose="020B0604020202020204" pitchFamily="34" charset="0"/>
            </a:endParaRPr>
          </a:p>
          <a:p>
            <a:r>
              <a:rPr lang="es-CL" dirty="0">
                <a:latin typeface="Arial" panose="020B0604020202020204" pitchFamily="34" charset="0"/>
                <a:cs typeface="Arial" panose="020B0604020202020204" pitchFamily="34" charset="0"/>
              </a:rPr>
              <a:t>SAMUEL VARELA (2C - 2D)</a:t>
            </a:r>
          </a:p>
          <a:p>
            <a:r>
              <a:rPr lang="es-CL" dirty="0">
                <a:latin typeface="Arial" panose="020B0604020202020204" pitchFamily="34" charset="0"/>
                <a:cs typeface="Arial" panose="020B0604020202020204" pitchFamily="34" charset="0"/>
              </a:rPr>
              <a:t> ALBERTO GARCIA</a:t>
            </a:r>
            <a:r>
              <a:rPr lang="es-CL" dirty="0"/>
              <a:t> </a:t>
            </a:r>
            <a:r>
              <a:rPr lang="es-CL" dirty="0">
                <a:latin typeface="Arial" panose="020B0604020202020204" pitchFamily="34" charset="0"/>
                <a:cs typeface="Arial" panose="020B0604020202020204" pitchFamily="34" charset="0"/>
              </a:rPr>
              <a:t>(2A)</a:t>
            </a:r>
          </a:p>
          <a:p>
            <a:r>
              <a:rPr lang="es-CL" dirty="0">
                <a:latin typeface="Arial" panose="020B0604020202020204" pitchFamily="34" charset="0"/>
                <a:cs typeface="Arial" panose="020B0604020202020204" pitchFamily="34" charset="0"/>
              </a:rPr>
              <a:t>VÍCTOR DE LA FUENTE (2B)</a:t>
            </a:r>
          </a:p>
        </p:txBody>
      </p:sp>
    </p:spTree>
    <p:extLst>
      <p:ext uri="{BB962C8B-B14F-4D97-AF65-F5344CB8AC3E}">
        <p14:creationId xmlns:p14="http://schemas.microsoft.com/office/powerpoint/2010/main" val="3351006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Optimización de modelos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572544"/>
            <a:ext cx="10210800" cy="4062651"/>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s-CL" sz="2800" dirty="0"/>
              <a:t>Introducción:</a:t>
            </a:r>
          </a:p>
          <a:p>
            <a:pPr marL="742950" lvl="1" indent="-285750">
              <a:buFont typeface="Arial" panose="020B0604020202020204" pitchFamily="34" charset="0"/>
              <a:buChar char="•"/>
            </a:pPr>
            <a:r>
              <a:rPr lang="es-MX" sz="2400" dirty="0"/>
              <a:t>La programación lineal se plantea como un modelo matemático desarrollado durante la Segunda Guerra Mundial para planificar el uso de recursos (bombas, aviones, armas, construcción militar) y los retornos (efectividad en la acción de combate o cantidad de unidades producidas), a fin de reducir los costos propios y aumentar las pérdidas del enemigo. Se mantuvo en secreto hasta 1947.</a:t>
            </a:r>
          </a:p>
          <a:p>
            <a:pPr marL="742950" lvl="1" indent="-285750">
              <a:buFont typeface="Arial" panose="020B0604020202020204" pitchFamily="34" charset="0"/>
              <a:buChar char="•"/>
            </a:pPr>
            <a:r>
              <a:rPr lang="es-MX" sz="2400" dirty="0"/>
              <a:t>Forma parte de lo que se llama Investigación de Operaciones y que después de la Guerra, su uso se extendió para el ámbito civil y principalmente en el desarrollo de organizaciones económicas.</a:t>
            </a:r>
          </a:p>
        </p:txBody>
      </p:sp>
    </p:spTree>
    <p:extLst>
      <p:ext uri="{BB962C8B-B14F-4D97-AF65-F5344CB8AC3E}">
        <p14:creationId xmlns:p14="http://schemas.microsoft.com/office/powerpoint/2010/main" val="3059614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Optimización de modelos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572544"/>
            <a:ext cx="10210800" cy="3693319"/>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s-CL" sz="2800" dirty="0"/>
              <a:t>Introducción:</a:t>
            </a:r>
          </a:p>
          <a:p>
            <a:pPr marL="742950" lvl="1" indent="-285750">
              <a:buFont typeface="Arial" panose="020B0604020202020204" pitchFamily="34" charset="0"/>
              <a:buChar char="•"/>
            </a:pPr>
            <a:r>
              <a:rPr lang="es-MX" sz="2400" dirty="0"/>
              <a:t>La Investigación de Operaciones permite obtener respuesta a problemas de diversa índole que pueden surgir de relaciones económicas, organizacionales como: producción, comercialización, finanzas, contabilidad, recursos humanos. Para ello se nutre de un método científico que se apoya en diferentes técnicas para aportar una o varias soluciones óptimas que ayudan a la toma de decisiones.</a:t>
            </a:r>
          </a:p>
          <a:p>
            <a:pPr marL="1200150" lvl="2" indent="-285750">
              <a:buFont typeface="Arial" panose="020B0604020202020204" pitchFamily="34" charset="0"/>
              <a:buChar char="•"/>
            </a:pPr>
            <a:r>
              <a:rPr lang="es-MX" sz="2400" b="1" dirty="0"/>
              <a:t>La optimización es una de las partes más relevante dentro de la investigación operativa</a:t>
            </a:r>
            <a:r>
              <a:rPr lang="es-MX" sz="2400" dirty="0"/>
              <a:t>.</a:t>
            </a:r>
          </a:p>
        </p:txBody>
      </p:sp>
    </p:spTree>
    <p:extLst>
      <p:ext uri="{BB962C8B-B14F-4D97-AF65-F5344CB8AC3E}">
        <p14:creationId xmlns:p14="http://schemas.microsoft.com/office/powerpoint/2010/main" val="4101661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Optimización de modelos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572544"/>
            <a:ext cx="10210800" cy="3508653"/>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s-CL" sz="2800" dirty="0"/>
              <a:t>Introducción:</a:t>
            </a:r>
          </a:p>
          <a:p>
            <a:pPr marL="742950" lvl="1" indent="-285750">
              <a:buFont typeface="Arial" panose="020B0604020202020204" pitchFamily="34" charset="0"/>
              <a:buChar char="•"/>
            </a:pPr>
            <a:r>
              <a:rPr lang="es-MX" dirty="0"/>
              <a:t>Optimizar equivale a encontrar el valor que deben tomar las variables para hacer óptima la función objetivo satisfaciendo el conjunto de restricciones. </a:t>
            </a:r>
          </a:p>
          <a:p>
            <a:pPr marL="742950" lvl="1" indent="-285750">
              <a:buFont typeface="Arial" panose="020B0604020202020204" pitchFamily="34" charset="0"/>
              <a:buChar char="•"/>
            </a:pPr>
            <a:r>
              <a:rPr lang="es-MX" dirty="0"/>
              <a:t>Podemos decir que tuvo un progreso algorítmico muy rápido en sus inicios, muchas técnicas de programación lineal y dinámica son anteriores a 1960 como por ejemplo:</a:t>
            </a:r>
          </a:p>
          <a:p>
            <a:pPr marL="1200150" lvl="2" indent="-285750">
              <a:buFont typeface="Arial" panose="020B0604020202020204" pitchFamily="34" charset="0"/>
              <a:buChar char="•"/>
            </a:pPr>
            <a:r>
              <a:rPr lang="es-MX" dirty="0"/>
              <a:t>Teoría de juegos: </a:t>
            </a:r>
            <a:r>
              <a:rPr lang="es-MX" dirty="0" err="1"/>
              <a:t>von</a:t>
            </a:r>
            <a:r>
              <a:rPr lang="es-MX" dirty="0"/>
              <a:t> Neumann y Morgenstern 1944.</a:t>
            </a:r>
          </a:p>
          <a:p>
            <a:pPr marL="1200150" lvl="2" indent="-285750">
              <a:buFont typeface="Arial" panose="020B0604020202020204" pitchFamily="34" charset="0"/>
              <a:buChar char="•"/>
            </a:pPr>
            <a:r>
              <a:rPr lang="es-MX" dirty="0"/>
              <a:t>Método Simplex: Dantzig 1947.</a:t>
            </a:r>
          </a:p>
          <a:p>
            <a:pPr marL="1200150" lvl="2" indent="-285750">
              <a:buFont typeface="Arial" panose="020B0604020202020204" pitchFamily="34" charset="0"/>
              <a:buChar char="•"/>
            </a:pPr>
            <a:r>
              <a:rPr lang="es-MX" dirty="0"/>
              <a:t>Principio de optimalidad: </a:t>
            </a:r>
            <a:r>
              <a:rPr lang="es-MX" dirty="0" err="1"/>
              <a:t>Bellman</a:t>
            </a:r>
            <a:r>
              <a:rPr lang="es-MX" dirty="0"/>
              <a:t> 1957. </a:t>
            </a:r>
          </a:p>
          <a:p>
            <a:pPr marL="742950" lvl="1" indent="-285750">
              <a:buFont typeface="Arial" panose="020B0604020202020204" pitchFamily="34" charset="0"/>
              <a:buChar char="•"/>
            </a:pPr>
            <a:r>
              <a:rPr lang="es-MX" dirty="0"/>
              <a:t>De éstos veremos el método de optimización Simplex de </a:t>
            </a:r>
            <a:r>
              <a:rPr lang="es-MX" dirty="0" err="1"/>
              <a:t>Daintzig</a:t>
            </a:r>
            <a:r>
              <a:rPr lang="es-MX" dirty="0"/>
              <a:t>.</a:t>
            </a:r>
          </a:p>
          <a:p>
            <a:pPr marL="742950" lvl="1" indent="-285750">
              <a:buFont typeface="Arial" panose="020B0604020202020204" pitchFamily="34" charset="0"/>
              <a:buChar char="•"/>
            </a:pPr>
            <a:endParaRPr lang="es-MX" dirty="0"/>
          </a:p>
          <a:p>
            <a:pPr marL="742950" lvl="1" indent="-285750">
              <a:buFont typeface="Arial" panose="020B0604020202020204" pitchFamily="34" charset="0"/>
              <a:buChar char="•"/>
            </a:pPr>
            <a:endParaRPr lang="es-MX" dirty="0"/>
          </a:p>
        </p:txBody>
      </p:sp>
    </p:spTree>
    <p:extLst>
      <p:ext uri="{BB962C8B-B14F-4D97-AF65-F5344CB8AC3E}">
        <p14:creationId xmlns:p14="http://schemas.microsoft.com/office/powerpoint/2010/main" val="446529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Optimización de modelos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572544"/>
            <a:ext cx="10210800" cy="1292662"/>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s-CL" sz="2800" dirty="0"/>
              <a:t>Introducción:</a:t>
            </a:r>
          </a:p>
          <a:p>
            <a:pPr marL="742950" lvl="1" indent="-285750">
              <a:buFont typeface="Arial" panose="020B0604020202020204" pitchFamily="34" charset="0"/>
              <a:buChar char="•"/>
            </a:pPr>
            <a:r>
              <a:rPr lang="es-MX" dirty="0"/>
              <a:t>En la primera UT vimos el método gráfico y analítico que Uds. ya conocían.-</a:t>
            </a:r>
          </a:p>
          <a:p>
            <a:pPr marL="742950" lvl="1" indent="-285750">
              <a:buFont typeface="Arial" panose="020B0604020202020204" pitchFamily="34" charset="0"/>
              <a:buChar char="•"/>
            </a:pPr>
            <a:endParaRPr lang="es-MX" dirty="0"/>
          </a:p>
        </p:txBody>
      </p:sp>
    </p:spTree>
    <p:extLst>
      <p:ext uri="{BB962C8B-B14F-4D97-AF65-F5344CB8AC3E}">
        <p14:creationId xmlns:p14="http://schemas.microsoft.com/office/powerpoint/2010/main" val="25841807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 mediante gráficos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572544"/>
            <a:ext cx="10210800" cy="3416320"/>
          </a:xfrm>
          <a:prstGeom prst="rect">
            <a:avLst/>
          </a:prstGeom>
          <a:noFill/>
        </p:spPr>
        <p:txBody>
          <a:bodyPr wrap="square" rtlCol="0">
            <a:spAutoFit/>
          </a:bodyPr>
          <a:lstStyle/>
          <a:p>
            <a:pPr marL="285750" indent="-285750">
              <a:buFont typeface="Arial" panose="020B0604020202020204" pitchFamily="34" charset="0"/>
              <a:buChar char="•"/>
            </a:pPr>
            <a:r>
              <a:rPr lang="es-MX" dirty="0"/>
              <a:t>La resolución de problemas de planteo por métodos gráficos es una forma alternativa de planteo.</a:t>
            </a:r>
          </a:p>
          <a:p>
            <a:pPr marL="285750" indent="-285750">
              <a:buFont typeface="Arial" panose="020B0604020202020204" pitchFamily="34" charset="0"/>
              <a:buChar char="•"/>
            </a:pPr>
            <a:r>
              <a:rPr lang="es-MX" dirty="0"/>
              <a:t>Realicemos  un ejercicio práctico:</a:t>
            </a:r>
          </a:p>
          <a:p>
            <a:pPr marL="742950" lvl="1" indent="-285750">
              <a:buFont typeface="Arial" panose="020B0604020202020204" pitchFamily="34" charset="0"/>
              <a:buChar char="•"/>
            </a:pPr>
            <a:r>
              <a:rPr lang="es-MX" dirty="0"/>
              <a:t>Asuma que mientras se encontraba en clase virtuales durante la pandemia, Ud. se asignó 8 horas diarias para estudio y para que no fueran tan pesadas también incluyó un tiempo de descanso recreativo (camina, juega, revisar mensajería u otro que le interese). El resto de las horas del día son para participar en clases y realizar sus demás labores cotidianas.</a:t>
            </a:r>
          </a:p>
          <a:p>
            <a:pPr marL="742950" lvl="1" indent="-285750">
              <a:buFont typeface="Arial" panose="020B0604020202020204" pitchFamily="34" charset="0"/>
              <a:buChar char="•"/>
            </a:pPr>
            <a:r>
              <a:rPr lang="es-MX" dirty="0"/>
              <a:t>Para hacer más realista el ejercicio, asuma que le gusta el ping-pong como actividad recreativa y que jugar a ese deporte le produce 5 veces más placer que estudiar Modelamiento de Sistemas.</a:t>
            </a:r>
          </a:p>
          <a:p>
            <a:pPr marL="742950" lvl="1" indent="-285750">
              <a:buFont typeface="Arial" panose="020B0604020202020204" pitchFamily="34" charset="0"/>
              <a:buChar char="•"/>
            </a:pPr>
            <a:r>
              <a:rPr lang="es-MX" dirty="0"/>
              <a:t>Además en su conciencia intuye que debe estudiar a lo menos 3 veces más que jugar si es que quiere aprobar el semestre y pasar a tercer año.</a:t>
            </a:r>
          </a:p>
          <a:p>
            <a:pPr marL="742950" lvl="1" indent="-285750">
              <a:buFont typeface="Arial" panose="020B0604020202020204" pitchFamily="34" charset="0"/>
              <a:buChar char="•"/>
            </a:pPr>
            <a:r>
              <a:rPr lang="es-MX" dirty="0"/>
              <a:t>Entonces, ¿Cuánto tiempo debe emplear para estudiar la asignatura de modelamiento y cuánto para jugar ping-pong de modo de que la actividad sea productiva y divertida a la vez?</a:t>
            </a:r>
          </a:p>
        </p:txBody>
      </p:sp>
    </p:spTree>
    <p:extLst>
      <p:ext uri="{BB962C8B-B14F-4D97-AF65-F5344CB8AC3E}">
        <p14:creationId xmlns:p14="http://schemas.microsoft.com/office/powerpoint/2010/main" val="4063001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par>
                          <p:cTn id="8" fill="hold">
                            <p:stCondLst>
                              <p:cond delay="500"/>
                            </p:stCondLst>
                            <p:childTnLst>
                              <p:par>
                                <p:cTn id="9" presetID="19" presetClass="emph" presetSubtype="0" fill="hold" nodeType="afterEffect">
                                  <p:stCondLst>
                                    <p:cond delay="0"/>
                                  </p:stCondLst>
                                  <p:childTnLst>
                                    <p:animClr clrSpc="rgb" dir="cw">
                                      <p:cBhvr override="childStyle">
                                        <p:cTn id="10" dur="500" fill="hold"/>
                                        <p:tgtEl>
                                          <p:spTgt spid="3">
                                            <p:txEl>
                                              <p:pRg st="0" end="0"/>
                                            </p:txEl>
                                          </p:spTgt>
                                        </p:tgtEl>
                                        <p:attrNameLst>
                                          <p:attrName>style.color</p:attrName>
                                        </p:attrNameLst>
                                      </p:cBhvr>
                                      <p:to>
                                        <a:srgbClr val="DDDDDD"/>
                                      </p:to>
                                    </p:animClr>
                                    <p:animClr clrSpc="rgb" dir="cw">
                                      <p:cBhvr>
                                        <p:cTn id="11" dur="500" fill="hold"/>
                                        <p:tgtEl>
                                          <p:spTgt spid="3">
                                            <p:txEl>
                                              <p:pRg st="0" end="0"/>
                                            </p:txEl>
                                          </p:spTgt>
                                        </p:tgtEl>
                                        <p:attrNameLst>
                                          <p:attrName>fillcolor</p:attrName>
                                        </p:attrNameLst>
                                      </p:cBhvr>
                                      <p:to>
                                        <a:srgbClr val="DDDDDD"/>
                                      </p:to>
                                    </p:animClr>
                                    <p:set>
                                      <p:cBhvr>
                                        <p:cTn id="12" dur="500" fill="hold"/>
                                        <p:tgtEl>
                                          <p:spTgt spid="3">
                                            <p:txEl>
                                              <p:pRg st="0" end="0"/>
                                            </p:txEl>
                                          </p:spTgt>
                                        </p:tgtEl>
                                        <p:attrNameLst>
                                          <p:attrName>fill.type</p:attrName>
                                        </p:attrNameLst>
                                      </p:cBhvr>
                                      <p:to>
                                        <p:strVal val="solid"/>
                                      </p:to>
                                    </p:set>
                                    <p:set>
                                      <p:cBhvr>
                                        <p:cTn id="13" dur="500" fill="hold"/>
                                        <p:tgtEl>
                                          <p:spTgt spid="3">
                                            <p:txEl>
                                              <p:pRg st="0" end="0"/>
                                            </p:txEl>
                                          </p:spTgt>
                                        </p:tgtEl>
                                        <p:attrNameLst>
                                          <p:attrName>fill.on</p:attrName>
                                        </p:attrNameLst>
                                      </p:cBhvr>
                                      <p:to>
                                        <p:strVal val="tru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fade">
                                      <p:cBhvr>
                                        <p:cTn id="3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 mediante gráficos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B153C88B-1539-4523-8213-25D4DA2C1C16}"/>
                  </a:ext>
                </a:extLst>
              </p:cNvPr>
              <p:cNvSpPr txBox="1"/>
              <p:nvPr/>
            </p:nvSpPr>
            <p:spPr>
              <a:xfrm>
                <a:off x="657226" y="2572544"/>
                <a:ext cx="10210800" cy="3847207"/>
              </a:xfrm>
              <a:prstGeom prst="rect">
                <a:avLst/>
              </a:prstGeom>
              <a:noFill/>
            </p:spPr>
            <p:txBody>
              <a:bodyPr wrap="square" rtlCol="0">
                <a:spAutoFit/>
              </a:bodyPr>
              <a:lstStyle/>
              <a:p>
                <a:pPr>
                  <a:lnSpc>
                    <a:spcPct val="100000"/>
                  </a:lnSpc>
                  <a:spcBef>
                    <a:spcPts val="0"/>
                  </a:spcBef>
                </a:pPr>
                <a:r>
                  <a:rPr lang="es-MX" sz="2000" dirty="0"/>
                  <a:t>Ejemplo (Planteo analítico y gráfico)</a:t>
                </a:r>
              </a:p>
              <a:p>
                <a:pPr lvl="1">
                  <a:lnSpc>
                    <a:spcPct val="100000"/>
                  </a:lnSpc>
                  <a:spcBef>
                    <a:spcPts val="0"/>
                  </a:spcBef>
                </a:pPr>
                <a:r>
                  <a:rPr lang="es-MX" dirty="0"/>
                  <a:t>Identifiquemos las variables:</a:t>
                </a:r>
              </a:p>
              <a:p>
                <a:pPr lvl="2">
                  <a:lnSpc>
                    <a:spcPct val="100000"/>
                  </a:lnSpc>
                  <a:spcBef>
                    <a:spcPts val="0"/>
                  </a:spcBef>
                </a:pPr>
                <a14:m>
                  <m:oMathPara xmlns:m="http://schemas.openxmlformats.org/officeDocument/2006/math">
                    <m:oMathParaPr>
                      <m:jc m:val="left"/>
                    </m:oMathParaPr>
                    <m:oMath xmlns:m="http://schemas.openxmlformats.org/officeDocument/2006/math">
                      <m:r>
                        <a:rPr lang="es-MX" sz="1600" i="1" dirty="0">
                          <a:latin typeface="Cambria Math" panose="02040503050406030204" pitchFamily="18" charset="0"/>
                        </a:rPr>
                        <m:t>𝑆𝑒𝑎</m:t>
                      </m:r>
                      <m:r>
                        <a:rPr lang="es-MX" sz="1600" i="1" dirty="0">
                          <a:latin typeface="Cambria Math" panose="02040503050406030204" pitchFamily="18" charset="0"/>
                        </a:rPr>
                        <m:t> </m:t>
                      </m:r>
                      <m:r>
                        <a:rPr lang="es-MX" sz="1600" b="1" i="1" dirty="0">
                          <a:latin typeface="Cambria Math" panose="02040503050406030204" pitchFamily="18" charset="0"/>
                        </a:rPr>
                        <m:t>𝑿</m:t>
                      </m:r>
                      <m:r>
                        <a:rPr lang="es-MX" sz="1600" i="1" dirty="0">
                          <a:latin typeface="Cambria Math" panose="02040503050406030204" pitchFamily="18" charset="0"/>
                        </a:rPr>
                        <m:t> </m:t>
                      </m:r>
                      <m:r>
                        <a:rPr lang="es-MX" sz="1600" i="1" dirty="0">
                          <a:latin typeface="Cambria Math" panose="02040503050406030204" pitchFamily="18" charset="0"/>
                        </a:rPr>
                        <m:t>𝑒𝑙</m:t>
                      </m:r>
                      <m:r>
                        <a:rPr lang="es-MX" sz="1600" i="1" dirty="0">
                          <a:latin typeface="Cambria Math" panose="02040503050406030204" pitchFamily="18" charset="0"/>
                        </a:rPr>
                        <m:t> </m:t>
                      </m:r>
                      <m:r>
                        <a:rPr lang="es-MX" sz="1600" i="1" dirty="0">
                          <a:latin typeface="Cambria Math" panose="02040503050406030204" pitchFamily="18" charset="0"/>
                        </a:rPr>
                        <m:t>𝑡𝑖𝑒𝑚𝑝𝑜</m:t>
                      </m:r>
                      <m:r>
                        <a:rPr lang="es-MX" sz="1600" i="1" dirty="0">
                          <a:latin typeface="Cambria Math" panose="02040503050406030204" pitchFamily="18" charset="0"/>
                        </a:rPr>
                        <m:t> </m:t>
                      </m:r>
                      <m:r>
                        <a:rPr lang="es-MX" sz="1600" i="1" dirty="0">
                          <a:latin typeface="Cambria Math" panose="02040503050406030204" pitchFamily="18" charset="0"/>
                        </a:rPr>
                        <m:t>𝑞𝑢𝑒</m:t>
                      </m:r>
                      <m:r>
                        <a:rPr lang="es-MX" sz="1600" i="1" dirty="0">
                          <a:latin typeface="Cambria Math" panose="02040503050406030204" pitchFamily="18" charset="0"/>
                        </a:rPr>
                        <m:t> </m:t>
                      </m:r>
                      <m:r>
                        <a:rPr lang="es-MX" sz="1600" i="1" dirty="0">
                          <a:latin typeface="Cambria Math" panose="02040503050406030204" pitchFamily="18" charset="0"/>
                        </a:rPr>
                        <m:t>𝑠𝑒</m:t>
                      </m:r>
                      <m:r>
                        <a:rPr lang="es-MX" sz="1600" i="1" dirty="0">
                          <a:latin typeface="Cambria Math" panose="02040503050406030204" pitchFamily="18" charset="0"/>
                        </a:rPr>
                        <m:t> </m:t>
                      </m:r>
                      <m:r>
                        <a:rPr lang="es-MX" sz="1600" i="1" dirty="0">
                          <a:latin typeface="Cambria Math" panose="02040503050406030204" pitchFamily="18" charset="0"/>
                        </a:rPr>
                        <m:t>𝑙𝑒</m:t>
                      </m:r>
                      <m:r>
                        <a:rPr lang="es-MX" sz="1600" i="1" dirty="0">
                          <a:latin typeface="Cambria Math" panose="02040503050406030204" pitchFamily="18" charset="0"/>
                        </a:rPr>
                        <m:t> </m:t>
                      </m:r>
                      <m:r>
                        <a:rPr lang="es-MX" sz="1600" i="1" dirty="0">
                          <a:latin typeface="Cambria Math" panose="02040503050406030204" pitchFamily="18" charset="0"/>
                        </a:rPr>
                        <m:t>𝑑𝑒𝑑𝑖𝑐𝑎</m:t>
                      </m:r>
                      <m:r>
                        <a:rPr lang="es-MX" sz="1600" i="1" dirty="0">
                          <a:latin typeface="Cambria Math" panose="02040503050406030204" pitchFamily="18" charset="0"/>
                        </a:rPr>
                        <m:t> </m:t>
                      </m:r>
                      <m:r>
                        <a:rPr lang="es-MX" sz="1600" i="1" dirty="0">
                          <a:latin typeface="Cambria Math" panose="02040503050406030204" pitchFamily="18" charset="0"/>
                        </a:rPr>
                        <m:t>𝑎𝑙</m:t>
                      </m:r>
                      <m:r>
                        <a:rPr lang="es-MX" sz="1600" i="1" dirty="0">
                          <a:latin typeface="Cambria Math" panose="02040503050406030204" pitchFamily="18" charset="0"/>
                        </a:rPr>
                        <m:t> </m:t>
                      </m:r>
                      <m:r>
                        <a:rPr lang="es-MX" sz="1600" i="1" dirty="0">
                          <a:latin typeface="Cambria Math" panose="02040503050406030204" pitchFamily="18" charset="0"/>
                        </a:rPr>
                        <m:t>𝑒𝑠𝑡𝑢𝑑𝑖𝑜</m:t>
                      </m:r>
                      <m:r>
                        <a:rPr lang="es-MX" sz="1600" i="1" dirty="0">
                          <a:latin typeface="Cambria Math" panose="02040503050406030204" pitchFamily="18" charset="0"/>
                        </a:rPr>
                        <m:t>.</m:t>
                      </m:r>
                    </m:oMath>
                  </m:oMathPara>
                </a14:m>
                <a:endParaRPr lang="es-MX" sz="1600" dirty="0"/>
              </a:p>
              <a:p>
                <a:pPr lvl="2">
                  <a:lnSpc>
                    <a:spcPct val="100000"/>
                  </a:lnSpc>
                  <a:spcBef>
                    <a:spcPts val="0"/>
                  </a:spcBef>
                </a:pPr>
                <a14:m>
                  <m:oMathPara xmlns:m="http://schemas.openxmlformats.org/officeDocument/2006/math">
                    <m:oMathParaPr>
                      <m:jc m:val="left"/>
                    </m:oMathParaPr>
                    <m:oMath xmlns:m="http://schemas.openxmlformats.org/officeDocument/2006/math">
                      <m:r>
                        <a:rPr lang="es-MX" sz="1600" i="1" dirty="0">
                          <a:latin typeface="Cambria Math" panose="02040503050406030204" pitchFamily="18" charset="0"/>
                        </a:rPr>
                        <m:t>𝑆𝑒𝑎</m:t>
                      </m:r>
                      <m:r>
                        <a:rPr lang="es-MX" sz="1600" i="1" dirty="0">
                          <a:latin typeface="Cambria Math" panose="02040503050406030204" pitchFamily="18" charset="0"/>
                        </a:rPr>
                        <m:t> </m:t>
                      </m:r>
                      <m:r>
                        <a:rPr lang="es-MX" sz="1600" b="1" i="1" dirty="0">
                          <a:latin typeface="Cambria Math" panose="02040503050406030204" pitchFamily="18" charset="0"/>
                        </a:rPr>
                        <m:t>𝒀</m:t>
                      </m:r>
                      <m:r>
                        <a:rPr lang="es-MX" sz="1600" i="1" dirty="0">
                          <a:latin typeface="Cambria Math" panose="02040503050406030204" pitchFamily="18" charset="0"/>
                        </a:rPr>
                        <m:t> </m:t>
                      </m:r>
                      <m:r>
                        <a:rPr lang="es-MX" sz="1600" i="1" dirty="0">
                          <a:latin typeface="Cambria Math" panose="02040503050406030204" pitchFamily="18" charset="0"/>
                        </a:rPr>
                        <m:t>𝑒𝑙</m:t>
                      </m:r>
                      <m:r>
                        <a:rPr lang="es-MX" sz="1600" i="1" dirty="0">
                          <a:latin typeface="Cambria Math" panose="02040503050406030204" pitchFamily="18" charset="0"/>
                        </a:rPr>
                        <m:t> </m:t>
                      </m:r>
                      <m:r>
                        <a:rPr lang="es-MX" sz="1600" i="1" dirty="0">
                          <a:latin typeface="Cambria Math" panose="02040503050406030204" pitchFamily="18" charset="0"/>
                        </a:rPr>
                        <m:t>𝑡𝑖𝑒𝑚𝑝𝑜</m:t>
                      </m:r>
                      <m:r>
                        <a:rPr lang="es-MX" sz="1600" i="1" dirty="0">
                          <a:latin typeface="Cambria Math" panose="02040503050406030204" pitchFamily="18" charset="0"/>
                        </a:rPr>
                        <m:t> </m:t>
                      </m:r>
                      <m:r>
                        <a:rPr lang="es-MX" sz="1600" i="1" dirty="0">
                          <a:latin typeface="Cambria Math" panose="02040503050406030204" pitchFamily="18" charset="0"/>
                        </a:rPr>
                        <m:t>𝑞𝑢𝑒</m:t>
                      </m:r>
                      <m:r>
                        <a:rPr lang="es-MX" sz="1600" i="1" dirty="0">
                          <a:latin typeface="Cambria Math" panose="02040503050406030204" pitchFamily="18" charset="0"/>
                        </a:rPr>
                        <m:t> </m:t>
                      </m:r>
                      <m:r>
                        <a:rPr lang="es-MX" sz="1600" i="1" dirty="0">
                          <a:latin typeface="Cambria Math" panose="02040503050406030204" pitchFamily="18" charset="0"/>
                        </a:rPr>
                        <m:t>𝑠𝑒</m:t>
                      </m:r>
                      <m:r>
                        <a:rPr lang="es-MX" sz="1600" i="1" dirty="0">
                          <a:latin typeface="Cambria Math" panose="02040503050406030204" pitchFamily="18" charset="0"/>
                        </a:rPr>
                        <m:t> </m:t>
                      </m:r>
                      <m:r>
                        <a:rPr lang="es-MX" sz="1600" i="1" dirty="0">
                          <a:latin typeface="Cambria Math" panose="02040503050406030204" pitchFamily="18" charset="0"/>
                        </a:rPr>
                        <m:t>𝑙𝑒</m:t>
                      </m:r>
                      <m:r>
                        <a:rPr lang="es-MX" sz="1600" i="1" dirty="0">
                          <a:latin typeface="Cambria Math" panose="02040503050406030204" pitchFamily="18" charset="0"/>
                        </a:rPr>
                        <m:t> </m:t>
                      </m:r>
                      <m:r>
                        <a:rPr lang="es-MX" sz="1600" i="1" dirty="0">
                          <a:latin typeface="Cambria Math" panose="02040503050406030204" pitchFamily="18" charset="0"/>
                        </a:rPr>
                        <m:t>𝑑𝑒𝑑𝑖𝑐𝑎</m:t>
                      </m:r>
                      <m:r>
                        <a:rPr lang="es-MX" sz="1600" i="1" dirty="0">
                          <a:latin typeface="Cambria Math" panose="02040503050406030204" pitchFamily="18" charset="0"/>
                        </a:rPr>
                        <m:t> </m:t>
                      </m:r>
                      <m:r>
                        <a:rPr lang="es-MX" sz="1600" i="1" dirty="0">
                          <a:latin typeface="Cambria Math" panose="02040503050406030204" pitchFamily="18" charset="0"/>
                        </a:rPr>
                        <m:t>𝑎𝑙</m:t>
                      </m:r>
                      <m:r>
                        <a:rPr lang="es-MX" sz="1600" i="1" dirty="0">
                          <a:latin typeface="Cambria Math" panose="02040503050406030204" pitchFamily="18" charset="0"/>
                        </a:rPr>
                        <m:t> </m:t>
                      </m:r>
                      <m:r>
                        <a:rPr lang="es-MX" sz="1600" i="1" dirty="0">
                          <a:latin typeface="Cambria Math" panose="02040503050406030204" pitchFamily="18" charset="0"/>
                        </a:rPr>
                        <m:t>𝑝𝑖𝑛𝑔</m:t>
                      </m:r>
                      <m:r>
                        <a:rPr lang="es-CL" sz="1600" b="0" i="1" dirty="0" smtClean="0">
                          <a:latin typeface="Cambria Math" panose="02040503050406030204" pitchFamily="18" charset="0"/>
                        </a:rPr>
                        <m:t>−</m:t>
                      </m:r>
                      <m:r>
                        <a:rPr lang="es-MX" sz="1600" i="1" dirty="0">
                          <a:latin typeface="Cambria Math" panose="02040503050406030204" pitchFamily="18" charset="0"/>
                        </a:rPr>
                        <m:t>𝑝𝑜𝑛𝑔</m:t>
                      </m:r>
                      <m:r>
                        <a:rPr lang="es-MX" sz="1600" i="1" dirty="0">
                          <a:latin typeface="Cambria Math" panose="02040503050406030204" pitchFamily="18" charset="0"/>
                        </a:rPr>
                        <m:t>.</m:t>
                      </m:r>
                    </m:oMath>
                  </m:oMathPara>
                </a14:m>
                <a:endParaRPr lang="es-MX" sz="1600" dirty="0"/>
              </a:p>
              <a:p>
                <a:pPr lvl="2">
                  <a:lnSpc>
                    <a:spcPct val="100000"/>
                  </a:lnSpc>
                  <a:spcBef>
                    <a:spcPts val="0"/>
                  </a:spcBef>
                </a:pPr>
                <a14:m>
                  <m:oMathPara xmlns:m="http://schemas.openxmlformats.org/officeDocument/2006/math">
                    <m:oMathParaPr>
                      <m:jc m:val="left"/>
                    </m:oMathParaPr>
                    <m:oMath xmlns:m="http://schemas.openxmlformats.org/officeDocument/2006/math">
                      <m:r>
                        <m:rPr>
                          <m:nor/>
                        </m:rPr>
                        <a:rPr lang="es-MX" sz="1600" i="1" dirty="0">
                          <a:latin typeface="Cambria Math" panose="02040503050406030204" pitchFamily="18" charset="0"/>
                        </a:rPr>
                        <m:t>Sea</m:t>
                      </m:r>
                      <m:r>
                        <m:rPr>
                          <m:nor/>
                        </m:rPr>
                        <a:rPr lang="es-MX" sz="1600" i="1" dirty="0">
                          <a:latin typeface="Cambria Math" panose="02040503050406030204" pitchFamily="18" charset="0"/>
                        </a:rPr>
                        <m:t> </m:t>
                      </m:r>
                      <m:r>
                        <m:rPr>
                          <m:nor/>
                        </m:rPr>
                        <a:rPr lang="es-MX" sz="1600" b="1" i="1" dirty="0">
                          <a:latin typeface="Cambria Math" panose="02040503050406030204" pitchFamily="18" charset="0"/>
                        </a:rPr>
                        <m:t>E</m:t>
                      </m:r>
                      <m:r>
                        <m:rPr>
                          <m:nor/>
                        </m:rPr>
                        <a:rPr lang="es-MX" sz="1600" i="1" dirty="0">
                          <a:latin typeface="Cambria Math" panose="02040503050406030204" pitchFamily="18" charset="0"/>
                        </a:rPr>
                        <m:t> </m:t>
                      </m:r>
                      <m:r>
                        <m:rPr>
                          <m:nor/>
                        </m:rPr>
                        <a:rPr lang="es-MX" sz="1600" i="1" dirty="0">
                          <a:latin typeface="Cambria Math" panose="02040503050406030204" pitchFamily="18" charset="0"/>
                        </a:rPr>
                        <m:t>su</m:t>
                      </m:r>
                      <m:r>
                        <m:rPr>
                          <m:nor/>
                        </m:rPr>
                        <a:rPr lang="es-MX" sz="1600" i="1" dirty="0">
                          <a:latin typeface="Cambria Math" panose="02040503050406030204" pitchFamily="18" charset="0"/>
                        </a:rPr>
                        <m:t> </m:t>
                      </m:r>
                      <m:r>
                        <m:rPr>
                          <m:nor/>
                        </m:rPr>
                        <a:rPr lang="es-MX" sz="1600" i="1" dirty="0">
                          <a:latin typeface="Cambria Math" panose="02040503050406030204" pitchFamily="18" charset="0"/>
                        </a:rPr>
                        <m:t>entretenci</m:t>
                      </m:r>
                      <m:r>
                        <m:rPr>
                          <m:nor/>
                        </m:rPr>
                        <a:rPr lang="es-MX" sz="1600" i="1" dirty="0">
                          <a:latin typeface="Cambria Math" panose="02040503050406030204" pitchFamily="18" charset="0"/>
                        </a:rPr>
                        <m:t>ó</m:t>
                      </m:r>
                      <m:r>
                        <m:rPr>
                          <m:nor/>
                        </m:rPr>
                        <a:rPr lang="es-MX" sz="1600" i="1" dirty="0">
                          <a:latin typeface="Cambria Math" panose="02040503050406030204" pitchFamily="18" charset="0"/>
                        </a:rPr>
                        <m:t>n</m:t>
                      </m:r>
                      <m:r>
                        <m:rPr>
                          <m:nor/>
                        </m:rPr>
                        <a:rPr lang="es-MX" sz="1600" i="1" dirty="0">
                          <a:latin typeface="Cambria Math" panose="02040503050406030204" pitchFamily="18" charset="0"/>
                        </a:rPr>
                        <m:t>.</m:t>
                      </m:r>
                    </m:oMath>
                  </m:oMathPara>
                </a14:m>
                <a:endParaRPr lang="es-MX" sz="1600" i="1" dirty="0">
                  <a:latin typeface="Cambria Math" panose="02040503050406030204" pitchFamily="18" charset="0"/>
                </a:endParaRPr>
              </a:p>
              <a:p>
                <a:pPr lvl="2">
                  <a:lnSpc>
                    <a:spcPct val="100000"/>
                  </a:lnSpc>
                  <a:spcBef>
                    <a:spcPts val="0"/>
                  </a:spcBef>
                </a:pPr>
                <a14:m>
                  <m:oMathPara xmlns:m="http://schemas.openxmlformats.org/officeDocument/2006/math">
                    <m:oMathParaPr>
                      <m:jc m:val="left"/>
                    </m:oMathParaPr>
                    <m:oMath xmlns:m="http://schemas.openxmlformats.org/officeDocument/2006/math">
                      <m:r>
                        <a:rPr lang="es-CL" sz="1600" i="1" dirty="0">
                          <a:latin typeface="Cambria Math" panose="02040503050406030204" pitchFamily="18" charset="0"/>
                        </a:rPr>
                        <m:t>𝑇𝑜𝑑𝑎𝑠</m:t>
                      </m:r>
                      <m:r>
                        <a:rPr lang="es-CL" sz="1600" i="1" dirty="0">
                          <a:latin typeface="Cambria Math" panose="02040503050406030204" pitchFamily="18" charset="0"/>
                        </a:rPr>
                        <m:t> </m:t>
                      </m:r>
                      <m:r>
                        <a:rPr lang="es-CL" sz="1600" i="1" dirty="0">
                          <a:latin typeface="Cambria Math" panose="02040503050406030204" pitchFamily="18" charset="0"/>
                        </a:rPr>
                        <m:t>𝑙𝑎𝑠</m:t>
                      </m:r>
                      <m:r>
                        <a:rPr lang="es-CL" sz="1600" i="1" dirty="0">
                          <a:latin typeface="Cambria Math" panose="02040503050406030204" pitchFamily="18" charset="0"/>
                        </a:rPr>
                        <m:t> </m:t>
                      </m:r>
                      <m:r>
                        <a:rPr lang="es-CL" sz="1600" i="1" dirty="0">
                          <a:latin typeface="Cambria Math" panose="02040503050406030204" pitchFamily="18" charset="0"/>
                        </a:rPr>
                        <m:t>𝑣𝑎𝑟𝑖𝑎𝑏𝑙𝑒𝑠</m:t>
                      </m:r>
                      <m:r>
                        <a:rPr lang="es-CL" sz="1600" i="1" dirty="0">
                          <a:latin typeface="Cambria Math" panose="02040503050406030204" pitchFamily="18" charset="0"/>
                        </a:rPr>
                        <m:t> </m:t>
                      </m:r>
                      <m:r>
                        <a:rPr lang="es-CL" sz="1600" i="1" dirty="0">
                          <a:latin typeface="Cambria Math" panose="02040503050406030204" pitchFamily="18" charset="0"/>
                        </a:rPr>
                        <m:t>𝑠𝑜𝑛</m:t>
                      </m:r>
                      <m:r>
                        <a:rPr lang="es-CL" sz="1600" i="1" dirty="0">
                          <a:latin typeface="Cambria Math" panose="02040503050406030204" pitchFamily="18" charset="0"/>
                        </a:rPr>
                        <m:t> </m:t>
                      </m:r>
                      <m:r>
                        <a:rPr lang="es-MX" sz="1600" i="1" dirty="0">
                          <a:latin typeface="Cambria Math" panose="02040503050406030204" pitchFamily="18" charset="0"/>
                        </a:rPr>
                        <m:t>𝑝𝑜𝑠𝑖𝑡𝑖𝑣</m:t>
                      </m:r>
                      <m:r>
                        <a:rPr lang="es-CL" sz="1600" i="1" dirty="0">
                          <a:latin typeface="Cambria Math" panose="02040503050406030204" pitchFamily="18" charset="0"/>
                        </a:rPr>
                        <m:t>𝑎</m:t>
                      </m:r>
                      <m:r>
                        <a:rPr lang="es-MX" sz="1600" i="1" dirty="0">
                          <a:latin typeface="Cambria Math" panose="02040503050406030204" pitchFamily="18" charset="0"/>
                        </a:rPr>
                        <m:t>𝑠</m:t>
                      </m:r>
                      <m:r>
                        <a:rPr lang="es-MX" sz="1600" i="1" dirty="0">
                          <a:latin typeface="Cambria Math" panose="02040503050406030204" pitchFamily="18" charset="0"/>
                        </a:rPr>
                        <m:t> </m:t>
                      </m:r>
                      <m:r>
                        <a:rPr lang="es-CL" sz="1600" b="0" i="1" dirty="0" smtClean="0">
                          <a:latin typeface="Cambria Math" panose="02040503050406030204" pitchFamily="18" charset="0"/>
                        </a:rPr>
                        <m:t>𝑋</m:t>
                      </m:r>
                      <m:r>
                        <a:rPr lang="es-MX" sz="1600" i="1" dirty="0">
                          <a:latin typeface="Cambria Math" panose="02040503050406030204" pitchFamily="18" charset="0"/>
                        </a:rPr>
                        <m:t>≥0; </m:t>
                      </m:r>
                      <m:r>
                        <a:rPr lang="es-MX" sz="1600" i="1" dirty="0">
                          <a:latin typeface="Cambria Math" panose="02040503050406030204" pitchFamily="18" charset="0"/>
                        </a:rPr>
                        <m:t>𝑌</m:t>
                      </m:r>
                      <m:r>
                        <a:rPr lang="es-MX" sz="1600" i="1" dirty="0">
                          <a:latin typeface="Cambria Math" panose="02040503050406030204" pitchFamily="18" charset="0"/>
                        </a:rPr>
                        <m:t>≥0;</m:t>
                      </m:r>
                      <m:r>
                        <a:rPr lang="es-CL" sz="1600" i="1" dirty="0">
                          <a:latin typeface="Cambria Math" panose="02040503050406030204" pitchFamily="18" charset="0"/>
                        </a:rPr>
                        <m:t>𝐸</m:t>
                      </m:r>
                      <m:r>
                        <a:rPr lang="es-CL" sz="1600" i="1" dirty="0">
                          <a:latin typeface="Cambria Math" panose="02040503050406030204" pitchFamily="18" charset="0"/>
                        </a:rPr>
                        <m:t>≥0</m:t>
                      </m:r>
                    </m:oMath>
                  </m:oMathPara>
                </a14:m>
                <a:endParaRPr lang="es-MX" sz="1600" i="1" dirty="0">
                  <a:latin typeface="Cambria Math" panose="02040503050406030204" pitchFamily="18" charset="0"/>
                </a:endParaRPr>
              </a:p>
              <a:p>
                <a:pPr lvl="1">
                  <a:lnSpc>
                    <a:spcPct val="100000"/>
                  </a:lnSpc>
                  <a:spcBef>
                    <a:spcPts val="0"/>
                  </a:spcBef>
                </a:pPr>
                <a:r>
                  <a:rPr lang="es-MX" dirty="0"/>
                  <a:t>Veamos las reglas, límites o fronteras:</a:t>
                </a:r>
              </a:p>
              <a:p>
                <a:pPr lvl="2">
                  <a:lnSpc>
                    <a:spcPct val="100000"/>
                  </a:lnSpc>
                  <a:spcBef>
                    <a:spcPts val="0"/>
                  </a:spcBef>
                </a:pPr>
                <a:r>
                  <a:rPr lang="es-MX" sz="1600" dirty="0"/>
                  <a:t>Le interesa obtener el máximo de entretención (estudio + juego):</a:t>
                </a:r>
              </a:p>
              <a:p>
                <a:pPr lvl="3">
                  <a:lnSpc>
                    <a:spcPct val="100000"/>
                  </a:lnSpc>
                  <a:spcBef>
                    <a:spcPts val="0"/>
                  </a:spcBef>
                </a:pPr>
                <a14:m>
                  <m:oMathPara xmlns:m="http://schemas.openxmlformats.org/officeDocument/2006/math">
                    <m:oMathParaPr>
                      <m:jc m:val="centerGroup"/>
                    </m:oMathParaPr>
                    <m:oMath xmlns:m="http://schemas.openxmlformats.org/officeDocument/2006/math">
                      <m:r>
                        <a:rPr lang="es-CL" sz="1400" i="1" dirty="0">
                          <a:latin typeface="Cambria Math" panose="02040503050406030204" pitchFamily="18" charset="0"/>
                        </a:rPr>
                        <m:t>𝐸</m:t>
                      </m:r>
                      <m:r>
                        <a:rPr lang="es-MX" sz="1400" i="1" dirty="0">
                          <a:latin typeface="Cambria Math" panose="02040503050406030204" pitchFamily="18" charset="0"/>
                        </a:rPr>
                        <m:t> = </m:t>
                      </m:r>
                      <m:r>
                        <a:rPr lang="es-MX" sz="1400" i="1" dirty="0">
                          <a:latin typeface="Cambria Math" panose="02040503050406030204" pitchFamily="18" charset="0"/>
                        </a:rPr>
                        <m:t>𝑋</m:t>
                      </m:r>
                      <m:r>
                        <a:rPr lang="es-MX" sz="1400" i="1" dirty="0">
                          <a:latin typeface="Cambria Math" panose="02040503050406030204" pitchFamily="18" charset="0"/>
                        </a:rPr>
                        <m:t> + 5</m:t>
                      </m:r>
                      <m:r>
                        <a:rPr lang="es-MX" sz="1400" i="1" dirty="0">
                          <a:latin typeface="Cambria Math" panose="02040503050406030204" pitchFamily="18" charset="0"/>
                        </a:rPr>
                        <m:t>𝑌</m:t>
                      </m:r>
                    </m:oMath>
                  </m:oMathPara>
                </a14:m>
                <a:endParaRPr lang="es-MX" sz="1400" dirty="0"/>
              </a:p>
              <a:p>
                <a:pPr lvl="2">
                  <a:lnSpc>
                    <a:spcPct val="100000"/>
                  </a:lnSpc>
                  <a:spcBef>
                    <a:spcPts val="0"/>
                  </a:spcBef>
                </a:pPr>
                <a:r>
                  <a:rPr lang="es-MX" sz="1600" dirty="0"/>
                  <a:t>Sabe que su tiempo de estudio está limitado a 8 </a:t>
                </a:r>
                <a:r>
                  <a:rPr lang="es-MX" sz="1600" dirty="0" err="1"/>
                  <a:t>hrs</a:t>
                </a:r>
                <a:r>
                  <a:rPr lang="es-MX" sz="1600" dirty="0"/>
                  <a:t>. al día, ya que si le dedica más dejará de realizar sus demás actividades:</a:t>
                </a:r>
              </a:p>
              <a:p>
                <a:pPr lvl="3">
                  <a:lnSpc>
                    <a:spcPct val="100000"/>
                  </a:lnSpc>
                  <a:spcBef>
                    <a:spcPts val="0"/>
                  </a:spcBef>
                </a:pPr>
                <a14:m>
                  <m:oMathPara xmlns:m="http://schemas.openxmlformats.org/officeDocument/2006/math">
                    <m:oMathParaPr>
                      <m:jc m:val="centerGroup"/>
                    </m:oMathParaPr>
                    <m:oMath xmlns:m="http://schemas.openxmlformats.org/officeDocument/2006/math">
                      <m:r>
                        <a:rPr lang="es-CL" sz="1400" i="1" dirty="0">
                          <a:latin typeface="Cambria Math" panose="02040503050406030204" pitchFamily="18" charset="0"/>
                        </a:rPr>
                        <m:t>𝑋</m:t>
                      </m:r>
                      <m:r>
                        <a:rPr lang="es-CL" sz="1400" i="1" dirty="0">
                          <a:latin typeface="Cambria Math" panose="02040503050406030204" pitchFamily="18" charset="0"/>
                        </a:rPr>
                        <m:t>+</m:t>
                      </m:r>
                      <m:r>
                        <a:rPr lang="es-CL" sz="1400" i="1" dirty="0">
                          <a:latin typeface="Cambria Math" panose="02040503050406030204" pitchFamily="18" charset="0"/>
                        </a:rPr>
                        <m:t>𝑌</m:t>
                      </m:r>
                      <m:r>
                        <a:rPr lang="es-CL" sz="1400" i="1" dirty="0">
                          <a:latin typeface="Cambria Math" panose="02040503050406030204" pitchFamily="18" charset="0"/>
                        </a:rPr>
                        <m:t>≤8</m:t>
                      </m:r>
                    </m:oMath>
                  </m:oMathPara>
                </a14:m>
                <a:endParaRPr lang="es-MX" sz="1400" dirty="0"/>
              </a:p>
              <a:p>
                <a:pPr lvl="2">
                  <a:lnSpc>
                    <a:spcPct val="100000"/>
                  </a:lnSpc>
                  <a:spcBef>
                    <a:spcPts val="0"/>
                  </a:spcBef>
                </a:pPr>
                <a:r>
                  <a:rPr lang="es-MX" sz="1600" dirty="0"/>
                  <a:t>Intuyó además que debe estudiar a lo menos 3 veces más que jugar si es que quiere aprobar el semestre.</a:t>
                </a:r>
              </a:p>
              <a:p>
                <a:pPr lvl="3">
                  <a:lnSpc>
                    <a:spcPct val="100000"/>
                  </a:lnSpc>
                  <a:spcBef>
                    <a:spcPts val="0"/>
                  </a:spcBef>
                </a:pPr>
                <a14:m>
                  <m:oMathPara xmlns:m="http://schemas.openxmlformats.org/officeDocument/2006/math">
                    <m:oMathParaPr>
                      <m:jc m:val="centerGroup"/>
                    </m:oMathParaPr>
                    <m:oMath xmlns:m="http://schemas.openxmlformats.org/officeDocument/2006/math">
                      <m:r>
                        <a:rPr lang="es-MX" sz="1400" i="1" dirty="0">
                          <a:latin typeface="Cambria Math" panose="02040503050406030204" pitchFamily="18" charset="0"/>
                        </a:rPr>
                        <m:t>𝑋</m:t>
                      </m:r>
                      <m:r>
                        <a:rPr lang="es-MX" sz="1400" i="1" dirty="0">
                          <a:latin typeface="Cambria Math" panose="02040503050406030204" pitchFamily="18" charset="0"/>
                        </a:rPr>
                        <m:t>≥3</m:t>
                      </m:r>
                      <m:r>
                        <a:rPr lang="es-CL" sz="1400" i="1" dirty="0">
                          <a:latin typeface="Cambria Math" panose="02040503050406030204" pitchFamily="18" charset="0"/>
                        </a:rPr>
                        <m:t>𝑌</m:t>
                      </m:r>
                    </m:oMath>
                  </m:oMathPara>
                </a14:m>
                <a:endParaRPr lang="es-MX" sz="1400" i="1" dirty="0">
                  <a:latin typeface="Cambria Math" panose="02040503050406030204" pitchFamily="18" charset="0"/>
                </a:endParaRPr>
              </a:p>
              <a:p>
                <a:pPr marL="742950" lvl="1" indent="-285750">
                  <a:buFont typeface="Arial" panose="020B0604020202020204" pitchFamily="34" charset="0"/>
                  <a:buChar char="•"/>
                </a:pPr>
                <a:endParaRPr lang="es-MX" dirty="0"/>
              </a:p>
            </p:txBody>
          </p:sp>
        </mc:Choice>
        <mc:Fallback xmlns="">
          <p:sp>
            <p:nvSpPr>
              <p:cNvPr id="3" name="CuadroTexto 2">
                <a:extLst>
                  <a:ext uri="{FF2B5EF4-FFF2-40B4-BE49-F238E27FC236}">
                    <a16:creationId xmlns:a16="http://schemas.microsoft.com/office/drawing/2014/main" id="{B153C88B-1539-4523-8213-25D4DA2C1C16}"/>
                  </a:ext>
                </a:extLst>
              </p:cNvPr>
              <p:cNvSpPr txBox="1">
                <a:spLocks noRot="1" noChangeAspect="1" noMove="1" noResize="1" noEditPoints="1" noAdjustHandles="1" noChangeArrowheads="1" noChangeShapeType="1" noTextEdit="1"/>
              </p:cNvSpPr>
              <p:nvPr/>
            </p:nvSpPr>
            <p:spPr>
              <a:xfrm>
                <a:off x="657226" y="2572544"/>
                <a:ext cx="10210800" cy="3847207"/>
              </a:xfrm>
              <a:prstGeom prst="rect">
                <a:avLst/>
              </a:prstGeom>
              <a:blipFill>
                <a:blip r:embed="rId3"/>
                <a:stretch>
                  <a:fillRect l="-657" t="-792"/>
                </a:stretch>
              </a:blipFill>
            </p:spPr>
            <p:txBody>
              <a:bodyPr/>
              <a:lstStyle/>
              <a:p>
                <a:r>
                  <a:rPr lang="es-CL">
                    <a:noFill/>
                  </a:rPr>
                  <a:t> </a:t>
                </a:r>
              </a:p>
            </p:txBody>
          </p:sp>
        </mc:Fallback>
      </mc:AlternateContent>
      <p:sp>
        <p:nvSpPr>
          <p:cNvPr id="8" name="CuadroTexto 7">
            <a:extLst>
              <a:ext uri="{FF2B5EF4-FFF2-40B4-BE49-F238E27FC236}">
                <a16:creationId xmlns:a16="http://schemas.microsoft.com/office/drawing/2014/main" id="{EEA43345-C277-41BC-8776-5B0843B3B7E4}"/>
              </a:ext>
            </a:extLst>
          </p:cNvPr>
          <p:cNvSpPr txBox="1"/>
          <p:nvPr/>
        </p:nvSpPr>
        <p:spPr>
          <a:xfrm>
            <a:off x="657217" y="4924605"/>
            <a:ext cx="10877549" cy="646331"/>
          </a:xfrm>
          <a:prstGeom prst="rect">
            <a:avLst/>
          </a:prstGeom>
          <a:solidFill>
            <a:srgbClr val="FFC000"/>
          </a:solidFill>
        </p:spPr>
        <p:txBody>
          <a:bodyPr wrap="square">
            <a:spAutoFit/>
          </a:bodyPr>
          <a:lstStyle/>
          <a:p>
            <a:pPr marL="742950" lvl="1" indent="-285750">
              <a:buFont typeface="Arial" panose="020B0604020202020204" pitchFamily="34" charset="0"/>
              <a:buChar char="•"/>
            </a:pPr>
            <a:r>
              <a:rPr lang="es-MX" dirty="0"/>
              <a:t>Para hacer más realista el ejercicio, asuma que le gusta el ping-pong como actividad recreativa y que jugar a ese deporte le produce 5 veces más placer que estudiar Modelamiento de Sistemas.</a:t>
            </a:r>
          </a:p>
        </p:txBody>
      </p:sp>
      <p:sp>
        <p:nvSpPr>
          <p:cNvPr id="10" name="CuadroTexto 9">
            <a:extLst>
              <a:ext uri="{FF2B5EF4-FFF2-40B4-BE49-F238E27FC236}">
                <a16:creationId xmlns:a16="http://schemas.microsoft.com/office/drawing/2014/main" id="{AEEC3BA0-2A07-4B09-9579-532CE90CCF99}"/>
              </a:ext>
            </a:extLst>
          </p:cNvPr>
          <p:cNvSpPr txBox="1"/>
          <p:nvPr/>
        </p:nvSpPr>
        <p:spPr>
          <a:xfrm>
            <a:off x="657219" y="5570936"/>
            <a:ext cx="10877549" cy="646331"/>
          </a:xfrm>
          <a:prstGeom prst="rect">
            <a:avLst/>
          </a:prstGeom>
          <a:solidFill>
            <a:srgbClr val="FFC000"/>
          </a:solidFill>
        </p:spPr>
        <p:txBody>
          <a:bodyPr wrap="square">
            <a:spAutoFit/>
          </a:bodyPr>
          <a:lstStyle>
            <a:defPPr>
              <a:defRPr lang="es-CL"/>
            </a:defPPr>
            <a:lvl2pPr marL="742950" lvl="1" indent="-285750">
              <a:buFont typeface="Arial" panose="020B0604020202020204" pitchFamily="34" charset="0"/>
              <a:buChar char="•"/>
            </a:lvl2pPr>
          </a:lstStyle>
          <a:p>
            <a:pPr marL="571500" indent="-285750">
              <a:buFont typeface="Arial" panose="020B0604020202020204" pitchFamily="34" charset="0"/>
              <a:buChar char="•"/>
            </a:pPr>
            <a:r>
              <a:rPr lang="es-MX" dirty="0"/>
              <a:t>Ud. se asignó 8 horas diarias para estudio y para que no fueran tan pesadas también incluyó un tiempo de descanso recreativo</a:t>
            </a:r>
            <a:endParaRPr lang="es-CL" dirty="0"/>
          </a:p>
        </p:txBody>
      </p:sp>
      <p:sp>
        <p:nvSpPr>
          <p:cNvPr id="12" name="CuadroTexto 11">
            <a:extLst>
              <a:ext uri="{FF2B5EF4-FFF2-40B4-BE49-F238E27FC236}">
                <a16:creationId xmlns:a16="http://schemas.microsoft.com/office/drawing/2014/main" id="{954395E5-E309-4A1F-AFA6-2BFF22D68E7C}"/>
              </a:ext>
            </a:extLst>
          </p:cNvPr>
          <p:cNvSpPr txBox="1"/>
          <p:nvPr/>
        </p:nvSpPr>
        <p:spPr>
          <a:xfrm>
            <a:off x="657221" y="6096585"/>
            <a:ext cx="10877549" cy="646331"/>
          </a:xfrm>
          <a:prstGeom prst="rect">
            <a:avLst/>
          </a:prstGeom>
          <a:solidFill>
            <a:srgbClr val="FFC000"/>
          </a:solidFill>
        </p:spPr>
        <p:txBody>
          <a:bodyPr wrap="square">
            <a:spAutoFit/>
          </a:bodyPr>
          <a:lstStyle>
            <a:defPPr>
              <a:defRPr lang="es-CL"/>
            </a:defPPr>
            <a:lvl2pPr marL="742950" lvl="1" indent="-285750">
              <a:buFont typeface="Arial" panose="020B0604020202020204" pitchFamily="34" charset="0"/>
              <a:buChar char="•"/>
            </a:lvl2pPr>
          </a:lstStyle>
          <a:p>
            <a:pPr lvl="1"/>
            <a:r>
              <a:rPr lang="es-MX" dirty="0"/>
              <a:t>Además en su conciencia intuye que debe estudiar a lo menos 3 veces más que jugar si es que quiere aprobar el semestre y pasar a tercer año.</a:t>
            </a:r>
          </a:p>
        </p:txBody>
      </p:sp>
    </p:spTree>
    <p:extLst>
      <p:ext uri="{BB962C8B-B14F-4D97-AF65-F5344CB8AC3E}">
        <p14:creationId xmlns:p14="http://schemas.microsoft.com/office/powerpoint/2010/main" val="2203438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500"/>
                                        <p:tgtEl>
                                          <p:spTgt spid="3">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500"/>
                                        <p:tgtEl>
                                          <p:spTgt spid="3">
                                            <p:txEl>
                                              <p:pRg st="8" end="8"/>
                                            </p:txEl>
                                          </p:spTgt>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fade">
                                      <p:cBhvr>
                                        <p:cTn id="39" dur="500"/>
                                        <p:tgtEl>
                                          <p:spTgt spid="3">
                                            <p:txEl>
                                              <p:pRg st="9" end="9"/>
                                            </p:txEl>
                                          </p:spTgt>
                                        </p:tgtEl>
                                      </p:cBhvr>
                                    </p:animEffect>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childTnLst>
                                </p:cTn>
                              </p:par>
                              <p:par>
                                <p:cTn id="47" presetID="10" presetClass="exit" presetSubtype="0" fill="hold" grpId="1" nodeType="withEffect">
                                  <p:stCondLst>
                                    <p:cond delay="0"/>
                                  </p:stCondLst>
                                  <p:childTnLst>
                                    <p:animEffect transition="out" filter="fade">
                                      <p:cBhvr>
                                        <p:cTn id="48" dur="500"/>
                                        <p:tgtEl>
                                          <p:spTgt spid="8"/>
                                        </p:tgtEl>
                                      </p:cBhvr>
                                    </p:animEffect>
                                    <p:set>
                                      <p:cBhvr>
                                        <p:cTn id="49" dur="1" fill="hold">
                                          <p:stCondLst>
                                            <p:cond delay="499"/>
                                          </p:stCondLst>
                                        </p:cTn>
                                        <p:tgtEl>
                                          <p:spTgt spid="8"/>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3">
                                            <p:txEl>
                                              <p:pRg st="11" end="11"/>
                                            </p:txEl>
                                          </p:spTgt>
                                        </p:tgtEl>
                                        <p:attrNameLst>
                                          <p:attrName>style.visibility</p:attrName>
                                        </p:attrNameLst>
                                      </p:cBhvr>
                                      <p:to>
                                        <p:strVal val="visible"/>
                                      </p:to>
                                    </p:set>
                                    <p:animEffect transition="in" filter="fade">
                                      <p:cBhvr>
                                        <p:cTn id="54" dur="500"/>
                                        <p:tgtEl>
                                          <p:spTgt spid="3">
                                            <p:txEl>
                                              <p:pRg st="11" end="11"/>
                                            </p:txEl>
                                          </p:spTgt>
                                        </p:tgtEl>
                                      </p:cBhvr>
                                    </p:animEffect>
                                  </p:childTnLst>
                                </p:cTn>
                              </p:par>
                              <p:par>
                                <p:cTn id="55" presetID="10" presetClass="entr" presetSubtype="0" fill="hold" nodeType="withEffect">
                                  <p:stCondLst>
                                    <p:cond delay="0"/>
                                  </p:stCondLst>
                                  <p:childTnLst>
                                    <p:set>
                                      <p:cBhvr>
                                        <p:cTn id="56" dur="1" fill="hold">
                                          <p:stCondLst>
                                            <p:cond delay="0"/>
                                          </p:stCondLst>
                                        </p:cTn>
                                        <p:tgtEl>
                                          <p:spTgt spid="3">
                                            <p:txEl>
                                              <p:pRg st="12" end="12"/>
                                            </p:txEl>
                                          </p:spTgt>
                                        </p:tgtEl>
                                        <p:attrNameLst>
                                          <p:attrName>style.visibility</p:attrName>
                                        </p:attrNameLst>
                                      </p:cBhvr>
                                      <p:to>
                                        <p:strVal val="visible"/>
                                      </p:to>
                                    </p:set>
                                    <p:animEffect transition="in" filter="fade">
                                      <p:cBhvr>
                                        <p:cTn id="57" dur="500"/>
                                        <p:tgtEl>
                                          <p:spTgt spid="3">
                                            <p:txEl>
                                              <p:pRg st="12" end="12"/>
                                            </p:txEl>
                                          </p:spTgt>
                                        </p:tgtEl>
                                      </p:cBhvr>
                                    </p:animEffect>
                                  </p:childTnLst>
                                </p:cTn>
                              </p:par>
                              <p:par>
                                <p:cTn id="58" presetID="10" presetClass="exit" presetSubtype="0" fill="hold" grpId="1" nodeType="withEffect">
                                  <p:stCondLst>
                                    <p:cond delay="0"/>
                                  </p:stCondLst>
                                  <p:childTnLst>
                                    <p:animEffect transition="out" filter="fade">
                                      <p:cBhvr>
                                        <p:cTn id="59" dur="500"/>
                                        <p:tgtEl>
                                          <p:spTgt spid="10"/>
                                        </p:tgtEl>
                                      </p:cBhvr>
                                    </p:animEffect>
                                    <p:set>
                                      <p:cBhvr>
                                        <p:cTn id="60" dur="1" fill="hold">
                                          <p:stCondLst>
                                            <p:cond delay="499"/>
                                          </p:stCondLst>
                                        </p:cTn>
                                        <p:tgtEl>
                                          <p:spTgt spid="10"/>
                                        </p:tgtEl>
                                        <p:attrNameLst>
                                          <p:attrName>style.visibility</p:attrName>
                                        </p:attrNameLst>
                                      </p:cBhvr>
                                      <p:to>
                                        <p:strVal val="hidden"/>
                                      </p:to>
                                    </p:set>
                                  </p:childTnLst>
                                </p:cTn>
                              </p:par>
                              <p:par>
                                <p:cTn id="61" presetID="10"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10" grpId="0" animBg="1"/>
      <p:bldP spid="10" grpId="1"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 mediante gráficos</a:t>
            </a:r>
            <a:endParaRPr sz="3600" dirty="0">
              <a:solidFill>
                <a:schemeClr val="lt1"/>
              </a:solidFill>
            </a:endParaRPr>
          </a:p>
        </p:txBody>
      </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B153C88B-1539-4523-8213-25D4DA2C1C16}"/>
                  </a:ext>
                </a:extLst>
              </p:cNvPr>
              <p:cNvSpPr txBox="1"/>
              <p:nvPr/>
            </p:nvSpPr>
            <p:spPr>
              <a:xfrm>
                <a:off x="528777" y="2382120"/>
                <a:ext cx="10834189" cy="4400179"/>
              </a:xfrm>
              <a:prstGeom prst="rect">
                <a:avLst/>
              </a:prstGeom>
              <a:noFill/>
            </p:spPr>
            <p:txBody>
              <a:bodyPr wrap="square" rtlCol="0">
                <a:spAutoFit/>
              </a:bodyPr>
              <a:lstStyle/>
              <a:p>
                <a:pPr marL="342900" indent="-342900">
                  <a:lnSpc>
                    <a:spcPct val="100000"/>
                  </a:lnSpc>
                  <a:spcBef>
                    <a:spcPts val="0"/>
                  </a:spcBef>
                  <a:buFont typeface="Arial" panose="020B0604020202020204" pitchFamily="34" charset="0"/>
                  <a:buChar char="•"/>
                </a:pPr>
                <a:r>
                  <a:rPr lang="es-MX" sz="2000" dirty="0"/>
                  <a:t>Ejemplo (Planteo analítico y gráfico)</a:t>
                </a:r>
              </a:p>
              <a:p>
                <a:pPr marL="800100" lvl="1" indent="-342900">
                  <a:buFont typeface="Arial" panose="020B0604020202020204" pitchFamily="34" charset="0"/>
                  <a:buChar char="•"/>
                </a:pPr>
                <a:r>
                  <a:rPr lang="es-MX" sz="2000" b="1" dirty="0"/>
                  <a:t>Solución analítica:</a:t>
                </a:r>
              </a:p>
              <a:p>
                <a:pPr marL="1257300" lvl="2" indent="-342900">
                  <a:buFont typeface="Arial" panose="020B0604020202020204" pitchFamily="34" charset="0"/>
                  <a:buChar char="•"/>
                </a:pPr>
                <a14:m>
                  <m:oMath xmlns:m="http://schemas.openxmlformats.org/officeDocument/2006/math">
                    <m:r>
                      <a:rPr lang="es-MX" sz="2000" i="1" dirty="0" smtClean="0">
                        <a:latin typeface="Cambria Math" panose="02040503050406030204" pitchFamily="18" charset="0"/>
                      </a:rPr>
                      <m:t>𝑥</m:t>
                    </m:r>
                    <m:r>
                      <a:rPr lang="es-MX" sz="2000" i="1" dirty="0" smtClean="0">
                        <a:latin typeface="Cambria Math" panose="02040503050406030204" pitchFamily="18" charset="0"/>
                      </a:rPr>
                      <m:t> +</m:t>
                    </m:r>
                    <m:r>
                      <a:rPr lang="es-MX" sz="2000" i="1" dirty="0" smtClean="0">
                        <a:latin typeface="Cambria Math" panose="02040503050406030204" pitchFamily="18" charset="0"/>
                      </a:rPr>
                      <m:t>𝑦</m:t>
                    </m:r>
                    <m:r>
                      <a:rPr lang="es-MX" sz="2000" i="1" dirty="0" smtClean="0">
                        <a:latin typeface="Cambria Math" panose="02040503050406030204" pitchFamily="18" charset="0"/>
                      </a:rPr>
                      <m:t> ≤ 8→</m:t>
                    </m:r>
                    <m:r>
                      <a:rPr lang="es-CL" sz="2000" b="0" i="1" dirty="0" smtClean="0">
                        <a:latin typeface="Cambria Math" panose="02040503050406030204" pitchFamily="18" charset="0"/>
                        <a:ea typeface="Cambria Math" panose="02040503050406030204" pitchFamily="18" charset="0"/>
                      </a:rPr>
                      <m:t>𝑦</m:t>
                    </m:r>
                    <m:r>
                      <a:rPr lang="es-CL" sz="2000" b="0" i="1" dirty="0" smtClean="0">
                        <a:latin typeface="Cambria Math" panose="02040503050406030204" pitchFamily="18" charset="0"/>
                        <a:ea typeface="Cambria Math" panose="02040503050406030204" pitchFamily="18" charset="0"/>
                      </a:rPr>
                      <m:t>≤</m:t>
                    </m:r>
                    <m:d>
                      <m:dPr>
                        <m:ctrlPr>
                          <a:rPr lang="es-CL" sz="2000" b="0" i="1" dirty="0" smtClean="0">
                            <a:latin typeface="Cambria Math" panose="02040503050406030204" pitchFamily="18" charset="0"/>
                            <a:ea typeface="Cambria Math" panose="02040503050406030204" pitchFamily="18" charset="0"/>
                          </a:rPr>
                        </m:ctrlPr>
                      </m:dPr>
                      <m:e>
                        <m:r>
                          <a:rPr lang="es-CL" sz="2000" b="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𝑥</m:t>
                        </m:r>
                      </m:e>
                    </m:d>
                    <m:r>
                      <a:rPr lang="es-CL" sz="2000" b="0" i="1" dirty="0" smtClean="0">
                        <a:latin typeface="Cambria Math" panose="02040503050406030204" pitchFamily="18" charset="0"/>
                        <a:ea typeface="Cambria Math" panose="02040503050406030204" pitchFamily="18" charset="0"/>
                      </a:rPr>
                      <m:t>+8;</m:t>
                    </m:r>
                    <m:r>
                      <a:rPr lang="es-CL" sz="2000" b="0" i="1" dirty="0" smtClean="0">
                        <a:latin typeface="Cambria Math" panose="02040503050406030204" pitchFamily="18" charset="0"/>
                        <a:ea typeface="Cambria Math" panose="02040503050406030204" pitchFamily="18" charset="0"/>
                      </a:rPr>
                      <m:t>𝑝𝑒𝑛𝑑𝑖𝑒𝑛𝑡𝑒</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𝑑𝑒</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𝑙𝑎</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𝑟𝑒𝑐𝑡𝑎</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𝑒𝑠</m:t>
                    </m:r>
                    <m:r>
                      <a:rPr lang="es-CL" sz="2000" b="0" i="1" dirty="0" smtClean="0">
                        <a:latin typeface="Cambria Math" panose="02040503050406030204" pitchFamily="18" charset="0"/>
                        <a:ea typeface="Cambria Math" panose="02040503050406030204" pitchFamily="18" charset="0"/>
                      </a:rPr>
                      <m:t> </m:t>
                    </m:r>
                    <m:d>
                      <m:dPr>
                        <m:ctrlPr>
                          <a:rPr lang="es-CL" sz="2000" b="0" i="1" dirty="0" smtClean="0">
                            <a:latin typeface="Cambria Math" panose="02040503050406030204" pitchFamily="18" charset="0"/>
                            <a:ea typeface="Cambria Math" panose="02040503050406030204" pitchFamily="18" charset="0"/>
                          </a:rPr>
                        </m:ctrlPr>
                      </m:dPr>
                      <m:e>
                        <m:r>
                          <a:rPr lang="es-CL" sz="2000" b="0" i="1" dirty="0" smtClean="0">
                            <a:latin typeface="Cambria Math" panose="02040503050406030204" pitchFamily="18" charset="0"/>
                            <a:ea typeface="Cambria Math" panose="02040503050406030204" pitchFamily="18" charset="0"/>
                          </a:rPr>
                          <m:t>−1</m:t>
                        </m:r>
                      </m:e>
                    </m:d>
                  </m:oMath>
                </a14:m>
                <a:r>
                  <a:rPr lang="es-CL" sz="2000" b="0" dirty="0">
                    <a:ea typeface="Cambria Math" panose="02040503050406030204" pitchFamily="18" charset="0"/>
                  </a:rPr>
                  <a:t> y además no pasa por el origen (cuando x=0, y vale 8 y cuando y= 0, x vale 8).</a:t>
                </a:r>
              </a:p>
              <a:p>
                <a:pPr marL="1257300" lvl="2" indent="-342900">
                  <a:buFont typeface="Arial" panose="020B0604020202020204" pitchFamily="34" charset="0"/>
                  <a:buChar char="•"/>
                </a:pPr>
                <a14:m>
                  <m:oMath xmlns:m="http://schemas.openxmlformats.org/officeDocument/2006/math">
                    <m:r>
                      <a:rPr lang="es-CL" sz="2000" b="0" i="1" dirty="0" smtClean="0">
                        <a:latin typeface="Cambria Math" panose="02040503050406030204" pitchFamily="18" charset="0"/>
                      </a:rPr>
                      <m:t>𝑥</m:t>
                    </m:r>
                    <m:r>
                      <a:rPr lang="es-MX" sz="2000" i="1" dirty="0">
                        <a:latin typeface="Cambria Math" panose="02040503050406030204" pitchFamily="18" charset="0"/>
                      </a:rPr>
                      <m:t>≥3</m:t>
                    </m:r>
                    <m:r>
                      <a:rPr lang="es-CL" sz="2000" b="0" i="1" dirty="0" smtClean="0">
                        <a:latin typeface="Cambria Math" panose="02040503050406030204" pitchFamily="18" charset="0"/>
                      </a:rPr>
                      <m:t>𝑦</m:t>
                    </m:r>
                    <m:r>
                      <a:rPr lang="es-CL" sz="2000" b="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𝑥</m:t>
                    </m:r>
                    <m:r>
                      <a:rPr lang="es-CL" sz="2000" b="0" i="1" dirty="0" smtClean="0">
                        <a:latin typeface="Cambria Math" panose="02040503050406030204" pitchFamily="18" charset="0"/>
                        <a:ea typeface="Cambria Math" panose="02040503050406030204" pitchFamily="18" charset="0"/>
                      </a:rPr>
                      <m:t>−3</m:t>
                    </m:r>
                    <m:r>
                      <a:rPr lang="es-CL" sz="2000" b="0" i="1" dirty="0" smtClean="0">
                        <a:latin typeface="Cambria Math" panose="02040503050406030204" pitchFamily="18" charset="0"/>
                        <a:ea typeface="Cambria Math" panose="02040503050406030204" pitchFamily="18" charset="0"/>
                      </a:rPr>
                      <m:t>𝑦</m:t>
                    </m:r>
                    <m:r>
                      <a:rPr lang="es-CL" sz="2000" b="0" i="1" dirty="0" smtClean="0">
                        <a:latin typeface="Cambria Math" panose="02040503050406030204" pitchFamily="18" charset="0"/>
                        <a:ea typeface="Cambria Math" panose="02040503050406030204" pitchFamily="18" charset="0"/>
                      </a:rPr>
                      <m:t>≥0→</m:t>
                    </m:r>
                    <m:r>
                      <a:rPr lang="es-CL" sz="2000" b="0" i="1" dirty="0" smtClean="0">
                        <a:latin typeface="Cambria Math" panose="02040503050406030204" pitchFamily="18" charset="0"/>
                        <a:ea typeface="Cambria Math" panose="02040503050406030204" pitchFamily="18" charset="0"/>
                      </a:rPr>
                      <m:t>𝑦</m:t>
                    </m:r>
                    <m:r>
                      <a:rPr lang="es-CL" sz="2000" b="0" i="1" dirty="0" smtClean="0">
                        <a:latin typeface="Cambria Math" panose="02040503050406030204" pitchFamily="18" charset="0"/>
                        <a:ea typeface="Cambria Math" panose="02040503050406030204" pitchFamily="18" charset="0"/>
                      </a:rPr>
                      <m:t>≥</m:t>
                    </m:r>
                    <m:f>
                      <m:fPr>
                        <m:ctrlPr>
                          <a:rPr lang="es-CL" sz="2000" b="0" i="1" dirty="0" smtClean="0">
                            <a:latin typeface="Cambria Math" panose="02040503050406030204" pitchFamily="18" charset="0"/>
                            <a:ea typeface="Cambria Math" panose="02040503050406030204" pitchFamily="18" charset="0"/>
                          </a:rPr>
                        </m:ctrlPr>
                      </m:fPr>
                      <m:num>
                        <m:r>
                          <a:rPr lang="es-CL" sz="2000" b="0" i="1" dirty="0" smtClean="0">
                            <a:latin typeface="Cambria Math" panose="02040503050406030204" pitchFamily="18" charset="0"/>
                            <a:ea typeface="Cambria Math" panose="02040503050406030204" pitchFamily="18" charset="0"/>
                          </a:rPr>
                          <m:t>1</m:t>
                        </m:r>
                      </m:num>
                      <m:den>
                        <m:r>
                          <a:rPr lang="es-CL" sz="2000" b="0" i="1" dirty="0" smtClean="0">
                            <a:latin typeface="Cambria Math" panose="02040503050406030204" pitchFamily="18" charset="0"/>
                            <a:ea typeface="Cambria Math" panose="02040503050406030204" pitchFamily="18" charset="0"/>
                          </a:rPr>
                          <m:t>3</m:t>
                        </m:r>
                      </m:den>
                    </m:f>
                    <m:r>
                      <a:rPr lang="es-CL" sz="2000" b="0" i="1" dirty="0" smtClean="0">
                        <a:latin typeface="Cambria Math" panose="02040503050406030204" pitchFamily="18" charset="0"/>
                        <a:ea typeface="Cambria Math" panose="02040503050406030204" pitchFamily="18" charset="0"/>
                      </a:rPr>
                      <m:t>𝑥</m:t>
                    </m:r>
                    <m:r>
                      <a:rPr lang="es-CL" sz="2000" b="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𝑝𝑒𝑛𝑑𝑖𝑒𝑛𝑡𝑒</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𝑑𝑒</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𝑙𝑎</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𝑟𝑒𝑐𝑡𝑎</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𝑒𝑠</m:t>
                    </m:r>
                    <m:r>
                      <a:rPr lang="es-CL" sz="2000" b="0" i="1" dirty="0" smtClean="0">
                        <a:latin typeface="Cambria Math" panose="02040503050406030204" pitchFamily="18" charset="0"/>
                        <a:ea typeface="Cambria Math" panose="02040503050406030204" pitchFamily="18" charset="0"/>
                      </a:rPr>
                      <m:t> </m:t>
                    </m:r>
                    <m:d>
                      <m:dPr>
                        <m:ctrlPr>
                          <a:rPr lang="es-CL" sz="2000" b="0" i="1" dirty="0" smtClean="0">
                            <a:latin typeface="Cambria Math" panose="02040503050406030204" pitchFamily="18" charset="0"/>
                            <a:ea typeface="Cambria Math" panose="02040503050406030204" pitchFamily="18" charset="0"/>
                          </a:rPr>
                        </m:ctrlPr>
                      </m:dPr>
                      <m:e>
                        <m:f>
                          <m:fPr>
                            <m:ctrlPr>
                              <a:rPr lang="es-CL" sz="2000" b="0" i="1" dirty="0" smtClean="0">
                                <a:latin typeface="Cambria Math" panose="02040503050406030204" pitchFamily="18" charset="0"/>
                                <a:ea typeface="Cambria Math" panose="02040503050406030204" pitchFamily="18" charset="0"/>
                              </a:rPr>
                            </m:ctrlPr>
                          </m:fPr>
                          <m:num>
                            <m:r>
                              <a:rPr lang="es-CL" sz="2000" b="0" i="1" dirty="0" smtClean="0">
                                <a:latin typeface="Cambria Math" panose="02040503050406030204" pitchFamily="18" charset="0"/>
                                <a:ea typeface="Cambria Math" panose="02040503050406030204" pitchFamily="18" charset="0"/>
                              </a:rPr>
                              <m:t>1</m:t>
                            </m:r>
                          </m:num>
                          <m:den>
                            <m:r>
                              <a:rPr lang="es-CL" sz="2000" b="0" i="1" dirty="0" smtClean="0">
                                <a:latin typeface="Cambria Math" panose="02040503050406030204" pitchFamily="18" charset="0"/>
                                <a:ea typeface="Cambria Math" panose="02040503050406030204" pitchFamily="18" charset="0"/>
                              </a:rPr>
                              <m:t>3</m:t>
                            </m:r>
                          </m:den>
                        </m:f>
                      </m:e>
                    </m:d>
                  </m:oMath>
                </a14:m>
                <a:r>
                  <a:rPr lang="es-MX" sz="2000" i="1" dirty="0">
                    <a:latin typeface="Cambria Math" panose="02040503050406030204" pitchFamily="18" charset="0"/>
                  </a:rPr>
                  <a:t> y pasa por el origen del plano cartesiano.</a:t>
                </a:r>
              </a:p>
              <a:p>
                <a:pPr marL="1257300" lvl="2" indent="-342900">
                  <a:buFont typeface="Arial" panose="020B0604020202020204" pitchFamily="34" charset="0"/>
                  <a:buChar char="•"/>
                </a:pPr>
                <a:r>
                  <a:rPr lang="es-MX" sz="2000" i="1" dirty="0">
                    <a:latin typeface="Cambria Math" panose="02040503050406030204" pitchFamily="18" charset="0"/>
                  </a:rPr>
                  <a:t>Resolviendo:</a:t>
                </a:r>
              </a:p>
              <a:p>
                <a:pPr lvl="2"/>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𝑥</m:t>
                      </m:r>
                      <m:r>
                        <a:rPr lang="es-CL" sz="2000" b="0" i="1" smtClean="0">
                          <a:latin typeface="Cambria Math" panose="02040503050406030204" pitchFamily="18" charset="0"/>
                        </a:rPr>
                        <m:t>+</m:t>
                      </m:r>
                      <m:r>
                        <a:rPr lang="es-CL" sz="2000" b="0" i="1" smtClean="0">
                          <a:latin typeface="Cambria Math" panose="02040503050406030204" pitchFamily="18" charset="0"/>
                        </a:rPr>
                        <m:t>𝑦</m:t>
                      </m:r>
                      <m:r>
                        <a:rPr lang="es-CL" sz="2000" b="0" i="1" smtClean="0">
                          <a:latin typeface="Cambria Math" panose="02040503050406030204" pitchFamily="18" charset="0"/>
                          <a:ea typeface="Cambria Math" panose="02040503050406030204" pitchFamily="18" charset="0"/>
                        </a:rPr>
                        <m:t>=8</m:t>
                      </m:r>
                    </m:oMath>
                  </m:oMathPara>
                </a14:m>
                <a:endParaRPr lang="es-CL" sz="2000" b="0" i="1" dirty="0">
                  <a:latin typeface="Cambria Math" panose="02040503050406030204" pitchFamily="18" charset="0"/>
                  <a:ea typeface="Cambria Math" panose="02040503050406030204" pitchFamily="18" charset="0"/>
                </a:endParaRPr>
              </a:p>
              <a:p>
                <a:pPr lvl="2"/>
                <a14:m>
                  <m:oMathPara xmlns:m="http://schemas.openxmlformats.org/officeDocument/2006/math">
                    <m:oMathParaPr>
                      <m:jc m:val="centerGroup"/>
                    </m:oMathParaPr>
                    <m:oMath xmlns:m="http://schemas.openxmlformats.org/officeDocument/2006/math">
                      <m:r>
                        <a:rPr lang="es-MX" sz="2000" i="1" dirty="0" smtClean="0">
                          <a:latin typeface="Cambria Math" panose="02040503050406030204" pitchFamily="18" charset="0"/>
                        </a:rPr>
                        <m:t>𝑥</m:t>
                      </m:r>
                      <m:r>
                        <a:rPr lang="es-CL" sz="2000" b="0" i="1" dirty="0" smtClean="0">
                          <a:latin typeface="Cambria Math" panose="02040503050406030204" pitchFamily="18" charset="0"/>
                        </a:rPr>
                        <m:t>−3</m:t>
                      </m:r>
                      <m:r>
                        <a:rPr lang="es-CL" sz="2000" b="0" i="1" dirty="0" smtClean="0">
                          <a:latin typeface="Cambria Math" panose="02040503050406030204" pitchFamily="18" charset="0"/>
                        </a:rPr>
                        <m:t>𝑦</m:t>
                      </m:r>
                      <m:r>
                        <a:rPr lang="es-CL" sz="2000" b="0" i="1" dirty="0" smtClean="0">
                          <a:latin typeface="Cambria Math" panose="02040503050406030204" pitchFamily="18" charset="0"/>
                          <a:ea typeface="Cambria Math" panose="02040503050406030204" pitchFamily="18" charset="0"/>
                        </a:rPr>
                        <m:t>=0</m:t>
                      </m:r>
                    </m:oMath>
                  </m:oMathPara>
                </a14:m>
                <a:endParaRPr lang="es-MX" sz="2000" i="1" dirty="0">
                  <a:latin typeface="Cambria Math" panose="02040503050406030204" pitchFamily="18" charset="0"/>
                </a:endParaRPr>
              </a:p>
              <a:p>
                <a:pPr lvl="2">
                  <a:lnSpc>
                    <a:spcPct val="100000"/>
                  </a:lnSpc>
                  <a:spcBef>
                    <a:spcPts val="0"/>
                  </a:spcBef>
                </a:pPr>
                <a14:m>
                  <m:oMathPara xmlns:m="http://schemas.openxmlformats.org/officeDocument/2006/math">
                    <m:oMathParaPr>
                      <m:jc m:val="centerGroup"/>
                    </m:oMathParaPr>
                    <m:oMath xmlns:m="http://schemas.openxmlformats.org/officeDocument/2006/math">
                      <m:r>
                        <a:rPr lang="es-CL" sz="1600" b="0" i="1" smtClean="0">
                          <a:latin typeface="Cambria Math" panose="02040503050406030204" pitchFamily="18" charset="0"/>
                        </a:rPr>
                        <m:t>𝑦</m:t>
                      </m:r>
                      <m:r>
                        <a:rPr lang="es-CL" sz="1600" b="0" i="1" smtClean="0">
                          <a:latin typeface="Cambria Math" panose="02040503050406030204" pitchFamily="18" charset="0"/>
                          <a:ea typeface="Cambria Math" panose="02040503050406030204" pitchFamily="18" charset="0"/>
                        </a:rPr>
                        <m:t>=2 </m:t>
                      </m:r>
                      <m:r>
                        <a:rPr lang="es-CL" sz="1600" b="0" i="1" smtClean="0">
                          <a:latin typeface="Cambria Math" panose="02040503050406030204" pitchFamily="18" charset="0"/>
                          <a:ea typeface="Cambria Math" panose="02040503050406030204" pitchFamily="18" charset="0"/>
                        </a:rPr>
                        <m:t>h𝑜𝑟𝑎𝑠</m:t>
                      </m:r>
                      <m:r>
                        <a:rPr lang="es-CL" sz="1600" b="0" i="1" smtClean="0">
                          <a:latin typeface="Cambria Math" panose="02040503050406030204" pitchFamily="18" charset="0"/>
                          <a:ea typeface="Cambria Math" panose="02040503050406030204" pitchFamily="18" charset="0"/>
                        </a:rPr>
                        <m:t>;</m:t>
                      </m:r>
                      <m:r>
                        <a:rPr lang="es-CL" sz="1600" b="0" i="1" smtClean="0">
                          <a:latin typeface="Cambria Math" panose="02040503050406030204" pitchFamily="18" charset="0"/>
                          <a:ea typeface="Cambria Math" panose="02040503050406030204" pitchFamily="18" charset="0"/>
                        </a:rPr>
                        <m:t>𝑥</m:t>
                      </m:r>
                      <m:r>
                        <a:rPr lang="es-CL" sz="1600" b="0" i="1" smtClean="0">
                          <a:latin typeface="Cambria Math" panose="02040503050406030204" pitchFamily="18" charset="0"/>
                          <a:ea typeface="Cambria Math" panose="02040503050406030204" pitchFamily="18" charset="0"/>
                        </a:rPr>
                        <m:t>=6 </m:t>
                      </m:r>
                      <m:r>
                        <a:rPr lang="es-CL" sz="1600" b="0" i="1" smtClean="0">
                          <a:latin typeface="Cambria Math" panose="02040503050406030204" pitchFamily="18" charset="0"/>
                          <a:ea typeface="Cambria Math" panose="02040503050406030204" pitchFamily="18" charset="0"/>
                        </a:rPr>
                        <m:t>h𝑜𝑟𝑎𝑠</m:t>
                      </m:r>
                    </m:oMath>
                  </m:oMathPara>
                </a14:m>
                <a:endParaRPr lang="es-CL" sz="1600" i="1" dirty="0">
                  <a:latin typeface="Cambria Math" panose="02040503050406030204" pitchFamily="18" charset="0"/>
                </a:endParaRPr>
              </a:p>
              <a:p>
                <a:pPr marL="1200150" lvl="2" indent="-285750">
                  <a:lnSpc>
                    <a:spcPct val="100000"/>
                  </a:lnSpc>
                  <a:spcBef>
                    <a:spcPts val="0"/>
                  </a:spcBef>
                  <a:buFont typeface="Arial" panose="020B0604020202020204" pitchFamily="34" charset="0"/>
                  <a:buChar char="•"/>
                </a:pPr>
                <a:r>
                  <a:rPr lang="es-CL" sz="2000" i="1" dirty="0">
                    <a:latin typeface="Cambria Math" panose="02040503050406030204" pitchFamily="18" charset="0"/>
                    <a:ea typeface="Cambria Math" panose="02040503050406030204" pitchFamily="18" charset="0"/>
                  </a:rPr>
                  <a:t>Y en dicha condición se alcanza el mayor nivel de entretención</a:t>
                </a:r>
              </a:p>
              <a:p>
                <a:pPr lvl="3">
                  <a:lnSpc>
                    <a:spcPct val="100000"/>
                  </a:lnSpc>
                  <a:spcBef>
                    <a:spcPts val="0"/>
                  </a:spcBef>
                </a:pPr>
                <a14:m>
                  <m:oMathPara xmlns:m="http://schemas.openxmlformats.org/officeDocument/2006/math">
                    <m:oMathParaPr>
                      <m:jc m:val="centerGroup"/>
                    </m:oMathParaPr>
                    <m:oMath xmlns:m="http://schemas.openxmlformats.org/officeDocument/2006/math">
                      <m:r>
                        <a:rPr lang="es-CL" sz="1400" i="1" dirty="0">
                          <a:latin typeface="Cambria Math" panose="02040503050406030204" pitchFamily="18" charset="0"/>
                        </a:rPr>
                        <m:t>𝐸</m:t>
                      </m:r>
                      <m:r>
                        <a:rPr lang="es-MX" sz="1400" i="1" dirty="0">
                          <a:latin typeface="Cambria Math" panose="02040503050406030204" pitchFamily="18" charset="0"/>
                        </a:rPr>
                        <m:t> =</m:t>
                      </m:r>
                      <m:r>
                        <a:rPr lang="es-CL" sz="1400" b="0" i="1" dirty="0" smtClean="0">
                          <a:latin typeface="Cambria Math" panose="02040503050406030204" pitchFamily="18" charset="0"/>
                        </a:rPr>
                        <m:t>𝑥</m:t>
                      </m:r>
                      <m:r>
                        <a:rPr lang="es-MX" sz="1400" i="1" dirty="0">
                          <a:latin typeface="Cambria Math" panose="02040503050406030204" pitchFamily="18" charset="0"/>
                        </a:rPr>
                        <m:t> + 5</m:t>
                      </m:r>
                      <m:r>
                        <a:rPr lang="es-CL" sz="1400" b="0" i="1" dirty="0" smtClean="0">
                          <a:latin typeface="Cambria Math" panose="02040503050406030204" pitchFamily="18" charset="0"/>
                        </a:rPr>
                        <m:t>𝑦</m:t>
                      </m:r>
                      <m:r>
                        <a:rPr lang="es-CL" sz="1400" b="0" i="1" dirty="0" smtClean="0">
                          <a:latin typeface="Cambria Math" panose="02040503050406030204" pitchFamily="18" charset="0"/>
                          <a:ea typeface="Cambria Math" panose="02040503050406030204" pitchFamily="18" charset="0"/>
                        </a:rPr>
                        <m:t>=16 </m:t>
                      </m:r>
                    </m:oMath>
                  </m:oMathPara>
                </a14:m>
                <a:endParaRPr lang="es-MX" sz="1400" dirty="0"/>
              </a:p>
              <a:p>
                <a:pPr marL="800100" lvl="1" indent="-342900">
                  <a:buFont typeface="Arial" panose="020B0604020202020204" pitchFamily="34" charset="0"/>
                  <a:buChar char="•"/>
                </a:pPr>
                <a:r>
                  <a:rPr lang="es-MX" sz="2000" i="1" dirty="0">
                    <a:latin typeface="Cambria Math" panose="02040503050406030204" pitchFamily="18" charset="0"/>
                    <a:ea typeface="Cambria Math" panose="02040503050406030204" pitchFamily="18" charset="0"/>
                  </a:rPr>
                  <a:t>Es decir, estudiando 6 horas y jugando ping-pong 2 horas diarias se logra el mayor nivel de satisfacción realizando ambas actividades</a:t>
                </a:r>
              </a:p>
            </p:txBody>
          </p:sp>
        </mc:Choice>
        <mc:Fallback xmlns="">
          <p:sp>
            <p:nvSpPr>
              <p:cNvPr id="3" name="CuadroTexto 2">
                <a:extLst>
                  <a:ext uri="{FF2B5EF4-FFF2-40B4-BE49-F238E27FC236}">
                    <a16:creationId xmlns:a16="http://schemas.microsoft.com/office/drawing/2014/main" id="{B153C88B-1539-4523-8213-25D4DA2C1C16}"/>
                  </a:ext>
                </a:extLst>
              </p:cNvPr>
              <p:cNvSpPr txBox="1">
                <a:spLocks noRot="1" noChangeAspect="1" noMove="1" noResize="1" noEditPoints="1" noAdjustHandles="1" noChangeArrowheads="1" noChangeShapeType="1" noTextEdit="1"/>
              </p:cNvSpPr>
              <p:nvPr/>
            </p:nvSpPr>
            <p:spPr>
              <a:xfrm>
                <a:off x="528777" y="2382120"/>
                <a:ext cx="10834189" cy="4400179"/>
              </a:xfrm>
              <a:prstGeom prst="rect">
                <a:avLst/>
              </a:prstGeom>
              <a:blipFill>
                <a:blip r:embed="rId3"/>
                <a:stretch>
                  <a:fillRect l="-506" t="-831" r="-338" b="-1385"/>
                </a:stretch>
              </a:blipFill>
            </p:spPr>
            <p:txBody>
              <a:bodyPr/>
              <a:lstStyle/>
              <a:p>
                <a:r>
                  <a:rPr lang="es-CL">
                    <a:noFill/>
                  </a:rPr>
                  <a:t> </a:t>
                </a:r>
              </a:p>
            </p:txBody>
          </p:sp>
        </mc:Fallback>
      </mc:AlternateContent>
      <p:grpSp>
        <p:nvGrpSpPr>
          <p:cNvPr id="14" name="Grupo 13">
            <a:extLst>
              <a:ext uri="{FF2B5EF4-FFF2-40B4-BE49-F238E27FC236}">
                <a16:creationId xmlns:a16="http://schemas.microsoft.com/office/drawing/2014/main" id="{D1E71A06-2EEB-463D-9C26-822860090541}"/>
              </a:ext>
            </a:extLst>
          </p:cNvPr>
          <p:cNvGrpSpPr/>
          <p:nvPr/>
        </p:nvGrpSpPr>
        <p:grpSpPr>
          <a:xfrm>
            <a:off x="4804012" y="4694831"/>
            <a:ext cx="1360227" cy="641444"/>
            <a:chOff x="4735773" y="4940490"/>
            <a:chExt cx="1360227" cy="641444"/>
          </a:xfrm>
        </p:grpSpPr>
        <p:cxnSp>
          <p:nvCxnSpPr>
            <p:cNvPr id="9" name="Conector recto 8">
              <a:extLst>
                <a:ext uri="{FF2B5EF4-FFF2-40B4-BE49-F238E27FC236}">
                  <a16:creationId xmlns:a16="http://schemas.microsoft.com/office/drawing/2014/main" id="{45D7970E-5043-4B27-AA58-D4108FEB4E41}"/>
                </a:ext>
              </a:extLst>
            </p:cNvPr>
            <p:cNvCxnSpPr/>
            <p:nvPr/>
          </p:nvCxnSpPr>
          <p:spPr>
            <a:xfrm>
              <a:off x="4735773" y="5572732"/>
              <a:ext cx="136022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Conector recto 12">
              <a:extLst>
                <a:ext uri="{FF2B5EF4-FFF2-40B4-BE49-F238E27FC236}">
                  <a16:creationId xmlns:a16="http://schemas.microsoft.com/office/drawing/2014/main" id="{3100C1A1-6488-4899-8EC4-BEE2417F003C}"/>
                </a:ext>
              </a:extLst>
            </p:cNvPr>
            <p:cNvCxnSpPr/>
            <p:nvPr/>
          </p:nvCxnSpPr>
          <p:spPr>
            <a:xfrm flipV="1">
              <a:off x="6096000" y="4940490"/>
              <a:ext cx="0" cy="641444"/>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5649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childTnLst>
                          </p:cTn>
                        </p:par>
                        <p:par>
                          <p:cTn id="26" fill="hold">
                            <p:stCondLst>
                              <p:cond delay="1500"/>
                            </p:stCondLst>
                            <p:childTnLst>
                              <p:par>
                                <p:cTn id="27" presetID="10"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par>
                          <p:cTn id="30" fill="hold">
                            <p:stCondLst>
                              <p:cond delay="2000"/>
                            </p:stCondLst>
                            <p:childTnLst>
                              <p:par>
                                <p:cTn id="31" presetID="10" presetClass="entr" presetSubtype="0" fill="hold" nodeType="afterEffect">
                                  <p:stCondLst>
                                    <p:cond delay="100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500"/>
                                        <p:tgtEl>
                                          <p:spTgt spid="3">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500"/>
                                        <p:tgtEl>
                                          <p:spTgt spid="3">
                                            <p:txEl>
                                              <p:pRg st="8" end="8"/>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Effect transition="in" filter="fade">
                                      <p:cBhvr>
                                        <p:cTn id="41" dur="500"/>
                                        <p:tgtEl>
                                          <p:spTgt spid="3">
                                            <p:txEl>
                                              <p:pRg st="9" end="9"/>
                                            </p:txEl>
                                          </p:spTgt>
                                        </p:tgtEl>
                                      </p:cBhvr>
                                    </p:animEffect>
                                  </p:childTnLst>
                                </p:cTn>
                              </p:par>
                            </p:childTnLst>
                          </p:cTn>
                        </p:par>
                        <p:par>
                          <p:cTn id="42" fill="hold">
                            <p:stCondLst>
                              <p:cond delay="500"/>
                            </p:stCondLst>
                            <p:childTnLst>
                              <p:par>
                                <p:cTn id="43" presetID="10" presetClass="entr" presetSubtype="0" fill="hold" nodeType="after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9" presetClass="emph" presetSubtype="0" fill="hold" nodeType="clickEffect">
                                  <p:stCondLst>
                                    <p:cond delay="0"/>
                                  </p:stCondLst>
                                  <p:childTnLst>
                                    <p:animClr clrSpc="rgb" dir="cw">
                                      <p:cBhvr override="childStyle">
                                        <p:cTn id="49" dur="500" fill="hold"/>
                                        <p:tgtEl>
                                          <p:spTgt spid="3">
                                            <p:txEl>
                                              <p:pRg st="10" end="10"/>
                                            </p:txEl>
                                          </p:spTgt>
                                        </p:tgtEl>
                                        <p:attrNameLst>
                                          <p:attrName>style.color</p:attrName>
                                        </p:attrNameLst>
                                      </p:cBhvr>
                                      <p:to>
                                        <a:schemeClr val="accent2"/>
                                      </p:to>
                                    </p:animClr>
                                    <p:animClr clrSpc="rgb" dir="cw">
                                      <p:cBhvr>
                                        <p:cTn id="50" dur="500" fill="hold"/>
                                        <p:tgtEl>
                                          <p:spTgt spid="3">
                                            <p:txEl>
                                              <p:pRg st="10" end="10"/>
                                            </p:txEl>
                                          </p:spTgt>
                                        </p:tgtEl>
                                        <p:attrNameLst>
                                          <p:attrName>fillcolor</p:attrName>
                                        </p:attrNameLst>
                                      </p:cBhvr>
                                      <p:to>
                                        <a:schemeClr val="accent2"/>
                                      </p:to>
                                    </p:animClr>
                                    <p:set>
                                      <p:cBhvr>
                                        <p:cTn id="51" dur="500" fill="hold"/>
                                        <p:tgtEl>
                                          <p:spTgt spid="3">
                                            <p:txEl>
                                              <p:pRg st="10" end="10"/>
                                            </p:txEl>
                                          </p:spTgt>
                                        </p:tgtEl>
                                        <p:attrNameLst>
                                          <p:attrName>fill.type</p:attrName>
                                        </p:attrNameLst>
                                      </p:cBhvr>
                                      <p:to>
                                        <p:strVal val="solid"/>
                                      </p:to>
                                    </p:set>
                                    <p:set>
                                      <p:cBhvr>
                                        <p:cTn id="52" dur="500" fill="hold"/>
                                        <p:tgtEl>
                                          <p:spTgt spid="3">
                                            <p:txEl>
                                              <p:pRg st="10" end="1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rotWithShape="1">
          <a:blip r:embed="rId2"/>
          <a:srcRect l="27178" t="21604" r="23457" b="18447"/>
          <a:stretch/>
        </p:blipFill>
        <p:spPr>
          <a:xfrm>
            <a:off x="1228298" y="54590"/>
            <a:ext cx="1037229" cy="908877"/>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210107" y="940684"/>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448687"/>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 mediante gráficos</a:t>
            </a:r>
            <a:endParaRPr sz="3600" dirty="0">
              <a:solidFill>
                <a:schemeClr val="lt1"/>
              </a:solidFill>
            </a:endParaRPr>
          </a:p>
        </p:txBody>
      </p:sp>
      <mc:AlternateContent xmlns:mc="http://schemas.openxmlformats.org/markup-compatibility/2006" xmlns:a14="http://schemas.microsoft.com/office/drawing/2010/main">
        <mc:Choice Requires="a14">
          <p:sp>
            <p:nvSpPr>
              <p:cNvPr id="5" name="Marcador de contenido 4">
                <a:extLst>
                  <a:ext uri="{FF2B5EF4-FFF2-40B4-BE49-F238E27FC236}">
                    <a16:creationId xmlns:a16="http://schemas.microsoft.com/office/drawing/2014/main" id="{CE0F47F4-62E6-4B2F-938B-5FB46D30D99E}"/>
                  </a:ext>
                </a:extLst>
              </p:cNvPr>
              <p:cNvSpPr>
                <a:spLocks noGrp="1"/>
              </p:cNvSpPr>
              <p:nvPr>
                <p:ph sz="half" idx="1"/>
              </p:nvPr>
            </p:nvSpPr>
            <p:spPr>
              <a:xfrm>
                <a:off x="829034" y="2279459"/>
                <a:ext cx="5181600" cy="4351338"/>
              </a:xfrm>
            </p:spPr>
            <p:txBody>
              <a:bodyPr/>
              <a:lstStyle/>
              <a:p>
                <a:pPr marL="342900" indent="-342900"/>
                <a:r>
                  <a:rPr lang="es-MX" sz="2400" b="1" dirty="0"/>
                  <a:t>Solución gráfica:</a:t>
                </a:r>
              </a:p>
              <a:p>
                <a:pPr lvl="1">
                  <a:lnSpc>
                    <a:spcPct val="100000"/>
                  </a:lnSpc>
                  <a:spcBef>
                    <a:spcPts val="0"/>
                  </a:spcBef>
                </a:pPr>
                <a:r>
                  <a:rPr lang="es-MX" sz="1800" dirty="0"/>
                  <a:t>Grafiquemos la función objetivo y las restricciones en un plan de  coordenadas:</a:t>
                </a:r>
              </a:p>
              <a:p>
                <a:pPr lvl="2">
                  <a:lnSpc>
                    <a:spcPct val="100000"/>
                  </a:lnSpc>
                  <a:spcBef>
                    <a:spcPts val="0"/>
                  </a:spcBef>
                </a:pPr>
                <a:r>
                  <a:rPr lang="es-CL" sz="1600" b="0" dirty="0"/>
                  <a:t>Función Objetivo; </a:t>
                </a:r>
              </a:p>
              <a:p>
                <a:pPr marL="1371600" lvl="3" indent="0">
                  <a:lnSpc>
                    <a:spcPct val="100000"/>
                  </a:lnSpc>
                  <a:spcBef>
                    <a:spcPts val="0"/>
                  </a:spcBef>
                  <a:buNone/>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𝐸</m:t>
                      </m:r>
                      <m:r>
                        <a:rPr lang="es-MX" sz="1400" i="1" dirty="0">
                          <a:latin typeface="Cambria Math" panose="02040503050406030204" pitchFamily="18" charset="0"/>
                        </a:rPr>
                        <m:t> </m:t>
                      </m:r>
                      <m:r>
                        <a:rPr lang="es-MX" sz="1400" i="1" dirty="0" smtClean="0">
                          <a:latin typeface="Cambria Math" panose="02040503050406030204" pitchFamily="18" charset="0"/>
                        </a:rPr>
                        <m:t>= </m:t>
                      </m:r>
                      <m:r>
                        <a:rPr lang="es-MX" sz="1400" i="1" dirty="0" smtClean="0">
                          <a:latin typeface="Cambria Math" panose="02040503050406030204" pitchFamily="18" charset="0"/>
                        </a:rPr>
                        <m:t>𝑋</m:t>
                      </m:r>
                      <m:r>
                        <a:rPr lang="es-MX" sz="1400" i="1" dirty="0" smtClean="0">
                          <a:latin typeface="Cambria Math" panose="02040503050406030204" pitchFamily="18" charset="0"/>
                        </a:rPr>
                        <m:t> + 5</m:t>
                      </m:r>
                      <m:r>
                        <a:rPr lang="es-MX" sz="1400" i="1" dirty="0" smtClean="0">
                          <a:latin typeface="Cambria Math" panose="02040503050406030204" pitchFamily="18" charset="0"/>
                        </a:rPr>
                        <m:t>𝑌</m:t>
                      </m:r>
                    </m:oMath>
                  </m:oMathPara>
                </a14:m>
                <a:endParaRPr lang="es-CL" sz="1400" i="1" dirty="0">
                  <a:latin typeface="Cambria Math" panose="02040503050406030204" pitchFamily="18" charset="0"/>
                </a:endParaRPr>
              </a:p>
              <a:p>
                <a:pPr marL="1371600" lvl="3" indent="0">
                  <a:lnSpc>
                    <a:spcPct val="100000"/>
                  </a:lnSpc>
                  <a:spcBef>
                    <a:spcPts val="0"/>
                  </a:spcBef>
                  <a:buNone/>
                </a:pPr>
                <a14:m>
                  <m:oMathPara xmlns:m="http://schemas.openxmlformats.org/officeDocument/2006/math">
                    <m:oMathParaPr>
                      <m:jc m:val="centerGroup"/>
                    </m:oMathParaPr>
                    <m:oMath xmlns:m="http://schemas.openxmlformats.org/officeDocument/2006/math">
                      <m:r>
                        <a:rPr lang="es-CL" sz="1400" i="1" dirty="0">
                          <a:latin typeface="Cambria Math" panose="02040503050406030204" pitchFamily="18" charset="0"/>
                        </a:rPr>
                        <m:t>𝐿𝑎</m:t>
                      </m:r>
                      <m:r>
                        <a:rPr lang="es-CL" sz="1400" i="1" dirty="0">
                          <a:latin typeface="Cambria Math" panose="02040503050406030204" pitchFamily="18" charset="0"/>
                        </a:rPr>
                        <m:t> </m:t>
                      </m:r>
                      <m:r>
                        <a:rPr lang="es-CL" sz="1400" i="1" dirty="0">
                          <a:latin typeface="Cambria Math" panose="02040503050406030204" pitchFamily="18" charset="0"/>
                        </a:rPr>
                        <m:t>𝑝𝑒𝑛𝑑𝑖𝑒𝑛𝑡𝑒</m:t>
                      </m:r>
                      <m:r>
                        <a:rPr lang="es-CL" sz="1400" i="1" dirty="0">
                          <a:latin typeface="Cambria Math" panose="02040503050406030204" pitchFamily="18" charset="0"/>
                        </a:rPr>
                        <m:t> </m:t>
                      </m:r>
                      <m:r>
                        <a:rPr lang="es-CL" sz="1400" i="1" dirty="0">
                          <a:latin typeface="Cambria Math" panose="02040503050406030204" pitchFamily="18" charset="0"/>
                        </a:rPr>
                        <m:t>𝑑𝑒</m:t>
                      </m:r>
                      <m:r>
                        <a:rPr lang="es-CL" sz="1400" i="1" dirty="0">
                          <a:latin typeface="Cambria Math" panose="02040503050406030204" pitchFamily="18" charset="0"/>
                        </a:rPr>
                        <m:t> </m:t>
                      </m:r>
                      <m:r>
                        <a:rPr lang="es-CL" sz="1400" i="1" dirty="0">
                          <a:latin typeface="Cambria Math" panose="02040503050406030204" pitchFamily="18" charset="0"/>
                        </a:rPr>
                        <m:t>𝑙𝑎</m:t>
                      </m:r>
                      <m:r>
                        <a:rPr lang="es-CL" sz="1400" i="1" dirty="0">
                          <a:latin typeface="Cambria Math" panose="02040503050406030204" pitchFamily="18" charset="0"/>
                        </a:rPr>
                        <m:t> </m:t>
                      </m:r>
                      <m:r>
                        <a:rPr lang="es-CL" sz="1400" i="1" dirty="0">
                          <a:latin typeface="Cambria Math" panose="02040503050406030204" pitchFamily="18" charset="0"/>
                        </a:rPr>
                        <m:t>𝑟𝑒𝑐𝑡𝑎</m:t>
                      </m:r>
                      <m:r>
                        <a:rPr lang="es-CL" sz="1400" i="1" dirty="0">
                          <a:latin typeface="Cambria Math" panose="02040503050406030204" pitchFamily="18" charset="0"/>
                        </a:rPr>
                        <m:t> </m:t>
                      </m:r>
                      <m:r>
                        <a:rPr lang="es-CL" sz="1400" i="1" dirty="0">
                          <a:latin typeface="Cambria Math" panose="02040503050406030204" pitchFamily="18" charset="0"/>
                        </a:rPr>
                        <m:t>𝐸</m:t>
                      </m:r>
                      <m:r>
                        <a:rPr lang="es-MX" sz="1400" i="1" dirty="0">
                          <a:latin typeface="Cambria Math" panose="02040503050406030204" pitchFamily="18" charset="0"/>
                        </a:rPr>
                        <m:t> = </m:t>
                      </m:r>
                      <m:r>
                        <a:rPr lang="es-MX" sz="1400" i="1" dirty="0">
                          <a:latin typeface="Cambria Math" panose="02040503050406030204" pitchFamily="18" charset="0"/>
                        </a:rPr>
                        <m:t>𝑋</m:t>
                      </m:r>
                      <m:r>
                        <a:rPr lang="es-MX" sz="1400" i="1" dirty="0">
                          <a:latin typeface="Cambria Math" panose="02040503050406030204" pitchFamily="18" charset="0"/>
                        </a:rPr>
                        <m:t> + 5</m:t>
                      </m:r>
                      <m:r>
                        <a:rPr lang="es-MX" sz="1400" i="1" dirty="0">
                          <a:latin typeface="Cambria Math" panose="02040503050406030204" pitchFamily="18" charset="0"/>
                        </a:rPr>
                        <m:t>𝑌</m:t>
                      </m:r>
                      <m:r>
                        <a:rPr lang="es-CL" sz="1400" i="1" dirty="0">
                          <a:latin typeface="Cambria Math" panose="02040503050406030204" pitchFamily="18" charset="0"/>
                        </a:rPr>
                        <m:t> </m:t>
                      </m:r>
                      <m:r>
                        <a:rPr lang="es-CL" sz="1400" i="1" dirty="0">
                          <a:latin typeface="Cambria Math" panose="02040503050406030204" pitchFamily="18" charset="0"/>
                        </a:rPr>
                        <m:t>𝑒𝑠</m:t>
                      </m:r>
                      <m:r>
                        <a:rPr lang="es-CL" sz="1400" i="1" dirty="0">
                          <a:latin typeface="Cambria Math" panose="02040503050406030204" pitchFamily="18" charset="0"/>
                        </a:rPr>
                        <m:t> </m:t>
                      </m:r>
                      <m:r>
                        <a:rPr lang="es-CL" sz="1400" i="1" dirty="0">
                          <a:latin typeface="Cambria Math" panose="02040503050406030204" pitchFamily="18" charset="0"/>
                        </a:rPr>
                        <m:t>𝑖𝑔𝑢𝑎𝑙</m:t>
                      </m:r>
                      <m:r>
                        <a:rPr lang="es-CL" sz="1400" i="1" dirty="0">
                          <a:latin typeface="Cambria Math" panose="02040503050406030204" pitchFamily="18" charset="0"/>
                        </a:rPr>
                        <m:t> </m:t>
                      </m:r>
                      <m:r>
                        <a:rPr lang="es-CL" sz="1400" i="1" dirty="0">
                          <a:latin typeface="Cambria Math" panose="02040503050406030204" pitchFamily="18" charset="0"/>
                        </a:rPr>
                        <m:t>𝑎</m:t>
                      </m:r>
                      <m:r>
                        <a:rPr lang="es-CL" sz="1400" i="1" dirty="0">
                          <a:latin typeface="Cambria Math" panose="02040503050406030204" pitchFamily="18" charset="0"/>
                        </a:rPr>
                        <m:t> </m:t>
                      </m:r>
                      <m:d>
                        <m:dPr>
                          <m:begChr m:val=""/>
                          <m:endChr m:val=""/>
                          <m:ctrlPr>
                            <a:rPr lang="es-CL" sz="1400" i="1" dirty="0">
                              <a:latin typeface="Cambria Math" panose="02040503050406030204" pitchFamily="18" charset="0"/>
                            </a:rPr>
                          </m:ctrlPr>
                        </m:dPr>
                        <m:e>
                          <m:d>
                            <m:dPr>
                              <m:ctrlPr>
                                <a:rPr lang="es-CL" sz="1400" i="1" dirty="0">
                                  <a:latin typeface="Cambria Math" panose="02040503050406030204" pitchFamily="18" charset="0"/>
                                  <a:ea typeface="Cambria Math" panose="02040503050406030204" pitchFamily="18" charset="0"/>
                                </a:rPr>
                              </m:ctrlPr>
                            </m:dPr>
                            <m:e>
                              <m:r>
                                <a:rPr lang="es-CL" sz="1400" i="1" dirty="0">
                                  <a:latin typeface="Cambria Math" panose="02040503050406030204" pitchFamily="18" charset="0"/>
                                  <a:ea typeface="Cambria Math" panose="02040503050406030204" pitchFamily="18" charset="0"/>
                                </a:rPr>
                                <m:t>−</m:t>
                              </m:r>
                              <m:f>
                                <m:fPr>
                                  <m:ctrlPr>
                                    <a:rPr lang="es-CL" sz="1400" i="1" dirty="0">
                                      <a:latin typeface="Cambria Math" panose="02040503050406030204" pitchFamily="18" charset="0"/>
                                      <a:ea typeface="Cambria Math" panose="02040503050406030204" pitchFamily="18" charset="0"/>
                                    </a:rPr>
                                  </m:ctrlPr>
                                </m:fPr>
                                <m:num>
                                  <m:r>
                                    <a:rPr lang="es-CL" sz="1400" i="1" dirty="0">
                                      <a:latin typeface="Cambria Math" panose="02040503050406030204" pitchFamily="18" charset="0"/>
                                      <a:ea typeface="Cambria Math" panose="02040503050406030204" pitchFamily="18" charset="0"/>
                                    </a:rPr>
                                    <m:t>1</m:t>
                                  </m:r>
                                </m:num>
                                <m:den>
                                  <m:r>
                                    <a:rPr lang="es-CL" sz="1400" i="1" dirty="0">
                                      <a:latin typeface="Cambria Math" panose="02040503050406030204" pitchFamily="18" charset="0"/>
                                      <a:ea typeface="Cambria Math" panose="02040503050406030204" pitchFamily="18" charset="0"/>
                                    </a:rPr>
                                    <m:t>5</m:t>
                                  </m:r>
                                </m:den>
                              </m:f>
                            </m:e>
                          </m:d>
                          <m:r>
                            <a:rPr lang="es-CL" sz="1400" i="1" dirty="0">
                              <a:latin typeface="Cambria Math" panose="02040503050406030204" pitchFamily="18" charset="0"/>
                              <a:ea typeface="Cambria Math" panose="02040503050406030204" pitchFamily="18" charset="0"/>
                            </a:rPr>
                            <m:t>𝑜</m:t>
                          </m:r>
                          <m:r>
                            <a:rPr lang="es-CL" sz="1400" i="1" dirty="0">
                              <a:latin typeface="Cambria Math" panose="02040503050406030204" pitchFamily="18" charset="0"/>
                              <a:ea typeface="Cambria Math" panose="02040503050406030204" pitchFamily="18" charset="0"/>
                            </a:rPr>
                            <m:t> (−0,2) </m:t>
                          </m:r>
                        </m:e>
                      </m:d>
                    </m:oMath>
                  </m:oMathPara>
                </a14:m>
                <a:endParaRPr lang="es-MX" sz="1400" dirty="0"/>
              </a:p>
              <a:p>
                <a:pPr lvl="2">
                  <a:lnSpc>
                    <a:spcPct val="100000"/>
                  </a:lnSpc>
                  <a:spcBef>
                    <a:spcPts val="0"/>
                  </a:spcBef>
                </a:pPr>
                <a:r>
                  <a:rPr lang="es-MX" sz="1600" dirty="0"/>
                  <a:t>Restricciones;</a:t>
                </a:r>
              </a:p>
              <a:p>
                <a:pPr marL="914400" lvl="2" indent="0" algn="ctr">
                  <a:lnSpc>
                    <a:spcPct val="100000"/>
                  </a:lnSpc>
                  <a:spcBef>
                    <a:spcPts val="0"/>
                  </a:spcBef>
                  <a:buNone/>
                </a:pPr>
                <a14:m>
                  <m:oMath xmlns:m="http://schemas.openxmlformats.org/officeDocument/2006/math">
                    <m:r>
                      <a:rPr lang="es-MX" sz="1400" i="1" dirty="0" smtClean="0">
                        <a:latin typeface="Cambria Math" panose="02040503050406030204" pitchFamily="18" charset="0"/>
                      </a:rPr>
                      <m:t>𝑋</m:t>
                    </m:r>
                    <m:r>
                      <a:rPr lang="es-MX" sz="1400" i="1" dirty="0" smtClean="0">
                        <a:latin typeface="Cambria Math" panose="02040503050406030204" pitchFamily="18" charset="0"/>
                      </a:rPr>
                      <m:t>+</m:t>
                    </m:r>
                    <m:r>
                      <a:rPr lang="es-CL" sz="1400" b="0" i="1" dirty="0" smtClean="0">
                        <a:latin typeface="Cambria Math" panose="02040503050406030204" pitchFamily="18" charset="0"/>
                      </a:rPr>
                      <m:t>𝑌</m:t>
                    </m:r>
                    <m:r>
                      <a:rPr lang="es-MX" sz="1400" i="1" dirty="0" smtClean="0">
                        <a:latin typeface="Cambria Math" panose="02040503050406030204" pitchFamily="18" charset="0"/>
                      </a:rPr>
                      <m:t>≤8</m:t>
                    </m:r>
                  </m:oMath>
                </a14:m>
                <a:r>
                  <a:rPr lang="es-CL" sz="1400" dirty="0"/>
                  <a:t>; </a:t>
                </a:r>
                <a14:m>
                  <m:oMath xmlns:m="http://schemas.openxmlformats.org/officeDocument/2006/math">
                    <m:r>
                      <a:rPr lang="es-MX" sz="1400" i="1" dirty="0" smtClean="0">
                        <a:latin typeface="Cambria Math" panose="02040503050406030204" pitchFamily="18" charset="0"/>
                      </a:rPr>
                      <m:t>𝑋</m:t>
                    </m:r>
                    <m:r>
                      <a:rPr lang="es-MX" sz="1400" i="1" dirty="0" smtClean="0">
                        <a:latin typeface="Cambria Math" panose="02040503050406030204" pitchFamily="18" charset="0"/>
                      </a:rPr>
                      <m:t>≥3</m:t>
                    </m:r>
                    <m:r>
                      <a:rPr lang="es-MX" sz="1400" i="1" dirty="0" smtClean="0">
                        <a:latin typeface="Cambria Math" panose="02040503050406030204" pitchFamily="18" charset="0"/>
                      </a:rPr>
                      <m:t>𝑌</m:t>
                    </m:r>
                  </m:oMath>
                </a14:m>
                <a:r>
                  <a:rPr lang="es-MX" sz="1400" dirty="0"/>
                  <a:t>; </a:t>
                </a:r>
                <a14:m>
                  <m:oMath xmlns:m="http://schemas.openxmlformats.org/officeDocument/2006/math">
                    <m:r>
                      <a:rPr lang="es-MX" sz="1400" i="1" dirty="0" smtClean="0">
                        <a:latin typeface="Cambria Math" panose="02040503050406030204" pitchFamily="18" charset="0"/>
                      </a:rPr>
                      <m:t>𝑋</m:t>
                    </m:r>
                    <m:r>
                      <a:rPr lang="es-MX" sz="1400" i="1" dirty="0" smtClean="0">
                        <a:latin typeface="Cambria Math" panose="02040503050406030204" pitchFamily="18" charset="0"/>
                      </a:rPr>
                      <m:t>≥0 </m:t>
                    </m:r>
                    <m:r>
                      <a:rPr lang="es-MX" sz="1400" i="1" dirty="0" smtClean="0">
                        <a:latin typeface="Cambria Math" panose="02040503050406030204" pitchFamily="18" charset="0"/>
                      </a:rPr>
                      <m:t>𝑒</m:t>
                    </m:r>
                    <m:r>
                      <a:rPr lang="es-CL" sz="1400" b="0" i="1" dirty="0" smtClean="0">
                        <a:latin typeface="Cambria Math" panose="02040503050406030204" pitchFamily="18" charset="0"/>
                      </a:rPr>
                      <m:t> </m:t>
                    </m:r>
                    <m:r>
                      <a:rPr lang="es-CL" sz="1400" b="0" i="1" dirty="0" smtClean="0">
                        <a:latin typeface="Cambria Math" panose="02040503050406030204" pitchFamily="18" charset="0"/>
                      </a:rPr>
                      <m:t>𝑌</m:t>
                    </m:r>
                    <m:r>
                      <a:rPr lang="es-CL" sz="1400" b="0" i="1" dirty="0" smtClean="0">
                        <a:latin typeface="Cambria Math" panose="02040503050406030204" pitchFamily="18" charset="0"/>
                      </a:rPr>
                      <m:t>≥0 </m:t>
                    </m:r>
                  </m:oMath>
                </a14:m>
                <a:endParaRPr lang="es-MX" sz="1400" dirty="0"/>
              </a:p>
              <a:p>
                <a:pPr lvl="2">
                  <a:lnSpc>
                    <a:spcPct val="100000"/>
                  </a:lnSpc>
                  <a:spcBef>
                    <a:spcPts val="0"/>
                  </a:spcBef>
                </a:pPr>
                <a:r>
                  <a:rPr lang="es-MX" sz="1400" dirty="0"/>
                  <a:t>El área achurada es la región en que no hay solución por estar fuera de las restricciones o límites. (Sólo primer cuadrante)</a:t>
                </a:r>
              </a:p>
              <a:p>
                <a:pPr lvl="1">
                  <a:lnSpc>
                    <a:spcPct val="100000"/>
                  </a:lnSpc>
                  <a:spcBef>
                    <a:spcPts val="0"/>
                  </a:spcBef>
                </a:pPr>
                <a:r>
                  <a:rPr lang="es-MX" sz="1800" dirty="0"/>
                  <a:t>La planilla que crea la curva es la </a:t>
                </a:r>
                <a:r>
                  <a:rPr lang="es-MX" sz="1800" dirty="0" err="1"/>
                  <a:t>sgte.</a:t>
                </a:r>
                <a:r>
                  <a:rPr lang="es-MX" sz="1800" dirty="0"/>
                  <a:t>:</a:t>
                </a:r>
              </a:p>
              <a:p>
                <a:pPr marL="914400" lvl="2" indent="0" algn="ctr">
                  <a:lnSpc>
                    <a:spcPct val="100000"/>
                  </a:lnSpc>
                  <a:spcBef>
                    <a:spcPts val="0"/>
                  </a:spcBef>
                  <a:buNone/>
                </a:pPr>
                <a:endParaRPr lang="es-MX" sz="1400" dirty="0"/>
              </a:p>
            </p:txBody>
          </p:sp>
        </mc:Choice>
        <mc:Fallback xmlns="">
          <p:sp>
            <p:nvSpPr>
              <p:cNvPr id="5" name="Marcador de contenido 4">
                <a:extLst>
                  <a:ext uri="{FF2B5EF4-FFF2-40B4-BE49-F238E27FC236}">
                    <a16:creationId xmlns:a16="http://schemas.microsoft.com/office/drawing/2014/main" id="{CE0F47F4-62E6-4B2F-938B-5FB46D30D99E}"/>
                  </a:ext>
                </a:extLst>
              </p:cNvPr>
              <p:cNvSpPr>
                <a:spLocks noGrp="1" noRot="1" noChangeAspect="1" noMove="1" noResize="1" noEditPoints="1" noAdjustHandles="1" noChangeArrowheads="1" noChangeShapeType="1" noTextEdit="1"/>
              </p:cNvSpPr>
              <p:nvPr>
                <p:ph sz="half" idx="1"/>
              </p:nvPr>
            </p:nvSpPr>
            <p:spPr>
              <a:xfrm>
                <a:off x="829034" y="2279459"/>
                <a:ext cx="5181600" cy="4351338"/>
              </a:xfrm>
              <a:blipFill>
                <a:blip r:embed="rId3"/>
                <a:stretch>
                  <a:fillRect l="-1647" t="-1961"/>
                </a:stretch>
              </a:blipFill>
            </p:spPr>
            <p:txBody>
              <a:bodyPr/>
              <a:lstStyle/>
              <a:p>
                <a:r>
                  <a:rPr lang="es-CL">
                    <a:noFill/>
                  </a:rPr>
                  <a:t> </a:t>
                </a:r>
              </a:p>
            </p:txBody>
          </p:sp>
        </mc:Fallback>
      </mc:AlternateContent>
      <p:grpSp>
        <p:nvGrpSpPr>
          <p:cNvPr id="12" name="Grupo 11">
            <a:extLst>
              <a:ext uri="{FF2B5EF4-FFF2-40B4-BE49-F238E27FC236}">
                <a16:creationId xmlns:a16="http://schemas.microsoft.com/office/drawing/2014/main" id="{6E74A22D-3168-42B4-B8A6-FF5EA73E9E8A}"/>
              </a:ext>
            </a:extLst>
          </p:cNvPr>
          <p:cNvGrpSpPr/>
          <p:nvPr/>
        </p:nvGrpSpPr>
        <p:grpSpPr>
          <a:xfrm>
            <a:off x="6610970" y="3789248"/>
            <a:ext cx="3042219" cy="1691707"/>
            <a:chOff x="4129720" y="5268951"/>
            <a:chExt cx="3042219" cy="1691707"/>
          </a:xfrm>
        </p:grpSpPr>
        <p:cxnSp>
          <p:nvCxnSpPr>
            <p:cNvPr id="15" name="Conector recto 14">
              <a:extLst>
                <a:ext uri="{FF2B5EF4-FFF2-40B4-BE49-F238E27FC236}">
                  <a16:creationId xmlns:a16="http://schemas.microsoft.com/office/drawing/2014/main" id="{D343CA3A-750A-481D-A15D-869A49697C90}"/>
                </a:ext>
              </a:extLst>
            </p:cNvPr>
            <p:cNvCxnSpPr>
              <a:cxnSpLocks/>
            </p:cNvCxnSpPr>
            <p:nvPr/>
          </p:nvCxnSpPr>
          <p:spPr>
            <a:xfrm rot="-60000">
              <a:off x="4881980" y="5702304"/>
              <a:ext cx="2289959" cy="1258354"/>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6" name="CuadroTexto 15">
                  <a:extLst>
                    <a:ext uri="{FF2B5EF4-FFF2-40B4-BE49-F238E27FC236}">
                      <a16:creationId xmlns:a16="http://schemas.microsoft.com/office/drawing/2014/main" id="{915485EA-06CB-4C69-AE9E-8E5620A77AB8}"/>
                    </a:ext>
                  </a:extLst>
                </p:cNvPr>
                <p:cNvSpPr txBox="1"/>
                <p:nvPr/>
              </p:nvSpPr>
              <p:spPr>
                <a:xfrm rot="1680000">
                  <a:off x="4129720" y="5268951"/>
                  <a:ext cx="1482907"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𝐸</m:t>
                        </m:r>
                        <m:r>
                          <a:rPr lang="es-CL" sz="1400" i="1" dirty="0" smtClean="0">
                            <a:latin typeface="Cambria Math" panose="02040503050406030204" pitchFamily="18" charset="0"/>
                          </a:rPr>
                          <m:t>=</m:t>
                        </m:r>
                        <m:r>
                          <a:rPr lang="es-CL" sz="1400" i="1" dirty="0" smtClean="0">
                            <a:latin typeface="Cambria Math" panose="02040503050406030204" pitchFamily="18" charset="0"/>
                          </a:rPr>
                          <m:t>𝑥</m:t>
                        </m:r>
                        <m:r>
                          <a:rPr lang="es-CL" sz="1400" i="1" dirty="0" smtClean="0">
                            <a:latin typeface="Cambria Math" panose="02040503050406030204" pitchFamily="18" charset="0"/>
                          </a:rPr>
                          <m:t>+5</m:t>
                        </m:r>
                        <m:r>
                          <a:rPr lang="es-CL" sz="1400" b="0" i="1" dirty="0" smtClean="0">
                            <a:latin typeface="Cambria Math" panose="02040503050406030204" pitchFamily="18" charset="0"/>
                          </a:rPr>
                          <m:t>𝑦</m:t>
                        </m:r>
                      </m:oMath>
                    </m:oMathPara>
                  </a14:m>
                  <a:endParaRPr lang="es-CL" sz="1400" dirty="0"/>
                </a:p>
              </p:txBody>
            </p:sp>
          </mc:Choice>
          <mc:Fallback xmlns="">
            <p:sp>
              <p:nvSpPr>
                <p:cNvPr id="16" name="CuadroTexto 15">
                  <a:extLst>
                    <a:ext uri="{FF2B5EF4-FFF2-40B4-BE49-F238E27FC236}">
                      <a16:creationId xmlns:a16="http://schemas.microsoft.com/office/drawing/2014/main" id="{915485EA-06CB-4C69-AE9E-8E5620A77AB8}"/>
                    </a:ext>
                  </a:extLst>
                </p:cNvPr>
                <p:cNvSpPr txBox="1">
                  <a:spLocks noRot="1" noChangeAspect="1" noMove="1" noResize="1" noEditPoints="1" noAdjustHandles="1" noChangeArrowheads="1" noChangeShapeType="1" noTextEdit="1"/>
                </p:cNvSpPr>
                <p:nvPr/>
              </p:nvSpPr>
              <p:spPr>
                <a:xfrm rot="1680000">
                  <a:off x="4129720" y="5268951"/>
                  <a:ext cx="1482907" cy="307777"/>
                </a:xfrm>
                <a:prstGeom prst="rect">
                  <a:avLst/>
                </a:prstGeom>
                <a:blipFill>
                  <a:blip r:embed="rId4"/>
                  <a:stretch>
                    <a:fillRect/>
                  </a:stretch>
                </a:blipFill>
              </p:spPr>
              <p:txBody>
                <a:bodyPr/>
                <a:lstStyle/>
                <a:p>
                  <a:r>
                    <a:rPr lang="es-CL">
                      <a:noFill/>
                    </a:rPr>
                    <a:t> </a:t>
                  </a:r>
                </a:p>
              </p:txBody>
            </p:sp>
          </mc:Fallback>
        </mc:AlternateContent>
      </p:grpSp>
      <p:graphicFrame>
        <p:nvGraphicFramePr>
          <p:cNvPr id="17" name="Gráfico 16">
            <a:extLst>
              <a:ext uri="{FF2B5EF4-FFF2-40B4-BE49-F238E27FC236}">
                <a16:creationId xmlns:a16="http://schemas.microsoft.com/office/drawing/2014/main" id="{E480AB75-E868-439C-A56A-9819C6AA2B2B}"/>
              </a:ext>
            </a:extLst>
          </p:cNvPr>
          <p:cNvGraphicFramePr>
            <a:graphicFrameLocks/>
          </p:cNvGraphicFramePr>
          <p:nvPr/>
        </p:nvGraphicFramePr>
        <p:xfrm>
          <a:off x="7443076" y="2098560"/>
          <a:ext cx="4392930" cy="2886075"/>
        </p:xfrm>
        <a:graphic>
          <a:graphicData uri="http://schemas.openxmlformats.org/drawingml/2006/chart">
            <c:chart xmlns:c="http://schemas.openxmlformats.org/drawingml/2006/chart" xmlns:r="http://schemas.openxmlformats.org/officeDocument/2006/relationships" r:id="rId5"/>
          </a:graphicData>
        </a:graphic>
      </p:graphicFrame>
      <p:sp>
        <p:nvSpPr>
          <p:cNvPr id="18" name="Rectángulo 17">
            <a:extLst>
              <a:ext uri="{FF2B5EF4-FFF2-40B4-BE49-F238E27FC236}">
                <a16:creationId xmlns:a16="http://schemas.microsoft.com/office/drawing/2014/main" id="{91667AEC-CACD-49ED-BB62-BD1451CD5B1C}"/>
              </a:ext>
            </a:extLst>
          </p:cNvPr>
          <p:cNvSpPr/>
          <p:nvPr/>
        </p:nvSpPr>
        <p:spPr>
          <a:xfrm rot="2220000">
            <a:off x="8378727" y="2341743"/>
            <a:ext cx="2960619" cy="1487764"/>
          </a:xfrm>
          <a:prstGeom prst="rect">
            <a:avLst/>
          </a:prstGeom>
          <a:pattFill prst="wd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9" name="Rectángulo 18">
            <a:extLst>
              <a:ext uri="{FF2B5EF4-FFF2-40B4-BE49-F238E27FC236}">
                <a16:creationId xmlns:a16="http://schemas.microsoft.com/office/drawing/2014/main" id="{9386FE1D-D8C8-4D6E-B9CE-1FB9F5AEDBBA}"/>
              </a:ext>
            </a:extLst>
          </p:cNvPr>
          <p:cNvSpPr/>
          <p:nvPr/>
        </p:nvSpPr>
        <p:spPr>
          <a:xfrm rot="20760000">
            <a:off x="7884591" y="2267324"/>
            <a:ext cx="2663687" cy="1824285"/>
          </a:xfrm>
          <a:prstGeom prst="rect">
            <a:avLst/>
          </a:prstGeom>
          <a:pattFill prst="wd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aphicFrame>
        <p:nvGraphicFramePr>
          <p:cNvPr id="20" name="Objeto 19">
            <a:extLst>
              <a:ext uri="{FF2B5EF4-FFF2-40B4-BE49-F238E27FC236}">
                <a16:creationId xmlns:a16="http://schemas.microsoft.com/office/drawing/2014/main" id="{EE33B53F-85E8-44D9-B967-288F1AA44256}"/>
              </a:ext>
            </a:extLst>
          </p:cNvPr>
          <p:cNvGraphicFramePr>
            <a:graphicFrameLocks noChangeAspect="1"/>
          </p:cNvGraphicFramePr>
          <p:nvPr/>
        </p:nvGraphicFramePr>
        <p:xfrm>
          <a:off x="5933604" y="5018195"/>
          <a:ext cx="4591050" cy="1735845"/>
        </p:xfrm>
        <a:graphic>
          <a:graphicData uri="http://schemas.openxmlformats.org/presentationml/2006/ole">
            <mc:AlternateContent xmlns:mc="http://schemas.openxmlformats.org/markup-compatibility/2006">
              <mc:Choice xmlns:v="urn:schemas-microsoft-com:vml" Requires="v">
                <p:oleObj name="Worksheet" r:id="rId6" imgW="8724737" imgH="3299451" progId="Excel.Sheet.12">
                  <p:embed/>
                </p:oleObj>
              </mc:Choice>
              <mc:Fallback>
                <p:oleObj name="Worksheet" r:id="rId6" imgW="8724737" imgH="3299451" progId="Excel.Sheet.12">
                  <p:embed/>
                  <p:pic>
                    <p:nvPicPr>
                      <p:cNvPr id="20" name="Objeto 19">
                        <a:extLst>
                          <a:ext uri="{FF2B5EF4-FFF2-40B4-BE49-F238E27FC236}">
                            <a16:creationId xmlns:a16="http://schemas.microsoft.com/office/drawing/2014/main" id="{EE33B53F-85E8-44D9-B967-288F1AA44256}"/>
                          </a:ext>
                        </a:extLst>
                      </p:cNvPr>
                      <p:cNvPicPr/>
                      <p:nvPr/>
                    </p:nvPicPr>
                    <p:blipFill>
                      <a:blip r:embed="rId7"/>
                      <a:stretch>
                        <a:fillRect/>
                      </a:stretch>
                    </p:blipFill>
                    <p:spPr>
                      <a:xfrm>
                        <a:off x="5933604" y="5018195"/>
                        <a:ext cx="4591050" cy="1735845"/>
                      </a:xfrm>
                      <a:prstGeom prst="rect">
                        <a:avLst/>
                      </a:prstGeom>
                    </p:spPr>
                  </p:pic>
                </p:oleObj>
              </mc:Fallback>
            </mc:AlternateContent>
          </a:graphicData>
        </a:graphic>
      </p:graphicFrame>
      <p:grpSp>
        <p:nvGrpSpPr>
          <p:cNvPr id="22" name="Grupo 21">
            <a:extLst>
              <a:ext uri="{FF2B5EF4-FFF2-40B4-BE49-F238E27FC236}">
                <a16:creationId xmlns:a16="http://schemas.microsoft.com/office/drawing/2014/main" id="{72203B57-6E0B-4C9D-881F-A4DCF078CA74}"/>
              </a:ext>
            </a:extLst>
          </p:cNvPr>
          <p:cNvGrpSpPr/>
          <p:nvPr/>
        </p:nvGrpSpPr>
        <p:grpSpPr>
          <a:xfrm>
            <a:off x="4490113" y="341194"/>
            <a:ext cx="5308980" cy="3671248"/>
            <a:chOff x="4490113" y="341194"/>
            <a:chExt cx="5308980" cy="3671248"/>
          </a:xfrm>
        </p:grpSpPr>
        <p:sp>
          <p:nvSpPr>
            <p:cNvPr id="10" name="CuadroTexto 9">
              <a:extLst>
                <a:ext uri="{FF2B5EF4-FFF2-40B4-BE49-F238E27FC236}">
                  <a16:creationId xmlns:a16="http://schemas.microsoft.com/office/drawing/2014/main" id="{C2DD1736-6068-45FD-B46A-AC91B1EE998F}"/>
                </a:ext>
              </a:extLst>
            </p:cNvPr>
            <p:cNvSpPr txBox="1"/>
            <p:nvPr/>
          </p:nvSpPr>
          <p:spPr>
            <a:xfrm>
              <a:off x="4490113" y="341194"/>
              <a:ext cx="5063320" cy="369332"/>
            </a:xfrm>
            <a:prstGeom prst="rect">
              <a:avLst/>
            </a:prstGeom>
            <a:noFill/>
          </p:spPr>
          <p:txBody>
            <a:bodyPr wrap="square" rtlCol="0">
              <a:spAutoFit/>
            </a:bodyPr>
            <a:lstStyle/>
            <a:p>
              <a:r>
                <a:rPr lang="es-CL" dirty="0"/>
                <a:t>Punto obtenido mediante la solución analítica</a:t>
              </a:r>
            </a:p>
          </p:txBody>
        </p:sp>
        <p:cxnSp>
          <p:nvCxnSpPr>
            <p:cNvPr id="21" name="Conector recto de flecha 20">
              <a:extLst>
                <a:ext uri="{FF2B5EF4-FFF2-40B4-BE49-F238E27FC236}">
                  <a16:creationId xmlns:a16="http://schemas.microsoft.com/office/drawing/2014/main" id="{91A9CE86-8478-43FA-8453-FCEA39CB2FB9}"/>
                </a:ext>
              </a:extLst>
            </p:cNvPr>
            <p:cNvCxnSpPr>
              <a:stCxn id="10" idx="2"/>
            </p:cNvCxnSpPr>
            <p:nvPr/>
          </p:nvCxnSpPr>
          <p:spPr>
            <a:xfrm>
              <a:off x="7021773" y="710526"/>
              <a:ext cx="2777320" cy="33019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37094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Effect transition="in" filter="fade">
                                      <p:cBhvr>
                                        <p:cTn id="24" dur="500"/>
                                        <p:tgtEl>
                                          <p:spTgt spid="5">
                                            <p:txEl>
                                              <p:pRg st="3" end="3"/>
                                            </p:txEl>
                                          </p:spTgt>
                                        </p:tgtEl>
                                      </p:cBhvr>
                                    </p:animEffect>
                                  </p:childTnLst>
                                </p:cTn>
                              </p:par>
                            </p:childTnLst>
                          </p:cTn>
                        </p:par>
                        <p:par>
                          <p:cTn id="25" fill="hold">
                            <p:stCondLst>
                              <p:cond delay="500"/>
                            </p:stCondLst>
                            <p:childTnLst>
                              <p:par>
                                <p:cTn id="26" presetID="42" presetClass="entr" presetSubtype="0"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par>
                          <p:cTn id="31" fill="hold">
                            <p:stCondLst>
                              <p:cond delay="1500"/>
                            </p:stCondLst>
                            <p:childTnLst>
                              <p:par>
                                <p:cTn id="32" presetID="10" presetClass="exit" presetSubtype="0" fill="hold" nodeType="afterEffect">
                                  <p:stCondLst>
                                    <p:cond delay="0"/>
                                  </p:stCondLst>
                                  <p:childTnLst>
                                    <p:animEffect transition="out" filter="fade">
                                      <p:cBhvr>
                                        <p:cTn id="33" dur="500"/>
                                        <p:tgtEl>
                                          <p:spTgt spid="22"/>
                                        </p:tgtEl>
                                      </p:cBhvr>
                                    </p:animEffect>
                                    <p:set>
                                      <p:cBhvr>
                                        <p:cTn id="34" dur="1" fill="hold">
                                          <p:stCondLst>
                                            <p:cond delay="499"/>
                                          </p:stCondLst>
                                        </p:cTn>
                                        <p:tgtEl>
                                          <p:spTgt spid="22"/>
                                        </p:tgtEl>
                                        <p:attrNameLst>
                                          <p:attrName>style.visibility</p:attrName>
                                        </p:attrNameLst>
                                      </p:cBhvr>
                                      <p:to>
                                        <p:strVal val="hidden"/>
                                      </p:to>
                                    </p:se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5">
                                            <p:txEl>
                                              <p:pRg st="4" end="4"/>
                                            </p:txEl>
                                          </p:spTgt>
                                        </p:tgtEl>
                                        <p:attrNameLst>
                                          <p:attrName>style.visibility</p:attrName>
                                        </p:attrNameLst>
                                      </p:cBhvr>
                                      <p:to>
                                        <p:strVal val="visible"/>
                                      </p:to>
                                    </p:set>
                                    <p:animEffect transition="in" filter="fade">
                                      <p:cBhvr>
                                        <p:cTn id="38" dur="500"/>
                                        <p:tgtEl>
                                          <p:spTgt spid="5">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5">
                                            <p:txEl>
                                              <p:pRg st="5" end="5"/>
                                            </p:txEl>
                                          </p:spTgt>
                                        </p:tgtEl>
                                        <p:attrNameLst>
                                          <p:attrName>style.visibility</p:attrName>
                                        </p:attrNameLst>
                                      </p:cBhvr>
                                      <p:to>
                                        <p:strVal val="visible"/>
                                      </p:to>
                                    </p:set>
                                    <p:animEffect transition="in" filter="fade">
                                      <p:cBhvr>
                                        <p:cTn id="43" dur="500"/>
                                        <p:tgtEl>
                                          <p:spTgt spid="5">
                                            <p:txEl>
                                              <p:pRg st="5" end="5"/>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5">
                                            <p:txEl>
                                              <p:pRg st="6" end="6"/>
                                            </p:txEl>
                                          </p:spTgt>
                                        </p:tgtEl>
                                        <p:attrNameLst>
                                          <p:attrName>style.visibility</p:attrName>
                                        </p:attrNameLst>
                                      </p:cBhvr>
                                      <p:to>
                                        <p:strVal val="visible"/>
                                      </p:to>
                                    </p:set>
                                    <p:animEffect transition="in" filter="fade">
                                      <p:cBhvr>
                                        <p:cTn id="46" dur="500"/>
                                        <p:tgtEl>
                                          <p:spTgt spid="5">
                                            <p:txEl>
                                              <p:pRg st="6" end="6"/>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Effect transition="in" filter="fade">
                                      <p:cBhvr>
                                        <p:cTn id="49" dur="500"/>
                                        <p:tgtEl>
                                          <p:spTgt spid="5">
                                            <p:txEl>
                                              <p:pRg st="7" end="7"/>
                                            </p:txEl>
                                          </p:spTgt>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500"/>
                                        <p:tgtEl>
                                          <p:spTgt spid="19"/>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5">
                                            <p:txEl>
                                              <p:pRg st="8" end="8"/>
                                            </p:txEl>
                                          </p:spTgt>
                                        </p:tgtEl>
                                        <p:attrNameLst>
                                          <p:attrName>style.visibility</p:attrName>
                                        </p:attrNameLst>
                                      </p:cBhvr>
                                      <p:to>
                                        <p:strVal val="visible"/>
                                      </p:to>
                                    </p:set>
                                    <p:animEffect transition="in" filter="fade">
                                      <p:cBhvr>
                                        <p:cTn id="63" dur="500"/>
                                        <p:tgtEl>
                                          <p:spTgt spid="5">
                                            <p:txEl>
                                              <p:pRg st="8" end="8"/>
                                            </p:txEl>
                                          </p:spTgt>
                                        </p:tgtEl>
                                      </p:cBhvr>
                                    </p:animEffect>
                                  </p:childTnLst>
                                </p:cTn>
                              </p:par>
                              <p:par>
                                <p:cTn id="64" presetID="10" presetClass="exit" presetSubtype="0" fill="hold" grpId="1" nodeType="withEffect">
                                  <p:stCondLst>
                                    <p:cond delay="0"/>
                                  </p:stCondLst>
                                  <p:childTnLst>
                                    <p:animEffect transition="out" filter="fade">
                                      <p:cBhvr>
                                        <p:cTn id="65" dur="500"/>
                                        <p:tgtEl>
                                          <p:spTgt spid="18"/>
                                        </p:tgtEl>
                                      </p:cBhvr>
                                    </p:animEffect>
                                    <p:set>
                                      <p:cBhvr>
                                        <p:cTn id="66" dur="1" fill="hold">
                                          <p:stCondLst>
                                            <p:cond delay="499"/>
                                          </p:stCondLst>
                                        </p:cTn>
                                        <p:tgtEl>
                                          <p:spTgt spid="18"/>
                                        </p:tgtEl>
                                        <p:attrNameLst>
                                          <p:attrName>style.visibility</p:attrName>
                                        </p:attrNameLst>
                                      </p:cBhvr>
                                      <p:to>
                                        <p:strVal val="hidden"/>
                                      </p:to>
                                    </p:set>
                                  </p:childTnLst>
                                </p:cTn>
                              </p:par>
                              <p:par>
                                <p:cTn id="67" presetID="10" presetClass="exit" presetSubtype="0" fill="hold" grpId="1" nodeType="withEffect">
                                  <p:stCondLst>
                                    <p:cond delay="0"/>
                                  </p:stCondLst>
                                  <p:childTnLst>
                                    <p:animEffect transition="out" filter="fade">
                                      <p:cBhvr>
                                        <p:cTn id="68" dur="500"/>
                                        <p:tgtEl>
                                          <p:spTgt spid="19"/>
                                        </p:tgtEl>
                                      </p:cBhvr>
                                    </p:animEffect>
                                    <p:set>
                                      <p:cBhvr>
                                        <p:cTn id="69" dur="1" fill="hold">
                                          <p:stCondLst>
                                            <p:cond delay="499"/>
                                          </p:stCondLst>
                                        </p:cTn>
                                        <p:tgtEl>
                                          <p:spTgt spid="19"/>
                                        </p:tgtEl>
                                        <p:attrNameLst>
                                          <p:attrName>style.visibility</p:attrName>
                                        </p:attrNameLst>
                                      </p:cBhvr>
                                      <p:to>
                                        <p:strVal val="hidden"/>
                                      </p:to>
                                    </p:set>
                                  </p:childTnLst>
                                </p:cTn>
                              </p:par>
                            </p:childTnLst>
                          </p:cTn>
                        </p:par>
                        <p:par>
                          <p:cTn id="70" fill="hold">
                            <p:stCondLst>
                              <p:cond delay="500"/>
                            </p:stCondLst>
                            <p:childTnLst>
                              <p:par>
                                <p:cTn id="71" presetID="10" presetClass="entr" presetSubtype="0" fill="hold" nodeType="after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P spid="18" grpId="0" animBg="1"/>
      <p:bldP spid="18" grpId="1" animBg="1"/>
      <p:bldP spid="19" grpId="0" animBg="1"/>
      <p:bldP spid="19"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rotWithShape="1">
          <a:blip r:embed="rId2"/>
          <a:srcRect l="27178" t="21604" r="23457" b="18447"/>
          <a:stretch/>
        </p:blipFill>
        <p:spPr>
          <a:xfrm>
            <a:off x="1228298" y="54590"/>
            <a:ext cx="1037229" cy="908877"/>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210107" y="940684"/>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448687"/>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 mediante gráficos</a:t>
            </a:r>
            <a:endParaRPr sz="3600" dirty="0">
              <a:solidFill>
                <a:schemeClr val="lt1"/>
              </a:solidFill>
            </a:endParaRPr>
          </a:p>
        </p:txBody>
      </p:sp>
      <p:pic>
        <p:nvPicPr>
          <p:cNvPr id="23" name="Imagen 22">
            <a:extLst>
              <a:ext uri="{FF2B5EF4-FFF2-40B4-BE49-F238E27FC236}">
                <a16:creationId xmlns:a16="http://schemas.microsoft.com/office/drawing/2014/main" id="{44696746-1424-4A19-B138-369B221F4C97}"/>
              </a:ext>
            </a:extLst>
          </p:cNvPr>
          <p:cNvPicPr>
            <a:picLocks noChangeAspect="1"/>
          </p:cNvPicPr>
          <p:nvPr/>
        </p:nvPicPr>
        <p:blipFill>
          <a:blip r:embed="rId3"/>
          <a:stretch>
            <a:fillRect/>
          </a:stretch>
        </p:blipFill>
        <p:spPr>
          <a:xfrm>
            <a:off x="7715205" y="2125660"/>
            <a:ext cx="4401693" cy="2895851"/>
          </a:xfrm>
          <a:prstGeom prst="rect">
            <a:avLst/>
          </a:prstGeom>
        </p:spPr>
      </p:pic>
      <mc:AlternateContent xmlns:mc="http://schemas.openxmlformats.org/markup-compatibility/2006" xmlns:a14="http://schemas.microsoft.com/office/drawing/2010/main">
        <mc:Choice Requires="a14">
          <p:sp>
            <p:nvSpPr>
              <p:cNvPr id="24" name="Marcador de contenido 4">
                <a:extLst>
                  <a:ext uri="{FF2B5EF4-FFF2-40B4-BE49-F238E27FC236}">
                    <a16:creationId xmlns:a16="http://schemas.microsoft.com/office/drawing/2014/main" id="{F10FC641-89D0-46B4-9DB8-073572A1B2BC}"/>
                  </a:ext>
                </a:extLst>
              </p:cNvPr>
              <p:cNvSpPr>
                <a:spLocks noGrp="1"/>
              </p:cNvSpPr>
              <p:nvPr>
                <p:ph idx="1"/>
              </p:nvPr>
            </p:nvSpPr>
            <p:spPr>
              <a:xfrm>
                <a:off x="528320" y="2014070"/>
                <a:ext cx="7186562" cy="3461155"/>
              </a:xfrm>
            </p:spPr>
            <p:txBody>
              <a:bodyPr>
                <a:noAutofit/>
              </a:bodyPr>
              <a:lstStyle/>
              <a:p>
                <a:pPr>
                  <a:lnSpc>
                    <a:spcPct val="100000"/>
                  </a:lnSpc>
                  <a:spcBef>
                    <a:spcPts val="0"/>
                  </a:spcBef>
                </a:pPr>
                <a:r>
                  <a:rPr lang="es-MX" sz="2000" dirty="0"/>
                  <a:t>Solución gráfica (Simulación)</a:t>
                </a:r>
              </a:p>
              <a:p>
                <a:pPr lvl="1">
                  <a:lnSpc>
                    <a:spcPct val="100000"/>
                  </a:lnSpc>
                  <a:spcBef>
                    <a:spcPts val="0"/>
                  </a:spcBef>
                </a:pPr>
                <a:r>
                  <a:rPr lang="es-MX" sz="1800" dirty="0"/>
                  <a:t>Ahora gráficamente se encontrará la mejor solución:</a:t>
                </a:r>
              </a:p>
              <a:p>
                <a:pPr lvl="2">
                  <a:lnSpc>
                    <a:spcPct val="100000"/>
                  </a:lnSpc>
                  <a:spcBef>
                    <a:spcPts val="0"/>
                  </a:spcBef>
                </a:pPr>
                <a:r>
                  <a:rPr lang="es-MX" sz="1600" dirty="0"/>
                  <a:t>Si </a:t>
                </a:r>
                <a14:m>
                  <m:oMath xmlns:m="http://schemas.openxmlformats.org/officeDocument/2006/math">
                    <m:r>
                      <a:rPr lang="es-MX" sz="1600" i="1" dirty="0" smtClean="0">
                        <a:latin typeface="Cambria Math" panose="02040503050406030204" pitchFamily="18" charset="0"/>
                      </a:rPr>
                      <m:t>𝑋</m:t>
                    </m:r>
                    <m:r>
                      <a:rPr lang="es-MX" sz="1600" i="1" dirty="0" smtClean="0">
                        <a:latin typeface="Cambria Math" panose="02040503050406030204" pitchFamily="18" charset="0"/>
                      </a:rPr>
                      <m:t>=</m:t>
                    </m:r>
                    <m:r>
                      <a:rPr lang="es-CL" sz="1600" b="0" i="1" dirty="0" smtClean="0">
                        <a:latin typeface="Cambria Math" panose="02040503050406030204" pitchFamily="18" charset="0"/>
                      </a:rPr>
                      <m:t>𝑌</m:t>
                    </m:r>
                    <m:r>
                      <a:rPr lang="es-MX" sz="1600" i="1" dirty="0" smtClean="0">
                        <a:latin typeface="Cambria Math" panose="02040503050406030204" pitchFamily="18" charset="0"/>
                      </a:rPr>
                      <m:t> =</m:t>
                    </m:r>
                    <m:r>
                      <a:rPr lang="es-CL" sz="1600" b="0" i="1" dirty="0" smtClean="0">
                        <a:latin typeface="Cambria Math" panose="02040503050406030204" pitchFamily="18" charset="0"/>
                      </a:rPr>
                      <m:t>0;</m:t>
                    </m:r>
                    <m:r>
                      <a:rPr lang="es-CL" sz="1600" b="0" i="1" dirty="0" smtClean="0">
                        <a:latin typeface="Cambria Math" panose="02040503050406030204" pitchFamily="18" charset="0"/>
                      </a:rPr>
                      <m:t>𝑙𝑎</m:t>
                    </m:r>
                    <m:r>
                      <a:rPr lang="es-CL" sz="1600" b="0" i="1" dirty="0" smtClean="0">
                        <a:latin typeface="Cambria Math" panose="02040503050406030204" pitchFamily="18" charset="0"/>
                      </a:rPr>
                      <m:t> </m:t>
                    </m:r>
                    <m:r>
                      <a:rPr lang="es-CL" sz="1600" b="0" i="1" dirty="0" smtClean="0">
                        <a:latin typeface="Cambria Math" panose="02040503050406030204" pitchFamily="18" charset="0"/>
                      </a:rPr>
                      <m:t>𝑓𝑢𝑛𝑐𝑖</m:t>
                    </m:r>
                    <m:r>
                      <a:rPr lang="es-CL" sz="1600" b="0" i="1" dirty="0" smtClean="0">
                        <a:latin typeface="Cambria Math" panose="02040503050406030204" pitchFamily="18" charset="0"/>
                      </a:rPr>
                      <m:t>ó</m:t>
                    </m:r>
                    <m:r>
                      <a:rPr lang="es-CL" sz="1600" b="0" i="1" dirty="0" smtClean="0">
                        <a:latin typeface="Cambria Math" panose="02040503050406030204" pitchFamily="18" charset="0"/>
                      </a:rPr>
                      <m:t>𝑛</m:t>
                    </m:r>
                    <m:r>
                      <a:rPr lang="es-CL" sz="1600" b="0" i="1" dirty="0" smtClean="0">
                        <a:latin typeface="Cambria Math" panose="02040503050406030204" pitchFamily="18" charset="0"/>
                      </a:rPr>
                      <m:t> </m:t>
                    </m:r>
                    <m:d>
                      <m:dPr>
                        <m:ctrlPr>
                          <a:rPr lang="es-MX" sz="1600" i="1" dirty="0" smtClean="0">
                            <a:latin typeface="Cambria Math" panose="02040503050406030204" pitchFamily="18" charset="0"/>
                          </a:rPr>
                        </m:ctrlPr>
                      </m:dPr>
                      <m:e>
                        <m:r>
                          <a:rPr lang="es-CL" sz="1600" b="0" i="1" dirty="0" smtClean="0">
                            <a:latin typeface="Cambria Math" panose="02040503050406030204" pitchFamily="18" charset="0"/>
                          </a:rPr>
                          <m:t>𝐸</m:t>
                        </m:r>
                      </m:e>
                    </m:d>
                    <m:r>
                      <a:rPr lang="es-MX" sz="1600" i="1" dirty="0" smtClean="0">
                        <a:latin typeface="Cambria Math" panose="02040503050406030204" pitchFamily="18" charset="0"/>
                        <a:ea typeface="Cambria Math" panose="02040503050406030204" pitchFamily="18" charset="0"/>
                      </a:rPr>
                      <m:t>=</m:t>
                    </m:r>
                    <m:r>
                      <a:rPr lang="es-CL" sz="1600" b="0" i="1" dirty="0" smtClean="0">
                        <a:latin typeface="Cambria Math" panose="02040503050406030204" pitchFamily="18" charset="0"/>
                        <a:ea typeface="Cambria Math" panose="02040503050406030204" pitchFamily="18" charset="0"/>
                      </a:rPr>
                      <m:t>0</m:t>
                    </m:r>
                  </m:oMath>
                </a14:m>
                <a:r>
                  <a:rPr lang="es-MX" sz="1600" dirty="0"/>
                  <a:t> que significa que no hay estudio ni juego. No se hace nada.</a:t>
                </a:r>
              </a:p>
              <a:p>
                <a:pPr lvl="3">
                  <a:lnSpc>
                    <a:spcPct val="100000"/>
                  </a:lnSpc>
                  <a:spcBef>
                    <a:spcPts val="0"/>
                  </a:spcBef>
                </a:pPr>
                <a:r>
                  <a:rPr lang="es-MX" sz="1400" dirty="0"/>
                  <a:t>E = 0 se muestra en la gráfica en el punto origen de las coordenadas.</a:t>
                </a:r>
              </a:p>
              <a:p>
                <a:pPr lvl="2">
                  <a:lnSpc>
                    <a:spcPct val="100000"/>
                  </a:lnSpc>
                  <a:spcBef>
                    <a:spcPts val="0"/>
                  </a:spcBef>
                </a:pPr>
                <a:r>
                  <a:rPr lang="es-CL" sz="1600" dirty="0"/>
                  <a:t>Si se continúa subiendo la recta de la función objetivo hasta que alcance el valor de x=8, mostrará un resultado donde </a:t>
                </a:r>
                <a:r>
                  <a:rPr lang="es-MX" sz="1600" dirty="0"/>
                  <a:t>sólo dedica tiempo a estudiar y nada a jugar (y=0).</a:t>
                </a:r>
              </a:p>
              <a:p>
                <a:pPr lvl="2">
                  <a:lnSpc>
                    <a:spcPct val="100000"/>
                  </a:lnSpc>
                  <a:spcBef>
                    <a:spcPts val="0"/>
                  </a:spcBef>
                </a:pPr>
                <a:r>
                  <a:rPr lang="es-MX" sz="1600" dirty="0"/>
                  <a:t>Moviendo la recta aún más arriba hasta alcanzar el vértice superior del triángulo:</a:t>
                </a:r>
              </a:p>
              <a:p>
                <a:pPr lvl="3">
                  <a:lnSpc>
                    <a:spcPct val="100000"/>
                  </a:lnSpc>
                  <a:spcBef>
                    <a:spcPts val="0"/>
                  </a:spcBef>
                </a:pPr>
                <a:r>
                  <a:rPr lang="es-MX" sz="1400" dirty="0"/>
                  <a:t>La intersección superior del triángulo está definida por el cruce de las rectas:</a:t>
                </a:r>
              </a:p>
              <a:p>
                <a:pPr marL="1371600" lvl="3" indent="0">
                  <a:lnSpc>
                    <a:spcPct val="100000"/>
                  </a:lnSpc>
                  <a:spcBef>
                    <a:spcPts val="0"/>
                  </a:spcBef>
                  <a:buNone/>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𝑋</m:t>
                      </m:r>
                      <m:r>
                        <a:rPr lang="es-CL" sz="1400" b="0" i="1" dirty="0" smtClean="0">
                          <a:latin typeface="Cambria Math" panose="02040503050406030204" pitchFamily="18" charset="0"/>
                        </a:rPr>
                        <m:t>+</m:t>
                      </m:r>
                      <m:r>
                        <a:rPr lang="es-CL" sz="1400" b="0" i="1" dirty="0" smtClean="0">
                          <a:latin typeface="Cambria Math" panose="02040503050406030204" pitchFamily="18" charset="0"/>
                        </a:rPr>
                        <m:t>𝑌</m:t>
                      </m:r>
                      <m:r>
                        <a:rPr lang="es-CL" sz="1400" b="0" i="1" dirty="0" smtClean="0">
                          <a:latin typeface="Cambria Math" panose="02040503050406030204" pitchFamily="18" charset="0"/>
                          <a:ea typeface="Cambria Math" panose="02040503050406030204" pitchFamily="18" charset="0"/>
                        </a:rPr>
                        <m:t>=8 </m:t>
                      </m:r>
                    </m:oMath>
                  </m:oMathPara>
                </a14:m>
                <a:endParaRPr lang="es-CL" sz="1400" b="0" i="1" dirty="0">
                  <a:latin typeface="Cambria Math" panose="02040503050406030204" pitchFamily="18" charset="0"/>
                  <a:ea typeface="Cambria Math" panose="02040503050406030204" pitchFamily="18" charset="0"/>
                </a:endParaRPr>
              </a:p>
              <a:p>
                <a:pPr marL="1371600" lvl="3" indent="0">
                  <a:lnSpc>
                    <a:spcPct val="100000"/>
                  </a:lnSpc>
                  <a:spcBef>
                    <a:spcPts val="0"/>
                  </a:spcBef>
                  <a:buNone/>
                </a:pPr>
                <a14:m>
                  <m:oMathPara xmlns:m="http://schemas.openxmlformats.org/officeDocument/2006/math">
                    <m:oMathParaPr>
                      <m:jc m:val="centerGroup"/>
                    </m:oMathParaPr>
                    <m:oMath xmlns:m="http://schemas.openxmlformats.org/officeDocument/2006/math">
                      <m:d>
                        <m:dPr>
                          <m:ctrlPr>
                            <a:rPr lang="es-CL" sz="1400" b="0" i="1" dirty="0" smtClean="0">
                              <a:latin typeface="Cambria Math" panose="02040503050406030204" pitchFamily="18" charset="0"/>
                              <a:ea typeface="Cambria Math" panose="02040503050406030204" pitchFamily="18" charset="0"/>
                            </a:rPr>
                          </m:ctrlPr>
                        </m:dPr>
                        <m:e>
                          <m:r>
                            <a:rPr lang="es-CL" sz="1400" i="1" dirty="0">
                              <a:latin typeface="Cambria Math" panose="02040503050406030204" pitchFamily="18" charset="0"/>
                              <a:ea typeface="Cambria Math" panose="02040503050406030204" pitchFamily="18" charset="0"/>
                            </a:rPr>
                            <m:t>−</m:t>
                          </m:r>
                          <m:r>
                            <a:rPr lang="es-CL" sz="1400" i="1" dirty="0">
                              <a:latin typeface="Cambria Math" panose="02040503050406030204" pitchFamily="18" charset="0"/>
                              <a:ea typeface="Cambria Math" panose="02040503050406030204" pitchFamily="18" charset="0"/>
                            </a:rPr>
                            <m:t>𝑋</m:t>
                          </m:r>
                        </m:e>
                      </m:d>
                      <m:r>
                        <a:rPr lang="es-CL" sz="1400" b="0" i="1" dirty="0" smtClean="0">
                          <a:latin typeface="Cambria Math" panose="02040503050406030204" pitchFamily="18" charset="0"/>
                          <a:ea typeface="Cambria Math" panose="02040503050406030204" pitchFamily="18" charset="0"/>
                        </a:rPr>
                        <m:t>+3</m:t>
                      </m:r>
                      <m:r>
                        <a:rPr lang="es-CL" sz="1400" b="0" i="1" dirty="0" smtClean="0">
                          <a:latin typeface="Cambria Math" panose="02040503050406030204" pitchFamily="18" charset="0"/>
                          <a:ea typeface="Cambria Math" panose="02040503050406030204" pitchFamily="18" charset="0"/>
                        </a:rPr>
                        <m:t>𝑌</m:t>
                      </m:r>
                      <m:r>
                        <a:rPr lang="es-CL" sz="1400" b="0" i="1" dirty="0" smtClean="0">
                          <a:latin typeface="Cambria Math" panose="02040503050406030204" pitchFamily="18" charset="0"/>
                          <a:ea typeface="Cambria Math" panose="02040503050406030204" pitchFamily="18" charset="0"/>
                        </a:rPr>
                        <m:t>=0</m:t>
                      </m:r>
                    </m:oMath>
                  </m:oMathPara>
                </a14:m>
                <a:endParaRPr lang="es-CL" sz="1400" b="0" dirty="0">
                  <a:ea typeface="Cambria Math" panose="02040503050406030204" pitchFamily="18" charset="0"/>
                </a:endParaRPr>
              </a:p>
              <a:p>
                <a:pPr lvl="3">
                  <a:lnSpc>
                    <a:spcPct val="100000"/>
                  </a:lnSpc>
                  <a:spcBef>
                    <a:spcPts val="0"/>
                  </a:spcBef>
                </a:pPr>
                <a:r>
                  <a:rPr lang="es-MX" sz="1400" dirty="0"/>
                  <a:t>Resolviendo el sistema de ecuaciones se obtiene:</a:t>
                </a:r>
              </a:p>
              <a:p>
                <a:pPr marL="1371600" lvl="3" indent="0" algn="ctr">
                  <a:lnSpc>
                    <a:spcPct val="100000"/>
                  </a:lnSpc>
                  <a:spcBef>
                    <a:spcPts val="0"/>
                  </a:spcBef>
                  <a:buNone/>
                </a:pPr>
                <a14:m>
                  <m:oMath xmlns:m="http://schemas.openxmlformats.org/officeDocument/2006/math">
                    <m:r>
                      <a:rPr lang="es-CL" sz="1400" b="0" i="1" smtClean="0">
                        <a:latin typeface="Cambria Math" panose="02040503050406030204" pitchFamily="18" charset="0"/>
                      </a:rPr>
                      <m:t>𝑃𝑢𝑛𝑡𝑜</m:t>
                    </m:r>
                    <m:r>
                      <a:rPr lang="es-CL" sz="1400" b="0" i="1" smtClean="0">
                        <a:latin typeface="Cambria Math" panose="02040503050406030204" pitchFamily="18" charset="0"/>
                      </a:rPr>
                      <m:t> </m:t>
                    </m:r>
                    <m:r>
                      <a:rPr lang="es-CL" sz="1400" b="0" i="1" smtClean="0">
                        <a:latin typeface="Cambria Math" panose="02040503050406030204" pitchFamily="18" charset="0"/>
                      </a:rPr>
                      <m:t>𝑣</m:t>
                    </m:r>
                    <m:r>
                      <a:rPr lang="es-CL" sz="1400" b="0" i="1" smtClean="0">
                        <a:latin typeface="Cambria Math" panose="02040503050406030204" pitchFamily="18" charset="0"/>
                      </a:rPr>
                      <m:t>é</m:t>
                    </m:r>
                    <m:r>
                      <a:rPr lang="es-CL" sz="1400" b="0" i="1" smtClean="0">
                        <a:latin typeface="Cambria Math" panose="02040503050406030204" pitchFamily="18" charset="0"/>
                      </a:rPr>
                      <m:t>𝑟𝑡𝑖𝑐𝑒</m:t>
                    </m:r>
                    <m:r>
                      <a:rPr lang="es-CL" sz="1400" b="0" i="1" smtClean="0">
                        <a:latin typeface="Cambria Math" panose="02040503050406030204" pitchFamily="18" charset="0"/>
                      </a:rPr>
                      <m:t> </m:t>
                    </m:r>
                    <m:r>
                      <a:rPr lang="es-CL" sz="1400" b="0" i="1" smtClean="0">
                        <a:latin typeface="Cambria Math" panose="02040503050406030204" pitchFamily="18" charset="0"/>
                      </a:rPr>
                      <m:t>𝑠𝑢𝑝𝑒𝑟𝑖𝑜𝑟</m:t>
                    </m:r>
                    <m:r>
                      <a:rPr lang="es-CL" sz="1400" b="0" i="1" smtClean="0">
                        <a:latin typeface="Cambria Math" panose="02040503050406030204" pitchFamily="18" charset="0"/>
                      </a:rPr>
                      <m:t> </m:t>
                    </m:r>
                    <m:r>
                      <a:rPr lang="es-CL" sz="1400" b="0" i="1" smtClean="0">
                        <a:latin typeface="Cambria Math" panose="02040503050406030204" pitchFamily="18" charset="0"/>
                      </a:rPr>
                      <m:t>𝑒𝑠</m:t>
                    </m:r>
                    <m:r>
                      <a:rPr lang="es-CL" sz="1400" b="0" i="1" smtClean="0">
                        <a:latin typeface="Cambria Math" panose="02040503050406030204" pitchFamily="18" charset="0"/>
                      </a:rPr>
                      <m:t> </m:t>
                    </m:r>
                    <m:d>
                      <m:dPr>
                        <m:begChr m:val="{"/>
                        <m:endChr m:val="}"/>
                        <m:ctrlPr>
                          <a:rPr lang="es-CL" sz="1400" b="0" i="1" smtClean="0">
                            <a:latin typeface="Cambria Math" panose="02040503050406030204" pitchFamily="18" charset="0"/>
                            <a:ea typeface="Cambria Math" panose="02040503050406030204" pitchFamily="18" charset="0"/>
                          </a:rPr>
                        </m:ctrlPr>
                      </m:dPr>
                      <m:e>
                        <m:r>
                          <a:rPr lang="es-CL" sz="1400" b="0" i="1" smtClean="0">
                            <a:latin typeface="Cambria Math" panose="02040503050406030204" pitchFamily="18" charset="0"/>
                            <a:ea typeface="Cambria Math" panose="02040503050406030204" pitchFamily="18" charset="0"/>
                          </a:rPr>
                          <m:t>𝑋</m:t>
                        </m:r>
                        <m:r>
                          <a:rPr lang="es-CL" sz="1400" b="0" i="1" smtClean="0">
                            <a:latin typeface="Cambria Math" panose="02040503050406030204" pitchFamily="18" charset="0"/>
                            <a:ea typeface="Cambria Math" panose="02040503050406030204" pitchFamily="18" charset="0"/>
                          </a:rPr>
                          <m:t>=6,</m:t>
                        </m:r>
                        <m:r>
                          <a:rPr lang="es-CL" sz="1400" b="0" i="1" smtClean="0">
                            <a:latin typeface="Cambria Math" panose="02040503050406030204" pitchFamily="18" charset="0"/>
                            <a:ea typeface="Cambria Math" panose="02040503050406030204" pitchFamily="18" charset="0"/>
                          </a:rPr>
                          <m:t>𝑌</m:t>
                        </m:r>
                        <m:r>
                          <a:rPr lang="es-CL" sz="1400" b="0" i="1" smtClean="0">
                            <a:latin typeface="Cambria Math" panose="02040503050406030204" pitchFamily="18" charset="0"/>
                            <a:ea typeface="Cambria Math" panose="02040503050406030204" pitchFamily="18" charset="0"/>
                          </a:rPr>
                          <m:t>=2</m:t>
                        </m:r>
                      </m:e>
                    </m:d>
                  </m:oMath>
                </a14:m>
                <a:r>
                  <a:rPr lang="es-MX" sz="1400" dirty="0"/>
                  <a:t> </a:t>
                </a:r>
              </a:p>
              <a:p>
                <a:pPr lvl="3" algn="just">
                  <a:lnSpc>
                    <a:spcPct val="100000"/>
                  </a:lnSpc>
                  <a:spcBef>
                    <a:spcPts val="0"/>
                  </a:spcBef>
                </a:pPr>
                <a14:m>
                  <m:oMath xmlns:m="http://schemas.openxmlformats.org/officeDocument/2006/math">
                    <m:r>
                      <a:rPr lang="es-MX" sz="1400" i="1" smtClean="0">
                        <a:latin typeface="Cambria Math" panose="02040503050406030204" pitchFamily="18" charset="0"/>
                        <a:ea typeface="Cambria Math" panose="02040503050406030204" pitchFamily="18" charset="0"/>
                      </a:rPr>
                      <m:t>∴</m:t>
                    </m:r>
                    <m:r>
                      <a:rPr lang="es-CL" sz="1400" b="0" i="1" smtClean="0">
                        <a:latin typeface="Cambria Math" panose="02040503050406030204" pitchFamily="18" charset="0"/>
                        <a:ea typeface="Cambria Math" panose="02040503050406030204" pitchFamily="18" charset="0"/>
                      </a:rPr>
                      <m:t> </m:t>
                    </m:r>
                    <m:d>
                      <m:dPr>
                        <m:ctrlPr>
                          <a:rPr lang="es-CL" sz="1400" b="0" i="1" smtClean="0">
                            <a:latin typeface="Cambria Math" panose="02040503050406030204" pitchFamily="18" charset="0"/>
                            <a:ea typeface="Cambria Math" panose="02040503050406030204" pitchFamily="18" charset="0"/>
                          </a:rPr>
                        </m:ctrlPr>
                      </m:dPr>
                      <m:e>
                        <m:sSub>
                          <m:sSubPr>
                            <m:ctrlPr>
                              <a:rPr lang="es-CL" sz="1400" b="0" i="1" smtClean="0">
                                <a:latin typeface="Cambria Math" panose="02040503050406030204" pitchFamily="18" charset="0"/>
                                <a:ea typeface="Cambria Math" panose="02040503050406030204" pitchFamily="18" charset="0"/>
                              </a:rPr>
                            </m:ctrlPr>
                          </m:sSubPr>
                          <m:e>
                            <m:r>
                              <a:rPr lang="es-CL" sz="1400" b="0" i="1" smtClean="0">
                                <a:latin typeface="Cambria Math" panose="02040503050406030204" pitchFamily="18" charset="0"/>
                                <a:ea typeface="Cambria Math" panose="02040503050406030204" pitchFamily="18" charset="0"/>
                              </a:rPr>
                              <m:t>𝐸</m:t>
                            </m:r>
                          </m:e>
                          <m:sub>
                            <m:r>
                              <a:rPr lang="es-CL" sz="1400" b="0" i="1" smtClean="0">
                                <a:latin typeface="Cambria Math" panose="02040503050406030204" pitchFamily="18" charset="0"/>
                                <a:ea typeface="Cambria Math" panose="02040503050406030204" pitchFamily="18" charset="0"/>
                              </a:rPr>
                              <m:t>𝑣</m:t>
                            </m:r>
                            <m:r>
                              <a:rPr lang="es-CL" sz="1400" b="0" i="1" smtClean="0">
                                <a:latin typeface="Cambria Math" panose="02040503050406030204" pitchFamily="18" charset="0"/>
                                <a:ea typeface="Cambria Math" panose="02040503050406030204" pitchFamily="18" charset="0"/>
                              </a:rPr>
                              <m:t>é</m:t>
                            </m:r>
                            <m:r>
                              <a:rPr lang="es-CL" sz="1400" b="0" i="1" smtClean="0">
                                <a:latin typeface="Cambria Math" panose="02040503050406030204" pitchFamily="18" charset="0"/>
                                <a:ea typeface="Cambria Math" panose="02040503050406030204" pitchFamily="18" charset="0"/>
                              </a:rPr>
                              <m:t>𝑟𝑡𝑖𝑐𝑒</m:t>
                            </m:r>
                          </m:sub>
                        </m:sSub>
                      </m:e>
                    </m:d>
                    <m:r>
                      <a:rPr lang="es-CL" sz="1400" b="0" i="1" smtClean="0">
                        <a:latin typeface="Cambria Math" panose="02040503050406030204" pitchFamily="18" charset="0"/>
                        <a:ea typeface="Cambria Math" panose="02040503050406030204" pitchFamily="18" charset="0"/>
                      </a:rPr>
                      <m:t>=6+5×2=16</m:t>
                    </m:r>
                  </m:oMath>
                </a14:m>
                <a:endParaRPr lang="es-MX" sz="1400" dirty="0"/>
              </a:p>
            </p:txBody>
          </p:sp>
        </mc:Choice>
        <mc:Fallback xmlns="">
          <p:sp>
            <p:nvSpPr>
              <p:cNvPr id="24" name="Marcador de contenido 4">
                <a:extLst>
                  <a:ext uri="{FF2B5EF4-FFF2-40B4-BE49-F238E27FC236}">
                    <a16:creationId xmlns:a16="http://schemas.microsoft.com/office/drawing/2014/main" id="{F10FC641-89D0-46B4-9DB8-073572A1B2BC}"/>
                  </a:ext>
                </a:extLst>
              </p:cNvPr>
              <p:cNvSpPr>
                <a:spLocks noGrp="1" noRot="1" noChangeAspect="1" noMove="1" noResize="1" noEditPoints="1" noAdjustHandles="1" noChangeArrowheads="1" noChangeShapeType="1" noTextEdit="1"/>
              </p:cNvSpPr>
              <p:nvPr>
                <p:ph idx="1"/>
              </p:nvPr>
            </p:nvSpPr>
            <p:spPr>
              <a:xfrm>
                <a:off x="528320" y="2014070"/>
                <a:ext cx="7186562" cy="3461155"/>
              </a:xfrm>
              <a:blipFill>
                <a:blip r:embed="rId4"/>
                <a:stretch>
                  <a:fillRect l="-763" t="-880" r="-509" b="-19190"/>
                </a:stretch>
              </a:blipFill>
            </p:spPr>
            <p:txBody>
              <a:bodyPr/>
              <a:lstStyle/>
              <a:p>
                <a:r>
                  <a:rPr lang="es-CL">
                    <a:noFill/>
                  </a:rPr>
                  <a:t> </a:t>
                </a:r>
              </a:p>
            </p:txBody>
          </p:sp>
        </mc:Fallback>
      </mc:AlternateContent>
      <p:sp>
        <p:nvSpPr>
          <p:cNvPr id="25" name="Diagrama de flujo: proceso 24">
            <a:extLst>
              <a:ext uri="{FF2B5EF4-FFF2-40B4-BE49-F238E27FC236}">
                <a16:creationId xmlns:a16="http://schemas.microsoft.com/office/drawing/2014/main" id="{AB5E7C78-D70A-498F-96D0-1A9ADBAB69B9}"/>
              </a:ext>
            </a:extLst>
          </p:cNvPr>
          <p:cNvSpPr/>
          <p:nvPr/>
        </p:nvSpPr>
        <p:spPr>
          <a:xfrm>
            <a:off x="1759352" y="5382228"/>
            <a:ext cx="4976990" cy="479575"/>
          </a:xfrm>
          <a:prstGeom prst="flowChartProcess">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6" name="CuadroTexto 25">
            <a:extLst>
              <a:ext uri="{FF2B5EF4-FFF2-40B4-BE49-F238E27FC236}">
                <a16:creationId xmlns:a16="http://schemas.microsoft.com/office/drawing/2014/main" id="{64605718-85F8-41E7-91F5-5A730DF75641}"/>
              </a:ext>
            </a:extLst>
          </p:cNvPr>
          <p:cNvSpPr txBox="1"/>
          <p:nvPr/>
        </p:nvSpPr>
        <p:spPr>
          <a:xfrm>
            <a:off x="6889027" y="5429275"/>
            <a:ext cx="4460516" cy="369332"/>
          </a:xfrm>
          <a:prstGeom prst="rect">
            <a:avLst/>
          </a:prstGeom>
          <a:noFill/>
        </p:spPr>
        <p:txBody>
          <a:bodyPr wrap="none" rtlCol="0">
            <a:spAutoFit/>
          </a:bodyPr>
          <a:lstStyle/>
          <a:p>
            <a:r>
              <a:rPr lang="es-CL" dirty="0">
                <a:solidFill>
                  <a:srgbClr val="FF0000"/>
                </a:solidFill>
              </a:rPr>
              <a:t>Respuesta y es idéntica a la solución analítica </a:t>
            </a:r>
          </a:p>
        </p:txBody>
      </p:sp>
      <p:grpSp>
        <p:nvGrpSpPr>
          <p:cNvPr id="27" name="Grupo 26">
            <a:extLst>
              <a:ext uri="{FF2B5EF4-FFF2-40B4-BE49-F238E27FC236}">
                <a16:creationId xmlns:a16="http://schemas.microsoft.com/office/drawing/2014/main" id="{C573BDF9-9FC2-4EA1-ABE6-53DB56E93F59}"/>
              </a:ext>
            </a:extLst>
          </p:cNvPr>
          <p:cNvGrpSpPr/>
          <p:nvPr/>
        </p:nvGrpSpPr>
        <p:grpSpPr>
          <a:xfrm>
            <a:off x="6736342" y="3821151"/>
            <a:ext cx="3042219" cy="1642279"/>
            <a:chOff x="4129720" y="5318379"/>
            <a:chExt cx="3042219" cy="1642279"/>
          </a:xfrm>
        </p:grpSpPr>
        <p:cxnSp>
          <p:nvCxnSpPr>
            <p:cNvPr id="28" name="Conector recto 27">
              <a:extLst>
                <a:ext uri="{FF2B5EF4-FFF2-40B4-BE49-F238E27FC236}">
                  <a16:creationId xmlns:a16="http://schemas.microsoft.com/office/drawing/2014/main" id="{28E9CF8F-A13B-4289-A083-31608D24CACB}"/>
                </a:ext>
              </a:extLst>
            </p:cNvPr>
            <p:cNvCxnSpPr>
              <a:cxnSpLocks/>
            </p:cNvCxnSpPr>
            <p:nvPr/>
          </p:nvCxnSpPr>
          <p:spPr>
            <a:xfrm rot="-60000">
              <a:off x="4881980" y="5702304"/>
              <a:ext cx="2289959" cy="1258354"/>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9" name="CuadroTexto 28">
                  <a:extLst>
                    <a:ext uri="{FF2B5EF4-FFF2-40B4-BE49-F238E27FC236}">
                      <a16:creationId xmlns:a16="http://schemas.microsoft.com/office/drawing/2014/main" id="{79E7C859-5603-423A-8AD6-34BF8067D8F3}"/>
                    </a:ext>
                  </a:extLst>
                </p:cNvPr>
                <p:cNvSpPr txBox="1"/>
                <p:nvPr/>
              </p:nvSpPr>
              <p:spPr>
                <a:xfrm rot="1680000">
                  <a:off x="4129720" y="5318379"/>
                  <a:ext cx="1482907"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𝐸</m:t>
                        </m:r>
                        <m:r>
                          <a:rPr lang="es-CL" sz="1400" i="1" dirty="0" smtClean="0">
                            <a:latin typeface="Cambria Math" panose="02040503050406030204" pitchFamily="18" charset="0"/>
                          </a:rPr>
                          <m:t>=</m:t>
                        </m:r>
                        <m:r>
                          <a:rPr lang="es-CL" sz="1400" i="1" dirty="0" smtClean="0">
                            <a:latin typeface="Cambria Math" panose="02040503050406030204" pitchFamily="18" charset="0"/>
                          </a:rPr>
                          <m:t>𝑥</m:t>
                        </m:r>
                        <m:r>
                          <a:rPr lang="es-CL" sz="1400" i="1" dirty="0" smtClean="0">
                            <a:latin typeface="Cambria Math" panose="02040503050406030204" pitchFamily="18" charset="0"/>
                          </a:rPr>
                          <m:t>+5</m:t>
                        </m:r>
                        <m:r>
                          <a:rPr lang="es-CL" sz="1400" i="1" dirty="0" smtClean="0">
                            <a:latin typeface="Cambria Math" panose="02040503050406030204" pitchFamily="18" charset="0"/>
                          </a:rPr>
                          <m:t>𝑌</m:t>
                        </m:r>
                      </m:oMath>
                    </m:oMathPara>
                  </a14:m>
                  <a:endParaRPr lang="es-CL" sz="1400" dirty="0"/>
                </a:p>
              </p:txBody>
            </p:sp>
          </mc:Choice>
          <mc:Fallback xmlns="">
            <p:sp>
              <p:nvSpPr>
                <p:cNvPr id="30" name="CuadroTexto 29">
                  <a:extLst>
                    <a:ext uri="{FF2B5EF4-FFF2-40B4-BE49-F238E27FC236}">
                      <a16:creationId xmlns:a16="http://schemas.microsoft.com/office/drawing/2014/main" id="{CC53B629-15C9-49B3-B631-9C6E970F0F35}"/>
                    </a:ext>
                  </a:extLst>
                </p:cNvPr>
                <p:cNvSpPr txBox="1">
                  <a:spLocks noRot="1" noChangeAspect="1" noMove="1" noResize="1" noEditPoints="1" noAdjustHandles="1" noChangeArrowheads="1" noChangeShapeType="1" noTextEdit="1"/>
                </p:cNvSpPr>
                <p:nvPr/>
              </p:nvSpPr>
              <p:spPr>
                <a:xfrm rot="1680000">
                  <a:off x="4129720" y="5318379"/>
                  <a:ext cx="1482907" cy="307777"/>
                </a:xfrm>
                <a:prstGeom prst="rect">
                  <a:avLst/>
                </a:prstGeom>
                <a:blipFill>
                  <a:blip r:embed="rId5"/>
                  <a:stretch>
                    <a:fillRect/>
                  </a:stretch>
                </a:blipFill>
              </p:spPr>
              <p:txBody>
                <a:bodyPr/>
                <a:lstStyle/>
                <a:p>
                  <a:r>
                    <a:rPr lang="es-CL">
                      <a:noFill/>
                    </a:rPr>
                    <a:t> </a:t>
                  </a:r>
                </a:p>
              </p:txBody>
            </p:sp>
          </mc:Fallback>
        </mc:AlternateContent>
      </p:grpSp>
      <p:grpSp>
        <p:nvGrpSpPr>
          <p:cNvPr id="30" name="Grupo 29">
            <a:extLst>
              <a:ext uri="{FF2B5EF4-FFF2-40B4-BE49-F238E27FC236}">
                <a16:creationId xmlns:a16="http://schemas.microsoft.com/office/drawing/2014/main" id="{BF3334F1-AE81-4AD0-AB0A-0278CB45461B}"/>
              </a:ext>
            </a:extLst>
          </p:cNvPr>
          <p:cNvGrpSpPr/>
          <p:nvPr/>
        </p:nvGrpSpPr>
        <p:grpSpPr>
          <a:xfrm>
            <a:off x="6913089" y="3666055"/>
            <a:ext cx="3042219" cy="1642279"/>
            <a:chOff x="4129720" y="5318379"/>
            <a:chExt cx="3042219" cy="1642279"/>
          </a:xfrm>
        </p:grpSpPr>
        <p:cxnSp>
          <p:nvCxnSpPr>
            <p:cNvPr id="31" name="Conector recto 30">
              <a:extLst>
                <a:ext uri="{FF2B5EF4-FFF2-40B4-BE49-F238E27FC236}">
                  <a16:creationId xmlns:a16="http://schemas.microsoft.com/office/drawing/2014/main" id="{2733AEF7-F928-463A-95BB-967C866FC443}"/>
                </a:ext>
              </a:extLst>
            </p:cNvPr>
            <p:cNvCxnSpPr>
              <a:cxnSpLocks/>
            </p:cNvCxnSpPr>
            <p:nvPr/>
          </p:nvCxnSpPr>
          <p:spPr>
            <a:xfrm rot="-60000">
              <a:off x="4881980" y="5702304"/>
              <a:ext cx="2289959" cy="1258354"/>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EE306662-A54A-4F0D-AF88-70B423E2F4AD}"/>
                    </a:ext>
                  </a:extLst>
                </p:cNvPr>
                <p:cNvSpPr txBox="1"/>
                <p:nvPr/>
              </p:nvSpPr>
              <p:spPr>
                <a:xfrm rot="1680000">
                  <a:off x="4129720" y="5318379"/>
                  <a:ext cx="1482907"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𝐸</m:t>
                        </m:r>
                        <m:r>
                          <a:rPr lang="es-CL" sz="1400" i="1" dirty="0" smtClean="0">
                            <a:latin typeface="Cambria Math" panose="02040503050406030204" pitchFamily="18" charset="0"/>
                          </a:rPr>
                          <m:t>=</m:t>
                        </m:r>
                        <m:r>
                          <a:rPr lang="es-CL" sz="1400" b="0" i="1" dirty="0" smtClean="0">
                            <a:latin typeface="Cambria Math" panose="02040503050406030204" pitchFamily="18" charset="0"/>
                          </a:rPr>
                          <m:t>0</m:t>
                        </m:r>
                      </m:oMath>
                    </m:oMathPara>
                  </a14:m>
                  <a:endParaRPr lang="es-CL" sz="1400" dirty="0"/>
                </a:p>
              </p:txBody>
            </p:sp>
          </mc:Choice>
          <mc:Fallback xmlns="">
            <p:sp>
              <p:nvSpPr>
                <p:cNvPr id="33" name="CuadroTexto 32">
                  <a:extLst>
                    <a:ext uri="{FF2B5EF4-FFF2-40B4-BE49-F238E27FC236}">
                      <a16:creationId xmlns:a16="http://schemas.microsoft.com/office/drawing/2014/main" id="{F8711BED-6041-472B-9707-150D06C3D246}"/>
                    </a:ext>
                  </a:extLst>
                </p:cNvPr>
                <p:cNvSpPr txBox="1">
                  <a:spLocks noRot="1" noChangeAspect="1" noMove="1" noResize="1" noEditPoints="1" noAdjustHandles="1" noChangeArrowheads="1" noChangeShapeType="1" noTextEdit="1"/>
                </p:cNvSpPr>
                <p:nvPr/>
              </p:nvSpPr>
              <p:spPr>
                <a:xfrm rot="1680000">
                  <a:off x="4129720" y="5318379"/>
                  <a:ext cx="1482907" cy="307777"/>
                </a:xfrm>
                <a:prstGeom prst="rect">
                  <a:avLst/>
                </a:prstGeom>
                <a:blipFill>
                  <a:blip r:embed="rId6"/>
                  <a:stretch>
                    <a:fillRect/>
                  </a:stretch>
                </a:blipFill>
              </p:spPr>
              <p:txBody>
                <a:bodyPr/>
                <a:lstStyle/>
                <a:p>
                  <a:r>
                    <a:rPr lang="es-CL">
                      <a:noFill/>
                    </a:rPr>
                    <a:t> </a:t>
                  </a:r>
                </a:p>
              </p:txBody>
            </p:sp>
          </mc:Fallback>
        </mc:AlternateContent>
      </p:grpSp>
      <p:grpSp>
        <p:nvGrpSpPr>
          <p:cNvPr id="33" name="Grupo 32">
            <a:extLst>
              <a:ext uri="{FF2B5EF4-FFF2-40B4-BE49-F238E27FC236}">
                <a16:creationId xmlns:a16="http://schemas.microsoft.com/office/drawing/2014/main" id="{AD005A6C-1E1B-4916-9F9A-4A77E8F95C2E}"/>
              </a:ext>
            </a:extLst>
          </p:cNvPr>
          <p:cNvGrpSpPr/>
          <p:nvPr/>
        </p:nvGrpSpPr>
        <p:grpSpPr>
          <a:xfrm>
            <a:off x="8151962" y="3132461"/>
            <a:ext cx="3042219" cy="1642279"/>
            <a:chOff x="4129720" y="5318379"/>
            <a:chExt cx="3042219" cy="1642279"/>
          </a:xfrm>
        </p:grpSpPr>
        <p:cxnSp>
          <p:nvCxnSpPr>
            <p:cNvPr id="34" name="Conector recto 33">
              <a:extLst>
                <a:ext uri="{FF2B5EF4-FFF2-40B4-BE49-F238E27FC236}">
                  <a16:creationId xmlns:a16="http://schemas.microsoft.com/office/drawing/2014/main" id="{CBC70D16-9F54-4B7D-B9CC-4B44B919EA82}"/>
                </a:ext>
              </a:extLst>
            </p:cNvPr>
            <p:cNvCxnSpPr>
              <a:cxnSpLocks/>
            </p:cNvCxnSpPr>
            <p:nvPr/>
          </p:nvCxnSpPr>
          <p:spPr>
            <a:xfrm rot="-60000">
              <a:off x="4881980" y="5702304"/>
              <a:ext cx="2289959" cy="1258354"/>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5" name="CuadroTexto 34">
                  <a:extLst>
                    <a:ext uri="{FF2B5EF4-FFF2-40B4-BE49-F238E27FC236}">
                      <a16:creationId xmlns:a16="http://schemas.microsoft.com/office/drawing/2014/main" id="{B533BB92-DE74-4615-B8AD-C0B0B49049CA}"/>
                    </a:ext>
                  </a:extLst>
                </p:cNvPr>
                <p:cNvSpPr txBox="1"/>
                <p:nvPr/>
              </p:nvSpPr>
              <p:spPr>
                <a:xfrm rot="1680000">
                  <a:off x="4129720" y="5318379"/>
                  <a:ext cx="1482907"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𝐸</m:t>
                        </m:r>
                        <m:r>
                          <a:rPr lang="es-CL" sz="1400" i="1" dirty="0" smtClean="0">
                            <a:latin typeface="Cambria Math" panose="02040503050406030204" pitchFamily="18" charset="0"/>
                          </a:rPr>
                          <m:t>=</m:t>
                        </m:r>
                        <m:r>
                          <a:rPr lang="es-CL" sz="1400" b="0" i="1" dirty="0" smtClean="0">
                            <a:latin typeface="Cambria Math" panose="02040503050406030204" pitchFamily="18" charset="0"/>
                          </a:rPr>
                          <m:t>8</m:t>
                        </m:r>
                      </m:oMath>
                    </m:oMathPara>
                  </a14:m>
                  <a:endParaRPr lang="es-CL" sz="1400" dirty="0"/>
                </a:p>
              </p:txBody>
            </p:sp>
          </mc:Choice>
          <mc:Fallback xmlns="">
            <p:sp>
              <p:nvSpPr>
                <p:cNvPr id="36" name="CuadroTexto 35">
                  <a:extLst>
                    <a:ext uri="{FF2B5EF4-FFF2-40B4-BE49-F238E27FC236}">
                      <a16:creationId xmlns:a16="http://schemas.microsoft.com/office/drawing/2014/main" id="{C4B05B2D-C6BD-47A1-917A-40A9A76B14DE}"/>
                    </a:ext>
                  </a:extLst>
                </p:cNvPr>
                <p:cNvSpPr txBox="1">
                  <a:spLocks noRot="1" noChangeAspect="1" noMove="1" noResize="1" noEditPoints="1" noAdjustHandles="1" noChangeArrowheads="1" noChangeShapeType="1" noTextEdit="1"/>
                </p:cNvSpPr>
                <p:nvPr/>
              </p:nvSpPr>
              <p:spPr>
                <a:xfrm rot="1680000">
                  <a:off x="4129720" y="5318379"/>
                  <a:ext cx="1482907" cy="307777"/>
                </a:xfrm>
                <a:prstGeom prst="rect">
                  <a:avLst/>
                </a:prstGeom>
                <a:blipFill>
                  <a:blip r:embed="rId7"/>
                  <a:stretch>
                    <a:fillRect/>
                  </a:stretch>
                </a:blipFill>
              </p:spPr>
              <p:txBody>
                <a:bodyPr/>
                <a:lstStyle/>
                <a:p>
                  <a:r>
                    <a:rPr lang="es-CL">
                      <a:noFill/>
                    </a:rPr>
                    <a:t> </a:t>
                  </a:r>
                </a:p>
              </p:txBody>
            </p:sp>
          </mc:Fallback>
        </mc:AlternateContent>
      </p:grpSp>
      <p:grpSp>
        <p:nvGrpSpPr>
          <p:cNvPr id="36" name="Grupo 35">
            <a:extLst>
              <a:ext uri="{FF2B5EF4-FFF2-40B4-BE49-F238E27FC236}">
                <a16:creationId xmlns:a16="http://schemas.microsoft.com/office/drawing/2014/main" id="{8FE4AAD0-CFDD-49D3-92AE-45961D9DF63B}"/>
              </a:ext>
            </a:extLst>
          </p:cNvPr>
          <p:cNvGrpSpPr/>
          <p:nvPr/>
        </p:nvGrpSpPr>
        <p:grpSpPr>
          <a:xfrm>
            <a:off x="8204707" y="3040625"/>
            <a:ext cx="3042219" cy="1642279"/>
            <a:chOff x="4129720" y="5318379"/>
            <a:chExt cx="3042219" cy="1642279"/>
          </a:xfrm>
        </p:grpSpPr>
        <p:cxnSp>
          <p:nvCxnSpPr>
            <p:cNvPr id="37" name="Conector recto 36">
              <a:extLst>
                <a:ext uri="{FF2B5EF4-FFF2-40B4-BE49-F238E27FC236}">
                  <a16:creationId xmlns:a16="http://schemas.microsoft.com/office/drawing/2014/main" id="{B631DDAC-1144-43A0-B5BA-00A5EEBE5DFE}"/>
                </a:ext>
              </a:extLst>
            </p:cNvPr>
            <p:cNvCxnSpPr>
              <a:cxnSpLocks/>
            </p:cNvCxnSpPr>
            <p:nvPr/>
          </p:nvCxnSpPr>
          <p:spPr>
            <a:xfrm rot="-60000">
              <a:off x="4881980" y="5702304"/>
              <a:ext cx="2289959" cy="1258354"/>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8" name="CuadroTexto 37">
                  <a:extLst>
                    <a:ext uri="{FF2B5EF4-FFF2-40B4-BE49-F238E27FC236}">
                      <a16:creationId xmlns:a16="http://schemas.microsoft.com/office/drawing/2014/main" id="{27DE2C84-91B9-4703-A5E2-482E3649D9A0}"/>
                    </a:ext>
                  </a:extLst>
                </p:cNvPr>
                <p:cNvSpPr txBox="1"/>
                <p:nvPr/>
              </p:nvSpPr>
              <p:spPr>
                <a:xfrm rot="1680000">
                  <a:off x="4129720" y="5318379"/>
                  <a:ext cx="1482907"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𝐸</m:t>
                        </m:r>
                        <m:r>
                          <a:rPr lang="es-CL" sz="1400" i="1" dirty="0" smtClean="0">
                            <a:latin typeface="Cambria Math" panose="02040503050406030204" pitchFamily="18" charset="0"/>
                          </a:rPr>
                          <m:t>=</m:t>
                        </m:r>
                        <m:r>
                          <a:rPr lang="es-CL" sz="1400" b="0" i="1" dirty="0" smtClean="0">
                            <a:latin typeface="Cambria Math" panose="02040503050406030204" pitchFamily="18" charset="0"/>
                          </a:rPr>
                          <m:t>16</m:t>
                        </m:r>
                      </m:oMath>
                    </m:oMathPara>
                  </a14:m>
                  <a:endParaRPr lang="es-CL" sz="1400" dirty="0"/>
                </a:p>
              </p:txBody>
            </p:sp>
          </mc:Choice>
          <mc:Fallback xmlns="">
            <p:sp>
              <p:nvSpPr>
                <p:cNvPr id="39" name="CuadroTexto 38">
                  <a:extLst>
                    <a:ext uri="{FF2B5EF4-FFF2-40B4-BE49-F238E27FC236}">
                      <a16:creationId xmlns:a16="http://schemas.microsoft.com/office/drawing/2014/main" id="{1B3BEBF7-817F-4251-86B1-A1ACCF3E8FC8}"/>
                    </a:ext>
                  </a:extLst>
                </p:cNvPr>
                <p:cNvSpPr txBox="1">
                  <a:spLocks noRot="1" noChangeAspect="1" noMove="1" noResize="1" noEditPoints="1" noAdjustHandles="1" noChangeArrowheads="1" noChangeShapeType="1" noTextEdit="1"/>
                </p:cNvSpPr>
                <p:nvPr/>
              </p:nvSpPr>
              <p:spPr>
                <a:xfrm rot="1680000">
                  <a:off x="4129720" y="5318379"/>
                  <a:ext cx="1482907" cy="307777"/>
                </a:xfrm>
                <a:prstGeom prst="rect">
                  <a:avLst/>
                </a:prstGeom>
                <a:blipFill>
                  <a:blip r:embed="rId8"/>
                  <a:stretch>
                    <a:fillRect/>
                  </a:stretch>
                </a:blipFill>
              </p:spPr>
              <p:txBody>
                <a:bodyPr/>
                <a:lstStyle/>
                <a:p>
                  <a:r>
                    <a:rPr lang="es-CL">
                      <a:noFill/>
                    </a:rPr>
                    <a:t> </a:t>
                  </a:r>
                </a:p>
              </p:txBody>
            </p:sp>
          </mc:Fallback>
        </mc:AlternateContent>
      </p:grpSp>
      <p:sp>
        <p:nvSpPr>
          <p:cNvPr id="39" name="Elipse 38">
            <a:extLst>
              <a:ext uri="{FF2B5EF4-FFF2-40B4-BE49-F238E27FC236}">
                <a16:creationId xmlns:a16="http://schemas.microsoft.com/office/drawing/2014/main" id="{E682529E-B947-410F-94D0-D702AA22CFC8}"/>
              </a:ext>
            </a:extLst>
          </p:cNvPr>
          <p:cNvSpPr/>
          <p:nvPr/>
        </p:nvSpPr>
        <p:spPr>
          <a:xfrm>
            <a:off x="9943655" y="3929441"/>
            <a:ext cx="211092" cy="20044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0" name="Elipse 39">
            <a:extLst>
              <a:ext uri="{FF2B5EF4-FFF2-40B4-BE49-F238E27FC236}">
                <a16:creationId xmlns:a16="http://schemas.microsoft.com/office/drawing/2014/main" id="{E1E7B578-6F10-4A3D-BB29-6E52A943E437}"/>
              </a:ext>
            </a:extLst>
          </p:cNvPr>
          <p:cNvSpPr/>
          <p:nvPr/>
        </p:nvSpPr>
        <p:spPr>
          <a:xfrm>
            <a:off x="8269917" y="4330356"/>
            <a:ext cx="211092" cy="20044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1" name="Elipse 40">
            <a:extLst>
              <a:ext uri="{FF2B5EF4-FFF2-40B4-BE49-F238E27FC236}">
                <a16:creationId xmlns:a16="http://schemas.microsoft.com/office/drawing/2014/main" id="{44728D66-E744-427C-A0F1-DA1BAA68E6FA}"/>
              </a:ext>
            </a:extLst>
          </p:cNvPr>
          <p:cNvSpPr/>
          <p:nvPr/>
        </p:nvSpPr>
        <p:spPr>
          <a:xfrm>
            <a:off x="10527229" y="4350214"/>
            <a:ext cx="211092" cy="20044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971770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animEffect transition="in" filter="fade">
                                      <p:cBhvr>
                                        <p:cTn id="7" dur="500"/>
                                        <p:tgtEl>
                                          <p:spTgt spid="24">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4">
                                            <p:txEl>
                                              <p:pRg st="2" end="2"/>
                                            </p:txEl>
                                          </p:spTgt>
                                        </p:tgtEl>
                                        <p:attrNameLst>
                                          <p:attrName>style.visibility</p:attrName>
                                        </p:attrNameLst>
                                      </p:cBhvr>
                                      <p:to>
                                        <p:strVal val="visible"/>
                                      </p:to>
                                    </p:set>
                                    <p:animEffect transition="in" filter="fade">
                                      <p:cBhvr>
                                        <p:cTn id="10" dur="500"/>
                                        <p:tgtEl>
                                          <p:spTgt spid="24">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24">
                                            <p:txEl>
                                              <p:pRg st="3" end="3"/>
                                            </p:txEl>
                                          </p:spTgt>
                                        </p:tgtEl>
                                        <p:attrNameLst>
                                          <p:attrName>style.visibility</p:attrName>
                                        </p:attrNameLst>
                                      </p:cBhvr>
                                      <p:to>
                                        <p:strVal val="visible"/>
                                      </p:to>
                                    </p:set>
                                    <p:animEffect transition="in" filter="fade">
                                      <p:cBhvr>
                                        <p:cTn id="13" dur="500"/>
                                        <p:tgtEl>
                                          <p:spTgt spid="24">
                                            <p:txEl>
                                              <p:pRg st="3" end="3"/>
                                            </p:txEl>
                                          </p:spTgt>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childTnLst>
                          </p:cTn>
                        </p:par>
                        <p:par>
                          <p:cTn id="18" fill="hold">
                            <p:stCondLst>
                              <p:cond delay="1000"/>
                            </p:stCondLst>
                            <p:childTnLst>
                              <p:par>
                                <p:cTn id="19" presetID="10" presetClass="exit" presetSubtype="0" fill="hold" nodeType="afterEffect">
                                  <p:stCondLst>
                                    <p:cond delay="0"/>
                                  </p:stCondLst>
                                  <p:childTnLst>
                                    <p:animEffect transition="out" filter="fade">
                                      <p:cBhvr>
                                        <p:cTn id="20" dur="500"/>
                                        <p:tgtEl>
                                          <p:spTgt spid="27"/>
                                        </p:tgtEl>
                                      </p:cBhvr>
                                    </p:animEffect>
                                    <p:set>
                                      <p:cBhvr>
                                        <p:cTn id="21" dur="1" fill="hold">
                                          <p:stCondLst>
                                            <p:cond delay="499"/>
                                          </p:stCondLst>
                                        </p:cTn>
                                        <p:tgtEl>
                                          <p:spTgt spid="27"/>
                                        </p:tgtEl>
                                        <p:attrNameLst>
                                          <p:attrName>style.visibility</p:attrName>
                                        </p:attrNameLst>
                                      </p:cBhvr>
                                      <p:to>
                                        <p:strVal val="hidden"/>
                                      </p:to>
                                    </p:set>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1000"/>
                                        <p:tgtEl>
                                          <p:spTgt spid="40"/>
                                        </p:tgtEl>
                                      </p:cBhvr>
                                    </p:animEffect>
                                    <p:anim calcmode="lin" valueType="num">
                                      <p:cBhvr>
                                        <p:cTn id="26" dur="1000" fill="hold"/>
                                        <p:tgtEl>
                                          <p:spTgt spid="40"/>
                                        </p:tgtEl>
                                        <p:attrNameLst>
                                          <p:attrName>ppt_x</p:attrName>
                                        </p:attrNameLst>
                                      </p:cBhvr>
                                      <p:tavLst>
                                        <p:tav tm="0">
                                          <p:val>
                                            <p:strVal val="#ppt_x"/>
                                          </p:val>
                                        </p:tav>
                                        <p:tav tm="100000">
                                          <p:val>
                                            <p:strVal val="#ppt_x"/>
                                          </p:val>
                                        </p:tav>
                                      </p:tavLst>
                                    </p:anim>
                                    <p:anim calcmode="lin" valueType="num">
                                      <p:cBhvr>
                                        <p:cTn id="27"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4">
                                            <p:txEl>
                                              <p:pRg st="4" end="4"/>
                                            </p:txEl>
                                          </p:spTgt>
                                        </p:tgtEl>
                                        <p:attrNameLst>
                                          <p:attrName>style.visibility</p:attrName>
                                        </p:attrNameLst>
                                      </p:cBhvr>
                                      <p:to>
                                        <p:strVal val="visible"/>
                                      </p:to>
                                    </p:set>
                                    <p:animEffect transition="in" filter="fade">
                                      <p:cBhvr>
                                        <p:cTn id="32" dur="500"/>
                                        <p:tgtEl>
                                          <p:spTgt spid="24">
                                            <p:txEl>
                                              <p:pRg st="4" end="4"/>
                                            </p:txEl>
                                          </p:spTgt>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childTnLst>
                          </p:cTn>
                        </p:par>
                        <p:par>
                          <p:cTn id="37" fill="hold">
                            <p:stCondLst>
                              <p:cond delay="1000"/>
                            </p:stCondLst>
                            <p:childTnLst>
                              <p:par>
                                <p:cTn id="38" presetID="42" presetClass="entr" presetSubtype="0" fill="hold" grpId="0" nodeType="after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1000"/>
                                        <p:tgtEl>
                                          <p:spTgt spid="41"/>
                                        </p:tgtEl>
                                      </p:cBhvr>
                                    </p:animEffect>
                                    <p:anim calcmode="lin" valueType="num">
                                      <p:cBhvr>
                                        <p:cTn id="41" dur="1000" fill="hold"/>
                                        <p:tgtEl>
                                          <p:spTgt spid="41"/>
                                        </p:tgtEl>
                                        <p:attrNameLst>
                                          <p:attrName>ppt_x</p:attrName>
                                        </p:attrNameLst>
                                      </p:cBhvr>
                                      <p:tavLst>
                                        <p:tav tm="0">
                                          <p:val>
                                            <p:strVal val="#ppt_x"/>
                                          </p:val>
                                        </p:tav>
                                        <p:tav tm="100000">
                                          <p:val>
                                            <p:strVal val="#ppt_x"/>
                                          </p:val>
                                        </p:tav>
                                      </p:tavLst>
                                    </p:anim>
                                    <p:anim calcmode="lin" valueType="num">
                                      <p:cBhvr>
                                        <p:cTn id="42" dur="1000" fill="hold"/>
                                        <p:tgtEl>
                                          <p:spTgt spid="41"/>
                                        </p:tgtEl>
                                        <p:attrNameLst>
                                          <p:attrName>ppt_y</p:attrName>
                                        </p:attrNameLst>
                                      </p:cBhvr>
                                      <p:tavLst>
                                        <p:tav tm="0">
                                          <p:val>
                                            <p:strVal val="#ppt_y+.1"/>
                                          </p:val>
                                        </p:tav>
                                        <p:tav tm="100000">
                                          <p:val>
                                            <p:strVal val="#ppt_y"/>
                                          </p:val>
                                        </p:tav>
                                      </p:tavLst>
                                    </p:anim>
                                  </p:childTnLst>
                                </p:cTn>
                              </p:par>
                              <p:par>
                                <p:cTn id="43" presetID="10" presetClass="exit" presetSubtype="0" fill="hold" grpId="1" nodeType="withEffect">
                                  <p:stCondLst>
                                    <p:cond delay="0"/>
                                  </p:stCondLst>
                                  <p:childTnLst>
                                    <p:animEffect transition="out" filter="fade">
                                      <p:cBhvr>
                                        <p:cTn id="44" dur="500"/>
                                        <p:tgtEl>
                                          <p:spTgt spid="40"/>
                                        </p:tgtEl>
                                      </p:cBhvr>
                                    </p:animEffect>
                                    <p:set>
                                      <p:cBhvr>
                                        <p:cTn id="45" dur="1" fill="hold">
                                          <p:stCondLst>
                                            <p:cond delay="499"/>
                                          </p:stCondLst>
                                        </p:cTn>
                                        <p:tgtEl>
                                          <p:spTgt spid="40"/>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500"/>
                                        <p:tgtEl>
                                          <p:spTgt spid="30"/>
                                        </p:tgtEl>
                                      </p:cBhvr>
                                    </p:animEffect>
                                    <p:set>
                                      <p:cBhvr>
                                        <p:cTn id="48" dur="1" fill="hold">
                                          <p:stCondLst>
                                            <p:cond delay="499"/>
                                          </p:stCondLst>
                                        </p:cTn>
                                        <p:tgtEl>
                                          <p:spTgt spid="30"/>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24">
                                            <p:txEl>
                                              <p:pRg st="5" end="5"/>
                                            </p:txEl>
                                          </p:spTgt>
                                        </p:tgtEl>
                                        <p:attrNameLst>
                                          <p:attrName>style.visibility</p:attrName>
                                        </p:attrNameLst>
                                      </p:cBhvr>
                                      <p:to>
                                        <p:strVal val="visible"/>
                                      </p:to>
                                    </p:set>
                                    <p:animEffect transition="in" filter="fade">
                                      <p:cBhvr>
                                        <p:cTn id="53" dur="500"/>
                                        <p:tgtEl>
                                          <p:spTgt spid="24">
                                            <p:txEl>
                                              <p:pRg st="5" end="5"/>
                                            </p:txEl>
                                          </p:spTgt>
                                        </p:tgtEl>
                                      </p:cBhvr>
                                    </p:animEffect>
                                  </p:childTnLst>
                                </p:cTn>
                              </p:par>
                            </p:childTnLst>
                          </p:cTn>
                        </p:par>
                        <p:par>
                          <p:cTn id="54" fill="hold">
                            <p:stCondLst>
                              <p:cond delay="500"/>
                            </p:stCondLst>
                            <p:childTnLst>
                              <p:par>
                                <p:cTn id="55" presetID="10" presetClass="entr" presetSubtype="0" fill="hold"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childTnLst>
                          </p:cTn>
                        </p:par>
                        <p:par>
                          <p:cTn id="58" fill="hold">
                            <p:stCondLst>
                              <p:cond delay="1000"/>
                            </p:stCondLst>
                            <p:childTnLst>
                              <p:par>
                                <p:cTn id="59" presetID="42" presetClass="entr" presetSubtype="0" fill="hold" grpId="0" nodeType="after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fade">
                                      <p:cBhvr>
                                        <p:cTn id="61" dur="1000"/>
                                        <p:tgtEl>
                                          <p:spTgt spid="39"/>
                                        </p:tgtEl>
                                      </p:cBhvr>
                                    </p:animEffect>
                                    <p:anim calcmode="lin" valueType="num">
                                      <p:cBhvr>
                                        <p:cTn id="62" dur="1000" fill="hold"/>
                                        <p:tgtEl>
                                          <p:spTgt spid="39"/>
                                        </p:tgtEl>
                                        <p:attrNameLst>
                                          <p:attrName>ppt_x</p:attrName>
                                        </p:attrNameLst>
                                      </p:cBhvr>
                                      <p:tavLst>
                                        <p:tav tm="0">
                                          <p:val>
                                            <p:strVal val="#ppt_x"/>
                                          </p:val>
                                        </p:tav>
                                        <p:tav tm="100000">
                                          <p:val>
                                            <p:strVal val="#ppt_x"/>
                                          </p:val>
                                        </p:tav>
                                      </p:tavLst>
                                    </p:anim>
                                    <p:anim calcmode="lin" valueType="num">
                                      <p:cBhvr>
                                        <p:cTn id="63" dur="1000" fill="hold"/>
                                        <p:tgtEl>
                                          <p:spTgt spid="39"/>
                                        </p:tgtEl>
                                        <p:attrNameLst>
                                          <p:attrName>ppt_y</p:attrName>
                                        </p:attrNameLst>
                                      </p:cBhvr>
                                      <p:tavLst>
                                        <p:tav tm="0">
                                          <p:val>
                                            <p:strVal val="#ppt_y+.1"/>
                                          </p:val>
                                        </p:tav>
                                        <p:tav tm="100000">
                                          <p:val>
                                            <p:strVal val="#ppt_y"/>
                                          </p:val>
                                        </p:tav>
                                      </p:tavLst>
                                    </p:anim>
                                  </p:childTnLst>
                                </p:cTn>
                              </p:par>
                              <p:par>
                                <p:cTn id="64" presetID="10" presetClass="exit" presetSubtype="0" fill="hold" grpId="1" nodeType="withEffect">
                                  <p:stCondLst>
                                    <p:cond delay="0"/>
                                  </p:stCondLst>
                                  <p:childTnLst>
                                    <p:animEffect transition="out" filter="fade">
                                      <p:cBhvr>
                                        <p:cTn id="65" dur="500"/>
                                        <p:tgtEl>
                                          <p:spTgt spid="41"/>
                                        </p:tgtEl>
                                      </p:cBhvr>
                                    </p:animEffect>
                                    <p:set>
                                      <p:cBhvr>
                                        <p:cTn id="66" dur="1" fill="hold">
                                          <p:stCondLst>
                                            <p:cond delay="499"/>
                                          </p:stCondLst>
                                        </p:cTn>
                                        <p:tgtEl>
                                          <p:spTgt spid="41"/>
                                        </p:tgtEl>
                                        <p:attrNameLst>
                                          <p:attrName>style.visibility</p:attrName>
                                        </p:attrNameLst>
                                      </p:cBhvr>
                                      <p:to>
                                        <p:strVal val="hidden"/>
                                      </p:to>
                                    </p:set>
                                  </p:childTnLst>
                                </p:cTn>
                              </p:par>
                              <p:par>
                                <p:cTn id="67" presetID="10" presetClass="exit" presetSubtype="0" fill="hold" nodeType="withEffect">
                                  <p:stCondLst>
                                    <p:cond delay="0"/>
                                  </p:stCondLst>
                                  <p:childTnLst>
                                    <p:animEffect transition="out" filter="fade">
                                      <p:cBhvr>
                                        <p:cTn id="68" dur="500"/>
                                        <p:tgtEl>
                                          <p:spTgt spid="33"/>
                                        </p:tgtEl>
                                      </p:cBhvr>
                                    </p:animEffect>
                                    <p:set>
                                      <p:cBhvr>
                                        <p:cTn id="69" dur="1" fill="hold">
                                          <p:stCondLst>
                                            <p:cond delay="499"/>
                                          </p:stCondLst>
                                        </p:cTn>
                                        <p:tgtEl>
                                          <p:spTgt spid="33"/>
                                        </p:tgtEl>
                                        <p:attrNameLst>
                                          <p:attrName>style.visibility</p:attrName>
                                        </p:attrNameLst>
                                      </p:cBhvr>
                                      <p:to>
                                        <p:strVal val="hidden"/>
                                      </p:to>
                                    </p:se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0"/>
                                  </p:stCondLst>
                                  <p:childTnLst>
                                    <p:set>
                                      <p:cBhvr>
                                        <p:cTn id="73" dur="1" fill="hold">
                                          <p:stCondLst>
                                            <p:cond delay="0"/>
                                          </p:stCondLst>
                                        </p:cTn>
                                        <p:tgtEl>
                                          <p:spTgt spid="24">
                                            <p:txEl>
                                              <p:pRg st="6" end="6"/>
                                            </p:txEl>
                                          </p:spTgt>
                                        </p:tgtEl>
                                        <p:attrNameLst>
                                          <p:attrName>style.visibility</p:attrName>
                                        </p:attrNameLst>
                                      </p:cBhvr>
                                      <p:to>
                                        <p:strVal val="visible"/>
                                      </p:to>
                                    </p:set>
                                    <p:animEffect transition="in" filter="fade">
                                      <p:cBhvr>
                                        <p:cTn id="74" dur="500"/>
                                        <p:tgtEl>
                                          <p:spTgt spid="24">
                                            <p:txEl>
                                              <p:pRg st="6" end="6"/>
                                            </p:txEl>
                                          </p:spTgt>
                                        </p:tgtEl>
                                      </p:cBhvr>
                                    </p:animEffect>
                                  </p:childTnLst>
                                </p:cTn>
                              </p:par>
                              <p:par>
                                <p:cTn id="75" presetID="10" presetClass="entr" presetSubtype="0" fill="hold" nodeType="withEffect">
                                  <p:stCondLst>
                                    <p:cond delay="0"/>
                                  </p:stCondLst>
                                  <p:childTnLst>
                                    <p:set>
                                      <p:cBhvr>
                                        <p:cTn id="76" dur="1" fill="hold">
                                          <p:stCondLst>
                                            <p:cond delay="0"/>
                                          </p:stCondLst>
                                        </p:cTn>
                                        <p:tgtEl>
                                          <p:spTgt spid="24">
                                            <p:txEl>
                                              <p:pRg st="7" end="7"/>
                                            </p:txEl>
                                          </p:spTgt>
                                        </p:tgtEl>
                                        <p:attrNameLst>
                                          <p:attrName>style.visibility</p:attrName>
                                        </p:attrNameLst>
                                      </p:cBhvr>
                                      <p:to>
                                        <p:strVal val="visible"/>
                                      </p:to>
                                    </p:set>
                                    <p:animEffect transition="in" filter="fade">
                                      <p:cBhvr>
                                        <p:cTn id="77" dur="500"/>
                                        <p:tgtEl>
                                          <p:spTgt spid="24">
                                            <p:txEl>
                                              <p:pRg st="7" end="7"/>
                                            </p:txEl>
                                          </p:spTgt>
                                        </p:tgtEl>
                                      </p:cBhvr>
                                    </p:animEffect>
                                  </p:childTnLst>
                                </p:cTn>
                              </p:par>
                              <p:par>
                                <p:cTn id="78" presetID="10" presetClass="entr" presetSubtype="0" fill="hold" nodeType="withEffect">
                                  <p:stCondLst>
                                    <p:cond delay="0"/>
                                  </p:stCondLst>
                                  <p:childTnLst>
                                    <p:set>
                                      <p:cBhvr>
                                        <p:cTn id="79" dur="1" fill="hold">
                                          <p:stCondLst>
                                            <p:cond delay="0"/>
                                          </p:stCondLst>
                                        </p:cTn>
                                        <p:tgtEl>
                                          <p:spTgt spid="24">
                                            <p:txEl>
                                              <p:pRg st="8" end="8"/>
                                            </p:txEl>
                                          </p:spTgt>
                                        </p:tgtEl>
                                        <p:attrNameLst>
                                          <p:attrName>style.visibility</p:attrName>
                                        </p:attrNameLst>
                                      </p:cBhvr>
                                      <p:to>
                                        <p:strVal val="visible"/>
                                      </p:to>
                                    </p:set>
                                    <p:animEffect transition="in" filter="fade">
                                      <p:cBhvr>
                                        <p:cTn id="80" dur="500"/>
                                        <p:tgtEl>
                                          <p:spTgt spid="24">
                                            <p:txEl>
                                              <p:pRg st="8" end="8"/>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nodeType="clickEffect">
                                  <p:stCondLst>
                                    <p:cond delay="0"/>
                                  </p:stCondLst>
                                  <p:childTnLst>
                                    <p:set>
                                      <p:cBhvr>
                                        <p:cTn id="84" dur="1" fill="hold">
                                          <p:stCondLst>
                                            <p:cond delay="0"/>
                                          </p:stCondLst>
                                        </p:cTn>
                                        <p:tgtEl>
                                          <p:spTgt spid="24">
                                            <p:txEl>
                                              <p:pRg st="9" end="9"/>
                                            </p:txEl>
                                          </p:spTgt>
                                        </p:tgtEl>
                                        <p:attrNameLst>
                                          <p:attrName>style.visibility</p:attrName>
                                        </p:attrNameLst>
                                      </p:cBhvr>
                                      <p:to>
                                        <p:strVal val="visible"/>
                                      </p:to>
                                    </p:set>
                                    <p:animEffect transition="in" filter="fade">
                                      <p:cBhvr>
                                        <p:cTn id="85" dur="500"/>
                                        <p:tgtEl>
                                          <p:spTgt spid="24">
                                            <p:txEl>
                                              <p:pRg st="9" end="9"/>
                                            </p:txEl>
                                          </p:spTgt>
                                        </p:tgtEl>
                                      </p:cBhvr>
                                    </p:animEffect>
                                  </p:childTnLst>
                                </p:cTn>
                              </p:par>
                              <p:par>
                                <p:cTn id="86" presetID="10" presetClass="entr" presetSubtype="0" fill="hold" nodeType="withEffect">
                                  <p:stCondLst>
                                    <p:cond delay="0"/>
                                  </p:stCondLst>
                                  <p:childTnLst>
                                    <p:set>
                                      <p:cBhvr>
                                        <p:cTn id="87" dur="1" fill="hold">
                                          <p:stCondLst>
                                            <p:cond delay="0"/>
                                          </p:stCondLst>
                                        </p:cTn>
                                        <p:tgtEl>
                                          <p:spTgt spid="24">
                                            <p:txEl>
                                              <p:pRg st="10" end="10"/>
                                            </p:txEl>
                                          </p:spTgt>
                                        </p:tgtEl>
                                        <p:attrNameLst>
                                          <p:attrName>style.visibility</p:attrName>
                                        </p:attrNameLst>
                                      </p:cBhvr>
                                      <p:to>
                                        <p:strVal val="visible"/>
                                      </p:to>
                                    </p:set>
                                    <p:animEffect transition="in" filter="fade">
                                      <p:cBhvr>
                                        <p:cTn id="88" dur="500"/>
                                        <p:tgtEl>
                                          <p:spTgt spid="24">
                                            <p:txEl>
                                              <p:pRg st="10" end="10"/>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24">
                                            <p:txEl>
                                              <p:pRg st="11" end="11"/>
                                            </p:txEl>
                                          </p:spTgt>
                                        </p:tgtEl>
                                        <p:attrNameLst>
                                          <p:attrName>style.visibility</p:attrName>
                                        </p:attrNameLst>
                                      </p:cBhvr>
                                      <p:to>
                                        <p:strVal val="visible"/>
                                      </p:to>
                                    </p:set>
                                    <p:animEffect transition="in" filter="fade">
                                      <p:cBhvr>
                                        <p:cTn id="93" dur="500"/>
                                        <p:tgtEl>
                                          <p:spTgt spid="24">
                                            <p:txEl>
                                              <p:pRg st="11" end="11"/>
                                            </p:txEl>
                                          </p:spTgt>
                                        </p:tgtEl>
                                      </p:cBhvr>
                                    </p:animEffect>
                                  </p:childTnLst>
                                </p:cTn>
                              </p:par>
                            </p:childTnLst>
                          </p:cTn>
                        </p:par>
                      </p:childTnLst>
                    </p:cTn>
                  </p:par>
                  <p:par>
                    <p:cTn id="94" fill="hold">
                      <p:stCondLst>
                        <p:cond delay="indefinite"/>
                      </p:stCondLst>
                      <p:childTnLst>
                        <p:par>
                          <p:cTn id="95" fill="hold">
                            <p:stCondLst>
                              <p:cond delay="0"/>
                            </p:stCondLst>
                            <p:childTnLst>
                              <p:par>
                                <p:cTn id="96" presetID="31" presetClass="entr" presetSubtype="0" fill="hold" grpId="0" nodeType="click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1000" fill="hold"/>
                                        <p:tgtEl>
                                          <p:spTgt spid="25"/>
                                        </p:tgtEl>
                                        <p:attrNameLst>
                                          <p:attrName>ppt_w</p:attrName>
                                        </p:attrNameLst>
                                      </p:cBhvr>
                                      <p:tavLst>
                                        <p:tav tm="0">
                                          <p:val>
                                            <p:fltVal val="0"/>
                                          </p:val>
                                        </p:tav>
                                        <p:tav tm="100000">
                                          <p:val>
                                            <p:strVal val="#ppt_w"/>
                                          </p:val>
                                        </p:tav>
                                      </p:tavLst>
                                    </p:anim>
                                    <p:anim calcmode="lin" valueType="num">
                                      <p:cBhvr>
                                        <p:cTn id="99" dur="1000" fill="hold"/>
                                        <p:tgtEl>
                                          <p:spTgt spid="25"/>
                                        </p:tgtEl>
                                        <p:attrNameLst>
                                          <p:attrName>ppt_h</p:attrName>
                                        </p:attrNameLst>
                                      </p:cBhvr>
                                      <p:tavLst>
                                        <p:tav tm="0">
                                          <p:val>
                                            <p:fltVal val="0"/>
                                          </p:val>
                                        </p:tav>
                                        <p:tav tm="100000">
                                          <p:val>
                                            <p:strVal val="#ppt_h"/>
                                          </p:val>
                                        </p:tav>
                                      </p:tavLst>
                                    </p:anim>
                                    <p:anim calcmode="lin" valueType="num">
                                      <p:cBhvr>
                                        <p:cTn id="100" dur="1000" fill="hold"/>
                                        <p:tgtEl>
                                          <p:spTgt spid="25"/>
                                        </p:tgtEl>
                                        <p:attrNameLst>
                                          <p:attrName>style.rotation</p:attrName>
                                        </p:attrNameLst>
                                      </p:cBhvr>
                                      <p:tavLst>
                                        <p:tav tm="0">
                                          <p:val>
                                            <p:fltVal val="90"/>
                                          </p:val>
                                        </p:tav>
                                        <p:tav tm="100000">
                                          <p:val>
                                            <p:fltVal val="0"/>
                                          </p:val>
                                        </p:tav>
                                      </p:tavLst>
                                    </p:anim>
                                    <p:animEffect transition="in" filter="fade">
                                      <p:cBhvr>
                                        <p:cTn id="101" dur="1000"/>
                                        <p:tgtEl>
                                          <p:spTgt spid="25"/>
                                        </p:tgtEl>
                                      </p:cBhvr>
                                    </p:animEffect>
                                  </p:childTnLst>
                                </p:cTn>
                              </p:par>
                            </p:childTnLst>
                          </p:cTn>
                        </p:par>
                        <p:par>
                          <p:cTn id="102" fill="hold">
                            <p:stCondLst>
                              <p:cond delay="1000"/>
                            </p:stCondLst>
                            <p:childTnLst>
                              <p:par>
                                <p:cTn id="103" presetID="10" presetClass="entr" presetSubtype="0" fill="hold" grpId="0" nodeType="after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fade">
                                      <p:cBhvr>
                                        <p:cTn id="10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39" grpId="0" animBg="1"/>
      <p:bldP spid="40" grpId="0" animBg="1"/>
      <p:bldP spid="40" grpId="1" animBg="1"/>
      <p:bldP spid="41" grpId="0" animBg="1"/>
      <p:bldP spid="41"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Optimización de modelos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572544"/>
            <a:ext cx="10210800" cy="2400657"/>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s-CL" sz="2800" dirty="0"/>
              <a:t>Introducción:</a:t>
            </a:r>
          </a:p>
          <a:p>
            <a:pPr marL="742950" lvl="1" indent="-285750">
              <a:buFont typeface="Arial" panose="020B0604020202020204" pitchFamily="34" charset="0"/>
              <a:buChar char="•"/>
            </a:pPr>
            <a:r>
              <a:rPr lang="es-MX" dirty="0"/>
              <a:t>En la primera UT vimos el método gráfico y </a:t>
            </a:r>
            <a:r>
              <a:rPr lang="es-MX" dirty="0" err="1"/>
              <a:t>análitico</a:t>
            </a:r>
            <a:r>
              <a:rPr lang="es-MX" dirty="0"/>
              <a:t> que Uds. ya conocían.-</a:t>
            </a:r>
          </a:p>
          <a:p>
            <a:pPr marL="742950" lvl="1" indent="-285750">
              <a:buFont typeface="Arial" panose="020B0604020202020204" pitchFamily="34" charset="0"/>
              <a:buChar char="•"/>
            </a:pPr>
            <a:r>
              <a:rPr lang="es-MX" dirty="0"/>
              <a:t>Les dejo dos vínculos con ejercicio de soluciones gráficas/analíticas</a:t>
            </a:r>
          </a:p>
          <a:p>
            <a:pPr lvl="1"/>
            <a:r>
              <a:rPr lang="es-MX" dirty="0"/>
              <a:t>	</a:t>
            </a:r>
            <a:r>
              <a:rPr lang="es-MX" dirty="0">
                <a:hlinkClick r:id="rId3"/>
              </a:rPr>
              <a:t>https://www.youtube.com/watch?v=mkMyhAnkDao</a:t>
            </a:r>
            <a:r>
              <a:rPr lang="es-MX" dirty="0"/>
              <a:t> </a:t>
            </a:r>
          </a:p>
          <a:p>
            <a:pPr lvl="1"/>
            <a:r>
              <a:rPr lang="es-MX" dirty="0"/>
              <a:t>	</a:t>
            </a:r>
            <a:r>
              <a:rPr lang="es-MX" dirty="0">
                <a:hlinkClick r:id="rId4"/>
              </a:rPr>
              <a:t>https://www.youtube.com/watch?v=YiOtv5Qt94w</a:t>
            </a:r>
            <a:r>
              <a:rPr lang="es-MX" dirty="0"/>
              <a:t> </a:t>
            </a:r>
          </a:p>
          <a:p>
            <a:pPr marL="742950" lvl="1" indent="-285750">
              <a:buFont typeface="Arial" panose="020B0604020202020204" pitchFamily="34" charset="0"/>
              <a:buChar char="•"/>
            </a:pPr>
            <a:r>
              <a:rPr lang="es-MX" dirty="0"/>
              <a:t>Les solicito que los vean y los realicen.</a:t>
            </a:r>
          </a:p>
          <a:p>
            <a:pPr marL="742950" lvl="1" indent="-285750">
              <a:buFont typeface="Arial" panose="020B0604020202020204" pitchFamily="34" charset="0"/>
              <a:buChar char="•"/>
            </a:pPr>
            <a:endParaRPr lang="es-MX" dirty="0"/>
          </a:p>
        </p:txBody>
      </p:sp>
    </p:spTree>
    <p:extLst>
      <p:ext uri="{BB962C8B-B14F-4D97-AF65-F5344CB8AC3E}">
        <p14:creationId xmlns:p14="http://schemas.microsoft.com/office/powerpoint/2010/main" val="2734576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Optimización de modelos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5" name="Rectangle 1">
            <a:extLst>
              <a:ext uri="{FF2B5EF4-FFF2-40B4-BE49-F238E27FC236}">
                <a16:creationId xmlns:a16="http://schemas.microsoft.com/office/drawing/2014/main" id="{435412D7-87D1-2891-5FD4-0CD5DE6A9DD2}"/>
              </a:ext>
            </a:extLst>
          </p:cNvPr>
          <p:cNvSpPr>
            <a:spLocks noChangeArrowheads="1"/>
          </p:cNvSpPr>
          <p:nvPr/>
        </p:nvSpPr>
        <p:spPr bwMode="auto">
          <a:xfrm>
            <a:off x="657226" y="2726432"/>
            <a:ext cx="11124466"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es-ES" sz="2000" dirty="0">
                <a:latin typeface="Arial" pitchFamily="34" charset="0"/>
                <a:ea typeface="Times New Roman" pitchFamily="18" charset="0"/>
                <a:cs typeface="Arial" pitchFamily="34" charset="0"/>
              </a:rPr>
              <a:t>Una chocolatería desea maximizar sus ganancias, para lo cuál consta del taller de elaboración y del taller de empacado.</a:t>
            </a:r>
            <a:endParaRPr lang="es-ES" sz="2000" dirty="0">
              <a:latin typeface="Arial" pitchFamily="34" charset="0"/>
              <a:cs typeface="Arial" pitchFamily="34" charset="0"/>
            </a:endParaRPr>
          </a:p>
          <a:p>
            <a:pPr algn="just" eaLnBrk="0" fontAlgn="base" hangingPunct="0">
              <a:spcBef>
                <a:spcPct val="0"/>
              </a:spcBef>
              <a:spcAft>
                <a:spcPct val="0"/>
              </a:spcAft>
            </a:pPr>
            <a:r>
              <a:rPr lang="es-ES" sz="2000" dirty="0">
                <a:latin typeface="Arial" pitchFamily="34" charset="0"/>
                <a:ea typeface="Times New Roman" pitchFamily="18" charset="0"/>
                <a:cs typeface="Arial" pitchFamily="34" charset="0"/>
              </a:rPr>
              <a:t>Si se produce sólo chocolate rama el taller de elaboración puede producir 900 kilos, mientras que si producen solo trufas el taller es capaz de elaborar 500 kilos. Si en el taller de empacado se producen trufas el taller es capaz de elaborar 700 kilos, mientras que si se elabora chocolate rama  se producen 650 kilos.</a:t>
            </a:r>
            <a:endParaRPr lang="es-ES" sz="2000" dirty="0">
              <a:latin typeface="Arial" pitchFamily="34" charset="0"/>
              <a:cs typeface="Arial" pitchFamily="34" charset="0"/>
            </a:endParaRPr>
          </a:p>
          <a:p>
            <a:pPr algn="just" eaLnBrk="0" fontAlgn="base" hangingPunct="0">
              <a:spcBef>
                <a:spcPct val="0"/>
              </a:spcBef>
              <a:spcAft>
                <a:spcPct val="0"/>
              </a:spcAft>
            </a:pPr>
            <a:r>
              <a:rPr lang="es-ES" sz="2000" dirty="0">
                <a:latin typeface="Arial" pitchFamily="34" charset="0"/>
                <a:ea typeface="Times New Roman" pitchFamily="18" charset="0"/>
                <a:cs typeface="Arial" pitchFamily="34" charset="0"/>
              </a:rPr>
              <a:t>Las trufas se venden a $ 2000 al kilo, mientras que el kilo de chocolate rama se vende a $ 1400 el kilo. </a:t>
            </a:r>
            <a:r>
              <a:rPr lang="es-ES" sz="2000" b="1" dirty="0">
                <a:latin typeface="Arial" pitchFamily="34" charset="0"/>
                <a:ea typeface="Times New Roman" pitchFamily="18" charset="0"/>
                <a:cs typeface="Arial" pitchFamily="34" charset="0"/>
              </a:rPr>
              <a:t>Considere que las variables son DISCRETAS</a:t>
            </a:r>
            <a:endParaRPr lang="es-ES" sz="2000" dirty="0">
              <a:latin typeface="Arial" pitchFamily="34" charset="0"/>
              <a:cs typeface="Arial" pitchFamily="34" charset="0"/>
            </a:endParaRPr>
          </a:p>
        </p:txBody>
      </p:sp>
      <p:graphicFrame>
        <p:nvGraphicFramePr>
          <p:cNvPr id="8" name="3 Tabla">
            <a:extLst>
              <a:ext uri="{FF2B5EF4-FFF2-40B4-BE49-F238E27FC236}">
                <a16:creationId xmlns:a16="http://schemas.microsoft.com/office/drawing/2014/main" id="{D1D87A07-EFDE-613C-2BFD-063070C61BD5}"/>
              </a:ext>
            </a:extLst>
          </p:cNvPr>
          <p:cNvGraphicFramePr>
            <a:graphicFrameLocks noGrp="1"/>
          </p:cNvGraphicFramePr>
          <p:nvPr>
            <p:extLst>
              <p:ext uri="{D42A27DB-BD31-4B8C-83A1-F6EECF244321}">
                <p14:modId xmlns:p14="http://schemas.microsoft.com/office/powerpoint/2010/main" val="2880544399"/>
              </p:ext>
            </p:extLst>
          </p:nvPr>
        </p:nvGraphicFramePr>
        <p:xfrm>
          <a:off x="895693" y="5403991"/>
          <a:ext cx="8811014" cy="1284204"/>
        </p:xfrm>
        <a:graphic>
          <a:graphicData uri="http://schemas.openxmlformats.org/drawingml/2006/table">
            <a:tbl>
              <a:tblPr/>
              <a:tblGrid>
                <a:gridCol w="3457487">
                  <a:extLst>
                    <a:ext uri="{9D8B030D-6E8A-4147-A177-3AD203B41FA5}">
                      <a16:colId xmlns:a16="http://schemas.microsoft.com/office/drawing/2014/main" val="20000"/>
                    </a:ext>
                  </a:extLst>
                </a:gridCol>
                <a:gridCol w="1784509">
                  <a:extLst>
                    <a:ext uri="{9D8B030D-6E8A-4147-A177-3AD203B41FA5}">
                      <a16:colId xmlns:a16="http://schemas.microsoft.com/office/drawing/2014/main" val="20001"/>
                    </a:ext>
                  </a:extLst>
                </a:gridCol>
                <a:gridCol w="1784509">
                  <a:extLst>
                    <a:ext uri="{9D8B030D-6E8A-4147-A177-3AD203B41FA5}">
                      <a16:colId xmlns:a16="http://schemas.microsoft.com/office/drawing/2014/main" val="20002"/>
                    </a:ext>
                  </a:extLst>
                </a:gridCol>
                <a:gridCol w="1784509">
                  <a:extLst>
                    <a:ext uri="{9D8B030D-6E8A-4147-A177-3AD203B41FA5}">
                      <a16:colId xmlns:a16="http://schemas.microsoft.com/office/drawing/2014/main" val="20003"/>
                    </a:ext>
                  </a:extLst>
                </a:gridCol>
              </a:tblGrid>
              <a:tr h="243062">
                <a:tc>
                  <a:txBody>
                    <a:bodyPr/>
                    <a:lstStyle/>
                    <a:p>
                      <a:pPr algn="l" fontAlgn="b"/>
                      <a:r>
                        <a:rPr lang="es-ES" sz="1600" b="1" i="0" u="none" strike="noStrike" dirty="0">
                          <a:solidFill>
                            <a:srgbClr val="000000"/>
                          </a:solidFill>
                          <a:latin typeface="Arial" pitchFamily="34" charset="0"/>
                          <a:cs typeface="Arial" pitchFamily="34" charset="0"/>
                        </a:rPr>
                        <a:t>FUNCION OBJETIVO</a:t>
                      </a:r>
                    </a:p>
                  </a:txBody>
                  <a:tcPr marL="9525" marR="9525" marT="9525" marB="0" anchor="b">
                    <a:lnL>
                      <a:noFill/>
                    </a:lnL>
                    <a:lnR>
                      <a:noFill/>
                    </a:lnR>
                    <a:lnT>
                      <a:noFill/>
                    </a:lnT>
                    <a:lnB>
                      <a:noFill/>
                    </a:lnB>
                  </a:tcPr>
                </a:tc>
                <a:tc>
                  <a:txBody>
                    <a:bodyPr/>
                    <a:lstStyle/>
                    <a:p>
                      <a:pPr algn="l" fontAlgn="b"/>
                      <a:r>
                        <a:rPr lang="es-ES" sz="1600" b="1" i="0" u="none" strike="noStrike" dirty="0">
                          <a:solidFill>
                            <a:srgbClr val="000000"/>
                          </a:solidFill>
                          <a:latin typeface="Arial" pitchFamily="34" charset="0"/>
                          <a:cs typeface="Arial" pitchFamily="34" charset="0"/>
                        </a:rPr>
                        <a:t>Z  =</a:t>
                      </a:r>
                    </a:p>
                  </a:txBody>
                  <a:tcPr marL="9525" marR="9525" marT="9525" marB="0" anchor="b">
                    <a:lnL>
                      <a:noFill/>
                    </a:lnL>
                    <a:lnR>
                      <a:noFill/>
                    </a:lnR>
                    <a:lnT>
                      <a:noFill/>
                    </a:lnT>
                    <a:lnB>
                      <a:noFill/>
                    </a:lnB>
                  </a:tcPr>
                </a:tc>
                <a:tc>
                  <a:txBody>
                    <a:bodyPr/>
                    <a:lstStyle/>
                    <a:p>
                      <a:pPr algn="l" fontAlgn="b"/>
                      <a:r>
                        <a:rPr lang="es-ES" sz="1600" b="1" i="0" u="none" strike="noStrike">
                          <a:solidFill>
                            <a:srgbClr val="000000"/>
                          </a:solidFill>
                          <a:latin typeface="Arial" pitchFamily="34" charset="0"/>
                          <a:cs typeface="Arial" pitchFamily="34" charset="0"/>
                        </a:rPr>
                        <a:t>2000 X</a:t>
                      </a:r>
                    </a:p>
                  </a:txBody>
                  <a:tcPr marL="9525" marR="9525" marT="9525" marB="0" anchor="b">
                    <a:lnL>
                      <a:noFill/>
                    </a:lnL>
                    <a:lnR>
                      <a:noFill/>
                    </a:lnR>
                    <a:lnT>
                      <a:noFill/>
                    </a:lnT>
                    <a:lnB>
                      <a:noFill/>
                    </a:lnB>
                  </a:tcPr>
                </a:tc>
                <a:tc>
                  <a:txBody>
                    <a:bodyPr/>
                    <a:lstStyle/>
                    <a:p>
                      <a:pPr algn="l" fontAlgn="b"/>
                      <a:r>
                        <a:rPr lang="es-ES" sz="1600" b="1" i="0" u="none" strike="noStrike" dirty="0">
                          <a:solidFill>
                            <a:srgbClr val="000000"/>
                          </a:solidFill>
                          <a:latin typeface="Arial" pitchFamily="34" charset="0"/>
                          <a:cs typeface="Arial" pitchFamily="34" charset="0"/>
                        </a:rPr>
                        <a:t>1400 Y</a:t>
                      </a:r>
                    </a:p>
                  </a:txBody>
                  <a:tcPr marL="9525" marR="9525" marT="9525" marB="0" anchor="b">
                    <a:lnL>
                      <a:noFill/>
                    </a:lnL>
                    <a:lnR>
                      <a:noFill/>
                    </a:lnR>
                    <a:lnT>
                      <a:noFill/>
                    </a:lnT>
                    <a:lnB>
                      <a:noFill/>
                    </a:lnB>
                  </a:tcPr>
                </a:tc>
                <a:extLst>
                  <a:ext uri="{0D108BD9-81ED-4DB2-BD59-A6C34878D82A}">
                    <a16:rowId xmlns:a16="http://schemas.microsoft.com/office/drawing/2014/main" val="10000"/>
                  </a:ext>
                </a:extLst>
              </a:tr>
              <a:tr h="243062">
                <a:tc>
                  <a:txBody>
                    <a:bodyPr/>
                    <a:lstStyle/>
                    <a:p>
                      <a:pPr algn="l" fontAlgn="b"/>
                      <a:endParaRPr lang="es-ES" sz="1400" b="1"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es-ES" sz="16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1600" b="1" i="0" u="none" strike="noStrike">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16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0001"/>
                  </a:ext>
                </a:extLst>
              </a:tr>
              <a:tr h="243062">
                <a:tc>
                  <a:txBody>
                    <a:bodyPr/>
                    <a:lstStyle/>
                    <a:p>
                      <a:pPr algn="l" fontAlgn="b"/>
                      <a:endParaRPr lang="es-ES" sz="1400" b="1" i="0" u="none" strike="noStrike" dirty="0">
                        <a:solidFill>
                          <a:srgbClr val="000000"/>
                        </a:solidFill>
                        <a:latin typeface="Calibri"/>
                      </a:endParaRPr>
                    </a:p>
                  </a:txBody>
                  <a:tcPr marL="9525" marR="9525" marT="9525" marB="0" anchor="b">
                    <a:lnL>
                      <a:noFill/>
                    </a:lnL>
                    <a:lnR>
                      <a:noFill/>
                    </a:lnR>
                    <a:lnT>
                      <a:noFill/>
                    </a:lnT>
                    <a:lnB>
                      <a:noFill/>
                    </a:lnB>
                  </a:tcPr>
                </a:tc>
                <a:tc>
                  <a:txBody>
                    <a:bodyPr/>
                    <a:lstStyle/>
                    <a:p>
                      <a:pPr algn="l" fontAlgn="b"/>
                      <a:r>
                        <a:rPr lang="es-ES" sz="1600" b="1" i="0" u="none" strike="noStrike" dirty="0">
                          <a:solidFill>
                            <a:srgbClr val="000000"/>
                          </a:solidFill>
                          <a:latin typeface="Arial" pitchFamily="34" charset="0"/>
                          <a:cs typeface="Arial" pitchFamily="34" charset="0"/>
                        </a:rPr>
                        <a:t>X</a:t>
                      </a:r>
                    </a:p>
                  </a:txBody>
                  <a:tcPr marL="9525" marR="9525" marT="9525" marB="0" anchor="b">
                    <a:lnL>
                      <a:noFill/>
                    </a:lnL>
                    <a:lnR>
                      <a:noFill/>
                    </a:lnR>
                    <a:lnT>
                      <a:noFill/>
                    </a:lnT>
                    <a:lnB>
                      <a:noFill/>
                    </a:lnB>
                  </a:tcPr>
                </a:tc>
                <a:tc>
                  <a:txBody>
                    <a:bodyPr/>
                    <a:lstStyle/>
                    <a:p>
                      <a:pPr algn="l" fontAlgn="b"/>
                      <a:r>
                        <a:rPr lang="es-ES" sz="1600" b="1" i="0" u="none" strike="noStrike" dirty="0">
                          <a:solidFill>
                            <a:srgbClr val="000000"/>
                          </a:solidFill>
                          <a:latin typeface="Arial" pitchFamily="34" charset="0"/>
                          <a:cs typeface="Arial" pitchFamily="34" charset="0"/>
                        </a:rPr>
                        <a:t>TRUFAS</a:t>
                      </a:r>
                    </a:p>
                  </a:txBody>
                  <a:tcPr marL="9525" marR="9525" marT="9525" marB="0" anchor="b">
                    <a:lnL>
                      <a:noFill/>
                    </a:lnL>
                    <a:lnR>
                      <a:noFill/>
                    </a:lnR>
                    <a:lnT>
                      <a:noFill/>
                    </a:lnT>
                    <a:lnB>
                      <a:noFill/>
                    </a:lnB>
                  </a:tcPr>
                </a:tc>
                <a:tc>
                  <a:txBody>
                    <a:bodyPr/>
                    <a:lstStyle/>
                    <a:p>
                      <a:pPr algn="l" fontAlgn="b"/>
                      <a:endParaRPr lang="es-ES" sz="16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0002"/>
                  </a:ext>
                </a:extLst>
              </a:tr>
              <a:tr h="270744">
                <a:tc>
                  <a:txBody>
                    <a:bodyPr/>
                    <a:lstStyle/>
                    <a:p>
                      <a:pPr algn="l" fontAlgn="b"/>
                      <a:endParaRPr lang="es-ES" sz="1400" b="1"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es-ES" sz="16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16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16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0003"/>
                  </a:ext>
                </a:extLst>
              </a:tr>
              <a:tr h="243062">
                <a:tc>
                  <a:txBody>
                    <a:bodyPr/>
                    <a:lstStyle/>
                    <a:p>
                      <a:pPr algn="l" fontAlgn="b"/>
                      <a:endParaRPr lang="es-ES" sz="1400" b="1"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r>
                        <a:rPr lang="es-ES" sz="1600" b="1" i="0" u="none" strike="noStrike">
                          <a:solidFill>
                            <a:srgbClr val="000000"/>
                          </a:solidFill>
                          <a:latin typeface="Arial" pitchFamily="34" charset="0"/>
                          <a:cs typeface="Arial" pitchFamily="34" charset="0"/>
                        </a:rPr>
                        <a:t>Y</a:t>
                      </a:r>
                    </a:p>
                  </a:txBody>
                  <a:tcPr marL="9525" marR="9525" marT="9525" marB="0" anchor="b">
                    <a:lnL>
                      <a:noFill/>
                    </a:lnL>
                    <a:lnR>
                      <a:noFill/>
                    </a:lnR>
                    <a:lnT>
                      <a:noFill/>
                    </a:lnT>
                    <a:lnB>
                      <a:noFill/>
                    </a:lnB>
                  </a:tcPr>
                </a:tc>
                <a:tc gridSpan="2">
                  <a:txBody>
                    <a:bodyPr/>
                    <a:lstStyle/>
                    <a:p>
                      <a:pPr algn="l" fontAlgn="b"/>
                      <a:r>
                        <a:rPr lang="es-ES" sz="1600" b="1" i="0" u="none" strike="noStrike" dirty="0">
                          <a:solidFill>
                            <a:srgbClr val="000000"/>
                          </a:solidFill>
                          <a:latin typeface="Arial" pitchFamily="34" charset="0"/>
                          <a:cs typeface="Arial" pitchFamily="34" charset="0"/>
                        </a:rPr>
                        <a:t>CHOCOLATE EN RAMA</a:t>
                      </a:r>
                    </a:p>
                  </a:txBody>
                  <a:tcPr marL="9525" marR="9525" marT="9525" marB="0" anchor="b">
                    <a:lnL>
                      <a:noFill/>
                    </a:lnL>
                    <a:lnR>
                      <a:noFill/>
                    </a:lnR>
                    <a:lnT>
                      <a:noFill/>
                    </a:lnT>
                    <a:lnB>
                      <a:noFill/>
                    </a:lnB>
                  </a:tcPr>
                </a:tc>
                <a:tc hMerge="1">
                  <a:txBody>
                    <a:bodyPr/>
                    <a:lstStyle/>
                    <a:p>
                      <a:endParaRPr lang="es-ES"/>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4763253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Optimización de modelos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Rectangle 1">
            <a:extLst>
              <a:ext uri="{FF2B5EF4-FFF2-40B4-BE49-F238E27FC236}">
                <a16:creationId xmlns:a16="http://schemas.microsoft.com/office/drawing/2014/main" id="{3B5A7B28-6916-43F1-53DF-2338B8C93BFE}"/>
              </a:ext>
            </a:extLst>
          </p:cNvPr>
          <p:cNvSpPr>
            <a:spLocks noChangeArrowheads="1"/>
          </p:cNvSpPr>
          <p:nvPr/>
        </p:nvSpPr>
        <p:spPr bwMode="auto">
          <a:xfrm>
            <a:off x="234462" y="2572544"/>
            <a:ext cx="11534773"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es-ES" sz="2000" dirty="0">
                <a:latin typeface="Arial" pitchFamily="34" charset="0"/>
                <a:ea typeface="Times New Roman" pitchFamily="18" charset="0"/>
                <a:cs typeface="Arial" pitchFamily="34" charset="0"/>
              </a:rPr>
              <a:t>Una empresa constructora desea maximizar sus ganancias, para lo cuál consta del taller de elaboración y del taller de terminación.</a:t>
            </a:r>
            <a:endParaRPr lang="es-ES" sz="2000" dirty="0">
              <a:latin typeface="Arial" pitchFamily="34" charset="0"/>
              <a:cs typeface="Arial" pitchFamily="34" charset="0"/>
            </a:endParaRPr>
          </a:p>
          <a:p>
            <a:pPr algn="just" eaLnBrk="0" fontAlgn="base" hangingPunct="0">
              <a:spcBef>
                <a:spcPct val="0"/>
              </a:spcBef>
              <a:spcAft>
                <a:spcPct val="0"/>
              </a:spcAft>
            </a:pPr>
            <a:r>
              <a:rPr lang="es-ES" sz="2000" dirty="0">
                <a:latin typeface="Arial" pitchFamily="34" charset="0"/>
                <a:ea typeface="Times New Roman" pitchFamily="18" charset="0"/>
                <a:cs typeface="Arial" pitchFamily="34" charset="0"/>
              </a:rPr>
              <a:t>Si se produce sólo casas tipo A, el taller de elaboración puede producir 90 casas, mientras que si producen solo casas tipo B el taller de elaboración es capaz de elaborar 50 casas. Si en el taller de terminación se producen casas tipo A, el taller es capaz de elaborar 70 casas, mientras que si se elabora casas tipo B  se producen 80 casas.</a:t>
            </a:r>
          </a:p>
          <a:p>
            <a:pPr algn="just" eaLnBrk="0" fontAlgn="base" hangingPunct="0">
              <a:spcBef>
                <a:spcPct val="0"/>
              </a:spcBef>
              <a:spcAft>
                <a:spcPct val="0"/>
              </a:spcAft>
            </a:pPr>
            <a:r>
              <a:rPr lang="es-ES" sz="2000" dirty="0">
                <a:latin typeface="Arial" pitchFamily="34" charset="0"/>
                <a:ea typeface="Times New Roman" pitchFamily="18" charset="0"/>
                <a:cs typeface="Arial" pitchFamily="34" charset="0"/>
              </a:rPr>
              <a:t>Las casas tipo A se venden en UF 2.000, mientras que las casas tipo B se venden en UF 1.500. </a:t>
            </a:r>
            <a:endParaRPr lang="es-ES" sz="2000" dirty="0">
              <a:latin typeface="Arial" pitchFamily="34" charset="0"/>
              <a:cs typeface="Arial" pitchFamily="34" charset="0"/>
            </a:endParaRPr>
          </a:p>
        </p:txBody>
      </p:sp>
      <p:graphicFrame>
        <p:nvGraphicFramePr>
          <p:cNvPr id="10" name="3 Tabla">
            <a:extLst>
              <a:ext uri="{FF2B5EF4-FFF2-40B4-BE49-F238E27FC236}">
                <a16:creationId xmlns:a16="http://schemas.microsoft.com/office/drawing/2014/main" id="{24725745-4C67-D858-D470-A0B237449B33}"/>
              </a:ext>
            </a:extLst>
          </p:cNvPr>
          <p:cNvGraphicFramePr>
            <a:graphicFrameLocks noGrp="1"/>
          </p:cNvGraphicFramePr>
          <p:nvPr>
            <p:extLst>
              <p:ext uri="{D42A27DB-BD31-4B8C-83A1-F6EECF244321}">
                <p14:modId xmlns:p14="http://schemas.microsoft.com/office/powerpoint/2010/main" val="985234638"/>
              </p:ext>
            </p:extLst>
          </p:nvPr>
        </p:nvGraphicFramePr>
        <p:xfrm>
          <a:off x="2537105" y="5029941"/>
          <a:ext cx="6929485" cy="1266825"/>
        </p:xfrm>
        <a:graphic>
          <a:graphicData uri="http://schemas.openxmlformats.org/drawingml/2006/table">
            <a:tbl>
              <a:tblPr/>
              <a:tblGrid>
                <a:gridCol w="2719165">
                  <a:extLst>
                    <a:ext uri="{9D8B030D-6E8A-4147-A177-3AD203B41FA5}">
                      <a16:colId xmlns:a16="http://schemas.microsoft.com/office/drawing/2014/main" val="20000"/>
                    </a:ext>
                  </a:extLst>
                </a:gridCol>
                <a:gridCol w="1403440">
                  <a:extLst>
                    <a:ext uri="{9D8B030D-6E8A-4147-A177-3AD203B41FA5}">
                      <a16:colId xmlns:a16="http://schemas.microsoft.com/office/drawing/2014/main" val="20001"/>
                    </a:ext>
                  </a:extLst>
                </a:gridCol>
                <a:gridCol w="1403440">
                  <a:extLst>
                    <a:ext uri="{9D8B030D-6E8A-4147-A177-3AD203B41FA5}">
                      <a16:colId xmlns:a16="http://schemas.microsoft.com/office/drawing/2014/main" val="20002"/>
                    </a:ext>
                  </a:extLst>
                </a:gridCol>
                <a:gridCol w="1403440">
                  <a:extLst>
                    <a:ext uri="{9D8B030D-6E8A-4147-A177-3AD203B41FA5}">
                      <a16:colId xmlns:a16="http://schemas.microsoft.com/office/drawing/2014/main" val="20003"/>
                    </a:ext>
                  </a:extLst>
                </a:gridCol>
              </a:tblGrid>
              <a:tr h="190500">
                <a:tc>
                  <a:txBody>
                    <a:bodyPr/>
                    <a:lstStyle/>
                    <a:p>
                      <a:pPr algn="l" fontAlgn="b"/>
                      <a:r>
                        <a:rPr lang="es-ES" sz="1600" b="1" i="0" u="none" strike="noStrike" dirty="0">
                          <a:solidFill>
                            <a:srgbClr val="000000"/>
                          </a:solidFill>
                          <a:latin typeface="Arial" pitchFamily="34" charset="0"/>
                          <a:cs typeface="Arial" pitchFamily="34" charset="0"/>
                        </a:rPr>
                        <a:t>FUNCION OBJETIVO</a:t>
                      </a:r>
                    </a:p>
                  </a:txBody>
                  <a:tcPr marL="9525" marR="9525" marT="9525" marB="0" anchor="b">
                    <a:lnL>
                      <a:noFill/>
                    </a:lnL>
                    <a:lnR>
                      <a:noFill/>
                    </a:lnR>
                    <a:lnT>
                      <a:noFill/>
                    </a:lnT>
                    <a:lnB>
                      <a:noFill/>
                    </a:lnB>
                  </a:tcPr>
                </a:tc>
                <a:tc>
                  <a:txBody>
                    <a:bodyPr/>
                    <a:lstStyle/>
                    <a:p>
                      <a:pPr algn="l" fontAlgn="b"/>
                      <a:r>
                        <a:rPr lang="es-ES" sz="1600" b="1" i="0" u="none" strike="noStrike" dirty="0">
                          <a:solidFill>
                            <a:srgbClr val="000000"/>
                          </a:solidFill>
                          <a:latin typeface="Arial" pitchFamily="34" charset="0"/>
                          <a:cs typeface="Arial" pitchFamily="34" charset="0"/>
                        </a:rPr>
                        <a:t>Z  =</a:t>
                      </a:r>
                    </a:p>
                  </a:txBody>
                  <a:tcPr marL="9525" marR="9525" marT="9525" marB="0" anchor="b">
                    <a:lnL>
                      <a:noFill/>
                    </a:lnL>
                    <a:lnR>
                      <a:noFill/>
                    </a:lnR>
                    <a:lnT>
                      <a:noFill/>
                    </a:lnT>
                    <a:lnB>
                      <a:noFill/>
                    </a:lnB>
                  </a:tcPr>
                </a:tc>
                <a:tc>
                  <a:txBody>
                    <a:bodyPr/>
                    <a:lstStyle/>
                    <a:p>
                      <a:pPr algn="l" fontAlgn="b"/>
                      <a:r>
                        <a:rPr lang="es-ES" sz="1600" b="1" i="0" u="none" strike="noStrike" dirty="0">
                          <a:solidFill>
                            <a:srgbClr val="000000"/>
                          </a:solidFill>
                          <a:latin typeface="Arial" pitchFamily="34" charset="0"/>
                          <a:cs typeface="Arial" pitchFamily="34" charset="0"/>
                        </a:rPr>
                        <a:t>2000 X</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600" b="1" i="0" u="none" strike="noStrike" kern="1200" dirty="0">
                          <a:solidFill>
                            <a:srgbClr val="000000"/>
                          </a:solidFill>
                          <a:latin typeface="Arial" pitchFamily="34" charset="0"/>
                          <a:ea typeface="+mn-ea"/>
                          <a:cs typeface="Arial" pitchFamily="34" charset="0"/>
                        </a:rPr>
                        <a:t>1500 Y</a:t>
                      </a:r>
                    </a:p>
                  </a:txBody>
                  <a:tcPr marL="9525" marR="9525" marT="9525" marB="0" anchor="b">
                    <a:lnL>
                      <a:noFill/>
                    </a:lnL>
                    <a:lnR>
                      <a:noFill/>
                    </a:lnR>
                    <a:lnT>
                      <a:noFill/>
                    </a:lnT>
                    <a:lnB>
                      <a:noFill/>
                    </a:lnB>
                  </a:tcPr>
                </a:tc>
                <a:extLst>
                  <a:ext uri="{0D108BD9-81ED-4DB2-BD59-A6C34878D82A}">
                    <a16:rowId xmlns:a16="http://schemas.microsoft.com/office/drawing/2014/main" val="10000"/>
                  </a:ext>
                </a:extLst>
              </a:tr>
              <a:tr h="190500">
                <a:tc>
                  <a:txBody>
                    <a:bodyPr/>
                    <a:lstStyle/>
                    <a:p>
                      <a:pPr algn="l" fontAlgn="b"/>
                      <a:endParaRPr lang="es-ES" sz="16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1600" b="1" i="0" u="none" strike="noStrike">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1600" b="1" i="0" u="none" strike="noStrike">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12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0001"/>
                  </a:ext>
                </a:extLst>
              </a:tr>
              <a:tr h="190500">
                <a:tc>
                  <a:txBody>
                    <a:bodyPr/>
                    <a:lstStyle/>
                    <a:p>
                      <a:pPr algn="l" fontAlgn="b"/>
                      <a:endParaRPr lang="es-ES" sz="16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r>
                        <a:rPr lang="es-ES" sz="1600" b="1" i="0" u="none" strike="noStrike">
                          <a:solidFill>
                            <a:srgbClr val="000000"/>
                          </a:solidFill>
                          <a:latin typeface="Arial" pitchFamily="34" charset="0"/>
                          <a:cs typeface="Arial" pitchFamily="34" charset="0"/>
                        </a:rPr>
                        <a:t>X</a:t>
                      </a:r>
                    </a:p>
                  </a:txBody>
                  <a:tcPr marL="9525" marR="9525" marT="9525" marB="0" anchor="b">
                    <a:lnL>
                      <a:noFill/>
                    </a:lnL>
                    <a:lnR>
                      <a:noFill/>
                    </a:lnR>
                    <a:lnT>
                      <a:noFill/>
                    </a:lnT>
                    <a:lnB>
                      <a:noFill/>
                    </a:lnB>
                  </a:tcPr>
                </a:tc>
                <a:tc gridSpan="2">
                  <a:txBody>
                    <a:bodyPr/>
                    <a:lstStyle/>
                    <a:p>
                      <a:pPr algn="l" fontAlgn="b"/>
                      <a:r>
                        <a:rPr lang="es-ES" sz="1600" b="1" i="0" u="none" strike="noStrike" dirty="0">
                          <a:solidFill>
                            <a:srgbClr val="000000"/>
                          </a:solidFill>
                          <a:latin typeface="Arial" pitchFamily="34" charset="0"/>
                          <a:cs typeface="Arial" pitchFamily="34" charset="0"/>
                        </a:rPr>
                        <a:t>CASAS TIPO A</a:t>
                      </a:r>
                    </a:p>
                  </a:txBody>
                  <a:tcPr marL="9525" marR="9525" marT="9525" marB="0" anchor="b">
                    <a:lnL>
                      <a:noFill/>
                    </a:lnL>
                    <a:lnR>
                      <a:noFill/>
                    </a:lnR>
                    <a:lnT>
                      <a:noFill/>
                    </a:lnT>
                    <a:lnB>
                      <a:noFill/>
                    </a:lnB>
                  </a:tcPr>
                </a:tc>
                <a:tc hMerge="1">
                  <a:txBody>
                    <a:bodyPr/>
                    <a:lstStyle/>
                    <a:p>
                      <a:endParaRPr lang="es-ES"/>
                    </a:p>
                  </a:txBody>
                  <a:tcPr/>
                </a:tc>
                <a:extLst>
                  <a:ext uri="{0D108BD9-81ED-4DB2-BD59-A6C34878D82A}">
                    <a16:rowId xmlns:a16="http://schemas.microsoft.com/office/drawing/2014/main" val="10002"/>
                  </a:ext>
                </a:extLst>
              </a:tr>
              <a:tr h="190500">
                <a:tc>
                  <a:txBody>
                    <a:bodyPr/>
                    <a:lstStyle/>
                    <a:p>
                      <a:pPr algn="l" fontAlgn="b"/>
                      <a:endParaRPr lang="es-ES" sz="16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16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16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12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0003"/>
                  </a:ext>
                </a:extLst>
              </a:tr>
              <a:tr h="190500">
                <a:tc>
                  <a:txBody>
                    <a:bodyPr/>
                    <a:lstStyle/>
                    <a:p>
                      <a:pPr algn="l" fontAlgn="b"/>
                      <a:endParaRPr lang="es-ES" sz="1600" b="1" i="0" u="none" strike="noStrike">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r>
                        <a:rPr lang="es-ES" sz="1600" b="1" i="0" u="none" strike="noStrike" dirty="0">
                          <a:solidFill>
                            <a:srgbClr val="000000"/>
                          </a:solidFill>
                          <a:latin typeface="Arial" pitchFamily="34" charset="0"/>
                          <a:cs typeface="Arial" pitchFamily="34" charset="0"/>
                        </a:rPr>
                        <a:t>Y</a:t>
                      </a:r>
                    </a:p>
                  </a:txBody>
                  <a:tcPr marL="9525" marR="9525" marT="9525" marB="0" anchor="b">
                    <a:lnL>
                      <a:noFill/>
                    </a:lnL>
                    <a:lnR>
                      <a:noFill/>
                    </a:lnR>
                    <a:lnT>
                      <a:noFill/>
                    </a:lnT>
                    <a:lnB>
                      <a:noFill/>
                    </a:lnB>
                  </a:tcPr>
                </a:tc>
                <a:tc gridSpan="2">
                  <a:txBody>
                    <a:bodyPr/>
                    <a:lstStyle/>
                    <a:p>
                      <a:pPr algn="l" fontAlgn="b"/>
                      <a:r>
                        <a:rPr lang="es-ES" sz="1600" b="1" i="0" u="none" strike="noStrike" dirty="0">
                          <a:solidFill>
                            <a:srgbClr val="000000"/>
                          </a:solidFill>
                          <a:latin typeface="Arial" pitchFamily="34" charset="0"/>
                          <a:cs typeface="Arial" pitchFamily="34" charset="0"/>
                        </a:rPr>
                        <a:t>CASAS TIPO B</a:t>
                      </a:r>
                    </a:p>
                  </a:txBody>
                  <a:tcPr marL="9525" marR="9525" marT="9525" marB="0" anchor="b">
                    <a:lnL>
                      <a:noFill/>
                    </a:lnL>
                    <a:lnR>
                      <a:noFill/>
                    </a:lnR>
                    <a:lnT>
                      <a:noFill/>
                    </a:lnT>
                    <a:lnB>
                      <a:noFill/>
                    </a:lnB>
                  </a:tcPr>
                </a:tc>
                <a:tc hMerge="1">
                  <a:txBody>
                    <a:bodyPr/>
                    <a:lstStyle/>
                    <a:p>
                      <a:endParaRPr lang="es-ES"/>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6143395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Optimización de modelos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5" name="Rectangle 1">
            <a:extLst>
              <a:ext uri="{FF2B5EF4-FFF2-40B4-BE49-F238E27FC236}">
                <a16:creationId xmlns:a16="http://schemas.microsoft.com/office/drawing/2014/main" id="{80A2F026-28A3-7ADA-2AA3-501C843A5C72}"/>
              </a:ext>
            </a:extLst>
          </p:cNvPr>
          <p:cNvSpPr>
            <a:spLocks noChangeArrowheads="1"/>
          </p:cNvSpPr>
          <p:nvPr/>
        </p:nvSpPr>
        <p:spPr bwMode="auto">
          <a:xfrm>
            <a:off x="333739" y="2475396"/>
            <a:ext cx="11336215"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es-ES" sz="2000" dirty="0">
                <a:latin typeface="Arial" pitchFamily="34" charset="0"/>
                <a:ea typeface="Times New Roman" pitchFamily="18" charset="0"/>
                <a:cs typeface="Arial" pitchFamily="34" charset="0"/>
              </a:rPr>
              <a:t>La empresa YLUZION fabrica sillas  del tipo A y del tipo B. La elaboración se realiza a través de dos talleres, que se conocen como de ensamblaje y de terminación.</a:t>
            </a:r>
            <a:endParaRPr lang="es-ES" sz="2000" dirty="0">
              <a:latin typeface="Arial" pitchFamily="34" charset="0"/>
              <a:cs typeface="Arial" pitchFamily="34" charset="0"/>
            </a:endParaRPr>
          </a:p>
          <a:p>
            <a:pPr algn="just" eaLnBrk="0" fontAlgn="base" hangingPunct="0">
              <a:spcBef>
                <a:spcPct val="0"/>
              </a:spcBef>
              <a:spcAft>
                <a:spcPct val="0"/>
              </a:spcAft>
            </a:pPr>
            <a:r>
              <a:rPr lang="es-ES" sz="2000" dirty="0">
                <a:latin typeface="Arial" pitchFamily="34" charset="0"/>
                <a:ea typeface="Times New Roman" pitchFamily="18" charset="0"/>
                <a:cs typeface="Arial" pitchFamily="34" charset="0"/>
              </a:rPr>
              <a:t>El taller de fabricación dispone de 260 horas y el de terminación dispone de 480 horas.</a:t>
            </a:r>
            <a:endParaRPr lang="es-ES" sz="2000" dirty="0">
              <a:latin typeface="Arial" pitchFamily="34" charset="0"/>
              <a:cs typeface="Arial" pitchFamily="34" charset="0"/>
            </a:endParaRPr>
          </a:p>
          <a:p>
            <a:pPr algn="just" eaLnBrk="0" fontAlgn="base" hangingPunct="0">
              <a:spcBef>
                <a:spcPct val="0"/>
              </a:spcBef>
              <a:spcAft>
                <a:spcPct val="0"/>
              </a:spcAft>
            </a:pPr>
            <a:r>
              <a:rPr lang="es-ES" sz="2000" dirty="0">
                <a:latin typeface="Arial" pitchFamily="34" charset="0"/>
                <a:ea typeface="Times New Roman" pitchFamily="18" charset="0"/>
                <a:cs typeface="Arial" pitchFamily="34" charset="0"/>
              </a:rPr>
              <a:t>Para producir una silla tipo A se requieren 4 horas de ensamblaje y 6 horas de terminación.</a:t>
            </a:r>
            <a:endParaRPr lang="es-ES" sz="2000" dirty="0">
              <a:latin typeface="Arial" pitchFamily="34" charset="0"/>
              <a:cs typeface="Arial" pitchFamily="34" charset="0"/>
            </a:endParaRPr>
          </a:p>
          <a:p>
            <a:pPr algn="just" eaLnBrk="0" fontAlgn="base" hangingPunct="0">
              <a:spcBef>
                <a:spcPct val="0"/>
              </a:spcBef>
              <a:spcAft>
                <a:spcPct val="0"/>
              </a:spcAft>
            </a:pPr>
            <a:r>
              <a:rPr lang="es-ES" sz="2000" dirty="0">
                <a:latin typeface="Arial" pitchFamily="34" charset="0"/>
                <a:ea typeface="Times New Roman" pitchFamily="18" charset="0"/>
                <a:cs typeface="Arial" pitchFamily="34" charset="0"/>
              </a:rPr>
              <a:t>Para producir una silla tipo B se requieren 2 horas de ensamblaje y 8 horas de terminación.</a:t>
            </a:r>
            <a:endParaRPr lang="es-ES" sz="2000" dirty="0">
              <a:latin typeface="Arial" pitchFamily="34" charset="0"/>
              <a:cs typeface="Arial" pitchFamily="34" charset="0"/>
            </a:endParaRPr>
          </a:p>
          <a:p>
            <a:pPr algn="just" eaLnBrk="0" fontAlgn="base" hangingPunct="0">
              <a:spcBef>
                <a:spcPct val="0"/>
              </a:spcBef>
              <a:spcAft>
                <a:spcPct val="0"/>
              </a:spcAft>
            </a:pPr>
            <a:r>
              <a:rPr lang="es-ES" sz="2000" dirty="0">
                <a:latin typeface="Arial" pitchFamily="34" charset="0"/>
                <a:ea typeface="Times New Roman" pitchFamily="18" charset="0"/>
                <a:cs typeface="Arial" pitchFamily="34" charset="0"/>
              </a:rPr>
              <a:t>Determinar el número de sillas, necesarias para optimizar las ganancias.</a:t>
            </a:r>
            <a:endParaRPr lang="es-ES" sz="2000" dirty="0">
              <a:latin typeface="Arial" pitchFamily="34" charset="0"/>
              <a:cs typeface="Arial" pitchFamily="34" charset="0"/>
            </a:endParaRPr>
          </a:p>
          <a:p>
            <a:pPr algn="just" eaLnBrk="0" fontAlgn="base" hangingPunct="0">
              <a:spcBef>
                <a:spcPct val="0"/>
              </a:spcBef>
              <a:spcAft>
                <a:spcPct val="0"/>
              </a:spcAft>
            </a:pPr>
            <a:r>
              <a:rPr lang="es-ES" sz="2000" dirty="0">
                <a:latin typeface="Arial" pitchFamily="34" charset="0"/>
                <a:ea typeface="Times New Roman" pitchFamily="18" charset="0"/>
                <a:cs typeface="Arial" pitchFamily="34" charset="0"/>
              </a:rPr>
              <a:t>Las sillas tipo A se venden a 6 dólares y las tipos B a 8 dólares. </a:t>
            </a:r>
            <a:r>
              <a:rPr lang="es-ES" sz="2000" b="1" dirty="0">
                <a:latin typeface="Arial" pitchFamily="34" charset="0"/>
                <a:ea typeface="Times New Roman" pitchFamily="18" charset="0"/>
                <a:cs typeface="Arial" pitchFamily="34" charset="0"/>
              </a:rPr>
              <a:t>Considere que las variables son discretas.</a:t>
            </a:r>
            <a:endParaRPr lang="es-ES" sz="2000" dirty="0">
              <a:latin typeface="Arial" pitchFamily="34" charset="0"/>
              <a:cs typeface="Arial" pitchFamily="34" charset="0"/>
            </a:endParaRPr>
          </a:p>
        </p:txBody>
      </p:sp>
      <p:graphicFrame>
        <p:nvGraphicFramePr>
          <p:cNvPr id="8" name="3 Tabla">
            <a:extLst>
              <a:ext uri="{FF2B5EF4-FFF2-40B4-BE49-F238E27FC236}">
                <a16:creationId xmlns:a16="http://schemas.microsoft.com/office/drawing/2014/main" id="{250BE9AC-B5B3-750F-B4BB-C32BCD38B354}"/>
              </a:ext>
            </a:extLst>
          </p:cNvPr>
          <p:cNvGraphicFramePr>
            <a:graphicFrameLocks noGrp="1"/>
          </p:cNvGraphicFramePr>
          <p:nvPr>
            <p:extLst>
              <p:ext uri="{D42A27DB-BD31-4B8C-83A1-F6EECF244321}">
                <p14:modId xmlns:p14="http://schemas.microsoft.com/office/powerpoint/2010/main" val="3897250039"/>
              </p:ext>
            </p:extLst>
          </p:nvPr>
        </p:nvGraphicFramePr>
        <p:xfrm>
          <a:off x="1055076" y="5029941"/>
          <a:ext cx="8706610" cy="1571625"/>
        </p:xfrm>
        <a:graphic>
          <a:graphicData uri="http://schemas.openxmlformats.org/drawingml/2006/table">
            <a:tbl>
              <a:tblPr/>
              <a:tblGrid>
                <a:gridCol w="3416518">
                  <a:extLst>
                    <a:ext uri="{9D8B030D-6E8A-4147-A177-3AD203B41FA5}">
                      <a16:colId xmlns:a16="http://schemas.microsoft.com/office/drawing/2014/main" val="20000"/>
                    </a:ext>
                  </a:extLst>
                </a:gridCol>
                <a:gridCol w="1763364">
                  <a:extLst>
                    <a:ext uri="{9D8B030D-6E8A-4147-A177-3AD203B41FA5}">
                      <a16:colId xmlns:a16="http://schemas.microsoft.com/office/drawing/2014/main" val="20001"/>
                    </a:ext>
                  </a:extLst>
                </a:gridCol>
                <a:gridCol w="1763364">
                  <a:extLst>
                    <a:ext uri="{9D8B030D-6E8A-4147-A177-3AD203B41FA5}">
                      <a16:colId xmlns:a16="http://schemas.microsoft.com/office/drawing/2014/main" val="20002"/>
                    </a:ext>
                  </a:extLst>
                </a:gridCol>
                <a:gridCol w="1763364">
                  <a:extLst>
                    <a:ext uri="{9D8B030D-6E8A-4147-A177-3AD203B41FA5}">
                      <a16:colId xmlns:a16="http://schemas.microsoft.com/office/drawing/2014/main" val="20003"/>
                    </a:ext>
                  </a:extLst>
                </a:gridCol>
              </a:tblGrid>
              <a:tr h="190500">
                <a:tc>
                  <a:txBody>
                    <a:bodyPr/>
                    <a:lstStyle/>
                    <a:p>
                      <a:pPr algn="l" fontAlgn="b"/>
                      <a:r>
                        <a:rPr lang="es-ES" sz="2000" b="1" i="0" u="none" strike="noStrike" dirty="0">
                          <a:solidFill>
                            <a:srgbClr val="000000"/>
                          </a:solidFill>
                          <a:latin typeface="Arial" pitchFamily="34" charset="0"/>
                          <a:cs typeface="Arial" pitchFamily="34" charset="0"/>
                        </a:rPr>
                        <a:t>FUNCION OBJETIVO</a:t>
                      </a:r>
                    </a:p>
                  </a:txBody>
                  <a:tcPr marL="9525" marR="9525" marT="9525" marB="0" anchor="b">
                    <a:lnL>
                      <a:noFill/>
                    </a:lnL>
                    <a:lnR>
                      <a:noFill/>
                    </a:lnR>
                    <a:lnT>
                      <a:noFill/>
                    </a:lnT>
                    <a:lnB>
                      <a:noFill/>
                    </a:lnB>
                  </a:tcPr>
                </a:tc>
                <a:tc>
                  <a:txBody>
                    <a:bodyPr/>
                    <a:lstStyle/>
                    <a:p>
                      <a:pPr algn="l" fontAlgn="b"/>
                      <a:r>
                        <a:rPr lang="es-ES" sz="2000" b="1" i="0" u="none" strike="noStrike" dirty="0">
                          <a:solidFill>
                            <a:srgbClr val="000000"/>
                          </a:solidFill>
                          <a:latin typeface="Arial" pitchFamily="34" charset="0"/>
                          <a:cs typeface="Arial" pitchFamily="34" charset="0"/>
                        </a:rPr>
                        <a:t>Z    =</a:t>
                      </a:r>
                    </a:p>
                  </a:txBody>
                  <a:tcPr marL="9525" marR="9525" marT="9525" marB="0" anchor="b">
                    <a:lnL>
                      <a:noFill/>
                    </a:lnL>
                    <a:lnR>
                      <a:noFill/>
                    </a:lnR>
                    <a:lnT>
                      <a:noFill/>
                    </a:lnT>
                    <a:lnB>
                      <a:noFill/>
                    </a:lnB>
                  </a:tcPr>
                </a:tc>
                <a:tc>
                  <a:txBody>
                    <a:bodyPr/>
                    <a:lstStyle/>
                    <a:p>
                      <a:pPr algn="l" fontAlgn="b"/>
                      <a:r>
                        <a:rPr lang="es-ES" sz="2000" b="1" i="0" u="none" strike="noStrike">
                          <a:solidFill>
                            <a:srgbClr val="000000"/>
                          </a:solidFill>
                          <a:latin typeface="Arial" pitchFamily="34" charset="0"/>
                          <a:cs typeface="Arial" pitchFamily="34" charset="0"/>
                        </a:rPr>
                        <a:t>6 X</a:t>
                      </a:r>
                    </a:p>
                  </a:txBody>
                  <a:tcPr marL="9525" marR="9525" marT="9525" marB="0" anchor="b">
                    <a:lnL>
                      <a:noFill/>
                    </a:lnL>
                    <a:lnR>
                      <a:noFill/>
                    </a:lnR>
                    <a:lnT>
                      <a:noFill/>
                    </a:lnT>
                    <a:lnB>
                      <a:noFill/>
                    </a:lnB>
                  </a:tcPr>
                </a:tc>
                <a:tc>
                  <a:txBody>
                    <a:bodyPr/>
                    <a:lstStyle/>
                    <a:p>
                      <a:pPr algn="l" fontAlgn="b"/>
                      <a:r>
                        <a:rPr lang="es-ES" sz="2000" b="1" i="0" u="none" strike="noStrike" dirty="0">
                          <a:solidFill>
                            <a:srgbClr val="000000"/>
                          </a:solidFill>
                          <a:latin typeface="Arial" pitchFamily="34" charset="0"/>
                          <a:cs typeface="Arial" pitchFamily="34" charset="0"/>
                        </a:rPr>
                        <a:t>8 Y</a:t>
                      </a:r>
                    </a:p>
                  </a:txBody>
                  <a:tcPr marL="9525" marR="9525" marT="9525" marB="0" anchor="b">
                    <a:lnL>
                      <a:noFill/>
                    </a:lnL>
                    <a:lnR>
                      <a:noFill/>
                    </a:lnR>
                    <a:lnT>
                      <a:noFill/>
                    </a:lnT>
                    <a:lnB>
                      <a:noFill/>
                    </a:lnB>
                  </a:tcPr>
                </a:tc>
                <a:extLst>
                  <a:ext uri="{0D108BD9-81ED-4DB2-BD59-A6C34878D82A}">
                    <a16:rowId xmlns:a16="http://schemas.microsoft.com/office/drawing/2014/main" val="10000"/>
                  </a:ext>
                </a:extLst>
              </a:tr>
              <a:tr h="190500">
                <a:tc>
                  <a:txBody>
                    <a:bodyPr/>
                    <a:lstStyle/>
                    <a:p>
                      <a:pPr algn="l" fontAlgn="b"/>
                      <a:endParaRPr lang="es-ES" sz="20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2000" b="1" i="0" u="none" strike="noStrike">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2000" b="1" i="0" u="none" strike="noStrike">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20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0001"/>
                  </a:ext>
                </a:extLst>
              </a:tr>
              <a:tr h="190500">
                <a:tc>
                  <a:txBody>
                    <a:bodyPr/>
                    <a:lstStyle/>
                    <a:p>
                      <a:pPr algn="l" fontAlgn="b"/>
                      <a:endParaRPr lang="es-ES" sz="20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r>
                        <a:rPr lang="es-ES" sz="2000" b="1" i="0" u="none" strike="noStrike">
                          <a:solidFill>
                            <a:srgbClr val="000000"/>
                          </a:solidFill>
                          <a:latin typeface="Arial" pitchFamily="34" charset="0"/>
                          <a:cs typeface="Arial" pitchFamily="34" charset="0"/>
                        </a:rPr>
                        <a:t>X</a:t>
                      </a:r>
                    </a:p>
                  </a:txBody>
                  <a:tcPr marL="9525" marR="9525" marT="9525" marB="0" anchor="b">
                    <a:lnL>
                      <a:noFill/>
                    </a:lnL>
                    <a:lnR>
                      <a:noFill/>
                    </a:lnR>
                    <a:lnT>
                      <a:noFill/>
                    </a:lnT>
                    <a:lnB>
                      <a:noFill/>
                    </a:lnB>
                  </a:tcPr>
                </a:tc>
                <a:tc>
                  <a:txBody>
                    <a:bodyPr/>
                    <a:lstStyle/>
                    <a:p>
                      <a:pPr algn="l" fontAlgn="b"/>
                      <a:r>
                        <a:rPr lang="es-ES" sz="2000" b="1" i="0" u="none" strike="noStrike">
                          <a:solidFill>
                            <a:srgbClr val="000000"/>
                          </a:solidFill>
                          <a:latin typeface="Arial" pitchFamily="34" charset="0"/>
                          <a:cs typeface="Arial" pitchFamily="34" charset="0"/>
                        </a:rPr>
                        <a:t>SILLAS A</a:t>
                      </a:r>
                    </a:p>
                  </a:txBody>
                  <a:tcPr marL="9525" marR="9525" marT="9525" marB="0" anchor="b">
                    <a:lnL>
                      <a:noFill/>
                    </a:lnL>
                    <a:lnR>
                      <a:noFill/>
                    </a:lnR>
                    <a:lnT>
                      <a:noFill/>
                    </a:lnT>
                    <a:lnB>
                      <a:noFill/>
                    </a:lnB>
                  </a:tcPr>
                </a:tc>
                <a:tc>
                  <a:txBody>
                    <a:bodyPr/>
                    <a:lstStyle/>
                    <a:p>
                      <a:pPr algn="l" fontAlgn="b"/>
                      <a:endParaRPr lang="es-ES" sz="20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0002"/>
                  </a:ext>
                </a:extLst>
              </a:tr>
              <a:tr h="190500">
                <a:tc>
                  <a:txBody>
                    <a:bodyPr/>
                    <a:lstStyle/>
                    <a:p>
                      <a:pPr algn="l" fontAlgn="b"/>
                      <a:endParaRPr lang="es-ES" sz="20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2000" b="1" i="0" u="none" strike="noStrike">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2000" b="1" i="0" u="none" strike="noStrike">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endParaRPr lang="es-ES" sz="20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0003"/>
                  </a:ext>
                </a:extLst>
              </a:tr>
              <a:tr h="190500">
                <a:tc>
                  <a:txBody>
                    <a:bodyPr/>
                    <a:lstStyle/>
                    <a:p>
                      <a:pPr algn="l" fontAlgn="b"/>
                      <a:endParaRPr lang="es-ES" sz="20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tc>
                  <a:txBody>
                    <a:bodyPr/>
                    <a:lstStyle/>
                    <a:p>
                      <a:pPr algn="l" fontAlgn="b"/>
                      <a:r>
                        <a:rPr lang="es-ES" sz="2000" b="1" i="0" u="none" strike="noStrike" dirty="0">
                          <a:solidFill>
                            <a:srgbClr val="000000"/>
                          </a:solidFill>
                          <a:latin typeface="Arial" pitchFamily="34" charset="0"/>
                          <a:cs typeface="Arial" pitchFamily="34" charset="0"/>
                        </a:rPr>
                        <a:t>Y</a:t>
                      </a:r>
                    </a:p>
                  </a:txBody>
                  <a:tcPr marL="9525" marR="9525" marT="9525" marB="0" anchor="b">
                    <a:lnL>
                      <a:noFill/>
                    </a:lnL>
                    <a:lnR>
                      <a:noFill/>
                    </a:lnR>
                    <a:lnT>
                      <a:noFill/>
                    </a:lnT>
                    <a:lnB>
                      <a:noFill/>
                    </a:lnB>
                  </a:tcPr>
                </a:tc>
                <a:tc>
                  <a:txBody>
                    <a:bodyPr/>
                    <a:lstStyle/>
                    <a:p>
                      <a:pPr algn="l" fontAlgn="b"/>
                      <a:r>
                        <a:rPr lang="es-ES" sz="2000" b="1" i="0" u="none" strike="noStrike" dirty="0">
                          <a:solidFill>
                            <a:srgbClr val="000000"/>
                          </a:solidFill>
                          <a:latin typeface="Arial" pitchFamily="34" charset="0"/>
                          <a:cs typeface="Arial" pitchFamily="34" charset="0"/>
                        </a:rPr>
                        <a:t>SILLAS B</a:t>
                      </a:r>
                    </a:p>
                  </a:txBody>
                  <a:tcPr marL="9525" marR="9525" marT="9525" marB="0" anchor="b">
                    <a:lnL>
                      <a:noFill/>
                    </a:lnL>
                    <a:lnR>
                      <a:noFill/>
                    </a:lnR>
                    <a:lnT>
                      <a:noFill/>
                    </a:lnT>
                    <a:lnB>
                      <a:noFill/>
                    </a:lnB>
                  </a:tcPr>
                </a:tc>
                <a:tc>
                  <a:txBody>
                    <a:bodyPr/>
                    <a:lstStyle/>
                    <a:p>
                      <a:pPr algn="l" fontAlgn="b"/>
                      <a:endParaRPr lang="es-ES" sz="2000" b="1" i="0" u="none" strike="noStrike" dirty="0">
                        <a:solidFill>
                          <a:srgbClr val="000000"/>
                        </a:solidFill>
                        <a:latin typeface="Arial" pitchFamily="34" charset="0"/>
                        <a:cs typeface="Arial"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799075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808891" y="1000109"/>
            <a:ext cx="10585939" cy="3416320"/>
          </a:xfrm>
          <a:prstGeom prst="rect">
            <a:avLst/>
          </a:prstGeom>
        </p:spPr>
        <p:txBody>
          <a:bodyPr wrap="square">
            <a:spAutoFit/>
          </a:bodyPr>
          <a:lstStyle/>
          <a:p>
            <a:pPr marL="342900" indent="-342900" algn="just">
              <a:buFont typeface="Arial" panose="020B0604020202020204" pitchFamily="34" charset="0"/>
              <a:buChar char="•"/>
            </a:pPr>
            <a:r>
              <a:rPr lang="es-MX" sz="2400" dirty="0">
                <a:latin typeface="Arial" pitchFamily="34" charset="0"/>
                <a:cs typeface="Arial" pitchFamily="34" charset="0"/>
              </a:rPr>
              <a:t>La técnica para optimización simple consiste en utilizar </a:t>
            </a:r>
            <a:r>
              <a:rPr lang="es-MX" sz="2400" b="1" i="1" dirty="0">
                <a:latin typeface="Arial" pitchFamily="34" charset="0"/>
                <a:cs typeface="Arial" pitchFamily="34" charset="0"/>
              </a:rPr>
              <a:t>Programación Lineal</a:t>
            </a:r>
            <a:r>
              <a:rPr lang="es-MX" sz="2400" dirty="0">
                <a:latin typeface="Arial" pitchFamily="34" charset="0"/>
                <a:cs typeface="Arial" pitchFamily="34" charset="0"/>
              </a:rPr>
              <a:t> que corresponde a un algoritmo a través del cual se pueden resolver situaciones reales en las que se pretende identificar y resolver dificultades para aumentar la productividad respecto a los recursos (principalmente los limitados y costosos), aumentando así los beneficios. </a:t>
            </a:r>
          </a:p>
          <a:p>
            <a:pPr marL="342900" indent="-342900" algn="just">
              <a:buFont typeface="Arial" panose="020B0604020202020204" pitchFamily="34" charset="0"/>
              <a:buChar char="•"/>
            </a:pPr>
            <a:r>
              <a:rPr lang="es-MX" sz="2400" dirty="0">
                <a:latin typeface="Arial" pitchFamily="34" charset="0"/>
                <a:cs typeface="Arial" pitchFamily="34" charset="0"/>
              </a:rPr>
              <a:t>El objetivo primordial de la </a:t>
            </a:r>
            <a:r>
              <a:rPr lang="es-MX" sz="2400" b="1" i="1" dirty="0">
                <a:latin typeface="Arial" pitchFamily="34" charset="0"/>
                <a:cs typeface="Arial" pitchFamily="34" charset="0"/>
              </a:rPr>
              <a:t>Programación Lineal</a:t>
            </a:r>
            <a:r>
              <a:rPr lang="es-MX" sz="2400" dirty="0">
                <a:latin typeface="Arial" pitchFamily="34" charset="0"/>
                <a:cs typeface="Arial" pitchFamily="34" charset="0"/>
              </a:rPr>
              <a:t> es optimizar, es decir, maximizar o minimizar funciones lineales en varias variables reales con restricciones lineales (sistemas de inecuaciones lineales), optimizando una función objetivo también lineal</a:t>
            </a:r>
            <a:endParaRPr lang="es-ES" sz="2400" dirty="0">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1353" y="928671"/>
            <a:ext cx="11312769" cy="3416320"/>
          </a:xfrm>
          <a:prstGeom prst="rect">
            <a:avLst/>
          </a:prstGeom>
        </p:spPr>
        <p:txBody>
          <a:bodyPr wrap="square">
            <a:spAutoFit/>
          </a:bodyPr>
          <a:lstStyle/>
          <a:p>
            <a:pPr marL="342900" indent="-342900" algn="just">
              <a:buFont typeface="Arial" panose="020B0604020202020204" pitchFamily="34" charset="0"/>
              <a:buChar char="•"/>
            </a:pPr>
            <a:r>
              <a:rPr lang="es-MX" sz="2400" b="1" dirty="0">
                <a:latin typeface="Arial" pitchFamily="34" charset="0"/>
                <a:cs typeface="Arial" pitchFamily="34" charset="0"/>
              </a:rPr>
              <a:t>La función objetivo</a:t>
            </a:r>
          </a:p>
          <a:p>
            <a:pPr marL="342900" indent="-342900" algn="just">
              <a:buFont typeface="Arial" panose="020B0604020202020204" pitchFamily="34" charset="0"/>
              <a:buChar char="•"/>
            </a:pPr>
            <a:endParaRPr lang="es-MX" sz="2400" b="1" dirty="0">
              <a:latin typeface="Arial" pitchFamily="34" charset="0"/>
              <a:cs typeface="Arial" pitchFamily="34" charset="0"/>
            </a:endParaRPr>
          </a:p>
          <a:p>
            <a:pPr marL="342900" indent="-342900" algn="just">
              <a:buFont typeface="Arial" panose="020B0604020202020204" pitchFamily="34" charset="0"/>
              <a:buChar char="•"/>
            </a:pPr>
            <a:r>
              <a:rPr lang="es-MX" sz="2400" b="1" dirty="0">
                <a:latin typeface="Arial" pitchFamily="34" charset="0"/>
                <a:cs typeface="Arial" pitchFamily="34" charset="0"/>
              </a:rPr>
              <a:t>La función objetivo tiene una estrecha relación con la pregunta general que se desea responder</a:t>
            </a:r>
            <a:r>
              <a:rPr lang="es-MX" sz="2400" dirty="0">
                <a:latin typeface="Arial" pitchFamily="34" charset="0"/>
                <a:cs typeface="Arial" pitchFamily="34" charset="0"/>
              </a:rPr>
              <a:t>. Si en un modelo resultasen distintas preguntas, la función objetivo se relacionaría con la pregunta del nivel superior, es decir, la pregunta fundamental. Así por ejemplo, si en una situación se desean minimizar los </a:t>
            </a:r>
            <a:r>
              <a:rPr lang="es-MX" sz="2400" b="1" i="1" dirty="0">
                <a:latin typeface="Arial" pitchFamily="34" charset="0"/>
                <a:cs typeface="Arial" pitchFamily="34" charset="0"/>
                <a:hlinkClick r:id="rId2" tooltip="Costos de Producción"/>
              </a:rPr>
              <a:t>costos</a:t>
            </a:r>
            <a:r>
              <a:rPr lang="es-MX" sz="2400" dirty="0">
                <a:latin typeface="Arial" pitchFamily="34" charset="0"/>
                <a:cs typeface="Arial" pitchFamily="34" charset="0"/>
              </a:rPr>
              <a:t>, es muy probable que la pregunta de mayor nivel sea la que se relacione con aumentar la utilidad en lugar de un interrogante que busque hallar la manera de disminuir los costos.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AutoShape 2" descr="Variables de decisión"/>
          <p:cNvSpPr>
            <a:spLocks noChangeAspect="1" noChangeArrowheads="1"/>
          </p:cNvSpPr>
          <p:nvPr/>
        </p:nvSpPr>
        <p:spPr bwMode="auto">
          <a:xfrm>
            <a:off x="1679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6388" name="AutoShape 4" descr="Variables de decisión"/>
          <p:cNvSpPr>
            <a:spLocks noChangeAspect="1" noChangeArrowheads="1"/>
          </p:cNvSpPr>
          <p:nvPr/>
        </p:nvSpPr>
        <p:spPr bwMode="auto">
          <a:xfrm>
            <a:off x="1679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 name="3 Rectángulo"/>
          <p:cNvSpPr/>
          <p:nvPr/>
        </p:nvSpPr>
        <p:spPr>
          <a:xfrm>
            <a:off x="744415" y="1536174"/>
            <a:ext cx="10703169" cy="3785652"/>
          </a:xfrm>
          <a:prstGeom prst="rect">
            <a:avLst/>
          </a:prstGeom>
        </p:spPr>
        <p:txBody>
          <a:bodyPr wrap="square">
            <a:spAutoFit/>
          </a:bodyPr>
          <a:lstStyle/>
          <a:p>
            <a:pPr marL="342900" indent="-342900">
              <a:buFont typeface="Arial" panose="020B0604020202020204" pitchFamily="34" charset="0"/>
              <a:buChar char="•"/>
            </a:pPr>
            <a:r>
              <a:rPr lang="es-MX" sz="2400" b="1" dirty="0">
                <a:latin typeface="Arial" pitchFamily="34" charset="0"/>
                <a:cs typeface="Arial" pitchFamily="34" charset="0"/>
              </a:rPr>
              <a:t>Las restricciones</a:t>
            </a:r>
          </a:p>
          <a:p>
            <a:pPr marL="342900" indent="-342900">
              <a:buFont typeface="Arial" panose="020B0604020202020204" pitchFamily="34" charset="0"/>
              <a:buChar char="•"/>
            </a:pPr>
            <a:endParaRPr lang="es-MX" sz="2400" b="1" dirty="0">
              <a:latin typeface="Arial" pitchFamily="34" charset="0"/>
              <a:cs typeface="Arial" pitchFamily="34" charset="0"/>
            </a:endParaRPr>
          </a:p>
          <a:p>
            <a:pPr marL="342900" indent="-342900" algn="just">
              <a:buFont typeface="Arial" panose="020B0604020202020204" pitchFamily="34" charset="0"/>
              <a:buChar char="•"/>
            </a:pPr>
            <a:r>
              <a:rPr lang="es-MX" sz="2400" dirty="0">
                <a:latin typeface="Arial" pitchFamily="34" charset="0"/>
                <a:cs typeface="Arial" pitchFamily="34" charset="0"/>
              </a:rPr>
              <a:t>Cuando hablamos de las restricciones en un problema de </a:t>
            </a:r>
            <a:r>
              <a:rPr lang="es-MX" sz="2400" b="1" dirty="0">
                <a:latin typeface="Arial" pitchFamily="34" charset="0"/>
                <a:cs typeface="Arial" pitchFamily="34" charset="0"/>
              </a:rPr>
              <a:t>programación lineal</a:t>
            </a:r>
            <a:r>
              <a:rPr lang="es-MX" sz="2400" dirty="0">
                <a:latin typeface="Arial" pitchFamily="34" charset="0"/>
                <a:cs typeface="Arial" pitchFamily="34" charset="0"/>
              </a:rPr>
              <a:t>, nos referimos a todo aquello que limita la libertad de los valores que pueden tomar las variables de decisión.</a:t>
            </a:r>
          </a:p>
          <a:p>
            <a:pPr marL="342900" indent="-342900" algn="just">
              <a:buFont typeface="Arial" panose="020B0604020202020204" pitchFamily="34" charset="0"/>
              <a:buChar char="•"/>
            </a:pPr>
            <a:r>
              <a:rPr lang="es-MX" sz="2400" dirty="0">
                <a:latin typeface="Arial" pitchFamily="34" charset="0"/>
                <a:cs typeface="Arial" pitchFamily="34" charset="0"/>
              </a:rPr>
              <a:t>La mejor manera de hallarlas consiste en pensar en un caso hipotético en el que decidiéramos darle un valor infinito a nuestras variables de decisión, por ejemplo, ¿qué pasaría si en un problema que precisa maximizar sus utilidades en un sistema de producción de calzado decidiéramos producir una cantidad infinita de zapatos?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67508" y="1571612"/>
            <a:ext cx="8586078" cy="3416320"/>
          </a:xfrm>
          <a:prstGeom prst="rect">
            <a:avLst/>
          </a:prstGeom>
        </p:spPr>
        <p:txBody>
          <a:bodyPr wrap="square">
            <a:spAutoFit/>
          </a:bodyPr>
          <a:lstStyle/>
          <a:p>
            <a:pPr marL="342900" indent="-342900" algn="just">
              <a:buFont typeface="Arial" panose="020B0604020202020204" pitchFamily="34" charset="0"/>
              <a:buChar char="•"/>
            </a:pPr>
            <a:r>
              <a:rPr lang="es-MX" sz="2400" dirty="0">
                <a:latin typeface="Arial" pitchFamily="34" charset="0"/>
                <a:cs typeface="Arial" pitchFamily="34" charset="0"/>
              </a:rPr>
              <a:t>Los resultados y el proceso de optimización se convierten en un respaldo cuantitativo de las decisiones frente a las situaciones planteadas. Decisiones en las que sería importante tener en cuenta diversos criterios administrativos como:</a:t>
            </a:r>
          </a:p>
          <a:p>
            <a:pPr marL="914400" lvl="1" indent="-457200" algn="just">
              <a:buFont typeface="+mj-lt"/>
              <a:buAutoNum type="alphaLcPeriod"/>
            </a:pPr>
            <a:r>
              <a:rPr lang="es-MX" sz="2400" dirty="0">
                <a:latin typeface="Arial" pitchFamily="34" charset="0"/>
                <a:cs typeface="Arial" pitchFamily="34" charset="0"/>
              </a:rPr>
              <a:t>Los hechos</a:t>
            </a:r>
          </a:p>
          <a:p>
            <a:pPr marL="914400" lvl="1" indent="-457200" algn="just">
              <a:buFont typeface="+mj-lt"/>
              <a:buAutoNum type="alphaLcPeriod"/>
            </a:pPr>
            <a:r>
              <a:rPr lang="es-MX" sz="2400" dirty="0">
                <a:latin typeface="Arial" pitchFamily="34" charset="0"/>
                <a:cs typeface="Arial" pitchFamily="34" charset="0"/>
              </a:rPr>
              <a:t>La experiencia</a:t>
            </a:r>
          </a:p>
          <a:p>
            <a:pPr marL="914400" lvl="1" indent="-457200" algn="just">
              <a:buFont typeface="+mj-lt"/>
              <a:buAutoNum type="alphaLcPeriod"/>
            </a:pPr>
            <a:r>
              <a:rPr lang="es-MX" sz="2400" dirty="0">
                <a:latin typeface="Arial" pitchFamily="34" charset="0"/>
                <a:cs typeface="Arial" pitchFamily="34" charset="0"/>
              </a:rPr>
              <a:t>La intuición</a:t>
            </a:r>
          </a:p>
          <a:p>
            <a:pPr marL="914400" lvl="1" indent="-457200" algn="just">
              <a:buFont typeface="+mj-lt"/>
              <a:buAutoNum type="alphaLcPeriod"/>
            </a:pPr>
            <a:r>
              <a:rPr lang="es-MX" sz="2400" dirty="0">
                <a:latin typeface="Arial" pitchFamily="34" charset="0"/>
                <a:cs typeface="Arial" pitchFamily="34" charset="0"/>
              </a:rPr>
              <a:t>La autoridad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595538" y="93369"/>
            <a:ext cx="7143800" cy="4348862"/>
          </a:xfrm>
          <a:prstGeom prst="rect">
            <a:avLst/>
          </a:prstGeom>
          <a:solidFill>
            <a:srgbClr val="FFFFFF"/>
          </a:solidFill>
          <a:ln w="9525">
            <a:noFill/>
            <a:miter lim="800000"/>
            <a:headEnd/>
            <a:tailEnd/>
          </a:ln>
          <a:effectLst/>
        </p:spPr>
        <p:txBody>
          <a:bodyPr vert="horz" wrap="square" lIns="133308" tIns="0" rIns="0" bIns="268203" numCol="1" anchor="ctr" anchorCtr="0" compatLnSpc="1">
            <a:prstTxWarp prst="textNoShape">
              <a:avLst/>
            </a:prstTxWarp>
            <a:spAutoFit/>
          </a:bodyPr>
          <a:lstStyle/>
          <a:p>
            <a:pPr marL="342900" indent="-342900" algn="just" fontAlgn="base">
              <a:spcBef>
                <a:spcPct val="0"/>
              </a:spcBef>
              <a:spcAft>
                <a:spcPct val="0"/>
              </a:spcAft>
              <a:buFont typeface="Arial" panose="020B0604020202020204" pitchFamily="34" charset="0"/>
              <a:buChar char="•"/>
            </a:pPr>
            <a:r>
              <a:rPr lang="es-ES" sz="2000" b="1" dirty="0">
                <a:solidFill>
                  <a:srgbClr val="2C2F34"/>
                </a:solidFill>
                <a:latin typeface="Arial" pitchFamily="34" charset="0"/>
                <a:cs typeface="Arial" pitchFamily="34" charset="0"/>
              </a:rPr>
              <a:t>¿Cómo resolver un problema mediante programación lineal?</a:t>
            </a:r>
          </a:p>
          <a:p>
            <a:pPr marL="342900" indent="-342900" algn="just" fontAlgn="base">
              <a:spcBef>
                <a:spcPct val="0"/>
              </a:spcBef>
              <a:spcAft>
                <a:spcPct val="0"/>
              </a:spcAft>
              <a:buFont typeface="Arial" panose="020B0604020202020204" pitchFamily="34" charset="0"/>
              <a:buChar char="•"/>
            </a:pPr>
            <a:endParaRPr lang="es-ES" sz="2000" b="1" dirty="0">
              <a:solidFill>
                <a:srgbClr val="2C2F34"/>
              </a:solidFill>
              <a:latin typeface="Arial" pitchFamily="34" charset="0"/>
              <a:cs typeface="Arial" pitchFamily="34" charset="0"/>
            </a:endParaRPr>
          </a:p>
          <a:p>
            <a:pPr marL="342900" indent="-342900" algn="just" eaLnBrk="0" fontAlgn="base" hangingPunct="0">
              <a:spcBef>
                <a:spcPct val="0"/>
              </a:spcBef>
              <a:spcAft>
                <a:spcPts val="600"/>
              </a:spcAft>
              <a:buFont typeface="Arial" panose="020B0604020202020204" pitchFamily="34" charset="0"/>
              <a:buChar char="•"/>
            </a:pPr>
            <a:r>
              <a:rPr lang="es-ES" sz="2000" dirty="0">
                <a:solidFill>
                  <a:srgbClr val="2C2F34"/>
                </a:solidFill>
                <a:latin typeface="Arial" pitchFamily="34" charset="0"/>
                <a:cs typeface="Arial" pitchFamily="34" charset="0"/>
              </a:rPr>
              <a:t>El primer paso para la resolución de un problema de programación lineal consiste en la identificación de los elementos básicos de un modelo matemático, estos son:</a:t>
            </a:r>
            <a:endParaRPr lang="es-ES" sz="2000" dirty="0">
              <a:latin typeface="Arial" pitchFamily="34" charset="0"/>
              <a:cs typeface="Arial" pitchFamily="34" charset="0"/>
            </a:endParaRPr>
          </a:p>
          <a:p>
            <a:pPr marL="914400" lvl="1" indent="-457200" algn="just" eaLnBrk="0" fontAlgn="base" hangingPunct="0">
              <a:spcBef>
                <a:spcPct val="0"/>
              </a:spcBef>
              <a:spcAft>
                <a:spcPct val="0"/>
              </a:spcAft>
              <a:buFont typeface="+mj-lt"/>
              <a:buAutoNum type="alphaLcPeriod"/>
            </a:pPr>
            <a:r>
              <a:rPr lang="es-ES" sz="2000" dirty="0">
                <a:solidFill>
                  <a:srgbClr val="2C2F34"/>
                </a:solidFill>
                <a:latin typeface="Arial" pitchFamily="34" charset="0"/>
                <a:cs typeface="Arial" pitchFamily="34" charset="0"/>
              </a:rPr>
              <a:t>Función Objetivo</a:t>
            </a:r>
          </a:p>
          <a:p>
            <a:pPr marL="914400" lvl="1" indent="-457200" algn="just" eaLnBrk="0" fontAlgn="base" hangingPunct="0">
              <a:spcBef>
                <a:spcPct val="0"/>
              </a:spcBef>
              <a:spcAft>
                <a:spcPct val="0"/>
              </a:spcAft>
              <a:buFont typeface="+mj-lt"/>
              <a:buAutoNum type="alphaLcPeriod"/>
            </a:pPr>
            <a:r>
              <a:rPr lang="es-ES" sz="2000" dirty="0">
                <a:solidFill>
                  <a:srgbClr val="2C2F34"/>
                </a:solidFill>
                <a:latin typeface="Arial" pitchFamily="34" charset="0"/>
                <a:cs typeface="Arial" pitchFamily="34" charset="0"/>
              </a:rPr>
              <a:t>Variables</a:t>
            </a:r>
          </a:p>
          <a:p>
            <a:pPr marL="914400" lvl="1" indent="-457200" algn="just" eaLnBrk="0" fontAlgn="base" hangingPunct="0">
              <a:spcBef>
                <a:spcPct val="0"/>
              </a:spcBef>
              <a:spcAft>
                <a:spcPct val="0"/>
              </a:spcAft>
              <a:buFont typeface="+mj-lt"/>
              <a:buAutoNum type="alphaLcPeriod"/>
            </a:pPr>
            <a:r>
              <a:rPr lang="es-ES" sz="2000" dirty="0">
                <a:solidFill>
                  <a:srgbClr val="2C2F34"/>
                </a:solidFill>
                <a:latin typeface="Arial" pitchFamily="34" charset="0"/>
                <a:cs typeface="Arial" pitchFamily="34" charset="0"/>
              </a:rPr>
              <a:t>Restricciones</a:t>
            </a:r>
          </a:p>
          <a:p>
            <a:pPr algn="just" eaLnBrk="0" fontAlgn="base" hangingPunct="0">
              <a:spcBef>
                <a:spcPct val="0"/>
              </a:spcBef>
              <a:spcAft>
                <a:spcPct val="0"/>
              </a:spcAft>
              <a:buFontTx/>
              <a:buChar char="•"/>
            </a:pPr>
            <a:endParaRPr lang="es-ES" sz="2000" dirty="0">
              <a:solidFill>
                <a:srgbClr val="2C2F34"/>
              </a:solidFill>
              <a:latin typeface="Arial" pitchFamily="34" charset="0"/>
              <a:cs typeface="Arial" pitchFamily="34" charset="0"/>
            </a:endParaRPr>
          </a:p>
          <a:p>
            <a:pPr marL="342900" indent="-342900" algn="just" eaLnBrk="0" fontAlgn="base" hangingPunct="0">
              <a:spcBef>
                <a:spcPct val="0"/>
              </a:spcBef>
              <a:spcAft>
                <a:spcPct val="0"/>
              </a:spcAft>
              <a:buFont typeface="Arial" panose="020B0604020202020204" pitchFamily="34" charset="0"/>
              <a:buChar char="•"/>
            </a:pPr>
            <a:r>
              <a:rPr lang="es-ES" sz="2000" dirty="0">
                <a:solidFill>
                  <a:srgbClr val="2C2F34"/>
                </a:solidFill>
                <a:latin typeface="Arial" pitchFamily="34" charset="0"/>
                <a:cs typeface="Arial" pitchFamily="34" charset="0"/>
              </a:rPr>
              <a:t>El siguiente paso consiste en la determinación de los mismos, para lo cual proponemos seguir la siguiente metodología: </a:t>
            </a:r>
          </a:p>
        </p:txBody>
      </p:sp>
      <p:pic>
        <p:nvPicPr>
          <p:cNvPr id="1026" name="Picture 2" descr="Programación lineal"/>
          <p:cNvPicPr>
            <a:picLocks noChangeAspect="1" noChangeArrowheads="1"/>
          </p:cNvPicPr>
          <p:nvPr/>
        </p:nvPicPr>
        <p:blipFill>
          <a:blip r:embed="rId2"/>
          <a:srcRect/>
          <a:stretch>
            <a:fillRect/>
          </a:stretch>
        </p:blipFill>
        <p:spPr bwMode="auto">
          <a:xfrm>
            <a:off x="2666976" y="4143380"/>
            <a:ext cx="7215238" cy="2286016"/>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38907" y="1218449"/>
            <a:ext cx="10914185" cy="4154984"/>
          </a:xfrm>
          <a:prstGeom prst="rect">
            <a:avLst/>
          </a:prstGeom>
        </p:spPr>
        <p:txBody>
          <a:bodyPr wrap="square">
            <a:spAutoFit/>
          </a:bodyPr>
          <a:lstStyle/>
          <a:p>
            <a:pPr marL="342900" indent="-342900" algn="just">
              <a:buFont typeface="Arial" panose="020B0604020202020204" pitchFamily="34" charset="0"/>
              <a:buChar char="•"/>
            </a:pPr>
            <a:r>
              <a:rPr lang="es-MX" sz="2400" b="1" dirty="0">
                <a:latin typeface="Arial" pitchFamily="34" charset="0"/>
                <a:cs typeface="Arial" pitchFamily="34" charset="0"/>
              </a:rPr>
              <a:t>Las variables de decisión</a:t>
            </a:r>
          </a:p>
          <a:p>
            <a:pPr marL="342900" indent="-342900" algn="just">
              <a:buFont typeface="Arial" panose="020B0604020202020204" pitchFamily="34" charset="0"/>
              <a:buChar char="•"/>
            </a:pPr>
            <a:endParaRPr lang="es-MX" sz="2400" b="1" dirty="0">
              <a:latin typeface="Arial" pitchFamily="34" charset="0"/>
              <a:cs typeface="Arial" pitchFamily="34" charset="0"/>
            </a:endParaRPr>
          </a:p>
          <a:p>
            <a:pPr marL="800100" lvl="1" indent="-342900" algn="just">
              <a:buFont typeface="Arial" panose="020B0604020202020204" pitchFamily="34" charset="0"/>
              <a:buChar char="•"/>
            </a:pPr>
            <a:r>
              <a:rPr lang="es-MX" sz="2400" dirty="0">
                <a:latin typeface="Arial" pitchFamily="34" charset="0"/>
                <a:cs typeface="Arial" pitchFamily="34" charset="0"/>
              </a:rPr>
              <a:t>Similar a la relación que existe entre objetivos específicos y objetivo general, se comportan las variables de decisión respecto a la función objetivo.</a:t>
            </a:r>
          </a:p>
          <a:p>
            <a:pPr marL="342900" indent="-342900" algn="just">
              <a:buFont typeface="Arial" panose="020B0604020202020204" pitchFamily="34" charset="0"/>
              <a:buChar char="•"/>
            </a:pPr>
            <a:endParaRPr lang="es-MX" sz="2400" dirty="0">
              <a:latin typeface="Arial" pitchFamily="34" charset="0"/>
              <a:cs typeface="Arial" pitchFamily="34" charset="0"/>
            </a:endParaRPr>
          </a:p>
          <a:p>
            <a:pPr marL="800100" lvl="1" indent="-342900" algn="just">
              <a:buFont typeface="Arial" panose="020B0604020202020204" pitchFamily="34" charset="0"/>
              <a:buChar char="•"/>
            </a:pPr>
            <a:r>
              <a:rPr lang="es-MX" sz="2400" dirty="0">
                <a:latin typeface="Arial" pitchFamily="34" charset="0"/>
                <a:cs typeface="Arial" pitchFamily="34" charset="0"/>
              </a:rPr>
              <a:t>Las variables de decisión, son en teoría, factores controlables del sistema que se está modelando, y como tal, estas pueden tomar diversos valores posibles, de los cuales se precisa conocer su valor óptimo, que contribuya con la consecución del objetivo de la función general del problema.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Método SIMPLEX</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361916"/>
            <a:ext cx="10210800" cy="2862322"/>
          </a:xfrm>
          <a:prstGeom prst="rect">
            <a:avLst/>
          </a:prstGeom>
          <a:noFill/>
        </p:spPr>
        <p:txBody>
          <a:bodyPr wrap="square" rtlCol="0">
            <a:spAutoFit/>
          </a:bodyPr>
          <a:lstStyle/>
          <a:p>
            <a:pPr marL="457200" indent="-457200">
              <a:buFont typeface="Arial" panose="020B0604020202020204" pitchFamily="34" charset="0"/>
              <a:buChar char="•"/>
            </a:pPr>
            <a:r>
              <a:rPr lang="es-CL" dirty="0"/>
              <a:t>Realicemos ahora un ejercicio utilizando el método SIMPLEX: El ejercicio fue extraído desde el siguiente vínculo </a:t>
            </a:r>
            <a:r>
              <a:rPr lang="es-CL" dirty="0">
                <a:hlinkClick r:id="rId3"/>
              </a:rPr>
              <a:t>https://www.youtube.com/watch?v=eLDXXSTM2_c</a:t>
            </a:r>
            <a:r>
              <a:rPr lang="es-CL" dirty="0"/>
              <a:t> </a:t>
            </a:r>
          </a:p>
          <a:p>
            <a:pPr marL="457200" indent="-457200">
              <a:buFont typeface="Arial" panose="020B0604020202020204" pitchFamily="34" charset="0"/>
              <a:buChar char="•"/>
            </a:pPr>
            <a:r>
              <a:rPr lang="es-CL" dirty="0"/>
              <a:t>Una empresa utiliza 3 operaciones para armar tres tipos de juguetes: trenes, camiones y autos. Los tiempos involucrados para fabricar estos juguetes son 430, 460 y 420 minutos respectivamente y los ingresos por unidad es de USD$3, USD$2 y USD$5 respectivamente.</a:t>
            </a:r>
          </a:p>
          <a:p>
            <a:pPr marL="457200" indent="-457200">
              <a:buFont typeface="Arial" panose="020B0604020202020204" pitchFamily="34" charset="0"/>
              <a:buChar char="•"/>
            </a:pPr>
            <a:r>
              <a:rPr lang="es-CL" dirty="0"/>
              <a:t>Los tiempos para armar tren por cada actividad son 1, 3 y 1 minuto, un camión utiliza 2, 0 y 4 minutos y un auto 1, 2 y 0 minutos (0 significa que dicha operación no se realiza)</a:t>
            </a:r>
          </a:p>
          <a:p>
            <a:pPr marL="457200" indent="-457200">
              <a:buFont typeface="Arial" panose="020B0604020202020204" pitchFamily="34" charset="0"/>
              <a:buChar char="•"/>
            </a:pPr>
            <a:r>
              <a:rPr lang="es-CL" dirty="0"/>
              <a:t>La siguiente tabla resume las actividades, recursos empleados e ingresos por cada juguete </a:t>
            </a:r>
          </a:p>
          <a:p>
            <a:pPr marL="457200" indent="-457200">
              <a:buFont typeface="Arial" panose="020B0604020202020204" pitchFamily="34" charset="0"/>
              <a:buChar char="•"/>
            </a:pPr>
            <a:endParaRPr lang="es-MX" dirty="0"/>
          </a:p>
          <a:p>
            <a:pPr marL="742950" lvl="1" indent="-285750">
              <a:buFont typeface="Arial" panose="020B0604020202020204" pitchFamily="34" charset="0"/>
              <a:buChar char="•"/>
            </a:pPr>
            <a:endParaRPr lang="es-MX" dirty="0"/>
          </a:p>
        </p:txBody>
      </p:sp>
      <p:graphicFrame>
        <p:nvGraphicFramePr>
          <p:cNvPr id="5" name="Tabla 7">
            <a:extLst>
              <a:ext uri="{FF2B5EF4-FFF2-40B4-BE49-F238E27FC236}">
                <a16:creationId xmlns:a16="http://schemas.microsoft.com/office/drawing/2014/main" id="{2FC60DBC-8188-A640-B5CB-0C5D3E04A9C4}"/>
              </a:ext>
            </a:extLst>
          </p:cNvPr>
          <p:cNvGraphicFramePr>
            <a:graphicFrameLocks noGrp="1"/>
          </p:cNvGraphicFramePr>
          <p:nvPr/>
        </p:nvGraphicFramePr>
        <p:xfrm>
          <a:off x="1698626" y="4568752"/>
          <a:ext cx="8510603" cy="221488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1113131737"/>
                    </a:ext>
                  </a:extLst>
                </a:gridCol>
                <a:gridCol w="1625600">
                  <a:extLst>
                    <a:ext uri="{9D8B030D-6E8A-4147-A177-3AD203B41FA5}">
                      <a16:colId xmlns:a16="http://schemas.microsoft.com/office/drawing/2014/main" val="3409528994"/>
                    </a:ext>
                  </a:extLst>
                </a:gridCol>
                <a:gridCol w="1625600">
                  <a:extLst>
                    <a:ext uri="{9D8B030D-6E8A-4147-A177-3AD203B41FA5}">
                      <a16:colId xmlns:a16="http://schemas.microsoft.com/office/drawing/2014/main" val="4191158122"/>
                    </a:ext>
                  </a:extLst>
                </a:gridCol>
                <a:gridCol w="1625600">
                  <a:extLst>
                    <a:ext uri="{9D8B030D-6E8A-4147-A177-3AD203B41FA5}">
                      <a16:colId xmlns:a16="http://schemas.microsoft.com/office/drawing/2014/main" val="4120572539"/>
                    </a:ext>
                  </a:extLst>
                </a:gridCol>
                <a:gridCol w="2008203">
                  <a:extLst>
                    <a:ext uri="{9D8B030D-6E8A-4147-A177-3AD203B41FA5}">
                      <a16:colId xmlns:a16="http://schemas.microsoft.com/office/drawing/2014/main" val="1192114451"/>
                    </a:ext>
                  </a:extLst>
                </a:gridCol>
              </a:tblGrid>
              <a:tr h="185420">
                <a:tc rowSpan="2">
                  <a:txBody>
                    <a:bodyPr/>
                    <a:lstStyle/>
                    <a:p>
                      <a:pPr algn="ctr"/>
                      <a:r>
                        <a:rPr lang="es-CL" dirty="0"/>
                        <a:t>Operaciones</a:t>
                      </a:r>
                    </a:p>
                  </a:txBody>
                  <a:tcPr anchor="ctr"/>
                </a:tc>
                <a:tc gridSpan="3">
                  <a:txBody>
                    <a:bodyPr/>
                    <a:lstStyle/>
                    <a:p>
                      <a:pPr algn="ctr"/>
                      <a:r>
                        <a:rPr lang="es-CL" dirty="0"/>
                        <a:t>Tiempos diario disponible en minutos</a:t>
                      </a:r>
                    </a:p>
                  </a:txBody>
                  <a:tcPr/>
                </a:tc>
                <a:tc hMerge="1">
                  <a:txBody>
                    <a:bodyPr/>
                    <a:lstStyle/>
                    <a:p>
                      <a:endParaRPr lang="es-CL" dirty="0"/>
                    </a:p>
                  </a:txBody>
                  <a:tcPr/>
                </a:tc>
                <a:tc hMerge="1">
                  <a:txBody>
                    <a:bodyPr/>
                    <a:lstStyle/>
                    <a:p>
                      <a:endParaRPr lang="es-CL" dirty="0"/>
                    </a:p>
                  </a:txBody>
                  <a:tcPr/>
                </a:tc>
                <a:tc rowSpan="2">
                  <a:txBody>
                    <a:bodyPr/>
                    <a:lstStyle/>
                    <a:p>
                      <a:pPr algn="ctr"/>
                      <a:r>
                        <a:rPr lang="es-CL" dirty="0"/>
                        <a:t>Tiempo disponible (minutos)</a:t>
                      </a:r>
                    </a:p>
                  </a:txBody>
                  <a:tcPr/>
                </a:tc>
                <a:extLst>
                  <a:ext uri="{0D108BD9-81ED-4DB2-BD59-A6C34878D82A}">
                    <a16:rowId xmlns:a16="http://schemas.microsoft.com/office/drawing/2014/main" val="2712454659"/>
                  </a:ext>
                </a:extLst>
              </a:tr>
              <a:tr h="185420">
                <a:tc vMerge="1">
                  <a:txBody>
                    <a:bodyPr/>
                    <a:lstStyle/>
                    <a:p>
                      <a:endParaRPr lang="es-CL" dirty="0"/>
                    </a:p>
                  </a:txBody>
                  <a:tcPr/>
                </a:tc>
                <a:tc>
                  <a:txBody>
                    <a:bodyPr/>
                    <a:lstStyle/>
                    <a:p>
                      <a:pPr algn="ctr"/>
                      <a:r>
                        <a:rPr lang="es-CL" dirty="0"/>
                        <a:t>Tren</a:t>
                      </a:r>
                    </a:p>
                  </a:txBody>
                  <a:tcPr/>
                </a:tc>
                <a:tc>
                  <a:txBody>
                    <a:bodyPr/>
                    <a:lstStyle/>
                    <a:p>
                      <a:pPr algn="ctr"/>
                      <a:r>
                        <a:rPr lang="es-CL" dirty="0"/>
                        <a:t>Camión</a:t>
                      </a:r>
                    </a:p>
                  </a:txBody>
                  <a:tcPr/>
                </a:tc>
                <a:tc>
                  <a:txBody>
                    <a:bodyPr/>
                    <a:lstStyle/>
                    <a:p>
                      <a:pPr algn="ctr"/>
                      <a:r>
                        <a:rPr lang="es-CL" dirty="0"/>
                        <a:t>Auto</a:t>
                      </a:r>
                    </a:p>
                  </a:txBody>
                  <a:tcPr/>
                </a:tc>
                <a:tc vMerge="1">
                  <a:txBody>
                    <a:bodyPr/>
                    <a:lstStyle/>
                    <a:p>
                      <a:endParaRPr lang="es-CL" dirty="0"/>
                    </a:p>
                  </a:txBody>
                  <a:tcPr/>
                </a:tc>
                <a:extLst>
                  <a:ext uri="{0D108BD9-81ED-4DB2-BD59-A6C34878D82A}">
                    <a16:rowId xmlns:a16="http://schemas.microsoft.com/office/drawing/2014/main" val="2050891239"/>
                  </a:ext>
                </a:extLst>
              </a:tr>
              <a:tr h="370840">
                <a:tc>
                  <a:txBody>
                    <a:bodyPr/>
                    <a:lstStyle/>
                    <a:p>
                      <a:pPr algn="ctr"/>
                      <a:r>
                        <a:rPr lang="es-CL" dirty="0"/>
                        <a:t>1</a:t>
                      </a:r>
                    </a:p>
                  </a:txBody>
                  <a:tcPr/>
                </a:tc>
                <a:tc>
                  <a:txBody>
                    <a:bodyPr/>
                    <a:lstStyle/>
                    <a:p>
                      <a:pPr algn="ctr"/>
                      <a:r>
                        <a:rPr lang="es-CL" dirty="0"/>
                        <a:t>1</a:t>
                      </a:r>
                    </a:p>
                  </a:txBody>
                  <a:tcPr/>
                </a:tc>
                <a:tc>
                  <a:txBody>
                    <a:bodyPr/>
                    <a:lstStyle/>
                    <a:p>
                      <a:pPr algn="ctr"/>
                      <a:r>
                        <a:rPr lang="es-CL" dirty="0"/>
                        <a:t>2</a:t>
                      </a:r>
                    </a:p>
                  </a:txBody>
                  <a:tcPr/>
                </a:tc>
                <a:tc>
                  <a:txBody>
                    <a:bodyPr/>
                    <a:lstStyle/>
                    <a:p>
                      <a:pPr algn="ctr"/>
                      <a:r>
                        <a:rPr lang="es-CL" dirty="0"/>
                        <a:t>1</a:t>
                      </a:r>
                    </a:p>
                  </a:txBody>
                  <a:tcPr/>
                </a:tc>
                <a:tc>
                  <a:txBody>
                    <a:bodyPr/>
                    <a:lstStyle/>
                    <a:p>
                      <a:pPr algn="ctr"/>
                      <a:r>
                        <a:rPr lang="es-CL" dirty="0"/>
                        <a:t>430</a:t>
                      </a:r>
                    </a:p>
                  </a:txBody>
                  <a:tcPr/>
                </a:tc>
                <a:extLst>
                  <a:ext uri="{0D108BD9-81ED-4DB2-BD59-A6C34878D82A}">
                    <a16:rowId xmlns:a16="http://schemas.microsoft.com/office/drawing/2014/main" val="45415603"/>
                  </a:ext>
                </a:extLst>
              </a:tr>
              <a:tr h="370840">
                <a:tc>
                  <a:txBody>
                    <a:bodyPr/>
                    <a:lstStyle/>
                    <a:p>
                      <a:pPr algn="ctr"/>
                      <a:r>
                        <a:rPr lang="es-CL" dirty="0"/>
                        <a:t>2</a:t>
                      </a:r>
                    </a:p>
                  </a:txBody>
                  <a:tcPr/>
                </a:tc>
                <a:tc>
                  <a:txBody>
                    <a:bodyPr/>
                    <a:lstStyle/>
                    <a:p>
                      <a:pPr algn="ctr"/>
                      <a:r>
                        <a:rPr lang="es-CL" dirty="0"/>
                        <a:t>3</a:t>
                      </a:r>
                    </a:p>
                  </a:txBody>
                  <a:tcPr/>
                </a:tc>
                <a:tc>
                  <a:txBody>
                    <a:bodyPr/>
                    <a:lstStyle/>
                    <a:p>
                      <a:pPr algn="ctr"/>
                      <a:r>
                        <a:rPr lang="es-CL" dirty="0"/>
                        <a:t>0</a:t>
                      </a:r>
                    </a:p>
                  </a:txBody>
                  <a:tcPr/>
                </a:tc>
                <a:tc>
                  <a:txBody>
                    <a:bodyPr/>
                    <a:lstStyle/>
                    <a:p>
                      <a:pPr algn="ctr"/>
                      <a:r>
                        <a:rPr lang="es-CL" dirty="0"/>
                        <a:t>2</a:t>
                      </a:r>
                    </a:p>
                  </a:txBody>
                  <a:tcPr/>
                </a:tc>
                <a:tc>
                  <a:txBody>
                    <a:bodyPr/>
                    <a:lstStyle/>
                    <a:p>
                      <a:pPr algn="ctr"/>
                      <a:r>
                        <a:rPr lang="es-CL" dirty="0"/>
                        <a:t>460</a:t>
                      </a:r>
                    </a:p>
                  </a:txBody>
                  <a:tcPr/>
                </a:tc>
                <a:extLst>
                  <a:ext uri="{0D108BD9-81ED-4DB2-BD59-A6C34878D82A}">
                    <a16:rowId xmlns:a16="http://schemas.microsoft.com/office/drawing/2014/main" val="3835283896"/>
                  </a:ext>
                </a:extLst>
              </a:tr>
              <a:tr h="370840">
                <a:tc>
                  <a:txBody>
                    <a:bodyPr/>
                    <a:lstStyle/>
                    <a:p>
                      <a:pPr algn="ctr"/>
                      <a:r>
                        <a:rPr lang="es-CL" dirty="0"/>
                        <a:t>3</a:t>
                      </a:r>
                    </a:p>
                  </a:txBody>
                  <a:tcPr/>
                </a:tc>
                <a:tc>
                  <a:txBody>
                    <a:bodyPr/>
                    <a:lstStyle/>
                    <a:p>
                      <a:pPr algn="ctr"/>
                      <a:r>
                        <a:rPr lang="es-CL" dirty="0"/>
                        <a:t>1</a:t>
                      </a:r>
                    </a:p>
                  </a:txBody>
                  <a:tcPr/>
                </a:tc>
                <a:tc>
                  <a:txBody>
                    <a:bodyPr/>
                    <a:lstStyle/>
                    <a:p>
                      <a:pPr algn="ctr"/>
                      <a:r>
                        <a:rPr lang="es-CL" dirty="0"/>
                        <a:t>4</a:t>
                      </a:r>
                    </a:p>
                  </a:txBody>
                  <a:tcPr/>
                </a:tc>
                <a:tc>
                  <a:txBody>
                    <a:bodyPr/>
                    <a:lstStyle/>
                    <a:p>
                      <a:pPr algn="ctr"/>
                      <a:r>
                        <a:rPr lang="es-CL" dirty="0"/>
                        <a:t>0</a:t>
                      </a:r>
                    </a:p>
                  </a:txBody>
                  <a:tcPr/>
                </a:tc>
                <a:tc>
                  <a:txBody>
                    <a:bodyPr/>
                    <a:lstStyle/>
                    <a:p>
                      <a:pPr algn="ctr"/>
                      <a:r>
                        <a:rPr lang="es-CL" dirty="0"/>
                        <a:t>420</a:t>
                      </a:r>
                    </a:p>
                  </a:txBody>
                  <a:tcPr/>
                </a:tc>
                <a:extLst>
                  <a:ext uri="{0D108BD9-81ED-4DB2-BD59-A6C34878D82A}">
                    <a16:rowId xmlns:a16="http://schemas.microsoft.com/office/drawing/2014/main" val="662625373"/>
                  </a:ext>
                </a:extLst>
              </a:tr>
              <a:tr h="370840">
                <a:tc>
                  <a:txBody>
                    <a:bodyPr/>
                    <a:lstStyle/>
                    <a:p>
                      <a:pPr algn="ctr"/>
                      <a:r>
                        <a:rPr lang="es-CL" dirty="0"/>
                        <a:t>Ingresos</a:t>
                      </a:r>
                    </a:p>
                  </a:txBody>
                  <a:tcPr/>
                </a:tc>
                <a:tc>
                  <a:txBody>
                    <a:bodyPr/>
                    <a:lstStyle/>
                    <a:p>
                      <a:pPr algn="ctr"/>
                      <a:r>
                        <a:rPr lang="es-CL" dirty="0"/>
                        <a:t>3</a:t>
                      </a:r>
                    </a:p>
                  </a:txBody>
                  <a:tcPr/>
                </a:tc>
                <a:tc>
                  <a:txBody>
                    <a:bodyPr/>
                    <a:lstStyle/>
                    <a:p>
                      <a:pPr algn="ctr"/>
                      <a:r>
                        <a:rPr lang="es-CL" dirty="0"/>
                        <a:t>2</a:t>
                      </a:r>
                    </a:p>
                  </a:txBody>
                  <a:tcPr/>
                </a:tc>
                <a:tc>
                  <a:txBody>
                    <a:bodyPr/>
                    <a:lstStyle/>
                    <a:p>
                      <a:pPr algn="ctr"/>
                      <a:r>
                        <a:rPr lang="es-CL" dirty="0"/>
                        <a:t>5</a:t>
                      </a:r>
                    </a:p>
                  </a:txBody>
                  <a:tcPr/>
                </a:tc>
                <a:tc>
                  <a:txBody>
                    <a:bodyPr/>
                    <a:lstStyle/>
                    <a:p>
                      <a:pPr algn="ctr"/>
                      <a:endParaRPr lang="es-CL" dirty="0"/>
                    </a:p>
                  </a:txBody>
                  <a:tcPr/>
                </a:tc>
                <a:extLst>
                  <a:ext uri="{0D108BD9-81ED-4DB2-BD59-A6C34878D82A}">
                    <a16:rowId xmlns:a16="http://schemas.microsoft.com/office/drawing/2014/main" val="2407184779"/>
                  </a:ext>
                </a:extLst>
              </a:tr>
            </a:tbl>
          </a:graphicData>
        </a:graphic>
      </p:graphicFrame>
    </p:spTree>
    <p:extLst>
      <p:ext uri="{BB962C8B-B14F-4D97-AF65-F5344CB8AC3E}">
        <p14:creationId xmlns:p14="http://schemas.microsoft.com/office/powerpoint/2010/main" val="1643245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Método SIMPLEX</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361916"/>
            <a:ext cx="10210800" cy="923330"/>
          </a:xfrm>
          <a:prstGeom prst="rect">
            <a:avLst/>
          </a:prstGeom>
          <a:noFill/>
        </p:spPr>
        <p:txBody>
          <a:bodyPr wrap="square" rtlCol="0">
            <a:spAutoFit/>
          </a:bodyPr>
          <a:lstStyle/>
          <a:p>
            <a:pPr marL="457200" indent="-457200">
              <a:buFont typeface="Arial" panose="020B0604020202020204" pitchFamily="34" charset="0"/>
              <a:buChar char="•"/>
            </a:pPr>
            <a:r>
              <a:rPr lang="es-CL" dirty="0"/>
              <a:t>Sea X</a:t>
            </a:r>
            <a:r>
              <a:rPr lang="es-CL" baseline="-25000" dirty="0"/>
              <a:t>1</a:t>
            </a:r>
            <a:r>
              <a:rPr lang="es-CL" dirty="0"/>
              <a:t>, X</a:t>
            </a:r>
            <a:r>
              <a:rPr lang="es-CL" baseline="-25000" dirty="0"/>
              <a:t>2</a:t>
            </a:r>
            <a:r>
              <a:rPr lang="es-CL" dirty="0"/>
              <a:t>, X</a:t>
            </a:r>
            <a:r>
              <a:rPr lang="es-CL" baseline="-25000" dirty="0"/>
              <a:t>3</a:t>
            </a:r>
            <a:r>
              <a:rPr lang="es-CL" dirty="0"/>
              <a:t> las cantidades diarias de cada juguete a fabricar.</a:t>
            </a:r>
          </a:p>
          <a:p>
            <a:pPr marL="457200" indent="-457200">
              <a:buFont typeface="Arial" panose="020B0604020202020204" pitchFamily="34" charset="0"/>
              <a:buChar char="•"/>
            </a:pPr>
            <a:r>
              <a:rPr lang="es-CL" dirty="0"/>
              <a:t>Sea Z los ingresos a obtener por la venta de los juguetes fabricados para maximizar las ganancias</a:t>
            </a:r>
            <a:endParaRPr lang="es-MX" dirty="0"/>
          </a:p>
          <a:p>
            <a:pPr marL="742950" lvl="1" indent="-285750">
              <a:buFont typeface="Arial" panose="020B0604020202020204" pitchFamily="34" charset="0"/>
              <a:buChar char="•"/>
            </a:pPr>
            <a:endParaRPr lang="es-MX" dirty="0"/>
          </a:p>
        </p:txBody>
      </p:sp>
      <p:graphicFrame>
        <p:nvGraphicFramePr>
          <p:cNvPr id="8" name="Tabla 8">
            <a:extLst>
              <a:ext uri="{FF2B5EF4-FFF2-40B4-BE49-F238E27FC236}">
                <a16:creationId xmlns:a16="http://schemas.microsoft.com/office/drawing/2014/main" id="{67C59AEA-D5A0-447A-40D4-2C78F0503AC5}"/>
              </a:ext>
            </a:extLst>
          </p:cNvPr>
          <p:cNvGraphicFramePr>
            <a:graphicFrameLocks noGrp="1"/>
          </p:cNvGraphicFramePr>
          <p:nvPr>
            <p:extLst>
              <p:ext uri="{D42A27DB-BD31-4B8C-83A1-F6EECF244321}">
                <p14:modId xmlns:p14="http://schemas.microsoft.com/office/powerpoint/2010/main" val="93140469"/>
              </p:ext>
            </p:extLst>
          </p:nvPr>
        </p:nvGraphicFramePr>
        <p:xfrm>
          <a:off x="742066" y="3032201"/>
          <a:ext cx="2208523" cy="1483360"/>
        </p:xfrm>
        <a:graphic>
          <a:graphicData uri="http://schemas.openxmlformats.org/drawingml/2006/table">
            <a:tbl>
              <a:tblPr firstRow="1" bandRow="1">
                <a:tableStyleId>{6E25E649-3F16-4E02-A733-19D2CDBF48F0}</a:tableStyleId>
              </a:tblPr>
              <a:tblGrid>
                <a:gridCol w="2208523">
                  <a:extLst>
                    <a:ext uri="{9D8B030D-6E8A-4147-A177-3AD203B41FA5}">
                      <a16:colId xmlns:a16="http://schemas.microsoft.com/office/drawing/2014/main" val="149646174"/>
                    </a:ext>
                  </a:extLst>
                </a:gridCol>
              </a:tblGrid>
              <a:tr h="370840">
                <a:tc>
                  <a:txBody>
                    <a:bodyPr/>
                    <a:lstStyle/>
                    <a:p>
                      <a:r>
                        <a:rPr lang="es-CL" dirty="0"/>
                        <a:t>Variables de decisión</a:t>
                      </a:r>
                    </a:p>
                  </a:txBody>
                  <a:tcPr/>
                </a:tc>
                <a:extLst>
                  <a:ext uri="{0D108BD9-81ED-4DB2-BD59-A6C34878D82A}">
                    <a16:rowId xmlns:a16="http://schemas.microsoft.com/office/drawing/2014/main" val="4025454598"/>
                  </a:ext>
                </a:extLst>
              </a:tr>
              <a:tr h="370840">
                <a:tc>
                  <a:txBody>
                    <a:bodyPr/>
                    <a:lstStyle/>
                    <a:p>
                      <a:r>
                        <a:rPr lang="es-CL" dirty="0"/>
                        <a:t>X</a:t>
                      </a:r>
                      <a:r>
                        <a:rPr lang="es-CL" sz="1800" kern="1200" baseline="-25000" dirty="0">
                          <a:solidFill>
                            <a:schemeClr val="tx1"/>
                          </a:solidFill>
                          <a:latin typeface="+mn-lt"/>
                          <a:ea typeface="+mn-ea"/>
                          <a:cs typeface="+mn-cs"/>
                        </a:rPr>
                        <a:t>1</a:t>
                      </a:r>
                      <a:r>
                        <a:rPr lang="es-CL" dirty="0"/>
                        <a:t> = Tren</a:t>
                      </a:r>
                    </a:p>
                  </a:txBody>
                  <a:tcPr/>
                </a:tc>
                <a:extLst>
                  <a:ext uri="{0D108BD9-81ED-4DB2-BD59-A6C34878D82A}">
                    <a16:rowId xmlns:a16="http://schemas.microsoft.com/office/drawing/2014/main" val="811581122"/>
                  </a:ext>
                </a:extLst>
              </a:tr>
              <a:tr h="370840">
                <a:tc>
                  <a:txBody>
                    <a:bodyPr/>
                    <a:lstStyle/>
                    <a:p>
                      <a:r>
                        <a:rPr lang="es-CL" dirty="0"/>
                        <a:t>X</a:t>
                      </a:r>
                      <a:r>
                        <a:rPr lang="es-CL" sz="1800" kern="1200" baseline="-25000" dirty="0">
                          <a:solidFill>
                            <a:schemeClr val="tx1"/>
                          </a:solidFill>
                          <a:latin typeface="+mn-lt"/>
                          <a:ea typeface="+mn-ea"/>
                          <a:cs typeface="+mn-cs"/>
                        </a:rPr>
                        <a:t>2</a:t>
                      </a:r>
                      <a:r>
                        <a:rPr lang="es-CL" dirty="0"/>
                        <a:t> = Camión</a:t>
                      </a:r>
                    </a:p>
                  </a:txBody>
                  <a:tcPr/>
                </a:tc>
                <a:extLst>
                  <a:ext uri="{0D108BD9-81ED-4DB2-BD59-A6C34878D82A}">
                    <a16:rowId xmlns:a16="http://schemas.microsoft.com/office/drawing/2014/main" val="2760661248"/>
                  </a:ext>
                </a:extLst>
              </a:tr>
              <a:tr h="370840">
                <a:tc>
                  <a:txBody>
                    <a:bodyPr/>
                    <a:lstStyle/>
                    <a:p>
                      <a:r>
                        <a:rPr lang="es-CL" dirty="0"/>
                        <a:t>X</a:t>
                      </a:r>
                      <a:r>
                        <a:rPr lang="es-CL" sz="1800" kern="1200" baseline="-25000" dirty="0">
                          <a:solidFill>
                            <a:schemeClr val="tx1"/>
                          </a:solidFill>
                          <a:latin typeface="+mn-lt"/>
                          <a:ea typeface="+mn-ea"/>
                          <a:cs typeface="+mn-cs"/>
                        </a:rPr>
                        <a:t>3</a:t>
                      </a:r>
                      <a:r>
                        <a:rPr lang="es-CL" dirty="0"/>
                        <a:t> = Auto</a:t>
                      </a:r>
                    </a:p>
                  </a:txBody>
                  <a:tcPr/>
                </a:tc>
                <a:extLst>
                  <a:ext uri="{0D108BD9-81ED-4DB2-BD59-A6C34878D82A}">
                    <a16:rowId xmlns:a16="http://schemas.microsoft.com/office/drawing/2014/main" val="2667871209"/>
                  </a:ext>
                </a:extLst>
              </a:tr>
            </a:tbl>
          </a:graphicData>
        </a:graphic>
      </p:graphicFrame>
      <mc:AlternateContent xmlns:mc="http://schemas.openxmlformats.org/markup-compatibility/2006">
        <mc:Choice xmlns:a14="http://schemas.microsoft.com/office/drawing/2010/main" Requires="a14">
          <p:graphicFrame>
            <p:nvGraphicFramePr>
              <p:cNvPr id="9" name="Tabla 8">
                <a:extLst>
                  <a:ext uri="{FF2B5EF4-FFF2-40B4-BE49-F238E27FC236}">
                    <a16:creationId xmlns:a16="http://schemas.microsoft.com/office/drawing/2014/main" id="{F9B47C3C-02A6-12E2-3A4B-157749E7DD05}"/>
                  </a:ext>
                </a:extLst>
              </p:cNvPr>
              <p:cNvGraphicFramePr>
                <a:graphicFrameLocks noGrp="1"/>
              </p:cNvGraphicFramePr>
              <p:nvPr>
                <p:extLst>
                  <p:ext uri="{D42A27DB-BD31-4B8C-83A1-F6EECF244321}">
                    <p14:modId xmlns:p14="http://schemas.microsoft.com/office/powerpoint/2010/main" val="2365421895"/>
                  </p:ext>
                </p:extLst>
              </p:nvPr>
            </p:nvGraphicFramePr>
            <p:xfrm>
              <a:off x="742066" y="4680223"/>
              <a:ext cx="3019229" cy="1112520"/>
            </p:xfrm>
            <a:graphic>
              <a:graphicData uri="http://schemas.openxmlformats.org/drawingml/2006/table">
                <a:tbl>
                  <a:tblPr firstRow="1" bandRow="1">
                    <a:tableStyleId>{6E25E649-3F16-4E02-A733-19D2CDBF48F0}</a:tableStyleId>
                  </a:tblPr>
                  <a:tblGrid>
                    <a:gridCol w="3019229">
                      <a:extLst>
                        <a:ext uri="{9D8B030D-6E8A-4147-A177-3AD203B41FA5}">
                          <a16:colId xmlns:a16="http://schemas.microsoft.com/office/drawing/2014/main" val="149646174"/>
                        </a:ext>
                      </a:extLst>
                    </a:gridCol>
                  </a:tblGrid>
                  <a:tr h="370840">
                    <a:tc>
                      <a:txBody>
                        <a:bodyPr/>
                        <a:lstStyle/>
                        <a:p>
                          <a:r>
                            <a:rPr lang="es-CL" dirty="0"/>
                            <a:t>Función Objetivo</a:t>
                          </a:r>
                        </a:p>
                      </a:txBody>
                      <a:tcPr/>
                    </a:tc>
                    <a:extLst>
                      <a:ext uri="{0D108BD9-81ED-4DB2-BD59-A6C34878D82A}">
                        <a16:rowId xmlns:a16="http://schemas.microsoft.com/office/drawing/2014/main" val="4025454598"/>
                      </a:ext>
                    </a:extLst>
                  </a:tr>
                  <a:tr h="370840">
                    <a:tc>
                      <a:txBody>
                        <a:bodyPr/>
                        <a:lstStyle/>
                        <a:p>
                          <a:r>
                            <a:rPr lang="es-CL" dirty="0"/>
                            <a:t>Z = Ingresos</a:t>
                          </a:r>
                        </a:p>
                      </a:txBody>
                      <a:tcPr/>
                    </a:tc>
                    <a:extLst>
                      <a:ext uri="{0D108BD9-81ED-4DB2-BD59-A6C34878D82A}">
                        <a16:rowId xmlns:a16="http://schemas.microsoft.com/office/drawing/2014/main" val="811581122"/>
                      </a:ext>
                    </a:extLst>
                  </a:tr>
                  <a:tr h="370840">
                    <a:tc>
                      <a:txBody>
                        <a:bodyPr/>
                        <a:lstStyle/>
                        <a:p>
                          <a14:m>
                            <m:oMathPara xmlns:m="http://schemas.openxmlformats.org/officeDocument/2006/math">
                              <m:oMathParaPr>
                                <m:jc m:val="centerGroup"/>
                              </m:oMathParaPr>
                              <m:oMath xmlns:m="http://schemas.openxmlformats.org/officeDocument/2006/math">
                                <m:r>
                                  <a:rPr lang="es-CL" i="1" dirty="0" smtClean="0">
                                    <a:latin typeface="Cambria Math" panose="02040503050406030204" pitchFamily="18" charset="0"/>
                                  </a:rPr>
                                  <m:t>𝑀</m:t>
                                </m:r>
                                <m:r>
                                  <a:rPr lang="es-CL" i="1" dirty="0" smtClean="0">
                                    <a:latin typeface="Cambria Math" panose="02040503050406030204" pitchFamily="18" charset="0"/>
                                  </a:rPr>
                                  <m:t>á</m:t>
                                </m:r>
                                <m:r>
                                  <a:rPr lang="es-CL" i="1" dirty="0" smtClean="0">
                                    <a:latin typeface="Cambria Math" panose="02040503050406030204" pitchFamily="18" charset="0"/>
                                  </a:rPr>
                                  <m:t>𝑥</m:t>
                                </m:r>
                                <m:r>
                                  <a:rPr lang="es-CL" i="1" dirty="0" smtClean="0">
                                    <a:latin typeface="Cambria Math" panose="02040503050406030204" pitchFamily="18" charset="0"/>
                                  </a:rPr>
                                  <m:t> </m:t>
                                </m:r>
                                <m:r>
                                  <a:rPr lang="es-CL" i="1" dirty="0" smtClean="0">
                                    <a:latin typeface="Cambria Math" panose="02040503050406030204" pitchFamily="18" charset="0"/>
                                  </a:rPr>
                                  <m:t>𝑍</m:t>
                                </m:r>
                                <m:r>
                                  <a:rPr lang="es-CL"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3</m:t>
                                </m:r>
                                <m:sSub>
                                  <m:sSubPr>
                                    <m:ctrlPr>
                                      <a:rPr lang="es-CL" b="0" i="1" dirty="0" smtClean="0">
                                        <a:latin typeface="Cambria Math" panose="02040503050406030204" pitchFamily="18" charset="0"/>
                                        <a:ea typeface="Cambria Math" panose="02040503050406030204" pitchFamily="18" charset="0"/>
                                      </a:rPr>
                                    </m:ctrlPr>
                                  </m:sSubPr>
                                  <m:e>
                                    <m:r>
                                      <a:rPr lang="es-CL" b="0" i="1" dirty="0" smtClean="0">
                                        <a:latin typeface="Cambria Math" panose="02040503050406030204" pitchFamily="18" charset="0"/>
                                        <a:ea typeface="Cambria Math" panose="02040503050406030204" pitchFamily="18" charset="0"/>
                                      </a:rPr>
                                      <m:t>𝑋</m:t>
                                    </m:r>
                                  </m:e>
                                  <m:sub>
                                    <m:r>
                                      <a:rPr lang="es-CL" b="0" i="1" dirty="0" smtClean="0">
                                        <a:latin typeface="Cambria Math" panose="02040503050406030204" pitchFamily="18" charset="0"/>
                                        <a:ea typeface="Cambria Math" panose="02040503050406030204" pitchFamily="18" charset="0"/>
                                      </a:rPr>
                                      <m:t>1</m:t>
                                    </m:r>
                                  </m:sub>
                                </m:sSub>
                                <m:r>
                                  <a:rPr lang="es-CL" b="0" i="1" dirty="0" smtClean="0">
                                    <a:latin typeface="Cambria Math" panose="02040503050406030204" pitchFamily="18" charset="0"/>
                                    <a:ea typeface="Cambria Math" panose="02040503050406030204" pitchFamily="18" charset="0"/>
                                  </a:rPr>
                                  <m:t>+2</m:t>
                                </m:r>
                                <m:sSub>
                                  <m:sSubPr>
                                    <m:ctrlPr>
                                      <a:rPr lang="es-CL" b="0" i="1" dirty="0" smtClean="0">
                                        <a:latin typeface="Cambria Math" panose="02040503050406030204" pitchFamily="18" charset="0"/>
                                        <a:ea typeface="Cambria Math" panose="02040503050406030204" pitchFamily="18" charset="0"/>
                                      </a:rPr>
                                    </m:ctrlPr>
                                  </m:sSubPr>
                                  <m:e>
                                    <m:r>
                                      <a:rPr lang="es-CL" b="0" i="1" dirty="0" smtClean="0">
                                        <a:latin typeface="Cambria Math" panose="02040503050406030204" pitchFamily="18" charset="0"/>
                                        <a:ea typeface="Cambria Math" panose="02040503050406030204" pitchFamily="18" charset="0"/>
                                      </a:rPr>
                                      <m:t>𝑋</m:t>
                                    </m:r>
                                  </m:e>
                                  <m:sub>
                                    <m:r>
                                      <a:rPr lang="es-CL" b="0" i="1" dirty="0" smtClean="0">
                                        <a:latin typeface="Cambria Math" panose="02040503050406030204" pitchFamily="18" charset="0"/>
                                        <a:ea typeface="Cambria Math" panose="02040503050406030204" pitchFamily="18" charset="0"/>
                                      </a:rPr>
                                      <m:t>2</m:t>
                                    </m:r>
                                  </m:sub>
                                </m:sSub>
                                <m:r>
                                  <a:rPr lang="es-CL" b="0" i="1" dirty="0" smtClean="0">
                                    <a:latin typeface="Cambria Math" panose="02040503050406030204" pitchFamily="18" charset="0"/>
                                    <a:ea typeface="Cambria Math" panose="02040503050406030204" pitchFamily="18" charset="0"/>
                                  </a:rPr>
                                  <m:t>+5</m:t>
                                </m:r>
                                <m:sSub>
                                  <m:sSubPr>
                                    <m:ctrlPr>
                                      <a:rPr lang="es-CL" b="0" i="1" dirty="0" smtClean="0">
                                        <a:latin typeface="Cambria Math" panose="02040503050406030204" pitchFamily="18" charset="0"/>
                                        <a:ea typeface="Cambria Math" panose="02040503050406030204" pitchFamily="18" charset="0"/>
                                      </a:rPr>
                                    </m:ctrlPr>
                                  </m:sSubPr>
                                  <m:e>
                                    <m:r>
                                      <a:rPr lang="es-CL" b="0" i="1" dirty="0" smtClean="0">
                                        <a:latin typeface="Cambria Math" panose="02040503050406030204" pitchFamily="18" charset="0"/>
                                        <a:ea typeface="Cambria Math" panose="02040503050406030204" pitchFamily="18" charset="0"/>
                                      </a:rPr>
                                      <m:t>𝑋</m:t>
                                    </m:r>
                                  </m:e>
                                  <m:sub>
                                    <m:r>
                                      <a:rPr lang="es-CL" b="0" i="1" dirty="0" smtClean="0">
                                        <a:latin typeface="Cambria Math" panose="02040503050406030204" pitchFamily="18" charset="0"/>
                                        <a:ea typeface="Cambria Math" panose="02040503050406030204" pitchFamily="18" charset="0"/>
                                      </a:rPr>
                                      <m:t>3</m:t>
                                    </m:r>
                                  </m:sub>
                                </m:sSub>
                              </m:oMath>
                            </m:oMathPara>
                          </a14:m>
                          <a:endParaRPr lang="es-CL" dirty="0"/>
                        </a:p>
                      </a:txBody>
                      <a:tcPr/>
                    </a:tc>
                    <a:extLst>
                      <a:ext uri="{0D108BD9-81ED-4DB2-BD59-A6C34878D82A}">
                        <a16:rowId xmlns:a16="http://schemas.microsoft.com/office/drawing/2014/main" val="2760661248"/>
                      </a:ext>
                    </a:extLst>
                  </a:tr>
                </a:tbl>
              </a:graphicData>
            </a:graphic>
          </p:graphicFrame>
        </mc:Choice>
        <mc:Fallback>
          <p:graphicFrame>
            <p:nvGraphicFramePr>
              <p:cNvPr id="9" name="Tabla 8">
                <a:extLst>
                  <a:ext uri="{FF2B5EF4-FFF2-40B4-BE49-F238E27FC236}">
                    <a16:creationId xmlns:a16="http://schemas.microsoft.com/office/drawing/2014/main" id="{F9B47C3C-02A6-12E2-3A4B-157749E7DD05}"/>
                  </a:ext>
                </a:extLst>
              </p:cNvPr>
              <p:cNvGraphicFramePr>
                <a:graphicFrameLocks noGrp="1"/>
              </p:cNvGraphicFramePr>
              <p:nvPr>
                <p:extLst>
                  <p:ext uri="{D42A27DB-BD31-4B8C-83A1-F6EECF244321}">
                    <p14:modId xmlns:p14="http://schemas.microsoft.com/office/powerpoint/2010/main" val="2365421895"/>
                  </p:ext>
                </p:extLst>
              </p:nvPr>
            </p:nvGraphicFramePr>
            <p:xfrm>
              <a:off x="742066" y="4680223"/>
              <a:ext cx="3019229" cy="1112520"/>
            </p:xfrm>
            <a:graphic>
              <a:graphicData uri="http://schemas.openxmlformats.org/drawingml/2006/table">
                <a:tbl>
                  <a:tblPr firstRow="1" bandRow="1">
                    <a:tableStyleId>{6E25E649-3F16-4E02-A733-19D2CDBF48F0}</a:tableStyleId>
                  </a:tblPr>
                  <a:tblGrid>
                    <a:gridCol w="3019229">
                      <a:extLst>
                        <a:ext uri="{9D8B030D-6E8A-4147-A177-3AD203B41FA5}">
                          <a16:colId xmlns:a16="http://schemas.microsoft.com/office/drawing/2014/main" val="149646174"/>
                        </a:ext>
                      </a:extLst>
                    </a:gridCol>
                  </a:tblGrid>
                  <a:tr h="370840">
                    <a:tc>
                      <a:txBody>
                        <a:bodyPr/>
                        <a:lstStyle/>
                        <a:p>
                          <a:r>
                            <a:rPr lang="es-CL" dirty="0"/>
                            <a:t>Función Objetivo</a:t>
                          </a:r>
                        </a:p>
                      </a:txBody>
                      <a:tcPr/>
                    </a:tc>
                    <a:extLst>
                      <a:ext uri="{0D108BD9-81ED-4DB2-BD59-A6C34878D82A}">
                        <a16:rowId xmlns:a16="http://schemas.microsoft.com/office/drawing/2014/main" val="4025454598"/>
                      </a:ext>
                    </a:extLst>
                  </a:tr>
                  <a:tr h="370840">
                    <a:tc>
                      <a:txBody>
                        <a:bodyPr/>
                        <a:lstStyle/>
                        <a:p>
                          <a:r>
                            <a:rPr lang="es-CL" dirty="0"/>
                            <a:t>Z = Ingresos</a:t>
                          </a:r>
                        </a:p>
                      </a:txBody>
                      <a:tcPr/>
                    </a:tc>
                    <a:extLst>
                      <a:ext uri="{0D108BD9-81ED-4DB2-BD59-A6C34878D82A}">
                        <a16:rowId xmlns:a16="http://schemas.microsoft.com/office/drawing/2014/main" val="811581122"/>
                      </a:ext>
                    </a:extLst>
                  </a:tr>
                  <a:tr h="370840">
                    <a:tc>
                      <a:txBody>
                        <a:bodyPr/>
                        <a:lstStyle/>
                        <a:p>
                          <a:endParaRPr lang="es-CL"/>
                        </a:p>
                      </a:txBody>
                      <a:tcPr>
                        <a:blipFill>
                          <a:blip r:embed="rId3"/>
                          <a:stretch>
                            <a:fillRect t="-209836" r="-402" b="-3279"/>
                          </a:stretch>
                        </a:blipFill>
                      </a:tcPr>
                    </a:tc>
                    <a:extLst>
                      <a:ext uri="{0D108BD9-81ED-4DB2-BD59-A6C34878D82A}">
                        <a16:rowId xmlns:a16="http://schemas.microsoft.com/office/drawing/2014/main" val="2760661248"/>
                      </a:ext>
                    </a:extLst>
                  </a:tr>
                </a:tbl>
              </a:graphicData>
            </a:graphic>
          </p:graphicFrame>
        </mc:Fallback>
      </mc:AlternateContent>
      <p:graphicFrame>
        <p:nvGraphicFramePr>
          <p:cNvPr id="10" name="Tabla 7">
            <a:extLst>
              <a:ext uri="{FF2B5EF4-FFF2-40B4-BE49-F238E27FC236}">
                <a16:creationId xmlns:a16="http://schemas.microsoft.com/office/drawing/2014/main" id="{73DC3AFC-DFA9-1F12-BCE2-746C9DA30FFF}"/>
              </a:ext>
            </a:extLst>
          </p:cNvPr>
          <p:cNvGraphicFramePr>
            <a:graphicFrameLocks noGrp="1"/>
          </p:cNvGraphicFramePr>
          <p:nvPr>
            <p:extLst>
              <p:ext uri="{D42A27DB-BD31-4B8C-83A1-F6EECF244321}">
                <p14:modId xmlns:p14="http://schemas.microsoft.com/office/powerpoint/2010/main" val="1222446668"/>
              </p:ext>
            </p:extLst>
          </p:nvPr>
        </p:nvGraphicFramePr>
        <p:xfrm>
          <a:off x="4536356" y="103791"/>
          <a:ext cx="7319047" cy="1569720"/>
        </p:xfrm>
        <a:graphic>
          <a:graphicData uri="http://schemas.openxmlformats.org/drawingml/2006/table">
            <a:tbl>
              <a:tblPr firstRow="1" bandRow="1">
                <a:tableStyleId>{5C22544A-7EE6-4342-B048-85BDC9FD1C3A}</a:tableStyleId>
              </a:tblPr>
              <a:tblGrid>
                <a:gridCol w="1398002">
                  <a:extLst>
                    <a:ext uri="{9D8B030D-6E8A-4147-A177-3AD203B41FA5}">
                      <a16:colId xmlns:a16="http://schemas.microsoft.com/office/drawing/2014/main" val="1113131737"/>
                    </a:ext>
                  </a:extLst>
                </a:gridCol>
                <a:gridCol w="1398002">
                  <a:extLst>
                    <a:ext uri="{9D8B030D-6E8A-4147-A177-3AD203B41FA5}">
                      <a16:colId xmlns:a16="http://schemas.microsoft.com/office/drawing/2014/main" val="3409528994"/>
                    </a:ext>
                  </a:extLst>
                </a:gridCol>
                <a:gridCol w="1398002">
                  <a:extLst>
                    <a:ext uri="{9D8B030D-6E8A-4147-A177-3AD203B41FA5}">
                      <a16:colId xmlns:a16="http://schemas.microsoft.com/office/drawing/2014/main" val="4191158122"/>
                    </a:ext>
                  </a:extLst>
                </a:gridCol>
                <a:gridCol w="1398002">
                  <a:extLst>
                    <a:ext uri="{9D8B030D-6E8A-4147-A177-3AD203B41FA5}">
                      <a16:colId xmlns:a16="http://schemas.microsoft.com/office/drawing/2014/main" val="4120572539"/>
                    </a:ext>
                  </a:extLst>
                </a:gridCol>
                <a:gridCol w="1727039">
                  <a:extLst>
                    <a:ext uri="{9D8B030D-6E8A-4147-A177-3AD203B41FA5}">
                      <a16:colId xmlns:a16="http://schemas.microsoft.com/office/drawing/2014/main" val="1192114451"/>
                    </a:ext>
                  </a:extLst>
                </a:gridCol>
              </a:tblGrid>
              <a:tr h="251040">
                <a:tc rowSpan="2">
                  <a:txBody>
                    <a:bodyPr/>
                    <a:lstStyle/>
                    <a:p>
                      <a:pPr algn="ctr"/>
                      <a:r>
                        <a:rPr lang="es-CL" sz="1100" dirty="0"/>
                        <a:t>Operaciones</a:t>
                      </a:r>
                    </a:p>
                  </a:txBody>
                  <a:tcPr anchor="ctr"/>
                </a:tc>
                <a:tc gridSpan="3">
                  <a:txBody>
                    <a:bodyPr/>
                    <a:lstStyle/>
                    <a:p>
                      <a:pPr algn="ctr"/>
                      <a:r>
                        <a:rPr lang="es-CL" sz="1200" dirty="0"/>
                        <a:t>Tiempos diario disponible en minutos</a:t>
                      </a:r>
                    </a:p>
                  </a:txBody>
                  <a:tcPr/>
                </a:tc>
                <a:tc hMerge="1">
                  <a:txBody>
                    <a:bodyPr/>
                    <a:lstStyle/>
                    <a:p>
                      <a:endParaRPr lang="es-CL" dirty="0"/>
                    </a:p>
                  </a:txBody>
                  <a:tcPr/>
                </a:tc>
                <a:tc hMerge="1">
                  <a:txBody>
                    <a:bodyPr/>
                    <a:lstStyle/>
                    <a:p>
                      <a:endParaRPr lang="es-CL" dirty="0"/>
                    </a:p>
                  </a:txBody>
                  <a:tcPr/>
                </a:tc>
                <a:tc rowSpan="2">
                  <a:txBody>
                    <a:bodyPr/>
                    <a:lstStyle/>
                    <a:p>
                      <a:pPr algn="ctr"/>
                      <a:r>
                        <a:rPr lang="es-CL" sz="1100" dirty="0"/>
                        <a:t>Tiempo disponible (minutos)</a:t>
                      </a:r>
                    </a:p>
                  </a:txBody>
                  <a:tcPr/>
                </a:tc>
                <a:extLst>
                  <a:ext uri="{0D108BD9-81ED-4DB2-BD59-A6C34878D82A}">
                    <a16:rowId xmlns:a16="http://schemas.microsoft.com/office/drawing/2014/main" val="2712454659"/>
                  </a:ext>
                </a:extLst>
              </a:tr>
              <a:tr h="228218">
                <a:tc vMerge="1">
                  <a:txBody>
                    <a:bodyPr/>
                    <a:lstStyle/>
                    <a:p>
                      <a:endParaRPr lang="es-CL" dirty="0"/>
                    </a:p>
                  </a:txBody>
                  <a:tcPr/>
                </a:tc>
                <a:tc>
                  <a:txBody>
                    <a:bodyPr/>
                    <a:lstStyle/>
                    <a:p>
                      <a:pPr algn="ctr"/>
                      <a:r>
                        <a:rPr lang="es-CL" sz="1100" dirty="0"/>
                        <a:t>Tren</a:t>
                      </a:r>
                    </a:p>
                  </a:txBody>
                  <a:tcPr/>
                </a:tc>
                <a:tc>
                  <a:txBody>
                    <a:bodyPr/>
                    <a:lstStyle/>
                    <a:p>
                      <a:pPr algn="ctr"/>
                      <a:r>
                        <a:rPr lang="es-CL" sz="1100" dirty="0"/>
                        <a:t>Camión</a:t>
                      </a:r>
                    </a:p>
                  </a:txBody>
                  <a:tcPr/>
                </a:tc>
                <a:tc>
                  <a:txBody>
                    <a:bodyPr/>
                    <a:lstStyle/>
                    <a:p>
                      <a:pPr algn="ctr"/>
                      <a:r>
                        <a:rPr lang="es-CL" sz="1100" dirty="0"/>
                        <a:t>Auto</a:t>
                      </a:r>
                    </a:p>
                  </a:txBody>
                  <a:tcPr/>
                </a:tc>
                <a:tc vMerge="1">
                  <a:txBody>
                    <a:bodyPr/>
                    <a:lstStyle/>
                    <a:p>
                      <a:endParaRPr lang="es-CL" dirty="0"/>
                    </a:p>
                  </a:txBody>
                  <a:tcPr/>
                </a:tc>
                <a:extLst>
                  <a:ext uri="{0D108BD9-81ED-4DB2-BD59-A6C34878D82A}">
                    <a16:rowId xmlns:a16="http://schemas.microsoft.com/office/drawing/2014/main" val="2050891239"/>
                  </a:ext>
                </a:extLst>
              </a:tr>
              <a:tr h="228218">
                <a:tc>
                  <a:txBody>
                    <a:bodyPr/>
                    <a:lstStyle/>
                    <a:p>
                      <a:pPr algn="ctr"/>
                      <a:r>
                        <a:rPr lang="es-CL" sz="1100" dirty="0"/>
                        <a:t>1</a:t>
                      </a:r>
                    </a:p>
                  </a:txBody>
                  <a:tcPr/>
                </a:tc>
                <a:tc>
                  <a:txBody>
                    <a:bodyPr/>
                    <a:lstStyle/>
                    <a:p>
                      <a:pPr algn="ctr"/>
                      <a:r>
                        <a:rPr lang="es-CL" sz="1100" dirty="0"/>
                        <a:t>1</a:t>
                      </a:r>
                    </a:p>
                  </a:txBody>
                  <a:tcPr/>
                </a:tc>
                <a:tc>
                  <a:txBody>
                    <a:bodyPr/>
                    <a:lstStyle/>
                    <a:p>
                      <a:pPr algn="ctr"/>
                      <a:r>
                        <a:rPr lang="es-CL" sz="1100" dirty="0"/>
                        <a:t>2</a:t>
                      </a:r>
                    </a:p>
                  </a:txBody>
                  <a:tcPr/>
                </a:tc>
                <a:tc>
                  <a:txBody>
                    <a:bodyPr/>
                    <a:lstStyle/>
                    <a:p>
                      <a:pPr algn="ctr"/>
                      <a:r>
                        <a:rPr lang="es-CL" sz="1100" dirty="0"/>
                        <a:t>1</a:t>
                      </a:r>
                    </a:p>
                  </a:txBody>
                  <a:tcPr/>
                </a:tc>
                <a:tc>
                  <a:txBody>
                    <a:bodyPr/>
                    <a:lstStyle/>
                    <a:p>
                      <a:pPr algn="ctr"/>
                      <a:r>
                        <a:rPr lang="es-CL" sz="1100" dirty="0"/>
                        <a:t>430</a:t>
                      </a:r>
                    </a:p>
                  </a:txBody>
                  <a:tcPr/>
                </a:tc>
                <a:extLst>
                  <a:ext uri="{0D108BD9-81ED-4DB2-BD59-A6C34878D82A}">
                    <a16:rowId xmlns:a16="http://schemas.microsoft.com/office/drawing/2014/main" val="45415603"/>
                  </a:ext>
                </a:extLst>
              </a:tr>
              <a:tr h="228218">
                <a:tc>
                  <a:txBody>
                    <a:bodyPr/>
                    <a:lstStyle/>
                    <a:p>
                      <a:pPr algn="ctr"/>
                      <a:r>
                        <a:rPr lang="es-CL" sz="1100" dirty="0"/>
                        <a:t>2</a:t>
                      </a:r>
                    </a:p>
                  </a:txBody>
                  <a:tcPr/>
                </a:tc>
                <a:tc>
                  <a:txBody>
                    <a:bodyPr/>
                    <a:lstStyle/>
                    <a:p>
                      <a:pPr algn="ctr"/>
                      <a:r>
                        <a:rPr lang="es-CL" sz="1100" dirty="0"/>
                        <a:t>3</a:t>
                      </a:r>
                    </a:p>
                  </a:txBody>
                  <a:tcPr/>
                </a:tc>
                <a:tc>
                  <a:txBody>
                    <a:bodyPr/>
                    <a:lstStyle/>
                    <a:p>
                      <a:pPr algn="ctr"/>
                      <a:r>
                        <a:rPr lang="es-CL" sz="1100" dirty="0"/>
                        <a:t>0</a:t>
                      </a:r>
                    </a:p>
                  </a:txBody>
                  <a:tcPr/>
                </a:tc>
                <a:tc>
                  <a:txBody>
                    <a:bodyPr/>
                    <a:lstStyle/>
                    <a:p>
                      <a:pPr algn="ctr"/>
                      <a:r>
                        <a:rPr lang="es-CL" sz="1100" dirty="0"/>
                        <a:t>2</a:t>
                      </a:r>
                    </a:p>
                  </a:txBody>
                  <a:tcPr/>
                </a:tc>
                <a:tc>
                  <a:txBody>
                    <a:bodyPr/>
                    <a:lstStyle/>
                    <a:p>
                      <a:pPr algn="ctr"/>
                      <a:r>
                        <a:rPr lang="es-CL" sz="1100" dirty="0"/>
                        <a:t>460</a:t>
                      </a:r>
                    </a:p>
                  </a:txBody>
                  <a:tcPr/>
                </a:tc>
                <a:extLst>
                  <a:ext uri="{0D108BD9-81ED-4DB2-BD59-A6C34878D82A}">
                    <a16:rowId xmlns:a16="http://schemas.microsoft.com/office/drawing/2014/main" val="3835283896"/>
                  </a:ext>
                </a:extLst>
              </a:tr>
              <a:tr h="228218">
                <a:tc>
                  <a:txBody>
                    <a:bodyPr/>
                    <a:lstStyle/>
                    <a:p>
                      <a:pPr algn="ctr"/>
                      <a:r>
                        <a:rPr lang="es-CL" sz="1100" dirty="0"/>
                        <a:t>3</a:t>
                      </a:r>
                    </a:p>
                  </a:txBody>
                  <a:tcPr/>
                </a:tc>
                <a:tc>
                  <a:txBody>
                    <a:bodyPr/>
                    <a:lstStyle/>
                    <a:p>
                      <a:pPr algn="ctr"/>
                      <a:r>
                        <a:rPr lang="es-CL" sz="1100" dirty="0"/>
                        <a:t>1</a:t>
                      </a:r>
                    </a:p>
                  </a:txBody>
                  <a:tcPr/>
                </a:tc>
                <a:tc>
                  <a:txBody>
                    <a:bodyPr/>
                    <a:lstStyle/>
                    <a:p>
                      <a:pPr algn="ctr"/>
                      <a:r>
                        <a:rPr lang="es-CL" sz="1100" dirty="0"/>
                        <a:t>4</a:t>
                      </a:r>
                    </a:p>
                  </a:txBody>
                  <a:tcPr/>
                </a:tc>
                <a:tc>
                  <a:txBody>
                    <a:bodyPr/>
                    <a:lstStyle/>
                    <a:p>
                      <a:pPr algn="ctr"/>
                      <a:r>
                        <a:rPr lang="es-CL" sz="1100" dirty="0"/>
                        <a:t>0</a:t>
                      </a:r>
                    </a:p>
                  </a:txBody>
                  <a:tcPr/>
                </a:tc>
                <a:tc>
                  <a:txBody>
                    <a:bodyPr/>
                    <a:lstStyle/>
                    <a:p>
                      <a:pPr algn="ctr"/>
                      <a:r>
                        <a:rPr lang="es-CL" sz="1100" dirty="0"/>
                        <a:t>420</a:t>
                      </a:r>
                    </a:p>
                  </a:txBody>
                  <a:tcPr/>
                </a:tc>
                <a:extLst>
                  <a:ext uri="{0D108BD9-81ED-4DB2-BD59-A6C34878D82A}">
                    <a16:rowId xmlns:a16="http://schemas.microsoft.com/office/drawing/2014/main" val="662625373"/>
                  </a:ext>
                </a:extLst>
              </a:tr>
              <a:tr h="228218">
                <a:tc>
                  <a:txBody>
                    <a:bodyPr/>
                    <a:lstStyle/>
                    <a:p>
                      <a:pPr algn="ctr"/>
                      <a:r>
                        <a:rPr lang="es-CL" sz="1100" dirty="0"/>
                        <a:t>Ingresos</a:t>
                      </a:r>
                    </a:p>
                  </a:txBody>
                  <a:tcPr/>
                </a:tc>
                <a:tc>
                  <a:txBody>
                    <a:bodyPr/>
                    <a:lstStyle/>
                    <a:p>
                      <a:pPr algn="ctr"/>
                      <a:r>
                        <a:rPr lang="es-CL" sz="1100" dirty="0"/>
                        <a:t>3</a:t>
                      </a:r>
                    </a:p>
                  </a:txBody>
                  <a:tcPr/>
                </a:tc>
                <a:tc>
                  <a:txBody>
                    <a:bodyPr/>
                    <a:lstStyle/>
                    <a:p>
                      <a:pPr algn="ctr"/>
                      <a:r>
                        <a:rPr lang="es-CL" sz="1100" dirty="0"/>
                        <a:t>2</a:t>
                      </a:r>
                    </a:p>
                  </a:txBody>
                  <a:tcPr/>
                </a:tc>
                <a:tc>
                  <a:txBody>
                    <a:bodyPr/>
                    <a:lstStyle/>
                    <a:p>
                      <a:pPr algn="ctr"/>
                      <a:r>
                        <a:rPr lang="es-CL" sz="1100" dirty="0"/>
                        <a:t>5</a:t>
                      </a:r>
                    </a:p>
                  </a:txBody>
                  <a:tcPr/>
                </a:tc>
                <a:tc>
                  <a:txBody>
                    <a:bodyPr/>
                    <a:lstStyle/>
                    <a:p>
                      <a:pPr algn="ctr"/>
                      <a:endParaRPr lang="es-CL" sz="1100" dirty="0"/>
                    </a:p>
                  </a:txBody>
                  <a:tcPr/>
                </a:tc>
                <a:extLst>
                  <a:ext uri="{0D108BD9-81ED-4DB2-BD59-A6C34878D82A}">
                    <a16:rowId xmlns:a16="http://schemas.microsoft.com/office/drawing/2014/main" val="2407184779"/>
                  </a:ext>
                </a:extLst>
              </a:tr>
            </a:tbl>
          </a:graphicData>
        </a:graphic>
      </p:graphicFrame>
      <p:graphicFrame>
        <p:nvGraphicFramePr>
          <p:cNvPr id="11" name="Tabla 8">
            <a:extLst>
              <a:ext uri="{FF2B5EF4-FFF2-40B4-BE49-F238E27FC236}">
                <a16:creationId xmlns:a16="http://schemas.microsoft.com/office/drawing/2014/main" id="{3F8B2829-6E12-4F2C-9912-0C26513B9B3D}"/>
              </a:ext>
            </a:extLst>
          </p:cNvPr>
          <p:cNvGraphicFramePr>
            <a:graphicFrameLocks noGrp="1"/>
          </p:cNvGraphicFramePr>
          <p:nvPr>
            <p:extLst>
              <p:ext uri="{D42A27DB-BD31-4B8C-83A1-F6EECF244321}">
                <p14:modId xmlns:p14="http://schemas.microsoft.com/office/powerpoint/2010/main" val="1249362969"/>
              </p:ext>
            </p:extLst>
          </p:nvPr>
        </p:nvGraphicFramePr>
        <p:xfrm>
          <a:off x="4044099" y="3032201"/>
          <a:ext cx="2594293" cy="1483360"/>
        </p:xfrm>
        <a:graphic>
          <a:graphicData uri="http://schemas.openxmlformats.org/drawingml/2006/table">
            <a:tbl>
              <a:tblPr firstRow="1" bandRow="1">
                <a:tableStyleId>{6E25E649-3F16-4E02-A733-19D2CDBF48F0}</a:tableStyleId>
              </a:tblPr>
              <a:tblGrid>
                <a:gridCol w="2594293">
                  <a:extLst>
                    <a:ext uri="{9D8B030D-6E8A-4147-A177-3AD203B41FA5}">
                      <a16:colId xmlns:a16="http://schemas.microsoft.com/office/drawing/2014/main" val="149646174"/>
                    </a:ext>
                  </a:extLst>
                </a:gridCol>
              </a:tblGrid>
              <a:tr h="370840">
                <a:tc>
                  <a:txBody>
                    <a:bodyPr/>
                    <a:lstStyle/>
                    <a:p>
                      <a:r>
                        <a:rPr lang="es-CL" dirty="0"/>
                        <a:t>Restricciones</a:t>
                      </a:r>
                    </a:p>
                  </a:txBody>
                  <a:tcPr/>
                </a:tc>
                <a:extLst>
                  <a:ext uri="{0D108BD9-81ED-4DB2-BD59-A6C34878D82A}">
                    <a16:rowId xmlns:a16="http://schemas.microsoft.com/office/drawing/2014/main" val="4025454598"/>
                  </a:ext>
                </a:extLst>
              </a:tr>
              <a:tr h="370840">
                <a:tc>
                  <a:txBody>
                    <a:bodyPr/>
                    <a:lstStyle/>
                    <a:p>
                      <a:r>
                        <a:rPr lang="es-CL" dirty="0"/>
                        <a:t>𝑅</a:t>
                      </a:r>
                      <a:r>
                        <a:rPr lang="es-CL" baseline="-25000" dirty="0"/>
                        <a:t>1</a:t>
                      </a:r>
                      <a:r>
                        <a:rPr lang="es-CL" dirty="0"/>
                        <a:t> = 𝑋</a:t>
                      </a:r>
                      <a:r>
                        <a:rPr lang="es-CL" baseline="-25000" dirty="0"/>
                        <a:t>1</a:t>
                      </a:r>
                      <a:r>
                        <a:rPr lang="es-CL" dirty="0"/>
                        <a:t>+ 2𝑋</a:t>
                      </a:r>
                      <a:r>
                        <a:rPr lang="es-CL" sz="1800" kern="1200" baseline="-25000" dirty="0">
                          <a:solidFill>
                            <a:schemeClr val="dk1"/>
                          </a:solidFill>
                          <a:latin typeface="+mn-lt"/>
                          <a:ea typeface="+mn-ea"/>
                          <a:cs typeface="+mn-cs"/>
                        </a:rPr>
                        <a:t>2</a:t>
                      </a:r>
                      <a:r>
                        <a:rPr lang="es-CL" dirty="0"/>
                        <a:t>+ 𝑋</a:t>
                      </a:r>
                      <a:r>
                        <a:rPr lang="es-CL" sz="1800" kern="1200" baseline="-25000" dirty="0">
                          <a:solidFill>
                            <a:schemeClr val="dk1"/>
                          </a:solidFill>
                          <a:latin typeface="+mn-lt"/>
                          <a:ea typeface="+mn-ea"/>
                          <a:cs typeface="+mn-cs"/>
                        </a:rPr>
                        <a:t>3  </a:t>
                      </a:r>
                      <a:r>
                        <a:rPr lang="es-CL" u="sng" baseline="0" dirty="0"/>
                        <a:t>&lt;</a:t>
                      </a:r>
                      <a:r>
                        <a:rPr lang="es-CL" u="none" baseline="0" dirty="0"/>
                        <a:t>  430</a:t>
                      </a:r>
                    </a:p>
                  </a:txBody>
                  <a:tcPr/>
                </a:tc>
                <a:extLst>
                  <a:ext uri="{0D108BD9-81ED-4DB2-BD59-A6C34878D82A}">
                    <a16:rowId xmlns:a16="http://schemas.microsoft.com/office/drawing/2014/main" val="811581122"/>
                  </a:ext>
                </a:extLst>
              </a:tr>
              <a:tr h="370840">
                <a:tc>
                  <a:txBody>
                    <a:bodyPr/>
                    <a:lstStyle/>
                    <a:p>
                      <a:r>
                        <a:rPr lang="es-CL" dirty="0"/>
                        <a:t>𝑅</a:t>
                      </a:r>
                      <a:r>
                        <a:rPr lang="es-CL" sz="1800" kern="1200" baseline="-25000" dirty="0">
                          <a:solidFill>
                            <a:schemeClr val="dk1"/>
                          </a:solidFill>
                          <a:latin typeface="+mn-lt"/>
                          <a:ea typeface="+mn-ea"/>
                          <a:cs typeface="+mn-cs"/>
                        </a:rPr>
                        <a:t>2</a:t>
                      </a:r>
                      <a:r>
                        <a:rPr lang="es-CL" dirty="0"/>
                        <a:t> = 3𝑋</a:t>
                      </a:r>
                      <a:r>
                        <a:rPr lang="es-CL" baseline="-25000" dirty="0"/>
                        <a:t>1</a:t>
                      </a:r>
                      <a:r>
                        <a:rPr lang="es-CL" dirty="0"/>
                        <a:t>+ 0𝑋</a:t>
                      </a:r>
                      <a:r>
                        <a:rPr lang="es-CL" sz="1800" kern="1200" baseline="-25000" dirty="0">
                          <a:solidFill>
                            <a:schemeClr val="dk1"/>
                          </a:solidFill>
                          <a:latin typeface="+mn-lt"/>
                          <a:ea typeface="+mn-ea"/>
                          <a:cs typeface="+mn-cs"/>
                        </a:rPr>
                        <a:t>2</a:t>
                      </a:r>
                      <a:r>
                        <a:rPr lang="es-CL" dirty="0"/>
                        <a:t> +2𝑋</a:t>
                      </a:r>
                      <a:r>
                        <a:rPr lang="es-CL" sz="1800" kern="1200" baseline="-25000" dirty="0">
                          <a:solidFill>
                            <a:schemeClr val="dk1"/>
                          </a:solidFill>
                          <a:latin typeface="+mn-lt"/>
                          <a:ea typeface="+mn-ea"/>
                          <a:cs typeface="+mn-cs"/>
                        </a:rPr>
                        <a:t>3 </a:t>
                      </a:r>
                      <a:r>
                        <a:rPr lang="es-CL" u="sng" baseline="0" dirty="0"/>
                        <a:t>&lt;</a:t>
                      </a:r>
                      <a:r>
                        <a:rPr lang="es-CL" u="none" baseline="0" dirty="0"/>
                        <a:t> 460</a:t>
                      </a:r>
                    </a:p>
                  </a:txBody>
                  <a:tcPr/>
                </a:tc>
                <a:extLst>
                  <a:ext uri="{0D108BD9-81ED-4DB2-BD59-A6C34878D82A}">
                    <a16:rowId xmlns:a16="http://schemas.microsoft.com/office/drawing/2014/main" val="2760661248"/>
                  </a:ext>
                </a:extLst>
              </a:tr>
              <a:tr h="370840">
                <a:tc>
                  <a:txBody>
                    <a:bodyPr/>
                    <a:lstStyle/>
                    <a:p>
                      <a:r>
                        <a:rPr lang="es-CL" dirty="0"/>
                        <a:t>𝑅</a:t>
                      </a:r>
                      <a:r>
                        <a:rPr lang="es-CL" sz="1800" kern="1200" baseline="-25000" dirty="0">
                          <a:solidFill>
                            <a:schemeClr val="dk1"/>
                          </a:solidFill>
                          <a:latin typeface="+mn-lt"/>
                          <a:ea typeface="+mn-ea"/>
                          <a:cs typeface="+mn-cs"/>
                        </a:rPr>
                        <a:t>3</a:t>
                      </a:r>
                      <a:r>
                        <a:rPr lang="es-CL" dirty="0"/>
                        <a:t> = 𝑋</a:t>
                      </a:r>
                      <a:r>
                        <a:rPr lang="es-CL" baseline="-25000" dirty="0"/>
                        <a:t>1</a:t>
                      </a:r>
                      <a:r>
                        <a:rPr lang="es-CL" dirty="0"/>
                        <a:t>+ 4𝑋</a:t>
                      </a:r>
                      <a:r>
                        <a:rPr lang="es-CL" sz="1800" kern="1200" baseline="-25000" dirty="0">
                          <a:solidFill>
                            <a:schemeClr val="dk1"/>
                          </a:solidFill>
                          <a:latin typeface="+mn-lt"/>
                          <a:ea typeface="+mn-ea"/>
                          <a:cs typeface="+mn-cs"/>
                        </a:rPr>
                        <a:t>2</a:t>
                      </a:r>
                      <a:r>
                        <a:rPr lang="es-CL" dirty="0"/>
                        <a:t> +0𝑋</a:t>
                      </a:r>
                      <a:r>
                        <a:rPr lang="es-CL" sz="1800" kern="1200" baseline="-25000" dirty="0">
                          <a:solidFill>
                            <a:schemeClr val="dk1"/>
                          </a:solidFill>
                          <a:latin typeface="+mn-lt"/>
                          <a:ea typeface="+mn-ea"/>
                          <a:cs typeface="+mn-cs"/>
                        </a:rPr>
                        <a:t>3</a:t>
                      </a:r>
                      <a:r>
                        <a:rPr lang="es-CL" dirty="0"/>
                        <a:t> </a:t>
                      </a:r>
                      <a:r>
                        <a:rPr lang="es-CL" u="sng" baseline="0" dirty="0"/>
                        <a:t>&lt;</a:t>
                      </a:r>
                      <a:r>
                        <a:rPr lang="es-CL" u="none" baseline="0" dirty="0"/>
                        <a:t> 420</a:t>
                      </a:r>
                    </a:p>
                  </a:txBody>
                  <a:tcPr/>
                </a:tc>
                <a:extLst>
                  <a:ext uri="{0D108BD9-81ED-4DB2-BD59-A6C34878D82A}">
                    <a16:rowId xmlns:a16="http://schemas.microsoft.com/office/drawing/2014/main" val="2667871209"/>
                  </a:ext>
                </a:extLst>
              </a:tr>
            </a:tbl>
          </a:graphicData>
        </a:graphic>
      </p:graphicFrame>
      <mc:AlternateContent xmlns:mc="http://schemas.openxmlformats.org/markup-compatibility/2006">
        <mc:Choice xmlns:a14="http://schemas.microsoft.com/office/drawing/2010/main" Requires="a14">
          <p:graphicFrame>
            <p:nvGraphicFramePr>
              <p:cNvPr id="12" name="Tabla 11">
                <a:extLst>
                  <a:ext uri="{FF2B5EF4-FFF2-40B4-BE49-F238E27FC236}">
                    <a16:creationId xmlns:a16="http://schemas.microsoft.com/office/drawing/2014/main" id="{C7DDAAD6-41AA-1071-9F46-426BF5BE28FD}"/>
                  </a:ext>
                </a:extLst>
              </p:cNvPr>
              <p:cNvGraphicFramePr>
                <a:graphicFrameLocks noGrp="1"/>
              </p:cNvGraphicFramePr>
              <p:nvPr>
                <p:extLst>
                  <p:ext uri="{D42A27DB-BD31-4B8C-83A1-F6EECF244321}">
                    <p14:modId xmlns:p14="http://schemas.microsoft.com/office/powerpoint/2010/main" val="880235569"/>
                  </p:ext>
                </p:extLst>
              </p:nvPr>
            </p:nvGraphicFramePr>
            <p:xfrm>
              <a:off x="7286920" y="3032201"/>
              <a:ext cx="3026004" cy="2204720"/>
            </p:xfrm>
            <a:graphic>
              <a:graphicData uri="http://schemas.openxmlformats.org/drawingml/2006/table">
                <a:tbl>
                  <a:tblPr firstRow="1" bandRow="1">
                    <a:tableStyleId>{6E25E649-3F16-4E02-A733-19D2CDBF48F0}</a:tableStyleId>
                  </a:tblPr>
                  <a:tblGrid>
                    <a:gridCol w="3026004">
                      <a:extLst>
                        <a:ext uri="{9D8B030D-6E8A-4147-A177-3AD203B41FA5}">
                          <a16:colId xmlns:a16="http://schemas.microsoft.com/office/drawing/2014/main" val="149646174"/>
                        </a:ext>
                      </a:extLst>
                    </a:gridCol>
                  </a:tblGrid>
                  <a:tr h="370840">
                    <a:tc>
                      <a:txBody>
                        <a:bodyPr/>
                        <a:lstStyle/>
                        <a:p>
                          <a:r>
                            <a:rPr lang="es-CL" dirty="0"/>
                            <a:t>Modelo Algebraico</a:t>
                          </a:r>
                        </a:p>
                      </a:txBody>
                      <a:tcPr/>
                    </a:tc>
                    <a:extLst>
                      <a:ext uri="{0D108BD9-81ED-4DB2-BD59-A6C34878D82A}">
                        <a16:rowId xmlns:a16="http://schemas.microsoft.com/office/drawing/2014/main" val="4025454598"/>
                      </a:ext>
                    </a:extLst>
                  </a:tr>
                  <a:tr h="370840">
                    <a:tc>
                      <a:txBody>
                        <a:bodyPr/>
                        <a:lstStyle/>
                        <a:p>
                          <a:pPr/>
                          <a14:m>
                            <m:oMathPara xmlns:m="http://schemas.openxmlformats.org/officeDocument/2006/math">
                              <m:oMathParaPr>
                                <m:jc m:val="centerGroup"/>
                              </m:oMathParaPr>
                              <m:oMath xmlns:m="http://schemas.openxmlformats.org/officeDocument/2006/math">
                                <m:r>
                                  <a:rPr lang="es-CL" i="1" dirty="0" smtClean="0">
                                    <a:latin typeface="Cambria Math" panose="02040503050406030204" pitchFamily="18" charset="0"/>
                                  </a:rPr>
                                  <m:t>𝑀</m:t>
                                </m:r>
                                <m:r>
                                  <a:rPr lang="es-CL" i="1" dirty="0" smtClean="0">
                                    <a:latin typeface="Cambria Math" panose="02040503050406030204" pitchFamily="18" charset="0"/>
                                  </a:rPr>
                                  <m:t>á</m:t>
                                </m:r>
                                <m:r>
                                  <a:rPr lang="es-CL" i="1" dirty="0" smtClean="0">
                                    <a:latin typeface="Cambria Math" panose="02040503050406030204" pitchFamily="18" charset="0"/>
                                  </a:rPr>
                                  <m:t>𝑥</m:t>
                                </m:r>
                                <m:r>
                                  <a:rPr lang="es-CL" i="1" dirty="0" smtClean="0">
                                    <a:latin typeface="Cambria Math" panose="02040503050406030204" pitchFamily="18" charset="0"/>
                                  </a:rPr>
                                  <m:t> </m:t>
                                </m:r>
                                <m:r>
                                  <a:rPr lang="es-CL" i="1" dirty="0" smtClean="0">
                                    <a:latin typeface="Cambria Math" panose="02040503050406030204" pitchFamily="18" charset="0"/>
                                  </a:rPr>
                                  <m:t>𝑍</m:t>
                                </m:r>
                                <m:r>
                                  <a:rPr lang="es-CL"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3</m:t>
                                </m:r>
                                <m:sSub>
                                  <m:sSubPr>
                                    <m:ctrlPr>
                                      <a:rPr lang="es-CL" b="0" i="1" dirty="0" smtClean="0">
                                        <a:latin typeface="Cambria Math" panose="02040503050406030204" pitchFamily="18" charset="0"/>
                                        <a:ea typeface="Cambria Math" panose="02040503050406030204" pitchFamily="18" charset="0"/>
                                      </a:rPr>
                                    </m:ctrlPr>
                                  </m:sSubPr>
                                  <m:e>
                                    <m:r>
                                      <a:rPr lang="es-CL" b="0" i="1" dirty="0" smtClean="0">
                                        <a:latin typeface="Cambria Math" panose="02040503050406030204" pitchFamily="18" charset="0"/>
                                        <a:ea typeface="Cambria Math" panose="02040503050406030204" pitchFamily="18" charset="0"/>
                                      </a:rPr>
                                      <m:t>𝑋</m:t>
                                    </m:r>
                                  </m:e>
                                  <m:sub>
                                    <m:r>
                                      <a:rPr lang="es-CL" b="0" i="1" dirty="0" smtClean="0">
                                        <a:latin typeface="Cambria Math" panose="02040503050406030204" pitchFamily="18" charset="0"/>
                                        <a:ea typeface="Cambria Math" panose="02040503050406030204" pitchFamily="18" charset="0"/>
                                      </a:rPr>
                                      <m:t>1</m:t>
                                    </m:r>
                                  </m:sub>
                                </m:sSub>
                                <m:r>
                                  <a:rPr lang="es-CL" b="0" i="1" dirty="0" smtClean="0">
                                    <a:latin typeface="Cambria Math" panose="02040503050406030204" pitchFamily="18" charset="0"/>
                                    <a:ea typeface="Cambria Math" panose="02040503050406030204" pitchFamily="18" charset="0"/>
                                  </a:rPr>
                                  <m:t>+2</m:t>
                                </m:r>
                                <m:sSub>
                                  <m:sSubPr>
                                    <m:ctrlPr>
                                      <a:rPr lang="es-CL" b="0" i="1" dirty="0" smtClean="0">
                                        <a:latin typeface="Cambria Math" panose="02040503050406030204" pitchFamily="18" charset="0"/>
                                        <a:ea typeface="Cambria Math" panose="02040503050406030204" pitchFamily="18" charset="0"/>
                                      </a:rPr>
                                    </m:ctrlPr>
                                  </m:sSubPr>
                                  <m:e>
                                    <m:r>
                                      <a:rPr lang="es-CL" b="0" i="1" dirty="0" smtClean="0">
                                        <a:latin typeface="Cambria Math" panose="02040503050406030204" pitchFamily="18" charset="0"/>
                                        <a:ea typeface="Cambria Math" panose="02040503050406030204" pitchFamily="18" charset="0"/>
                                      </a:rPr>
                                      <m:t>𝑋</m:t>
                                    </m:r>
                                  </m:e>
                                  <m:sub>
                                    <m:r>
                                      <a:rPr lang="es-CL" b="0" i="1" dirty="0" smtClean="0">
                                        <a:latin typeface="Cambria Math" panose="02040503050406030204" pitchFamily="18" charset="0"/>
                                        <a:ea typeface="Cambria Math" panose="02040503050406030204" pitchFamily="18" charset="0"/>
                                      </a:rPr>
                                      <m:t>2</m:t>
                                    </m:r>
                                  </m:sub>
                                </m:sSub>
                                <m:r>
                                  <a:rPr lang="es-CL" b="0" i="1" dirty="0" smtClean="0">
                                    <a:latin typeface="Cambria Math" panose="02040503050406030204" pitchFamily="18" charset="0"/>
                                    <a:ea typeface="Cambria Math" panose="02040503050406030204" pitchFamily="18" charset="0"/>
                                  </a:rPr>
                                  <m:t>+5</m:t>
                                </m:r>
                                <m:sSub>
                                  <m:sSubPr>
                                    <m:ctrlPr>
                                      <a:rPr lang="es-CL" b="0" i="1" dirty="0" smtClean="0">
                                        <a:latin typeface="Cambria Math" panose="02040503050406030204" pitchFamily="18" charset="0"/>
                                        <a:ea typeface="Cambria Math" panose="02040503050406030204" pitchFamily="18" charset="0"/>
                                      </a:rPr>
                                    </m:ctrlPr>
                                  </m:sSubPr>
                                  <m:e>
                                    <m:r>
                                      <a:rPr lang="es-CL" b="0" i="1" dirty="0" smtClean="0">
                                        <a:latin typeface="Cambria Math" panose="02040503050406030204" pitchFamily="18" charset="0"/>
                                        <a:ea typeface="Cambria Math" panose="02040503050406030204" pitchFamily="18" charset="0"/>
                                      </a:rPr>
                                      <m:t>𝑋</m:t>
                                    </m:r>
                                  </m:e>
                                  <m:sub>
                                    <m:r>
                                      <a:rPr lang="es-CL" b="0" i="1" dirty="0" smtClean="0">
                                        <a:latin typeface="Cambria Math" panose="02040503050406030204" pitchFamily="18" charset="0"/>
                                        <a:ea typeface="Cambria Math" panose="02040503050406030204" pitchFamily="18" charset="0"/>
                                      </a:rPr>
                                      <m:t>3</m:t>
                                    </m:r>
                                  </m:sub>
                                </m:sSub>
                              </m:oMath>
                            </m:oMathPara>
                          </a14:m>
                          <a:endParaRPr lang="es-CL" dirty="0"/>
                        </a:p>
                      </a:txBody>
                      <a:tcPr/>
                    </a:tc>
                    <a:extLst>
                      <a:ext uri="{0D108BD9-81ED-4DB2-BD59-A6C34878D82A}">
                        <a16:rowId xmlns:a16="http://schemas.microsoft.com/office/drawing/2014/main" val="811581122"/>
                      </a:ext>
                    </a:extLst>
                  </a:tr>
                  <a:tr h="370840">
                    <a:tc>
                      <a:txBody>
                        <a:bodyPr/>
                        <a:lstStyle/>
                        <a:p>
                          <a:r>
                            <a:rPr lang="es-CL" b="0" dirty="0"/>
                            <a:t>Sujeto a:</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CL" dirty="0"/>
                            <a:t>𝑅</a:t>
                          </a:r>
                          <a:r>
                            <a:rPr lang="es-CL" baseline="-25000" dirty="0"/>
                            <a:t>1</a:t>
                          </a:r>
                          <a:r>
                            <a:rPr lang="es-CL" dirty="0"/>
                            <a:t> = 𝑋</a:t>
                          </a:r>
                          <a:r>
                            <a:rPr lang="es-CL" baseline="-25000" dirty="0"/>
                            <a:t>1</a:t>
                          </a:r>
                          <a:r>
                            <a:rPr lang="es-CL" dirty="0"/>
                            <a:t>+ 2𝑋</a:t>
                          </a:r>
                          <a:r>
                            <a:rPr lang="es-CL" sz="1800" kern="1200" baseline="-25000" dirty="0">
                              <a:solidFill>
                                <a:schemeClr val="dk1"/>
                              </a:solidFill>
                              <a:latin typeface="+mn-lt"/>
                              <a:ea typeface="+mn-ea"/>
                              <a:cs typeface="+mn-cs"/>
                            </a:rPr>
                            <a:t>2 </a:t>
                          </a:r>
                          <a:r>
                            <a:rPr lang="es-CL" dirty="0"/>
                            <a:t>+ 𝑋</a:t>
                          </a:r>
                          <a:r>
                            <a:rPr lang="es-CL" sz="1800" kern="1200" baseline="-25000" dirty="0">
                              <a:solidFill>
                                <a:schemeClr val="dk1"/>
                              </a:solidFill>
                              <a:latin typeface="+mn-lt"/>
                              <a:ea typeface="+mn-ea"/>
                              <a:cs typeface="+mn-cs"/>
                            </a:rPr>
                            <a:t>3  </a:t>
                          </a:r>
                          <a:r>
                            <a:rPr lang="es-CL" u="sng" baseline="0" dirty="0"/>
                            <a:t>&lt;</a:t>
                          </a:r>
                          <a:r>
                            <a:rPr lang="es-CL" u="none" baseline="0" dirty="0"/>
                            <a:t>  430</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CL" dirty="0"/>
                            <a:t>𝑅</a:t>
                          </a:r>
                          <a:r>
                            <a:rPr lang="es-CL" sz="1800" kern="1200" baseline="-25000" dirty="0">
                              <a:solidFill>
                                <a:schemeClr val="dk1"/>
                              </a:solidFill>
                              <a:latin typeface="+mn-lt"/>
                              <a:ea typeface="+mn-ea"/>
                              <a:cs typeface="+mn-cs"/>
                            </a:rPr>
                            <a:t>2</a:t>
                          </a:r>
                          <a:r>
                            <a:rPr lang="es-CL" dirty="0"/>
                            <a:t> = 3𝑋</a:t>
                          </a:r>
                          <a:r>
                            <a:rPr lang="es-CL" baseline="-25000" dirty="0"/>
                            <a:t>1</a:t>
                          </a:r>
                          <a:r>
                            <a:rPr lang="es-CL" dirty="0"/>
                            <a:t>+0𝑋</a:t>
                          </a:r>
                          <a:r>
                            <a:rPr lang="es-CL" sz="1800" kern="1200" baseline="-25000" dirty="0">
                              <a:solidFill>
                                <a:schemeClr val="dk1"/>
                              </a:solidFill>
                              <a:latin typeface="+mn-lt"/>
                              <a:ea typeface="+mn-ea"/>
                              <a:cs typeface="+mn-cs"/>
                            </a:rPr>
                            <a:t>2 </a:t>
                          </a:r>
                          <a:r>
                            <a:rPr lang="es-CL" dirty="0"/>
                            <a:t>+2𝑋</a:t>
                          </a:r>
                          <a:r>
                            <a:rPr lang="es-CL" sz="1800" kern="1200" baseline="-25000" dirty="0">
                              <a:solidFill>
                                <a:schemeClr val="dk1"/>
                              </a:solidFill>
                              <a:latin typeface="+mn-lt"/>
                              <a:ea typeface="+mn-ea"/>
                              <a:cs typeface="+mn-cs"/>
                            </a:rPr>
                            <a:t>3 </a:t>
                          </a:r>
                          <a:r>
                            <a:rPr lang="es-CL" u="sng" baseline="0" dirty="0"/>
                            <a:t>&lt;</a:t>
                          </a:r>
                          <a:r>
                            <a:rPr lang="es-CL" u="none" baseline="0" dirty="0"/>
                            <a:t> 460</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CL" dirty="0"/>
                            <a:t>𝑅</a:t>
                          </a:r>
                          <a:r>
                            <a:rPr lang="es-CL" sz="1800" kern="1200" baseline="-25000" dirty="0">
                              <a:solidFill>
                                <a:schemeClr val="dk1"/>
                              </a:solidFill>
                              <a:latin typeface="+mn-lt"/>
                              <a:ea typeface="+mn-ea"/>
                              <a:cs typeface="+mn-cs"/>
                            </a:rPr>
                            <a:t>3</a:t>
                          </a:r>
                          <a:r>
                            <a:rPr lang="es-CL" dirty="0"/>
                            <a:t> = 𝑋</a:t>
                          </a:r>
                          <a:r>
                            <a:rPr lang="es-CL" baseline="-25000" dirty="0"/>
                            <a:t>1</a:t>
                          </a:r>
                          <a:r>
                            <a:rPr lang="es-CL" dirty="0"/>
                            <a:t>+ 4𝑋</a:t>
                          </a:r>
                          <a:r>
                            <a:rPr lang="es-CL" sz="1800" kern="1200" baseline="-25000" dirty="0">
                              <a:solidFill>
                                <a:schemeClr val="dk1"/>
                              </a:solidFill>
                              <a:latin typeface="+mn-lt"/>
                              <a:ea typeface="+mn-ea"/>
                              <a:cs typeface="+mn-cs"/>
                            </a:rPr>
                            <a:t>2</a:t>
                          </a:r>
                          <a:r>
                            <a:rPr lang="es-CL" dirty="0"/>
                            <a:t> +0𝑋</a:t>
                          </a:r>
                          <a:r>
                            <a:rPr lang="es-CL" sz="1800" kern="1200" baseline="-25000" dirty="0">
                              <a:solidFill>
                                <a:schemeClr val="dk1"/>
                              </a:solidFill>
                              <a:latin typeface="+mn-lt"/>
                              <a:ea typeface="+mn-ea"/>
                              <a:cs typeface="+mn-cs"/>
                            </a:rPr>
                            <a:t>3 </a:t>
                          </a:r>
                          <a:r>
                            <a:rPr lang="es-CL" u="sng" baseline="0" dirty="0"/>
                            <a:t>&lt;</a:t>
                          </a:r>
                          <a:r>
                            <a:rPr lang="es-CL" u="none" baseline="0" dirty="0"/>
                            <a:t> 42</a:t>
                          </a:r>
                        </a:p>
                        <a:p>
                          <a:pPr lvl="1"/>
                          <a:r>
                            <a:rPr lang="es-CL" b="0" dirty="0"/>
                            <a:t>X</a:t>
                          </a:r>
                          <a:r>
                            <a:rPr lang="es-CL" b="0" baseline="-25000" dirty="0"/>
                            <a:t>1</a:t>
                          </a:r>
                          <a:r>
                            <a:rPr lang="es-CL" b="0" dirty="0"/>
                            <a:t>, X</a:t>
                          </a:r>
                          <a:r>
                            <a:rPr lang="es-CL" sz="1800" b="0" kern="1200" baseline="-25000" dirty="0">
                              <a:solidFill>
                                <a:schemeClr val="dk1"/>
                              </a:solidFill>
                              <a:latin typeface="+mn-lt"/>
                              <a:ea typeface="+mn-ea"/>
                              <a:cs typeface="+mn-cs"/>
                            </a:rPr>
                            <a:t>2</a:t>
                          </a:r>
                          <a:r>
                            <a:rPr lang="es-CL" b="0" dirty="0"/>
                            <a:t>, X</a:t>
                          </a:r>
                          <a:r>
                            <a:rPr lang="es-CL" sz="1800" b="0" kern="1200" baseline="-25000" dirty="0">
                              <a:solidFill>
                                <a:schemeClr val="dk1"/>
                              </a:solidFill>
                              <a:latin typeface="+mn-lt"/>
                              <a:ea typeface="+mn-ea"/>
                              <a:cs typeface="+mn-cs"/>
                            </a:rPr>
                            <a:t>3</a:t>
                          </a:r>
                          <a:r>
                            <a:rPr lang="es-CL" b="0" dirty="0"/>
                            <a:t> </a:t>
                          </a:r>
                          <a:r>
                            <a:rPr lang="es-CL" b="0" u="sng" dirty="0"/>
                            <a:t>&gt;</a:t>
                          </a:r>
                          <a:r>
                            <a:rPr lang="es-CL" b="0" u="none" dirty="0"/>
                            <a:t> 0</a:t>
                          </a:r>
                          <a:endParaRPr lang="es-CL" b="0" dirty="0"/>
                        </a:p>
                      </a:txBody>
                      <a:tcPr/>
                    </a:tc>
                    <a:extLst>
                      <a:ext uri="{0D108BD9-81ED-4DB2-BD59-A6C34878D82A}">
                        <a16:rowId xmlns:a16="http://schemas.microsoft.com/office/drawing/2014/main" val="2760661248"/>
                      </a:ext>
                    </a:extLst>
                  </a:tr>
                </a:tbl>
              </a:graphicData>
            </a:graphic>
          </p:graphicFrame>
        </mc:Choice>
        <mc:Fallback>
          <p:graphicFrame>
            <p:nvGraphicFramePr>
              <p:cNvPr id="12" name="Tabla 11">
                <a:extLst>
                  <a:ext uri="{FF2B5EF4-FFF2-40B4-BE49-F238E27FC236}">
                    <a16:creationId xmlns:a16="http://schemas.microsoft.com/office/drawing/2014/main" id="{C7DDAAD6-41AA-1071-9F46-426BF5BE28FD}"/>
                  </a:ext>
                </a:extLst>
              </p:cNvPr>
              <p:cNvGraphicFramePr>
                <a:graphicFrameLocks noGrp="1"/>
              </p:cNvGraphicFramePr>
              <p:nvPr>
                <p:extLst>
                  <p:ext uri="{D42A27DB-BD31-4B8C-83A1-F6EECF244321}">
                    <p14:modId xmlns:p14="http://schemas.microsoft.com/office/powerpoint/2010/main" val="880235569"/>
                  </p:ext>
                </p:extLst>
              </p:nvPr>
            </p:nvGraphicFramePr>
            <p:xfrm>
              <a:off x="7286920" y="3032201"/>
              <a:ext cx="3026004" cy="2204720"/>
            </p:xfrm>
            <a:graphic>
              <a:graphicData uri="http://schemas.openxmlformats.org/drawingml/2006/table">
                <a:tbl>
                  <a:tblPr firstRow="1" bandRow="1">
                    <a:tableStyleId>{6E25E649-3F16-4E02-A733-19D2CDBF48F0}</a:tableStyleId>
                  </a:tblPr>
                  <a:tblGrid>
                    <a:gridCol w="3026004">
                      <a:extLst>
                        <a:ext uri="{9D8B030D-6E8A-4147-A177-3AD203B41FA5}">
                          <a16:colId xmlns:a16="http://schemas.microsoft.com/office/drawing/2014/main" val="149646174"/>
                        </a:ext>
                      </a:extLst>
                    </a:gridCol>
                  </a:tblGrid>
                  <a:tr h="370840">
                    <a:tc>
                      <a:txBody>
                        <a:bodyPr/>
                        <a:lstStyle/>
                        <a:p>
                          <a:r>
                            <a:rPr lang="es-CL" dirty="0"/>
                            <a:t>Modelo Algebraico</a:t>
                          </a:r>
                        </a:p>
                      </a:txBody>
                      <a:tcPr/>
                    </a:tc>
                    <a:extLst>
                      <a:ext uri="{0D108BD9-81ED-4DB2-BD59-A6C34878D82A}">
                        <a16:rowId xmlns:a16="http://schemas.microsoft.com/office/drawing/2014/main" val="4025454598"/>
                      </a:ext>
                    </a:extLst>
                  </a:tr>
                  <a:tr h="370840">
                    <a:tc>
                      <a:txBody>
                        <a:bodyPr/>
                        <a:lstStyle/>
                        <a:p>
                          <a:endParaRPr lang="es-CL"/>
                        </a:p>
                      </a:txBody>
                      <a:tcPr>
                        <a:blipFill>
                          <a:blip r:embed="rId4"/>
                          <a:stretch>
                            <a:fillRect t="-108197" r="-402" b="-419672"/>
                          </a:stretch>
                        </a:blipFill>
                      </a:tcPr>
                    </a:tc>
                    <a:extLst>
                      <a:ext uri="{0D108BD9-81ED-4DB2-BD59-A6C34878D82A}">
                        <a16:rowId xmlns:a16="http://schemas.microsoft.com/office/drawing/2014/main" val="811581122"/>
                      </a:ext>
                    </a:extLst>
                  </a:tr>
                  <a:tr h="1463040">
                    <a:tc>
                      <a:txBody>
                        <a:bodyPr/>
                        <a:lstStyle/>
                        <a:p>
                          <a:r>
                            <a:rPr lang="es-CL" b="0" dirty="0"/>
                            <a:t>Sujeto a:</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CL" dirty="0"/>
                            <a:t>𝑅</a:t>
                          </a:r>
                          <a:r>
                            <a:rPr lang="es-CL" baseline="-25000" dirty="0"/>
                            <a:t>1</a:t>
                          </a:r>
                          <a:r>
                            <a:rPr lang="es-CL" dirty="0"/>
                            <a:t> = 𝑋</a:t>
                          </a:r>
                          <a:r>
                            <a:rPr lang="es-CL" baseline="-25000" dirty="0"/>
                            <a:t>1</a:t>
                          </a:r>
                          <a:r>
                            <a:rPr lang="es-CL" dirty="0"/>
                            <a:t>+ 2𝑋</a:t>
                          </a:r>
                          <a:r>
                            <a:rPr lang="es-CL" sz="1800" kern="1200" baseline="-25000" dirty="0">
                              <a:solidFill>
                                <a:schemeClr val="dk1"/>
                              </a:solidFill>
                              <a:latin typeface="+mn-lt"/>
                              <a:ea typeface="+mn-ea"/>
                              <a:cs typeface="+mn-cs"/>
                            </a:rPr>
                            <a:t>2 </a:t>
                          </a:r>
                          <a:r>
                            <a:rPr lang="es-CL" dirty="0"/>
                            <a:t>+ 𝑋</a:t>
                          </a:r>
                          <a:r>
                            <a:rPr lang="es-CL" sz="1800" kern="1200" baseline="-25000" dirty="0">
                              <a:solidFill>
                                <a:schemeClr val="dk1"/>
                              </a:solidFill>
                              <a:latin typeface="+mn-lt"/>
                              <a:ea typeface="+mn-ea"/>
                              <a:cs typeface="+mn-cs"/>
                            </a:rPr>
                            <a:t>3  </a:t>
                          </a:r>
                          <a:r>
                            <a:rPr lang="es-CL" u="sng" baseline="0" dirty="0"/>
                            <a:t>&lt;</a:t>
                          </a:r>
                          <a:r>
                            <a:rPr lang="es-CL" u="none" baseline="0" dirty="0"/>
                            <a:t>  430</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CL" dirty="0"/>
                            <a:t>𝑅</a:t>
                          </a:r>
                          <a:r>
                            <a:rPr lang="es-CL" sz="1800" kern="1200" baseline="-25000" dirty="0">
                              <a:solidFill>
                                <a:schemeClr val="dk1"/>
                              </a:solidFill>
                              <a:latin typeface="+mn-lt"/>
                              <a:ea typeface="+mn-ea"/>
                              <a:cs typeface="+mn-cs"/>
                            </a:rPr>
                            <a:t>2</a:t>
                          </a:r>
                          <a:r>
                            <a:rPr lang="es-CL" dirty="0"/>
                            <a:t> = 3𝑋</a:t>
                          </a:r>
                          <a:r>
                            <a:rPr lang="es-CL" baseline="-25000" dirty="0"/>
                            <a:t>1</a:t>
                          </a:r>
                          <a:r>
                            <a:rPr lang="es-CL" dirty="0"/>
                            <a:t>+0𝑋</a:t>
                          </a:r>
                          <a:r>
                            <a:rPr lang="es-CL" sz="1800" kern="1200" baseline="-25000" dirty="0">
                              <a:solidFill>
                                <a:schemeClr val="dk1"/>
                              </a:solidFill>
                              <a:latin typeface="+mn-lt"/>
                              <a:ea typeface="+mn-ea"/>
                              <a:cs typeface="+mn-cs"/>
                            </a:rPr>
                            <a:t>2 </a:t>
                          </a:r>
                          <a:r>
                            <a:rPr lang="es-CL" dirty="0"/>
                            <a:t>+2𝑋</a:t>
                          </a:r>
                          <a:r>
                            <a:rPr lang="es-CL" sz="1800" kern="1200" baseline="-25000" dirty="0">
                              <a:solidFill>
                                <a:schemeClr val="dk1"/>
                              </a:solidFill>
                              <a:latin typeface="+mn-lt"/>
                              <a:ea typeface="+mn-ea"/>
                              <a:cs typeface="+mn-cs"/>
                            </a:rPr>
                            <a:t>3 </a:t>
                          </a:r>
                          <a:r>
                            <a:rPr lang="es-CL" u="sng" baseline="0" dirty="0"/>
                            <a:t>&lt;</a:t>
                          </a:r>
                          <a:r>
                            <a:rPr lang="es-CL" u="none" baseline="0" dirty="0"/>
                            <a:t> 460</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CL" dirty="0"/>
                            <a:t>𝑅</a:t>
                          </a:r>
                          <a:r>
                            <a:rPr lang="es-CL" sz="1800" kern="1200" baseline="-25000" dirty="0">
                              <a:solidFill>
                                <a:schemeClr val="dk1"/>
                              </a:solidFill>
                              <a:latin typeface="+mn-lt"/>
                              <a:ea typeface="+mn-ea"/>
                              <a:cs typeface="+mn-cs"/>
                            </a:rPr>
                            <a:t>3</a:t>
                          </a:r>
                          <a:r>
                            <a:rPr lang="es-CL" dirty="0"/>
                            <a:t> = 𝑋</a:t>
                          </a:r>
                          <a:r>
                            <a:rPr lang="es-CL" baseline="-25000" dirty="0"/>
                            <a:t>1</a:t>
                          </a:r>
                          <a:r>
                            <a:rPr lang="es-CL" dirty="0"/>
                            <a:t>+ 4𝑋</a:t>
                          </a:r>
                          <a:r>
                            <a:rPr lang="es-CL" sz="1800" kern="1200" baseline="-25000" dirty="0">
                              <a:solidFill>
                                <a:schemeClr val="dk1"/>
                              </a:solidFill>
                              <a:latin typeface="+mn-lt"/>
                              <a:ea typeface="+mn-ea"/>
                              <a:cs typeface="+mn-cs"/>
                            </a:rPr>
                            <a:t>2</a:t>
                          </a:r>
                          <a:r>
                            <a:rPr lang="es-CL" dirty="0"/>
                            <a:t> +0𝑋</a:t>
                          </a:r>
                          <a:r>
                            <a:rPr lang="es-CL" sz="1800" kern="1200" baseline="-25000" dirty="0">
                              <a:solidFill>
                                <a:schemeClr val="dk1"/>
                              </a:solidFill>
                              <a:latin typeface="+mn-lt"/>
                              <a:ea typeface="+mn-ea"/>
                              <a:cs typeface="+mn-cs"/>
                            </a:rPr>
                            <a:t>3 </a:t>
                          </a:r>
                          <a:r>
                            <a:rPr lang="es-CL" u="sng" baseline="0" dirty="0"/>
                            <a:t>&lt;</a:t>
                          </a:r>
                          <a:r>
                            <a:rPr lang="es-CL" u="none" baseline="0" dirty="0"/>
                            <a:t> 42</a:t>
                          </a:r>
                        </a:p>
                        <a:p>
                          <a:pPr lvl="1"/>
                          <a:r>
                            <a:rPr lang="es-CL" b="0" dirty="0"/>
                            <a:t>X</a:t>
                          </a:r>
                          <a:r>
                            <a:rPr lang="es-CL" b="0" baseline="-25000" dirty="0"/>
                            <a:t>1</a:t>
                          </a:r>
                          <a:r>
                            <a:rPr lang="es-CL" b="0" dirty="0"/>
                            <a:t>, X</a:t>
                          </a:r>
                          <a:r>
                            <a:rPr lang="es-CL" sz="1800" b="0" kern="1200" baseline="-25000" dirty="0">
                              <a:solidFill>
                                <a:schemeClr val="dk1"/>
                              </a:solidFill>
                              <a:latin typeface="+mn-lt"/>
                              <a:ea typeface="+mn-ea"/>
                              <a:cs typeface="+mn-cs"/>
                            </a:rPr>
                            <a:t>2</a:t>
                          </a:r>
                          <a:r>
                            <a:rPr lang="es-CL" b="0" dirty="0"/>
                            <a:t>, X</a:t>
                          </a:r>
                          <a:r>
                            <a:rPr lang="es-CL" sz="1800" b="0" kern="1200" baseline="-25000" dirty="0">
                              <a:solidFill>
                                <a:schemeClr val="dk1"/>
                              </a:solidFill>
                              <a:latin typeface="+mn-lt"/>
                              <a:ea typeface="+mn-ea"/>
                              <a:cs typeface="+mn-cs"/>
                            </a:rPr>
                            <a:t>3</a:t>
                          </a:r>
                          <a:r>
                            <a:rPr lang="es-CL" b="0" dirty="0"/>
                            <a:t> </a:t>
                          </a:r>
                          <a:r>
                            <a:rPr lang="es-CL" b="0" u="sng" dirty="0"/>
                            <a:t>&gt;</a:t>
                          </a:r>
                          <a:r>
                            <a:rPr lang="es-CL" b="0" u="none" dirty="0"/>
                            <a:t> 0</a:t>
                          </a:r>
                          <a:endParaRPr lang="es-CL" b="0" dirty="0"/>
                        </a:p>
                      </a:txBody>
                      <a:tcPr/>
                    </a:tc>
                    <a:extLst>
                      <a:ext uri="{0D108BD9-81ED-4DB2-BD59-A6C34878D82A}">
                        <a16:rowId xmlns:a16="http://schemas.microsoft.com/office/drawing/2014/main" val="2760661248"/>
                      </a:ext>
                    </a:extLst>
                  </a:tr>
                </a:tbl>
              </a:graphicData>
            </a:graphic>
          </p:graphicFrame>
        </mc:Fallback>
      </mc:AlternateContent>
    </p:spTree>
    <p:extLst>
      <p:ext uri="{BB962C8B-B14F-4D97-AF65-F5344CB8AC3E}">
        <p14:creationId xmlns:p14="http://schemas.microsoft.com/office/powerpoint/2010/main" val="2528900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Método SIMPLEX</a:t>
            </a:r>
          </a:p>
        </p:txBody>
      </p:sp>
      <mc:AlternateContent xmlns:mc="http://schemas.openxmlformats.org/markup-compatibility/2006">
        <mc:Choice xmlns:a14="http://schemas.microsoft.com/office/drawing/2010/main" Requires="a14">
          <p:graphicFrame>
            <p:nvGraphicFramePr>
              <p:cNvPr id="5" name="Tabla 12">
                <a:extLst>
                  <a:ext uri="{FF2B5EF4-FFF2-40B4-BE49-F238E27FC236}">
                    <a16:creationId xmlns:a16="http://schemas.microsoft.com/office/drawing/2014/main" id="{9CCF730B-B5CD-7AC5-814B-6861EFFE074F}"/>
                  </a:ext>
                </a:extLst>
              </p:cNvPr>
              <p:cNvGraphicFramePr>
                <a:graphicFrameLocks noGrp="1"/>
              </p:cNvGraphicFramePr>
              <p:nvPr>
                <p:extLst>
                  <p:ext uri="{D42A27DB-BD31-4B8C-83A1-F6EECF244321}">
                    <p14:modId xmlns:p14="http://schemas.microsoft.com/office/powerpoint/2010/main" val="99913178"/>
                  </p:ext>
                </p:extLst>
              </p:nvPr>
            </p:nvGraphicFramePr>
            <p:xfrm>
              <a:off x="151725" y="2506857"/>
              <a:ext cx="2845999" cy="1791766"/>
            </p:xfrm>
            <a:graphic>
              <a:graphicData uri="http://schemas.openxmlformats.org/drawingml/2006/table">
                <a:tbl>
                  <a:tblPr firstRow="1" bandRow="1">
                    <a:tableStyleId>{2D5ABB26-0587-4C30-8999-92F81FD0307C}</a:tableStyleId>
                  </a:tblPr>
                  <a:tblGrid>
                    <a:gridCol w="2845999">
                      <a:extLst>
                        <a:ext uri="{9D8B030D-6E8A-4147-A177-3AD203B41FA5}">
                          <a16:colId xmlns:a16="http://schemas.microsoft.com/office/drawing/2014/main" val="2771902869"/>
                        </a:ext>
                      </a:extLst>
                    </a:gridCol>
                  </a:tblGrid>
                  <a:tr h="1791766">
                    <a:tc>
                      <a:txBody>
                        <a:bodyPr/>
                        <a:lstStyle/>
                        <a:p>
                          <a:pPr/>
                          <a14:m>
                            <m:oMathPara xmlns:m="http://schemas.openxmlformats.org/officeDocument/2006/math">
                              <m:oMathParaPr>
                                <m:jc m:val="left"/>
                              </m:oMathParaPr>
                              <m:oMath xmlns:m="http://schemas.openxmlformats.org/officeDocument/2006/math">
                                <m:r>
                                  <a:rPr lang="es-CL" i="1" dirty="0" smtClean="0">
                                    <a:latin typeface="Cambria Math" panose="02040503050406030204" pitchFamily="18" charset="0"/>
                                  </a:rPr>
                                  <m:t>𝑀</m:t>
                                </m:r>
                                <m:r>
                                  <a:rPr lang="es-CL" i="1" dirty="0" smtClean="0">
                                    <a:latin typeface="Cambria Math" panose="02040503050406030204" pitchFamily="18" charset="0"/>
                                  </a:rPr>
                                  <m:t>á</m:t>
                                </m:r>
                                <m:r>
                                  <a:rPr lang="es-CL" i="1" dirty="0" smtClean="0">
                                    <a:latin typeface="Cambria Math" panose="02040503050406030204" pitchFamily="18" charset="0"/>
                                  </a:rPr>
                                  <m:t>𝑥</m:t>
                                </m:r>
                                <m:r>
                                  <a:rPr lang="es-CL" i="1" dirty="0" smtClean="0">
                                    <a:latin typeface="Cambria Math" panose="02040503050406030204" pitchFamily="18" charset="0"/>
                                  </a:rPr>
                                  <m:t> </m:t>
                                </m:r>
                                <m:r>
                                  <a:rPr lang="es-CL" i="1" dirty="0" smtClean="0">
                                    <a:latin typeface="Cambria Math" panose="02040503050406030204" pitchFamily="18" charset="0"/>
                                  </a:rPr>
                                  <m:t>𝑍</m:t>
                                </m:r>
                                <m:r>
                                  <a:rPr lang="es-CL"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3</m:t>
                                </m:r>
                                <m:sSub>
                                  <m:sSubPr>
                                    <m:ctrlPr>
                                      <a:rPr lang="es-CL" b="0" i="1" dirty="0" smtClean="0">
                                        <a:latin typeface="Cambria Math" panose="02040503050406030204" pitchFamily="18" charset="0"/>
                                        <a:ea typeface="Cambria Math" panose="02040503050406030204" pitchFamily="18" charset="0"/>
                                      </a:rPr>
                                    </m:ctrlPr>
                                  </m:sSubPr>
                                  <m:e>
                                    <m:r>
                                      <a:rPr lang="es-CL" b="0" i="1" dirty="0" smtClean="0">
                                        <a:latin typeface="Cambria Math" panose="02040503050406030204" pitchFamily="18" charset="0"/>
                                        <a:ea typeface="Cambria Math" panose="02040503050406030204" pitchFamily="18" charset="0"/>
                                      </a:rPr>
                                      <m:t>𝑋</m:t>
                                    </m:r>
                                  </m:e>
                                  <m:sub>
                                    <m:r>
                                      <a:rPr lang="es-CL" b="0" i="1" dirty="0" smtClean="0">
                                        <a:latin typeface="Cambria Math" panose="02040503050406030204" pitchFamily="18" charset="0"/>
                                        <a:ea typeface="Cambria Math" panose="02040503050406030204" pitchFamily="18" charset="0"/>
                                      </a:rPr>
                                      <m:t>1</m:t>
                                    </m:r>
                                  </m:sub>
                                </m:sSub>
                                <m:r>
                                  <a:rPr lang="es-CL" b="0" i="1" dirty="0" smtClean="0">
                                    <a:latin typeface="Cambria Math" panose="02040503050406030204" pitchFamily="18" charset="0"/>
                                    <a:ea typeface="Cambria Math" panose="02040503050406030204" pitchFamily="18" charset="0"/>
                                  </a:rPr>
                                  <m:t>+2</m:t>
                                </m:r>
                                <m:sSub>
                                  <m:sSubPr>
                                    <m:ctrlPr>
                                      <a:rPr lang="es-CL" b="0" i="1" dirty="0" smtClean="0">
                                        <a:latin typeface="Cambria Math" panose="02040503050406030204" pitchFamily="18" charset="0"/>
                                        <a:ea typeface="Cambria Math" panose="02040503050406030204" pitchFamily="18" charset="0"/>
                                      </a:rPr>
                                    </m:ctrlPr>
                                  </m:sSubPr>
                                  <m:e>
                                    <m:r>
                                      <a:rPr lang="es-CL" b="0" i="1" dirty="0" smtClean="0">
                                        <a:latin typeface="Cambria Math" panose="02040503050406030204" pitchFamily="18" charset="0"/>
                                        <a:ea typeface="Cambria Math" panose="02040503050406030204" pitchFamily="18" charset="0"/>
                                      </a:rPr>
                                      <m:t>𝑋</m:t>
                                    </m:r>
                                  </m:e>
                                  <m:sub>
                                    <m:r>
                                      <a:rPr lang="es-CL" b="0" i="1" dirty="0" smtClean="0">
                                        <a:latin typeface="Cambria Math" panose="02040503050406030204" pitchFamily="18" charset="0"/>
                                        <a:ea typeface="Cambria Math" panose="02040503050406030204" pitchFamily="18" charset="0"/>
                                      </a:rPr>
                                      <m:t>2</m:t>
                                    </m:r>
                                  </m:sub>
                                </m:sSub>
                                <m:r>
                                  <a:rPr lang="es-CL" b="0" i="1" dirty="0" smtClean="0">
                                    <a:latin typeface="Cambria Math" panose="02040503050406030204" pitchFamily="18" charset="0"/>
                                    <a:ea typeface="Cambria Math" panose="02040503050406030204" pitchFamily="18" charset="0"/>
                                  </a:rPr>
                                  <m:t>+5</m:t>
                                </m:r>
                                <m:sSub>
                                  <m:sSubPr>
                                    <m:ctrlPr>
                                      <a:rPr lang="es-CL" b="0" i="1" dirty="0" smtClean="0">
                                        <a:latin typeface="Cambria Math" panose="02040503050406030204" pitchFamily="18" charset="0"/>
                                        <a:ea typeface="Cambria Math" panose="02040503050406030204" pitchFamily="18" charset="0"/>
                                      </a:rPr>
                                    </m:ctrlPr>
                                  </m:sSubPr>
                                  <m:e>
                                    <m:r>
                                      <a:rPr lang="es-CL" b="0" i="1" dirty="0" smtClean="0">
                                        <a:latin typeface="Cambria Math" panose="02040503050406030204" pitchFamily="18" charset="0"/>
                                        <a:ea typeface="Cambria Math" panose="02040503050406030204" pitchFamily="18" charset="0"/>
                                      </a:rPr>
                                      <m:t>𝑋</m:t>
                                    </m:r>
                                  </m:e>
                                  <m:sub>
                                    <m:r>
                                      <a:rPr lang="es-CL" b="0" i="1" dirty="0" smtClean="0">
                                        <a:latin typeface="Cambria Math" panose="02040503050406030204" pitchFamily="18" charset="0"/>
                                        <a:ea typeface="Cambria Math" panose="02040503050406030204" pitchFamily="18" charset="0"/>
                                      </a:rPr>
                                      <m:t>3</m:t>
                                    </m:r>
                                  </m:sub>
                                </m:sSub>
                              </m:oMath>
                            </m:oMathPara>
                          </a14:m>
                          <a:endParaRPr lang="es-CL" dirty="0"/>
                        </a:p>
                        <a:p>
                          <a:r>
                            <a:rPr lang="es-CL" dirty="0"/>
                            <a:t>S.A.</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CL" dirty="0"/>
                            <a:t>𝑋</a:t>
                          </a:r>
                          <a:r>
                            <a:rPr lang="es-CL" baseline="-25000" dirty="0"/>
                            <a:t>1</a:t>
                          </a:r>
                          <a:r>
                            <a:rPr lang="es-CL" dirty="0"/>
                            <a:t>+ 2𝑋</a:t>
                          </a:r>
                          <a:r>
                            <a:rPr lang="es-CL" sz="1800" kern="1200" baseline="-25000" dirty="0">
                              <a:solidFill>
                                <a:schemeClr val="dk1"/>
                              </a:solidFill>
                              <a:latin typeface="+mn-lt"/>
                              <a:ea typeface="+mn-ea"/>
                              <a:cs typeface="+mn-cs"/>
                            </a:rPr>
                            <a:t>2</a:t>
                          </a:r>
                          <a:r>
                            <a:rPr lang="es-CL" dirty="0"/>
                            <a:t>+ 𝑋</a:t>
                          </a:r>
                          <a:r>
                            <a:rPr lang="es-CL" sz="1800" kern="1200" baseline="-25000" dirty="0">
                              <a:solidFill>
                                <a:schemeClr val="dk1"/>
                              </a:solidFill>
                              <a:latin typeface="+mn-lt"/>
                              <a:ea typeface="+mn-ea"/>
                              <a:cs typeface="+mn-cs"/>
                            </a:rPr>
                            <a:t>3  </a:t>
                          </a:r>
                          <a:r>
                            <a:rPr lang="es-CL" u="sng" baseline="0" dirty="0"/>
                            <a:t>&lt;</a:t>
                          </a:r>
                          <a:r>
                            <a:rPr lang="es-CL" u="none" baseline="0" dirty="0"/>
                            <a:t>  430</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CL" dirty="0"/>
                            <a:t>3𝑋</a:t>
                          </a:r>
                          <a:r>
                            <a:rPr lang="es-CL" baseline="-25000" dirty="0"/>
                            <a:t>1</a:t>
                          </a:r>
                          <a:r>
                            <a:rPr lang="es-CL" dirty="0"/>
                            <a:t>+ 0X2 +2𝑋</a:t>
                          </a:r>
                          <a:r>
                            <a:rPr lang="es-CL" sz="1800" kern="1200" baseline="-25000" dirty="0">
                              <a:solidFill>
                                <a:schemeClr val="dk1"/>
                              </a:solidFill>
                              <a:latin typeface="+mn-lt"/>
                              <a:ea typeface="+mn-ea"/>
                              <a:cs typeface="+mn-cs"/>
                            </a:rPr>
                            <a:t>3 </a:t>
                          </a:r>
                          <a:r>
                            <a:rPr lang="es-CL" u="sng" baseline="0" dirty="0"/>
                            <a:t>&lt;</a:t>
                          </a:r>
                          <a:r>
                            <a:rPr lang="es-CL" u="none" baseline="0" dirty="0"/>
                            <a:t> 460</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CL" dirty="0"/>
                            <a:t>𝑋</a:t>
                          </a:r>
                          <a:r>
                            <a:rPr lang="es-CL" baseline="-25000" dirty="0"/>
                            <a:t>1</a:t>
                          </a:r>
                          <a:r>
                            <a:rPr lang="es-CL" dirty="0"/>
                            <a:t>+ 4𝑋</a:t>
                          </a:r>
                          <a:r>
                            <a:rPr lang="es-CL" sz="1800" kern="1200" baseline="-25000" dirty="0">
                              <a:solidFill>
                                <a:schemeClr val="dk1"/>
                              </a:solidFill>
                              <a:latin typeface="+mn-lt"/>
                              <a:ea typeface="+mn-ea"/>
                              <a:cs typeface="+mn-cs"/>
                            </a:rPr>
                            <a:t>2</a:t>
                          </a:r>
                          <a:r>
                            <a:rPr lang="es-CL" dirty="0"/>
                            <a:t> +0X3 </a:t>
                          </a:r>
                          <a:r>
                            <a:rPr lang="es-CL" u="sng" baseline="0" dirty="0"/>
                            <a:t>&lt;</a:t>
                          </a:r>
                          <a:r>
                            <a:rPr lang="es-CL" u="none" baseline="0" dirty="0"/>
                            <a:t> 420</a:t>
                          </a:r>
                        </a:p>
                        <a:p>
                          <a:pPr lvl="1"/>
                          <a:r>
                            <a:rPr lang="es-CL" b="0" dirty="0"/>
                            <a:t>X</a:t>
                          </a:r>
                          <a:r>
                            <a:rPr lang="es-CL" b="0" baseline="-25000" dirty="0"/>
                            <a:t>1</a:t>
                          </a:r>
                          <a:r>
                            <a:rPr lang="es-CL" b="0" dirty="0"/>
                            <a:t>, X</a:t>
                          </a:r>
                          <a:r>
                            <a:rPr lang="es-CL" sz="1800" b="0" kern="1200" baseline="-25000" dirty="0">
                              <a:solidFill>
                                <a:schemeClr val="dk1"/>
                              </a:solidFill>
                              <a:latin typeface="+mn-lt"/>
                              <a:ea typeface="+mn-ea"/>
                              <a:cs typeface="+mn-cs"/>
                            </a:rPr>
                            <a:t>2</a:t>
                          </a:r>
                          <a:r>
                            <a:rPr lang="es-CL" b="0" dirty="0"/>
                            <a:t>, X</a:t>
                          </a:r>
                          <a:r>
                            <a:rPr lang="es-CL" sz="1800" b="0" kern="1200" baseline="-25000" dirty="0">
                              <a:solidFill>
                                <a:schemeClr val="dk1"/>
                              </a:solidFill>
                              <a:latin typeface="+mn-lt"/>
                              <a:ea typeface="+mn-ea"/>
                              <a:cs typeface="+mn-cs"/>
                            </a:rPr>
                            <a:t>3</a:t>
                          </a:r>
                          <a:r>
                            <a:rPr lang="es-CL" b="0" dirty="0"/>
                            <a:t> </a:t>
                          </a:r>
                          <a:r>
                            <a:rPr lang="es-CL" b="0" u="sng" dirty="0"/>
                            <a:t>&gt;</a:t>
                          </a:r>
                          <a:r>
                            <a:rPr lang="es-CL" b="0" u="none" dirty="0"/>
                            <a:t> 0</a:t>
                          </a:r>
                          <a:endParaRPr lang="es-CL" dirty="0"/>
                        </a:p>
                      </a:txBody>
                      <a:tcPr>
                        <a:lnL w="12700" cap="flat" cmpd="sng" algn="ctr">
                          <a:solidFill>
                            <a:schemeClr val="tx1"/>
                          </a:solidFill>
                          <a:prstDash val="lgDash"/>
                          <a:round/>
                          <a:headEnd type="none" w="med" len="med"/>
                          <a:tailEnd type="none" w="med" len="med"/>
                        </a:lnL>
                        <a:lnR w="12700" cap="flat" cmpd="sng" algn="ctr">
                          <a:solidFill>
                            <a:schemeClr val="tx1"/>
                          </a:solidFill>
                          <a:prstDash val="lgDash"/>
                          <a:round/>
                          <a:headEnd type="none" w="med" len="med"/>
                          <a:tailEnd type="none" w="med" len="med"/>
                        </a:lnR>
                        <a:lnT w="12700" cap="flat" cmpd="sng" algn="ctr">
                          <a:solidFill>
                            <a:schemeClr val="tx1"/>
                          </a:solidFill>
                          <a:prstDash val="lgDash"/>
                          <a:round/>
                          <a:headEnd type="none" w="med" len="med"/>
                          <a:tailEnd type="none" w="med" len="med"/>
                        </a:lnT>
                        <a:lnB w="12700" cap="flat" cmpd="sng" algn="ctr">
                          <a:solidFill>
                            <a:schemeClr val="tx1"/>
                          </a:solidFill>
                          <a:prstDash val="lgDash"/>
                          <a:round/>
                          <a:headEnd type="none" w="med" len="med"/>
                          <a:tailEnd type="none" w="med" len="med"/>
                        </a:lnB>
                      </a:tcPr>
                    </a:tc>
                    <a:extLst>
                      <a:ext uri="{0D108BD9-81ED-4DB2-BD59-A6C34878D82A}">
                        <a16:rowId xmlns:a16="http://schemas.microsoft.com/office/drawing/2014/main" val="2547057683"/>
                      </a:ext>
                    </a:extLst>
                  </a:tr>
                </a:tbl>
              </a:graphicData>
            </a:graphic>
          </p:graphicFrame>
        </mc:Choice>
        <mc:Fallback>
          <p:graphicFrame>
            <p:nvGraphicFramePr>
              <p:cNvPr id="5" name="Tabla 12">
                <a:extLst>
                  <a:ext uri="{FF2B5EF4-FFF2-40B4-BE49-F238E27FC236}">
                    <a16:creationId xmlns:a16="http://schemas.microsoft.com/office/drawing/2014/main" id="{9CCF730B-B5CD-7AC5-814B-6861EFFE074F}"/>
                  </a:ext>
                </a:extLst>
              </p:cNvPr>
              <p:cNvGraphicFramePr>
                <a:graphicFrameLocks noGrp="1"/>
              </p:cNvGraphicFramePr>
              <p:nvPr>
                <p:extLst>
                  <p:ext uri="{D42A27DB-BD31-4B8C-83A1-F6EECF244321}">
                    <p14:modId xmlns:p14="http://schemas.microsoft.com/office/powerpoint/2010/main" val="99913178"/>
                  </p:ext>
                </p:extLst>
              </p:nvPr>
            </p:nvGraphicFramePr>
            <p:xfrm>
              <a:off x="151725" y="2506857"/>
              <a:ext cx="2845999" cy="1791766"/>
            </p:xfrm>
            <a:graphic>
              <a:graphicData uri="http://schemas.openxmlformats.org/drawingml/2006/table">
                <a:tbl>
                  <a:tblPr firstRow="1" bandRow="1">
                    <a:tableStyleId>{2D5ABB26-0587-4C30-8999-92F81FD0307C}</a:tableStyleId>
                  </a:tblPr>
                  <a:tblGrid>
                    <a:gridCol w="2845999">
                      <a:extLst>
                        <a:ext uri="{9D8B030D-6E8A-4147-A177-3AD203B41FA5}">
                          <a16:colId xmlns:a16="http://schemas.microsoft.com/office/drawing/2014/main" val="2771902869"/>
                        </a:ext>
                      </a:extLst>
                    </a:gridCol>
                  </a:tblGrid>
                  <a:tr h="1791766">
                    <a:tc>
                      <a:txBody>
                        <a:bodyPr/>
                        <a:lstStyle/>
                        <a:p>
                          <a:endParaRPr lang="es-CL"/>
                        </a:p>
                      </a:txBody>
                      <a:tcPr>
                        <a:lnL w="12700" cap="flat" cmpd="sng" algn="ctr">
                          <a:solidFill>
                            <a:schemeClr val="tx1"/>
                          </a:solidFill>
                          <a:prstDash val="lgDash"/>
                          <a:round/>
                          <a:headEnd type="none" w="med" len="med"/>
                          <a:tailEnd type="none" w="med" len="med"/>
                        </a:lnL>
                        <a:lnR w="12700" cap="flat" cmpd="sng" algn="ctr">
                          <a:solidFill>
                            <a:schemeClr val="tx1"/>
                          </a:solidFill>
                          <a:prstDash val="lgDash"/>
                          <a:round/>
                          <a:headEnd type="none" w="med" len="med"/>
                          <a:tailEnd type="none" w="med" len="med"/>
                        </a:lnR>
                        <a:lnT w="12700" cap="flat" cmpd="sng" algn="ctr">
                          <a:solidFill>
                            <a:schemeClr val="tx1"/>
                          </a:solidFill>
                          <a:prstDash val="lgDash"/>
                          <a:round/>
                          <a:headEnd type="none" w="med" len="med"/>
                          <a:tailEnd type="none" w="med" len="med"/>
                        </a:lnT>
                        <a:lnB w="12700" cap="flat" cmpd="sng" algn="ctr">
                          <a:solidFill>
                            <a:schemeClr val="tx1"/>
                          </a:solidFill>
                          <a:prstDash val="lgDash"/>
                          <a:round/>
                          <a:headEnd type="none" w="med" len="med"/>
                          <a:tailEnd type="none" w="med" len="med"/>
                        </a:lnB>
                        <a:blipFill>
                          <a:blip r:embed="rId3"/>
                          <a:stretch>
                            <a:fillRect l="-214" t="-339" r="-427" b="-2034"/>
                          </a:stretch>
                        </a:blipFill>
                      </a:tcPr>
                    </a:tc>
                    <a:extLst>
                      <a:ext uri="{0D108BD9-81ED-4DB2-BD59-A6C34878D82A}">
                        <a16:rowId xmlns:a16="http://schemas.microsoft.com/office/drawing/2014/main" val="2547057683"/>
                      </a:ext>
                    </a:extLst>
                  </a:tr>
                </a:tbl>
              </a:graphicData>
            </a:graphic>
          </p:graphicFrame>
        </mc:Fallback>
      </mc:AlternateContent>
      <mc:AlternateContent xmlns:mc="http://schemas.openxmlformats.org/markup-compatibility/2006">
        <mc:Choice xmlns:a14="http://schemas.microsoft.com/office/drawing/2010/main" Requires="a14">
          <p:sp>
            <p:nvSpPr>
              <p:cNvPr id="14" name="CuadroTexto 13">
                <a:extLst>
                  <a:ext uri="{FF2B5EF4-FFF2-40B4-BE49-F238E27FC236}">
                    <a16:creationId xmlns:a16="http://schemas.microsoft.com/office/drawing/2014/main" id="{08FDF18B-7797-8B34-8C91-90F19C1918EF}"/>
                  </a:ext>
                </a:extLst>
              </p:cNvPr>
              <p:cNvSpPr txBox="1"/>
              <p:nvPr/>
            </p:nvSpPr>
            <p:spPr>
              <a:xfrm>
                <a:off x="266700" y="4490508"/>
                <a:ext cx="6195646" cy="1754326"/>
              </a:xfrm>
              <a:prstGeom prst="rect">
                <a:avLst/>
              </a:prstGeom>
              <a:noFill/>
            </p:spPr>
            <p:txBody>
              <a:bodyPr wrap="square">
                <a:spAutoFit/>
              </a:bodyPr>
              <a:lstStyle/>
              <a:p>
                <a:pPr/>
                <a14:m>
                  <m:oMathPara xmlns:m="http://schemas.openxmlformats.org/officeDocument/2006/math">
                    <m:oMathParaPr>
                      <m:jc m:val="left"/>
                    </m:oMathParaPr>
                    <m:oMath xmlns:m="http://schemas.openxmlformats.org/officeDocument/2006/math">
                      <m:r>
                        <a:rPr lang="es-CL" i="1" dirty="0" smtClean="0">
                          <a:latin typeface="Cambria Math" panose="02040503050406030204" pitchFamily="18" charset="0"/>
                        </a:rPr>
                        <m:t>𝑀</m:t>
                      </m:r>
                      <m:r>
                        <a:rPr lang="es-CL" i="1" dirty="0" smtClean="0">
                          <a:latin typeface="Cambria Math" panose="02040503050406030204" pitchFamily="18" charset="0"/>
                        </a:rPr>
                        <m:t>á</m:t>
                      </m:r>
                      <m:r>
                        <a:rPr lang="es-CL" i="1" dirty="0" smtClean="0">
                          <a:latin typeface="Cambria Math" panose="02040503050406030204" pitchFamily="18" charset="0"/>
                        </a:rPr>
                        <m:t>𝑥</m:t>
                      </m:r>
                      <m:r>
                        <a:rPr lang="es-CL" i="1" dirty="0" smtClean="0">
                          <a:latin typeface="Cambria Math" panose="02040503050406030204" pitchFamily="18" charset="0"/>
                        </a:rPr>
                        <m:t> </m:t>
                      </m:r>
                      <m:r>
                        <a:rPr lang="es-CL" i="1" dirty="0" smtClean="0">
                          <a:latin typeface="Cambria Math" panose="02040503050406030204" pitchFamily="18" charset="0"/>
                        </a:rPr>
                        <m:t>𝑍</m:t>
                      </m:r>
                      <m:r>
                        <a:rPr lang="es-CL" b="0"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3</m:t>
                      </m:r>
                      <m:sSub>
                        <m:sSubPr>
                          <m:ctrlPr>
                            <a:rPr lang="es-CL" b="0" i="1" dirty="0" smtClean="0">
                              <a:latin typeface="Cambria Math" panose="02040503050406030204" pitchFamily="18" charset="0"/>
                              <a:ea typeface="Cambria Math" panose="02040503050406030204" pitchFamily="18" charset="0"/>
                            </a:rPr>
                          </m:ctrlPr>
                        </m:sSubPr>
                        <m:e>
                          <m:r>
                            <a:rPr lang="es-CL" b="0" i="1" dirty="0" smtClean="0">
                              <a:latin typeface="Cambria Math" panose="02040503050406030204" pitchFamily="18" charset="0"/>
                              <a:ea typeface="Cambria Math" panose="02040503050406030204" pitchFamily="18" charset="0"/>
                            </a:rPr>
                            <m:t>𝑋</m:t>
                          </m:r>
                        </m:e>
                        <m:sub>
                          <m:r>
                            <a:rPr lang="es-CL" b="0" i="1" dirty="0" smtClean="0">
                              <a:latin typeface="Cambria Math" panose="02040503050406030204" pitchFamily="18" charset="0"/>
                              <a:ea typeface="Cambria Math" panose="02040503050406030204" pitchFamily="18" charset="0"/>
                            </a:rPr>
                            <m:t>1</m:t>
                          </m:r>
                        </m:sub>
                      </m:sSub>
                      <m:r>
                        <a:rPr lang="es-CL" b="0"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2</m:t>
                      </m:r>
                      <m:sSub>
                        <m:sSubPr>
                          <m:ctrlPr>
                            <a:rPr lang="es-CL" b="0" i="1" dirty="0" smtClean="0">
                              <a:latin typeface="Cambria Math" panose="02040503050406030204" pitchFamily="18" charset="0"/>
                              <a:ea typeface="Cambria Math" panose="02040503050406030204" pitchFamily="18" charset="0"/>
                            </a:rPr>
                          </m:ctrlPr>
                        </m:sSubPr>
                        <m:e>
                          <m:r>
                            <a:rPr lang="es-CL" b="0" i="1" dirty="0" smtClean="0">
                              <a:latin typeface="Cambria Math" panose="02040503050406030204" pitchFamily="18" charset="0"/>
                              <a:ea typeface="Cambria Math" panose="02040503050406030204" pitchFamily="18" charset="0"/>
                            </a:rPr>
                            <m:t>𝑋</m:t>
                          </m:r>
                        </m:e>
                        <m:sub>
                          <m:r>
                            <a:rPr lang="es-CL" b="0" i="1" dirty="0" smtClean="0">
                              <a:latin typeface="Cambria Math" panose="02040503050406030204" pitchFamily="18" charset="0"/>
                              <a:ea typeface="Cambria Math" panose="02040503050406030204" pitchFamily="18" charset="0"/>
                            </a:rPr>
                            <m:t>2</m:t>
                          </m:r>
                        </m:sub>
                      </m:sSub>
                      <m:r>
                        <a:rPr lang="es-CL" b="0"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5</m:t>
                      </m:r>
                      <m:sSub>
                        <m:sSubPr>
                          <m:ctrlPr>
                            <a:rPr lang="es-CL" b="0" i="1" dirty="0" smtClean="0">
                              <a:latin typeface="Cambria Math" panose="02040503050406030204" pitchFamily="18" charset="0"/>
                              <a:ea typeface="Cambria Math" panose="02040503050406030204" pitchFamily="18" charset="0"/>
                            </a:rPr>
                          </m:ctrlPr>
                        </m:sSubPr>
                        <m:e>
                          <m:r>
                            <a:rPr lang="es-CL" b="0" i="1" dirty="0" smtClean="0">
                              <a:latin typeface="Cambria Math" panose="02040503050406030204" pitchFamily="18" charset="0"/>
                              <a:ea typeface="Cambria Math" panose="02040503050406030204" pitchFamily="18" charset="0"/>
                            </a:rPr>
                            <m:t>𝑋</m:t>
                          </m:r>
                        </m:e>
                        <m:sub>
                          <m:r>
                            <a:rPr lang="es-CL" b="0" i="1" dirty="0" smtClean="0">
                              <a:latin typeface="Cambria Math" panose="02040503050406030204" pitchFamily="18" charset="0"/>
                              <a:ea typeface="Cambria Math" panose="02040503050406030204" pitchFamily="18" charset="0"/>
                            </a:rPr>
                            <m:t>3</m:t>
                          </m:r>
                        </m:sub>
                      </m:sSub>
                      <m:r>
                        <a:rPr lang="es-CL" b="0" i="1" dirty="0" smtClean="0">
                          <a:latin typeface="Cambria Math" panose="02040503050406030204" pitchFamily="18" charset="0"/>
                          <a:ea typeface="Cambria Math" panose="02040503050406030204" pitchFamily="18" charset="0"/>
                        </a:rPr>
                        <m:t>                          =0</m:t>
                      </m:r>
                    </m:oMath>
                  </m:oMathPara>
                </a14:m>
                <a:endParaRPr lang="es-CL" b="0" dirty="0">
                  <a:ea typeface="Cambria Math" panose="02040503050406030204" pitchFamily="18" charset="0"/>
                </a:endParaRPr>
              </a:p>
              <a:p>
                <a:pPr lvl="2"/>
                <a:r>
                  <a:rPr lang="es-CL" dirty="0"/>
                  <a:t>𝑋</a:t>
                </a:r>
                <a:r>
                  <a:rPr lang="es-CL" baseline="-25000" dirty="0"/>
                  <a:t>1       </a:t>
                </a:r>
                <a:r>
                  <a:rPr lang="es-CL" dirty="0"/>
                  <a:t>+ 2𝑋</a:t>
                </a:r>
                <a:r>
                  <a:rPr lang="es-CL" kern="1200" baseline="-25000" dirty="0">
                    <a:solidFill>
                      <a:schemeClr val="dk1"/>
                    </a:solidFill>
                    <a:latin typeface="+mn-lt"/>
                    <a:ea typeface="+mn-ea"/>
                    <a:cs typeface="+mn-cs"/>
                  </a:rPr>
                  <a:t>2     </a:t>
                </a:r>
                <a:r>
                  <a:rPr lang="es-CL" dirty="0"/>
                  <a:t>+ 𝑋</a:t>
                </a:r>
                <a:r>
                  <a:rPr lang="es-CL" kern="1200" baseline="-25000" dirty="0">
                    <a:solidFill>
                      <a:schemeClr val="dk1"/>
                    </a:solidFill>
                    <a:latin typeface="+mn-lt"/>
                    <a:ea typeface="+mn-ea"/>
                    <a:cs typeface="+mn-cs"/>
                  </a:rPr>
                  <a:t>3</a:t>
                </a:r>
                <a:r>
                  <a:rPr lang="es-CL" kern="1200" dirty="0">
                    <a:solidFill>
                      <a:schemeClr val="dk1"/>
                    </a:solidFill>
                    <a:latin typeface="+mn-lt"/>
                    <a:ea typeface="+mn-ea"/>
                    <a:cs typeface="+mn-cs"/>
                  </a:rPr>
                  <a:t> + S</a:t>
                </a:r>
                <a:r>
                  <a:rPr lang="es-CL" kern="1200" baseline="-25000" dirty="0">
                    <a:solidFill>
                      <a:schemeClr val="dk1"/>
                    </a:solidFill>
                    <a:latin typeface="+mn-lt"/>
                    <a:ea typeface="+mn-ea"/>
                    <a:cs typeface="+mn-cs"/>
                  </a:rPr>
                  <a:t>1</a:t>
                </a:r>
                <a:r>
                  <a:rPr lang="es-CL" kern="1200" dirty="0">
                    <a:solidFill>
                      <a:schemeClr val="dk1"/>
                    </a:solidFill>
                    <a:latin typeface="+mn-lt"/>
                    <a:ea typeface="+mn-ea"/>
                    <a:cs typeface="+mn-cs"/>
                  </a:rPr>
                  <a:t>                     </a:t>
                </a:r>
                <a:r>
                  <a:rPr lang="es-CL" dirty="0"/>
                  <a:t>=</a:t>
                </a:r>
                <a:r>
                  <a:rPr lang="es-CL" u="none" baseline="0" dirty="0"/>
                  <a:t>  430</a:t>
                </a:r>
              </a:p>
              <a:p>
                <a:pPr lvl="2"/>
                <a:r>
                  <a:rPr lang="es-CL" dirty="0"/>
                  <a:t>3𝑋</a:t>
                </a:r>
                <a:r>
                  <a:rPr lang="es-CL" baseline="-25000" dirty="0"/>
                  <a:t>1    </a:t>
                </a:r>
                <a:r>
                  <a:rPr lang="es-CL" dirty="0"/>
                  <a:t>+ 0X</a:t>
                </a:r>
                <a:r>
                  <a:rPr lang="es-CL" baseline="-25000" dirty="0"/>
                  <a:t>2</a:t>
                </a:r>
                <a:r>
                  <a:rPr lang="es-CL" dirty="0"/>
                  <a:t>    + 2𝑋</a:t>
                </a:r>
                <a:r>
                  <a:rPr lang="es-CL" kern="1200" baseline="-25000" dirty="0">
                    <a:solidFill>
                      <a:schemeClr val="dk1"/>
                    </a:solidFill>
                    <a:latin typeface="+mn-lt"/>
                    <a:ea typeface="+mn-ea"/>
                    <a:cs typeface="+mn-cs"/>
                  </a:rPr>
                  <a:t>3  </a:t>
                </a:r>
                <a:r>
                  <a:rPr lang="es-CL" kern="1200" dirty="0">
                    <a:solidFill>
                      <a:schemeClr val="dk1"/>
                    </a:solidFill>
                    <a:latin typeface="+mn-lt"/>
                    <a:ea typeface="+mn-ea"/>
                    <a:cs typeface="+mn-cs"/>
                  </a:rPr>
                  <a:t>         +S</a:t>
                </a:r>
                <a:r>
                  <a:rPr lang="es-CL" kern="1200" baseline="-25000" dirty="0">
                    <a:solidFill>
                      <a:schemeClr val="dk1"/>
                    </a:solidFill>
                    <a:latin typeface="+mn-lt"/>
                    <a:ea typeface="+mn-ea"/>
                    <a:cs typeface="+mn-cs"/>
                  </a:rPr>
                  <a:t>2</a:t>
                </a:r>
                <a:r>
                  <a:rPr lang="es-CL" kern="1200" dirty="0">
                    <a:solidFill>
                      <a:schemeClr val="dk1"/>
                    </a:solidFill>
                    <a:latin typeface="+mn-lt"/>
                    <a:ea typeface="+mn-ea"/>
                    <a:cs typeface="+mn-cs"/>
                  </a:rPr>
                  <a:t>          </a:t>
                </a:r>
                <a:r>
                  <a:rPr lang="es-CL" baseline="0" dirty="0"/>
                  <a:t>=</a:t>
                </a:r>
                <a:r>
                  <a:rPr lang="es-CL" u="none" baseline="0" dirty="0"/>
                  <a:t> 460</a:t>
                </a:r>
              </a:p>
              <a:p>
                <a:pPr lvl="2"/>
                <a:r>
                  <a:rPr lang="es-CL" dirty="0"/>
                  <a:t>𝑋</a:t>
                </a:r>
                <a:r>
                  <a:rPr lang="es-CL" baseline="-25000" dirty="0"/>
                  <a:t>1</a:t>
                </a:r>
                <a:r>
                  <a:rPr lang="es-CL" dirty="0"/>
                  <a:t>     + 4𝑋</a:t>
                </a:r>
                <a:r>
                  <a:rPr lang="es-CL" baseline="-25000" dirty="0">
                    <a:solidFill>
                      <a:schemeClr val="dk1"/>
                    </a:solidFill>
                  </a:rPr>
                  <a:t>2</a:t>
                </a:r>
                <a:r>
                  <a:rPr lang="es-CL" dirty="0"/>
                  <a:t>    +0X</a:t>
                </a:r>
                <a:r>
                  <a:rPr lang="es-CL" baseline="-25000" dirty="0"/>
                  <a:t>3</a:t>
                </a:r>
                <a:r>
                  <a:rPr lang="es-CL" dirty="0"/>
                  <a:t>                  +S</a:t>
                </a:r>
                <a:r>
                  <a:rPr lang="es-CL" baseline="-25000" dirty="0"/>
                  <a:t>3</a:t>
                </a:r>
                <a:r>
                  <a:rPr lang="es-CL" dirty="0"/>
                  <a:t>   = 420</a:t>
                </a:r>
              </a:p>
              <a:p>
                <a:pPr lvl="2"/>
                <a:endParaRPr lang="es-CL" u="none" baseline="0" dirty="0"/>
              </a:p>
              <a:p>
                <a:pPr/>
                <a:endParaRPr lang="es-CL" dirty="0"/>
              </a:p>
            </p:txBody>
          </p:sp>
        </mc:Choice>
        <mc:Fallback>
          <p:sp>
            <p:nvSpPr>
              <p:cNvPr id="14" name="CuadroTexto 13">
                <a:extLst>
                  <a:ext uri="{FF2B5EF4-FFF2-40B4-BE49-F238E27FC236}">
                    <a16:creationId xmlns:a16="http://schemas.microsoft.com/office/drawing/2014/main" id="{08FDF18B-7797-8B34-8C91-90F19C1918EF}"/>
                  </a:ext>
                </a:extLst>
              </p:cNvPr>
              <p:cNvSpPr txBox="1">
                <a:spLocks noRot="1" noChangeAspect="1" noMove="1" noResize="1" noEditPoints="1" noAdjustHandles="1" noChangeArrowheads="1" noChangeShapeType="1" noTextEdit="1"/>
              </p:cNvSpPr>
              <p:nvPr/>
            </p:nvSpPr>
            <p:spPr>
              <a:xfrm>
                <a:off x="266700" y="4490508"/>
                <a:ext cx="6195646" cy="1754326"/>
              </a:xfrm>
              <a:prstGeom prst="rect">
                <a:avLst/>
              </a:prstGeom>
              <a:blipFill>
                <a:blip r:embed="rId4"/>
                <a:stretch>
                  <a:fillRect/>
                </a:stretch>
              </a:blipFill>
            </p:spPr>
            <p:txBody>
              <a:bodyPr/>
              <a:lstStyle/>
              <a:p>
                <a:r>
                  <a:rPr lang="es-CL">
                    <a:noFill/>
                  </a:rPr>
                  <a:t> </a:t>
                </a:r>
              </a:p>
            </p:txBody>
          </p:sp>
        </mc:Fallback>
      </mc:AlternateContent>
      <p:graphicFrame>
        <p:nvGraphicFramePr>
          <p:cNvPr id="15" name="Tabla 15">
            <a:extLst>
              <a:ext uri="{FF2B5EF4-FFF2-40B4-BE49-F238E27FC236}">
                <a16:creationId xmlns:a16="http://schemas.microsoft.com/office/drawing/2014/main" id="{6EAB19F3-7B1F-BA54-8150-DEB091664C75}"/>
              </a:ext>
            </a:extLst>
          </p:cNvPr>
          <p:cNvGraphicFramePr>
            <a:graphicFrameLocks noGrp="1"/>
          </p:cNvGraphicFramePr>
          <p:nvPr>
            <p:extLst>
              <p:ext uri="{D42A27DB-BD31-4B8C-83A1-F6EECF244321}">
                <p14:modId xmlns:p14="http://schemas.microsoft.com/office/powerpoint/2010/main" val="2060752363"/>
              </p:ext>
            </p:extLst>
          </p:nvPr>
        </p:nvGraphicFramePr>
        <p:xfrm>
          <a:off x="3912275" y="2501900"/>
          <a:ext cx="5747540" cy="1866509"/>
        </p:xfrm>
        <a:graphic>
          <a:graphicData uri="http://schemas.openxmlformats.org/drawingml/2006/table">
            <a:tbl>
              <a:tblPr firstRow="1" bandRow="1">
                <a:tableStyleId>{5C22544A-7EE6-4342-B048-85BDC9FD1C3A}</a:tableStyleId>
              </a:tblPr>
              <a:tblGrid>
                <a:gridCol w="859017">
                  <a:extLst>
                    <a:ext uri="{9D8B030D-6E8A-4147-A177-3AD203B41FA5}">
                      <a16:colId xmlns:a16="http://schemas.microsoft.com/office/drawing/2014/main" val="2652732834"/>
                    </a:ext>
                  </a:extLst>
                </a:gridCol>
                <a:gridCol w="3563816">
                  <a:extLst>
                    <a:ext uri="{9D8B030D-6E8A-4147-A177-3AD203B41FA5}">
                      <a16:colId xmlns:a16="http://schemas.microsoft.com/office/drawing/2014/main" val="1597597741"/>
                    </a:ext>
                  </a:extLst>
                </a:gridCol>
                <a:gridCol w="1324707">
                  <a:extLst>
                    <a:ext uri="{9D8B030D-6E8A-4147-A177-3AD203B41FA5}">
                      <a16:colId xmlns:a16="http://schemas.microsoft.com/office/drawing/2014/main" val="2812192356"/>
                    </a:ext>
                  </a:extLst>
                </a:gridCol>
              </a:tblGrid>
              <a:tr h="370840">
                <a:tc>
                  <a:txBody>
                    <a:bodyPr/>
                    <a:lstStyle/>
                    <a:p>
                      <a:pPr algn="ctr"/>
                      <a:endParaRPr lang="es-CL" dirty="0"/>
                    </a:p>
                  </a:txBody>
                  <a:tcPr/>
                </a:tc>
                <a:tc>
                  <a:txBody>
                    <a:bodyPr/>
                    <a:lstStyle/>
                    <a:p>
                      <a:r>
                        <a:rPr lang="es-CL" dirty="0"/>
                        <a:t>Z     X</a:t>
                      </a:r>
                      <a:r>
                        <a:rPr lang="es-CL" baseline="-25000" dirty="0"/>
                        <a:t>1</a:t>
                      </a:r>
                      <a:r>
                        <a:rPr lang="es-CL" dirty="0"/>
                        <a:t>     X</a:t>
                      </a:r>
                      <a:r>
                        <a:rPr lang="es-CL" sz="1800" b="1" kern="1200" baseline="-25000" dirty="0">
                          <a:solidFill>
                            <a:schemeClr val="lt1"/>
                          </a:solidFill>
                          <a:latin typeface="+mn-lt"/>
                          <a:ea typeface="+mn-ea"/>
                          <a:cs typeface="+mn-cs"/>
                        </a:rPr>
                        <a:t>2  </a:t>
                      </a:r>
                      <a:r>
                        <a:rPr lang="es-CL" dirty="0"/>
                        <a:t>   X</a:t>
                      </a:r>
                      <a:r>
                        <a:rPr lang="es-CL" sz="1800" b="1" kern="1200" baseline="-25000" dirty="0">
                          <a:solidFill>
                            <a:schemeClr val="lt1"/>
                          </a:solidFill>
                          <a:latin typeface="+mn-lt"/>
                          <a:ea typeface="+mn-ea"/>
                          <a:cs typeface="+mn-cs"/>
                        </a:rPr>
                        <a:t>3</a:t>
                      </a:r>
                      <a:r>
                        <a:rPr lang="es-CL" dirty="0"/>
                        <a:t>     S</a:t>
                      </a:r>
                      <a:r>
                        <a:rPr lang="es-CL" baseline="-25000" dirty="0"/>
                        <a:t>1</a:t>
                      </a:r>
                      <a:r>
                        <a:rPr lang="es-CL" dirty="0"/>
                        <a:t>     S</a:t>
                      </a:r>
                      <a:r>
                        <a:rPr lang="es-CL" sz="1800" b="1" kern="1200" baseline="-25000" dirty="0">
                          <a:solidFill>
                            <a:schemeClr val="lt1"/>
                          </a:solidFill>
                          <a:latin typeface="+mn-lt"/>
                          <a:ea typeface="+mn-ea"/>
                          <a:cs typeface="+mn-cs"/>
                        </a:rPr>
                        <a:t>2</a:t>
                      </a:r>
                      <a:r>
                        <a:rPr lang="es-CL" dirty="0"/>
                        <a:t>     S</a:t>
                      </a:r>
                      <a:r>
                        <a:rPr lang="es-CL" sz="1800" b="1" kern="1200" baseline="-25000" dirty="0">
                          <a:solidFill>
                            <a:schemeClr val="lt1"/>
                          </a:solidFill>
                          <a:latin typeface="+mn-lt"/>
                          <a:ea typeface="+mn-ea"/>
                          <a:cs typeface="+mn-cs"/>
                        </a:rPr>
                        <a:t>3</a:t>
                      </a:r>
                    </a:p>
                  </a:txBody>
                  <a:tcPr/>
                </a:tc>
                <a:tc>
                  <a:txBody>
                    <a:bodyPr/>
                    <a:lstStyle/>
                    <a:p>
                      <a:r>
                        <a:rPr lang="es-CL" dirty="0"/>
                        <a:t>Solución </a:t>
                      </a:r>
                    </a:p>
                  </a:txBody>
                  <a:tcPr/>
                </a:tc>
                <a:extLst>
                  <a:ext uri="{0D108BD9-81ED-4DB2-BD59-A6C34878D82A}">
                    <a16:rowId xmlns:a16="http://schemas.microsoft.com/office/drawing/2014/main" val="3308006067"/>
                  </a:ext>
                </a:extLst>
              </a:tr>
              <a:tr h="370840">
                <a:tc>
                  <a:txBody>
                    <a:bodyPr/>
                    <a:lstStyle/>
                    <a:p>
                      <a:pPr algn="ctr"/>
                      <a:r>
                        <a:rPr lang="es-CL" dirty="0"/>
                        <a:t>Z</a:t>
                      </a:r>
                    </a:p>
                  </a:txBody>
                  <a:tcPr/>
                </a:tc>
                <a:tc>
                  <a:txBody>
                    <a:bodyPr/>
                    <a:lstStyle/>
                    <a:p>
                      <a:r>
                        <a:rPr lang="es-CL" dirty="0"/>
                        <a:t>1     -3     -2    -5       0      0      0</a:t>
                      </a:r>
                    </a:p>
                  </a:txBody>
                  <a:tcPr/>
                </a:tc>
                <a:tc>
                  <a:txBody>
                    <a:bodyPr/>
                    <a:lstStyle/>
                    <a:p>
                      <a:pPr algn="ctr"/>
                      <a:r>
                        <a:rPr lang="es-CL" dirty="0"/>
                        <a:t>0</a:t>
                      </a:r>
                    </a:p>
                  </a:txBody>
                  <a:tcPr/>
                </a:tc>
                <a:extLst>
                  <a:ext uri="{0D108BD9-81ED-4DB2-BD59-A6C34878D82A}">
                    <a16:rowId xmlns:a16="http://schemas.microsoft.com/office/drawing/2014/main" val="2138689021"/>
                  </a:ext>
                </a:extLst>
              </a:tr>
              <a:tr h="370840">
                <a:tc>
                  <a:txBody>
                    <a:bodyPr/>
                    <a:lstStyle/>
                    <a:p>
                      <a:pPr algn="ctr"/>
                      <a:r>
                        <a:rPr lang="es-CL" dirty="0"/>
                        <a:t>S</a:t>
                      </a:r>
                      <a:r>
                        <a:rPr lang="es-CL" baseline="-25000" dirty="0"/>
                        <a:t>1</a:t>
                      </a:r>
                    </a:p>
                  </a:txBody>
                  <a:tcPr/>
                </a:tc>
                <a:tc>
                  <a:txBody>
                    <a:bodyPr/>
                    <a:lstStyle/>
                    <a:p>
                      <a:r>
                        <a:rPr lang="es-CL" dirty="0"/>
                        <a:t>0      1       2     1       1      0      0</a:t>
                      </a:r>
                    </a:p>
                  </a:txBody>
                  <a:tcPr/>
                </a:tc>
                <a:tc>
                  <a:txBody>
                    <a:bodyPr/>
                    <a:lstStyle/>
                    <a:p>
                      <a:pPr algn="ctr"/>
                      <a:r>
                        <a:rPr lang="es-CL" dirty="0"/>
                        <a:t>430</a:t>
                      </a:r>
                    </a:p>
                  </a:txBody>
                  <a:tcPr/>
                </a:tc>
                <a:extLst>
                  <a:ext uri="{0D108BD9-81ED-4DB2-BD59-A6C34878D82A}">
                    <a16:rowId xmlns:a16="http://schemas.microsoft.com/office/drawing/2014/main" val="2588784315"/>
                  </a:ext>
                </a:extLst>
              </a:tr>
              <a:tr h="383149">
                <a:tc>
                  <a:txBody>
                    <a:bodyPr/>
                    <a:lstStyle/>
                    <a:p>
                      <a:pPr algn="ctr"/>
                      <a:r>
                        <a:rPr lang="es-CL" dirty="0"/>
                        <a:t>S</a:t>
                      </a:r>
                      <a:r>
                        <a:rPr lang="es-CL" baseline="-25000" dirty="0"/>
                        <a:t>2</a:t>
                      </a:r>
                    </a:p>
                  </a:txBody>
                  <a:tcPr/>
                </a:tc>
                <a:tc>
                  <a:txBody>
                    <a:bodyPr/>
                    <a:lstStyle/>
                    <a:p>
                      <a:r>
                        <a:rPr lang="es-CL" dirty="0"/>
                        <a:t>0      3       0     2       0      1      0</a:t>
                      </a:r>
                    </a:p>
                  </a:txBody>
                  <a:tcPr/>
                </a:tc>
                <a:tc>
                  <a:txBody>
                    <a:bodyPr/>
                    <a:lstStyle/>
                    <a:p>
                      <a:pPr algn="ctr"/>
                      <a:r>
                        <a:rPr lang="es-CL" dirty="0"/>
                        <a:t>460</a:t>
                      </a:r>
                    </a:p>
                  </a:txBody>
                  <a:tcPr/>
                </a:tc>
                <a:extLst>
                  <a:ext uri="{0D108BD9-81ED-4DB2-BD59-A6C34878D82A}">
                    <a16:rowId xmlns:a16="http://schemas.microsoft.com/office/drawing/2014/main" val="1601093288"/>
                  </a:ext>
                </a:extLst>
              </a:tr>
              <a:tr h="370840">
                <a:tc>
                  <a:txBody>
                    <a:bodyPr/>
                    <a:lstStyle/>
                    <a:p>
                      <a:pPr algn="ctr"/>
                      <a:r>
                        <a:rPr lang="es-CL" dirty="0"/>
                        <a:t>S</a:t>
                      </a:r>
                      <a:r>
                        <a:rPr lang="es-CL" sz="1800" kern="1200" baseline="-25000" dirty="0">
                          <a:solidFill>
                            <a:schemeClr val="dk1"/>
                          </a:solidFill>
                          <a:latin typeface="+mn-lt"/>
                          <a:ea typeface="+mn-ea"/>
                          <a:cs typeface="+mn-cs"/>
                        </a:rPr>
                        <a:t>3</a:t>
                      </a:r>
                    </a:p>
                  </a:txBody>
                  <a:tcPr/>
                </a:tc>
                <a:tc>
                  <a:txBody>
                    <a:bodyPr/>
                    <a:lstStyle/>
                    <a:p>
                      <a:r>
                        <a:rPr lang="es-CL" dirty="0"/>
                        <a:t>0      1       4     0       0      0      1</a:t>
                      </a:r>
                    </a:p>
                  </a:txBody>
                  <a:tcPr/>
                </a:tc>
                <a:tc>
                  <a:txBody>
                    <a:bodyPr/>
                    <a:lstStyle/>
                    <a:p>
                      <a:pPr algn="ctr"/>
                      <a:r>
                        <a:rPr lang="es-CL" dirty="0"/>
                        <a:t>420</a:t>
                      </a:r>
                    </a:p>
                  </a:txBody>
                  <a:tcPr/>
                </a:tc>
                <a:extLst>
                  <a:ext uri="{0D108BD9-81ED-4DB2-BD59-A6C34878D82A}">
                    <a16:rowId xmlns:a16="http://schemas.microsoft.com/office/drawing/2014/main" val="818368303"/>
                  </a:ext>
                </a:extLst>
              </a:tr>
            </a:tbl>
          </a:graphicData>
        </a:graphic>
      </p:graphicFrame>
      <p:sp>
        <p:nvSpPr>
          <p:cNvPr id="16" name="CuadroTexto 15">
            <a:extLst>
              <a:ext uri="{FF2B5EF4-FFF2-40B4-BE49-F238E27FC236}">
                <a16:creationId xmlns:a16="http://schemas.microsoft.com/office/drawing/2014/main" id="{1279C70A-3FE1-4AB9-C011-0C309DCDBC8D}"/>
              </a:ext>
            </a:extLst>
          </p:cNvPr>
          <p:cNvSpPr txBox="1"/>
          <p:nvPr/>
        </p:nvSpPr>
        <p:spPr>
          <a:xfrm>
            <a:off x="3364523" y="2919046"/>
            <a:ext cx="410308" cy="1431161"/>
          </a:xfrm>
          <a:prstGeom prst="rect">
            <a:avLst/>
          </a:prstGeom>
          <a:noFill/>
        </p:spPr>
        <p:txBody>
          <a:bodyPr wrap="square" rtlCol="0">
            <a:spAutoFit/>
          </a:bodyPr>
          <a:lstStyle/>
          <a:p>
            <a:pPr>
              <a:spcAft>
                <a:spcPts val="600"/>
              </a:spcAft>
            </a:pPr>
            <a:r>
              <a:rPr lang="es-CL" dirty="0"/>
              <a:t>F</a:t>
            </a:r>
            <a:r>
              <a:rPr lang="es-CL" baseline="-25000" dirty="0"/>
              <a:t>1</a:t>
            </a:r>
          </a:p>
          <a:p>
            <a:pPr>
              <a:spcAft>
                <a:spcPts val="600"/>
              </a:spcAft>
            </a:pPr>
            <a:r>
              <a:rPr lang="es-CL" dirty="0"/>
              <a:t>F</a:t>
            </a:r>
            <a:r>
              <a:rPr lang="es-CL" baseline="-25000" dirty="0"/>
              <a:t>2</a:t>
            </a:r>
          </a:p>
          <a:p>
            <a:pPr>
              <a:spcAft>
                <a:spcPts val="600"/>
              </a:spcAft>
            </a:pPr>
            <a:r>
              <a:rPr lang="es-CL" dirty="0"/>
              <a:t>F</a:t>
            </a:r>
            <a:r>
              <a:rPr lang="es-CL" baseline="-25000" dirty="0"/>
              <a:t>3</a:t>
            </a:r>
          </a:p>
          <a:p>
            <a:pPr>
              <a:spcAft>
                <a:spcPts val="600"/>
              </a:spcAft>
            </a:pPr>
            <a:r>
              <a:rPr lang="es-CL" dirty="0"/>
              <a:t>F</a:t>
            </a:r>
            <a:r>
              <a:rPr lang="es-CL" baseline="-25000" dirty="0"/>
              <a:t>4</a:t>
            </a:r>
          </a:p>
        </p:txBody>
      </p:sp>
      <p:sp>
        <p:nvSpPr>
          <p:cNvPr id="17" name="CuadroTexto 16">
            <a:extLst>
              <a:ext uri="{FF2B5EF4-FFF2-40B4-BE49-F238E27FC236}">
                <a16:creationId xmlns:a16="http://schemas.microsoft.com/office/drawing/2014/main" id="{457C67FF-9EED-B3A5-4568-79004B71E292}"/>
              </a:ext>
            </a:extLst>
          </p:cNvPr>
          <p:cNvSpPr txBox="1"/>
          <p:nvPr/>
        </p:nvSpPr>
        <p:spPr>
          <a:xfrm>
            <a:off x="5099540" y="4560294"/>
            <a:ext cx="6600092" cy="2308324"/>
          </a:xfrm>
          <a:prstGeom prst="rect">
            <a:avLst/>
          </a:prstGeom>
          <a:noFill/>
        </p:spPr>
        <p:txBody>
          <a:bodyPr wrap="square" rtlCol="0">
            <a:spAutoFit/>
          </a:bodyPr>
          <a:lstStyle/>
          <a:p>
            <a:pPr marL="285750" indent="-285750">
              <a:buFont typeface="Arial" panose="020B0604020202020204" pitchFamily="34" charset="0"/>
              <a:buChar char="•"/>
            </a:pPr>
            <a:r>
              <a:rPr lang="es-CL" dirty="0"/>
              <a:t>Paso 1: Encontrar columna pivote (Variable no básica más negativa) Esta será la variable que entra.</a:t>
            </a:r>
          </a:p>
          <a:p>
            <a:pPr marL="285750" indent="-285750">
              <a:buFont typeface="Arial" panose="020B0604020202020204" pitchFamily="34" charset="0"/>
              <a:buChar char="•"/>
            </a:pPr>
            <a:r>
              <a:rPr lang="es-CL" dirty="0"/>
              <a:t>Paso 2. Encontrar la fila pivote (calcular los valores de la columna pivote (sólo positivos, no negativos ni 0), dividir la solución y seleccionar el menor valor. El 2 pasa a ser el elemento pivote. Entra la variable X</a:t>
            </a:r>
            <a:r>
              <a:rPr lang="es-CL" baseline="-25000" dirty="0"/>
              <a:t>3</a:t>
            </a:r>
            <a:r>
              <a:rPr lang="es-CL" dirty="0"/>
              <a:t> y sale la variable S</a:t>
            </a:r>
            <a:r>
              <a:rPr lang="es-CL" baseline="-25000" dirty="0"/>
              <a:t>2</a:t>
            </a:r>
          </a:p>
          <a:p>
            <a:pPr marL="285750" indent="-285750">
              <a:buFont typeface="Arial" panose="020B0604020202020204" pitchFamily="34" charset="0"/>
              <a:buChar char="•"/>
            </a:pPr>
            <a:r>
              <a:rPr lang="es-CL" dirty="0"/>
              <a:t>Paso 3, convertir al elemento pivote en 1 y los elementos arriba y abajo en 0 (cero)</a:t>
            </a:r>
          </a:p>
        </p:txBody>
      </p:sp>
      <p:sp>
        <p:nvSpPr>
          <p:cNvPr id="18" name="Elipse 17">
            <a:extLst>
              <a:ext uri="{FF2B5EF4-FFF2-40B4-BE49-F238E27FC236}">
                <a16:creationId xmlns:a16="http://schemas.microsoft.com/office/drawing/2014/main" id="{2905068F-3BB0-8231-4836-03E5E74EFBA6}"/>
              </a:ext>
            </a:extLst>
          </p:cNvPr>
          <p:cNvSpPr/>
          <p:nvPr/>
        </p:nvSpPr>
        <p:spPr>
          <a:xfrm>
            <a:off x="5099539" y="2297724"/>
            <a:ext cx="1362807" cy="10433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9" name="Elipse 18">
            <a:extLst>
              <a:ext uri="{FF2B5EF4-FFF2-40B4-BE49-F238E27FC236}">
                <a16:creationId xmlns:a16="http://schemas.microsoft.com/office/drawing/2014/main" id="{A951A831-44F3-412D-21CD-1DD237A5013B}"/>
              </a:ext>
            </a:extLst>
          </p:cNvPr>
          <p:cNvSpPr/>
          <p:nvPr/>
        </p:nvSpPr>
        <p:spPr>
          <a:xfrm>
            <a:off x="5978769" y="2172268"/>
            <a:ext cx="483577" cy="23182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CuadroTexto 19">
            <a:extLst>
              <a:ext uri="{FF2B5EF4-FFF2-40B4-BE49-F238E27FC236}">
                <a16:creationId xmlns:a16="http://schemas.microsoft.com/office/drawing/2014/main" id="{9FFE86AA-3795-7D98-F35A-A04B5BF9100D}"/>
              </a:ext>
            </a:extLst>
          </p:cNvPr>
          <p:cNvSpPr txBox="1"/>
          <p:nvPr/>
        </p:nvSpPr>
        <p:spPr>
          <a:xfrm>
            <a:off x="9797258" y="3272989"/>
            <a:ext cx="2377157" cy="1077218"/>
          </a:xfrm>
          <a:prstGeom prst="rect">
            <a:avLst/>
          </a:prstGeom>
          <a:noFill/>
        </p:spPr>
        <p:txBody>
          <a:bodyPr wrap="square" rtlCol="0">
            <a:spAutoFit/>
          </a:bodyPr>
          <a:lstStyle/>
          <a:p>
            <a:pPr>
              <a:spcAft>
                <a:spcPts val="600"/>
              </a:spcAft>
            </a:pPr>
            <a:r>
              <a:rPr lang="es-CL" dirty="0"/>
              <a:t>430/1= 430</a:t>
            </a:r>
            <a:endParaRPr lang="es-CL" baseline="-25000" dirty="0"/>
          </a:p>
          <a:p>
            <a:pPr>
              <a:spcAft>
                <a:spcPts val="600"/>
              </a:spcAft>
            </a:pPr>
            <a:r>
              <a:rPr lang="es-CL" dirty="0"/>
              <a:t>460/2= </a:t>
            </a:r>
            <a:r>
              <a:rPr lang="es-CL" b="1" dirty="0"/>
              <a:t>230</a:t>
            </a:r>
          </a:p>
          <a:p>
            <a:pPr>
              <a:spcAft>
                <a:spcPts val="600"/>
              </a:spcAft>
            </a:pPr>
            <a:r>
              <a:rPr lang="es-CL" dirty="0"/>
              <a:t>Esta no se pude dividir</a:t>
            </a:r>
          </a:p>
        </p:txBody>
      </p:sp>
      <p:sp>
        <p:nvSpPr>
          <p:cNvPr id="21" name="Elipse 20">
            <a:extLst>
              <a:ext uri="{FF2B5EF4-FFF2-40B4-BE49-F238E27FC236}">
                <a16:creationId xmlns:a16="http://schemas.microsoft.com/office/drawing/2014/main" id="{558C200F-8458-3890-B9EC-08A8F0E3122B}"/>
              </a:ext>
            </a:extLst>
          </p:cNvPr>
          <p:cNvSpPr/>
          <p:nvPr/>
        </p:nvSpPr>
        <p:spPr>
          <a:xfrm rot="5400000">
            <a:off x="6544256" y="900983"/>
            <a:ext cx="483577" cy="574754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2" name="Elipse 21">
            <a:extLst>
              <a:ext uri="{FF2B5EF4-FFF2-40B4-BE49-F238E27FC236}">
                <a16:creationId xmlns:a16="http://schemas.microsoft.com/office/drawing/2014/main" id="{8E80550C-D687-B466-9406-E30A5D36FAF5}"/>
              </a:ext>
            </a:extLst>
          </p:cNvPr>
          <p:cNvSpPr/>
          <p:nvPr/>
        </p:nvSpPr>
        <p:spPr>
          <a:xfrm>
            <a:off x="5978769" y="3634626"/>
            <a:ext cx="483577" cy="381916"/>
          </a:xfrm>
          <a:prstGeom prst="ellipse">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662980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fade">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3" end="3"/>
                                            </p:txEl>
                                          </p:spTgt>
                                        </p:tgtEl>
                                        <p:attrNameLst>
                                          <p:attrName>style.visibility</p:attrName>
                                        </p:attrNameLst>
                                      </p:cBhvr>
                                      <p:to>
                                        <p:strVal val="visible"/>
                                      </p:to>
                                    </p:set>
                                    <p:animEffect transition="in" filter="fade">
                                      <p:cBhvr>
                                        <p:cTn id="22" dur="500"/>
                                        <p:tgtEl>
                                          <p:spTgt spid="1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7">
                                            <p:txEl>
                                              <p:pRg st="0" end="0"/>
                                            </p:txEl>
                                          </p:spTgt>
                                        </p:tgtEl>
                                        <p:attrNameLst>
                                          <p:attrName>style.visibility</p:attrName>
                                        </p:attrNameLst>
                                      </p:cBhvr>
                                      <p:to>
                                        <p:strVal val="visible"/>
                                      </p:to>
                                    </p:set>
                                    <p:animEffect transition="in" filter="fade">
                                      <p:cBhvr>
                                        <p:cTn id="37" dur="500"/>
                                        <p:tgtEl>
                                          <p:spTgt spid="17">
                                            <p:txEl>
                                              <p:pRg st="0" end="0"/>
                                            </p:txEl>
                                          </p:spTgt>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grpId="1" nodeType="clickEffect">
                                  <p:stCondLst>
                                    <p:cond delay="0"/>
                                  </p:stCondLst>
                                  <p:childTnLst>
                                    <p:animEffect transition="out" filter="fade">
                                      <p:cBhvr>
                                        <p:cTn id="45" dur="500"/>
                                        <p:tgtEl>
                                          <p:spTgt spid="18"/>
                                        </p:tgtEl>
                                      </p:cBhvr>
                                    </p:animEffect>
                                    <p:set>
                                      <p:cBhvr>
                                        <p:cTn id="46" dur="1" fill="hold">
                                          <p:stCondLst>
                                            <p:cond delay="499"/>
                                          </p:stCondLst>
                                        </p:cTn>
                                        <p:tgtEl>
                                          <p:spTgt spid="18"/>
                                        </p:tgtEl>
                                        <p:attrNameLst>
                                          <p:attrName>style.visibility</p:attrName>
                                        </p:attrNameLst>
                                      </p:cBhvr>
                                      <p:to>
                                        <p:strVal val="hidden"/>
                                      </p:to>
                                    </p:set>
                                  </p:childTnLst>
                                </p:cTn>
                              </p:par>
                            </p:childTnLst>
                          </p:cTn>
                        </p:par>
                        <p:par>
                          <p:cTn id="47" fill="hold">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7">
                                            <p:txEl>
                                              <p:pRg st="1" end="1"/>
                                            </p:txEl>
                                          </p:spTgt>
                                        </p:tgtEl>
                                        <p:attrNameLst>
                                          <p:attrName>style.visibility</p:attrName>
                                        </p:attrNameLst>
                                      </p:cBhvr>
                                      <p:to>
                                        <p:strVal val="visible"/>
                                      </p:to>
                                    </p:set>
                                    <p:animEffect transition="in" filter="fade">
                                      <p:cBhvr>
                                        <p:cTn id="55" dur="500"/>
                                        <p:tgtEl>
                                          <p:spTgt spid="17">
                                            <p:txEl>
                                              <p:pRg st="1" end="1"/>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17">
                                            <p:txEl>
                                              <p:pRg st="2" end="2"/>
                                            </p:txEl>
                                          </p:spTgt>
                                        </p:tgtEl>
                                        <p:attrNameLst>
                                          <p:attrName>style.visibility</p:attrName>
                                        </p:attrNameLst>
                                      </p:cBhvr>
                                      <p:to>
                                        <p:strVal val="visible"/>
                                      </p:to>
                                    </p:set>
                                    <p:animEffect transition="in" filter="fade">
                                      <p:cBhvr>
                                        <p:cTn id="60" dur="500"/>
                                        <p:tgtEl>
                                          <p:spTgt spid="17">
                                            <p:txEl>
                                              <p:pRg st="2" end="2"/>
                                            </p:txEl>
                                          </p:spTgt>
                                        </p:tgtEl>
                                      </p:cBhvr>
                                    </p:animEffect>
                                  </p:childTnLst>
                                </p:cTn>
                              </p:par>
                            </p:childTnLst>
                          </p:cTn>
                        </p:par>
                        <p:par>
                          <p:cTn id="61" fill="hold">
                            <p:stCondLst>
                              <p:cond delay="500"/>
                            </p:stCondLst>
                            <p:childTnLst>
                              <p:par>
                                <p:cTn id="62" presetID="10" presetClass="entr" presetSubtype="0"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childTnLst>
                          </p:cTn>
                        </p:par>
                        <p:par>
                          <p:cTn id="65" fill="hold">
                            <p:stCondLst>
                              <p:cond delay="1000"/>
                            </p:stCondLst>
                            <p:childTnLst>
                              <p:par>
                                <p:cTn id="66" presetID="10" presetClass="entr" presetSubtype="0" fill="hold" grpId="0" nodeType="after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animBg="1"/>
      <p:bldP spid="18" grpId="1" animBg="1"/>
      <p:bldP spid="19" grpId="0" animBg="1"/>
      <p:bldP spid="20" grpId="0"/>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Método SIMPLEX</a:t>
            </a:r>
          </a:p>
        </p:txBody>
      </p:sp>
      <p:graphicFrame>
        <p:nvGraphicFramePr>
          <p:cNvPr id="2" name="Tabla 15">
            <a:extLst>
              <a:ext uri="{FF2B5EF4-FFF2-40B4-BE49-F238E27FC236}">
                <a16:creationId xmlns:a16="http://schemas.microsoft.com/office/drawing/2014/main" id="{69CB412E-FBEC-FB6A-0CFE-5217B048A45C}"/>
              </a:ext>
            </a:extLst>
          </p:cNvPr>
          <p:cNvGraphicFramePr>
            <a:graphicFrameLocks noGrp="1"/>
          </p:cNvGraphicFramePr>
          <p:nvPr>
            <p:extLst>
              <p:ext uri="{D42A27DB-BD31-4B8C-83A1-F6EECF244321}">
                <p14:modId xmlns:p14="http://schemas.microsoft.com/office/powerpoint/2010/main" val="2721693682"/>
              </p:ext>
            </p:extLst>
          </p:nvPr>
        </p:nvGraphicFramePr>
        <p:xfrm>
          <a:off x="3912275" y="2501900"/>
          <a:ext cx="5747540" cy="1866509"/>
        </p:xfrm>
        <a:graphic>
          <a:graphicData uri="http://schemas.openxmlformats.org/drawingml/2006/table">
            <a:tbl>
              <a:tblPr firstRow="1" bandRow="1">
                <a:tableStyleId>{5C22544A-7EE6-4342-B048-85BDC9FD1C3A}</a:tableStyleId>
              </a:tblPr>
              <a:tblGrid>
                <a:gridCol w="859017">
                  <a:extLst>
                    <a:ext uri="{9D8B030D-6E8A-4147-A177-3AD203B41FA5}">
                      <a16:colId xmlns:a16="http://schemas.microsoft.com/office/drawing/2014/main" val="2652732834"/>
                    </a:ext>
                  </a:extLst>
                </a:gridCol>
                <a:gridCol w="3563816">
                  <a:extLst>
                    <a:ext uri="{9D8B030D-6E8A-4147-A177-3AD203B41FA5}">
                      <a16:colId xmlns:a16="http://schemas.microsoft.com/office/drawing/2014/main" val="1597597741"/>
                    </a:ext>
                  </a:extLst>
                </a:gridCol>
                <a:gridCol w="1324707">
                  <a:extLst>
                    <a:ext uri="{9D8B030D-6E8A-4147-A177-3AD203B41FA5}">
                      <a16:colId xmlns:a16="http://schemas.microsoft.com/office/drawing/2014/main" val="2812192356"/>
                    </a:ext>
                  </a:extLst>
                </a:gridCol>
              </a:tblGrid>
              <a:tr h="370840">
                <a:tc>
                  <a:txBody>
                    <a:bodyPr/>
                    <a:lstStyle/>
                    <a:p>
                      <a:pPr algn="ctr"/>
                      <a:endParaRPr lang="es-CL" dirty="0"/>
                    </a:p>
                  </a:txBody>
                  <a:tcPr/>
                </a:tc>
                <a:tc>
                  <a:txBody>
                    <a:bodyPr/>
                    <a:lstStyle/>
                    <a:p>
                      <a:r>
                        <a:rPr lang="es-CL" dirty="0"/>
                        <a:t>Z     X</a:t>
                      </a:r>
                      <a:r>
                        <a:rPr lang="es-CL" baseline="-25000" dirty="0"/>
                        <a:t>1</a:t>
                      </a:r>
                      <a:r>
                        <a:rPr lang="es-CL" dirty="0"/>
                        <a:t>     X</a:t>
                      </a:r>
                      <a:r>
                        <a:rPr lang="es-CL" sz="1800" b="1" kern="1200" baseline="-25000" dirty="0">
                          <a:solidFill>
                            <a:schemeClr val="lt1"/>
                          </a:solidFill>
                          <a:latin typeface="+mn-lt"/>
                          <a:ea typeface="+mn-ea"/>
                          <a:cs typeface="+mn-cs"/>
                        </a:rPr>
                        <a:t>2  </a:t>
                      </a:r>
                      <a:r>
                        <a:rPr lang="es-CL" dirty="0"/>
                        <a:t>   X</a:t>
                      </a:r>
                      <a:r>
                        <a:rPr lang="es-CL" sz="1800" b="1" kern="1200" baseline="-25000" dirty="0">
                          <a:solidFill>
                            <a:schemeClr val="lt1"/>
                          </a:solidFill>
                          <a:latin typeface="+mn-lt"/>
                          <a:ea typeface="+mn-ea"/>
                          <a:cs typeface="+mn-cs"/>
                        </a:rPr>
                        <a:t>3</a:t>
                      </a:r>
                      <a:r>
                        <a:rPr lang="es-CL" dirty="0"/>
                        <a:t>     S</a:t>
                      </a:r>
                      <a:r>
                        <a:rPr lang="es-CL" baseline="-25000" dirty="0"/>
                        <a:t>1</a:t>
                      </a:r>
                      <a:r>
                        <a:rPr lang="es-CL" dirty="0"/>
                        <a:t>     S</a:t>
                      </a:r>
                      <a:r>
                        <a:rPr lang="es-CL" sz="1800" b="1" kern="1200" baseline="-25000" dirty="0">
                          <a:solidFill>
                            <a:schemeClr val="lt1"/>
                          </a:solidFill>
                          <a:latin typeface="+mn-lt"/>
                          <a:ea typeface="+mn-ea"/>
                          <a:cs typeface="+mn-cs"/>
                        </a:rPr>
                        <a:t>2</a:t>
                      </a:r>
                      <a:r>
                        <a:rPr lang="es-CL" dirty="0"/>
                        <a:t>     S</a:t>
                      </a:r>
                      <a:r>
                        <a:rPr lang="es-CL" sz="1800" b="1" kern="1200" baseline="-25000" dirty="0">
                          <a:solidFill>
                            <a:schemeClr val="lt1"/>
                          </a:solidFill>
                          <a:latin typeface="+mn-lt"/>
                          <a:ea typeface="+mn-ea"/>
                          <a:cs typeface="+mn-cs"/>
                        </a:rPr>
                        <a:t>3</a:t>
                      </a:r>
                    </a:p>
                  </a:txBody>
                  <a:tcPr/>
                </a:tc>
                <a:tc>
                  <a:txBody>
                    <a:bodyPr/>
                    <a:lstStyle/>
                    <a:p>
                      <a:r>
                        <a:rPr lang="es-CL" dirty="0"/>
                        <a:t>Solución </a:t>
                      </a:r>
                    </a:p>
                  </a:txBody>
                  <a:tcPr/>
                </a:tc>
                <a:extLst>
                  <a:ext uri="{0D108BD9-81ED-4DB2-BD59-A6C34878D82A}">
                    <a16:rowId xmlns:a16="http://schemas.microsoft.com/office/drawing/2014/main" val="3308006067"/>
                  </a:ext>
                </a:extLst>
              </a:tr>
              <a:tr h="370840">
                <a:tc>
                  <a:txBody>
                    <a:bodyPr/>
                    <a:lstStyle/>
                    <a:p>
                      <a:pPr algn="ctr"/>
                      <a:r>
                        <a:rPr lang="es-CL" dirty="0"/>
                        <a:t>Z</a:t>
                      </a:r>
                    </a:p>
                  </a:txBody>
                  <a:tcPr/>
                </a:tc>
                <a:tc>
                  <a:txBody>
                    <a:bodyPr/>
                    <a:lstStyle/>
                    <a:p>
                      <a:r>
                        <a:rPr lang="es-CL" dirty="0"/>
                        <a:t>1     -3     -2    -5       0      0      0</a:t>
                      </a:r>
                    </a:p>
                  </a:txBody>
                  <a:tcPr/>
                </a:tc>
                <a:tc>
                  <a:txBody>
                    <a:bodyPr/>
                    <a:lstStyle/>
                    <a:p>
                      <a:pPr algn="ctr"/>
                      <a:r>
                        <a:rPr lang="es-CL" dirty="0"/>
                        <a:t>0</a:t>
                      </a:r>
                    </a:p>
                  </a:txBody>
                  <a:tcPr/>
                </a:tc>
                <a:extLst>
                  <a:ext uri="{0D108BD9-81ED-4DB2-BD59-A6C34878D82A}">
                    <a16:rowId xmlns:a16="http://schemas.microsoft.com/office/drawing/2014/main" val="2138689021"/>
                  </a:ext>
                </a:extLst>
              </a:tr>
              <a:tr h="370840">
                <a:tc>
                  <a:txBody>
                    <a:bodyPr/>
                    <a:lstStyle/>
                    <a:p>
                      <a:pPr algn="ctr"/>
                      <a:r>
                        <a:rPr lang="es-CL" dirty="0"/>
                        <a:t>S</a:t>
                      </a:r>
                      <a:r>
                        <a:rPr lang="es-CL" baseline="-25000" dirty="0"/>
                        <a:t>1</a:t>
                      </a:r>
                    </a:p>
                  </a:txBody>
                  <a:tcPr/>
                </a:tc>
                <a:tc>
                  <a:txBody>
                    <a:bodyPr/>
                    <a:lstStyle/>
                    <a:p>
                      <a:r>
                        <a:rPr lang="es-CL" dirty="0"/>
                        <a:t>0      1       2     1       1      0      0</a:t>
                      </a:r>
                    </a:p>
                  </a:txBody>
                  <a:tcPr/>
                </a:tc>
                <a:tc>
                  <a:txBody>
                    <a:bodyPr/>
                    <a:lstStyle/>
                    <a:p>
                      <a:pPr algn="ctr"/>
                      <a:r>
                        <a:rPr lang="es-CL" dirty="0"/>
                        <a:t>430</a:t>
                      </a:r>
                    </a:p>
                  </a:txBody>
                  <a:tcPr/>
                </a:tc>
                <a:extLst>
                  <a:ext uri="{0D108BD9-81ED-4DB2-BD59-A6C34878D82A}">
                    <a16:rowId xmlns:a16="http://schemas.microsoft.com/office/drawing/2014/main" val="2588784315"/>
                  </a:ext>
                </a:extLst>
              </a:tr>
              <a:tr h="383149">
                <a:tc>
                  <a:txBody>
                    <a:bodyPr/>
                    <a:lstStyle/>
                    <a:p>
                      <a:pPr algn="ctr"/>
                      <a:r>
                        <a:rPr lang="es-CL" dirty="0"/>
                        <a:t>S</a:t>
                      </a:r>
                      <a:r>
                        <a:rPr lang="es-CL" baseline="-25000" dirty="0"/>
                        <a:t>2</a:t>
                      </a:r>
                    </a:p>
                  </a:txBody>
                  <a:tcPr/>
                </a:tc>
                <a:tc>
                  <a:txBody>
                    <a:bodyPr/>
                    <a:lstStyle/>
                    <a:p>
                      <a:r>
                        <a:rPr lang="es-CL" dirty="0"/>
                        <a:t>0      3       0     2       0      1      0</a:t>
                      </a:r>
                    </a:p>
                  </a:txBody>
                  <a:tcPr/>
                </a:tc>
                <a:tc>
                  <a:txBody>
                    <a:bodyPr/>
                    <a:lstStyle/>
                    <a:p>
                      <a:pPr algn="ctr"/>
                      <a:r>
                        <a:rPr lang="es-CL" dirty="0"/>
                        <a:t>460</a:t>
                      </a:r>
                    </a:p>
                  </a:txBody>
                  <a:tcPr/>
                </a:tc>
                <a:extLst>
                  <a:ext uri="{0D108BD9-81ED-4DB2-BD59-A6C34878D82A}">
                    <a16:rowId xmlns:a16="http://schemas.microsoft.com/office/drawing/2014/main" val="1601093288"/>
                  </a:ext>
                </a:extLst>
              </a:tr>
              <a:tr h="370840">
                <a:tc>
                  <a:txBody>
                    <a:bodyPr/>
                    <a:lstStyle/>
                    <a:p>
                      <a:pPr algn="ctr"/>
                      <a:r>
                        <a:rPr lang="es-CL" dirty="0"/>
                        <a:t>S</a:t>
                      </a:r>
                      <a:r>
                        <a:rPr lang="es-CL" sz="1800" kern="1200" baseline="-25000" dirty="0">
                          <a:solidFill>
                            <a:schemeClr val="dk1"/>
                          </a:solidFill>
                          <a:latin typeface="+mn-lt"/>
                          <a:ea typeface="+mn-ea"/>
                          <a:cs typeface="+mn-cs"/>
                        </a:rPr>
                        <a:t>3</a:t>
                      </a:r>
                    </a:p>
                  </a:txBody>
                  <a:tcPr/>
                </a:tc>
                <a:tc>
                  <a:txBody>
                    <a:bodyPr/>
                    <a:lstStyle/>
                    <a:p>
                      <a:r>
                        <a:rPr lang="es-CL" dirty="0"/>
                        <a:t>0      1       4     0       0      0      1</a:t>
                      </a:r>
                    </a:p>
                  </a:txBody>
                  <a:tcPr/>
                </a:tc>
                <a:tc>
                  <a:txBody>
                    <a:bodyPr/>
                    <a:lstStyle/>
                    <a:p>
                      <a:pPr algn="ctr"/>
                      <a:r>
                        <a:rPr lang="es-CL" dirty="0"/>
                        <a:t>420</a:t>
                      </a:r>
                    </a:p>
                  </a:txBody>
                  <a:tcPr/>
                </a:tc>
                <a:extLst>
                  <a:ext uri="{0D108BD9-81ED-4DB2-BD59-A6C34878D82A}">
                    <a16:rowId xmlns:a16="http://schemas.microsoft.com/office/drawing/2014/main" val="818368303"/>
                  </a:ext>
                </a:extLst>
              </a:tr>
            </a:tbl>
          </a:graphicData>
        </a:graphic>
      </p:graphicFrame>
      <p:sp>
        <p:nvSpPr>
          <p:cNvPr id="3" name="CuadroTexto 2">
            <a:extLst>
              <a:ext uri="{FF2B5EF4-FFF2-40B4-BE49-F238E27FC236}">
                <a16:creationId xmlns:a16="http://schemas.microsoft.com/office/drawing/2014/main" id="{F38BFD99-99F6-99F1-4525-29CDB3956D3E}"/>
              </a:ext>
            </a:extLst>
          </p:cNvPr>
          <p:cNvSpPr txBox="1"/>
          <p:nvPr/>
        </p:nvSpPr>
        <p:spPr>
          <a:xfrm>
            <a:off x="3012831" y="2919046"/>
            <a:ext cx="762000" cy="1431161"/>
          </a:xfrm>
          <a:prstGeom prst="rect">
            <a:avLst/>
          </a:prstGeom>
          <a:noFill/>
        </p:spPr>
        <p:txBody>
          <a:bodyPr wrap="square" rtlCol="0">
            <a:spAutoFit/>
          </a:bodyPr>
          <a:lstStyle/>
          <a:p>
            <a:pPr algn="r">
              <a:spcAft>
                <a:spcPts val="600"/>
              </a:spcAft>
            </a:pPr>
            <a:r>
              <a:rPr lang="es-CL" dirty="0"/>
              <a:t>F</a:t>
            </a:r>
            <a:r>
              <a:rPr lang="es-CL" baseline="-25000" dirty="0"/>
              <a:t>1</a:t>
            </a:r>
          </a:p>
          <a:p>
            <a:pPr algn="r">
              <a:spcAft>
                <a:spcPts val="600"/>
              </a:spcAft>
            </a:pPr>
            <a:r>
              <a:rPr lang="es-CL" dirty="0"/>
              <a:t>F</a:t>
            </a:r>
            <a:r>
              <a:rPr lang="es-CL" baseline="-25000" dirty="0"/>
              <a:t>2</a:t>
            </a:r>
          </a:p>
          <a:p>
            <a:pPr algn="r">
              <a:spcAft>
                <a:spcPts val="600"/>
              </a:spcAft>
            </a:pPr>
            <a:r>
              <a:rPr lang="es-CL" dirty="0"/>
              <a:t>½ x F</a:t>
            </a:r>
            <a:r>
              <a:rPr lang="es-CL" baseline="-25000" dirty="0"/>
              <a:t>3</a:t>
            </a:r>
          </a:p>
          <a:p>
            <a:pPr algn="r">
              <a:spcAft>
                <a:spcPts val="600"/>
              </a:spcAft>
            </a:pPr>
            <a:r>
              <a:rPr lang="es-CL" dirty="0"/>
              <a:t>F</a:t>
            </a:r>
            <a:r>
              <a:rPr lang="es-CL" baseline="-25000" dirty="0"/>
              <a:t>4</a:t>
            </a:r>
          </a:p>
        </p:txBody>
      </p:sp>
      <p:sp>
        <p:nvSpPr>
          <p:cNvPr id="8" name="Elipse 7">
            <a:extLst>
              <a:ext uri="{FF2B5EF4-FFF2-40B4-BE49-F238E27FC236}">
                <a16:creationId xmlns:a16="http://schemas.microsoft.com/office/drawing/2014/main" id="{0EAA475A-9E74-6C79-FAF4-D2B42C86DB1C}"/>
              </a:ext>
            </a:extLst>
          </p:cNvPr>
          <p:cNvSpPr/>
          <p:nvPr/>
        </p:nvSpPr>
        <p:spPr>
          <a:xfrm>
            <a:off x="5978769" y="2172268"/>
            <a:ext cx="483577" cy="23182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Elipse 8">
            <a:extLst>
              <a:ext uri="{FF2B5EF4-FFF2-40B4-BE49-F238E27FC236}">
                <a16:creationId xmlns:a16="http://schemas.microsoft.com/office/drawing/2014/main" id="{DBD9343F-1737-8E3D-9460-742766B64903}"/>
              </a:ext>
            </a:extLst>
          </p:cNvPr>
          <p:cNvSpPr/>
          <p:nvPr/>
        </p:nvSpPr>
        <p:spPr>
          <a:xfrm rot="5400000">
            <a:off x="6544256" y="900983"/>
            <a:ext cx="483577" cy="574754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Elipse 9">
            <a:extLst>
              <a:ext uri="{FF2B5EF4-FFF2-40B4-BE49-F238E27FC236}">
                <a16:creationId xmlns:a16="http://schemas.microsoft.com/office/drawing/2014/main" id="{15C1D1A0-5E5E-2881-A59B-7C9A6661E467}"/>
              </a:ext>
            </a:extLst>
          </p:cNvPr>
          <p:cNvSpPr/>
          <p:nvPr/>
        </p:nvSpPr>
        <p:spPr>
          <a:xfrm>
            <a:off x="5978769" y="3634626"/>
            <a:ext cx="483577" cy="381916"/>
          </a:xfrm>
          <a:prstGeom prst="ellipse">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aphicFrame>
        <p:nvGraphicFramePr>
          <p:cNvPr id="11" name="Tabla 15">
            <a:extLst>
              <a:ext uri="{FF2B5EF4-FFF2-40B4-BE49-F238E27FC236}">
                <a16:creationId xmlns:a16="http://schemas.microsoft.com/office/drawing/2014/main" id="{7B753FFA-3E5A-A7DB-09D6-764551841FF7}"/>
              </a:ext>
            </a:extLst>
          </p:cNvPr>
          <p:cNvGraphicFramePr>
            <a:graphicFrameLocks noGrp="1"/>
          </p:cNvGraphicFramePr>
          <p:nvPr>
            <p:extLst>
              <p:ext uri="{D42A27DB-BD31-4B8C-83A1-F6EECF244321}">
                <p14:modId xmlns:p14="http://schemas.microsoft.com/office/powerpoint/2010/main" val="591701167"/>
              </p:ext>
            </p:extLst>
          </p:nvPr>
        </p:nvGraphicFramePr>
        <p:xfrm>
          <a:off x="3912275" y="4515817"/>
          <a:ext cx="5747540" cy="1866509"/>
        </p:xfrm>
        <a:graphic>
          <a:graphicData uri="http://schemas.openxmlformats.org/drawingml/2006/table">
            <a:tbl>
              <a:tblPr firstRow="1" bandRow="1">
                <a:tableStyleId>{5C22544A-7EE6-4342-B048-85BDC9FD1C3A}</a:tableStyleId>
              </a:tblPr>
              <a:tblGrid>
                <a:gridCol w="859017">
                  <a:extLst>
                    <a:ext uri="{9D8B030D-6E8A-4147-A177-3AD203B41FA5}">
                      <a16:colId xmlns:a16="http://schemas.microsoft.com/office/drawing/2014/main" val="2652732834"/>
                    </a:ext>
                  </a:extLst>
                </a:gridCol>
                <a:gridCol w="3563816">
                  <a:extLst>
                    <a:ext uri="{9D8B030D-6E8A-4147-A177-3AD203B41FA5}">
                      <a16:colId xmlns:a16="http://schemas.microsoft.com/office/drawing/2014/main" val="1597597741"/>
                    </a:ext>
                  </a:extLst>
                </a:gridCol>
                <a:gridCol w="1324707">
                  <a:extLst>
                    <a:ext uri="{9D8B030D-6E8A-4147-A177-3AD203B41FA5}">
                      <a16:colId xmlns:a16="http://schemas.microsoft.com/office/drawing/2014/main" val="2812192356"/>
                    </a:ext>
                  </a:extLst>
                </a:gridCol>
              </a:tblGrid>
              <a:tr h="370840">
                <a:tc>
                  <a:txBody>
                    <a:bodyPr/>
                    <a:lstStyle/>
                    <a:p>
                      <a:pPr algn="ctr"/>
                      <a:endParaRPr lang="es-CL" dirty="0"/>
                    </a:p>
                  </a:txBody>
                  <a:tcPr/>
                </a:tc>
                <a:tc>
                  <a:txBody>
                    <a:bodyPr/>
                    <a:lstStyle/>
                    <a:p>
                      <a:r>
                        <a:rPr lang="es-CL" dirty="0"/>
                        <a:t>Z     X</a:t>
                      </a:r>
                      <a:r>
                        <a:rPr lang="es-CL" baseline="-25000" dirty="0"/>
                        <a:t>1</a:t>
                      </a:r>
                      <a:r>
                        <a:rPr lang="es-CL" dirty="0"/>
                        <a:t>     X</a:t>
                      </a:r>
                      <a:r>
                        <a:rPr lang="es-CL" sz="1800" b="1" kern="1200" baseline="-25000" dirty="0">
                          <a:solidFill>
                            <a:schemeClr val="lt1"/>
                          </a:solidFill>
                          <a:latin typeface="+mn-lt"/>
                          <a:ea typeface="+mn-ea"/>
                          <a:cs typeface="+mn-cs"/>
                        </a:rPr>
                        <a:t>2  </a:t>
                      </a:r>
                      <a:r>
                        <a:rPr lang="es-CL" dirty="0"/>
                        <a:t>   X</a:t>
                      </a:r>
                      <a:r>
                        <a:rPr lang="es-CL" sz="1800" b="1" kern="1200" baseline="-25000" dirty="0">
                          <a:solidFill>
                            <a:schemeClr val="lt1"/>
                          </a:solidFill>
                          <a:latin typeface="+mn-lt"/>
                          <a:ea typeface="+mn-ea"/>
                          <a:cs typeface="+mn-cs"/>
                        </a:rPr>
                        <a:t>3</a:t>
                      </a:r>
                      <a:r>
                        <a:rPr lang="es-CL" dirty="0"/>
                        <a:t>     S</a:t>
                      </a:r>
                      <a:r>
                        <a:rPr lang="es-CL" baseline="-25000" dirty="0"/>
                        <a:t>1</a:t>
                      </a:r>
                      <a:r>
                        <a:rPr lang="es-CL" dirty="0"/>
                        <a:t>     S</a:t>
                      </a:r>
                      <a:r>
                        <a:rPr lang="es-CL" sz="1800" b="1" kern="1200" baseline="-25000" dirty="0">
                          <a:solidFill>
                            <a:schemeClr val="lt1"/>
                          </a:solidFill>
                          <a:latin typeface="+mn-lt"/>
                          <a:ea typeface="+mn-ea"/>
                          <a:cs typeface="+mn-cs"/>
                        </a:rPr>
                        <a:t>2</a:t>
                      </a:r>
                      <a:r>
                        <a:rPr lang="es-CL" dirty="0"/>
                        <a:t>     S</a:t>
                      </a:r>
                      <a:r>
                        <a:rPr lang="es-CL" sz="1800" b="1" kern="1200" baseline="-25000" dirty="0">
                          <a:solidFill>
                            <a:schemeClr val="lt1"/>
                          </a:solidFill>
                          <a:latin typeface="+mn-lt"/>
                          <a:ea typeface="+mn-ea"/>
                          <a:cs typeface="+mn-cs"/>
                        </a:rPr>
                        <a:t>3</a:t>
                      </a:r>
                    </a:p>
                  </a:txBody>
                  <a:tcPr/>
                </a:tc>
                <a:tc>
                  <a:txBody>
                    <a:bodyPr/>
                    <a:lstStyle/>
                    <a:p>
                      <a:r>
                        <a:rPr lang="es-CL" dirty="0"/>
                        <a:t>Solución </a:t>
                      </a:r>
                    </a:p>
                  </a:txBody>
                  <a:tcPr/>
                </a:tc>
                <a:extLst>
                  <a:ext uri="{0D108BD9-81ED-4DB2-BD59-A6C34878D82A}">
                    <a16:rowId xmlns:a16="http://schemas.microsoft.com/office/drawing/2014/main" val="3308006067"/>
                  </a:ext>
                </a:extLst>
              </a:tr>
              <a:tr h="370840">
                <a:tc>
                  <a:txBody>
                    <a:bodyPr/>
                    <a:lstStyle/>
                    <a:p>
                      <a:pPr algn="ctr"/>
                      <a:r>
                        <a:rPr lang="es-CL" dirty="0"/>
                        <a:t>Z</a:t>
                      </a:r>
                    </a:p>
                  </a:txBody>
                  <a:tcPr/>
                </a:tc>
                <a:tc>
                  <a:txBody>
                    <a:bodyPr/>
                    <a:lstStyle/>
                    <a:p>
                      <a:r>
                        <a:rPr lang="es-CL" dirty="0"/>
                        <a:t>1     -3     -2    -5       0      0      0</a:t>
                      </a:r>
                    </a:p>
                  </a:txBody>
                  <a:tcPr/>
                </a:tc>
                <a:tc>
                  <a:txBody>
                    <a:bodyPr/>
                    <a:lstStyle/>
                    <a:p>
                      <a:pPr algn="ctr"/>
                      <a:r>
                        <a:rPr lang="es-CL" dirty="0"/>
                        <a:t>0</a:t>
                      </a:r>
                    </a:p>
                  </a:txBody>
                  <a:tcPr/>
                </a:tc>
                <a:extLst>
                  <a:ext uri="{0D108BD9-81ED-4DB2-BD59-A6C34878D82A}">
                    <a16:rowId xmlns:a16="http://schemas.microsoft.com/office/drawing/2014/main" val="2138689021"/>
                  </a:ext>
                </a:extLst>
              </a:tr>
              <a:tr h="370840">
                <a:tc>
                  <a:txBody>
                    <a:bodyPr/>
                    <a:lstStyle/>
                    <a:p>
                      <a:pPr algn="ctr"/>
                      <a:r>
                        <a:rPr lang="es-CL" dirty="0"/>
                        <a:t>S</a:t>
                      </a:r>
                      <a:r>
                        <a:rPr lang="es-CL" baseline="-25000" dirty="0"/>
                        <a:t>1</a:t>
                      </a:r>
                    </a:p>
                  </a:txBody>
                  <a:tcPr/>
                </a:tc>
                <a:tc>
                  <a:txBody>
                    <a:bodyPr/>
                    <a:lstStyle/>
                    <a:p>
                      <a:r>
                        <a:rPr lang="es-CL" dirty="0"/>
                        <a:t>0      1       2     1       1      0      0</a:t>
                      </a:r>
                    </a:p>
                  </a:txBody>
                  <a:tcPr/>
                </a:tc>
                <a:tc>
                  <a:txBody>
                    <a:bodyPr/>
                    <a:lstStyle/>
                    <a:p>
                      <a:pPr algn="ctr"/>
                      <a:r>
                        <a:rPr lang="es-CL" dirty="0"/>
                        <a:t>430</a:t>
                      </a:r>
                    </a:p>
                  </a:txBody>
                  <a:tcPr/>
                </a:tc>
                <a:extLst>
                  <a:ext uri="{0D108BD9-81ED-4DB2-BD59-A6C34878D82A}">
                    <a16:rowId xmlns:a16="http://schemas.microsoft.com/office/drawing/2014/main" val="2588784315"/>
                  </a:ext>
                </a:extLst>
              </a:tr>
              <a:tr h="383149">
                <a:tc>
                  <a:txBody>
                    <a:bodyPr/>
                    <a:lstStyle/>
                    <a:p>
                      <a:pPr algn="ctr"/>
                      <a:r>
                        <a:rPr lang="es-CL" strike="dblStrike" baseline="0" dirty="0">
                          <a:solidFill>
                            <a:schemeClr val="tx1">
                              <a:lumMod val="50000"/>
                              <a:lumOff val="50000"/>
                            </a:schemeClr>
                          </a:solidFill>
                        </a:rPr>
                        <a:t>S</a:t>
                      </a:r>
                      <a:r>
                        <a:rPr lang="es-CL" strike="dblStrike" baseline="-25000" dirty="0">
                          <a:solidFill>
                            <a:schemeClr val="tx1">
                              <a:lumMod val="50000"/>
                              <a:lumOff val="50000"/>
                            </a:schemeClr>
                          </a:solidFill>
                        </a:rPr>
                        <a:t>2</a:t>
                      </a:r>
                      <a:r>
                        <a:rPr lang="es-CL" baseline="0" dirty="0"/>
                        <a:t>X</a:t>
                      </a:r>
                      <a:r>
                        <a:rPr lang="es-CL" baseline="-25000" dirty="0"/>
                        <a:t>3</a:t>
                      </a:r>
                    </a:p>
                  </a:txBody>
                  <a:tcPr/>
                </a:tc>
                <a:tc>
                  <a:txBody>
                    <a:bodyPr/>
                    <a:lstStyle/>
                    <a:p>
                      <a:r>
                        <a:rPr lang="es-CL" dirty="0"/>
                        <a:t>0     3/2    0     1       0     1/2   0</a:t>
                      </a:r>
                    </a:p>
                  </a:txBody>
                  <a:tcPr>
                    <a:solidFill>
                      <a:srgbClr val="FFC000"/>
                    </a:solidFill>
                  </a:tcPr>
                </a:tc>
                <a:tc>
                  <a:txBody>
                    <a:bodyPr/>
                    <a:lstStyle/>
                    <a:p>
                      <a:pPr algn="ctr"/>
                      <a:r>
                        <a:rPr lang="es-CL" dirty="0"/>
                        <a:t>230</a:t>
                      </a:r>
                    </a:p>
                  </a:txBody>
                  <a:tcPr/>
                </a:tc>
                <a:extLst>
                  <a:ext uri="{0D108BD9-81ED-4DB2-BD59-A6C34878D82A}">
                    <a16:rowId xmlns:a16="http://schemas.microsoft.com/office/drawing/2014/main" val="1601093288"/>
                  </a:ext>
                </a:extLst>
              </a:tr>
              <a:tr h="370840">
                <a:tc>
                  <a:txBody>
                    <a:bodyPr/>
                    <a:lstStyle/>
                    <a:p>
                      <a:pPr algn="ctr"/>
                      <a:r>
                        <a:rPr lang="es-CL" dirty="0"/>
                        <a:t>S</a:t>
                      </a:r>
                      <a:r>
                        <a:rPr lang="es-CL" sz="1800" kern="1200" baseline="-25000" dirty="0">
                          <a:solidFill>
                            <a:schemeClr val="dk1"/>
                          </a:solidFill>
                          <a:latin typeface="+mn-lt"/>
                          <a:ea typeface="+mn-ea"/>
                          <a:cs typeface="+mn-cs"/>
                        </a:rPr>
                        <a:t>3</a:t>
                      </a:r>
                    </a:p>
                  </a:txBody>
                  <a:tcPr/>
                </a:tc>
                <a:tc>
                  <a:txBody>
                    <a:bodyPr/>
                    <a:lstStyle/>
                    <a:p>
                      <a:r>
                        <a:rPr lang="es-CL" dirty="0"/>
                        <a:t>0      1       4     0       0      0      1</a:t>
                      </a:r>
                    </a:p>
                  </a:txBody>
                  <a:tcPr/>
                </a:tc>
                <a:tc>
                  <a:txBody>
                    <a:bodyPr/>
                    <a:lstStyle/>
                    <a:p>
                      <a:pPr algn="ctr"/>
                      <a:r>
                        <a:rPr lang="es-CL" dirty="0"/>
                        <a:t>420</a:t>
                      </a:r>
                    </a:p>
                  </a:txBody>
                  <a:tcPr/>
                </a:tc>
                <a:extLst>
                  <a:ext uri="{0D108BD9-81ED-4DB2-BD59-A6C34878D82A}">
                    <a16:rowId xmlns:a16="http://schemas.microsoft.com/office/drawing/2014/main" val="818368303"/>
                  </a:ext>
                </a:extLst>
              </a:tr>
            </a:tbl>
          </a:graphicData>
        </a:graphic>
      </p:graphicFrame>
      <p:sp>
        <p:nvSpPr>
          <p:cNvPr id="12" name="Elipse 11">
            <a:extLst>
              <a:ext uri="{FF2B5EF4-FFF2-40B4-BE49-F238E27FC236}">
                <a16:creationId xmlns:a16="http://schemas.microsoft.com/office/drawing/2014/main" id="{D13FD788-8C5B-04A7-BAFF-20977E6BB773}"/>
              </a:ext>
            </a:extLst>
          </p:cNvPr>
          <p:cNvSpPr/>
          <p:nvPr/>
        </p:nvSpPr>
        <p:spPr>
          <a:xfrm>
            <a:off x="5978769" y="5661557"/>
            <a:ext cx="483577" cy="381916"/>
          </a:xfrm>
          <a:prstGeom prst="ellipse">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CuadroTexto 12">
            <a:extLst>
              <a:ext uri="{FF2B5EF4-FFF2-40B4-BE49-F238E27FC236}">
                <a16:creationId xmlns:a16="http://schemas.microsoft.com/office/drawing/2014/main" id="{ADB64EEA-C773-4E06-795A-890DA6682176}"/>
              </a:ext>
            </a:extLst>
          </p:cNvPr>
          <p:cNvSpPr txBox="1"/>
          <p:nvPr/>
        </p:nvSpPr>
        <p:spPr>
          <a:xfrm>
            <a:off x="2965938" y="4857151"/>
            <a:ext cx="762000" cy="1431161"/>
          </a:xfrm>
          <a:prstGeom prst="rect">
            <a:avLst/>
          </a:prstGeom>
          <a:noFill/>
        </p:spPr>
        <p:txBody>
          <a:bodyPr wrap="square" rtlCol="0">
            <a:spAutoFit/>
          </a:bodyPr>
          <a:lstStyle/>
          <a:p>
            <a:pPr algn="r">
              <a:spcAft>
                <a:spcPts val="600"/>
              </a:spcAft>
            </a:pPr>
            <a:r>
              <a:rPr lang="es-CL" dirty="0"/>
              <a:t>F</a:t>
            </a:r>
            <a:r>
              <a:rPr lang="es-CL" baseline="-25000" dirty="0"/>
              <a:t>1</a:t>
            </a:r>
          </a:p>
          <a:p>
            <a:pPr algn="r">
              <a:spcAft>
                <a:spcPts val="600"/>
              </a:spcAft>
            </a:pPr>
            <a:r>
              <a:rPr lang="es-CL" dirty="0"/>
              <a:t>F</a:t>
            </a:r>
            <a:r>
              <a:rPr lang="es-CL" baseline="-25000" dirty="0"/>
              <a:t>2</a:t>
            </a:r>
          </a:p>
          <a:p>
            <a:pPr algn="r">
              <a:spcAft>
                <a:spcPts val="600"/>
              </a:spcAft>
            </a:pPr>
            <a:r>
              <a:rPr lang="es-CL" dirty="0"/>
              <a:t>½ x F</a:t>
            </a:r>
            <a:r>
              <a:rPr lang="es-CL" baseline="-25000" dirty="0"/>
              <a:t>3</a:t>
            </a:r>
          </a:p>
          <a:p>
            <a:pPr algn="r">
              <a:spcAft>
                <a:spcPts val="600"/>
              </a:spcAft>
            </a:pPr>
            <a:r>
              <a:rPr lang="es-CL" dirty="0"/>
              <a:t>F</a:t>
            </a:r>
            <a:r>
              <a:rPr lang="es-CL" baseline="-25000" dirty="0"/>
              <a:t>4</a:t>
            </a:r>
          </a:p>
        </p:txBody>
      </p:sp>
    </p:spTree>
    <p:extLst>
      <p:ext uri="{BB962C8B-B14F-4D97-AF65-F5344CB8AC3E}">
        <p14:creationId xmlns:p14="http://schemas.microsoft.com/office/powerpoint/2010/main" val="142227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par>
                                <p:cTn id="21" presetID="10" presetClass="exit" presetSubtype="0" fill="hold" grpId="0" nodeType="withEffect">
                                  <p:stCondLst>
                                    <p:cond delay="0"/>
                                  </p:stCondLst>
                                  <p:childTnLst>
                                    <p:animEffect transition="out" filter="fade">
                                      <p:cBhvr>
                                        <p:cTn id="22" dur="500"/>
                                        <p:tgtEl>
                                          <p:spTgt spid="3"/>
                                        </p:tgtEl>
                                      </p:cBhvr>
                                    </p:animEffect>
                                    <p:set>
                                      <p:cBhvr>
                                        <p:cTn id="23" dur="1" fill="hold">
                                          <p:stCondLst>
                                            <p:cond delay="499"/>
                                          </p:stCondLst>
                                        </p:cTn>
                                        <p:tgtEl>
                                          <p:spTgt spid="3"/>
                                        </p:tgtEl>
                                        <p:attrNameLst>
                                          <p:attrName>style.visibility</p:attrName>
                                        </p:attrNameLst>
                                      </p:cBhvr>
                                      <p:to>
                                        <p:strVal val="hidden"/>
                                      </p:to>
                                    </p:set>
                                  </p:childTnLst>
                                </p:cTn>
                              </p:par>
                              <p:par>
                                <p:cTn id="24" presetID="10" presetClass="exit" presetSubtype="0" fill="hold" grpId="0" nodeType="withEffect">
                                  <p:stCondLst>
                                    <p:cond delay="0"/>
                                  </p:stCondLst>
                                  <p:childTnLst>
                                    <p:animEffect transition="out" filter="fade">
                                      <p:cBhvr>
                                        <p:cTn id="25" dur="500"/>
                                        <p:tgtEl>
                                          <p:spTgt spid="8"/>
                                        </p:tgtEl>
                                      </p:cBhvr>
                                    </p:animEffect>
                                    <p:set>
                                      <p:cBhvr>
                                        <p:cTn id="26" dur="1" fill="hold">
                                          <p:stCondLst>
                                            <p:cond delay="499"/>
                                          </p:stCondLst>
                                        </p:cTn>
                                        <p:tgtEl>
                                          <p:spTgt spid="8"/>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9"/>
                                        </p:tgtEl>
                                      </p:cBhvr>
                                    </p:animEffect>
                                    <p:set>
                                      <p:cBhvr>
                                        <p:cTn id="29" dur="1" fill="hold">
                                          <p:stCondLst>
                                            <p:cond delay="499"/>
                                          </p:stCondLst>
                                        </p:cTn>
                                        <p:tgtEl>
                                          <p:spTgt spid="9"/>
                                        </p:tgtEl>
                                        <p:attrNameLst>
                                          <p:attrName>style.visibility</p:attrName>
                                        </p:attrNameLst>
                                      </p:cBhvr>
                                      <p:to>
                                        <p:strVal val="hidden"/>
                                      </p:to>
                                    </p:set>
                                  </p:childTnLst>
                                </p:cTn>
                              </p:par>
                              <p:par>
                                <p:cTn id="30" presetID="10" presetClass="exit" presetSubtype="0" fill="hold" grpId="0" nodeType="withEffect">
                                  <p:stCondLst>
                                    <p:cond delay="0"/>
                                  </p:stCondLst>
                                  <p:childTnLst>
                                    <p:animEffect transition="out" filter="fade">
                                      <p:cBhvr>
                                        <p:cTn id="31" dur="500"/>
                                        <p:tgtEl>
                                          <p:spTgt spid="10"/>
                                        </p:tgtEl>
                                      </p:cBhvr>
                                    </p:animEffect>
                                    <p:set>
                                      <p:cBhvr>
                                        <p:cTn id="32" dur="1" fill="hold">
                                          <p:stCondLst>
                                            <p:cond delay="499"/>
                                          </p:stCondLst>
                                        </p:cTn>
                                        <p:tgtEl>
                                          <p:spTgt spid="10"/>
                                        </p:tgtEl>
                                        <p:attrNameLst>
                                          <p:attrName>style.visibility</p:attrName>
                                        </p:attrNameLst>
                                      </p:cBhvr>
                                      <p:to>
                                        <p:strVal val="hidden"/>
                                      </p:to>
                                    </p:set>
                                  </p:childTnLst>
                                </p:cTn>
                              </p:par>
                              <p:par>
                                <p:cTn id="33" presetID="42" presetClass="path" presetSubtype="0" accel="50000" decel="50000" fill="hold" nodeType="withEffect">
                                  <p:stCondLst>
                                    <p:cond delay="0"/>
                                  </p:stCondLst>
                                  <p:childTnLst>
                                    <p:animMotion origin="layout" path="M -0.00026 -0.00694 L 0.00026 -0.29444 " pathEditMode="relative" rAng="0" ptsTypes="AA">
                                      <p:cBhvr>
                                        <p:cTn id="34" dur="2000" fill="hold"/>
                                        <p:tgtEl>
                                          <p:spTgt spid="11"/>
                                        </p:tgtEl>
                                        <p:attrNameLst>
                                          <p:attrName>ppt_x</p:attrName>
                                          <p:attrName>ppt_y</p:attrName>
                                        </p:attrNameLst>
                                      </p:cBhvr>
                                      <p:rCtr x="26" y="-14375"/>
                                    </p:animMotion>
                                  </p:childTnLst>
                                </p:cTn>
                              </p:par>
                              <p:par>
                                <p:cTn id="35" presetID="42" presetClass="path" presetSubtype="0" accel="50000" decel="50000" fill="hold" grpId="1" nodeType="withEffect">
                                  <p:stCondLst>
                                    <p:cond delay="0"/>
                                  </p:stCondLst>
                                  <p:childTnLst>
                                    <p:animMotion origin="layout" path="M 0.00195 0.00162 L 0.00039 -0.29421 " pathEditMode="relative" rAng="0" ptsTypes="AA">
                                      <p:cBhvr>
                                        <p:cTn id="36" dur="2000" fill="hold"/>
                                        <p:tgtEl>
                                          <p:spTgt spid="12"/>
                                        </p:tgtEl>
                                        <p:attrNameLst>
                                          <p:attrName>ppt_x</p:attrName>
                                          <p:attrName>ppt_y</p:attrName>
                                        </p:attrNameLst>
                                      </p:cBhvr>
                                      <p:rCtr x="-78" y="-14792"/>
                                    </p:animMotion>
                                  </p:childTnLst>
                                </p:cTn>
                              </p:par>
                              <p:par>
                                <p:cTn id="37" presetID="42" presetClass="path" presetSubtype="0" accel="50000" decel="50000" fill="hold" grpId="0" nodeType="withEffect">
                                  <p:stCondLst>
                                    <p:cond delay="0"/>
                                  </p:stCondLst>
                                  <p:childTnLst>
                                    <p:animMotion origin="layout" path="M 8.33333E-7 0 L 0.00625 -0.28241 " pathEditMode="relative" rAng="0" ptsTypes="AA">
                                      <p:cBhvr>
                                        <p:cTn id="38" dur="2000" fill="hold"/>
                                        <p:tgtEl>
                                          <p:spTgt spid="13"/>
                                        </p:tgtEl>
                                        <p:attrNameLst>
                                          <p:attrName>ppt_x</p:attrName>
                                          <p:attrName>ppt_y</p:attrName>
                                        </p:attrNameLst>
                                      </p:cBhvr>
                                      <p:rCtr x="313" y="-1412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P spid="9" grpId="0" animBg="1"/>
      <p:bldP spid="10" grpId="0" animBg="1"/>
      <p:bldP spid="12" grpId="0" animBg="1"/>
      <p:bldP spid="12" grpId="1" animBg="1"/>
      <p:bldP spid="13" grpId="0"/>
      <p:bldP spid="13"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Método SIMPLEX</a:t>
            </a:r>
          </a:p>
        </p:txBody>
      </p:sp>
      <p:graphicFrame>
        <p:nvGraphicFramePr>
          <p:cNvPr id="11" name="Tabla 15">
            <a:extLst>
              <a:ext uri="{FF2B5EF4-FFF2-40B4-BE49-F238E27FC236}">
                <a16:creationId xmlns:a16="http://schemas.microsoft.com/office/drawing/2014/main" id="{7B753FFA-3E5A-A7DB-09D6-764551841FF7}"/>
              </a:ext>
            </a:extLst>
          </p:cNvPr>
          <p:cNvGraphicFramePr>
            <a:graphicFrameLocks noGrp="1"/>
          </p:cNvGraphicFramePr>
          <p:nvPr>
            <p:extLst>
              <p:ext uri="{D42A27DB-BD31-4B8C-83A1-F6EECF244321}">
                <p14:modId xmlns:p14="http://schemas.microsoft.com/office/powerpoint/2010/main" val="3812640968"/>
              </p:ext>
            </p:extLst>
          </p:nvPr>
        </p:nvGraphicFramePr>
        <p:xfrm>
          <a:off x="3923998" y="2508352"/>
          <a:ext cx="5747540" cy="1866509"/>
        </p:xfrm>
        <a:graphic>
          <a:graphicData uri="http://schemas.openxmlformats.org/drawingml/2006/table">
            <a:tbl>
              <a:tblPr firstRow="1" bandRow="1">
                <a:tableStyleId>{5C22544A-7EE6-4342-B048-85BDC9FD1C3A}</a:tableStyleId>
              </a:tblPr>
              <a:tblGrid>
                <a:gridCol w="859017">
                  <a:extLst>
                    <a:ext uri="{9D8B030D-6E8A-4147-A177-3AD203B41FA5}">
                      <a16:colId xmlns:a16="http://schemas.microsoft.com/office/drawing/2014/main" val="2652732834"/>
                    </a:ext>
                  </a:extLst>
                </a:gridCol>
                <a:gridCol w="3563816">
                  <a:extLst>
                    <a:ext uri="{9D8B030D-6E8A-4147-A177-3AD203B41FA5}">
                      <a16:colId xmlns:a16="http://schemas.microsoft.com/office/drawing/2014/main" val="1597597741"/>
                    </a:ext>
                  </a:extLst>
                </a:gridCol>
                <a:gridCol w="1324707">
                  <a:extLst>
                    <a:ext uri="{9D8B030D-6E8A-4147-A177-3AD203B41FA5}">
                      <a16:colId xmlns:a16="http://schemas.microsoft.com/office/drawing/2014/main" val="2812192356"/>
                    </a:ext>
                  </a:extLst>
                </a:gridCol>
              </a:tblGrid>
              <a:tr h="370840">
                <a:tc>
                  <a:txBody>
                    <a:bodyPr/>
                    <a:lstStyle/>
                    <a:p>
                      <a:pPr algn="ctr"/>
                      <a:endParaRPr lang="es-CL" dirty="0"/>
                    </a:p>
                  </a:txBody>
                  <a:tcPr/>
                </a:tc>
                <a:tc>
                  <a:txBody>
                    <a:bodyPr/>
                    <a:lstStyle/>
                    <a:p>
                      <a:r>
                        <a:rPr lang="es-CL" dirty="0"/>
                        <a:t>Z     X</a:t>
                      </a:r>
                      <a:r>
                        <a:rPr lang="es-CL" baseline="-25000" dirty="0"/>
                        <a:t>1</a:t>
                      </a:r>
                      <a:r>
                        <a:rPr lang="es-CL" dirty="0"/>
                        <a:t>     X</a:t>
                      </a:r>
                      <a:r>
                        <a:rPr lang="es-CL" sz="1800" b="1" kern="1200" baseline="-25000" dirty="0">
                          <a:solidFill>
                            <a:schemeClr val="lt1"/>
                          </a:solidFill>
                          <a:latin typeface="+mn-lt"/>
                          <a:ea typeface="+mn-ea"/>
                          <a:cs typeface="+mn-cs"/>
                        </a:rPr>
                        <a:t>2  </a:t>
                      </a:r>
                      <a:r>
                        <a:rPr lang="es-CL" dirty="0"/>
                        <a:t>   X</a:t>
                      </a:r>
                      <a:r>
                        <a:rPr lang="es-CL" sz="1800" b="1" kern="1200" baseline="-25000" dirty="0">
                          <a:solidFill>
                            <a:schemeClr val="lt1"/>
                          </a:solidFill>
                          <a:latin typeface="+mn-lt"/>
                          <a:ea typeface="+mn-ea"/>
                          <a:cs typeface="+mn-cs"/>
                        </a:rPr>
                        <a:t>3</a:t>
                      </a:r>
                      <a:r>
                        <a:rPr lang="es-CL" dirty="0"/>
                        <a:t>     S</a:t>
                      </a:r>
                      <a:r>
                        <a:rPr lang="es-CL" baseline="-25000" dirty="0"/>
                        <a:t>1</a:t>
                      </a:r>
                      <a:r>
                        <a:rPr lang="es-CL" dirty="0"/>
                        <a:t>     S</a:t>
                      </a:r>
                      <a:r>
                        <a:rPr lang="es-CL" sz="1800" b="1" kern="1200" baseline="-25000" dirty="0">
                          <a:solidFill>
                            <a:schemeClr val="lt1"/>
                          </a:solidFill>
                          <a:latin typeface="+mn-lt"/>
                          <a:ea typeface="+mn-ea"/>
                          <a:cs typeface="+mn-cs"/>
                        </a:rPr>
                        <a:t>2</a:t>
                      </a:r>
                      <a:r>
                        <a:rPr lang="es-CL" dirty="0"/>
                        <a:t>     S</a:t>
                      </a:r>
                      <a:r>
                        <a:rPr lang="es-CL" sz="1800" b="1" kern="1200" baseline="-25000" dirty="0">
                          <a:solidFill>
                            <a:schemeClr val="lt1"/>
                          </a:solidFill>
                          <a:latin typeface="+mn-lt"/>
                          <a:ea typeface="+mn-ea"/>
                          <a:cs typeface="+mn-cs"/>
                        </a:rPr>
                        <a:t>3</a:t>
                      </a:r>
                    </a:p>
                  </a:txBody>
                  <a:tcPr/>
                </a:tc>
                <a:tc>
                  <a:txBody>
                    <a:bodyPr/>
                    <a:lstStyle/>
                    <a:p>
                      <a:r>
                        <a:rPr lang="es-CL" dirty="0"/>
                        <a:t>Solución </a:t>
                      </a:r>
                    </a:p>
                  </a:txBody>
                  <a:tcPr/>
                </a:tc>
                <a:extLst>
                  <a:ext uri="{0D108BD9-81ED-4DB2-BD59-A6C34878D82A}">
                    <a16:rowId xmlns:a16="http://schemas.microsoft.com/office/drawing/2014/main" val="3308006067"/>
                  </a:ext>
                </a:extLst>
              </a:tr>
              <a:tr h="370840">
                <a:tc>
                  <a:txBody>
                    <a:bodyPr/>
                    <a:lstStyle/>
                    <a:p>
                      <a:pPr algn="ctr"/>
                      <a:r>
                        <a:rPr lang="es-CL" dirty="0"/>
                        <a:t>Z</a:t>
                      </a:r>
                    </a:p>
                  </a:txBody>
                  <a:tcPr/>
                </a:tc>
                <a:tc>
                  <a:txBody>
                    <a:bodyPr/>
                    <a:lstStyle/>
                    <a:p>
                      <a:r>
                        <a:rPr lang="es-CL" dirty="0"/>
                        <a:t>1     -3     -2    -5       0      0      0</a:t>
                      </a:r>
                    </a:p>
                  </a:txBody>
                  <a:tcPr/>
                </a:tc>
                <a:tc>
                  <a:txBody>
                    <a:bodyPr/>
                    <a:lstStyle/>
                    <a:p>
                      <a:pPr algn="ctr"/>
                      <a:r>
                        <a:rPr lang="es-CL" dirty="0"/>
                        <a:t>0</a:t>
                      </a:r>
                    </a:p>
                  </a:txBody>
                  <a:tcPr/>
                </a:tc>
                <a:extLst>
                  <a:ext uri="{0D108BD9-81ED-4DB2-BD59-A6C34878D82A}">
                    <a16:rowId xmlns:a16="http://schemas.microsoft.com/office/drawing/2014/main" val="2138689021"/>
                  </a:ext>
                </a:extLst>
              </a:tr>
              <a:tr h="370840">
                <a:tc>
                  <a:txBody>
                    <a:bodyPr/>
                    <a:lstStyle/>
                    <a:p>
                      <a:pPr algn="ctr"/>
                      <a:r>
                        <a:rPr lang="es-CL" dirty="0"/>
                        <a:t>S</a:t>
                      </a:r>
                      <a:r>
                        <a:rPr lang="es-CL" baseline="-25000" dirty="0"/>
                        <a:t>1</a:t>
                      </a:r>
                    </a:p>
                  </a:txBody>
                  <a:tcPr/>
                </a:tc>
                <a:tc>
                  <a:txBody>
                    <a:bodyPr/>
                    <a:lstStyle/>
                    <a:p>
                      <a:r>
                        <a:rPr lang="es-CL" dirty="0"/>
                        <a:t>0      1       2     1       1      0      0</a:t>
                      </a:r>
                    </a:p>
                  </a:txBody>
                  <a:tcPr/>
                </a:tc>
                <a:tc>
                  <a:txBody>
                    <a:bodyPr/>
                    <a:lstStyle/>
                    <a:p>
                      <a:pPr algn="ctr"/>
                      <a:r>
                        <a:rPr lang="es-CL" dirty="0"/>
                        <a:t>430</a:t>
                      </a:r>
                    </a:p>
                  </a:txBody>
                  <a:tcPr/>
                </a:tc>
                <a:extLst>
                  <a:ext uri="{0D108BD9-81ED-4DB2-BD59-A6C34878D82A}">
                    <a16:rowId xmlns:a16="http://schemas.microsoft.com/office/drawing/2014/main" val="2588784315"/>
                  </a:ext>
                </a:extLst>
              </a:tr>
              <a:tr h="383149">
                <a:tc>
                  <a:txBody>
                    <a:bodyPr/>
                    <a:lstStyle/>
                    <a:p>
                      <a:pPr algn="ctr"/>
                      <a:r>
                        <a:rPr lang="es-CL" baseline="0" dirty="0"/>
                        <a:t>X</a:t>
                      </a:r>
                      <a:r>
                        <a:rPr lang="es-CL" baseline="-25000" dirty="0"/>
                        <a:t>3</a:t>
                      </a:r>
                    </a:p>
                  </a:txBody>
                  <a:tcPr/>
                </a:tc>
                <a:tc>
                  <a:txBody>
                    <a:bodyPr/>
                    <a:lstStyle/>
                    <a:p>
                      <a:r>
                        <a:rPr lang="es-CL" dirty="0"/>
                        <a:t>0     3/2    0     1       0     1/2   0</a:t>
                      </a:r>
                    </a:p>
                  </a:txBody>
                  <a:tcPr>
                    <a:solidFill>
                      <a:srgbClr val="FFC000"/>
                    </a:solidFill>
                  </a:tcPr>
                </a:tc>
                <a:tc>
                  <a:txBody>
                    <a:bodyPr/>
                    <a:lstStyle/>
                    <a:p>
                      <a:pPr algn="ctr"/>
                      <a:r>
                        <a:rPr lang="es-CL" dirty="0"/>
                        <a:t>230</a:t>
                      </a:r>
                    </a:p>
                  </a:txBody>
                  <a:tcPr/>
                </a:tc>
                <a:extLst>
                  <a:ext uri="{0D108BD9-81ED-4DB2-BD59-A6C34878D82A}">
                    <a16:rowId xmlns:a16="http://schemas.microsoft.com/office/drawing/2014/main" val="1601093288"/>
                  </a:ext>
                </a:extLst>
              </a:tr>
              <a:tr h="370840">
                <a:tc>
                  <a:txBody>
                    <a:bodyPr/>
                    <a:lstStyle/>
                    <a:p>
                      <a:pPr algn="ctr"/>
                      <a:r>
                        <a:rPr lang="es-CL" dirty="0"/>
                        <a:t>S</a:t>
                      </a:r>
                      <a:r>
                        <a:rPr lang="es-CL" sz="1800" kern="1200" baseline="-25000" dirty="0">
                          <a:solidFill>
                            <a:schemeClr val="dk1"/>
                          </a:solidFill>
                          <a:latin typeface="+mn-lt"/>
                          <a:ea typeface="+mn-ea"/>
                          <a:cs typeface="+mn-cs"/>
                        </a:rPr>
                        <a:t>3</a:t>
                      </a:r>
                    </a:p>
                  </a:txBody>
                  <a:tcPr/>
                </a:tc>
                <a:tc>
                  <a:txBody>
                    <a:bodyPr/>
                    <a:lstStyle/>
                    <a:p>
                      <a:r>
                        <a:rPr lang="es-CL" dirty="0"/>
                        <a:t>0      1       4     0       0      0      1</a:t>
                      </a:r>
                    </a:p>
                  </a:txBody>
                  <a:tcPr/>
                </a:tc>
                <a:tc>
                  <a:txBody>
                    <a:bodyPr/>
                    <a:lstStyle/>
                    <a:p>
                      <a:pPr algn="ctr"/>
                      <a:r>
                        <a:rPr lang="es-CL" dirty="0"/>
                        <a:t>420</a:t>
                      </a:r>
                    </a:p>
                  </a:txBody>
                  <a:tcPr/>
                </a:tc>
                <a:extLst>
                  <a:ext uri="{0D108BD9-81ED-4DB2-BD59-A6C34878D82A}">
                    <a16:rowId xmlns:a16="http://schemas.microsoft.com/office/drawing/2014/main" val="818368303"/>
                  </a:ext>
                </a:extLst>
              </a:tr>
            </a:tbl>
          </a:graphicData>
        </a:graphic>
      </p:graphicFrame>
      <p:sp>
        <p:nvSpPr>
          <p:cNvPr id="13" name="CuadroTexto 12">
            <a:extLst>
              <a:ext uri="{FF2B5EF4-FFF2-40B4-BE49-F238E27FC236}">
                <a16:creationId xmlns:a16="http://schemas.microsoft.com/office/drawing/2014/main" id="{ADB64EEA-C773-4E06-795A-890DA6682176}"/>
              </a:ext>
            </a:extLst>
          </p:cNvPr>
          <p:cNvSpPr txBox="1"/>
          <p:nvPr/>
        </p:nvSpPr>
        <p:spPr>
          <a:xfrm>
            <a:off x="2520462" y="2875869"/>
            <a:ext cx="1266092" cy="1431161"/>
          </a:xfrm>
          <a:prstGeom prst="rect">
            <a:avLst/>
          </a:prstGeom>
          <a:noFill/>
        </p:spPr>
        <p:txBody>
          <a:bodyPr wrap="square" rtlCol="0">
            <a:spAutoFit/>
          </a:bodyPr>
          <a:lstStyle/>
          <a:p>
            <a:pPr algn="r">
              <a:spcAft>
                <a:spcPts val="600"/>
              </a:spcAft>
            </a:pPr>
            <a:r>
              <a:rPr lang="es-CL" dirty="0"/>
              <a:t>5(F</a:t>
            </a:r>
            <a:r>
              <a:rPr lang="es-CL" baseline="-25000" dirty="0"/>
              <a:t>3</a:t>
            </a:r>
            <a:r>
              <a:rPr lang="es-CL" dirty="0"/>
              <a:t>) + F</a:t>
            </a:r>
            <a:r>
              <a:rPr lang="es-CL" baseline="-25000" dirty="0"/>
              <a:t>1</a:t>
            </a:r>
          </a:p>
          <a:p>
            <a:pPr algn="r">
              <a:spcAft>
                <a:spcPts val="600"/>
              </a:spcAft>
            </a:pPr>
            <a:r>
              <a:rPr lang="es-CL" dirty="0"/>
              <a:t>-1(F</a:t>
            </a:r>
            <a:r>
              <a:rPr lang="es-CL" baseline="-25000" dirty="0"/>
              <a:t>3</a:t>
            </a:r>
            <a:r>
              <a:rPr lang="es-CL" dirty="0"/>
              <a:t>)+ F</a:t>
            </a:r>
            <a:r>
              <a:rPr lang="es-CL" baseline="-25000" dirty="0"/>
              <a:t>2</a:t>
            </a:r>
          </a:p>
          <a:p>
            <a:pPr algn="r">
              <a:spcAft>
                <a:spcPts val="600"/>
              </a:spcAft>
            </a:pPr>
            <a:r>
              <a:rPr lang="es-CL" dirty="0"/>
              <a:t>F</a:t>
            </a:r>
            <a:r>
              <a:rPr lang="es-CL" baseline="-25000" dirty="0"/>
              <a:t>3</a:t>
            </a:r>
          </a:p>
          <a:p>
            <a:pPr algn="r">
              <a:spcAft>
                <a:spcPts val="600"/>
              </a:spcAft>
            </a:pPr>
            <a:r>
              <a:rPr lang="es-CL" dirty="0"/>
              <a:t>F</a:t>
            </a:r>
            <a:r>
              <a:rPr lang="es-CL" baseline="-25000" dirty="0"/>
              <a:t>4</a:t>
            </a:r>
          </a:p>
        </p:txBody>
      </p:sp>
      <p:graphicFrame>
        <p:nvGraphicFramePr>
          <p:cNvPr id="5" name="Tabla 15">
            <a:extLst>
              <a:ext uri="{FF2B5EF4-FFF2-40B4-BE49-F238E27FC236}">
                <a16:creationId xmlns:a16="http://schemas.microsoft.com/office/drawing/2014/main" id="{57DBC36F-441A-4F68-7ED4-1D8AD290709A}"/>
              </a:ext>
            </a:extLst>
          </p:cNvPr>
          <p:cNvGraphicFramePr>
            <a:graphicFrameLocks noGrp="1"/>
          </p:cNvGraphicFramePr>
          <p:nvPr>
            <p:extLst>
              <p:ext uri="{D42A27DB-BD31-4B8C-83A1-F6EECF244321}">
                <p14:modId xmlns:p14="http://schemas.microsoft.com/office/powerpoint/2010/main" val="2553063512"/>
              </p:ext>
            </p:extLst>
          </p:nvPr>
        </p:nvGraphicFramePr>
        <p:xfrm>
          <a:off x="3923998" y="4639477"/>
          <a:ext cx="5747540" cy="1866509"/>
        </p:xfrm>
        <a:graphic>
          <a:graphicData uri="http://schemas.openxmlformats.org/drawingml/2006/table">
            <a:tbl>
              <a:tblPr firstRow="1" bandRow="1">
                <a:tableStyleId>{5C22544A-7EE6-4342-B048-85BDC9FD1C3A}</a:tableStyleId>
              </a:tblPr>
              <a:tblGrid>
                <a:gridCol w="859017">
                  <a:extLst>
                    <a:ext uri="{9D8B030D-6E8A-4147-A177-3AD203B41FA5}">
                      <a16:colId xmlns:a16="http://schemas.microsoft.com/office/drawing/2014/main" val="2652732834"/>
                    </a:ext>
                  </a:extLst>
                </a:gridCol>
                <a:gridCol w="3563816">
                  <a:extLst>
                    <a:ext uri="{9D8B030D-6E8A-4147-A177-3AD203B41FA5}">
                      <a16:colId xmlns:a16="http://schemas.microsoft.com/office/drawing/2014/main" val="1597597741"/>
                    </a:ext>
                  </a:extLst>
                </a:gridCol>
                <a:gridCol w="1324707">
                  <a:extLst>
                    <a:ext uri="{9D8B030D-6E8A-4147-A177-3AD203B41FA5}">
                      <a16:colId xmlns:a16="http://schemas.microsoft.com/office/drawing/2014/main" val="2812192356"/>
                    </a:ext>
                  </a:extLst>
                </a:gridCol>
              </a:tblGrid>
              <a:tr h="370840">
                <a:tc>
                  <a:txBody>
                    <a:bodyPr/>
                    <a:lstStyle/>
                    <a:p>
                      <a:pPr algn="ctr"/>
                      <a:endParaRPr lang="es-CL" dirty="0"/>
                    </a:p>
                  </a:txBody>
                  <a:tcPr/>
                </a:tc>
                <a:tc>
                  <a:txBody>
                    <a:bodyPr/>
                    <a:lstStyle/>
                    <a:p>
                      <a:r>
                        <a:rPr lang="es-CL" dirty="0"/>
                        <a:t>Z     X</a:t>
                      </a:r>
                      <a:r>
                        <a:rPr lang="es-CL" baseline="-25000" dirty="0"/>
                        <a:t>1</a:t>
                      </a:r>
                      <a:r>
                        <a:rPr lang="es-CL" dirty="0"/>
                        <a:t>     X</a:t>
                      </a:r>
                      <a:r>
                        <a:rPr lang="es-CL" sz="1800" b="1" kern="1200" baseline="-25000" dirty="0">
                          <a:solidFill>
                            <a:schemeClr val="lt1"/>
                          </a:solidFill>
                          <a:latin typeface="+mn-lt"/>
                          <a:ea typeface="+mn-ea"/>
                          <a:cs typeface="+mn-cs"/>
                        </a:rPr>
                        <a:t>2  </a:t>
                      </a:r>
                      <a:r>
                        <a:rPr lang="es-CL" dirty="0"/>
                        <a:t>   X</a:t>
                      </a:r>
                      <a:r>
                        <a:rPr lang="es-CL" sz="1800" b="1" kern="1200" baseline="-25000" dirty="0">
                          <a:solidFill>
                            <a:schemeClr val="lt1"/>
                          </a:solidFill>
                          <a:latin typeface="+mn-lt"/>
                          <a:ea typeface="+mn-ea"/>
                          <a:cs typeface="+mn-cs"/>
                        </a:rPr>
                        <a:t>3</a:t>
                      </a:r>
                      <a:r>
                        <a:rPr lang="es-CL" dirty="0"/>
                        <a:t>     S</a:t>
                      </a:r>
                      <a:r>
                        <a:rPr lang="es-CL" baseline="-25000" dirty="0"/>
                        <a:t>1</a:t>
                      </a:r>
                      <a:r>
                        <a:rPr lang="es-CL" dirty="0"/>
                        <a:t>     S</a:t>
                      </a:r>
                      <a:r>
                        <a:rPr lang="es-CL" sz="1800" b="1" kern="1200" baseline="-25000" dirty="0">
                          <a:solidFill>
                            <a:schemeClr val="lt1"/>
                          </a:solidFill>
                          <a:latin typeface="+mn-lt"/>
                          <a:ea typeface="+mn-ea"/>
                          <a:cs typeface="+mn-cs"/>
                        </a:rPr>
                        <a:t>2</a:t>
                      </a:r>
                      <a:r>
                        <a:rPr lang="es-CL" dirty="0"/>
                        <a:t>     S</a:t>
                      </a:r>
                      <a:r>
                        <a:rPr lang="es-CL" sz="1800" b="1" kern="1200" baseline="-25000" dirty="0">
                          <a:solidFill>
                            <a:schemeClr val="lt1"/>
                          </a:solidFill>
                          <a:latin typeface="+mn-lt"/>
                          <a:ea typeface="+mn-ea"/>
                          <a:cs typeface="+mn-cs"/>
                        </a:rPr>
                        <a:t>3</a:t>
                      </a:r>
                    </a:p>
                  </a:txBody>
                  <a:tcPr/>
                </a:tc>
                <a:tc>
                  <a:txBody>
                    <a:bodyPr/>
                    <a:lstStyle/>
                    <a:p>
                      <a:r>
                        <a:rPr lang="es-CL" dirty="0"/>
                        <a:t>Solución </a:t>
                      </a:r>
                    </a:p>
                  </a:txBody>
                  <a:tcPr/>
                </a:tc>
                <a:extLst>
                  <a:ext uri="{0D108BD9-81ED-4DB2-BD59-A6C34878D82A}">
                    <a16:rowId xmlns:a16="http://schemas.microsoft.com/office/drawing/2014/main" val="3308006067"/>
                  </a:ext>
                </a:extLst>
              </a:tr>
              <a:tr h="370840">
                <a:tc>
                  <a:txBody>
                    <a:bodyPr/>
                    <a:lstStyle/>
                    <a:p>
                      <a:pPr algn="ctr"/>
                      <a:r>
                        <a:rPr lang="es-CL" dirty="0"/>
                        <a:t>Z</a:t>
                      </a:r>
                    </a:p>
                  </a:txBody>
                  <a:tcPr/>
                </a:tc>
                <a:tc>
                  <a:txBody>
                    <a:bodyPr/>
                    <a:lstStyle/>
                    <a:p>
                      <a:r>
                        <a:rPr lang="es-CL" dirty="0"/>
                        <a:t>1     9/2   -2     0       0    5/2    0</a:t>
                      </a:r>
                    </a:p>
                  </a:txBody>
                  <a:tcPr/>
                </a:tc>
                <a:tc>
                  <a:txBody>
                    <a:bodyPr/>
                    <a:lstStyle/>
                    <a:p>
                      <a:pPr algn="ctr"/>
                      <a:r>
                        <a:rPr lang="es-CL" dirty="0"/>
                        <a:t>1150</a:t>
                      </a:r>
                    </a:p>
                  </a:txBody>
                  <a:tcPr/>
                </a:tc>
                <a:extLst>
                  <a:ext uri="{0D108BD9-81ED-4DB2-BD59-A6C34878D82A}">
                    <a16:rowId xmlns:a16="http://schemas.microsoft.com/office/drawing/2014/main" val="2138689021"/>
                  </a:ext>
                </a:extLst>
              </a:tr>
              <a:tr h="370840">
                <a:tc>
                  <a:txBody>
                    <a:bodyPr/>
                    <a:lstStyle/>
                    <a:p>
                      <a:pPr algn="ctr"/>
                      <a:r>
                        <a:rPr lang="es-CL" dirty="0"/>
                        <a:t>S</a:t>
                      </a:r>
                      <a:r>
                        <a:rPr lang="es-CL" baseline="-25000" dirty="0"/>
                        <a:t>1</a:t>
                      </a:r>
                    </a:p>
                  </a:txBody>
                  <a:tcPr/>
                </a:tc>
                <a:tc>
                  <a:txBody>
                    <a:bodyPr/>
                    <a:lstStyle/>
                    <a:p>
                      <a:r>
                        <a:rPr lang="es-CL" dirty="0"/>
                        <a:t>0    -1/2    2     0       1   -1/2    0</a:t>
                      </a:r>
                    </a:p>
                  </a:txBody>
                  <a:tcPr/>
                </a:tc>
                <a:tc>
                  <a:txBody>
                    <a:bodyPr/>
                    <a:lstStyle/>
                    <a:p>
                      <a:pPr algn="ctr"/>
                      <a:r>
                        <a:rPr lang="es-CL" dirty="0"/>
                        <a:t>200</a:t>
                      </a:r>
                    </a:p>
                  </a:txBody>
                  <a:tcPr/>
                </a:tc>
                <a:extLst>
                  <a:ext uri="{0D108BD9-81ED-4DB2-BD59-A6C34878D82A}">
                    <a16:rowId xmlns:a16="http://schemas.microsoft.com/office/drawing/2014/main" val="2588784315"/>
                  </a:ext>
                </a:extLst>
              </a:tr>
              <a:tr h="383149">
                <a:tc>
                  <a:txBody>
                    <a:bodyPr/>
                    <a:lstStyle/>
                    <a:p>
                      <a:pPr algn="ctr"/>
                      <a:r>
                        <a:rPr lang="es-CL" baseline="0" dirty="0"/>
                        <a:t>X</a:t>
                      </a:r>
                      <a:r>
                        <a:rPr lang="es-CL" baseline="-25000" dirty="0"/>
                        <a:t>3</a:t>
                      </a:r>
                    </a:p>
                  </a:txBody>
                  <a:tcPr/>
                </a:tc>
                <a:tc>
                  <a:txBody>
                    <a:bodyPr/>
                    <a:lstStyle/>
                    <a:p>
                      <a:r>
                        <a:rPr lang="es-CL" dirty="0"/>
                        <a:t>0     3/2    0     1       0     1/2   0</a:t>
                      </a:r>
                    </a:p>
                  </a:txBody>
                  <a:tcPr>
                    <a:solidFill>
                      <a:srgbClr val="FFC000"/>
                    </a:solidFill>
                  </a:tcPr>
                </a:tc>
                <a:tc>
                  <a:txBody>
                    <a:bodyPr/>
                    <a:lstStyle/>
                    <a:p>
                      <a:pPr algn="ctr"/>
                      <a:r>
                        <a:rPr lang="es-CL" dirty="0"/>
                        <a:t>230</a:t>
                      </a:r>
                    </a:p>
                  </a:txBody>
                  <a:tcPr/>
                </a:tc>
                <a:extLst>
                  <a:ext uri="{0D108BD9-81ED-4DB2-BD59-A6C34878D82A}">
                    <a16:rowId xmlns:a16="http://schemas.microsoft.com/office/drawing/2014/main" val="1601093288"/>
                  </a:ext>
                </a:extLst>
              </a:tr>
              <a:tr h="370840">
                <a:tc>
                  <a:txBody>
                    <a:bodyPr/>
                    <a:lstStyle/>
                    <a:p>
                      <a:pPr algn="ctr"/>
                      <a:r>
                        <a:rPr lang="es-CL" dirty="0"/>
                        <a:t>S</a:t>
                      </a:r>
                      <a:r>
                        <a:rPr lang="es-CL" sz="1800" kern="1200" baseline="-25000" dirty="0">
                          <a:solidFill>
                            <a:schemeClr val="dk1"/>
                          </a:solidFill>
                          <a:latin typeface="+mn-lt"/>
                          <a:ea typeface="+mn-ea"/>
                          <a:cs typeface="+mn-cs"/>
                        </a:rPr>
                        <a:t>3</a:t>
                      </a:r>
                    </a:p>
                  </a:txBody>
                  <a:tcPr/>
                </a:tc>
                <a:tc>
                  <a:txBody>
                    <a:bodyPr/>
                    <a:lstStyle/>
                    <a:p>
                      <a:r>
                        <a:rPr lang="es-CL" dirty="0"/>
                        <a:t>0      1       4     0       0      0      1</a:t>
                      </a:r>
                    </a:p>
                  </a:txBody>
                  <a:tcPr/>
                </a:tc>
                <a:tc>
                  <a:txBody>
                    <a:bodyPr/>
                    <a:lstStyle/>
                    <a:p>
                      <a:pPr algn="ctr"/>
                      <a:r>
                        <a:rPr lang="es-CL" dirty="0"/>
                        <a:t>420</a:t>
                      </a:r>
                    </a:p>
                  </a:txBody>
                  <a:tcPr/>
                </a:tc>
                <a:extLst>
                  <a:ext uri="{0D108BD9-81ED-4DB2-BD59-A6C34878D82A}">
                    <a16:rowId xmlns:a16="http://schemas.microsoft.com/office/drawing/2014/main" val="818368303"/>
                  </a:ext>
                </a:extLst>
              </a:tr>
            </a:tbl>
          </a:graphicData>
        </a:graphic>
      </p:graphicFrame>
      <p:sp>
        <p:nvSpPr>
          <p:cNvPr id="14" name="CuadroTexto 13">
            <a:extLst>
              <a:ext uri="{FF2B5EF4-FFF2-40B4-BE49-F238E27FC236}">
                <a16:creationId xmlns:a16="http://schemas.microsoft.com/office/drawing/2014/main" id="{397FC56C-1D7F-8C09-51FD-B9B882112779}"/>
              </a:ext>
            </a:extLst>
          </p:cNvPr>
          <p:cNvSpPr txBox="1"/>
          <p:nvPr/>
        </p:nvSpPr>
        <p:spPr>
          <a:xfrm>
            <a:off x="9988061" y="4972566"/>
            <a:ext cx="1899139" cy="1200329"/>
          </a:xfrm>
          <a:prstGeom prst="rect">
            <a:avLst/>
          </a:prstGeom>
          <a:noFill/>
        </p:spPr>
        <p:txBody>
          <a:bodyPr wrap="square" rtlCol="0">
            <a:spAutoFit/>
          </a:bodyPr>
          <a:lstStyle/>
          <a:p>
            <a:r>
              <a:rPr lang="es-CL" dirty="0"/>
              <a:t>Ahora verificamos si en nuestras variables existe un número negativo</a:t>
            </a:r>
          </a:p>
        </p:txBody>
      </p:sp>
      <p:cxnSp>
        <p:nvCxnSpPr>
          <p:cNvPr id="16" name="Conector recto de flecha 15">
            <a:extLst>
              <a:ext uri="{FF2B5EF4-FFF2-40B4-BE49-F238E27FC236}">
                <a16:creationId xmlns:a16="http://schemas.microsoft.com/office/drawing/2014/main" id="{A98C56C1-6BE4-02EB-4EC3-C5B237E8DECD}"/>
              </a:ext>
            </a:extLst>
          </p:cNvPr>
          <p:cNvCxnSpPr>
            <a:cxnSpLocks/>
            <a:stCxn id="14" idx="1"/>
          </p:cNvCxnSpPr>
          <p:nvPr/>
        </p:nvCxnSpPr>
        <p:spPr>
          <a:xfrm flipH="1" flipV="1">
            <a:off x="5990492" y="5240215"/>
            <a:ext cx="3997569" cy="3325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CuadroTexto 17">
            <a:extLst>
              <a:ext uri="{FF2B5EF4-FFF2-40B4-BE49-F238E27FC236}">
                <a16:creationId xmlns:a16="http://schemas.microsoft.com/office/drawing/2014/main" id="{FB59954C-B49C-666A-D154-7256FDBB7D7F}"/>
              </a:ext>
            </a:extLst>
          </p:cNvPr>
          <p:cNvSpPr txBox="1"/>
          <p:nvPr/>
        </p:nvSpPr>
        <p:spPr>
          <a:xfrm>
            <a:off x="281354" y="4771292"/>
            <a:ext cx="3326121" cy="1200329"/>
          </a:xfrm>
          <a:prstGeom prst="rect">
            <a:avLst/>
          </a:prstGeom>
          <a:noFill/>
        </p:spPr>
        <p:txBody>
          <a:bodyPr wrap="square" rtlCol="0">
            <a:spAutoFit/>
          </a:bodyPr>
          <a:lstStyle/>
          <a:p>
            <a:pPr marL="285750" indent="-285750">
              <a:buFont typeface="Arial" panose="020B0604020202020204" pitchFamily="34" charset="0"/>
              <a:buChar char="•"/>
            </a:pPr>
            <a:r>
              <a:rPr lang="es-CL" dirty="0"/>
              <a:t>Paso 1 Encontrar columna pivote (la que tenga el número más negativo (-2)) </a:t>
            </a:r>
          </a:p>
          <a:p>
            <a:pPr marL="285750" indent="-285750">
              <a:buFont typeface="Arial" panose="020B0604020202020204" pitchFamily="34" charset="0"/>
              <a:buChar char="•"/>
            </a:pPr>
            <a:r>
              <a:rPr lang="es-CL" dirty="0"/>
              <a:t>Paso 2 encontrar fila pivote</a:t>
            </a:r>
          </a:p>
        </p:txBody>
      </p:sp>
      <p:sp>
        <p:nvSpPr>
          <p:cNvPr id="19" name="Elipse 18">
            <a:extLst>
              <a:ext uri="{FF2B5EF4-FFF2-40B4-BE49-F238E27FC236}">
                <a16:creationId xmlns:a16="http://schemas.microsoft.com/office/drawing/2014/main" id="{157F10EA-717B-5B8B-F534-9FAA2EEC6FFF}"/>
              </a:ext>
            </a:extLst>
          </p:cNvPr>
          <p:cNvSpPr/>
          <p:nvPr/>
        </p:nvSpPr>
        <p:spPr>
          <a:xfrm>
            <a:off x="5612423" y="4521297"/>
            <a:ext cx="483577" cy="23182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CuadroTexto 19">
            <a:extLst>
              <a:ext uri="{FF2B5EF4-FFF2-40B4-BE49-F238E27FC236}">
                <a16:creationId xmlns:a16="http://schemas.microsoft.com/office/drawing/2014/main" id="{2F538FDB-3304-DC14-2948-A1DBAD289235}"/>
              </a:ext>
            </a:extLst>
          </p:cNvPr>
          <p:cNvSpPr txBox="1"/>
          <p:nvPr/>
        </p:nvSpPr>
        <p:spPr>
          <a:xfrm>
            <a:off x="9671538" y="5433012"/>
            <a:ext cx="2377157" cy="1077218"/>
          </a:xfrm>
          <a:prstGeom prst="rect">
            <a:avLst/>
          </a:prstGeom>
          <a:noFill/>
        </p:spPr>
        <p:txBody>
          <a:bodyPr wrap="square" rtlCol="0">
            <a:spAutoFit/>
          </a:bodyPr>
          <a:lstStyle/>
          <a:p>
            <a:pPr>
              <a:spcAft>
                <a:spcPts val="600"/>
              </a:spcAft>
            </a:pPr>
            <a:r>
              <a:rPr lang="es-CL" dirty="0"/>
              <a:t>200/2= </a:t>
            </a:r>
            <a:r>
              <a:rPr lang="es-CL" b="1" dirty="0"/>
              <a:t>100</a:t>
            </a:r>
            <a:endParaRPr lang="es-CL" b="1" baseline="-25000" dirty="0"/>
          </a:p>
          <a:p>
            <a:pPr>
              <a:spcAft>
                <a:spcPts val="600"/>
              </a:spcAft>
            </a:pPr>
            <a:r>
              <a:rPr lang="es-CL" dirty="0"/>
              <a:t>Esta no se pude dividir</a:t>
            </a:r>
          </a:p>
          <a:p>
            <a:pPr>
              <a:spcAft>
                <a:spcPts val="600"/>
              </a:spcAft>
            </a:pPr>
            <a:r>
              <a:rPr lang="es-CL" dirty="0"/>
              <a:t>420/2= 105</a:t>
            </a:r>
          </a:p>
        </p:txBody>
      </p:sp>
      <p:sp>
        <p:nvSpPr>
          <p:cNvPr id="21" name="Elipse 20">
            <a:extLst>
              <a:ext uri="{FF2B5EF4-FFF2-40B4-BE49-F238E27FC236}">
                <a16:creationId xmlns:a16="http://schemas.microsoft.com/office/drawing/2014/main" id="{643BDAD1-7CA0-EF87-02B7-214D81F4643D}"/>
              </a:ext>
            </a:extLst>
          </p:cNvPr>
          <p:cNvSpPr/>
          <p:nvPr/>
        </p:nvSpPr>
        <p:spPr>
          <a:xfrm rot="5400000">
            <a:off x="6555980" y="2701083"/>
            <a:ext cx="483577" cy="574754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Elipse 11">
            <a:extLst>
              <a:ext uri="{FF2B5EF4-FFF2-40B4-BE49-F238E27FC236}">
                <a16:creationId xmlns:a16="http://schemas.microsoft.com/office/drawing/2014/main" id="{D13FD788-8C5B-04A7-BAFF-20977E6BB773}"/>
              </a:ext>
            </a:extLst>
          </p:cNvPr>
          <p:cNvSpPr/>
          <p:nvPr/>
        </p:nvSpPr>
        <p:spPr>
          <a:xfrm>
            <a:off x="5990492" y="3654092"/>
            <a:ext cx="483577" cy="381916"/>
          </a:xfrm>
          <a:prstGeom prst="ellipse">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29604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8">
                                            <p:txEl>
                                              <p:pRg st="0" end="0"/>
                                            </p:txEl>
                                          </p:spTgt>
                                        </p:tgtEl>
                                        <p:attrNameLst>
                                          <p:attrName>style.visibility</p:attrName>
                                        </p:attrNameLst>
                                      </p:cBhvr>
                                      <p:to>
                                        <p:strVal val="visible"/>
                                      </p:to>
                                    </p:set>
                                    <p:animEffect transition="in" filter="fade">
                                      <p:cBhvr>
                                        <p:cTn id="21" dur="500"/>
                                        <p:tgtEl>
                                          <p:spTgt spid="18">
                                            <p:txEl>
                                              <p:pRg st="0" end="0"/>
                                            </p:txEl>
                                          </p:spTgt>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8">
                                            <p:txEl>
                                              <p:pRg st="1" end="1"/>
                                            </p:txEl>
                                          </p:spTgt>
                                        </p:tgtEl>
                                        <p:attrNameLst>
                                          <p:attrName>style.visibility</p:attrName>
                                        </p:attrNameLst>
                                      </p:cBhvr>
                                      <p:to>
                                        <p:strVal val="visible"/>
                                      </p:to>
                                    </p:set>
                                    <p:animEffect transition="in" filter="fade">
                                      <p:cBhvr>
                                        <p:cTn id="30" dur="500"/>
                                        <p:tgtEl>
                                          <p:spTgt spid="18">
                                            <p:txEl>
                                              <p:pRg st="1" end="1"/>
                                            </p:txEl>
                                          </p:spTgt>
                                        </p:tgtEl>
                                      </p:cBhvr>
                                    </p:animEffect>
                                  </p:childTnLst>
                                </p:cTn>
                              </p:par>
                              <p:par>
                                <p:cTn id="31" presetID="10" presetClass="exit" presetSubtype="0" fill="hold" grpId="1" nodeType="withEffect">
                                  <p:stCondLst>
                                    <p:cond delay="0"/>
                                  </p:stCondLst>
                                  <p:childTnLst>
                                    <p:animEffect transition="out" filter="fade">
                                      <p:cBhvr>
                                        <p:cTn id="32" dur="500"/>
                                        <p:tgtEl>
                                          <p:spTgt spid="14"/>
                                        </p:tgtEl>
                                      </p:cBhvr>
                                    </p:animEffect>
                                    <p:set>
                                      <p:cBhvr>
                                        <p:cTn id="33" dur="1" fill="hold">
                                          <p:stCondLst>
                                            <p:cond delay="499"/>
                                          </p:stCondLst>
                                        </p:cTn>
                                        <p:tgtEl>
                                          <p:spTgt spid="14"/>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16"/>
                                        </p:tgtEl>
                                      </p:cBhvr>
                                    </p:animEffect>
                                    <p:set>
                                      <p:cBhvr>
                                        <p:cTn id="36" dur="1" fill="hold">
                                          <p:stCondLst>
                                            <p:cond delay="499"/>
                                          </p:stCondLst>
                                        </p:cTn>
                                        <p:tgtEl>
                                          <p:spTgt spid="16"/>
                                        </p:tgtEl>
                                        <p:attrNameLst>
                                          <p:attrName>style.visibility</p:attrName>
                                        </p:attrNameLst>
                                      </p:cBhvr>
                                      <p:to>
                                        <p:strVal val="hidden"/>
                                      </p:to>
                                    </p:set>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500"/>
                                        <p:tgtEl>
                                          <p:spTgt spid="21"/>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decel="50000" fill="hold" grpId="0" nodeType="clickEffect">
                                  <p:stCondLst>
                                    <p:cond delay="0"/>
                                  </p:stCondLst>
                                  <p:childTnLst>
                                    <p:animMotion origin="layout" path="M 2.08333E-6 1.85185E-6 L -0.03307 0.25185 " pathEditMode="relative" rAng="0" ptsTypes="AA">
                                      <p:cBhvr>
                                        <p:cTn id="49" dur="2000" fill="hold"/>
                                        <p:tgtEl>
                                          <p:spTgt spid="12"/>
                                        </p:tgtEl>
                                        <p:attrNameLst>
                                          <p:attrName>ppt_x</p:attrName>
                                          <p:attrName>ppt_y</p:attrName>
                                        </p:attrNameLst>
                                      </p:cBhvr>
                                      <p:rCtr x="-1654" y="125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9" grpId="0" animBg="1"/>
      <p:bldP spid="20" grpId="0"/>
      <p:bldP spid="21" grpId="0"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Método SIMPLEX</a:t>
            </a:r>
          </a:p>
        </p:txBody>
      </p:sp>
      <p:sp>
        <p:nvSpPr>
          <p:cNvPr id="13" name="CuadroTexto 12">
            <a:extLst>
              <a:ext uri="{FF2B5EF4-FFF2-40B4-BE49-F238E27FC236}">
                <a16:creationId xmlns:a16="http://schemas.microsoft.com/office/drawing/2014/main" id="{ADB64EEA-C773-4E06-795A-890DA6682176}"/>
              </a:ext>
            </a:extLst>
          </p:cNvPr>
          <p:cNvSpPr txBox="1"/>
          <p:nvPr/>
        </p:nvSpPr>
        <p:spPr>
          <a:xfrm>
            <a:off x="2520462" y="2973779"/>
            <a:ext cx="1266092" cy="1431161"/>
          </a:xfrm>
          <a:prstGeom prst="rect">
            <a:avLst/>
          </a:prstGeom>
          <a:noFill/>
        </p:spPr>
        <p:txBody>
          <a:bodyPr wrap="square" rtlCol="0">
            <a:spAutoFit/>
          </a:bodyPr>
          <a:lstStyle/>
          <a:p>
            <a:pPr algn="r">
              <a:spcAft>
                <a:spcPts val="600"/>
              </a:spcAft>
            </a:pPr>
            <a:r>
              <a:rPr lang="es-CL" dirty="0"/>
              <a:t>F</a:t>
            </a:r>
            <a:r>
              <a:rPr lang="es-CL" baseline="-25000" dirty="0"/>
              <a:t>1</a:t>
            </a:r>
          </a:p>
          <a:p>
            <a:pPr algn="r">
              <a:spcAft>
                <a:spcPts val="600"/>
              </a:spcAft>
            </a:pPr>
            <a:r>
              <a:rPr lang="es-CL" dirty="0"/>
              <a:t>½ x F</a:t>
            </a:r>
            <a:r>
              <a:rPr lang="es-CL" baseline="-25000" dirty="0"/>
              <a:t>2</a:t>
            </a:r>
          </a:p>
          <a:p>
            <a:pPr algn="r">
              <a:spcAft>
                <a:spcPts val="600"/>
              </a:spcAft>
            </a:pPr>
            <a:r>
              <a:rPr lang="es-CL" dirty="0"/>
              <a:t>F</a:t>
            </a:r>
            <a:r>
              <a:rPr lang="es-CL" baseline="-25000" dirty="0"/>
              <a:t>3</a:t>
            </a:r>
          </a:p>
          <a:p>
            <a:pPr algn="r">
              <a:spcAft>
                <a:spcPts val="600"/>
              </a:spcAft>
            </a:pPr>
            <a:r>
              <a:rPr lang="es-CL" dirty="0"/>
              <a:t>F</a:t>
            </a:r>
            <a:r>
              <a:rPr lang="es-CL" baseline="-25000" dirty="0"/>
              <a:t>4</a:t>
            </a:r>
          </a:p>
        </p:txBody>
      </p:sp>
      <p:graphicFrame>
        <p:nvGraphicFramePr>
          <p:cNvPr id="5" name="Tabla 15">
            <a:extLst>
              <a:ext uri="{FF2B5EF4-FFF2-40B4-BE49-F238E27FC236}">
                <a16:creationId xmlns:a16="http://schemas.microsoft.com/office/drawing/2014/main" id="{57DBC36F-441A-4F68-7ED4-1D8AD290709A}"/>
              </a:ext>
            </a:extLst>
          </p:cNvPr>
          <p:cNvGraphicFramePr>
            <a:graphicFrameLocks noGrp="1"/>
          </p:cNvGraphicFramePr>
          <p:nvPr>
            <p:extLst>
              <p:ext uri="{D42A27DB-BD31-4B8C-83A1-F6EECF244321}">
                <p14:modId xmlns:p14="http://schemas.microsoft.com/office/powerpoint/2010/main" val="4120010685"/>
              </p:ext>
            </p:extLst>
          </p:nvPr>
        </p:nvGraphicFramePr>
        <p:xfrm>
          <a:off x="3923998" y="2565148"/>
          <a:ext cx="5747540" cy="1866509"/>
        </p:xfrm>
        <a:graphic>
          <a:graphicData uri="http://schemas.openxmlformats.org/drawingml/2006/table">
            <a:tbl>
              <a:tblPr firstRow="1" bandRow="1">
                <a:tableStyleId>{5C22544A-7EE6-4342-B048-85BDC9FD1C3A}</a:tableStyleId>
              </a:tblPr>
              <a:tblGrid>
                <a:gridCol w="859017">
                  <a:extLst>
                    <a:ext uri="{9D8B030D-6E8A-4147-A177-3AD203B41FA5}">
                      <a16:colId xmlns:a16="http://schemas.microsoft.com/office/drawing/2014/main" val="2652732834"/>
                    </a:ext>
                  </a:extLst>
                </a:gridCol>
                <a:gridCol w="3563816">
                  <a:extLst>
                    <a:ext uri="{9D8B030D-6E8A-4147-A177-3AD203B41FA5}">
                      <a16:colId xmlns:a16="http://schemas.microsoft.com/office/drawing/2014/main" val="1597597741"/>
                    </a:ext>
                  </a:extLst>
                </a:gridCol>
                <a:gridCol w="1324707">
                  <a:extLst>
                    <a:ext uri="{9D8B030D-6E8A-4147-A177-3AD203B41FA5}">
                      <a16:colId xmlns:a16="http://schemas.microsoft.com/office/drawing/2014/main" val="2812192356"/>
                    </a:ext>
                  </a:extLst>
                </a:gridCol>
              </a:tblGrid>
              <a:tr h="370840">
                <a:tc>
                  <a:txBody>
                    <a:bodyPr/>
                    <a:lstStyle/>
                    <a:p>
                      <a:pPr algn="ctr"/>
                      <a:endParaRPr lang="es-CL" dirty="0"/>
                    </a:p>
                  </a:txBody>
                  <a:tcPr/>
                </a:tc>
                <a:tc>
                  <a:txBody>
                    <a:bodyPr/>
                    <a:lstStyle/>
                    <a:p>
                      <a:r>
                        <a:rPr lang="es-CL" dirty="0"/>
                        <a:t>Z     X</a:t>
                      </a:r>
                      <a:r>
                        <a:rPr lang="es-CL" baseline="-25000" dirty="0"/>
                        <a:t>1</a:t>
                      </a:r>
                      <a:r>
                        <a:rPr lang="es-CL" dirty="0"/>
                        <a:t>     X</a:t>
                      </a:r>
                      <a:r>
                        <a:rPr lang="es-CL" sz="1800" b="1" kern="1200" baseline="-25000" dirty="0">
                          <a:solidFill>
                            <a:schemeClr val="lt1"/>
                          </a:solidFill>
                          <a:latin typeface="+mn-lt"/>
                          <a:ea typeface="+mn-ea"/>
                          <a:cs typeface="+mn-cs"/>
                        </a:rPr>
                        <a:t>2  </a:t>
                      </a:r>
                      <a:r>
                        <a:rPr lang="es-CL" dirty="0"/>
                        <a:t>   X</a:t>
                      </a:r>
                      <a:r>
                        <a:rPr lang="es-CL" sz="1800" b="1" kern="1200" baseline="-25000" dirty="0">
                          <a:solidFill>
                            <a:schemeClr val="lt1"/>
                          </a:solidFill>
                          <a:latin typeface="+mn-lt"/>
                          <a:ea typeface="+mn-ea"/>
                          <a:cs typeface="+mn-cs"/>
                        </a:rPr>
                        <a:t>3</a:t>
                      </a:r>
                      <a:r>
                        <a:rPr lang="es-CL" dirty="0"/>
                        <a:t>     S</a:t>
                      </a:r>
                      <a:r>
                        <a:rPr lang="es-CL" baseline="-25000" dirty="0"/>
                        <a:t>1</a:t>
                      </a:r>
                      <a:r>
                        <a:rPr lang="es-CL" dirty="0"/>
                        <a:t>     S</a:t>
                      </a:r>
                      <a:r>
                        <a:rPr lang="es-CL" sz="1800" b="1" kern="1200" baseline="-25000" dirty="0">
                          <a:solidFill>
                            <a:schemeClr val="lt1"/>
                          </a:solidFill>
                          <a:latin typeface="+mn-lt"/>
                          <a:ea typeface="+mn-ea"/>
                          <a:cs typeface="+mn-cs"/>
                        </a:rPr>
                        <a:t>2</a:t>
                      </a:r>
                      <a:r>
                        <a:rPr lang="es-CL" dirty="0"/>
                        <a:t>     S</a:t>
                      </a:r>
                      <a:r>
                        <a:rPr lang="es-CL" sz="1800" b="1" kern="1200" baseline="-25000" dirty="0">
                          <a:solidFill>
                            <a:schemeClr val="lt1"/>
                          </a:solidFill>
                          <a:latin typeface="+mn-lt"/>
                          <a:ea typeface="+mn-ea"/>
                          <a:cs typeface="+mn-cs"/>
                        </a:rPr>
                        <a:t>3</a:t>
                      </a:r>
                    </a:p>
                  </a:txBody>
                  <a:tcPr/>
                </a:tc>
                <a:tc>
                  <a:txBody>
                    <a:bodyPr/>
                    <a:lstStyle/>
                    <a:p>
                      <a:r>
                        <a:rPr lang="es-CL" dirty="0"/>
                        <a:t>Solución </a:t>
                      </a:r>
                    </a:p>
                  </a:txBody>
                  <a:tcPr/>
                </a:tc>
                <a:extLst>
                  <a:ext uri="{0D108BD9-81ED-4DB2-BD59-A6C34878D82A}">
                    <a16:rowId xmlns:a16="http://schemas.microsoft.com/office/drawing/2014/main" val="3308006067"/>
                  </a:ext>
                </a:extLst>
              </a:tr>
              <a:tr h="370840">
                <a:tc>
                  <a:txBody>
                    <a:bodyPr/>
                    <a:lstStyle/>
                    <a:p>
                      <a:pPr algn="ctr"/>
                      <a:r>
                        <a:rPr lang="es-CL" dirty="0"/>
                        <a:t>Z</a:t>
                      </a:r>
                    </a:p>
                  </a:txBody>
                  <a:tcPr/>
                </a:tc>
                <a:tc>
                  <a:txBody>
                    <a:bodyPr/>
                    <a:lstStyle/>
                    <a:p>
                      <a:r>
                        <a:rPr lang="es-CL" dirty="0"/>
                        <a:t>1     9/2   -2     0       0    5/2    0</a:t>
                      </a:r>
                    </a:p>
                  </a:txBody>
                  <a:tcPr/>
                </a:tc>
                <a:tc>
                  <a:txBody>
                    <a:bodyPr/>
                    <a:lstStyle/>
                    <a:p>
                      <a:pPr algn="ctr"/>
                      <a:r>
                        <a:rPr lang="es-CL" dirty="0"/>
                        <a:t>1150</a:t>
                      </a:r>
                    </a:p>
                  </a:txBody>
                  <a:tcPr/>
                </a:tc>
                <a:extLst>
                  <a:ext uri="{0D108BD9-81ED-4DB2-BD59-A6C34878D82A}">
                    <a16:rowId xmlns:a16="http://schemas.microsoft.com/office/drawing/2014/main" val="2138689021"/>
                  </a:ext>
                </a:extLst>
              </a:tr>
              <a:tr h="370840">
                <a:tc>
                  <a:txBody>
                    <a:bodyPr/>
                    <a:lstStyle/>
                    <a:p>
                      <a:pPr algn="ctr"/>
                      <a:r>
                        <a:rPr lang="es-CL" strike="sngStrike" dirty="0">
                          <a:solidFill>
                            <a:schemeClr val="tx1">
                              <a:lumMod val="50000"/>
                              <a:lumOff val="50000"/>
                            </a:schemeClr>
                          </a:solidFill>
                        </a:rPr>
                        <a:t>S</a:t>
                      </a:r>
                      <a:r>
                        <a:rPr lang="es-CL" strike="sngStrike" baseline="-25000" dirty="0">
                          <a:solidFill>
                            <a:schemeClr val="tx1">
                              <a:lumMod val="50000"/>
                              <a:lumOff val="50000"/>
                            </a:schemeClr>
                          </a:solidFill>
                        </a:rPr>
                        <a:t>1</a:t>
                      </a:r>
                      <a:r>
                        <a:rPr lang="es-CL" strike="noStrike" baseline="0" dirty="0">
                          <a:solidFill>
                            <a:schemeClr val="tx1"/>
                          </a:solidFill>
                        </a:rPr>
                        <a:t>X</a:t>
                      </a:r>
                      <a:r>
                        <a:rPr lang="es-CL" strike="noStrike" baseline="-25000" dirty="0">
                          <a:solidFill>
                            <a:schemeClr val="tx1"/>
                          </a:solidFill>
                        </a:rPr>
                        <a:t>2</a:t>
                      </a:r>
                    </a:p>
                  </a:txBody>
                  <a:tcPr/>
                </a:tc>
                <a:tc>
                  <a:txBody>
                    <a:bodyPr/>
                    <a:lstStyle/>
                    <a:p>
                      <a:r>
                        <a:rPr lang="es-CL" dirty="0"/>
                        <a:t>0    -1/2    2     0       1   -1/2    0</a:t>
                      </a:r>
                    </a:p>
                  </a:txBody>
                  <a:tcPr>
                    <a:solidFill>
                      <a:srgbClr val="FFC000"/>
                    </a:solidFill>
                  </a:tcPr>
                </a:tc>
                <a:tc>
                  <a:txBody>
                    <a:bodyPr/>
                    <a:lstStyle/>
                    <a:p>
                      <a:pPr algn="ctr"/>
                      <a:r>
                        <a:rPr lang="es-CL" dirty="0"/>
                        <a:t>200</a:t>
                      </a:r>
                    </a:p>
                  </a:txBody>
                  <a:tcPr>
                    <a:solidFill>
                      <a:srgbClr val="FFC000"/>
                    </a:solidFill>
                  </a:tcPr>
                </a:tc>
                <a:extLst>
                  <a:ext uri="{0D108BD9-81ED-4DB2-BD59-A6C34878D82A}">
                    <a16:rowId xmlns:a16="http://schemas.microsoft.com/office/drawing/2014/main" val="2588784315"/>
                  </a:ext>
                </a:extLst>
              </a:tr>
              <a:tr h="383149">
                <a:tc>
                  <a:txBody>
                    <a:bodyPr/>
                    <a:lstStyle/>
                    <a:p>
                      <a:pPr algn="ctr"/>
                      <a:r>
                        <a:rPr lang="es-CL" baseline="0" dirty="0"/>
                        <a:t>X</a:t>
                      </a:r>
                      <a:r>
                        <a:rPr lang="es-CL" baseline="-25000" dirty="0"/>
                        <a:t>3</a:t>
                      </a:r>
                    </a:p>
                  </a:txBody>
                  <a:tcPr/>
                </a:tc>
                <a:tc>
                  <a:txBody>
                    <a:bodyPr/>
                    <a:lstStyle/>
                    <a:p>
                      <a:pPr marL="0" algn="l" defTabSz="914400" rtl="0" eaLnBrk="1" latinLnBrk="0" hangingPunct="1"/>
                      <a:r>
                        <a:rPr lang="es-CL" sz="1800" kern="1200" dirty="0">
                          <a:solidFill>
                            <a:schemeClr val="dk1"/>
                          </a:solidFill>
                          <a:latin typeface="+mn-lt"/>
                          <a:ea typeface="+mn-ea"/>
                          <a:cs typeface="+mn-cs"/>
                        </a:rPr>
                        <a:t>0     3/2    0     1       0     1/2   0</a:t>
                      </a:r>
                    </a:p>
                  </a:txBody>
                  <a:tcPr>
                    <a:solidFill>
                      <a:schemeClr val="tx2">
                        <a:lumMod val="20000"/>
                        <a:lumOff val="80000"/>
                      </a:schemeClr>
                    </a:solidFill>
                  </a:tcPr>
                </a:tc>
                <a:tc>
                  <a:txBody>
                    <a:bodyPr/>
                    <a:lstStyle/>
                    <a:p>
                      <a:pPr algn="ctr"/>
                      <a:r>
                        <a:rPr lang="es-CL" dirty="0"/>
                        <a:t>230</a:t>
                      </a:r>
                    </a:p>
                  </a:txBody>
                  <a:tcPr/>
                </a:tc>
                <a:extLst>
                  <a:ext uri="{0D108BD9-81ED-4DB2-BD59-A6C34878D82A}">
                    <a16:rowId xmlns:a16="http://schemas.microsoft.com/office/drawing/2014/main" val="1601093288"/>
                  </a:ext>
                </a:extLst>
              </a:tr>
              <a:tr h="370840">
                <a:tc>
                  <a:txBody>
                    <a:bodyPr/>
                    <a:lstStyle/>
                    <a:p>
                      <a:pPr algn="ctr"/>
                      <a:r>
                        <a:rPr lang="es-CL" dirty="0"/>
                        <a:t>S</a:t>
                      </a:r>
                      <a:r>
                        <a:rPr lang="es-CL" sz="1800" kern="1200" baseline="-25000" dirty="0">
                          <a:solidFill>
                            <a:schemeClr val="dk1"/>
                          </a:solidFill>
                          <a:latin typeface="+mn-lt"/>
                          <a:ea typeface="+mn-ea"/>
                          <a:cs typeface="+mn-cs"/>
                        </a:rPr>
                        <a:t>3</a:t>
                      </a:r>
                    </a:p>
                  </a:txBody>
                  <a:tcPr/>
                </a:tc>
                <a:tc>
                  <a:txBody>
                    <a:bodyPr/>
                    <a:lstStyle/>
                    <a:p>
                      <a:r>
                        <a:rPr lang="es-CL" dirty="0"/>
                        <a:t>0      1       4     0       0      0      1</a:t>
                      </a:r>
                    </a:p>
                  </a:txBody>
                  <a:tcPr/>
                </a:tc>
                <a:tc>
                  <a:txBody>
                    <a:bodyPr/>
                    <a:lstStyle/>
                    <a:p>
                      <a:pPr algn="ctr"/>
                      <a:r>
                        <a:rPr lang="es-CL" dirty="0"/>
                        <a:t>420</a:t>
                      </a:r>
                    </a:p>
                  </a:txBody>
                  <a:tcPr/>
                </a:tc>
                <a:extLst>
                  <a:ext uri="{0D108BD9-81ED-4DB2-BD59-A6C34878D82A}">
                    <a16:rowId xmlns:a16="http://schemas.microsoft.com/office/drawing/2014/main" val="818368303"/>
                  </a:ext>
                </a:extLst>
              </a:tr>
            </a:tbl>
          </a:graphicData>
        </a:graphic>
      </p:graphicFrame>
      <p:sp>
        <p:nvSpPr>
          <p:cNvPr id="12" name="Elipse 11">
            <a:extLst>
              <a:ext uri="{FF2B5EF4-FFF2-40B4-BE49-F238E27FC236}">
                <a16:creationId xmlns:a16="http://schemas.microsoft.com/office/drawing/2014/main" id="{D13FD788-8C5B-04A7-BAFF-20977E6BB773}"/>
              </a:ext>
            </a:extLst>
          </p:cNvPr>
          <p:cNvSpPr/>
          <p:nvPr/>
        </p:nvSpPr>
        <p:spPr>
          <a:xfrm>
            <a:off x="5612423" y="3307444"/>
            <a:ext cx="483577" cy="381916"/>
          </a:xfrm>
          <a:prstGeom prst="ellipse">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CuadroTexto 2">
            <a:extLst>
              <a:ext uri="{FF2B5EF4-FFF2-40B4-BE49-F238E27FC236}">
                <a16:creationId xmlns:a16="http://schemas.microsoft.com/office/drawing/2014/main" id="{DF0D15B1-F874-1B9B-F553-37BB418DAEA1}"/>
              </a:ext>
            </a:extLst>
          </p:cNvPr>
          <p:cNvSpPr txBox="1"/>
          <p:nvPr/>
        </p:nvSpPr>
        <p:spPr>
          <a:xfrm>
            <a:off x="4878454" y="859667"/>
            <a:ext cx="6195646" cy="646331"/>
          </a:xfrm>
          <a:prstGeom prst="rect">
            <a:avLst/>
          </a:prstGeom>
          <a:noFill/>
        </p:spPr>
        <p:txBody>
          <a:bodyPr wrap="square">
            <a:spAutoFit/>
          </a:bodyPr>
          <a:lstStyle/>
          <a:p>
            <a:pPr marL="285750" indent="-285750">
              <a:buFont typeface="Arial" panose="020B0604020202020204" pitchFamily="34" charset="0"/>
              <a:buChar char="•"/>
            </a:pPr>
            <a:r>
              <a:rPr lang="es-CL" dirty="0"/>
              <a:t>Paso 3, convertir al elemento pivote en 1 y los elementos arriba y abajo en 0 (cero)</a:t>
            </a:r>
          </a:p>
        </p:txBody>
      </p:sp>
      <p:graphicFrame>
        <p:nvGraphicFramePr>
          <p:cNvPr id="8" name="Tabla 15">
            <a:extLst>
              <a:ext uri="{FF2B5EF4-FFF2-40B4-BE49-F238E27FC236}">
                <a16:creationId xmlns:a16="http://schemas.microsoft.com/office/drawing/2014/main" id="{56902975-39FC-7016-893B-AE8D3F066E15}"/>
              </a:ext>
            </a:extLst>
          </p:cNvPr>
          <p:cNvGraphicFramePr>
            <a:graphicFrameLocks noGrp="1"/>
          </p:cNvGraphicFramePr>
          <p:nvPr>
            <p:extLst>
              <p:ext uri="{D42A27DB-BD31-4B8C-83A1-F6EECF244321}">
                <p14:modId xmlns:p14="http://schemas.microsoft.com/office/powerpoint/2010/main" val="3065133634"/>
              </p:ext>
            </p:extLst>
          </p:nvPr>
        </p:nvGraphicFramePr>
        <p:xfrm>
          <a:off x="3982614" y="4733917"/>
          <a:ext cx="5747540" cy="1866509"/>
        </p:xfrm>
        <a:graphic>
          <a:graphicData uri="http://schemas.openxmlformats.org/drawingml/2006/table">
            <a:tbl>
              <a:tblPr firstRow="1" bandRow="1">
                <a:tableStyleId>{5C22544A-7EE6-4342-B048-85BDC9FD1C3A}</a:tableStyleId>
              </a:tblPr>
              <a:tblGrid>
                <a:gridCol w="859017">
                  <a:extLst>
                    <a:ext uri="{9D8B030D-6E8A-4147-A177-3AD203B41FA5}">
                      <a16:colId xmlns:a16="http://schemas.microsoft.com/office/drawing/2014/main" val="2652732834"/>
                    </a:ext>
                  </a:extLst>
                </a:gridCol>
                <a:gridCol w="3563816">
                  <a:extLst>
                    <a:ext uri="{9D8B030D-6E8A-4147-A177-3AD203B41FA5}">
                      <a16:colId xmlns:a16="http://schemas.microsoft.com/office/drawing/2014/main" val="1597597741"/>
                    </a:ext>
                  </a:extLst>
                </a:gridCol>
                <a:gridCol w="1324707">
                  <a:extLst>
                    <a:ext uri="{9D8B030D-6E8A-4147-A177-3AD203B41FA5}">
                      <a16:colId xmlns:a16="http://schemas.microsoft.com/office/drawing/2014/main" val="2812192356"/>
                    </a:ext>
                  </a:extLst>
                </a:gridCol>
              </a:tblGrid>
              <a:tr h="370840">
                <a:tc>
                  <a:txBody>
                    <a:bodyPr/>
                    <a:lstStyle/>
                    <a:p>
                      <a:pPr algn="ctr"/>
                      <a:endParaRPr lang="es-CL" dirty="0"/>
                    </a:p>
                  </a:txBody>
                  <a:tcPr/>
                </a:tc>
                <a:tc>
                  <a:txBody>
                    <a:bodyPr/>
                    <a:lstStyle/>
                    <a:p>
                      <a:r>
                        <a:rPr lang="es-CL" dirty="0"/>
                        <a:t>Z     X</a:t>
                      </a:r>
                      <a:r>
                        <a:rPr lang="es-CL" baseline="-25000" dirty="0"/>
                        <a:t>1</a:t>
                      </a:r>
                      <a:r>
                        <a:rPr lang="es-CL" dirty="0"/>
                        <a:t>     X</a:t>
                      </a:r>
                      <a:r>
                        <a:rPr lang="es-CL" sz="1800" b="1" kern="1200" baseline="-25000" dirty="0">
                          <a:solidFill>
                            <a:schemeClr val="lt1"/>
                          </a:solidFill>
                          <a:latin typeface="+mn-lt"/>
                          <a:ea typeface="+mn-ea"/>
                          <a:cs typeface="+mn-cs"/>
                        </a:rPr>
                        <a:t>2  </a:t>
                      </a:r>
                      <a:r>
                        <a:rPr lang="es-CL" dirty="0"/>
                        <a:t>   X</a:t>
                      </a:r>
                      <a:r>
                        <a:rPr lang="es-CL" sz="1800" b="1" kern="1200" baseline="-25000" dirty="0">
                          <a:solidFill>
                            <a:schemeClr val="lt1"/>
                          </a:solidFill>
                          <a:latin typeface="+mn-lt"/>
                          <a:ea typeface="+mn-ea"/>
                          <a:cs typeface="+mn-cs"/>
                        </a:rPr>
                        <a:t>3</a:t>
                      </a:r>
                      <a:r>
                        <a:rPr lang="es-CL" dirty="0"/>
                        <a:t>     S</a:t>
                      </a:r>
                      <a:r>
                        <a:rPr lang="es-CL" baseline="-25000" dirty="0"/>
                        <a:t>1</a:t>
                      </a:r>
                      <a:r>
                        <a:rPr lang="es-CL" dirty="0"/>
                        <a:t>     S</a:t>
                      </a:r>
                      <a:r>
                        <a:rPr lang="es-CL" sz="1800" b="1" kern="1200" baseline="-25000" dirty="0">
                          <a:solidFill>
                            <a:schemeClr val="lt1"/>
                          </a:solidFill>
                          <a:latin typeface="+mn-lt"/>
                          <a:ea typeface="+mn-ea"/>
                          <a:cs typeface="+mn-cs"/>
                        </a:rPr>
                        <a:t>2</a:t>
                      </a:r>
                      <a:r>
                        <a:rPr lang="es-CL" dirty="0"/>
                        <a:t>     S</a:t>
                      </a:r>
                      <a:r>
                        <a:rPr lang="es-CL" sz="1800" b="1" kern="1200" baseline="-25000" dirty="0">
                          <a:solidFill>
                            <a:schemeClr val="lt1"/>
                          </a:solidFill>
                          <a:latin typeface="+mn-lt"/>
                          <a:ea typeface="+mn-ea"/>
                          <a:cs typeface="+mn-cs"/>
                        </a:rPr>
                        <a:t>3</a:t>
                      </a:r>
                    </a:p>
                  </a:txBody>
                  <a:tcPr/>
                </a:tc>
                <a:tc>
                  <a:txBody>
                    <a:bodyPr/>
                    <a:lstStyle/>
                    <a:p>
                      <a:r>
                        <a:rPr lang="es-CL" dirty="0"/>
                        <a:t>Solución </a:t>
                      </a:r>
                    </a:p>
                  </a:txBody>
                  <a:tcPr/>
                </a:tc>
                <a:extLst>
                  <a:ext uri="{0D108BD9-81ED-4DB2-BD59-A6C34878D82A}">
                    <a16:rowId xmlns:a16="http://schemas.microsoft.com/office/drawing/2014/main" val="3308006067"/>
                  </a:ext>
                </a:extLst>
              </a:tr>
              <a:tr h="370840">
                <a:tc>
                  <a:txBody>
                    <a:bodyPr/>
                    <a:lstStyle/>
                    <a:p>
                      <a:pPr algn="ctr"/>
                      <a:r>
                        <a:rPr lang="es-CL" dirty="0"/>
                        <a:t>Z</a:t>
                      </a:r>
                    </a:p>
                  </a:txBody>
                  <a:tcPr/>
                </a:tc>
                <a:tc>
                  <a:txBody>
                    <a:bodyPr/>
                    <a:lstStyle/>
                    <a:p>
                      <a:endParaRPr lang="es-CL" dirty="0"/>
                    </a:p>
                  </a:txBody>
                  <a:tcPr/>
                </a:tc>
                <a:tc>
                  <a:txBody>
                    <a:bodyPr/>
                    <a:lstStyle/>
                    <a:p>
                      <a:pPr algn="ctr"/>
                      <a:endParaRPr lang="es-CL" dirty="0"/>
                    </a:p>
                  </a:txBody>
                  <a:tcPr/>
                </a:tc>
                <a:extLst>
                  <a:ext uri="{0D108BD9-81ED-4DB2-BD59-A6C34878D82A}">
                    <a16:rowId xmlns:a16="http://schemas.microsoft.com/office/drawing/2014/main" val="2138689021"/>
                  </a:ext>
                </a:extLst>
              </a:tr>
              <a:tr h="370840">
                <a:tc>
                  <a:txBody>
                    <a:bodyPr/>
                    <a:lstStyle/>
                    <a:p>
                      <a:pPr algn="ctr"/>
                      <a:r>
                        <a:rPr lang="es-CL" strike="noStrike" baseline="0" dirty="0">
                          <a:solidFill>
                            <a:schemeClr val="tx1"/>
                          </a:solidFill>
                        </a:rPr>
                        <a:t>X</a:t>
                      </a:r>
                      <a:r>
                        <a:rPr lang="es-CL" strike="noStrike" baseline="-25000" dirty="0">
                          <a:solidFill>
                            <a:schemeClr val="tx1"/>
                          </a:solidFill>
                        </a:rPr>
                        <a:t>2</a:t>
                      </a:r>
                    </a:p>
                  </a:txBody>
                  <a:tcPr/>
                </a:tc>
                <a:tc>
                  <a:txBody>
                    <a:bodyPr/>
                    <a:lstStyle/>
                    <a:p>
                      <a:r>
                        <a:rPr lang="es-CL" dirty="0"/>
                        <a:t>0    -1/4    1     0     1/2 -1/4    0</a:t>
                      </a:r>
                    </a:p>
                  </a:txBody>
                  <a:tcPr>
                    <a:solidFill>
                      <a:srgbClr val="FFC000"/>
                    </a:solidFill>
                  </a:tcPr>
                </a:tc>
                <a:tc>
                  <a:txBody>
                    <a:bodyPr/>
                    <a:lstStyle/>
                    <a:p>
                      <a:pPr algn="ctr"/>
                      <a:r>
                        <a:rPr lang="es-CL" dirty="0"/>
                        <a:t>100</a:t>
                      </a:r>
                    </a:p>
                  </a:txBody>
                  <a:tcPr>
                    <a:solidFill>
                      <a:srgbClr val="FFC000"/>
                    </a:solidFill>
                  </a:tcPr>
                </a:tc>
                <a:extLst>
                  <a:ext uri="{0D108BD9-81ED-4DB2-BD59-A6C34878D82A}">
                    <a16:rowId xmlns:a16="http://schemas.microsoft.com/office/drawing/2014/main" val="2588784315"/>
                  </a:ext>
                </a:extLst>
              </a:tr>
              <a:tr h="383149">
                <a:tc>
                  <a:txBody>
                    <a:bodyPr/>
                    <a:lstStyle/>
                    <a:p>
                      <a:pPr algn="ctr"/>
                      <a:r>
                        <a:rPr lang="es-CL" baseline="0" dirty="0"/>
                        <a:t>X</a:t>
                      </a:r>
                      <a:r>
                        <a:rPr lang="es-CL" baseline="-25000" dirty="0"/>
                        <a:t>3</a:t>
                      </a:r>
                    </a:p>
                  </a:txBody>
                  <a:tcPr/>
                </a:tc>
                <a:tc>
                  <a:txBody>
                    <a:bodyPr/>
                    <a:lstStyle/>
                    <a:p>
                      <a:endParaRPr lang="es-CL" dirty="0"/>
                    </a:p>
                  </a:txBody>
                  <a:tcPr>
                    <a:solidFill>
                      <a:schemeClr val="tx2">
                        <a:lumMod val="20000"/>
                        <a:lumOff val="80000"/>
                      </a:schemeClr>
                    </a:solidFill>
                  </a:tcPr>
                </a:tc>
                <a:tc>
                  <a:txBody>
                    <a:bodyPr/>
                    <a:lstStyle/>
                    <a:p>
                      <a:pPr algn="ctr"/>
                      <a:endParaRPr lang="es-CL" dirty="0"/>
                    </a:p>
                  </a:txBody>
                  <a:tcPr/>
                </a:tc>
                <a:extLst>
                  <a:ext uri="{0D108BD9-81ED-4DB2-BD59-A6C34878D82A}">
                    <a16:rowId xmlns:a16="http://schemas.microsoft.com/office/drawing/2014/main" val="1601093288"/>
                  </a:ext>
                </a:extLst>
              </a:tr>
              <a:tr h="370840">
                <a:tc>
                  <a:txBody>
                    <a:bodyPr/>
                    <a:lstStyle/>
                    <a:p>
                      <a:pPr algn="ctr"/>
                      <a:r>
                        <a:rPr lang="es-CL" dirty="0"/>
                        <a:t>S</a:t>
                      </a:r>
                      <a:r>
                        <a:rPr lang="es-CL" sz="1800" kern="1200" baseline="-25000" dirty="0">
                          <a:solidFill>
                            <a:schemeClr val="dk1"/>
                          </a:solidFill>
                          <a:latin typeface="+mn-lt"/>
                          <a:ea typeface="+mn-ea"/>
                          <a:cs typeface="+mn-cs"/>
                        </a:rPr>
                        <a:t>3</a:t>
                      </a:r>
                    </a:p>
                  </a:txBody>
                  <a:tcPr/>
                </a:tc>
                <a:tc>
                  <a:txBody>
                    <a:bodyPr/>
                    <a:lstStyle/>
                    <a:p>
                      <a:endParaRPr lang="es-CL" dirty="0"/>
                    </a:p>
                  </a:txBody>
                  <a:tcPr/>
                </a:tc>
                <a:tc>
                  <a:txBody>
                    <a:bodyPr/>
                    <a:lstStyle/>
                    <a:p>
                      <a:pPr algn="ctr"/>
                      <a:endParaRPr lang="es-CL" dirty="0"/>
                    </a:p>
                  </a:txBody>
                  <a:tcPr/>
                </a:tc>
                <a:extLst>
                  <a:ext uri="{0D108BD9-81ED-4DB2-BD59-A6C34878D82A}">
                    <a16:rowId xmlns:a16="http://schemas.microsoft.com/office/drawing/2014/main" val="818368303"/>
                  </a:ext>
                </a:extLst>
              </a:tr>
            </a:tbl>
          </a:graphicData>
        </a:graphic>
      </p:graphicFrame>
      <p:sp>
        <p:nvSpPr>
          <p:cNvPr id="9" name="CuadroTexto 8">
            <a:extLst>
              <a:ext uri="{FF2B5EF4-FFF2-40B4-BE49-F238E27FC236}">
                <a16:creationId xmlns:a16="http://schemas.microsoft.com/office/drawing/2014/main" id="{C575CEE8-22FA-51D0-7AE5-027CC9DA4324}"/>
              </a:ext>
            </a:extLst>
          </p:cNvPr>
          <p:cNvSpPr txBox="1"/>
          <p:nvPr/>
        </p:nvSpPr>
        <p:spPr>
          <a:xfrm>
            <a:off x="2555631" y="5169265"/>
            <a:ext cx="1266092" cy="1431161"/>
          </a:xfrm>
          <a:prstGeom prst="rect">
            <a:avLst/>
          </a:prstGeom>
          <a:noFill/>
        </p:spPr>
        <p:txBody>
          <a:bodyPr wrap="square" rtlCol="0">
            <a:spAutoFit/>
          </a:bodyPr>
          <a:lstStyle/>
          <a:p>
            <a:pPr algn="r">
              <a:spcAft>
                <a:spcPts val="600"/>
              </a:spcAft>
            </a:pPr>
            <a:r>
              <a:rPr lang="es-CL" dirty="0"/>
              <a:t>F</a:t>
            </a:r>
            <a:r>
              <a:rPr lang="es-CL" baseline="-25000" dirty="0"/>
              <a:t>1</a:t>
            </a:r>
          </a:p>
          <a:p>
            <a:pPr algn="r">
              <a:spcAft>
                <a:spcPts val="600"/>
              </a:spcAft>
            </a:pPr>
            <a:r>
              <a:rPr lang="es-CL" dirty="0"/>
              <a:t>F</a:t>
            </a:r>
            <a:r>
              <a:rPr lang="es-CL" baseline="-25000" dirty="0"/>
              <a:t>2</a:t>
            </a:r>
          </a:p>
          <a:p>
            <a:pPr algn="r">
              <a:spcAft>
                <a:spcPts val="600"/>
              </a:spcAft>
            </a:pPr>
            <a:r>
              <a:rPr lang="es-CL" dirty="0"/>
              <a:t>F</a:t>
            </a:r>
            <a:r>
              <a:rPr lang="es-CL" baseline="-25000" dirty="0"/>
              <a:t>3</a:t>
            </a:r>
          </a:p>
          <a:p>
            <a:pPr algn="r">
              <a:spcAft>
                <a:spcPts val="600"/>
              </a:spcAft>
            </a:pPr>
            <a:r>
              <a:rPr lang="es-CL" dirty="0"/>
              <a:t>F</a:t>
            </a:r>
            <a:r>
              <a:rPr lang="es-CL" baseline="-25000" dirty="0"/>
              <a:t>4</a:t>
            </a:r>
          </a:p>
        </p:txBody>
      </p:sp>
      <p:sp>
        <p:nvSpPr>
          <p:cNvPr id="10" name="CuadroTexto 9">
            <a:extLst>
              <a:ext uri="{FF2B5EF4-FFF2-40B4-BE49-F238E27FC236}">
                <a16:creationId xmlns:a16="http://schemas.microsoft.com/office/drawing/2014/main" id="{1867E62B-ACB2-A5E1-C1A5-713F9BC09FAD}"/>
              </a:ext>
            </a:extLst>
          </p:cNvPr>
          <p:cNvSpPr txBox="1"/>
          <p:nvPr/>
        </p:nvSpPr>
        <p:spPr>
          <a:xfrm>
            <a:off x="2520462" y="2972974"/>
            <a:ext cx="1266092" cy="1431161"/>
          </a:xfrm>
          <a:prstGeom prst="rect">
            <a:avLst/>
          </a:prstGeom>
          <a:noFill/>
        </p:spPr>
        <p:txBody>
          <a:bodyPr wrap="square" rtlCol="0">
            <a:spAutoFit/>
          </a:bodyPr>
          <a:lstStyle/>
          <a:p>
            <a:pPr algn="r">
              <a:spcAft>
                <a:spcPts val="600"/>
              </a:spcAft>
            </a:pPr>
            <a:r>
              <a:rPr lang="es-CL" dirty="0"/>
              <a:t>2(F</a:t>
            </a:r>
            <a:r>
              <a:rPr lang="es-CL" baseline="-25000" dirty="0"/>
              <a:t>2</a:t>
            </a:r>
            <a:r>
              <a:rPr lang="es-CL" dirty="0"/>
              <a:t>) +F</a:t>
            </a:r>
            <a:r>
              <a:rPr lang="es-CL" baseline="-25000" dirty="0"/>
              <a:t>1</a:t>
            </a:r>
          </a:p>
          <a:p>
            <a:pPr algn="r">
              <a:spcAft>
                <a:spcPts val="600"/>
              </a:spcAft>
            </a:pPr>
            <a:r>
              <a:rPr lang="es-CL" dirty="0"/>
              <a:t>F</a:t>
            </a:r>
            <a:r>
              <a:rPr lang="es-CL" baseline="-25000" dirty="0"/>
              <a:t>2</a:t>
            </a:r>
          </a:p>
          <a:p>
            <a:pPr algn="r">
              <a:spcAft>
                <a:spcPts val="600"/>
              </a:spcAft>
            </a:pPr>
            <a:r>
              <a:rPr lang="es-CL" dirty="0"/>
              <a:t>F</a:t>
            </a:r>
            <a:r>
              <a:rPr lang="es-CL" baseline="-25000" dirty="0"/>
              <a:t>3</a:t>
            </a:r>
          </a:p>
          <a:p>
            <a:pPr algn="r">
              <a:spcAft>
                <a:spcPts val="600"/>
              </a:spcAft>
            </a:pPr>
            <a:r>
              <a:rPr lang="es-CL" dirty="0"/>
              <a:t>-4(F</a:t>
            </a:r>
            <a:r>
              <a:rPr lang="es-CL" baseline="-25000" dirty="0"/>
              <a:t>2</a:t>
            </a:r>
            <a:r>
              <a:rPr lang="es-CL" dirty="0"/>
              <a:t>)+F</a:t>
            </a:r>
            <a:r>
              <a:rPr lang="es-CL" baseline="-25000" dirty="0"/>
              <a:t>4</a:t>
            </a:r>
          </a:p>
        </p:txBody>
      </p:sp>
      <p:sp>
        <p:nvSpPr>
          <p:cNvPr id="15" name="CuadroTexto 14">
            <a:extLst>
              <a:ext uri="{FF2B5EF4-FFF2-40B4-BE49-F238E27FC236}">
                <a16:creationId xmlns:a16="http://schemas.microsoft.com/office/drawing/2014/main" id="{F458B0A4-D31F-BF3C-9BB8-FD4E29D1286F}"/>
              </a:ext>
            </a:extLst>
          </p:cNvPr>
          <p:cNvSpPr txBox="1"/>
          <p:nvPr/>
        </p:nvSpPr>
        <p:spPr>
          <a:xfrm>
            <a:off x="100925" y="5169265"/>
            <a:ext cx="2657475" cy="1477328"/>
          </a:xfrm>
          <a:prstGeom prst="rect">
            <a:avLst/>
          </a:prstGeom>
          <a:noFill/>
        </p:spPr>
        <p:txBody>
          <a:bodyPr wrap="square" rtlCol="0">
            <a:spAutoFit/>
          </a:bodyPr>
          <a:lstStyle/>
          <a:p>
            <a:r>
              <a:rPr lang="es-CL" dirty="0"/>
              <a:t>Ya no hay números negativos en la función Objetivo.</a:t>
            </a:r>
          </a:p>
          <a:p>
            <a:r>
              <a:rPr lang="es-CL" dirty="0"/>
              <a:t>Ahora a interpretar los resultados.</a:t>
            </a:r>
          </a:p>
        </p:txBody>
      </p:sp>
      <p:sp>
        <p:nvSpPr>
          <p:cNvPr id="22" name="CuadroTexto 21">
            <a:extLst>
              <a:ext uri="{FF2B5EF4-FFF2-40B4-BE49-F238E27FC236}">
                <a16:creationId xmlns:a16="http://schemas.microsoft.com/office/drawing/2014/main" id="{DA415DAD-441C-589C-7471-5CBEFE9DA16A}"/>
              </a:ext>
            </a:extLst>
          </p:cNvPr>
          <p:cNvSpPr txBox="1"/>
          <p:nvPr/>
        </p:nvSpPr>
        <p:spPr>
          <a:xfrm>
            <a:off x="2590799" y="2511257"/>
            <a:ext cx="7983416" cy="2246769"/>
          </a:xfrm>
          <a:prstGeom prst="rect">
            <a:avLst/>
          </a:prstGeom>
          <a:solidFill>
            <a:schemeClr val="bg1"/>
          </a:solidFill>
        </p:spPr>
        <p:txBody>
          <a:bodyPr wrap="square" rtlCol="0">
            <a:spAutoFit/>
          </a:bodyPr>
          <a:lstStyle/>
          <a:p>
            <a:r>
              <a:rPr lang="es-CL" sz="2800" b="1" dirty="0"/>
              <a:t>X1; Tren        = 0</a:t>
            </a:r>
          </a:p>
          <a:p>
            <a:r>
              <a:rPr lang="es-CL" sz="2800" b="1" dirty="0"/>
              <a:t>X2; Camión  = 100 diarios</a:t>
            </a:r>
          </a:p>
          <a:p>
            <a:r>
              <a:rPr lang="es-CL" sz="2800" b="1" dirty="0"/>
              <a:t>X3; Autos     = 230 diarios</a:t>
            </a:r>
          </a:p>
          <a:p>
            <a:r>
              <a:rPr lang="es-CL" sz="2800" b="1" dirty="0"/>
              <a:t>Z; ingresos   = USD $ 1.350,00</a:t>
            </a:r>
          </a:p>
          <a:p>
            <a:r>
              <a:rPr lang="es-CL" sz="2800" b="1" dirty="0"/>
              <a:t>S3; indica que en la operación 3 sobraron 20 minutos</a:t>
            </a:r>
          </a:p>
        </p:txBody>
      </p:sp>
      <p:graphicFrame>
        <p:nvGraphicFramePr>
          <p:cNvPr id="23" name="Tabla 15">
            <a:extLst>
              <a:ext uri="{FF2B5EF4-FFF2-40B4-BE49-F238E27FC236}">
                <a16:creationId xmlns:a16="http://schemas.microsoft.com/office/drawing/2014/main" id="{7577D2AA-E116-C191-1AF5-4A103BABC23A}"/>
              </a:ext>
            </a:extLst>
          </p:cNvPr>
          <p:cNvGraphicFramePr>
            <a:graphicFrameLocks noGrp="1"/>
          </p:cNvGraphicFramePr>
          <p:nvPr>
            <p:extLst>
              <p:ext uri="{D42A27DB-BD31-4B8C-83A1-F6EECF244321}">
                <p14:modId xmlns:p14="http://schemas.microsoft.com/office/powerpoint/2010/main" val="2381563319"/>
              </p:ext>
            </p:extLst>
          </p:nvPr>
        </p:nvGraphicFramePr>
        <p:xfrm>
          <a:off x="3982614" y="4745972"/>
          <a:ext cx="5747540" cy="1866509"/>
        </p:xfrm>
        <a:graphic>
          <a:graphicData uri="http://schemas.openxmlformats.org/drawingml/2006/table">
            <a:tbl>
              <a:tblPr firstRow="1" bandRow="1">
                <a:tableStyleId>{5C22544A-7EE6-4342-B048-85BDC9FD1C3A}</a:tableStyleId>
              </a:tblPr>
              <a:tblGrid>
                <a:gridCol w="859017">
                  <a:extLst>
                    <a:ext uri="{9D8B030D-6E8A-4147-A177-3AD203B41FA5}">
                      <a16:colId xmlns:a16="http://schemas.microsoft.com/office/drawing/2014/main" val="2652732834"/>
                    </a:ext>
                  </a:extLst>
                </a:gridCol>
                <a:gridCol w="3563816">
                  <a:extLst>
                    <a:ext uri="{9D8B030D-6E8A-4147-A177-3AD203B41FA5}">
                      <a16:colId xmlns:a16="http://schemas.microsoft.com/office/drawing/2014/main" val="1597597741"/>
                    </a:ext>
                  </a:extLst>
                </a:gridCol>
                <a:gridCol w="1324707">
                  <a:extLst>
                    <a:ext uri="{9D8B030D-6E8A-4147-A177-3AD203B41FA5}">
                      <a16:colId xmlns:a16="http://schemas.microsoft.com/office/drawing/2014/main" val="2812192356"/>
                    </a:ext>
                  </a:extLst>
                </a:gridCol>
              </a:tblGrid>
              <a:tr h="370840">
                <a:tc>
                  <a:txBody>
                    <a:bodyPr/>
                    <a:lstStyle/>
                    <a:p>
                      <a:pPr algn="ctr"/>
                      <a:endParaRPr lang="es-CL" dirty="0"/>
                    </a:p>
                  </a:txBody>
                  <a:tcPr/>
                </a:tc>
                <a:tc>
                  <a:txBody>
                    <a:bodyPr/>
                    <a:lstStyle/>
                    <a:p>
                      <a:r>
                        <a:rPr lang="es-CL" dirty="0"/>
                        <a:t>Z     X</a:t>
                      </a:r>
                      <a:r>
                        <a:rPr lang="es-CL" baseline="-25000" dirty="0"/>
                        <a:t>1</a:t>
                      </a:r>
                      <a:r>
                        <a:rPr lang="es-CL" dirty="0"/>
                        <a:t>     X</a:t>
                      </a:r>
                      <a:r>
                        <a:rPr lang="es-CL" sz="1800" b="1" kern="1200" baseline="-25000" dirty="0">
                          <a:solidFill>
                            <a:schemeClr val="lt1"/>
                          </a:solidFill>
                          <a:latin typeface="+mn-lt"/>
                          <a:ea typeface="+mn-ea"/>
                          <a:cs typeface="+mn-cs"/>
                        </a:rPr>
                        <a:t>2  </a:t>
                      </a:r>
                      <a:r>
                        <a:rPr lang="es-CL" dirty="0"/>
                        <a:t>   X</a:t>
                      </a:r>
                      <a:r>
                        <a:rPr lang="es-CL" sz="1800" b="1" kern="1200" baseline="-25000" dirty="0">
                          <a:solidFill>
                            <a:schemeClr val="lt1"/>
                          </a:solidFill>
                          <a:latin typeface="+mn-lt"/>
                          <a:ea typeface="+mn-ea"/>
                          <a:cs typeface="+mn-cs"/>
                        </a:rPr>
                        <a:t>3</a:t>
                      </a:r>
                      <a:r>
                        <a:rPr lang="es-CL" dirty="0"/>
                        <a:t>     S</a:t>
                      </a:r>
                      <a:r>
                        <a:rPr lang="es-CL" baseline="-25000" dirty="0"/>
                        <a:t>1</a:t>
                      </a:r>
                      <a:r>
                        <a:rPr lang="es-CL" dirty="0"/>
                        <a:t>     S</a:t>
                      </a:r>
                      <a:r>
                        <a:rPr lang="es-CL" sz="1800" b="1" kern="1200" baseline="-25000" dirty="0">
                          <a:solidFill>
                            <a:schemeClr val="lt1"/>
                          </a:solidFill>
                          <a:latin typeface="+mn-lt"/>
                          <a:ea typeface="+mn-ea"/>
                          <a:cs typeface="+mn-cs"/>
                        </a:rPr>
                        <a:t>2</a:t>
                      </a:r>
                      <a:r>
                        <a:rPr lang="es-CL" dirty="0"/>
                        <a:t>     S</a:t>
                      </a:r>
                      <a:r>
                        <a:rPr lang="es-CL" sz="1800" b="1" kern="1200" baseline="-25000" dirty="0">
                          <a:solidFill>
                            <a:schemeClr val="lt1"/>
                          </a:solidFill>
                          <a:latin typeface="+mn-lt"/>
                          <a:ea typeface="+mn-ea"/>
                          <a:cs typeface="+mn-cs"/>
                        </a:rPr>
                        <a:t>3</a:t>
                      </a:r>
                    </a:p>
                  </a:txBody>
                  <a:tcPr/>
                </a:tc>
                <a:tc>
                  <a:txBody>
                    <a:bodyPr/>
                    <a:lstStyle/>
                    <a:p>
                      <a:r>
                        <a:rPr lang="es-CL" dirty="0"/>
                        <a:t>Solución </a:t>
                      </a:r>
                    </a:p>
                  </a:txBody>
                  <a:tcPr/>
                </a:tc>
                <a:extLst>
                  <a:ext uri="{0D108BD9-81ED-4DB2-BD59-A6C34878D82A}">
                    <a16:rowId xmlns:a16="http://schemas.microsoft.com/office/drawing/2014/main" val="3308006067"/>
                  </a:ext>
                </a:extLst>
              </a:tr>
              <a:tr h="370840">
                <a:tc>
                  <a:txBody>
                    <a:bodyPr/>
                    <a:lstStyle/>
                    <a:p>
                      <a:pPr algn="ctr"/>
                      <a:r>
                        <a:rPr lang="es-CL" dirty="0"/>
                        <a:t>Z</a:t>
                      </a:r>
                    </a:p>
                  </a:txBody>
                  <a:tcPr/>
                </a:tc>
                <a:tc>
                  <a:txBody>
                    <a:bodyPr/>
                    <a:lstStyle/>
                    <a:p>
                      <a:r>
                        <a:rPr lang="es-CL" dirty="0"/>
                        <a:t>1      4       0     0        1      2      0</a:t>
                      </a:r>
                    </a:p>
                  </a:txBody>
                  <a:tcPr/>
                </a:tc>
                <a:tc>
                  <a:txBody>
                    <a:bodyPr/>
                    <a:lstStyle/>
                    <a:p>
                      <a:pPr algn="ctr"/>
                      <a:r>
                        <a:rPr lang="es-CL" dirty="0"/>
                        <a:t>1350</a:t>
                      </a:r>
                    </a:p>
                  </a:txBody>
                  <a:tcPr/>
                </a:tc>
                <a:extLst>
                  <a:ext uri="{0D108BD9-81ED-4DB2-BD59-A6C34878D82A}">
                    <a16:rowId xmlns:a16="http://schemas.microsoft.com/office/drawing/2014/main" val="2138689021"/>
                  </a:ext>
                </a:extLst>
              </a:tr>
              <a:tr h="370840">
                <a:tc>
                  <a:txBody>
                    <a:bodyPr/>
                    <a:lstStyle/>
                    <a:p>
                      <a:pPr algn="ctr"/>
                      <a:r>
                        <a:rPr lang="es-CL" strike="noStrike" baseline="0" dirty="0">
                          <a:solidFill>
                            <a:schemeClr val="tx1"/>
                          </a:solidFill>
                        </a:rPr>
                        <a:t>X</a:t>
                      </a:r>
                      <a:r>
                        <a:rPr lang="es-CL" strike="noStrike" baseline="-25000" dirty="0">
                          <a:solidFill>
                            <a:schemeClr val="tx1"/>
                          </a:solidFill>
                        </a:rPr>
                        <a:t>2</a:t>
                      </a:r>
                    </a:p>
                  </a:txBody>
                  <a:tcPr/>
                </a:tc>
                <a:tc>
                  <a:txBody>
                    <a:bodyPr/>
                    <a:lstStyle/>
                    <a:p>
                      <a:r>
                        <a:rPr lang="es-CL" dirty="0"/>
                        <a:t>0    -1/4    1     0     1/2 -1/4    0</a:t>
                      </a:r>
                    </a:p>
                  </a:txBody>
                  <a:tcPr>
                    <a:solidFill>
                      <a:srgbClr val="FFC000"/>
                    </a:solidFill>
                  </a:tcPr>
                </a:tc>
                <a:tc>
                  <a:txBody>
                    <a:bodyPr/>
                    <a:lstStyle/>
                    <a:p>
                      <a:pPr algn="ctr"/>
                      <a:r>
                        <a:rPr lang="es-CL" dirty="0"/>
                        <a:t>100</a:t>
                      </a:r>
                    </a:p>
                  </a:txBody>
                  <a:tcPr>
                    <a:solidFill>
                      <a:srgbClr val="FFC000"/>
                    </a:solidFill>
                  </a:tcPr>
                </a:tc>
                <a:extLst>
                  <a:ext uri="{0D108BD9-81ED-4DB2-BD59-A6C34878D82A}">
                    <a16:rowId xmlns:a16="http://schemas.microsoft.com/office/drawing/2014/main" val="2588784315"/>
                  </a:ext>
                </a:extLst>
              </a:tr>
              <a:tr h="383149">
                <a:tc>
                  <a:txBody>
                    <a:bodyPr/>
                    <a:lstStyle/>
                    <a:p>
                      <a:pPr algn="ctr"/>
                      <a:r>
                        <a:rPr lang="es-CL" baseline="0" dirty="0"/>
                        <a:t>X</a:t>
                      </a:r>
                      <a:r>
                        <a:rPr lang="es-CL" baseline="-25000" dirty="0"/>
                        <a:t>3</a:t>
                      </a:r>
                    </a:p>
                  </a:txBody>
                  <a:tcPr/>
                </a:tc>
                <a:tc>
                  <a:txBody>
                    <a:bodyPr/>
                    <a:lstStyle/>
                    <a:p>
                      <a:r>
                        <a:rPr lang="es-CL" dirty="0"/>
                        <a:t>0     3/2    0     1       0     1/2   0</a:t>
                      </a:r>
                    </a:p>
                  </a:txBody>
                  <a:tcPr>
                    <a:solidFill>
                      <a:schemeClr val="tx2">
                        <a:lumMod val="20000"/>
                        <a:lumOff val="80000"/>
                      </a:schemeClr>
                    </a:solidFill>
                  </a:tcPr>
                </a:tc>
                <a:tc>
                  <a:txBody>
                    <a:bodyPr/>
                    <a:lstStyle/>
                    <a:p>
                      <a:pPr algn="ctr"/>
                      <a:r>
                        <a:rPr lang="es-CL" dirty="0"/>
                        <a:t>230</a:t>
                      </a:r>
                    </a:p>
                  </a:txBody>
                  <a:tcPr/>
                </a:tc>
                <a:extLst>
                  <a:ext uri="{0D108BD9-81ED-4DB2-BD59-A6C34878D82A}">
                    <a16:rowId xmlns:a16="http://schemas.microsoft.com/office/drawing/2014/main" val="1601093288"/>
                  </a:ext>
                </a:extLst>
              </a:tr>
              <a:tr h="370840">
                <a:tc>
                  <a:txBody>
                    <a:bodyPr/>
                    <a:lstStyle/>
                    <a:p>
                      <a:pPr algn="ctr"/>
                      <a:r>
                        <a:rPr lang="es-CL" dirty="0"/>
                        <a:t>S</a:t>
                      </a:r>
                      <a:r>
                        <a:rPr lang="es-CL" sz="1800" kern="1200" baseline="-25000" dirty="0">
                          <a:solidFill>
                            <a:schemeClr val="dk1"/>
                          </a:solidFill>
                          <a:latin typeface="+mn-lt"/>
                          <a:ea typeface="+mn-ea"/>
                          <a:cs typeface="+mn-cs"/>
                        </a:rPr>
                        <a:t>3</a:t>
                      </a:r>
                    </a:p>
                  </a:txBody>
                  <a:tcPr/>
                </a:tc>
                <a:tc>
                  <a:txBody>
                    <a:bodyPr/>
                    <a:lstStyle/>
                    <a:p>
                      <a:r>
                        <a:rPr lang="es-CL" dirty="0"/>
                        <a:t>0      2       0     0       -2      1      1</a:t>
                      </a:r>
                    </a:p>
                  </a:txBody>
                  <a:tcPr/>
                </a:tc>
                <a:tc>
                  <a:txBody>
                    <a:bodyPr/>
                    <a:lstStyle/>
                    <a:p>
                      <a:pPr algn="ctr"/>
                      <a:r>
                        <a:rPr lang="es-CL" dirty="0"/>
                        <a:t>  20</a:t>
                      </a:r>
                    </a:p>
                  </a:txBody>
                  <a:tcPr/>
                </a:tc>
                <a:extLst>
                  <a:ext uri="{0D108BD9-81ED-4DB2-BD59-A6C34878D82A}">
                    <a16:rowId xmlns:a16="http://schemas.microsoft.com/office/drawing/2014/main" val="818368303"/>
                  </a:ext>
                </a:extLst>
              </a:tr>
            </a:tbl>
          </a:graphicData>
        </a:graphic>
      </p:graphicFrame>
    </p:spTree>
    <p:extLst>
      <p:ext uri="{BB962C8B-B14F-4D97-AF65-F5344CB8AC3E}">
        <p14:creationId xmlns:p14="http://schemas.microsoft.com/office/powerpoint/2010/main" val="485640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xit" presetSubtype="0" fill="hold" grpId="0" nodeType="withEffect">
                                  <p:stCondLst>
                                    <p:cond delay="0"/>
                                  </p:stCondLst>
                                  <p:childTnLst>
                                    <p:animEffect transition="out" filter="fade">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10" presetClass="exit" presetSubtype="0" fill="hold" grpId="0" nodeType="withEffect">
                                  <p:stCondLst>
                                    <p:cond delay="0"/>
                                  </p:stCondLst>
                                  <p:childTnLst>
                                    <p:animEffect transition="out" filter="fade">
                                      <p:cBhvr>
                                        <p:cTn id="35" dur="500"/>
                                        <p:tgtEl>
                                          <p:spTgt spid="3"/>
                                        </p:tgtEl>
                                      </p:cBhvr>
                                    </p:animEffect>
                                    <p:set>
                                      <p:cBhvr>
                                        <p:cTn id="36" dur="1" fill="hold">
                                          <p:stCondLst>
                                            <p:cond delay="499"/>
                                          </p:stCondLst>
                                        </p:cTn>
                                        <p:tgtEl>
                                          <p:spTgt spid="3"/>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15"/>
                                        </p:tgtEl>
                                      </p:cBhvr>
                                    </p:animEffect>
                                    <p:set>
                                      <p:cBhvr>
                                        <p:cTn id="39"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3" grpId="0"/>
      <p:bldP spid="9" grpId="0"/>
      <p:bldP spid="10" grpId="0"/>
      <p:bldP spid="15" grpId="0"/>
      <p:bldP spid="15" grpId="1"/>
      <p:bldP spid="2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ítulo 4">
            <a:extLst>
              <a:ext uri="{FF2B5EF4-FFF2-40B4-BE49-F238E27FC236}">
                <a16:creationId xmlns:a16="http://schemas.microsoft.com/office/drawing/2014/main" id="{349E2E7D-E0ED-4ECC-80CF-22919424274B}"/>
              </a:ext>
            </a:extLst>
          </p:cNvPr>
          <p:cNvSpPr>
            <a:spLocks noGrp="1"/>
          </p:cNvSpPr>
          <p:nvPr>
            <p:ph type="ctrTitle"/>
          </p:nvPr>
        </p:nvSpPr>
        <p:spPr>
          <a:xfrm>
            <a:off x="5297762" y="329184"/>
            <a:ext cx="6251110" cy="1783080"/>
          </a:xfrm>
        </p:spPr>
        <p:txBody>
          <a:bodyPr vert="horz" lIns="91440" tIns="45720" rIns="91440" bIns="45720" rtlCol="0" anchor="b">
            <a:normAutofit/>
          </a:bodyPr>
          <a:lstStyle/>
          <a:p>
            <a:pPr algn="l"/>
            <a:r>
              <a:rPr lang="en-US" sz="5400"/>
              <a:t>Hasta aquí por hoy</a:t>
            </a:r>
          </a:p>
        </p:txBody>
      </p:sp>
      <p:pic>
        <p:nvPicPr>
          <p:cNvPr id="9" name="Imagen 8">
            <a:extLst>
              <a:ext uri="{FF2B5EF4-FFF2-40B4-BE49-F238E27FC236}">
                <a16:creationId xmlns:a16="http://schemas.microsoft.com/office/drawing/2014/main" id="{6DE16FF9-A437-4074-A588-8B310F558146}"/>
              </a:ext>
            </a:extLst>
          </p:cNvPr>
          <p:cNvPicPr>
            <a:picLocks noChangeAspect="1"/>
          </p:cNvPicPr>
          <p:nvPr/>
        </p:nvPicPr>
        <p:blipFill rotWithShape="1">
          <a:blip r:embed="rId2"/>
          <a:srcRect l="5382" r="-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27"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uadroTexto 5">
            <a:extLst>
              <a:ext uri="{FF2B5EF4-FFF2-40B4-BE49-F238E27FC236}">
                <a16:creationId xmlns:a16="http://schemas.microsoft.com/office/drawing/2014/main" id="{91014065-248E-4C5D-A8D0-5855211C015F}"/>
              </a:ext>
            </a:extLst>
          </p:cNvPr>
          <p:cNvSpPr txBox="1"/>
          <p:nvPr/>
        </p:nvSpPr>
        <p:spPr>
          <a:xfrm>
            <a:off x="5297762" y="2706624"/>
            <a:ext cx="6251110" cy="3483864"/>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200"/>
              <a:t>CATEDRA DE MODELAMIENTO DE SISTEMAS</a:t>
            </a:r>
          </a:p>
          <a:p>
            <a:pPr indent="-228600">
              <a:lnSpc>
                <a:spcPct val="90000"/>
              </a:lnSpc>
              <a:spcAft>
                <a:spcPts val="600"/>
              </a:spcAft>
              <a:buFont typeface="Arial" panose="020B0604020202020204" pitchFamily="34" charset="0"/>
              <a:buChar char="•"/>
            </a:pPr>
            <a:r>
              <a:rPr lang="en-US" sz="2200"/>
              <a:t>FACULTAD  DE  CS BASICAS Y APLICADAS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Tree>
    <p:extLst>
      <p:ext uri="{BB962C8B-B14F-4D97-AF65-F5344CB8AC3E}">
        <p14:creationId xmlns:p14="http://schemas.microsoft.com/office/powerpoint/2010/main" val="65234429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83141</TotalTime>
  <Words>3520</Words>
  <Application>Microsoft Office PowerPoint</Application>
  <PresentationFormat>Panorámica</PresentationFormat>
  <Paragraphs>454</Paragraphs>
  <Slides>27</Slides>
  <Notes>0</Notes>
  <HiddenSlides>0</HiddenSlides>
  <MMClips>0</MMClips>
  <ScaleCrop>false</ScaleCrop>
  <HeadingPairs>
    <vt:vector size="8" baseType="variant">
      <vt:variant>
        <vt:lpstr>Fuentes usadas</vt:lpstr>
      </vt:variant>
      <vt:variant>
        <vt:i4>4</vt:i4>
      </vt:variant>
      <vt:variant>
        <vt:lpstr>Tema</vt:lpstr>
      </vt:variant>
      <vt:variant>
        <vt:i4>1</vt:i4>
      </vt:variant>
      <vt:variant>
        <vt:lpstr>Servidores OLE incrustados</vt:lpstr>
      </vt:variant>
      <vt:variant>
        <vt:i4>1</vt:i4>
      </vt:variant>
      <vt:variant>
        <vt:lpstr>Títulos de diapositiva</vt:lpstr>
      </vt:variant>
      <vt:variant>
        <vt:i4>27</vt:i4>
      </vt:variant>
    </vt:vector>
  </HeadingPairs>
  <TitlesOfParts>
    <vt:vector size="33" baseType="lpstr">
      <vt:lpstr>Arial</vt:lpstr>
      <vt:lpstr>Calibri</vt:lpstr>
      <vt:lpstr>Calibri Light</vt:lpstr>
      <vt:lpstr>Cambria Math</vt:lpstr>
      <vt:lpstr>Tema de Office</vt:lpstr>
      <vt:lpstr>Worksheet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Hasta aquí por hoy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francisco javier de la barrera zamora</dc:creator>
  <cp:lastModifiedBy>ALberto Garcia</cp:lastModifiedBy>
  <cp:revision>81</cp:revision>
  <dcterms:created xsi:type="dcterms:W3CDTF">2020-07-06T01:36:30Z</dcterms:created>
  <dcterms:modified xsi:type="dcterms:W3CDTF">2022-10-06T01:56:43Z</dcterms:modified>
</cp:coreProperties>
</file>