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3" r:id="rId3"/>
    <p:sldId id="314" r:id="rId4"/>
    <p:sldId id="315" r:id="rId5"/>
    <p:sldId id="316" r:id="rId6"/>
    <p:sldId id="317" r:id="rId7"/>
    <p:sldId id="318" r:id="rId8"/>
    <p:sldId id="319" r:id="rId9"/>
    <p:sldId id="320" r:id="rId10"/>
    <p:sldId id="32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26" autoAdjust="0"/>
    <p:restoredTop sz="94660"/>
  </p:normalViewPr>
  <p:slideViewPr>
    <p:cSldViewPr snapToGrid="0">
      <p:cViewPr varScale="1">
        <p:scale>
          <a:sx n="69" d="100"/>
          <a:sy n="69" d="100"/>
        </p:scale>
        <p:origin x="7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4/20/2021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757848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4/20/2021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239377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D5E9DC02-456B-4D1E-8F11-5B60F6F64415}" type="datetimeFigureOut">
              <a:rPr lang="en-US" smtClean="0"/>
              <a:t>4/20/2021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514662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fecha 4"/>
          <p:cNvSpPr>
            <a:spLocks noGrp="1"/>
          </p:cNvSpPr>
          <p:nvPr>
            <p:ph type="dt" sz="half" idx="10"/>
          </p:nvPr>
        </p:nvSpPr>
        <p:spPr/>
        <p:txBody>
          <a:bodyPr/>
          <a:lstStyle/>
          <a:p>
            <a:fld id="{D5E9DC02-456B-4D1E-8F11-5B60F6F64415}" type="datetimeFigureOut">
              <a:rPr lang="en-US" smtClean="0"/>
              <a:t>4/20/2021</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491254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Marcador de fecha 6"/>
          <p:cNvSpPr>
            <a:spLocks noGrp="1"/>
          </p:cNvSpPr>
          <p:nvPr>
            <p:ph type="dt" sz="half" idx="10"/>
          </p:nvPr>
        </p:nvSpPr>
        <p:spPr/>
        <p:txBody>
          <a:bodyPr/>
          <a:lstStyle/>
          <a:p>
            <a:fld id="{D5E9DC02-456B-4D1E-8F11-5B60F6F64415}" type="datetimeFigureOut">
              <a:rPr lang="en-US" smtClean="0"/>
              <a:t>4/20/2021</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3459135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fecha 2"/>
          <p:cNvSpPr>
            <a:spLocks noGrp="1"/>
          </p:cNvSpPr>
          <p:nvPr>
            <p:ph type="dt" sz="half" idx="10"/>
          </p:nvPr>
        </p:nvSpPr>
        <p:spPr/>
        <p:txBody>
          <a:bodyPr/>
          <a:lstStyle/>
          <a:p>
            <a:fld id="{D5E9DC02-456B-4D1E-8F11-5B60F6F64415}" type="datetimeFigureOut">
              <a:rPr lang="en-US" smtClean="0"/>
              <a:t>4/20/2021</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3584951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5E9DC02-456B-4D1E-8F11-5B60F6F64415}" type="datetimeFigureOut">
              <a:rPr lang="en-US" smtClean="0"/>
              <a:t>4/20/2021</a:t>
            </a:fld>
            <a:endParaRPr lang="en-US"/>
          </a:p>
        </p:txBody>
      </p:sp>
      <p:sp>
        <p:nvSpPr>
          <p:cNvPr id="3" name="Marcador de pie de página 2"/>
          <p:cNvSpPr>
            <a:spLocks noGrp="1"/>
          </p:cNvSpPr>
          <p:nvPr>
            <p:ph type="ftr" sz="quarter" idx="11"/>
          </p:nvPr>
        </p:nvSpPr>
        <p:spPr/>
        <p:txBody>
          <a:bodyPr/>
          <a:lstStyle/>
          <a:p>
            <a:endParaRPr lang="en-US"/>
          </a:p>
        </p:txBody>
      </p:sp>
      <p:sp>
        <p:nvSpPr>
          <p:cNvPr id="4" name="Marcador de número de diapositiva 3"/>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2255538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D5E9DC02-456B-4D1E-8F11-5B60F6F64415}" type="datetimeFigureOut">
              <a:rPr lang="en-US" smtClean="0"/>
              <a:t>4/20/2021</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943182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D5E9DC02-456B-4D1E-8F11-5B60F6F64415}" type="datetimeFigureOut">
              <a:rPr lang="en-US" smtClean="0"/>
              <a:t>4/20/2021</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2715636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4/20/2021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8403559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4/20/2021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644635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E9DC02-456B-4D1E-8F11-5B60F6F64415}" type="datetimeFigureOut">
              <a:rPr lang="en-US" smtClean="0"/>
              <a:t>4/20/2021</a:t>
            </a:fld>
            <a:endParaRPr lang="en-U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2BEBE5-AAE0-4757-90DC-CC87AF6AC5F7}" type="slidenum">
              <a:rPr lang="en-US" smtClean="0"/>
              <a:t>‹Nº›</a:t>
            </a:fld>
            <a:endParaRPr lang="en-US"/>
          </a:p>
        </p:txBody>
      </p:sp>
    </p:spTree>
    <p:extLst>
      <p:ext uri="{BB962C8B-B14F-4D97-AF65-F5344CB8AC3E}">
        <p14:creationId xmlns:p14="http://schemas.microsoft.com/office/powerpoint/2010/main" val="87128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52401" y="124691"/>
            <a:ext cx="3255818" cy="646331"/>
          </a:xfrm>
          <a:prstGeom prst="rect">
            <a:avLst/>
          </a:prstGeom>
          <a:noFill/>
        </p:spPr>
        <p:txBody>
          <a:bodyPr wrap="square" rtlCol="0">
            <a:spAutoFit/>
          </a:bodyPr>
          <a:lstStyle/>
          <a:p>
            <a:r>
              <a:rPr lang="es-ES" dirty="0" smtClean="0"/>
              <a:t>UT. N°1 : Artillería de Campaña </a:t>
            </a:r>
          </a:p>
          <a:p>
            <a:endParaRPr lang="en-US" dirty="0"/>
          </a:p>
        </p:txBody>
      </p:sp>
      <p:sp>
        <p:nvSpPr>
          <p:cNvPr id="7" name="CuadroTexto 6"/>
          <p:cNvSpPr txBox="1"/>
          <p:nvPr/>
        </p:nvSpPr>
        <p:spPr>
          <a:xfrm>
            <a:off x="-96982" y="667623"/>
            <a:ext cx="9656618" cy="1323439"/>
          </a:xfrm>
          <a:prstGeom prst="rect">
            <a:avLst/>
          </a:prstGeom>
          <a:noFill/>
        </p:spPr>
        <p:txBody>
          <a:bodyPr wrap="square" rtlCol="0">
            <a:spAutoFit/>
          </a:bodyPr>
          <a:lstStyle/>
          <a:p>
            <a:pPr algn="ctr"/>
            <a:r>
              <a:rPr lang="es-ES" sz="4000" dirty="0" smtClean="0"/>
              <a:t>CONCEPTOS BÁSICOS  Y SIMBOLOGÍA DE ARTILLERIA DE CAMPAÑA</a:t>
            </a:r>
            <a:endParaRPr lang="en-US" sz="4000"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7225" y="3124200"/>
            <a:ext cx="4676775" cy="37338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a 2"/>
          <p:cNvGraphicFramePr>
            <a:graphicFrameLocks noGrp="1"/>
          </p:cNvGraphicFramePr>
          <p:nvPr>
            <p:extLst>
              <p:ext uri="{D42A27DB-BD31-4B8C-83A1-F6EECF244321}">
                <p14:modId xmlns:p14="http://schemas.microsoft.com/office/powerpoint/2010/main" val="995287584"/>
              </p:ext>
            </p:extLst>
          </p:nvPr>
        </p:nvGraphicFramePr>
        <p:xfrm>
          <a:off x="1205345" y="3076928"/>
          <a:ext cx="9448799" cy="548640"/>
        </p:xfrm>
        <a:graphic>
          <a:graphicData uri="http://schemas.openxmlformats.org/drawingml/2006/table">
            <a:tbl>
              <a:tblPr>
                <a:tableStyleId>{5C22544A-7EE6-4342-B048-85BDC9FD1C3A}</a:tableStyleId>
              </a:tblPr>
              <a:tblGrid>
                <a:gridCol w="9448799">
                  <a:extLst>
                    <a:ext uri="{9D8B030D-6E8A-4147-A177-3AD203B41FA5}">
                      <a16:colId xmlns:a16="http://schemas.microsoft.com/office/drawing/2014/main" val="402750947"/>
                    </a:ext>
                  </a:extLst>
                </a:gridCol>
              </a:tblGrid>
              <a:tr h="0">
                <a:tc>
                  <a:txBody>
                    <a:bodyPr/>
                    <a:lstStyle/>
                    <a:p>
                      <a:pPr algn="just">
                        <a:spcAft>
                          <a:spcPts val="0"/>
                        </a:spcAft>
                        <a:tabLst>
                          <a:tab pos="304800" algn="l"/>
                        </a:tabLst>
                      </a:pPr>
                      <a:r>
                        <a:rPr lang="es-ES" sz="3600" dirty="0" smtClean="0">
                          <a:effectLst/>
                        </a:rPr>
                        <a:t> </a:t>
                      </a:r>
                      <a:r>
                        <a:rPr lang="es-ES" sz="3600" dirty="0">
                          <a:effectLst/>
                        </a:rPr>
                        <a:t>La Artillería en las Diferentes Acciones Tácticas</a:t>
                      </a:r>
                      <a:endParaRPr lang="en-US" sz="36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tc>
                <a:extLst>
                  <a:ext uri="{0D108BD9-81ED-4DB2-BD59-A6C34878D82A}">
                    <a16:rowId xmlns:a16="http://schemas.microsoft.com/office/drawing/2014/main" val="2769323171"/>
                  </a:ext>
                </a:extLst>
              </a:tr>
            </a:tbl>
          </a:graphicData>
        </a:graphic>
      </p:graphicFrame>
    </p:spTree>
    <p:extLst>
      <p:ext uri="{BB962C8B-B14F-4D97-AF65-F5344CB8AC3E}">
        <p14:creationId xmlns:p14="http://schemas.microsoft.com/office/powerpoint/2010/main" val="21655438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4782" y="3931660"/>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
          <p:cNvSpPr>
            <a:spLocks noChangeArrowheads="1"/>
          </p:cNvSpPr>
          <p:nvPr/>
        </p:nvSpPr>
        <p:spPr bwMode="auto">
          <a:xfrm>
            <a:off x="193964" y="1582140"/>
            <a:ext cx="6610347" cy="4154984"/>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8100000" scaled="1"/>
            <a:tileRect/>
          </a:gradFill>
          <a:ln>
            <a:noFill/>
          </a:ln>
          <a:effectLs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762000" algn="l"/>
                <a:tab pos="685800" algn="l"/>
              </a:tabLst>
              <a:defRPr>
                <a:solidFill>
                  <a:schemeClr val="tx1"/>
                </a:solidFill>
                <a:latin typeface="Arial" panose="020B0604020202020204" pitchFamily="34" charset="0"/>
              </a:defRPr>
            </a:lvl1pPr>
            <a:lvl2pPr eaLnBrk="0" fontAlgn="base" hangingPunct="0">
              <a:spcBef>
                <a:spcPct val="0"/>
              </a:spcBef>
              <a:spcAft>
                <a:spcPct val="0"/>
              </a:spcAft>
              <a:tabLst>
                <a:tab pos="-762000" algn="l"/>
                <a:tab pos="685800" algn="l"/>
              </a:tabLst>
              <a:defRPr>
                <a:solidFill>
                  <a:schemeClr val="tx1"/>
                </a:solidFill>
                <a:latin typeface="Arial" panose="020B0604020202020204" pitchFamily="34" charset="0"/>
              </a:defRPr>
            </a:lvl2pPr>
            <a:lvl3pPr eaLnBrk="0" fontAlgn="base" hangingPunct="0">
              <a:spcBef>
                <a:spcPct val="0"/>
              </a:spcBef>
              <a:spcAft>
                <a:spcPct val="0"/>
              </a:spcAft>
              <a:tabLst>
                <a:tab pos="-762000" algn="l"/>
                <a:tab pos="685800" algn="l"/>
              </a:tabLst>
              <a:defRPr>
                <a:solidFill>
                  <a:schemeClr val="tx1"/>
                </a:solidFill>
                <a:latin typeface="Arial" panose="020B0604020202020204" pitchFamily="34" charset="0"/>
              </a:defRPr>
            </a:lvl3pPr>
            <a:lvl4pPr eaLnBrk="0" fontAlgn="base" hangingPunct="0">
              <a:spcBef>
                <a:spcPct val="0"/>
              </a:spcBef>
              <a:spcAft>
                <a:spcPct val="0"/>
              </a:spcAft>
              <a:tabLst>
                <a:tab pos="-762000" algn="l"/>
                <a:tab pos="685800" algn="l"/>
              </a:tabLst>
              <a:defRPr>
                <a:solidFill>
                  <a:schemeClr val="tx1"/>
                </a:solidFill>
                <a:latin typeface="Arial" panose="020B0604020202020204" pitchFamily="34" charset="0"/>
              </a:defRPr>
            </a:lvl4pPr>
            <a:lvl5pPr eaLnBrk="0" fontAlgn="base" hangingPunct="0">
              <a:spcBef>
                <a:spcPct val="0"/>
              </a:spcBef>
              <a:spcAft>
                <a:spcPct val="0"/>
              </a:spcAft>
              <a:tabLst>
                <a:tab pos="-762000" algn="l"/>
                <a:tab pos="685800" algn="l"/>
              </a:tabLst>
              <a:defRPr>
                <a:solidFill>
                  <a:schemeClr val="tx1"/>
                </a:solidFill>
                <a:latin typeface="Arial" panose="020B0604020202020204" pitchFamily="34" charset="0"/>
              </a:defRPr>
            </a:lvl5pPr>
            <a:lvl6pPr eaLnBrk="0" fontAlgn="base" hangingPunct="0">
              <a:spcBef>
                <a:spcPct val="0"/>
              </a:spcBef>
              <a:spcAft>
                <a:spcPct val="0"/>
              </a:spcAft>
              <a:tabLst>
                <a:tab pos="-762000" algn="l"/>
                <a:tab pos="685800" algn="l"/>
              </a:tabLst>
              <a:defRPr>
                <a:solidFill>
                  <a:schemeClr val="tx1"/>
                </a:solidFill>
                <a:latin typeface="Arial" panose="020B0604020202020204" pitchFamily="34" charset="0"/>
              </a:defRPr>
            </a:lvl6pPr>
            <a:lvl7pPr eaLnBrk="0" fontAlgn="base" hangingPunct="0">
              <a:spcBef>
                <a:spcPct val="0"/>
              </a:spcBef>
              <a:spcAft>
                <a:spcPct val="0"/>
              </a:spcAft>
              <a:tabLst>
                <a:tab pos="-762000" algn="l"/>
                <a:tab pos="685800" algn="l"/>
              </a:tabLst>
              <a:defRPr>
                <a:solidFill>
                  <a:schemeClr val="tx1"/>
                </a:solidFill>
                <a:latin typeface="Arial" panose="020B0604020202020204" pitchFamily="34" charset="0"/>
              </a:defRPr>
            </a:lvl7pPr>
            <a:lvl8pPr eaLnBrk="0" fontAlgn="base" hangingPunct="0">
              <a:spcBef>
                <a:spcPct val="0"/>
              </a:spcBef>
              <a:spcAft>
                <a:spcPct val="0"/>
              </a:spcAft>
              <a:tabLst>
                <a:tab pos="-762000" algn="l"/>
                <a:tab pos="685800" algn="l"/>
              </a:tabLst>
              <a:defRPr>
                <a:solidFill>
                  <a:schemeClr val="tx1"/>
                </a:solidFill>
                <a:latin typeface="Arial" panose="020B0604020202020204" pitchFamily="34" charset="0"/>
              </a:defRPr>
            </a:lvl8pPr>
            <a:lvl9pPr eaLnBrk="0" fontAlgn="base" hangingPunct="0">
              <a:spcBef>
                <a:spcPct val="0"/>
              </a:spcBef>
              <a:spcAft>
                <a:spcPct val="0"/>
              </a:spcAft>
              <a:tabLst>
                <a:tab pos="-762000" algn="l"/>
                <a:tab pos="6858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tabLst>
                <a:tab pos="-762000" algn="l"/>
                <a:tab pos="685800" algn="l"/>
              </a:tabLst>
            </a:pPr>
            <a:r>
              <a:rPr kumimoji="0" lang="es-ES" altLang="en-US" sz="2400" b="1" i="0" u="none" strike="noStrike" cap="none" normalizeH="0" baseline="0" dirty="0" smtClean="0">
                <a:ln>
                  <a:noFill/>
                </a:ln>
                <a:effectLst/>
                <a:latin typeface="+mn-lt"/>
                <a:ea typeface="Times New Roman" panose="02020603050405020304" pitchFamily="18" charset="0"/>
              </a:rPr>
              <a:t>La Artillería en las Operaciones Anfibias.</a:t>
            </a:r>
            <a:endParaRPr kumimoji="0" lang="es-ES" altLang="en-US" sz="2400" b="1" i="0" u="none" strike="noStrike" cap="none" normalizeH="0" baseline="0" dirty="0" smtClean="0">
              <a:ln>
                <a:noFill/>
              </a:ln>
              <a:effectLst/>
              <a:latin typeface="+mn-lt"/>
            </a:endParaRPr>
          </a:p>
          <a:p>
            <a:pPr marL="0" marR="0" lvl="0" indent="0" algn="l" defTabSz="914400" rtl="0" eaLnBrk="0" fontAlgn="base" latinLnBrk="0" hangingPunct="0">
              <a:lnSpc>
                <a:spcPct val="100000"/>
              </a:lnSpc>
              <a:spcBef>
                <a:spcPct val="0"/>
              </a:spcBef>
              <a:spcAft>
                <a:spcPct val="0"/>
              </a:spcAft>
              <a:buClrTx/>
              <a:buSzTx/>
              <a:tabLst>
                <a:tab pos="-762000" algn="l"/>
                <a:tab pos="685800" algn="l"/>
              </a:tabLst>
            </a:pPr>
            <a:endParaRPr kumimoji="0" lang="en-US" altLang="en-US" sz="2400" b="1" i="0" u="none" strike="noStrike" cap="none" normalizeH="0" baseline="0" dirty="0" smtClean="0">
              <a:ln>
                <a:noFill/>
              </a:ln>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tab pos="-762000" algn="l"/>
                <a:tab pos="685800" algn="l"/>
              </a:tabLst>
            </a:pPr>
            <a:r>
              <a:rPr kumimoji="0" lang="es-ES" altLang="en-US" sz="2400" b="1" i="0" u="none" strike="noStrike" cap="none" normalizeH="0" baseline="0" dirty="0" smtClean="0">
                <a:ln>
                  <a:noFill/>
                </a:ln>
                <a:effectLst/>
                <a:latin typeface="+mn-lt"/>
                <a:ea typeface="Times New Roman" panose="02020603050405020304" pitchFamily="18" charset="0"/>
              </a:rPr>
              <a:t>	La elaboración detallada de los planes, es de máxima importancia en una operación anfibia. La característica distintiva en esta clase de operaciones, es el movimiento de buque a playa. </a:t>
            </a:r>
            <a:endParaRPr kumimoji="0" lang="en-US" altLang="en-US" sz="2400" b="1" i="0" u="none" strike="noStrike" cap="none" normalizeH="0" baseline="0" dirty="0" smtClean="0">
              <a:ln>
                <a:noFill/>
              </a:ln>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tab pos="-762000" algn="l"/>
                <a:tab pos="685800" algn="l"/>
              </a:tabLst>
            </a:pPr>
            <a:r>
              <a:rPr kumimoji="0" lang="es-ES" altLang="en-US" sz="2400" b="1" i="0" u="none" strike="noStrike" cap="none" normalizeH="0" baseline="0" dirty="0" smtClean="0">
                <a:ln>
                  <a:noFill/>
                </a:ln>
                <a:effectLst/>
                <a:latin typeface="+mn-lt"/>
                <a:ea typeface="Times New Roman" panose="02020603050405020304" pitchFamily="18" charset="0"/>
              </a:rPr>
              <a:t>	El Comandante deberá tener en cuenta que no va a contar con el apoyo de fuego de sus unidades orgánicas hasta que la cabeza de playa se encuentre asegurada.</a:t>
            </a:r>
            <a:endParaRPr kumimoji="0" lang="en-US" altLang="en-US" sz="2400" b="1" i="0" u="none" strike="noStrike" cap="none" normalizeH="0" baseline="0" dirty="0" smtClean="0">
              <a:ln>
                <a:noFill/>
              </a:ln>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tab pos="-762000" algn="l"/>
                <a:tab pos="685800" algn="l"/>
              </a:tabLst>
            </a:pPr>
            <a:endParaRPr kumimoji="0" lang="en-US" altLang="en-US" sz="2400" b="0" i="0" u="none" strike="noStrike" cap="none" normalizeH="0" baseline="0" dirty="0" smtClean="0">
              <a:ln>
                <a:noFill/>
              </a:ln>
              <a:effectLst/>
              <a:latin typeface="+mn-lt"/>
            </a:endParaRPr>
          </a:p>
        </p:txBody>
      </p:sp>
      <p:pic>
        <p:nvPicPr>
          <p:cNvPr id="7" name="Imagen 6"/>
          <p:cNvPicPr>
            <a:picLocks noChangeAspect="1"/>
          </p:cNvPicPr>
          <p:nvPr/>
        </p:nvPicPr>
        <p:blipFill>
          <a:blip r:embed="rId4"/>
          <a:stretch>
            <a:fillRect/>
          </a:stretch>
        </p:blipFill>
        <p:spPr>
          <a:xfrm>
            <a:off x="6975763" y="1079753"/>
            <a:ext cx="3810000" cy="2543175"/>
          </a:xfrm>
          <a:prstGeom prst="rect">
            <a:avLst/>
          </a:prstGeom>
        </p:spPr>
      </p:pic>
      <p:pic>
        <p:nvPicPr>
          <p:cNvPr id="9" name="Imagen 8"/>
          <p:cNvPicPr>
            <a:picLocks noChangeAspect="1"/>
          </p:cNvPicPr>
          <p:nvPr/>
        </p:nvPicPr>
        <p:blipFill>
          <a:blip r:embed="rId5"/>
          <a:stretch>
            <a:fillRect/>
          </a:stretch>
        </p:blipFill>
        <p:spPr>
          <a:xfrm>
            <a:off x="7388731" y="3797532"/>
            <a:ext cx="4623089" cy="2773853"/>
          </a:xfrm>
          <a:prstGeom prst="rect">
            <a:avLst/>
          </a:prstGeom>
        </p:spPr>
      </p:pic>
    </p:spTree>
    <p:extLst>
      <p:ext uri="{BB962C8B-B14F-4D97-AF65-F5344CB8AC3E}">
        <p14:creationId xmlns:p14="http://schemas.microsoft.com/office/powerpoint/2010/main" val="906105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stretch>
            <a:fillRect/>
          </a:stretch>
        </p:blipFill>
        <p:spPr>
          <a:xfrm>
            <a:off x="7704943" y="373024"/>
            <a:ext cx="4203038" cy="6338603"/>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97516" y="124691"/>
            <a:ext cx="610465" cy="651163"/>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sp>
        <p:nvSpPr>
          <p:cNvPr id="2" name="Rectángulo 1"/>
          <p:cNvSpPr/>
          <p:nvPr/>
        </p:nvSpPr>
        <p:spPr>
          <a:xfrm>
            <a:off x="304800" y="899610"/>
            <a:ext cx="6761018" cy="6740307"/>
          </a:xfrm>
          <a:prstGeom prst="rect">
            <a:avLst/>
          </a:prstGeom>
        </p:spPr>
        <p:txBody>
          <a:bodyPr wrap="square">
            <a:spAutoFit/>
          </a:bodyPr>
          <a:lstStyle/>
          <a:p>
            <a:pPr algn="just">
              <a:spcAft>
                <a:spcPts val="0"/>
              </a:spcAft>
              <a:tabLst>
                <a:tab pos="-762000" algn="l"/>
                <a:tab pos="685800" algn="l"/>
              </a:tabLst>
            </a:pPr>
            <a:r>
              <a:rPr lang="es-ES" sz="2400" dirty="0">
                <a:ea typeface="Times New Roman" panose="02020603050405020304" pitchFamily="18" charset="0"/>
              </a:rPr>
              <a:t>Deberá tener en cuenta para la conducción de la artillería lo siguiente</a:t>
            </a:r>
            <a:r>
              <a:rPr lang="es-ES" sz="2400" dirty="0" smtClean="0">
                <a:ea typeface="Times New Roman" panose="02020603050405020304" pitchFamily="18" charset="0"/>
              </a:rPr>
              <a:t>:</a:t>
            </a:r>
            <a:r>
              <a:rPr lang="es-ES" sz="2400" dirty="0">
                <a:ea typeface="Times New Roman" panose="02020603050405020304" pitchFamily="18" charset="0"/>
              </a:rPr>
              <a:t> </a:t>
            </a:r>
            <a:endParaRPr lang="en-US" sz="2400" dirty="0" smtClean="0">
              <a:ea typeface="Times New Roman" panose="02020603050405020304" pitchFamily="18" charset="0"/>
            </a:endParaRPr>
          </a:p>
          <a:p>
            <a:pPr marL="342900" lvl="0" indent="-342900" algn="just">
              <a:spcAft>
                <a:spcPts val="0"/>
              </a:spcAft>
              <a:buFont typeface="+mj-lt"/>
              <a:buAutoNum type="arabicPeriod"/>
              <a:tabLst>
                <a:tab pos="-762000" algn="l"/>
                <a:tab pos="685800" algn="l"/>
              </a:tabLst>
            </a:pPr>
            <a:r>
              <a:rPr lang="es-ES" sz="2400" dirty="0" smtClean="0">
                <a:ea typeface="Times New Roman" panose="02020603050405020304" pitchFamily="18" charset="0"/>
              </a:rPr>
              <a:t>Al producirse la descarga general, deberán tener la primera prioridad las unidades de artillería livianas que por su </a:t>
            </a:r>
            <a:r>
              <a:rPr lang="es-ES" sz="2400" dirty="0" err="1" smtClean="0">
                <a:ea typeface="Times New Roman" panose="02020603050405020304" pitchFamily="18" charset="0"/>
              </a:rPr>
              <a:t>carac-terísticas</a:t>
            </a:r>
            <a:r>
              <a:rPr lang="es-ES" sz="2400" dirty="0" smtClean="0">
                <a:ea typeface="Times New Roman" panose="02020603050405020304" pitchFamily="18" charset="0"/>
              </a:rPr>
              <a:t> de movilidad y rapidez en el despliegue y ocupación de posiciones de fuego, permiten a las unidades de maniobra contar con medios de apoyo de fuego de mediano alcance.</a:t>
            </a:r>
          </a:p>
          <a:p>
            <a:pPr marL="342900" lvl="0" indent="-342900" algn="just">
              <a:spcAft>
                <a:spcPts val="0"/>
              </a:spcAft>
              <a:buFont typeface="+mj-lt"/>
              <a:buAutoNum type="arabicPeriod"/>
              <a:tabLst>
                <a:tab pos="-762000" algn="l"/>
                <a:tab pos="685800" algn="l"/>
              </a:tabLst>
            </a:pPr>
            <a:endParaRPr lang="es-ES" sz="2400" dirty="0">
              <a:ea typeface="Times New Roman" panose="02020603050405020304" pitchFamily="18" charset="0"/>
            </a:endParaRPr>
          </a:p>
          <a:p>
            <a:pPr marL="342900" lvl="0" indent="-342900" algn="just">
              <a:spcAft>
                <a:spcPts val="0"/>
              </a:spcAft>
              <a:buFont typeface="+mj-lt"/>
              <a:buAutoNum type="arabicPeriod"/>
              <a:tabLst>
                <a:tab pos="-762000" algn="l"/>
                <a:tab pos="685800" algn="l"/>
              </a:tabLst>
            </a:pPr>
            <a:r>
              <a:rPr lang="es-ES" sz="2400" dirty="0" smtClean="0">
                <a:ea typeface="Times New Roman" panose="02020603050405020304" pitchFamily="18" charset="0"/>
              </a:rPr>
              <a:t>Una </a:t>
            </a:r>
            <a:r>
              <a:rPr lang="es-ES" sz="2400" dirty="0">
                <a:ea typeface="Times New Roman" panose="02020603050405020304" pitchFamily="18" charset="0"/>
              </a:rPr>
              <a:t>vez que las unidades de artillería livianas se encuentren cumpliendo los requerimientos de las unidades de maniobra de acuerdo al plan de fuego, desembarcarán las unidades de artillería medianas, protegidas en primera instancia por los fuegos de las unidades de artillería menores.</a:t>
            </a:r>
            <a:endParaRPr lang="en-US" sz="2400" dirty="0">
              <a:ea typeface="Times New Roman" panose="02020603050405020304" pitchFamily="18" charset="0"/>
            </a:endParaRPr>
          </a:p>
          <a:p>
            <a:pPr algn="just">
              <a:spcAft>
                <a:spcPts val="0"/>
              </a:spcAft>
              <a:tabLst>
                <a:tab pos="-762000" algn="l"/>
              </a:tabLst>
            </a:pP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rabicPeriod"/>
              <a:tabLst>
                <a:tab pos="-762000" algn="l"/>
                <a:tab pos="685800" algn="l"/>
              </a:tabLst>
            </a:pPr>
            <a:endParaRPr lang="en-US" sz="2400" dirty="0">
              <a:ea typeface="Times New Roman" panose="02020603050405020304" pitchFamily="18" charset="0"/>
            </a:endParaRPr>
          </a:p>
        </p:txBody>
      </p:sp>
    </p:spTree>
    <p:extLst>
      <p:ext uri="{BB962C8B-B14F-4D97-AF65-F5344CB8AC3E}">
        <p14:creationId xmlns:p14="http://schemas.microsoft.com/office/powerpoint/2010/main" val="41424461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5524500" y="1086544"/>
            <a:ext cx="6667500" cy="5771456"/>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30761" y="124691"/>
            <a:ext cx="995416" cy="1061777"/>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sp>
        <p:nvSpPr>
          <p:cNvPr id="2" name="Rectángulo 1"/>
          <p:cNvSpPr/>
          <p:nvPr/>
        </p:nvSpPr>
        <p:spPr>
          <a:xfrm>
            <a:off x="337845" y="1186468"/>
            <a:ext cx="6096000" cy="4893647"/>
          </a:xfrm>
          <a:prstGeom prst="rect">
            <a:avLst/>
          </a:prstGeom>
        </p:spPr>
        <p:txBody>
          <a:bodyPr>
            <a:spAutoFit/>
          </a:bodyPr>
          <a:lstStyle/>
          <a:p>
            <a:pPr lvl="0" algn="just">
              <a:spcAft>
                <a:spcPts val="0"/>
              </a:spcAft>
              <a:tabLst>
                <a:tab pos="-762000" algn="l"/>
              </a:tabLst>
            </a:pPr>
            <a:r>
              <a:rPr lang="es-ES" sz="2400" dirty="0" smtClean="0">
                <a:ea typeface="Times New Roman" panose="02020603050405020304" pitchFamily="18" charset="0"/>
              </a:rPr>
              <a:t>3. Toma </a:t>
            </a:r>
            <a:r>
              <a:rPr lang="es-ES" sz="2400" dirty="0">
                <a:ea typeface="Times New Roman" panose="02020603050405020304" pitchFamily="18" charset="0"/>
              </a:rPr>
              <a:t>gran importancia la </a:t>
            </a:r>
            <a:r>
              <a:rPr lang="es-ES" sz="2400" b="1" u="sng" dirty="0">
                <a:solidFill>
                  <a:srgbClr val="FF0000"/>
                </a:solidFill>
                <a:ea typeface="Times New Roman" panose="02020603050405020304" pitchFamily="18" charset="0"/>
              </a:rPr>
              <a:t>partida de apoyo de playa </a:t>
            </a:r>
            <a:r>
              <a:rPr lang="es-ES" sz="2400" dirty="0">
                <a:ea typeface="Times New Roman" panose="02020603050405020304" pitchFamily="18" charset="0"/>
              </a:rPr>
              <a:t>en el desembarco de las unidades de artillería medianas, evitando que estas queden inmovilizadas debido a la consistencia del terreno arenoso en la playa.</a:t>
            </a:r>
            <a:endParaRPr lang="en-US" sz="2400" dirty="0">
              <a:ea typeface="Times New Roman" panose="02020603050405020304" pitchFamily="18" charset="0"/>
            </a:endParaRPr>
          </a:p>
          <a:p>
            <a:pPr algn="just">
              <a:spcAft>
                <a:spcPts val="0"/>
              </a:spcAft>
              <a:tabLst>
                <a:tab pos="-762000" algn="l"/>
              </a:tabLst>
            </a:pPr>
            <a:r>
              <a:rPr lang="es-ES" sz="2400" dirty="0">
                <a:ea typeface="Times New Roman" panose="02020603050405020304" pitchFamily="18" charset="0"/>
              </a:rPr>
              <a:t> </a:t>
            </a:r>
            <a:endParaRPr lang="en-US" sz="2400" dirty="0">
              <a:ea typeface="Times New Roman" panose="02020603050405020304" pitchFamily="18" charset="0"/>
            </a:endParaRPr>
          </a:p>
          <a:p>
            <a:pPr lvl="0" algn="just">
              <a:spcAft>
                <a:spcPts val="0"/>
              </a:spcAft>
              <a:tabLst>
                <a:tab pos="-762000" algn="l"/>
              </a:tabLst>
            </a:pPr>
            <a:r>
              <a:rPr lang="es-ES" sz="2400" dirty="0" smtClean="0">
                <a:ea typeface="Times New Roman" panose="02020603050405020304" pitchFamily="18" charset="0"/>
              </a:rPr>
              <a:t>4. El </a:t>
            </a:r>
            <a:r>
              <a:rPr lang="es-ES" sz="2400" dirty="0">
                <a:ea typeface="Times New Roman" panose="02020603050405020304" pitchFamily="18" charset="0"/>
              </a:rPr>
              <a:t>Comandante debe prever en el plan de embarque la distribución de las unidades de artillería divididas en partidas. Este procedimiento evita perder una unidad completa si el medio de transporte es hundido o dañado por la acción de las fuerzas navales y aéreas adversarias. </a:t>
            </a:r>
            <a:endParaRPr lang="en-US" sz="2400" dirty="0">
              <a:ea typeface="Times New Roman" panose="02020603050405020304" pitchFamily="18" charset="0"/>
            </a:endParaRPr>
          </a:p>
        </p:txBody>
      </p:sp>
    </p:spTree>
    <p:extLst>
      <p:ext uri="{BB962C8B-B14F-4D97-AF65-F5344CB8AC3E}">
        <p14:creationId xmlns:p14="http://schemas.microsoft.com/office/powerpoint/2010/main" val="9855571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753466" y="3011481"/>
            <a:ext cx="7570643" cy="3642552"/>
          </a:xfrm>
          <a:prstGeom prst="rect">
            <a:avLst/>
          </a:prstGeom>
          <a:scene3d>
            <a:camera prst="orthographicFront"/>
            <a:lightRig rig="threePt" dir="t"/>
          </a:scene3d>
          <a:sp3d>
            <a:bevelT w="165100" prst="coolSlant"/>
          </a:sp3d>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sp>
        <p:nvSpPr>
          <p:cNvPr id="2" name="Rectángulo 1"/>
          <p:cNvSpPr/>
          <p:nvPr/>
        </p:nvSpPr>
        <p:spPr>
          <a:xfrm>
            <a:off x="193964" y="1146125"/>
            <a:ext cx="10010775" cy="3108543"/>
          </a:xfrm>
          <a:prstGeom prst="rect">
            <a:avLst/>
          </a:prstGeom>
        </p:spPr>
        <p:txBody>
          <a:bodyPr wrap="square">
            <a:spAutoFit/>
          </a:bodyPr>
          <a:lstStyle/>
          <a:p>
            <a:pPr algn="just">
              <a:spcAft>
                <a:spcPts val="0"/>
              </a:spcAft>
              <a:tabLst>
                <a:tab pos="-762000" algn="l"/>
              </a:tabLst>
            </a:pPr>
            <a:r>
              <a:rPr lang="es-ES" sz="2800" dirty="0">
                <a:ea typeface="Times New Roman" panose="02020603050405020304" pitchFamily="18" charset="0"/>
              </a:rPr>
              <a:t>Este embarque debe coincidir con las zonas de </a:t>
            </a:r>
            <a:r>
              <a:rPr lang="es-ES" sz="2800" dirty="0" smtClean="0">
                <a:ea typeface="Times New Roman" panose="02020603050405020304" pitchFamily="18" charset="0"/>
              </a:rPr>
              <a:t>posiciones </a:t>
            </a:r>
            <a:r>
              <a:rPr lang="es-ES" sz="2800" dirty="0">
                <a:ea typeface="Times New Roman" panose="02020603050405020304" pitchFamily="18" charset="0"/>
              </a:rPr>
              <a:t>y por las misiones tácticas asignadas a las unidades de artillería. </a:t>
            </a:r>
            <a:endParaRPr lang="en-US" sz="2800" dirty="0">
              <a:ea typeface="Times New Roman" panose="02020603050405020304" pitchFamily="18" charset="0"/>
            </a:endParaRPr>
          </a:p>
          <a:p>
            <a:pPr algn="just">
              <a:spcAft>
                <a:spcPts val="0"/>
              </a:spcAft>
              <a:tabLst>
                <a:tab pos="-762000" algn="l"/>
              </a:tabLst>
            </a:pPr>
            <a:r>
              <a:rPr lang="es-ES" sz="2800" dirty="0">
                <a:ea typeface="Times New Roman" panose="02020603050405020304" pitchFamily="18" charset="0"/>
              </a:rPr>
              <a:t> </a:t>
            </a:r>
            <a:endParaRPr lang="en-US" sz="2800" dirty="0">
              <a:ea typeface="Times New Roman" panose="02020603050405020304" pitchFamily="18" charset="0"/>
            </a:endParaRPr>
          </a:p>
          <a:p>
            <a:pPr lvl="0" algn="just">
              <a:spcAft>
                <a:spcPts val="0"/>
              </a:spcAft>
              <a:tabLst>
                <a:tab pos="-762000" algn="l"/>
              </a:tabLst>
            </a:pPr>
            <a:r>
              <a:rPr lang="es-ES" sz="2800" dirty="0">
                <a:ea typeface="Times New Roman" panose="02020603050405020304" pitchFamily="18" charset="0"/>
              </a:rPr>
              <a:t>Las unidades de artillería deberán desembarcar con la mayor cantidad de munición que puedan transportas </a:t>
            </a:r>
            <a:r>
              <a:rPr lang="es-ES" sz="2800" i="1" u="sng" dirty="0">
                <a:solidFill>
                  <a:srgbClr val="FF0000"/>
                </a:solidFill>
                <a:ea typeface="Times New Roman" panose="02020603050405020304" pitchFamily="18" charset="0"/>
              </a:rPr>
              <a:t>permitiendo una independencia logística </a:t>
            </a:r>
            <a:r>
              <a:rPr lang="es-ES" sz="2800" dirty="0">
                <a:ea typeface="Times New Roman" panose="02020603050405020304" pitchFamily="18" charset="0"/>
              </a:rPr>
              <a:t>en espera del desembarco y posterior despliegue de la unidad de apoyo de servicio en combate.</a:t>
            </a:r>
            <a:endParaRPr lang="en-US" sz="2800" dirty="0">
              <a:ea typeface="Times New Roman" panose="02020603050405020304" pitchFamily="18" charset="0"/>
            </a:endParaRPr>
          </a:p>
        </p:txBody>
      </p:sp>
    </p:spTree>
    <p:extLst>
      <p:ext uri="{BB962C8B-B14F-4D97-AF65-F5344CB8AC3E}">
        <p14:creationId xmlns:p14="http://schemas.microsoft.com/office/powerpoint/2010/main" val="22452360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886690" y="848715"/>
            <a:ext cx="8659091" cy="2939139"/>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34962" y="3595254"/>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a:spLocks noChangeArrowheads="1"/>
          </p:cNvSpPr>
          <p:nvPr/>
        </p:nvSpPr>
        <p:spPr bwMode="auto">
          <a:xfrm>
            <a:off x="418377" y="3865547"/>
            <a:ext cx="10651115"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762000" algn="l"/>
              </a:tabLst>
              <a:defRPr>
                <a:solidFill>
                  <a:schemeClr val="tx1"/>
                </a:solidFill>
                <a:latin typeface="Arial" panose="020B0604020202020204" pitchFamily="34" charset="0"/>
              </a:defRPr>
            </a:lvl1pPr>
            <a:lvl2pPr eaLnBrk="0" fontAlgn="base" hangingPunct="0">
              <a:spcBef>
                <a:spcPct val="0"/>
              </a:spcBef>
              <a:spcAft>
                <a:spcPct val="0"/>
              </a:spcAft>
              <a:tabLst>
                <a:tab pos="-762000" algn="l"/>
              </a:tabLst>
              <a:defRPr>
                <a:solidFill>
                  <a:schemeClr val="tx1"/>
                </a:solidFill>
                <a:latin typeface="Arial" panose="020B0604020202020204" pitchFamily="34" charset="0"/>
              </a:defRPr>
            </a:lvl2pPr>
            <a:lvl3pPr eaLnBrk="0" fontAlgn="base" hangingPunct="0">
              <a:spcBef>
                <a:spcPct val="0"/>
              </a:spcBef>
              <a:spcAft>
                <a:spcPct val="0"/>
              </a:spcAft>
              <a:tabLst>
                <a:tab pos="-762000" algn="l"/>
              </a:tabLst>
              <a:defRPr>
                <a:solidFill>
                  <a:schemeClr val="tx1"/>
                </a:solidFill>
                <a:latin typeface="Arial" panose="020B0604020202020204" pitchFamily="34" charset="0"/>
              </a:defRPr>
            </a:lvl3pPr>
            <a:lvl4pPr eaLnBrk="0" fontAlgn="base" hangingPunct="0">
              <a:spcBef>
                <a:spcPct val="0"/>
              </a:spcBef>
              <a:spcAft>
                <a:spcPct val="0"/>
              </a:spcAft>
              <a:tabLst>
                <a:tab pos="-762000" algn="l"/>
              </a:tabLst>
              <a:defRPr>
                <a:solidFill>
                  <a:schemeClr val="tx1"/>
                </a:solidFill>
                <a:latin typeface="Arial" panose="020B0604020202020204" pitchFamily="34" charset="0"/>
              </a:defRPr>
            </a:lvl4pPr>
            <a:lvl5pPr eaLnBrk="0" fontAlgn="base" hangingPunct="0">
              <a:spcBef>
                <a:spcPct val="0"/>
              </a:spcBef>
              <a:spcAft>
                <a:spcPct val="0"/>
              </a:spcAft>
              <a:tabLst>
                <a:tab pos="-762000" algn="l"/>
              </a:tabLst>
              <a:defRPr>
                <a:solidFill>
                  <a:schemeClr val="tx1"/>
                </a:solidFill>
                <a:latin typeface="Arial" panose="020B0604020202020204" pitchFamily="34" charset="0"/>
              </a:defRPr>
            </a:lvl5pPr>
            <a:lvl6pPr eaLnBrk="0" fontAlgn="base" hangingPunct="0">
              <a:spcBef>
                <a:spcPct val="0"/>
              </a:spcBef>
              <a:spcAft>
                <a:spcPct val="0"/>
              </a:spcAft>
              <a:tabLst>
                <a:tab pos="-762000" algn="l"/>
              </a:tabLst>
              <a:defRPr>
                <a:solidFill>
                  <a:schemeClr val="tx1"/>
                </a:solidFill>
                <a:latin typeface="Arial" panose="020B0604020202020204" pitchFamily="34" charset="0"/>
              </a:defRPr>
            </a:lvl6pPr>
            <a:lvl7pPr eaLnBrk="0" fontAlgn="base" hangingPunct="0">
              <a:spcBef>
                <a:spcPct val="0"/>
              </a:spcBef>
              <a:spcAft>
                <a:spcPct val="0"/>
              </a:spcAft>
              <a:tabLst>
                <a:tab pos="-762000" algn="l"/>
              </a:tabLst>
              <a:defRPr>
                <a:solidFill>
                  <a:schemeClr val="tx1"/>
                </a:solidFill>
                <a:latin typeface="Arial" panose="020B0604020202020204" pitchFamily="34" charset="0"/>
              </a:defRPr>
            </a:lvl7pPr>
            <a:lvl8pPr eaLnBrk="0" fontAlgn="base" hangingPunct="0">
              <a:spcBef>
                <a:spcPct val="0"/>
              </a:spcBef>
              <a:spcAft>
                <a:spcPct val="0"/>
              </a:spcAft>
              <a:tabLst>
                <a:tab pos="-762000" algn="l"/>
              </a:tabLst>
              <a:defRPr>
                <a:solidFill>
                  <a:schemeClr val="tx1"/>
                </a:solidFill>
                <a:latin typeface="Arial" panose="020B0604020202020204" pitchFamily="34" charset="0"/>
              </a:defRPr>
            </a:lvl8pPr>
            <a:lvl9pPr eaLnBrk="0" fontAlgn="base" hangingPunct="0">
              <a:spcBef>
                <a:spcPct val="0"/>
              </a:spcBef>
              <a:spcAft>
                <a:spcPct val="0"/>
              </a:spcAft>
              <a:tabLst>
                <a:tab pos="-762000" algn="l"/>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tab pos="-762000" algn="l"/>
              </a:tabLst>
            </a:pPr>
            <a:r>
              <a:rPr kumimoji="0" lang="es-ES" altLang="en-US" sz="2400" b="1" i="0" u="none" strike="noStrike" cap="none" normalizeH="0" baseline="0" dirty="0" smtClean="0">
                <a:ln>
                  <a:noFill/>
                </a:ln>
                <a:solidFill>
                  <a:schemeClr val="bg2">
                    <a:lumMod val="25000"/>
                  </a:schemeClr>
                </a:solidFill>
                <a:effectLst/>
                <a:latin typeface="+mn-lt"/>
                <a:ea typeface="Times New Roman" panose="02020603050405020304" pitchFamily="18" charset="0"/>
              </a:rPr>
              <a:t>La Artillería en Combate en Zonas Urbanas.</a:t>
            </a:r>
          </a:p>
          <a:p>
            <a:pPr marL="0" marR="0" lvl="0" indent="0" algn="ctr" defTabSz="914400" rtl="0" eaLnBrk="0" fontAlgn="base" latinLnBrk="0" hangingPunct="0">
              <a:lnSpc>
                <a:spcPct val="100000"/>
              </a:lnSpc>
              <a:spcBef>
                <a:spcPct val="0"/>
              </a:spcBef>
              <a:spcAft>
                <a:spcPct val="0"/>
              </a:spcAft>
              <a:buClrTx/>
              <a:buSzTx/>
              <a:tabLst>
                <a:tab pos="-762000" algn="l"/>
              </a:tabLst>
            </a:pPr>
            <a:endParaRPr kumimoji="0" lang="en-US" altLang="en-US" sz="2400" b="0" i="0" u="none" strike="noStrike" cap="none" normalizeH="0" baseline="0" dirty="0" smtClean="0">
              <a:ln>
                <a:noFill/>
              </a:ln>
              <a:solidFill>
                <a:schemeClr val="bg2">
                  <a:lumMod val="25000"/>
                </a:schemeClr>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tab pos="-762000" algn="l"/>
              </a:tabLst>
            </a:pPr>
            <a:r>
              <a:rPr kumimoji="0" lang="es-ES" altLang="en-US" sz="2400" b="0" i="0" u="none" strike="noStrike" cap="none" normalizeH="0" baseline="0" dirty="0" smtClean="0">
                <a:ln>
                  <a:noFill/>
                </a:ln>
                <a:solidFill>
                  <a:schemeClr val="bg2">
                    <a:lumMod val="25000"/>
                  </a:schemeClr>
                </a:solidFill>
                <a:effectLst/>
                <a:latin typeface="+mn-lt"/>
                <a:ea typeface="Times New Roman" panose="02020603050405020304" pitchFamily="18" charset="0"/>
              </a:rPr>
              <a:t>Las poblaciones se eluden si ello no afecta mayormente al plan que se esta realizando.</a:t>
            </a:r>
            <a:endParaRPr kumimoji="0" lang="en-US" altLang="en-US" sz="2400" b="0" i="0" u="none" strike="noStrike" cap="none" normalizeH="0" baseline="0" dirty="0" smtClean="0">
              <a:ln>
                <a:noFill/>
              </a:ln>
              <a:solidFill>
                <a:schemeClr val="bg2">
                  <a:lumMod val="25000"/>
                </a:schemeClr>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tab pos="-762000" algn="l"/>
              </a:tabLst>
            </a:pPr>
            <a:r>
              <a:rPr kumimoji="0" lang="es-ES" altLang="en-US" sz="2400" b="0" i="0" u="none" strike="noStrike" cap="none" normalizeH="0" baseline="0" dirty="0" smtClean="0">
                <a:ln>
                  <a:noFill/>
                </a:ln>
                <a:solidFill>
                  <a:schemeClr val="bg2">
                    <a:lumMod val="25000"/>
                  </a:schemeClr>
                </a:solidFill>
                <a:effectLst/>
                <a:latin typeface="+mn-lt"/>
                <a:ea typeface="Times New Roman" panose="02020603050405020304" pitchFamily="18" charset="0"/>
              </a:rPr>
              <a:t>	Normalmente, se atacarán aquellas poblaciones que ocupan puntos de importancia para la prosecución de las operaciones o aquellas que constituyen núcleos de resistencia tan grandes que puedan constituir una amenaza seria para las operaciones.</a:t>
            </a:r>
            <a:endParaRPr kumimoji="0" lang="es-ES" altLang="en-US" sz="2400" b="0" i="0" u="none" strike="noStrike" cap="none" normalizeH="0" baseline="0" dirty="0" smtClean="0">
              <a:ln>
                <a:noFill/>
              </a:ln>
              <a:solidFill>
                <a:schemeClr val="bg2">
                  <a:lumMod val="25000"/>
                </a:schemeClr>
              </a:solidFill>
              <a:effectLst/>
              <a:latin typeface="+mn-lt"/>
            </a:endParaRPr>
          </a:p>
        </p:txBody>
      </p:sp>
    </p:spTree>
    <p:extLst>
      <p:ext uri="{BB962C8B-B14F-4D97-AF65-F5344CB8AC3E}">
        <p14:creationId xmlns:p14="http://schemas.microsoft.com/office/powerpoint/2010/main" val="3975481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7920022" y="1749153"/>
            <a:ext cx="2996416" cy="2247312"/>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49248" y="3512127"/>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166686" y="965428"/>
            <a:ext cx="11859491" cy="5324535"/>
          </a:xfrm>
          <a:prstGeom prst="rect">
            <a:avLst/>
          </a:prstGeom>
        </p:spPr>
        <p:txBody>
          <a:bodyPr wrap="square">
            <a:spAutoFit/>
          </a:bodyPr>
          <a:lstStyle/>
          <a:p>
            <a:pPr marL="342900" lvl="0" indent="-342900" algn="just">
              <a:spcAft>
                <a:spcPts val="0"/>
              </a:spcAft>
              <a:buFont typeface="+mj-lt"/>
              <a:buAutoNum type="arabicPeriod"/>
              <a:tabLst>
                <a:tab pos="-762000" algn="l"/>
              </a:tabLst>
            </a:pPr>
            <a:r>
              <a:rPr lang="es-ES" sz="2000" dirty="0">
                <a:ea typeface="Times New Roman" panose="02020603050405020304" pitchFamily="18" charset="0"/>
              </a:rPr>
              <a:t>El apoyo de la artillería en el ataque.</a:t>
            </a:r>
            <a:endParaRPr lang="en-US" sz="2000" dirty="0">
              <a:ea typeface="Times New Roman" panose="02020603050405020304" pitchFamily="18" charset="0"/>
            </a:endParaRPr>
          </a:p>
          <a:p>
            <a:pPr algn="just">
              <a:spcAft>
                <a:spcPts val="0"/>
              </a:spcAft>
              <a:tabLst>
                <a:tab pos="-762000" algn="l"/>
              </a:tabLst>
            </a:pPr>
            <a:r>
              <a:rPr lang="es-ES" sz="2000" dirty="0">
                <a:ea typeface="Times New Roman" panose="02020603050405020304" pitchFamily="18" charset="0"/>
              </a:rPr>
              <a:t> </a:t>
            </a:r>
            <a:endParaRPr lang="en-US" sz="2000" dirty="0">
              <a:ea typeface="Times New Roman" panose="02020603050405020304" pitchFamily="18" charset="0"/>
            </a:endParaRPr>
          </a:p>
          <a:p>
            <a:pPr algn="just">
              <a:spcAft>
                <a:spcPts val="0"/>
              </a:spcAft>
              <a:tabLst>
                <a:tab pos="-762000" algn="l"/>
              </a:tabLst>
            </a:pPr>
            <a:r>
              <a:rPr lang="es-ES" sz="2000" dirty="0">
                <a:ea typeface="Times New Roman" panose="02020603050405020304" pitchFamily="18" charset="0"/>
              </a:rPr>
              <a:t>	Una vez que la ciudad haya sido aislada, el Comandante debe prepararse para apoyar las dos fases restantes del ataque. Una de ella es la de penetrar a la posición inicial del defensor.</a:t>
            </a:r>
            <a:endParaRPr lang="en-US" sz="2000" dirty="0">
              <a:ea typeface="Times New Roman" panose="02020603050405020304" pitchFamily="18" charset="0"/>
            </a:endParaRPr>
          </a:p>
          <a:p>
            <a:pPr algn="just">
              <a:spcAft>
                <a:spcPts val="0"/>
              </a:spcAft>
              <a:tabLst>
                <a:tab pos="-762000" algn="l"/>
              </a:tabLst>
            </a:pPr>
            <a:r>
              <a:rPr lang="es-ES" sz="2000" dirty="0">
                <a:ea typeface="Times New Roman" panose="02020603050405020304" pitchFamily="18" charset="0"/>
              </a:rPr>
              <a:t> </a:t>
            </a:r>
            <a:endParaRPr lang="en-US" sz="2000" dirty="0">
              <a:ea typeface="Times New Roman" panose="02020603050405020304" pitchFamily="18" charset="0"/>
            </a:endParaRPr>
          </a:p>
          <a:p>
            <a:pPr algn="just">
              <a:spcAft>
                <a:spcPts val="0"/>
              </a:spcAft>
              <a:tabLst>
                <a:tab pos="-762000" algn="l"/>
              </a:tabLst>
            </a:pPr>
            <a:r>
              <a:rPr lang="es-ES" sz="2000" dirty="0">
                <a:ea typeface="Times New Roman" panose="02020603050405020304" pitchFamily="18" charset="0"/>
              </a:rPr>
              <a:t>La otra consiste en el avance a través de la ciudad.</a:t>
            </a:r>
            <a:endParaRPr lang="en-US" sz="2000" dirty="0">
              <a:ea typeface="Times New Roman" panose="02020603050405020304" pitchFamily="18" charset="0"/>
            </a:endParaRPr>
          </a:p>
          <a:p>
            <a:pPr algn="just">
              <a:spcAft>
                <a:spcPts val="0"/>
              </a:spcAft>
              <a:tabLst>
                <a:tab pos="-762000" algn="l"/>
              </a:tabLst>
            </a:pPr>
            <a:r>
              <a:rPr lang="es-ES" sz="2000" dirty="0">
                <a:ea typeface="Times New Roman" panose="02020603050405020304" pitchFamily="18" charset="0"/>
              </a:rPr>
              <a:t> </a:t>
            </a:r>
            <a:endParaRPr lang="en-US" sz="2000" dirty="0">
              <a:ea typeface="Times New Roman" panose="02020603050405020304" pitchFamily="18" charset="0"/>
            </a:endParaRPr>
          </a:p>
          <a:p>
            <a:pPr marL="342900" lvl="0" indent="-342900" algn="just">
              <a:spcAft>
                <a:spcPts val="0"/>
              </a:spcAft>
              <a:buFont typeface="+mj-lt"/>
              <a:buAutoNum type="alphaLcPeriod"/>
              <a:tabLst>
                <a:tab pos="-762000" algn="l"/>
              </a:tabLst>
            </a:pPr>
            <a:r>
              <a:rPr lang="es-ES" sz="2000" dirty="0">
                <a:ea typeface="Times New Roman" panose="02020603050405020304" pitchFamily="18" charset="0"/>
              </a:rPr>
              <a:t>Penetración en la posición inicial del defensor.</a:t>
            </a:r>
            <a:endParaRPr lang="en-US" sz="2000" dirty="0">
              <a:ea typeface="Times New Roman" panose="02020603050405020304" pitchFamily="18" charset="0"/>
            </a:endParaRPr>
          </a:p>
          <a:p>
            <a:pPr algn="just">
              <a:spcAft>
                <a:spcPts val="0"/>
              </a:spcAft>
              <a:tabLst>
                <a:tab pos="-762000" algn="l"/>
              </a:tabLst>
            </a:pPr>
            <a:r>
              <a:rPr lang="es-ES" sz="2000" dirty="0">
                <a:ea typeface="Times New Roman" panose="02020603050405020304" pitchFamily="18" charset="0"/>
              </a:rPr>
              <a:t> </a:t>
            </a:r>
            <a:endParaRPr lang="en-US" sz="2000" dirty="0">
              <a:ea typeface="Times New Roman" panose="02020603050405020304" pitchFamily="18" charset="0"/>
            </a:endParaRPr>
          </a:p>
          <a:p>
            <a:pPr marL="1066800" algn="just">
              <a:spcAft>
                <a:spcPts val="0"/>
              </a:spcAft>
              <a:tabLst>
                <a:tab pos="-762000" algn="l"/>
                <a:tab pos="1447800" algn="l"/>
              </a:tabLst>
            </a:pPr>
            <a:r>
              <a:rPr lang="es-ES" sz="2000" dirty="0" smtClean="0">
                <a:ea typeface="Times New Roman" panose="02020603050405020304" pitchFamily="18" charset="0"/>
              </a:rPr>
              <a:t>La </a:t>
            </a:r>
            <a:r>
              <a:rPr lang="es-ES" sz="2000" dirty="0">
                <a:ea typeface="Times New Roman" panose="02020603050405020304" pitchFamily="18" charset="0"/>
              </a:rPr>
              <a:t>artillería actúa normalmente centralizada. El Comandante debe disponer de bocas de fuego capaces de destruir fortificaciones y de alcances lo suficiente-mente grandes, para neutralizar la artillería enemiga y aislar la localidad.</a:t>
            </a:r>
            <a:endParaRPr lang="en-US" sz="2000" dirty="0">
              <a:ea typeface="Times New Roman" panose="02020603050405020304" pitchFamily="18" charset="0"/>
            </a:endParaRPr>
          </a:p>
          <a:p>
            <a:pPr marL="1066800" algn="just">
              <a:spcAft>
                <a:spcPts val="0"/>
              </a:spcAft>
              <a:tabLst>
                <a:tab pos="-762000" algn="l"/>
                <a:tab pos="1447800" algn="l"/>
              </a:tabLst>
            </a:pPr>
            <a:r>
              <a:rPr lang="es-ES" sz="2000" dirty="0">
                <a:ea typeface="Times New Roman" panose="02020603050405020304" pitchFamily="18" charset="0"/>
              </a:rPr>
              <a:t> </a:t>
            </a:r>
            <a:endParaRPr lang="en-US" sz="2000" dirty="0">
              <a:ea typeface="Times New Roman" panose="02020603050405020304" pitchFamily="18" charset="0"/>
            </a:endParaRPr>
          </a:p>
          <a:p>
            <a:pPr marL="1066800" algn="just">
              <a:spcAft>
                <a:spcPts val="0"/>
              </a:spcAft>
              <a:tabLst>
                <a:tab pos="-762000" algn="l"/>
              </a:tabLst>
            </a:pPr>
            <a:r>
              <a:rPr lang="es-ES" sz="2000" dirty="0" smtClean="0">
                <a:ea typeface="Times New Roman" panose="02020603050405020304" pitchFamily="18" charset="0"/>
              </a:rPr>
              <a:t>Las </a:t>
            </a:r>
            <a:r>
              <a:rPr lang="es-ES" sz="2000" dirty="0">
                <a:ea typeface="Times New Roman" panose="02020603050405020304" pitchFamily="18" charset="0"/>
              </a:rPr>
              <a:t>fuerzas que se defienden en la ciudad tendrán, normalmente buena observación. Las fuerzas que atacan deberán desplazarse de noche y a cubierto. Una vez con-seguido este objetivo de las fuerzas atacantes, la </a:t>
            </a:r>
            <a:r>
              <a:rPr lang="es-ES" sz="2000" dirty="0" smtClean="0">
                <a:ea typeface="Times New Roman" panose="02020603050405020304" pitchFamily="18" charset="0"/>
              </a:rPr>
              <a:t>artillería </a:t>
            </a:r>
            <a:r>
              <a:rPr lang="es-ES" sz="2000" dirty="0">
                <a:ea typeface="Times New Roman" panose="02020603050405020304" pitchFamily="18" charset="0"/>
              </a:rPr>
              <a:t>deberá cambiar de posiciones rápidamente a fin de estar en condiciones de apoyar la fase siguiente.   </a:t>
            </a:r>
            <a:endParaRPr lang="en-US" sz="2000" dirty="0">
              <a:ea typeface="Times New Roman" panose="02020603050405020304" pitchFamily="18" charset="0"/>
            </a:endParaRPr>
          </a:p>
        </p:txBody>
      </p:sp>
    </p:spTree>
    <p:extLst>
      <p:ext uri="{BB962C8B-B14F-4D97-AF65-F5344CB8AC3E}">
        <p14:creationId xmlns:p14="http://schemas.microsoft.com/office/powerpoint/2010/main" val="16463907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sp>
        <p:nvSpPr>
          <p:cNvPr id="2" name="Rectángulo 1"/>
          <p:cNvSpPr/>
          <p:nvPr/>
        </p:nvSpPr>
        <p:spPr>
          <a:xfrm>
            <a:off x="0" y="671009"/>
            <a:ext cx="6400800" cy="6247864"/>
          </a:xfrm>
          <a:prstGeom prst="rect">
            <a:avLst/>
          </a:prstGeom>
        </p:spPr>
        <p:txBody>
          <a:bodyPr wrap="square">
            <a:spAutoFit/>
          </a:bodyPr>
          <a:lstStyle/>
          <a:p>
            <a:pPr lvl="0" algn="just">
              <a:spcAft>
                <a:spcPts val="0"/>
              </a:spcAft>
              <a:tabLst>
                <a:tab pos="-762000" algn="l"/>
              </a:tabLst>
            </a:pPr>
            <a:r>
              <a:rPr lang="es-ES" sz="2000" dirty="0">
                <a:ea typeface="Times New Roman" panose="02020603050405020304" pitchFamily="18" charset="0"/>
              </a:rPr>
              <a:t>Avance a través de la ciudad.</a:t>
            </a:r>
            <a:endParaRPr lang="en-US" sz="2000" dirty="0">
              <a:ea typeface="Times New Roman" panose="02020603050405020304" pitchFamily="18" charset="0"/>
            </a:endParaRPr>
          </a:p>
          <a:p>
            <a:pPr algn="just">
              <a:spcAft>
                <a:spcPts val="0"/>
              </a:spcAft>
              <a:tabLst>
                <a:tab pos="-762000" algn="l"/>
              </a:tabLst>
            </a:pPr>
            <a:r>
              <a:rPr lang="es-ES" sz="2000" dirty="0">
                <a:ea typeface="Times New Roman" panose="02020603050405020304" pitchFamily="18" charset="0"/>
              </a:rPr>
              <a:t> </a:t>
            </a:r>
            <a:endParaRPr lang="en-US" sz="2000" dirty="0">
              <a:ea typeface="Times New Roman" panose="02020603050405020304" pitchFamily="18" charset="0"/>
            </a:endParaRPr>
          </a:p>
          <a:p>
            <a:pPr marL="1066800" algn="just">
              <a:spcAft>
                <a:spcPts val="0"/>
              </a:spcAft>
              <a:tabLst>
                <a:tab pos="-762000" algn="l"/>
              </a:tabLst>
            </a:pPr>
            <a:r>
              <a:rPr lang="es-ES" sz="2000" dirty="0">
                <a:ea typeface="Times New Roman" panose="02020603050405020304" pitchFamily="18" charset="0"/>
              </a:rPr>
              <a:t>		Requerirá con frecuencia, que el Comandante descentralice sus medios de maniobra en pequeñas unidades que deberán atacar a través de las calles de la ciudad. Esta acción puede hacer necesaria la descentra-</a:t>
            </a:r>
            <a:r>
              <a:rPr lang="es-ES" sz="2000" dirty="0" err="1">
                <a:ea typeface="Times New Roman" panose="02020603050405020304" pitchFamily="18" charset="0"/>
              </a:rPr>
              <a:t>lización</a:t>
            </a:r>
            <a:r>
              <a:rPr lang="es-ES" sz="2000" dirty="0">
                <a:ea typeface="Times New Roman" panose="02020603050405020304" pitchFamily="18" charset="0"/>
              </a:rPr>
              <a:t> de la artillería, en especial de la artillería de apoyo directo.</a:t>
            </a:r>
            <a:endParaRPr lang="en-US" sz="2000" dirty="0">
              <a:ea typeface="Times New Roman" panose="02020603050405020304" pitchFamily="18" charset="0"/>
            </a:endParaRPr>
          </a:p>
          <a:p>
            <a:pPr marL="1066800" algn="just">
              <a:spcAft>
                <a:spcPts val="0"/>
              </a:spcAft>
              <a:tabLst>
                <a:tab pos="-762000" algn="l"/>
              </a:tabLst>
            </a:pPr>
            <a:r>
              <a:rPr lang="es-ES" sz="2000" dirty="0">
                <a:ea typeface="Times New Roman" panose="02020603050405020304" pitchFamily="18" charset="0"/>
              </a:rPr>
              <a:t> </a:t>
            </a:r>
            <a:endParaRPr lang="en-US" sz="2000" dirty="0">
              <a:ea typeface="Times New Roman" panose="02020603050405020304" pitchFamily="18" charset="0"/>
            </a:endParaRPr>
          </a:p>
          <a:p>
            <a:pPr marL="1066800" algn="just">
              <a:spcAft>
                <a:spcPts val="0"/>
              </a:spcAft>
              <a:tabLst>
                <a:tab pos="-762000" algn="l"/>
              </a:tabLst>
            </a:pPr>
            <a:r>
              <a:rPr lang="es-ES" sz="2000" dirty="0">
                <a:ea typeface="Times New Roman" panose="02020603050405020304" pitchFamily="18" charset="0"/>
              </a:rPr>
              <a:t>		Los fuegos para el batimiento general de la ciudad son de dudoso valor ya que obstruyen las calles con los escombros e impiden el movimiento sin destruir </a:t>
            </a:r>
            <a:r>
              <a:rPr lang="es-ES" sz="2000" dirty="0" smtClean="0">
                <a:ea typeface="Times New Roman" panose="02020603050405020304" pitchFamily="18" charset="0"/>
              </a:rPr>
              <a:t>materialmente </a:t>
            </a:r>
            <a:r>
              <a:rPr lang="es-ES" sz="2000" dirty="0">
                <a:ea typeface="Times New Roman" panose="02020603050405020304" pitchFamily="18" charset="0"/>
              </a:rPr>
              <a:t>las defensas.</a:t>
            </a:r>
            <a:endParaRPr lang="en-US" sz="2000" dirty="0">
              <a:ea typeface="Times New Roman" panose="02020603050405020304" pitchFamily="18" charset="0"/>
            </a:endParaRPr>
          </a:p>
          <a:p>
            <a:pPr marL="1066800" algn="just">
              <a:spcAft>
                <a:spcPts val="0"/>
              </a:spcAft>
              <a:tabLst>
                <a:tab pos="-762000" algn="l"/>
              </a:tabLst>
            </a:pPr>
            <a:r>
              <a:rPr lang="es-ES" sz="2000" dirty="0">
                <a:ea typeface="Times New Roman" panose="02020603050405020304" pitchFamily="18" charset="0"/>
              </a:rPr>
              <a:t> </a:t>
            </a:r>
            <a:endParaRPr lang="en-US" sz="2000" dirty="0">
              <a:ea typeface="Times New Roman" panose="02020603050405020304" pitchFamily="18" charset="0"/>
            </a:endParaRPr>
          </a:p>
          <a:p>
            <a:pPr marL="1066800" algn="just">
              <a:spcAft>
                <a:spcPts val="0"/>
              </a:spcAft>
              <a:tabLst>
                <a:tab pos="-762000" algn="l"/>
              </a:tabLst>
            </a:pPr>
            <a:r>
              <a:rPr lang="es-ES" sz="2000" dirty="0">
                <a:ea typeface="Times New Roman" panose="02020603050405020304" pitchFamily="18" charset="0"/>
              </a:rPr>
              <a:t>		La observación es, por lo general, deficiente y la artillería tiene que depender casi enteramente de la observación aérea o de los OA, para la conducción del fuego.</a:t>
            </a:r>
            <a:endParaRPr lang="en-US" sz="2000" dirty="0">
              <a:ea typeface="Times New Roman" panose="02020603050405020304" pitchFamily="18" charset="0"/>
            </a:endParaRPr>
          </a:p>
        </p:txBody>
      </p:sp>
      <p:pic>
        <p:nvPicPr>
          <p:cNvPr id="3" name="Imagen 2"/>
          <p:cNvPicPr>
            <a:picLocks noChangeAspect="1"/>
          </p:cNvPicPr>
          <p:nvPr/>
        </p:nvPicPr>
        <p:blipFill>
          <a:blip r:embed="rId3"/>
          <a:stretch>
            <a:fillRect/>
          </a:stretch>
        </p:blipFill>
        <p:spPr>
          <a:xfrm>
            <a:off x="6779202" y="1410229"/>
            <a:ext cx="2609850" cy="1752600"/>
          </a:xfrm>
          <a:prstGeom prst="rect">
            <a:avLst/>
          </a:prstGeom>
          <a:scene3d>
            <a:camera prst="orthographicFront"/>
            <a:lightRig rig="threePt" dir="t"/>
          </a:scene3d>
          <a:sp3d>
            <a:bevelT w="101600" prst="riblet"/>
          </a:sp3d>
        </p:spPr>
      </p:pic>
      <p:pic>
        <p:nvPicPr>
          <p:cNvPr id="6" name="Imagen 5"/>
          <p:cNvPicPr>
            <a:picLocks noChangeAspect="1"/>
          </p:cNvPicPr>
          <p:nvPr/>
        </p:nvPicPr>
        <p:blipFill>
          <a:blip r:embed="rId4"/>
          <a:stretch>
            <a:fillRect/>
          </a:stretch>
        </p:blipFill>
        <p:spPr>
          <a:xfrm>
            <a:off x="6513004" y="4519614"/>
            <a:ext cx="5513173" cy="2338386"/>
          </a:xfrm>
          <a:prstGeom prst="rect">
            <a:avLst/>
          </a:prstGeom>
          <a:scene3d>
            <a:camera prst="orthographicFront"/>
            <a:lightRig rig="threePt" dir="t"/>
          </a:scene3d>
          <a:sp3d>
            <a:bevelT w="101600" prst="riblet"/>
          </a:sp3d>
        </p:spPr>
      </p:pic>
    </p:spTree>
    <p:extLst>
      <p:ext uri="{BB962C8B-B14F-4D97-AF65-F5344CB8AC3E}">
        <p14:creationId xmlns:p14="http://schemas.microsoft.com/office/powerpoint/2010/main" val="34172967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5638799" y="4461164"/>
            <a:ext cx="6553201" cy="2366331"/>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sp>
        <p:nvSpPr>
          <p:cNvPr id="2" name="Rectángulo 1"/>
          <p:cNvSpPr/>
          <p:nvPr/>
        </p:nvSpPr>
        <p:spPr>
          <a:xfrm>
            <a:off x="193964" y="771022"/>
            <a:ext cx="8950036" cy="4093428"/>
          </a:xfrm>
          <a:prstGeom prst="rect">
            <a:avLst/>
          </a:prstGeom>
        </p:spPr>
        <p:txBody>
          <a:bodyPr wrap="square">
            <a:spAutoFit/>
          </a:bodyPr>
          <a:lstStyle/>
          <a:p>
            <a:pPr marL="342900" lvl="0" indent="-342900" algn="just">
              <a:spcAft>
                <a:spcPts val="0"/>
              </a:spcAft>
              <a:buFont typeface="+mj-lt"/>
              <a:buAutoNum type="arabicPeriod"/>
              <a:tabLst>
                <a:tab pos="-762000" algn="l"/>
              </a:tabLst>
            </a:pPr>
            <a:r>
              <a:rPr lang="es-ES" sz="2000" dirty="0">
                <a:ea typeface="Times New Roman" panose="02020603050405020304" pitchFamily="18" charset="0"/>
              </a:rPr>
              <a:t>El apoyo de la artillería en la defensa.</a:t>
            </a:r>
            <a:endParaRPr lang="en-US" sz="2000" dirty="0">
              <a:ea typeface="Times New Roman" panose="02020603050405020304" pitchFamily="18" charset="0"/>
            </a:endParaRPr>
          </a:p>
          <a:p>
            <a:pPr algn="just">
              <a:spcAft>
                <a:spcPts val="0"/>
              </a:spcAft>
              <a:tabLst>
                <a:tab pos="-762000" algn="l"/>
              </a:tabLst>
            </a:pPr>
            <a:r>
              <a:rPr lang="es-ES" sz="2000" dirty="0">
                <a:ea typeface="Times New Roman" panose="02020603050405020304" pitchFamily="18" charset="0"/>
              </a:rPr>
              <a:t> </a:t>
            </a:r>
            <a:endParaRPr lang="en-US" sz="2000" dirty="0">
              <a:ea typeface="Times New Roman" panose="02020603050405020304" pitchFamily="18" charset="0"/>
            </a:endParaRPr>
          </a:p>
          <a:p>
            <a:pPr algn="just">
              <a:spcAft>
                <a:spcPts val="0"/>
              </a:spcAft>
              <a:tabLst>
                <a:tab pos="-762000" algn="l"/>
              </a:tabLst>
            </a:pPr>
            <a:r>
              <a:rPr lang="es-ES" sz="2000" dirty="0">
                <a:ea typeface="Times New Roman" panose="02020603050405020304" pitchFamily="18" charset="0"/>
              </a:rPr>
              <a:t>	En la defensa de las ciudades, la artillería debe ser empleada de tal manera que pueda ejecutar fuegos contra cualquier posible envolvimiento de la ciudad y también contra las fuerzas enemigas que estén dentro del alcance y traten de eludir la población.</a:t>
            </a:r>
            <a:endParaRPr lang="en-US" sz="2000" dirty="0">
              <a:ea typeface="Times New Roman" panose="02020603050405020304" pitchFamily="18" charset="0"/>
            </a:endParaRPr>
          </a:p>
          <a:p>
            <a:pPr algn="just">
              <a:spcAft>
                <a:spcPts val="0"/>
              </a:spcAft>
              <a:tabLst>
                <a:tab pos="-762000" algn="l"/>
              </a:tabLst>
            </a:pPr>
            <a:r>
              <a:rPr lang="es-ES" sz="2000" dirty="0">
                <a:ea typeface="Times New Roman" panose="02020603050405020304" pitchFamily="18" charset="0"/>
              </a:rPr>
              <a:t> </a:t>
            </a:r>
            <a:endParaRPr lang="es-ES" sz="2000" dirty="0" smtClean="0">
              <a:ea typeface="Times New Roman" panose="02020603050405020304" pitchFamily="18" charset="0"/>
            </a:endParaRPr>
          </a:p>
          <a:p>
            <a:pPr algn="just">
              <a:spcAft>
                <a:spcPts val="0"/>
              </a:spcAft>
              <a:tabLst>
                <a:tab pos="-762000" algn="l"/>
              </a:tabLst>
            </a:pPr>
            <a:endParaRPr lang="es-ES" sz="2000" dirty="0">
              <a:ea typeface="Times New Roman" panose="02020603050405020304" pitchFamily="18" charset="0"/>
            </a:endParaRPr>
          </a:p>
          <a:p>
            <a:pPr algn="just">
              <a:spcAft>
                <a:spcPts val="0"/>
              </a:spcAft>
              <a:tabLst>
                <a:tab pos="-762000" algn="l"/>
              </a:tabLst>
            </a:pPr>
            <a:r>
              <a:rPr lang="es-ES" sz="2000" dirty="0">
                <a:ea typeface="Times New Roman" panose="02020603050405020304" pitchFamily="18" charset="0"/>
              </a:rPr>
              <a:t>	Debe estar en condiciones de efectuar fuegos de </a:t>
            </a:r>
            <a:r>
              <a:rPr lang="es-ES" sz="2000" dirty="0" smtClean="0">
                <a:ea typeface="Times New Roman" panose="02020603050405020304" pitchFamily="18" charset="0"/>
              </a:rPr>
              <a:t>detención</a:t>
            </a:r>
            <a:r>
              <a:rPr lang="es-ES" sz="2000" dirty="0">
                <a:ea typeface="Times New Roman" panose="02020603050405020304" pitchFamily="18" charset="0"/>
              </a:rPr>
              <a:t>, concentrando sus medios, en las direcciones de </a:t>
            </a:r>
            <a:r>
              <a:rPr lang="es-ES" sz="2000" dirty="0" smtClean="0">
                <a:ea typeface="Times New Roman" panose="02020603050405020304" pitchFamily="18" charset="0"/>
              </a:rPr>
              <a:t>aproximación </a:t>
            </a:r>
            <a:r>
              <a:rPr lang="es-ES" sz="2000" dirty="0">
                <a:ea typeface="Times New Roman" panose="02020603050405020304" pitchFamily="18" charset="0"/>
              </a:rPr>
              <a:t>(barreras de fuego), junto con las demás armas de la defensa, batiendo las vías de aproximación inmediatas, tales como calles, áreas descubiertas y zonas que contengan edificios de construcción ligera.</a:t>
            </a:r>
            <a:endParaRPr lang="en-US" sz="2000" dirty="0">
              <a:ea typeface="Times New Roman" panose="02020603050405020304" pitchFamily="18" charset="0"/>
            </a:endParaRPr>
          </a:p>
          <a:p>
            <a:pPr algn="just">
              <a:spcAft>
                <a:spcPts val="0"/>
              </a:spcAft>
              <a:tabLst>
                <a:tab pos="-762000" algn="l"/>
              </a:tabLst>
            </a:pPr>
            <a:r>
              <a:rPr lang="es-ES" sz="2000" dirty="0">
                <a:ea typeface="Times New Roman" panose="02020603050405020304" pitchFamily="18" charset="0"/>
              </a:rPr>
              <a:t> </a:t>
            </a:r>
            <a:endParaRPr lang="en-US" sz="2000" dirty="0">
              <a:ea typeface="Times New Roman" panose="02020603050405020304" pitchFamily="18" charset="0"/>
            </a:endParaRPr>
          </a:p>
        </p:txBody>
      </p:sp>
    </p:spTree>
    <p:extLst>
      <p:ext uri="{BB962C8B-B14F-4D97-AF65-F5344CB8AC3E}">
        <p14:creationId xmlns:p14="http://schemas.microsoft.com/office/powerpoint/2010/main" val="8758470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33277" y="323165"/>
            <a:ext cx="2258723" cy="2409305"/>
          </a:xfrm>
          <a:prstGeom prst="rect">
            <a:avLst/>
          </a:prstGeom>
        </p:spPr>
      </p:pic>
      <p:sp>
        <p:nvSpPr>
          <p:cNvPr id="5" name="CuadroTexto 4"/>
          <p:cNvSpPr txBox="1"/>
          <p:nvPr/>
        </p:nvSpPr>
        <p:spPr>
          <a:xfrm>
            <a:off x="0" y="0"/>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9248" y="3512127"/>
            <a:ext cx="3757038" cy="2999509"/>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a:blip r:embed="rId4"/>
          <a:stretch>
            <a:fillRect/>
          </a:stretch>
        </p:blipFill>
        <p:spPr>
          <a:xfrm>
            <a:off x="3816711" y="1641330"/>
            <a:ext cx="3810000" cy="2771775"/>
          </a:xfrm>
          <a:prstGeom prst="rect">
            <a:avLst/>
          </a:prstGeom>
        </p:spPr>
      </p:pic>
    </p:spTree>
    <p:extLst>
      <p:ext uri="{BB962C8B-B14F-4D97-AF65-F5344CB8AC3E}">
        <p14:creationId xmlns:p14="http://schemas.microsoft.com/office/powerpoint/2010/main" val="307105486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239</TotalTime>
  <Words>285</Words>
  <Application>Microsoft Office PowerPoint</Application>
  <PresentationFormat>Panorámica</PresentationFormat>
  <Paragraphs>56</Paragraphs>
  <Slides>10</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10</vt:i4>
      </vt:variant>
    </vt:vector>
  </HeadingPairs>
  <TitlesOfParts>
    <vt:vector size="16" baseType="lpstr">
      <vt:lpstr>Arial</vt:lpstr>
      <vt:lpstr>Calibri</vt:lpstr>
      <vt:lpstr>Calibri Light</vt:lpstr>
      <vt:lpstr>Times New Roman</vt:lpstr>
      <vt:lpstr>Verdana</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PC</dc:creator>
  <cp:lastModifiedBy>PC</cp:lastModifiedBy>
  <cp:revision>28</cp:revision>
  <dcterms:created xsi:type="dcterms:W3CDTF">2021-02-22T23:46:22Z</dcterms:created>
  <dcterms:modified xsi:type="dcterms:W3CDTF">2021-04-21T00:01:12Z</dcterms:modified>
</cp:coreProperties>
</file>