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4.xml" ContentType="application/vnd.openxmlformats-officedocument.presentationml.notesSlide+xml"/>
  <Override PartName="/ppt/tags/tag16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77" r:id="rId2"/>
  </p:sldMasterIdLst>
  <p:notesMasterIdLst>
    <p:notesMasterId r:id="rId30"/>
  </p:notesMasterIdLst>
  <p:sldIdLst>
    <p:sldId id="294" r:id="rId3"/>
    <p:sldId id="295" r:id="rId4"/>
    <p:sldId id="296" r:id="rId5"/>
    <p:sldId id="297" r:id="rId6"/>
    <p:sldId id="271" r:id="rId7"/>
    <p:sldId id="298" r:id="rId8"/>
    <p:sldId id="299" r:id="rId9"/>
    <p:sldId id="300" r:id="rId10"/>
    <p:sldId id="301" r:id="rId11"/>
    <p:sldId id="302" r:id="rId12"/>
    <p:sldId id="303" r:id="rId13"/>
    <p:sldId id="260" r:id="rId14"/>
    <p:sldId id="304" r:id="rId15"/>
    <p:sldId id="290" r:id="rId16"/>
    <p:sldId id="279" r:id="rId17"/>
    <p:sldId id="280" r:id="rId18"/>
    <p:sldId id="281" r:id="rId19"/>
    <p:sldId id="282" r:id="rId20"/>
    <p:sldId id="284" r:id="rId21"/>
    <p:sldId id="286" r:id="rId22"/>
    <p:sldId id="287" r:id="rId23"/>
    <p:sldId id="289" r:id="rId24"/>
    <p:sldId id="277" r:id="rId25"/>
    <p:sldId id="261" r:id="rId26"/>
    <p:sldId id="262" r:id="rId27"/>
    <p:sldId id="268" r:id="rId28"/>
    <p:sldId id="292" r:id="rId29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5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38" autoAdjust="0"/>
    <p:restoredTop sz="92540"/>
  </p:normalViewPr>
  <p:slideViewPr>
    <p:cSldViewPr>
      <p:cViewPr varScale="1">
        <p:scale>
          <a:sx n="66" d="100"/>
          <a:sy n="66" d="100"/>
        </p:scale>
        <p:origin x="136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220F61-5AAA-4BF5-A94E-C700DA7200A5}" type="datetimeFigureOut">
              <a:rPr lang="es-CL" smtClean="0"/>
              <a:pPr/>
              <a:t>05-04-2023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7F229C-7B7D-4541-AF00-9FEB2EDEC44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412560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7F229C-7B7D-4541-AF00-9FEB2EDEC44E}" type="slidenum">
              <a:rPr lang="es-CL" smtClean="0"/>
              <a:pPr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03054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246C763-24C0-4CBB-BA47-FA7E387ACD76}" type="slidenum">
              <a:rPr lang="es-CL"/>
              <a:pPr/>
              <a:t>12</a:t>
            </a:fld>
            <a:endParaRPr lang="es-CL"/>
          </a:p>
        </p:txBody>
      </p:sp>
      <p:sp>
        <p:nvSpPr>
          <p:cNvPr id="368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3738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6681" cy="4114511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1485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031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02756" indent="-270291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081164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513629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1946095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fld id="{DD1579F0-CB8A-460A-A7F7-2914F1BE36F5}" type="slidenum">
              <a:rPr lang="en-US" sz="1200" smtClean="0"/>
              <a:pPr eaLnBrk="1" hangingPunct="1">
                <a:spcBef>
                  <a:spcPct val="0"/>
                </a:spcBef>
                <a:buFontTx/>
                <a:buNone/>
                <a:defRPr/>
              </a:pPr>
              <a:t>20</a:t>
            </a:fld>
            <a:endParaRPr lang="en-US" sz="1200" dirty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237095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031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02756" indent="-270291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081164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513629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1946095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fld id="{274311C5-BA9C-4DDC-948D-EA86E04C9ECD}" type="slidenum">
              <a:rPr lang="en-US" sz="1200" smtClean="0"/>
              <a:pPr eaLnBrk="1" hangingPunct="1">
                <a:spcBef>
                  <a:spcPct val="0"/>
                </a:spcBef>
                <a:buFontTx/>
                <a:buNone/>
                <a:defRPr/>
              </a:pPr>
              <a:t>21</a:t>
            </a:fld>
            <a:endParaRPr lang="en-US" sz="1200" dirty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23679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1031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02756" indent="-270291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081164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513629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1946095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fld id="{E3E991F8-65E9-4D34-B0CE-3DD9DFC1AD4E}" type="slidenum">
              <a:rPr lang="en-US" sz="1200" smtClean="0"/>
              <a:pPr eaLnBrk="1" hangingPunct="1">
                <a:spcBef>
                  <a:spcPct val="0"/>
                </a:spcBef>
                <a:buFontTx/>
                <a:buNone/>
                <a:defRPr/>
              </a:pPr>
              <a:t>22</a:t>
            </a:fld>
            <a:endParaRPr lang="en-US" sz="1200" dirty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63321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417517E-9165-44BE-851E-6C019AA8DD39}" type="slidenum">
              <a:rPr lang="es-CL"/>
              <a:pPr/>
              <a:t>24</a:t>
            </a:fld>
            <a:endParaRPr lang="es-CL"/>
          </a:p>
        </p:txBody>
      </p:sp>
      <p:sp>
        <p:nvSpPr>
          <p:cNvPr id="378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3738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6681" cy="4114511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380471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9EDB9FC-061A-4023-9881-37AF452BEB61}" type="slidenum">
              <a:rPr lang="es-CL"/>
              <a:pPr/>
              <a:t>25</a:t>
            </a:fld>
            <a:endParaRPr lang="es-CL"/>
          </a:p>
        </p:txBody>
      </p:sp>
      <p:sp>
        <p:nvSpPr>
          <p:cNvPr id="389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3738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6681" cy="4114511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5646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393D3FC-6DD7-4779-B3EE-D29C8AC8EEA5}" type="slidenum">
              <a:rPr lang="es-CL"/>
              <a:pPr/>
              <a:t>26</a:t>
            </a:fld>
            <a:endParaRPr lang="es-CL"/>
          </a:p>
        </p:txBody>
      </p:sp>
      <p:sp>
        <p:nvSpPr>
          <p:cNvPr id="450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3738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6681" cy="4114511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r>
              <a:rPr lang="es-CL" dirty="0"/>
              <a:t>RESPUESTA: 3,6 [m]</a:t>
            </a:r>
          </a:p>
        </p:txBody>
      </p:sp>
    </p:spTree>
    <p:extLst>
      <p:ext uri="{BB962C8B-B14F-4D97-AF65-F5344CB8AC3E}">
        <p14:creationId xmlns:p14="http://schemas.microsoft.com/office/powerpoint/2010/main" val="6508841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DF32B-5129-46BF-A9BD-8EA805B76100}" type="datetime1">
              <a:rPr lang="es-CL" smtClean="0"/>
              <a:pPr/>
              <a:t>05-04-2023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C21A6-8682-4590-BA29-51EC9C0B7C95}" type="datetime1">
              <a:rPr lang="es-CL" smtClean="0"/>
              <a:pPr/>
              <a:t>05-04-2023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C75BA-91E9-4570-B348-2EFA01006CC3}" type="datetime1">
              <a:rPr lang="es-CL" smtClean="0"/>
              <a:pPr/>
              <a:t>05-04-2023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F6CE9-1086-43C4-882A-3E2840C38156}" type="datetime1">
              <a:rPr lang="es-CL" smtClean="0"/>
              <a:pPr/>
              <a:t>05-04-2023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76729-9537-4680-8DD9-6F755E916AF2}" type="datetime1">
              <a:rPr lang="es-CL" smtClean="0"/>
              <a:pPr/>
              <a:t>05-04-2023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2F902-AE39-4A30-B76B-71CD4F3A194B}" type="datetime1">
              <a:rPr lang="es-CL" smtClean="0"/>
              <a:pPr/>
              <a:t>05-04-2023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FB473-111B-416C-B8B4-E237F8EFAEB6}" type="datetime1">
              <a:rPr lang="es-CL" smtClean="0"/>
              <a:pPr/>
              <a:t>05-04-2023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7EDFF-BB43-42F2-A3AF-0040024AD6D8}" type="datetime1">
              <a:rPr lang="es-CL" smtClean="0"/>
              <a:pPr/>
              <a:t>05-04-2023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53B3A-F96E-4B0D-BC9A-20EDF1AFA2B5}" type="datetime1">
              <a:rPr lang="es-CL" smtClean="0"/>
              <a:pPr/>
              <a:t>05-04-2023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5CDA-0756-4ADC-A535-09384E27BC6F}" type="datetime1">
              <a:rPr lang="es-CL" smtClean="0"/>
              <a:pPr/>
              <a:t>05-04-2023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409FA-BC4C-4F54-A758-266B19D40263}" type="datetime1">
              <a:rPr lang="es-CL" smtClean="0"/>
              <a:pPr/>
              <a:t>05-04-2023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</p:cSld>
  <p:clrMapOvr>
    <a:masterClrMapping/>
  </p:clrMapOvr>
  <p:transition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2359026" y="6043614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1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5976" y="236539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215953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76184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371601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3" y="2743201"/>
            <a:ext cx="7123113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1" y="1600200"/>
            <a:ext cx="762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1"/>
            <a:ext cx="12954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532448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04586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1" y="273051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581029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950704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268593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1"/>
            <a:ext cx="80772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1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1"/>
            <a:ext cx="64008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50598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9524" y="4664076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447801" y="1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48400" y="6248401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1"/>
            <a:ext cx="14478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600200" y="6248401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076327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851049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6142038" y="1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1" y="609615"/>
            <a:ext cx="20574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53201" y="6248401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1" y="6248401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5989639" y="144463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484685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880AE-7946-421C-ADBB-DDC74652FB61}" type="datetime1">
              <a:rPr lang="es-CL" smtClean="0"/>
              <a:pPr/>
              <a:t>05-04-2023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6" r:id="rId12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775" y="1600201"/>
            <a:ext cx="8153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0" y="6248401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05-04-2023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601" y="6248401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0771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PlumaMartillo/movimiento.html" TargetMode="Externa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5" Type="http://schemas.openxmlformats.org/officeDocument/2006/relationships/image" Target="../media/image15.pn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.xml"/><Relationship Id="rId1" Type="http://schemas.openxmlformats.org/officeDocument/2006/relationships/tags" Target="../tags/tag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2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8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7962" y="2875022"/>
            <a:ext cx="710807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684142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33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Movimiento vertical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66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943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20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47108" name="CuadroTexto 8">
            <a:extLst>
              <a:ext uri="{FF2B5EF4-FFF2-40B4-BE49-F238E27FC236}">
                <a16:creationId xmlns:a16="http://schemas.microsoft.com/office/drawing/2014/main" id="{5F09C21B-4E9D-A64B-9B25-12FB424CD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737" y="4225841"/>
            <a:ext cx="273497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685729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21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Primer semestre 2023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714" y="5463961"/>
            <a:ext cx="151114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372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519356683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5DF57D-2511-B44D-9E53-D861BFE66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Objetivos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E0B6A91-1C3E-6A49-A887-F3D08B409D9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Asociar el movimiento vertical y la caída libre como un MRUA.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Conocer el concepto de aceleración de gravedad.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Aplicar las ecuaciones de la cinemática para la resolución de problemas.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43714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5DF57D-2511-B44D-9E53-D861BFE66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Movimiento vertical y caída libre</a:t>
            </a:r>
            <a:endParaRPr lang="es-CL" dirty="0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63F9466D-7683-744F-8E96-0F6DE6BE2F42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43522526-7AAB-B64F-81CC-BAA25C4BB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788" y="1600200"/>
            <a:ext cx="8817120" cy="28313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34399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5DF57D-2511-B44D-9E53-D861BFE66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Antes de comenzar…</a:t>
            </a:r>
            <a:endParaRPr lang="es-CL" dirty="0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63F9466D-7683-744F-8E96-0F6DE6BE2F42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¿De qué factores depende la rapidez de un cuerpo que cae?</a:t>
            </a:r>
          </a:p>
          <a:p>
            <a:pPr algn="ctr"/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ctr">
              <a:buNone/>
            </a:pPr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ctr">
              <a:buNone/>
            </a:pPr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ctr">
              <a:buNone/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Imagina que se suelta desde la misma altura una bala de cañón y una pelota de futbol, ¿qué objeto crees que llegará primero al piso?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59583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5472122" cy="2697163"/>
          </a:xfrm>
        </p:spPr>
        <p:txBody>
          <a:bodyPr>
            <a:normAutofit fontScale="77500" lnSpcReduction="20000"/>
          </a:bodyPr>
          <a:lstStyle/>
          <a:p>
            <a:endParaRPr lang="es-CL" dirty="0"/>
          </a:p>
          <a:p>
            <a:pPr algn="just">
              <a:buNone/>
            </a:pPr>
            <a:r>
              <a:rPr lang="es-CL" sz="31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Fue el célebre italiano Galileo Galilei quien rebatió la concepción de Aristóteles al afirmar que, en ausencia de resistencia de aire, todos los objetos caen con una misma aceleración uniforme.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5</a:t>
            </a:fld>
            <a:endParaRPr lang="es-CL"/>
          </a:p>
        </p:txBody>
      </p:sp>
      <p:pic>
        <p:nvPicPr>
          <p:cNvPr id="34818" name="Picture 2" descr="http://upload.wikimedia.org/wikipedia/commons/thumb/a/ae/Aristotle_Altemps_Inv8575.jpg/250px-Aristotle_Altemps_Inv85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2381250" cy="3190876"/>
          </a:xfrm>
          <a:prstGeom prst="rect">
            <a:avLst/>
          </a:prstGeom>
          <a:noFill/>
        </p:spPr>
      </p:pic>
      <p:pic>
        <p:nvPicPr>
          <p:cNvPr id="34820" name="Picture 4" descr="http://ircamera.as.arizona.edu/NatSci102/NatSci102/images/galile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4143380"/>
            <a:ext cx="2287103" cy="2428892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857488" y="1214422"/>
            <a:ext cx="564360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80000"/>
              </a:lnSpc>
              <a:spcBef>
                <a:spcPct val="20000"/>
              </a:spcBef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Hasta el siglo XVI se aceptaba las enseñanzas del gran sabio de la Antigüedad,  Aristóteles,  que sostenían que los objetos pesados caen más rápido que los ligeros. </a:t>
            </a:r>
          </a:p>
          <a:p>
            <a:endParaRPr lang="es-CL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8693AF-9CCC-2249-BFEC-6F16D7260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5ECE6C-14DA-C748-959F-C962B842229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La </a:t>
            </a: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libre es el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movimiento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de un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objeto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bajo la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influencia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solo de la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gravedad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. La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aceleración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debido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a la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gravedad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es “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constante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”.</a:t>
            </a:r>
          </a:p>
          <a:p>
            <a:pPr algn="just"/>
            <a:endParaRPr lang="es-CL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Cualquier objeto que cae libremente tiene una aceleración dirigida hacia “abajo”, independientemente del movimiento inicial del objeto. La magnitud de esta aceleración de caída libre se denota con el símbolo </a:t>
            </a:r>
            <a:r>
              <a:rPr lang="es-CL" i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g</a:t>
            </a:r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, cuyo valor varía ligeramente con la altura y con la latitud.</a:t>
            </a:r>
          </a:p>
        </p:txBody>
      </p:sp>
    </p:spTree>
    <p:extLst>
      <p:ext uri="{BB962C8B-B14F-4D97-AF65-F5344CB8AC3E}">
        <p14:creationId xmlns:p14="http://schemas.microsoft.com/office/powerpoint/2010/main" val="2829233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738625-0BA5-944C-AB6E-48EB459BC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2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</a:t>
            </a:r>
            <a:endParaRPr lang="es-CL" dirty="0"/>
          </a:p>
        </p:txBody>
      </p:sp>
      <p:pic>
        <p:nvPicPr>
          <p:cNvPr id="4" name="Picture 2">
            <a:hlinkClick r:id="rId2" action="ppaction://hlinkfile"/>
            <a:extLst>
              <a:ext uri="{FF2B5EF4-FFF2-40B4-BE49-F238E27FC236}">
                <a16:creationId xmlns:a16="http://schemas.microsoft.com/office/drawing/2014/main" id="{682B355D-D3C6-7447-ABC0-205046F0B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920" y="1540852"/>
            <a:ext cx="3389760" cy="4424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32465235-7046-6B4C-B6B9-6133F2E05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6182" y="1368375"/>
            <a:ext cx="4888446" cy="182467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40820" rIns="81639" bIns="40820"/>
          <a:lstStyle/>
          <a:p>
            <a:pPr algn="just">
              <a:lnSpc>
                <a:spcPct val="117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</a:tabLst>
            </a:pPr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Todos los objetos en la superficie de la Tierra caen con la misma aceleración, claro que como una primera aproximación, despreciando la curvatura de la Tierra y el roce viscoso con el aire, entre otros factores. </a:t>
            </a:r>
          </a:p>
        </p:txBody>
      </p:sp>
      <p:pic>
        <p:nvPicPr>
          <p:cNvPr id="6" name="Picture 3" descr="C:\2012_1\fmf024\clases\clase_A6\Nueva carpeta\Nueva imagen (5).bmp">
            <a:extLst>
              <a:ext uri="{FF2B5EF4-FFF2-40B4-BE49-F238E27FC236}">
                <a16:creationId xmlns:a16="http://schemas.microsoft.com/office/drawing/2014/main" id="{36FF6752-7AF0-D94A-8DA7-DF40FA788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51052" y="3342222"/>
            <a:ext cx="2295524" cy="3364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37464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F801E3-9510-9C4C-9C48-A34D15AFE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Aceleración de gravedad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872A382-547F-4A4A-8624-C8BDD0FA3F5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None/>
            </a:pP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Corresponde a la aceleración con que la Tierra atrae a los cuerpos hacia el centro de ella.</a:t>
            </a:r>
          </a:p>
          <a:p>
            <a:pPr algn="just">
              <a:buNone/>
            </a:pP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</a:t>
            </a:r>
          </a:p>
          <a:p>
            <a:pPr algn="just">
              <a:buNone/>
            </a:pP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En la cercanía de la superficie de la Tierra el valor de g es aproximadamente 9,8[m/s</a:t>
            </a:r>
            <a:r>
              <a:rPr lang="es-CL" sz="2000" baseline="30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2</a:t>
            </a: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]. Siendo Newton quien estableció en su ley de Gravitación Universal que las masas se atraen en proporción directa al producto de sus masas e inversamente a su separación al cuadrado. Es la masa de la Tierra la que origina esta aceleración de 9,8[m/s</a:t>
            </a:r>
            <a:r>
              <a:rPr lang="es-CL" sz="2000" baseline="30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2</a:t>
            </a: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] en su superficie.</a:t>
            </a:r>
          </a:p>
          <a:p>
            <a:endParaRPr lang="es-CL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C681B53C-6DF6-C142-B5BB-9C6A7CFAE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40000"/>
          </a:blip>
          <a:srcRect/>
          <a:stretch>
            <a:fillRect/>
          </a:stretch>
        </p:blipFill>
        <p:spPr bwMode="auto">
          <a:xfrm>
            <a:off x="4067944" y="4419062"/>
            <a:ext cx="3643338" cy="241406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2702913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6CDC92-881D-7749-AB12-84E01EB6C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Aceleración de gravedad</a:t>
            </a:r>
            <a:endParaRPr lang="es-CL" dirty="0"/>
          </a:p>
        </p:txBody>
      </p:sp>
      <p:sp>
        <p:nvSpPr>
          <p:cNvPr id="4" name="2 Marcador de contenido">
            <a:extLst>
              <a:ext uri="{FF2B5EF4-FFF2-40B4-BE49-F238E27FC236}">
                <a16:creationId xmlns:a16="http://schemas.microsoft.com/office/drawing/2014/main" id="{B19B5431-8B6A-E944-8CDC-183FC5BE95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pPr algn="just">
              <a:buNone/>
            </a:pPr>
            <a:r>
              <a:rPr lang="es-CL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</a:t>
            </a:r>
          </a:p>
          <a:p>
            <a:pPr algn="just">
              <a:buNone/>
            </a:pPr>
            <a:r>
              <a:rPr lang="es-CL" sz="24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Al asociarla a un sistema de coordenadas rectangulares, corresponde a un vector dirigido en el eje vertical (ordenadas), hacia el centro de la Tierra. Si consideramos nuestro +Y hacia arriba, entonces:</a:t>
            </a:r>
          </a:p>
        </p:txBody>
      </p:sp>
      <p:graphicFrame>
        <p:nvGraphicFramePr>
          <p:cNvPr id="5" name="Object 1">
            <a:extLst>
              <a:ext uri="{FF2B5EF4-FFF2-40B4-BE49-F238E27FC236}">
                <a16:creationId xmlns:a16="http://schemas.microsoft.com/office/drawing/2014/main" id="{9B7E2E89-941E-AC4F-BF24-2CD11B21CFE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428992" y="4286256"/>
          <a:ext cx="2775877" cy="1214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86" r:id="rId3" imgW="838200" imgH="368300" progId="">
                  <p:embed/>
                </p:oleObj>
              </mc:Choice>
              <mc:Fallback>
                <p:oleObj r:id="rId3" imgW="838200" imgH="368300" progId="">
                  <p:embed/>
                  <p:pic>
                    <p:nvPicPr>
                      <p:cNvPr id="63489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8992" y="4286256"/>
                        <a:ext cx="2775877" cy="12144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54010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A95414F-9450-EE4F-98FE-FAE105B369F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CL" sz="32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movimiento vertical y la caída libre corresponden a un MRUA, donde la aceleración corresponde a la aceleración de gravedad </a:t>
            </a:r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g.</a:t>
            </a: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4" name="1 Título">
            <a:extLst>
              <a:ext uri="{FF2B5EF4-FFF2-40B4-BE49-F238E27FC236}">
                <a16:creationId xmlns:a16="http://schemas.microsoft.com/office/drawing/2014/main" id="{04352071-4261-7249-A3B6-646D75096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 y movimiento vertical</a:t>
            </a:r>
          </a:p>
        </p:txBody>
      </p:sp>
    </p:spTree>
    <p:extLst>
      <p:ext uri="{BB962C8B-B14F-4D97-AF65-F5344CB8AC3E}">
        <p14:creationId xmlns:p14="http://schemas.microsoft.com/office/powerpoint/2010/main" val="3405920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DA95414F-9450-EE4F-98FE-FAE105B369F6}"/>
                  </a:ext>
                </a:extLst>
              </p:cNvPr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pPr algn="just">
                  <a:buNone/>
                </a:pPr>
                <a:r>
                  <a:rPr lang="es-CL" sz="3800" dirty="0"/>
                  <a:t>	</a:t>
                </a:r>
                <a:r>
                  <a:rPr lang="es-CL" sz="28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El movimiento vertical y la caída libre corresponden a un MRUA, donde la aceleración corresponde a la aceleración de gravedad </a:t>
                </a:r>
                <a:r>
                  <a:rPr lang="es-CL" sz="2800" b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g.</a:t>
                </a:r>
              </a:p>
              <a:p>
                <a:pPr algn="just">
                  <a:buNone/>
                </a:pPr>
                <a:r>
                  <a:rPr lang="es-CL" sz="28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	Es por eso que las ecuaciones del movimiento serán:</a:t>
                </a: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𝑓</m:t>
                          </m:r>
                        </m:sub>
                      </m:sSub>
                      <m:r>
                        <a:rPr lang="es-ES" sz="28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sSub>
                        <m:sSubPr>
                          <m:ctrlP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𝑖</m:t>
                          </m:r>
                        </m:sub>
                      </m:sSub>
                      <m:r>
                        <a:rPr lang="es-ES" sz="28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</m:t>
                      </m:r>
                      <m:r>
                        <a:rPr lang="es-ES" sz="28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𝑔𝑡</m:t>
                      </m:r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𝑦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𝑓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𝑦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𝑖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</m:t>
                      </m:r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𝑖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𝑡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</m:t>
                      </m:r>
                      <m:f>
                        <m:f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fPr>
                        <m:num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1</m:t>
                          </m:r>
                        </m:num>
                        <m:den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2</m:t>
                          </m:r>
                        </m:den>
                      </m:f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𝑔</m:t>
                      </m:r>
                      <m:sSup>
                        <m:sSup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𝑡</m:t>
                          </m:r>
                        </m:e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𝑓</m:t>
                          </m:r>
                        </m:sub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2</m:t>
                          </m:r>
                        </m:sup>
                      </m:sSubSup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sSubSup>
                        <m:sSubSupPr>
                          <m:ctrlP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SupPr>
                        <m:e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𝑣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𝑖</m:t>
                          </m:r>
                        </m:sub>
                        <m:sup>
                          <m:r>
                            <a:rPr lang="es-ES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2</m:t>
                          </m:r>
                        </m:sup>
                      </m:sSubSup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+2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𝑔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∆</m:t>
                      </m:r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𝑦</m:t>
                      </m:r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buNone/>
                </a:pPr>
                <a:endParaRPr lang="es-CL" sz="28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DA95414F-9450-EE4F-98FE-FAE105B369F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>
                <a:blip r:embed="rId3"/>
                <a:stretch>
                  <a:fillRect t="-282" r="-124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1 Título">
            <a:extLst>
              <a:ext uri="{FF2B5EF4-FFF2-40B4-BE49-F238E27FC236}">
                <a16:creationId xmlns:a16="http://schemas.microsoft.com/office/drawing/2014/main" id="{04352071-4261-7249-A3B6-646D75096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 y movimiento vertical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8727B44B-97ED-D249-A88A-A83D2FBA55DF}"/>
              </a:ext>
            </a:extLst>
          </p:cNvPr>
          <p:cNvSpPr txBox="1"/>
          <p:nvPr/>
        </p:nvSpPr>
        <p:spPr>
          <a:xfrm>
            <a:off x="495300" y="6153834"/>
            <a:ext cx="8388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None/>
            </a:pPr>
            <a:r>
              <a:rPr lang="es-CL" dirty="0">
                <a:solidFill>
                  <a:srgbClr val="C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signo de la velocidad, posición y aceleración de gravedad depederá del sistema de coordenadas definido.</a:t>
            </a:r>
          </a:p>
        </p:txBody>
      </p:sp>
    </p:spTree>
    <p:extLst>
      <p:ext uri="{BB962C8B-B14F-4D97-AF65-F5344CB8AC3E}">
        <p14:creationId xmlns:p14="http://schemas.microsoft.com/office/powerpoint/2010/main" val="3500045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3EF64310-1E4F-43D6-B95B-60E41D0B10B4}" type="slidenum">
              <a:rPr lang="es-CL"/>
              <a:pPr/>
              <a:t>12</a:t>
            </a:fld>
            <a:endParaRPr lang="es-CL"/>
          </a:p>
        </p:txBody>
      </p:sp>
      <p:sp>
        <p:nvSpPr>
          <p:cNvPr id="15361" name="Rectangle 1"/>
          <p:cNvSpPr>
            <a:spLocks noGrp="1" noChangeArrowheads="1"/>
          </p:cNvSpPr>
          <p:nvPr>
            <p:ph type="title"/>
          </p:nvPr>
        </p:nvSpPr>
        <p:spPr>
          <a:xfrm>
            <a:off x="424801" y="207382"/>
            <a:ext cx="8228160" cy="642307"/>
          </a:xfrm>
          <a:ln/>
        </p:spPr>
        <p:txBody>
          <a:bodyPr>
            <a:normAutofit fontScale="90000"/>
          </a:bodyPr>
          <a:lstStyle/>
          <a:p>
            <a:pPr>
              <a:lnSpc>
                <a:spcPct val="117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s-CL" sz="36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</a:t>
            </a: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1000108"/>
            <a:ext cx="4135680" cy="532423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8FC378-BD28-9342-A168-A03C9363D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737CF23-36E7-5F43-B3C1-A4BF395EF0D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Desde un acantilado de 20[m] de altura se deja caer un objeto. Determine el tiempo que demora en llegar al fondo del acantilado y la velocidad con que llega.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284496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s-CL" sz="7200" b="1" dirty="0"/>
          </a:p>
          <a:p>
            <a:pPr algn="ctr">
              <a:buNone/>
            </a:pPr>
            <a:r>
              <a:rPr lang="es-CL" sz="7200" b="1" dirty="0"/>
              <a:t>EJERCITACIÓN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14</a:t>
            </a:fld>
            <a:endParaRPr lang="es-CL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PQuestion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838200"/>
            <a:ext cx="7162800" cy="1143000"/>
          </a:xfrm>
        </p:spPr>
        <p:txBody>
          <a:bodyPr lIns="92075" tIns="46038" rIns="92075" bIns="46038">
            <a:normAutofit fontScale="9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s-E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Aceleración</a:t>
            </a:r>
            <a:br>
              <a:rPr lang="es-E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</a:br>
            <a:r>
              <a:rPr lang="es-ES" sz="2800" dirty="0">
                <a:solidFill>
                  <a:schemeClr val="tx1"/>
                </a:solidFill>
                <a:effectLst/>
              </a:rPr>
              <a:t>¿Es posible que un objeto tenga una velocidad positiva al mismo tiempo que tiene una aceleración </a:t>
            </a:r>
            <a:r>
              <a:rPr lang="es-ES" sz="2800" dirty="0">
                <a:effectLst/>
              </a:rPr>
              <a:t>negativa</a:t>
            </a:r>
            <a:r>
              <a:rPr lang="es-ES" sz="2800" dirty="0">
                <a:solidFill>
                  <a:schemeClr val="tx1"/>
                </a:solidFill>
                <a:effectLst/>
              </a:rPr>
              <a:t>?</a:t>
            </a:r>
            <a:br>
              <a:rPr lang="es-ES" sz="2800" dirty="0">
                <a:solidFill>
                  <a:schemeClr val="tx1"/>
                </a:solidFill>
                <a:effectLst/>
              </a:rPr>
            </a:br>
            <a:endParaRPr lang="es-ES" sz="48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sp>
        <p:nvSpPr>
          <p:cNvPr id="49155" name="TPAnswers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2895600"/>
            <a:ext cx="4267200" cy="2362200"/>
          </a:xfrm>
        </p:spPr>
        <p:txBody>
          <a:bodyPr lIns="92075" tIns="46038" rIns="92075" bIns="46038"/>
          <a:lstStyle/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 dirty="0">
                <a:solidFill>
                  <a:schemeClr val="accent1"/>
                </a:solidFill>
              </a:rPr>
              <a:t>1.- Si </a:t>
            </a:r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 dirty="0">
                <a:solidFill>
                  <a:schemeClr val="accent1"/>
                </a:solidFill>
              </a:rPr>
              <a:t>2.- No</a:t>
            </a:r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 dirty="0">
                <a:solidFill>
                  <a:schemeClr val="accent1"/>
                </a:solidFill>
              </a:rPr>
              <a:t>3.- No se puede determinar</a:t>
            </a:r>
          </a:p>
        </p:txBody>
      </p:sp>
    </p:spTree>
    <p:custDataLst>
      <p:tags r:id="rId1"/>
    </p:custDataLst>
  </p:cSld>
  <p:clrMapOvr>
    <a:masterClrMapping/>
  </p:clrMapOvr>
  <p:transition>
    <p:wipe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PQuestion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838200"/>
            <a:ext cx="7162800" cy="1143000"/>
          </a:xfrm>
        </p:spPr>
        <p:txBody>
          <a:bodyPr lIns="92075" tIns="46038" rIns="92075" bIns="46038">
            <a:normAutofit fontScale="9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s-E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Aceleración</a:t>
            </a:r>
            <a:br>
              <a:rPr lang="es-E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</a:br>
            <a:r>
              <a:rPr lang="es-ES" sz="2800" dirty="0">
                <a:solidFill>
                  <a:schemeClr val="tx1"/>
                </a:solidFill>
                <a:effectLst/>
              </a:rPr>
              <a:t>¿Es posible que un objeto tenga una velocidad positiva al mismo tiempo que tiene una aceleración </a:t>
            </a:r>
            <a:r>
              <a:rPr lang="es-ES" sz="2800" dirty="0">
                <a:effectLst/>
              </a:rPr>
              <a:t>negativa</a:t>
            </a:r>
            <a:r>
              <a:rPr lang="es-ES" sz="2800" dirty="0">
                <a:solidFill>
                  <a:schemeClr val="tx1"/>
                </a:solidFill>
                <a:effectLst/>
              </a:rPr>
              <a:t>?</a:t>
            </a:r>
            <a:br>
              <a:rPr lang="es-ES" sz="2800" dirty="0">
                <a:solidFill>
                  <a:schemeClr val="tx1"/>
                </a:solidFill>
                <a:effectLst/>
              </a:rPr>
            </a:br>
            <a:endParaRPr lang="es-ES" sz="48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sp>
        <p:nvSpPr>
          <p:cNvPr id="50179" name="TPAnswers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57200" y="2895600"/>
            <a:ext cx="4267200" cy="2362200"/>
          </a:xfrm>
        </p:spPr>
        <p:txBody>
          <a:bodyPr lIns="92075" tIns="46038" rIns="92075" bIns="46038"/>
          <a:lstStyle/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1.- Si </a:t>
            </a:r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2.- No</a:t>
            </a:r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3.- No se puede determinar</a:t>
            </a:r>
          </a:p>
        </p:txBody>
      </p:sp>
      <p:sp>
        <p:nvSpPr>
          <p:cNvPr id="15" name="CorShape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rot="10800000">
            <a:off x="212725" y="3043238"/>
            <a:ext cx="304800" cy="304800"/>
          </a:xfrm>
          <a:custGeom>
            <a:avLst/>
            <a:gdLst>
              <a:gd name="T0" fmla="*/ 0 w 1524001"/>
              <a:gd name="T1" fmla="*/ 0 h 1752601"/>
              <a:gd name="T2" fmla="*/ 1524001 w 1524001"/>
              <a:gd name="T3" fmla="*/ 1752601 h 1752601"/>
            </a:gdLst>
            <a:ahLst/>
            <a:cxnLst>
              <a:cxn ang="0">
                <a:pos x="1295400" y="1066800"/>
              </a:cxn>
              <a:cxn ang="0">
                <a:pos x="1524000" y="533400"/>
              </a:cxn>
              <a:cxn ang="0">
                <a:pos x="914400" y="0"/>
              </a:cxn>
              <a:cxn ang="0">
                <a:pos x="0" y="1447800"/>
              </a:cxn>
              <a:cxn ang="0">
                <a:pos x="0" y="1752600"/>
              </a:cxn>
              <a:cxn ang="0">
                <a:pos x="990600" y="533400"/>
              </a:cxn>
              <a:cxn ang="0">
                <a:pos x="1295400" y="1066800"/>
              </a:cxn>
            </a:cxnLst>
            <a:rect l="T0" t="T1" r="T2" b="T3"/>
            <a:pathLst>
              <a:path w="1524001" h="1752601">
                <a:moveTo>
                  <a:pt x="1295400" y="1066800"/>
                </a:moveTo>
                <a:lnTo>
                  <a:pt x="1524000" y="533400"/>
                </a:lnTo>
                <a:lnTo>
                  <a:pt x="914400" y="0"/>
                </a:lnTo>
                <a:lnTo>
                  <a:pt x="0" y="1447800"/>
                </a:lnTo>
                <a:lnTo>
                  <a:pt x="0" y="1752600"/>
                </a:lnTo>
                <a:lnTo>
                  <a:pt x="990600" y="533400"/>
                </a:lnTo>
                <a:lnTo>
                  <a:pt x="1295400" y="1066800"/>
                </a:lnTo>
                <a:close/>
              </a:path>
            </a:pathLst>
          </a:custGeom>
          <a:solidFill>
            <a:srgbClr val="00C800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pic>
        <p:nvPicPr>
          <p:cNvPr id="50181" name="Picture 2" descr="C:\2012_1\fmf024\clases\clase_A6\Nueva carpeta\Nueva imagen (6).bmp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57800" y="2209800"/>
            <a:ext cx="309562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repeatDur="0" restart="neve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PQuestion"/>
          <p:cNvSpPr>
            <a:spLocks noGrp="1"/>
          </p:cNvSpPr>
          <p:nvPr>
            <p:ph type="title"/>
          </p:nvPr>
        </p:nvSpPr>
        <p:spPr>
          <a:xfrm>
            <a:off x="609600" y="623248"/>
            <a:ext cx="71628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4000" dirty="0">
                <a:latin typeface="Times New Roman" charset="0"/>
              </a:rPr>
              <a:t>Aceleración</a:t>
            </a:r>
            <a:br>
              <a:rPr lang="es-ES" dirty="0">
                <a:latin typeface="Times New Roman" charset="0"/>
              </a:rPr>
            </a:br>
            <a:r>
              <a:rPr lang="es-ES" sz="2800" dirty="0">
                <a:solidFill>
                  <a:schemeClr val="tx1"/>
                </a:solidFill>
                <a:effectLst/>
                <a:latin typeface="Times New Roman" charset="0"/>
              </a:rPr>
              <a:t>Si la velocidad de un objeto es distinta de cero, ¿puede su aceleración ser siempre cero? </a:t>
            </a:r>
            <a:br>
              <a:rPr lang="es-ES" dirty="0">
                <a:latin typeface="Times New Roman" charset="0"/>
              </a:rPr>
            </a:br>
            <a:endParaRPr lang="es-ES" dirty="0"/>
          </a:p>
        </p:txBody>
      </p:sp>
      <p:sp>
        <p:nvSpPr>
          <p:cNvPr id="51203" name="TPAnswers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304800" y="2895600"/>
            <a:ext cx="4191000" cy="2667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1.- Si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2.- No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3.- No se puede determinar</a:t>
            </a:r>
          </a:p>
        </p:txBody>
      </p:sp>
    </p:spTree>
    <p:custDataLst>
      <p:tags r:id="rId1"/>
    </p:custDataLst>
  </p:cSld>
  <p:clrMapOvr>
    <a:masterClrMapping/>
  </p:clrMapOvr>
  <p:transition>
    <p:wipe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PQuestion"/>
          <p:cNvSpPr>
            <a:spLocks noGrp="1"/>
          </p:cNvSpPr>
          <p:nvPr>
            <p:ph type="title"/>
          </p:nvPr>
        </p:nvSpPr>
        <p:spPr>
          <a:xfrm>
            <a:off x="609600" y="623248"/>
            <a:ext cx="71628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4000" dirty="0">
                <a:latin typeface="Times New Roman" charset="0"/>
              </a:rPr>
              <a:t>Aceleración</a:t>
            </a:r>
            <a:br>
              <a:rPr lang="es-ES" dirty="0">
                <a:latin typeface="Times New Roman" charset="0"/>
              </a:rPr>
            </a:br>
            <a:r>
              <a:rPr lang="es-ES" sz="2800" dirty="0">
                <a:solidFill>
                  <a:schemeClr val="tx1"/>
                </a:solidFill>
                <a:effectLst/>
                <a:latin typeface="Times New Roman" charset="0"/>
              </a:rPr>
              <a:t>Si la velocidad de un objeto es distinta de cero, ¿puede su aceleración ser siempre cero? </a:t>
            </a:r>
            <a:br>
              <a:rPr lang="es-ES" dirty="0">
                <a:latin typeface="Times New Roman" charset="0"/>
              </a:rPr>
            </a:br>
            <a:endParaRPr lang="es-ES" dirty="0"/>
          </a:p>
        </p:txBody>
      </p:sp>
      <p:sp>
        <p:nvSpPr>
          <p:cNvPr id="52227" name="TPAnswers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304800" y="2895600"/>
            <a:ext cx="4191000" cy="2667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1.- Si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2.- No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3.- No se puede determinar</a:t>
            </a:r>
          </a:p>
        </p:txBody>
      </p:sp>
      <p:sp>
        <p:nvSpPr>
          <p:cNvPr id="14" name="CorShape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rot="10800000">
            <a:off x="60325" y="3041650"/>
            <a:ext cx="304800" cy="304800"/>
          </a:xfrm>
          <a:custGeom>
            <a:avLst/>
            <a:gdLst>
              <a:gd name="T0" fmla="*/ 0 w 1524001"/>
              <a:gd name="T1" fmla="*/ 0 h 1752601"/>
              <a:gd name="T2" fmla="*/ 1524001 w 1524001"/>
              <a:gd name="T3" fmla="*/ 1752601 h 1752601"/>
            </a:gdLst>
            <a:ahLst/>
            <a:cxnLst>
              <a:cxn ang="0">
                <a:pos x="1295400" y="1066800"/>
              </a:cxn>
              <a:cxn ang="0">
                <a:pos x="1524000" y="533400"/>
              </a:cxn>
              <a:cxn ang="0">
                <a:pos x="914400" y="0"/>
              </a:cxn>
              <a:cxn ang="0">
                <a:pos x="0" y="1447800"/>
              </a:cxn>
              <a:cxn ang="0">
                <a:pos x="0" y="1752600"/>
              </a:cxn>
              <a:cxn ang="0">
                <a:pos x="990600" y="533400"/>
              </a:cxn>
              <a:cxn ang="0">
                <a:pos x="1295400" y="1066800"/>
              </a:cxn>
            </a:cxnLst>
            <a:rect l="T0" t="T1" r="T2" b="T3"/>
            <a:pathLst>
              <a:path w="1524001" h="1752601">
                <a:moveTo>
                  <a:pt x="1295400" y="1066800"/>
                </a:moveTo>
                <a:lnTo>
                  <a:pt x="1524000" y="533400"/>
                </a:lnTo>
                <a:lnTo>
                  <a:pt x="914400" y="0"/>
                </a:lnTo>
                <a:lnTo>
                  <a:pt x="0" y="1447800"/>
                </a:lnTo>
                <a:lnTo>
                  <a:pt x="0" y="1752600"/>
                </a:lnTo>
                <a:lnTo>
                  <a:pt x="990600" y="533400"/>
                </a:lnTo>
                <a:lnTo>
                  <a:pt x="1295400" y="1066800"/>
                </a:lnTo>
                <a:close/>
              </a:path>
            </a:pathLst>
          </a:custGeom>
          <a:solidFill>
            <a:srgbClr val="00C800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repeatDur="0" restart="neve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PQuestion"/>
          <p:cNvSpPr>
            <a:spLocks noGrp="1"/>
          </p:cNvSpPr>
          <p:nvPr>
            <p:ph type="title"/>
          </p:nvPr>
        </p:nvSpPr>
        <p:spPr>
          <a:xfrm>
            <a:off x="457200" y="609600"/>
            <a:ext cx="71628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4000"/>
              <a:t>Caída libre</a:t>
            </a:r>
            <a:br>
              <a:rPr lang="es-ES"/>
            </a:br>
            <a:r>
              <a:rPr lang="es-ES" sz="2800">
                <a:solidFill>
                  <a:schemeClr val="tx1"/>
                </a:solidFill>
                <a:effectLst/>
              </a:rPr>
              <a:t>Una pelota se deja caer desde una altura de dos metros del suelo, ¿Cuál es gráfico correcto de  v vs t.</a:t>
            </a:r>
            <a:endParaRPr lang="es-ES" sz="2800"/>
          </a:p>
        </p:txBody>
      </p:sp>
      <p:sp>
        <p:nvSpPr>
          <p:cNvPr id="54275" name="TPAnswers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276225" y="2209800"/>
            <a:ext cx="1476375" cy="2895600"/>
          </a:xfrm>
        </p:spPr>
        <p:txBody>
          <a:bodyPr/>
          <a:lstStyle/>
          <a:p>
            <a:pPr marL="514350" indent="-514350" eaLnBrk="1" hangingPunct="1">
              <a:buFont typeface="Monotype Sorts"/>
              <a:buAutoNum type="arabicPeriod"/>
            </a:pPr>
            <a:r>
              <a:rPr lang="es-ES" sz="2800"/>
              <a:t>A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s-ES" sz="2800"/>
              <a:t>B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s-ES" sz="2800"/>
              <a:t>C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s-ES" sz="2800"/>
              <a:t>D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s-ES" sz="2800"/>
              <a:t>E</a:t>
            </a:r>
          </a:p>
        </p:txBody>
      </p:sp>
      <p:grpSp>
        <p:nvGrpSpPr>
          <p:cNvPr id="3" name="Group 323"/>
          <p:cNvGrpSpPr>
            <a:grpSpLocks/>
          </p:cNvGrpSpPr>
          <p:nvPr/>
        </p:nvGrpSpPr>
        <p:grpSpPr bwMode="auto">
          <a:xfrm>
            <a:off x="7696200" y="533400"/>
            <a:ext cx="990600" cy="976313"/>
            <a:chOff x="3840" y="3408"/>
            <a:chExt cx="624" cy="615"/>
          </a:xfrm>
        </p:grpSpPr>
        <p:sp>
          <p:nvSpPr>
            <p:cNvPr id="54379" name="Line 324"/>
            <p:cNvSpPr>
              <a:spLocks noChangeShapeType="1"/>
            </p:cNvSpPr>
            <p:nvPr/>
          </p:nvSpPr>
          <p:spPr bwMode="auto">
            <a:xfrm flipV="1">
              <a:off x="3840" y="3552"/>
              <a:ext cx="0" cy="432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380" name="Line 325"/>
            <p:cNvSpPr>
              <a:spLocks noChangeShapeType="1"/>
            </p:cNvSpPr>
            <p:nvPr/>
          </p:nvSpPr>
          <p:spPr bwMode="auto">
            <a:xfrm rot="5400000" flipV="1">
              <a:off x="4056" y="3768"/>
              <a:ext cx="0" cy="432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381" name="Text Box 326"/>
            <p:cNvSpPr txBox="1">
              <a:spLocks noChangeArrowheads="1"/>
            </p:cNvSpPr>
            <p:nvPr/>
          </p:nvSpPr>
          <p:spPr bwMode="auto">
            <a:xfrm>
              <a:off x="3840" y="3408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i="1">
                  <a:solidFill>
                    <a:schemeClr val="tx2"/>
                  </a:solidFill>
                </a:rPr>
                <a:t>y</a:t>
              </a:r>
            </a:p>
          </p:txBody>
        </p:sp>
        <p:sp>
          <p:nvSpPr>
            <p:cNvPr id="54382" name="Text Box 327"/>
            <p:cNvSpPr txBox="1">
              <a:spLocks noChangeArrowheads="1"/>
            </p:cNvSpPr>
            <p:nvPr/>
          </p:nvSpPr>
          <p:spPr bwMode="auto">
            <a:xfrm>
              <a:off x="4272" y="3792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i="1">
                  <a:solidFill>
                    <a:schemeClr val="tx2"/>
                  </a:solidFill>
                </a:rPr>
                <a:t>x</a:t>
              </a:r>
            </a:p>
          </p:txBody>
        </p:sp>
      </p:grpSp>
      <p:grpSp>
        <p:nvGrpSpPr>
          <p:cNvPr id="4" name="Group 220"/>
          <p:cNvGrpSpPr>
            <a:grpSpLocks/>
          </p:cNvGrpSpPr>
          <p:nvPr/>
        </p:nvGrpSpPr>
        <p:grpSpPr bwMode="auto">
          <a:xfrm>
            <a:off x="1866900" y="2287588"/>
            <a:ext cx="7277100" cy="3808412"/>
            <a:chOff x="288" y="1680"/>
            <a:chExt cx="4905" cy="2676"/>
          </a:xfrm>
        </p:grpSpPr>
        <p:sp>
          <p:nvSpPr>
            <p:cNvPr id="54278" name="Line 221"/>
            <p:cNvSpPr>
              <a:spLocks noChangeShapeType="1"/>
            </p:cNvSpPr>
            <p:nvPr/>
          </p:nvSpPr>
          <p:spPr bwMode="auto">
            <a:xfrm flipV="1">
              <a:off x="1780" y="3062"/>
              <a:ext cx="0" cy="1223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279" name="Line 222"/>
            <p:cNvSpPr>
              <a:spLocks noChangeShapeType="1"/>
            </p:cNvSpPr>
            <p:nvPr/>
          </p:nvSpPr>
          <p:spPr bwMode="auto">
            <a:xfrm rot="-5400000">
              <a:off x="1787" y="4111"/>
              <a:ext cx="0" cy="168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280" name="Text Box 223"/>
            <p:cNvSpPr txBox="1">
              <a:spLocks noChangeArrowheads="1"/>
            </p:cNvSpPr>
            <p:nvPr/>
          </p:nvSpPr>
          <p:spPr bwMode="auto">
            <a:xfrm>
              <a:off x="1862" y="4032"/>
              <a:ext cx="414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chemeClr val="tx2"/>
                  </a:solidFill>
                </a:rPr>
                <a:t>-6</a:t>
              </a:r>
            </a:p>
          </p:txBody>
        </p:sp>
        <p:grpSp>
          <p:nvGrpSpPr>
            <p:cNvPr id="5" name="Group 224"/>
            <p:cNvGrpSpPr>
              <a:grpSpLocks/>
            </p:cNvGrpSpPr>
            <p:nvPr/>
          </p:nvGrpSpPr>
          <p:grpSpPr bwMode="auto">
            <a:xfrm>
              <a:off x="288" y="1680"/>
              <a:ext cx="4905" cy="2676"/>
              <a:chOff x="288" y="1680"/>
              <a:chExt cx="4905" cy="2676"/>
            </a:xfrm>
          </p:grpSpPr>
          <p:sp>
            <p:nvSpPr>
              <p:cNvPr id="54282" name="Line 225"/>
              <p:cNvSpPr>
                <a:spLocks noChangeShapeType="1"/>
              </p:cNvSpPr>
              <p:nvPr/>
            </p:nvSpPr>
            <p:spPr bwMode="auto">
              <a:xfrm flipV="1">
                <a:off x="2317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3" name="Line 226"/>
              <p:cNvSpPr>
                <a:spLocks noChangeShapeType="1"/>
              </p:cNvSpPr>
              <p:nvPr/>
            </p:nvSpPr>
            <p:spPr bwMode="auto">
              <a:xfrm rot="5400000" flipV="1">
                <a:off x="2877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4" name="Text Box 227"/>
              <p:cNvSpPr txBox="1">
                <a:spLocks noChangeArrowheads="1"/>
              </p:cNvSpPr>
              <p:nvPr/>
            </p:nvSpPr>
            <p:spPr bwMode="auto">
              <a:xfrm>
                <a:off x="2315" y="1680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285" name="Text Box 228"/>
              <p:cNvSpPr txBox="1">
                <a:spLocks noChangeArrowheads="1"/>
              </p:cNvSpPr>
              <p:nvPr/>
            </p:nvSpPr>
            <p:spPr bwMode="auto">
              <a:xfrm>
                <a:off x="3312" y="2536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286" name="Line 229"/>
              <p:cNvSpPr>
                <a:spLocks noChangeShapeType="1"/>
              </p:cNvSpPr>
              <p:nvPr/>
            </p:nvSpPr>
            <p:spPr bwMode="auto">
              <a:xfrm>
                <a:off x="2519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7" name="Line 230"/>
              <p:cNvSpPr>
                <a:spLocks noChangeShapeType="1"/>
              </p:cNvSpPr>
              <p:nvPr/>
            </p:nvSpPr>
            <p:spPr bwMode="auto">
              <a:xfrm>
                <a:off x="2711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8" name="Line 231"/>
              <p:cNvSpPr>
                <a:spLocks noChangeShapeType="1"/>
              </p:cNvSpPr>
              <p:nvPr/>
            </p:nvSpPr>
            <p:spPr bwMode="auto">
              <a:xfrm>
                <a:off x="290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9" name="Line 232"/>
              <p:cNvSpPr>
                <a:spLocks noChangeShapeType="1"/>
              </p:cNvSpPr>
              <p:nvPr/>
            </p:nvSpPr>
            <p:spPr bwMode="auto">
              <a:xfrm>
                <a:off x="309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0" name="Line 233"/>
              <p:cNvSpPr>
                <a:spLocks noChangeShapeType="1"/>
              </p:cNvSpPr>
              <p:nvPr/>
            </p:nvSpPr>
            <p:spPr bwMode="auto">
              <a:xfrm>
                <a:off x="3286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1" name="Line 234"/>
              <p:cNvSpPr>
                <a:spLocks noChangeShapeType="1"/>
              </p:cNvSpPr>
              <p:nvPr/>
            </p:nvSpPr>
            <p:spPr bwMode="auto">
              <a:xfrm rot="-5400000">
                <a:off x="2324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2" name="Line 235"/>
              <p:cNvSpPr>
                <a:spLocks noChangeShapeType="1"/>
              </p:cNvSpPr>
              <p:nvPr/>
            </p:nvSpPr>
            <p:spPr bwMode="auto">
              <a:xfrm rot="-5400000">
                <a:off x="2324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3" name="Line 236"/>
              <p:cNvSpPr>
                <a:spLocks noChangeShapeType="1"/>
              </p:cNvSpPr>
              <p:nvPr/>
            </p:nvSpPr>
            <p:spPr bwMode="auto">
              <a:xfrm rot="-5400000">
                <a:off x="232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4" name="Line 237"/>
              <p:cNvSpPr>
                <a:spLocks noChangeShapeType="1"/>
              </p:cNvSpPr>
              <p:nvPr/>
            </p:nvSpPr>
            <p:spPr bwMode="auto">
              <a:xfrm rot="-5400000">
                <a:off x="2324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5" name="Line 238"/>
              <p:cNvSpPr>
                <a:spLocks noChangeShapeType="1"/>
              </p:cNvSpPr>
              <p:nvPr/>
            </p:nvSpPr>
            <p:spPr bwMode="auto">
              <a:xfrm rot="-5400000">
                <a:off x="2324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6" name="Line 239"/>
              <p:cNvSpPr>
                <a:spLocks noChangeShapeType="1"/>
              </p:cNvSpPr>
              <p:nvPr/>
            </p:nvSpPr>
            <p:spPr bwMode="auto">
              <a:xfrm rot="-5400000">
                <a:off x="2324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7" name="Text Box 240"/>
              <p:cNvSpPr txBox="1">
                <a:spLocks noChangeArrowheads="1"/>
              </p:cNvSpPr>
              <p:nvPr/>
            </p:nvSpPr>
            <p:spPr bwMode="auto">
              <a:xfrm>
                <a:off x="3018" y="2619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</a:t>
                </a:r>
              </a:p>
            </p:txBody>
          </p:sp>
          <p:sp>
            <p:nvSpPr>
              <p:cNvPr id="54298" name="Text Box 241"/>
              <p:cNvSpPr txBox="1">
                <a:spLocks noChangeArrowheads="1"/>
              </p:cNvSpPr>
              <p:nvPr/>
            </p:nvSpPr>
            <p:spPr bwMode="auto">
              <a:xfrm>
                <a:off x="2112" y="1857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299" name="Text Box 242"/>
              <p:cNvSpPr txBox="1">
                <a:spLocks noChangeArrowheads="1"/>
              </p:cNvSpPr>
              <p:nvPr/>
            </p:nvSpPr>
            <p:spPr bwMode="auto">
              <a:xfrm>
                <a:off x="2399" y="2776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4300" name="Line 243"/>
              <p:cNvSpPr>
                <a:spLocks noChangeShapeType="1"/>
              </p:cNvSpPr>
              <p:nvPr/>
            </p:nvSpPr>
            <p:spPr bwMode="auto">
              <a:xfrm>
                <a:off x="2304" y="2064"/>
                <a:ext cx="816" cy="48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1" name="Line 244"/>
              <p:cNvSpPr>
                <a:spLocks noChangeShapeType="1"/>
              </p:cNvSpPr>
              <p:nvPr/>
            </p:nvSpPr>
            <p:spPr bwMode="auto">
              <a:xfrm flipV="1">
                <a:off x="493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2" name="Line 245"/>
              <p:cNvSpPr>
                <a:spLocks noChangeShapeType="1"/>
              </p:cNvSpPr>
              <p:nvPr/>
            </p:nvSpPr>
            <p:spPr bwMode="auto">
              <a:xfrm rot="5400000" flipV="1">
                <a:off x="1053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3" name="Text Box 246"/>
              <p:cNvSpPr txBox="1">
                <a:spLocks noChangeArrowheads="1"/>
              </p:cNvSpPr>
              <p:nvPr/>
            </p:nvSpPr>
            <p:spPr bwMode="auto">
              <a:xfrm>
                <a:off x="491" y="1680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304" name="Text Box 247"/>
              <p:cNvSpPr txBox="1">
                <a:spLocks noChangeArrowheads="1"/>
              </p:cNvSpPr>
              <p:nvPr/>
            </p:nvSpPr>
            <p:spPr bwMode="auto">
              <a:xfrm>
                <a:off x="1470" y="2527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305" name="Line 248"/>
              <p:cNvSpPr>
                <a:spLocks noChangeShapeType="1"/>
              </p:cNvSpPr>
              <p:nvPr/>
            </p:nvSpPr>
            <p:spPr bwMode="auto">
              <a:xfrm>
                <a:off x="695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6" name="Line 249"/>
              <p:cNvSpPr>
                <a:spLocks noChangeShapeType="1"/>
              </p:cNvSpPr>
              <p:nvPr/>
            </p:nvSpPr>
            <p:spPr bwMode="auto">
              <a:xfrm>
                <a:off x="887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7" name="Line 250"/>
              <p:cNvSpPr>
                <a:spLocks noChangeShapeType="1"/>
              </p:cNvSpPr>
              <p:nvPr/>
            </p:nvSpPr>
            <p:spPr bwMode="auto">
              <a:xfrm>
                <a:off x="1078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8" name="Line 251"/>
              <p:cNvSpPr>
                <a:spLocks noChangeShapeType="1"/>
              </p:cNvSpPr>
              <p:nvPr/>
            </p:nvSpPr>
            <p:spPr bwMode="auto">
              <a:xfrm>
                <a:off x="1270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9" name="Line 252"/>
              <p:cNvSpPr>
                <a:spLocks noChangeShapeType="1"/>
              </p:cNvSpPr>
              <p:nvPr/>
            </p:nvSpPr>
            <p:spPr bwMode="auto">
              <a:xfrm>
                <a:off x="146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0" name="Line 253"/>
              <p:cNvSpPr>
                <a:spLocks noChangeShapeType="1"/>
              </p:cNvSpPr>
              <p:nvPr/>
            </p:nvSpPr>
            <p:spPr bwMode="auto">
              <a:xfrm rot="-5400000">
                <a:off x="500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1" name="Line 254"/>
              <p:cNvSpPr>
                <a:spLocks noChangeShapeType="1"/>
              </p:cNvSpPr>
              <p:nvPr/>
            </p:nvSpPr>
            <p:spPr bwMode="auto">
              <a:xfrm rot="-5400000">
                <a:off x="500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2" name="Line 255"/>
              <p:cNvSpPr>
                <a:spLocks noChangeShapeType="1"/>
              </p:cNvSpPr>
              <p:nvPr/>
            </p:nvSpPr>
            <p:spPr bwMode="auto">
              <a:xfrm rot="-5400000">
                <a:off x="500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3" name="Line 256"/>
              <p:cNvSpPr>
                <a:spLocks noChangeShapeType="1"/>
              </p:cNvSpPr>
              <p:nvPr/>
            </p:nvSpPr>
            <p:spPr bwMode="auto">
              <a:xfrm rot="-5400000">
                <a:off x="500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4" name="Line 257"/>
              <p:cNvSpPr>
                <a:spLocks noChangeShapeType="1"/>
              </p:cNvSpPr>
              <p:nvPr/>
            </p:nvSpPr>
            <p:spPr bwMode="auto">
              <a:xfrm rot="-5400000">
                <a:off x="500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5" name="Line 258"/>
              <p:cNvSpPr>
                <a:spLocks noChangeShapeType="1"/>
              </p:cNvSpPr>
              <p:nvPr/>
            </p:nvSpPr>
            <p:spPr bwMode="auto">
              <a:xfrm rot="-5400000">
                <a:off x="500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6" name="Text Box 259"/>
              <p:cNvSpPr txBox="1">
                <a:spLocks noChangeArrowheads="1"/>
              </p:cNvSpPr>
              <p:nvPr/>
            </p:nvSpPr>
            <p:spPr bwMode="auto">
              <a:xfrm>
                <a:off x="1194" y="2619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 </a:t>
                </a:r>
              </a:p>
            </p:txBody>
          </p:sp>
          <p:sp>
            <p:nvSpPr>
              <p:cNvPr id="54317" name="Text Box 260"/>
              <p:cNvSpPr txBox="1">
                <a:spLocks noChangeArrowheads="1"/>
              </p:cNvSpPr>
              <p:nvPr/>
            </p:nvSpPr>
            <p:spPr bwMode="auto">
              <a:xfrm>
                <a:off x="288" y="1857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318" name="Text Box 261"/>
              <p:cNvSpPr txBox="1">
                <a:spLocks noChangeArrowheads="1"/>
              </p:cNvSpPr>
              <p:nvPr/>
            </p:nvSpPr>
            <p:spPr bwMode="auto">
              <a:xfrm>
                <a:off x="575" y="2776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4319" name="Line 262"/>
              <p:cNvSpPr>
                <a:spLocks noChangeShapeType="1"/>
              </p:cNvSpPr>
              <p:nvPr/>
            </p:nvSpPr>
            <p:spPr bwMode="auto">
              <a:xfrm flipV="1">
                <a:off x="471" y="2016"/>
                <a:ext cx="777" cy="528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0" name="Line 263"/>
              <p:cNvSpPr>
                <a:spLocks noChangeShapeType="1"/>
              </p:cNvSpPr>
              <p:nvPr/>
            </p:nvSpPr>
            <p:spPr bwMode="auto">
              <a:xfrm flipV="1">
                <a:off x="3997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1" name="Line 264"/>
              <p:cNvSpPr>
                <a:spLocks noChangeShapeType="1"/>
              </p:cNvSpPr>
              <p:nvPr/>
            </p:nvSpPr>
            <p:spPr bwMode="auto">
              <a:xfrm rot="5400000" flipV="1">
                <a:off x="4557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2" name="Text Box 265"/>
              <p:cNvSpPr txBox="1">
                <a:spLocks noChangeArrowheads="1"/>
              </p:cNvSpPr>
              <p:nvPr/>
            </p:nvSpPr>
            <p:spPr bwMode="auto">
              <a:xfrm>
                <a:off x="3995" y="1680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323" name="Text Box 266"/>
              <p:cNvSpPr txBox="1">
                <a:spLocks noChangeArrowheads="1"/>
              </p:cNvSpPr>
              <p:nvPr/>
            </p:nvSpPr>
            <p:spPr bwMode="auto">
              <a:xfrm>
                <a:off x="4992" y="2536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324" name="Line 267"/>
              <p:cNvSpPr>
                <a:spLocks noChangeShapeType="1"/>
              </p:cNvSpPr>
              <p:nvPr/>
            </p:nvSpPr>
            <p:spPr bwMode="auto">
              <a:xfrm>
                <a:off x="4199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5" name="Line 268"/>
              <p:cNvSpPr>
                <a:spLocks noChangeShapeType="1"/>
              </p:cNvSpPr>
              <p:nvPr/>
            </p:nvSpPr>
            <p:spPr bwMode="auto">
              <a:xfrm>
                <a:off x="4391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6" name="Line 269"/>
              <p:cNvSpPr>
                <a:spLocks noChangeShapeType="1"/>
              </p:cNvSpPr>
              <p:nvPr/>
            </p:nvSpPr>
            <p:spPr bwMode="auto">
              <a:xfrm>
                <a:off x="458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7" name="Line 270"/>
              <p:cNvSpPr>
                <a:spLocks noChangeShapeType="1"/>
              </p:cNvSpPr>
              <p:nvPr/>
            </p:nvSpPr>
            <p:spPr bwMode="auto">
              <a:xfrm>
                <a:off x="477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8" name="Line 271"/>
              <p:cNvSpPr>
                <a:spLocks noChangeShapeType="1"/>
              </p:cNvSpPr>
              <p:nvPr/>
            </p:nvSpPr>
            <p:spPr bwMode="auto">
              <a:xfrm>
                <a:off x="4966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9" name="Line 272"/>
              <p:cNvSpPr>
                <a:spLocks noChangeShapeType="1"/>
              </p:cNvSpPr>
              <p:nvPr/>
            </p:nvSpPr>
            <p:spPr bwMode="auto">
              <a:xfrm rot="-5400000">
                <a:off x="4004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0" name="Line 273"/>
              <p:cNvSpPr>
                <a:spLocks noChangeShapeType="1"/>
              </p:cNvSpPr>
              <p:nvPr/>
            </p:nvSpPr>
            <p:spPr bwMode="auto">
              <a:xfrm rot="-5400000">
                <a:off x="4004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1" name="Line 274"/>
              <p:cNvSpPr>
                <a:spLocks noChangeShapeType="1"/>
              </p:cNvSpPr>
              <p:nvPr/>
            </p:nvSpPr>
            <p:spPr bwMode="auto">
              <a:xfrm rot="-5400000">
                <a:off x="400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2" name="Line 275"/>
              <p:cNvSpPr>
                <a:spLocks noChangeShapeType="1"/>
              </p:cNvSpPr>
              <p:nvPr/>
            </p:nvSpPr>
            <p:spPr bwMode="auto">
              <a:xfrm rot="-5400000">
                <a:off x="4004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3" name="Line 276"/>
              <p:cNvSpPr>
                <a:spLocks noChangeShapeType="1"/>
              </p:cNvSpPr>
              <p:nvPr/>
            </p:nvSpPr>
            <p:spPr bwMode="auto">
              <a:xfrm rot="-5400000">
                <a:off x="4004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4" name="Line 277"/>
              <p:cNvSpPr>
                <a:spLocks noChangeShapeType="1"/>
              </p:cNvSpPr>
              <p:nvPr/>
            </p:nvSpPr>
            <p:spPr bwMode="auto">
              <a:xfrm rot="-5400000">
                <a:off x="4004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5" name="Text Box 278"/>
              <p:cNvSpPr txBox="1">
                <a:spLocks noChangeArrowheads="1"/>
              </p:cNvSpPr>
              <p:nvPr/>
            </p:nvSpPr>
            <p:spPr bwMode="auto">
              <a:xfrm>
                <a:off x="4698" y="2619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</a:t>
                </a:r>
              </a:p>
            </p:txBody>
          </p:sp>
          <p:sp>
            <p:nvSpPr>
              <p:cNvPr id="54336" name="Text Box 279"/>
              <p:cNvSpPr txBox="1">
                <a:spLocks noChangeArrowheads="1"/>
              </p:cNvSpPr>
              <p:nvPr/>
            </p:nvSpPr>
            <p:spPr bwMode="auto">
              <a:xfrm>
                <a:off x="3792" y="1857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337" name="Text Box 280"/>
              <p:cNvSpPr txBox="1">
                <a:spLocks noChangeArrowheads="1"/>
              </p:cNvSpPr>
              <p:nvPr/>
            </p:nvSpPr>
            <p:spPr bwMode="auto">
              <a:xfrm>
                <a:off x="4079" y="2776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4338" name="Line 281"/>
              <p:cNvSpPr>
                <a:spLocks noChangeShapeType="1"/>
              </p:cNvSpPr>
              <p:nvPr/>
            </p:nvSpPr>
            <p:spPr bwMode="auto">
              <a:xfrm>
                <a:off x="3975" y="2544"/>
                <a:ext cx="816" cy="48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9" name="Line 282"/>
              <p:cNvSpPr>
                <a:spLocks noChangeShapeType="1"/>
              </p:cNvSpPr>
              <p:nvPr/>
            </p:nvSpPr>
            <p:spPr bwMode="auto">
              <a:xfrm rot="5400000" flipV="1">
                <a:off x="2340" y="3230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0" name="Text Box 283"/>
              <p:cNvSpPr txBox="1">
                <a:spLocks noChangeArrowheads="1"/>
              </p:cNvSpPr>
              <p:nvPr/>
            </p:nvSpPr>
            <p:spPr bwMode="auto">
              <a:xfrm>
                <a:off x="1778" y="2936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341" name="Text Box 284"/>
              <p:cNvSpPr txBox="1">
                <a:spLocks noChangeArrowheads="1"/>
              </p:cNvSpPr>
              <p:nvPr/>
            </p:nvSpPr>
            <p:spPr bwMode="auto">
              <a:xfrm>
                <a:off x="2775" y="3792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342" name="Line 285"/>
              <p:cNvSpPr>
                <a:spLocks noChangeShapeType="1"/>
              </p:cNvSpPr>
              <p:nvPr/>
            </p:nvSpPr>
            <p:spPr bwMode="auto">
              <a:xfrm>
                <a:off x="1982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3" name="Line 286"/>
              <p:cNvSpPr>
                <a:spLocks noChangeShapeType="1"/>
              </p:cNvSpPr>
              <p:nvPr/>
            </p:nvSpPr>
            <p:spPr bwMode="auto">
              <a:xfrm>
                <a:off x="2174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4" name="Line 287"/>
              <p:cNvSpPr>
                <a:spLocks noChangeShapeType="1"/>
              </p:cNvSpPr>
              <p:nvPr/>
            </p:nvSpPr>
            <p:spPr bwMode="auto">
              <a:xfrm>
                <a:off x="2365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5" name="Line 288"/>
              <p:cNvSpPr>
                <a:spLocks noChangeShapeType="1"/>
              </p:cNvSpPr>
              <p:nvPr/>
            </p:nvSpPr>
            <p:spPr bwMode="auto">
              <a:xfrm>
                <a:off x="2557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6" name="Line 289"/>
              <p:cNvSpPr>
                <a:spLocks noChangeShapeType="1"/>
              </p:cNvSpPr>
              <p:nvPr/>
            </p:nvSpPr>
            <p:spPr bwMode="auto">
              <a:xfrm>
                <a:off x="2749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7" name="Line 290"/>
              <p:cNvSpPr>
                <a:spLocks noChangeShapeType="1"/>
              </p:cNvSpPr>
              <p:nvPr/>
            </p:nvSpPr>
            <p:spPr bwMode="auto">
              <a:xfrm rot="-5400000">
                <a:off x="1787" y="392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8" name="Line 291"/>
              <p:cNvSpPr>
                <a:spLocks noChangeShapeType="1"/>
              </p:cNvSpPr>
              <p:nvPr/>
            </p:nvSpPr>
            <p:spPr bwMode="auto">
              <a:xfrm rot="-5400000">
                <a:off x="1787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9" name="Line 292"/>
              <p:cNvSpPr>
                <a:spLocks noChangeShapeType="1"/>
              </p:cNvSpPr>
              <p:nvPr/>
            </p:nvSpPr>
            <p:spPr bwMode="auto">
              <a:xfrm rot="-5400000">
                <a:off x="1787" y="3536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0" name="Line 293"/>
              <p:cNvSpPr>
                <a:spLocks noChangeShapeType="1"/>
              </p:cNvSpPr>
              <p:nvPr/>
            </p:nvSpPr>
            <p:spPr bwMode="auto">
              <a:xfrm rot="-5400000">
                <a:off x="1787" y="334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1" name="Line 294"/>
              <p:cNvSpPr>
                <a:spLocks noChangeShapeType="1"/>
              </p:cNvSpPr>
              <p:nvPr/>
            </p:nvSpPr>
            <p:spPr bwMode="auto">
              <a:xfrm rot="-5400000">
                <a:off x="1787" y="3153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2" name="Text Box 295"/>
              <p:cNvSpPr txBox="1">
                <a:spLocks noChangeArrowheads="1"/>
              </p:cNvSpPr>
              <p:nvPr/>
            </p:nvSpPr>
            <p:spPr bwMode="auto">
              <a:xfrm>
                <a:off x="2481" y="3875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</a:t>
                </a:r>
              </a:p>
            </p:txBody>
          </p:sp>
          <p:sp>
            <p:nvSpPr>
              <p:cNvPr id="54353" name="Text Box 296"/>
              <p:cNvSpPr txBox="1">
                <a:spLocks noChangeArrowheads="1"/>
              </p:cNvSpPr>
              <p:nvPr/>
            </p:nvSpPr>
            <p:spPr bwMode="auto">
              <a:xfrm>
                <a:off x="1575" y="3113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354" name="Line 297"/>
              <p:cNvSpPr>
                <a:spLocks noChangeShapeType="1"/>
              </p:cNvSpPr>
              <p:nvPr/>
            </p:nvSpPr>
            <p:spPr bwMode="auto">
              <a:xfrm flipV="1">
                <a:off x="1776" y="4128"/>
                <a:ext cx="816" cy="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5" name="Line 298"/>
              <p:cNvSpPr>
                <a:spLocks noChangeShapeType="1"/>
              </p:cNvSpPr>
              <p:nvPr/>
            </p:nvSpPr>
            <p:spPr bwMode="auto">
              <a:xfrm flipV="1">
                <a:off x="3469" y="3062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6" name="Line 299"/>
              <p:cNvSpPr>
                <a:spLocks noChangeShapeType="1"/>
              </p:cNvSpPr>
              <p:nvPr/>
            </p:nvSpPr>
            <p:spPr bwMode="auto">
              <a:xfrm rot="5400000" flipV="1">
                <a:off x="4029" y="3230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7" name="Text Box 300"/>
              <p:cNvSpPr txBox="1">
                <a:spLocks noChangeArrowheads="1"/>
              </p:cNvSpPr>
              <p:nvPr/>
            </p:nvSpPr>
            <p:spPr bwMode="auto">
              <a:xfrm>
                <a:off x="3467" y="2936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358" name="Text Box 301"/>
              <p:cNvSpPr txBox="1">
                <a:spLocks noChangeArrowheads="1"/>
              </p:cNvSpPr>
              <p:nvPr/>
            </p:nvSpPr>
            <p:spPr bwMode="auto">
              <a:xfrm>
                <a:off x="4464" y="3792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359" name="Line 302"/>
              <p:cNvSpPr>
                <a:spLocks noChangeShapeType="1"/>
              </p:cNvSpPr>
              <p:nvPr/>
            </p:nvSpPr>
            <p:spPr bwMode="auto">
              <a:xfrm>
                <a:off x="3671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0" name="Line 303"/>
              <p:cNvSpPr>
                <a:spLocks noChangeShapeType="1"/>
              </p:cNvSpPr>
              <p:nvPr/>
            </p:nvSpPr>
            <p:spPr bwMode="auto">
              <a:xfrm>
                <a:off x="3863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1" name="Line 304"/>
              <p:cNvSpPr>
                <a:spLocks noChangeShapeType="1"/>
              </p:cNvSpPr>
              <p:nvPr/>
            </p:nvSpPr>
            <p:spPr bwMode="auto">
              <a:xfrm>
                <a:off x="4054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2" name="Line 305"/>
              <p:cNvSpPr>
                <a:spLocks noChangeShapeType="1"/>
              </p:cNvSpPr>
              <p:nvPr/>
            </p:nvSpPr>
            <p:spPr bwMode="auto">
              <a:xfrm>
                <a:off x="4246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3" name="Line 306"/>
              <p:cNvSpPr>
                <a:spLocks noChangeShapeType="1"/>
              </p:cNvSpPr>
              <p:nvPr/>
            </p:nvSpPr>
            <p:spPr bwMode="auto">
              <a:xfrm>
                <a:off x="4438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4" name="Line 307"/>
              <p:cNvSpPr>
                <a:spLocks noChangeShapeType="1"/>
              </p:cNvSpPr>
              <p:nvPr/>
            </p:nvSpPr>
            <p:spPr bwMode="auto">
              <a:xfrm rot="-5400000">
                <a:off x="3476" y="4111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5" name="Line 308"/>
              <p:cNvSpPr>
                <a:spLocks noChangeShapeType="1"/>
              </p:cNvSpPr>
              <p:nvPr/>
            </p:nvSpPr>
            <p:spPr bwMode="auto">
              <a:xfrm rot="-5400000">
                <a:off x="3476" y="392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6" name="Line 309"/>
              <p:cNvSpPr>
                <a:spLocks noChangeShapeType="1"/>
              </p:cNvSpPr>
              <p:nvPr/>
            </p:nvSpPr>
            <p:spPr bwMode="auto">
              <a:xfrm rot="-5400000">
                <a:off x="3476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7" name="Line 310"/>
              <p:cNvSpPr>
                <a:spLocks noChangeShapeType="1"/>
              </p:cNvSpPr>
              <p:nvPr/>
            </p:nvSpPr>
            <p:spPr bwMode="auto">
              <a:xfrm rot="-5400000">
                <a:off x="3476" y="3536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8" name="Line 311"/>
              <p:cNvSpPr>
                <a:spLocks noChangeShapeType="1"/>
              </p:cNvSpPr>
              <p:nvPr/>
            </p:nvSpPr>
            <p:spPr bwMode="auto">
              <a:xfrm rot="-5400000">
                <a:off x="3476" y="334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9" name="Line 312"/>
              <p:cNvSpPr>
                <a:spLocks noChangeShapeType="1"/>
              </p:cNvSpPr>
              <p:nvPr/>
            </p:nvSpPr>
            <p:spPr bwMode="auto">
              <a:xfrm rot="-5400000">
                <a:off x="3476" y="3153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70" name="Text Box 313"/>
              <p:cNvSpPr txBox="1">
                <a:spLocks noChangeArrowheads="1"/>
              </p:cNvSpPr>
              <p:nvPr/>
            </p:nvSpPr>
            <p:spPr bwMode="auto">
              <a:xfrm>
                <a:off x="4170" y="3875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</a:t>
                </a:r>
              </a:p>
            </p:txBody>
          </p:sp>
          <p:sp>
            <p:nvSpPr>
              <p:cNvPr id="54371" name="Text Box 314"/>
              <p:cNvSpPr txBox="1">
                <a:spLocks noChangeArrowheads="1"/>
              </p:cNvSpPr>
              <p:nvPr/>
            </p:nvSpPr>
            <p:spPr bwMode="auto">
              <a:xfrm>
                <a:off x="3264" y="3113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372" name="Text Box 315"/>
              <p:cNvSpPr txBox="1">
                <a:spLocks noChangeArrowheads="1"/>
              </p:cNvSpPr>
              <p:nvPr/>
            </p:nvSpPr>
            <p:spPr bwMode="auto">
              <a:xfrm>
                <a:off x="3551" y="4032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4373" name="Line 316"/>
              <p:cNvSpPr>
                <a:spLocks noChangeShapeType="1"/>
              </p:cNvSpPr>
              <p:nvPr/>
            </p:nvSpPr>
            <p:spPr bwMode="auto">
              <a:xfrm flipV="1">
                <a:off x="3456" y="3504"/>
                <a:ext cx="825" cy="8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74" name="Text Box 317"/>
              <p:cNvSpPr txBox="1">
                <a:spLocks noChangeArrowheads="1"/>
              </p:cNvSpPr>
              <p:nvPr/>
            </p:nvSpPr>
            <p:spPr bwMode="auto">
              <a:xfrm>
                <a:off x="672" y="1824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A</a:t>
                </a:r>
              </a:p>
            </p:txBody>
          </p:sp>
          <p:sp>
            <p:nvSpPr>
              <p:cNvPr id="54375" name="Text Box 318"/>
              <p:cNvSpPr txBox="1">
                <a:spLocks noChangeArrowheads="1"/>
              </p:cNvSpPr>
              <p:nvPr/>
            </p:nvSpPr>
            <p:spPr bwMode="auto">
              <a:xfrm>
                <a:off x="2640" y="1824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B</a:t>
                </a:r>
              </a:p>
            </p:txBody>
          </p:sp>
          <p:sp>
            <p:nvSpPr>
              <p:cNvPr id="54376" name="Text Box 319"/>
              <p:cNvSpPr txBox="1">
                <a:spLocks noChangeArrowheads="1"/>
              </p:cNvSpPr>
              <p:nvPr/>
            </p:nvSpPr>
            <p:spPr bwMode="auto">
              <a:xfrm>
                <a:off x="4320" y="1872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C</a:t>
                </a:r>
              </a:p>
            </p:txBody>
          </p:sp>
          <p:sp>
            <p:nvSpPr>
              <p:cNvPr id="54377" name="Text Box 320"/>
              <p:cNvSpPr txBox="1">
                <a:spLocks noChangeArrowheads="1"/>
              </p:cNvSpPr>
              <p:nvPr/>
            </p:nvSpPr>
            <p:spPr bwMode="auto">
              <a:xfrm>
                <a:off x="2016" y="3168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D</a:t>
                </a:r>
              </a:p>
            </p:txBody>
          </p:sp>
          <p:sp>
            <p:nvSpPr>
              <p:cNvPr id="54378" name="Text Box 321"/>
              <p:cNvSpPr txBox="1">
                <a:spLocks noChangeArrowheads="1"/>
              </p:cNvSpPr>
              <p:nvPr/>
            </p:nvSpPr>
            <p:spPr bwMode="auto">
              <a:xfrm>
                <a:off x="3696" y="3120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E</a:t>
                </a:r>
              </a:p>
            </p:txBody>
          </p:sp>
        </p:grpSp>
      </p:grpSp>
    </p:spTree>
    <p:custDataLst>
      <p:tags r:id="rId1"/>
    </p:custDataLst>
  </p:cSld>
  <p:clrMapOvr>
    <a:masterClrMapping/>
  </p:clrMapOvr>
  <p:transition>
    <p:wipe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Line 7"/>
          <p:cNvSpPr>
            <a:spLocks noChangeShapeType="1"/>
          </p:cNvSpPr>
          <p:nvPr/>
        </p:nvSpPr>
        <p:spPr bwMode="auto">
          <a:xfrm flipV="1">
            <a:off x="7121525" y="2333625"/>
            <a:ext cx="0" cy="194151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23" name="Line 8"/>
          <p:cNvSpPr>
            <a:spLocks noChangeShapeType="1"/>
          </p:cNvSpPr>
          <p:nvPr/>
        </p:nvSpPr>
        <p:spPr bwMode="auto">
          <a:xfrm rot="5400000" flipV="1">
            <a:off x="8010525" y="26003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24" name="Text Box 9"/>
          <p:cNvSpPr txBox="1">
            <a:spLocks noChangeArrowheads="1"/>
          </p:cNvSpPr>
          <p:nvPr/>
        </p:nvSpPr>
        <p:spPr bwMode="auto">
          <a:xfrm>
            <a:off x="7118350" y="2133600"/>
            <a:ext cx="655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v</a:t>
            </a:r>
          </a:p>
        </p:txBody>
      </p:sp>
      <p:sp>
        <p:nvSpPr>
          <p:cNvPr id="56325" name="Text Box 10"/>
          <p:cNvSpPr txBox="1">
            <a:spLocks noChangeArrowheads="1"/>
          </p:cNvSpPr>
          <p:nvPr/>
        </p:nvSpPr>
        <p:spPr bwMode="auto">
          <a:xfrm>
            <a:off x="8672513" y="3478213"/>
            <a:ext cx="319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6326" name="Line 11"/>
          <p:cNvSpPr>
            <a:spLocks noChangeShapeType="1"/>
          </p:cNvSpPr>
          <p:nvPr/>
        </p:nvSpPr>
        <p:spPr bwMode="auto">
          <a:xfrm>
            <a:off x="7442200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27" name="Line 12"/>
          <p:cNvSpPr>
            <a:spLocks noChangeShapeType="1"/>
          </p:cNvSpPr>
          <p:nvPr/>
        </p:nvSpPr>
        <p:spPr bwMode="auto">
          <a:xfrm>
            <a:off x="7747000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28" name="Line 13"/>
          <p:cNvSpPr>
            <a:spLocks noChangeShapeType="1"/>
          </p:cNvSpPr>
          <p:nvPr/>
        </p:nvSpPr>
        <p:spPr bwMode="auto">
          <a:xfrm>
            <a:off x="80502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29" name="Line 14"/>
          <p:cNvSpPr>
            <a:spLocks noChangeShapeType="1"/>
          </p:cNvSpPr>
          <p:nvPr/>
        </p:nvSpPr>
        <p:spPr bwMode="auto">
          <a:xfrm>
            <a:off x="83550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0" name="Line 15"/>
          <p:cNvSpPr>
            <a:spLocks noChangeShapeType="1"/>
          </p:cNvSpPr>
          <p:nvPr/>
        </p:nvSpPr>
        <p:spPr bwMode="auto">
          <a:xfrm>
            <a:off x="86598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1" name="Line 18"/>
          <p:cNvSpPr>
            <a:spLocks noChangeShapeType="1"/>
          </p:cNvSpPr>
          <p:nvPr/>
        </p:nvSpPr>
        <p:spPr bwMode="auto">
          <a:xfrm rot="-5400000">
            <a:off x="7132638" y="3998913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2" name="Line 19"/>
          <p:cNvSpPr>
            <a:spLocks noChangeShapeType="1"/>
          </p:cNvSpPr>
          <p:nvPr/>
        </p:nvSpPr>
        <p:spPr bwMode="auto">
          <a:xfrm rot="-5400000">
            <a:off x="7132638" y="36957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3" name="Line 20"/>
          <p:cNvSpPr>
            <a:spLocks noChangeShapeType="1"/>
          </p:cNvSpPr>
          <p:nvPr/>
        </p:nvSpPr>
        <p:spPr bwMode="auto">
          <a:xfrm rot="-5400000">
            <a:off x="7132638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4" name="Line 21"/>
          <p:cNvSpPr>
            <a:spLocks noChangeShapeType="1"/>
          </p:cNvSpPr>
          <p:nvPr/>
        </p:nvSpPr>
        <p:spPr bwMode="auto">
          <a:xfrm rot="-5400000">
            <a:off x="7132638" y="3086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5" name="Line 22"/>
          <p:cNvSpPr>
            <a:spLocks noChangeShapeType="1"/>
          </p:cNvSpPr>
          <p:nvPr/>
        </p:nvSpPr>
        <p:spPr bwMode="auto">
          <a:xfrm rot="-5400000">
            <a:off x="7132638" y="27828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6" name="Line 23"/>
          <p:cNvSpPr>
            <a:spLocks noChangeShapeType="1"/>
          </p:cNvSpPr>
          <p:nvPr/>
        </p:nvSpPr>
        <p:spPr bwMode="auto">
          <a:xfrm rot="-5400000">
            <a:off x="7132638" y="24780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7" name="Line 33"/>
          <p:cNvSpPr>
            <a:spLocks noChangeShapeType="1"/>
          </p:cNvSpPr>
          <p:nvPr/>
        </p:nvSpPr>
        <p:spPr bwMode="auto">
          <a:xfrm flipV="1">
            <a:off x="7107238" y="504825"/>
            <a:ext cx="0" cy="1247775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38" name="Line 34"/>
          <p:cNvSpPr>
            <a:spLocks noChangeShapeType="1"/>
          </p:cNvSpPr>
          <p:nvPr/>
        </p:nvSpPr>
        <p:spPr bwMode="auto">
          <a:xfrm rot="5400000" flipV="1">
            <a:off x="7996238" y="7715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39" name="Text Box 35"/>
          <p:cNvSpPr txBox="1">
            <a:spLocks noChangeArrowheads="1"/>
          </p:cNvSpPr>
          <p:nvPr/>
        </p:nvSpPr>
        <p:spPr bwMode="auto">
          <a:xfrm>
            <a:off x="7104063" y="304800"/>
            <a:ext cx="655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y</a:t>
            </a:r>
          </a:p>
        </p:txBody>
      </p:sp>
      <p:sp>
        <p:nvSpPr>
          <p:cNvPr id="56340" name="Text Box 36"/>
          <p:cNvSpPr txBox="1">
            <a:spLocks noChangeArrowheads="1"/>
          </p:cNvSpPr>
          <p:nvPr/>
        </p:nvSpPr>
        <p:spPr bwMode="auto">
          <a:xfrm>
            <a:off x="8658225" y="16494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6341" name="Line 37"/>
          <p:cNvSpPr>
            <a:spLocks noChangeShapeType="1"/>
          </p:cNvSpPr>
          <p:nvPr/>
        </p:nvSpPr>
        <p:spPr bwMode="auto">
          <a:xfrm>
            <a:off x="7427913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2" name="Line 38"/>
          <p:cNvSpPr>
            <a:spLocks noChangeShapeType="1"/>
          </p:cNvSpPr>
          <p:nvPr/>
        </p:nvSpPr>
        <p:spPr bwMode="auto">
          <a:xfrm>
            <a:off x="7732713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3" name="Line 39"/>
          <p:cNvSpPr>
            <a:spLocks noChangeShapeType="1"/>
          </p:cNvSpPr>
          <p:nvPr/>
        </p:nvSpPr>
        <p:spPr bwMode="auto">
          <a:xfrm>
            <a:off x="80359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4" name="Line 40"/>
          <p:cNvSpPr>
            <a:spLocks noChangeShapeType="1"/>
          </p:cNvSpPr>
          <p:nvPr/>
        </p:nvSpPr>
        <p:spPr bwMode="auto">
          <a:xfrm>
            <a:off x="83407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5" name="Line 41"/>
          <p:cNvSpPr>
            <a:spLocks noChangeShapeType="1"/>
          </p:cNvSpPr>
          <p:nvPr/>
        </p:nvSpPr>
        <p:spPr bwMode="auto">
          <a:xfrm>
            <a:off x="86455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6" name="Line 44"/>
          <p:cNvSpPr>
            <a:spLocks noChangeShapeType="1"/>
          </p:cNvSpPr>
          <p:nvPr/>
        </p:nvSpPr>
        <p:spPr bwMode="auto">
          <a:xfrm rot="-5400000">
            <a:off x="7118350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7" name="Line 45"/>
          <p:cNvSpPr>
            <a:spLocks noChangeShapeType="1"/>
          </p:cNvSpPr>
          <p:nvPr/>
        </p:nvSpPr>
        <p:spPr bwMode="auto">
          <a:xfrm rot="-5400000">
            <a:off x="7118350" y="108585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8" name="Line 46"/>
          <p:cNvSpPr>
            <a:spLocks noChangeShapeType="1"/>
          </p:cNvSpPr>
          <p:nvPr/>
        </p:nvSpPr>
        <p:spPr bwMode="auto">
          <a:xfrm rot="-5400000">
            <a:off x="7105650" y="62865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06550" name="Freeform 54"/>
          <p:cNvSpPr>
            <a:spLocks/>
          </p:cNvSpPr>
          <p:nvPr/>
        </p:nvSpPr>
        <p:spPr bwMode="auto">
          <a:xfrm>
            <a:off x="7086600" y="762000"/>
            <a:ext cx="1295400" cy="914400"/>
          </a:xfrm>
          <a:custGeom>
            <a:avLst/>
            <a:gdLst>
              <a:gd name="T0" fmla="*/ 0 w 816"/>
              <a:gd name="T1" fmla="*/ 0 h 576"/>
              <a:gd name="T2" fmla="*/ 2147483647 w 816"/>
              <a:gd name="T3" fmla="*/ 2147483647 h 576"/>
              <a:gd name="T4" fmla="*/ 2147483647 w 816"/>
              <a:gd name="T5" fmla="*/ 2147483647 h 576"/>
              <a:gd name="T6" fmla="*/ 2147483647 w 816"/>
              <a:gd name="T7" fmla="*/ 2147483647 h 576"/>
              <a:gd name="T8" fmla="*/ 2147483647 w 816"/>
              <a:gd name="T9" fmla="*/ 2147483647 h 57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16"/>
              <a:gd name="T16" fmla="*/ 0 h 576"/>
              <a:gd name="T17" fmla="*/ 816 w 816"/>
              <a:gd name="T18" fmla="*/ 576 h 57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16" h="576">
                <a:moveTo>
                  <a:pt x="0" y="0"/>
                </a:moveTo>
                <a:cubicBezTo>
                  <a:pt x="42" y="5"/>
                  <a:pt x="168" y="8"/>
                  <a:pt x="250" y="29"/>
                </a:cubicBezTo>
                <a:cubicBezTo>
                  <a:pt x="332" y="50"/>
                  <a:pt x="418" y="77"/>
                  <a:pt x="490" y="125"/>
                </a:cubicBezTo>
                <a:cubicBezTo>
                  <a:pt x="562" y="173"/>
                  <a:pt x="628" y="242"/>
                  <a:pt x="682" y="317"/>
                </a:cubicBezTo>
                <a:cubicBezTo>
                  <a:pt x="736" y="392"/>
                  <a:pt x="788" y="522"/>
                  <a:pt x="816" y="576"/>
                </a:cubicBezTo>
              </a:path>
            </a:pathLst>
          </a:cu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0" name="Line 55"/>
          <p:cNvSpPr>
            <a:spLocks noChangeShapeType="1"/>
          </p:cNvSpPr>
          <p:nvPr/>
        </p:nvSpPr>
        <p:spPr bwMode="auto">
          <a:xfrm>
            <a:off x="7086600" y="3505200"/>
            <a:ext cx="1295400" cy="7620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1" name="Line 56"/>
          <p:cNvSpPr>
            <a:spLocks noChangeShapeType="1"/>
          </p:cNvSpPr>
          <p:nvPr/>
        </p:nvSpPr>
        <p:spPr bwMode="auto">
          <a:xfrm flipV="1">
            <a:off x="7107238" y="4619625"/>
            <a:ext cx="0" cy="194151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52" name="Line 57"/>
          <p:cNvSpPr>
            <a:spLocks noChangeShapeType="1"/>
          </p:cNvSpPr>
          <p:nvPr/>
        </p:nvSpPr>
        <p:spPr bwMode="auto">
          <a:xfrm rot="5400000" flipV="1">
            <a:off x="7996238" y="48863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53" name="Text Box 58"/>
          <p:cNvSpPr txBox="1">
            <a:spLocks noChangeArrowheads="1"/>
          </p:cNvSpPr>
          <p:nvPr/>
        </p:nvSpPr>
        <p:spPr bwMode="auto">
          <a:xfrm>
            <a:off x="7104063" y="4419600"/>
            <a:ext cx="655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a</a:t>
            </a:r>
          </a:p>
        </p:txBody>
      </p:sp>
      <p:sp>
        <p:nvSpPr>
          <p:cNvPr id="56354" name="Text Box 59"/>
          <p:cNvSpPr txBox="1">
            <a:spLocks noChangeArrowheads="1"/>
          </p:cNvSpPr>
          <p:nvPr/>
        </p:nvSpPr>
        <p:spPr bwMode="auto">
          <a:xfrm>
            <a:off x="8658225" y="57642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6355" name="Line 60"/>
          <p:cNvSpPr>
            <a:spLocks noChangeShapeType="1"/>
          </p:cNvSpPr>
          <p:nvPr/>
        </p:nvSpPr>
        <p:spPr bwMode="auto">
          <a:xfrm>
            <a:off x="7427913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6" name="Line 61"/>
          <p:cNvSpPr>
            <a:spLocks noChangeShapeType="1"/>
          </p:cNvSpPr>
          <p:nvPr/>
        </p:nvSpPr>
        <p:spPr bwMode="auto">
          <a:xfrm>
            <a:off x="7732713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7" name="Line 62"/>
          <p:cNvSpPr>
            <a:spLocks noChangeShapeType="1"/>
          </p:cNvSpPr>
          <p:nvPr/>
        </p:nvSpPr>
        <p:spPr bwMode="auto">
          <a:xfrm>
            <a:off x="80359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8" name="Line 63"/>
          <p:cNvSpPr>
            <a:spLocks noChangeShapeType="1"/>
          </p:cNvSpPr>
          <p:nvPr/>
        </p:nvSpPr>
        <p:spPr bwMode="auto">
          <a:xfrm>
            <a:off x="83407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9" name="Line 64"/>
          <p:cNvSpPr>
            <a:spLocks noChangeShapeType="1"/>
          </p:cNvSpPr>
          <p:nvPr/>
        </p:nvSpPr>
        <p:spPr bwMode="auto">
          <a:xfrm>
            <a:off x="86455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0" name="Line 65"/>
          <p:cNvSpPr>
            <a:spLocks noChangeShapeType="1"/>
          </p:cNvSpPr>
          <p:nvPr/>
        </p:nvSpPr>
        <p:spPr bwMode="auto">
          <a:xfrm rot="-5400000">
            <a:off x="7118350" y="6284913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1" name="Line 66"/>
          <p:cNvSpPr>
            <a:spLocks noChangeShapeType="1"/>
          </p:cNvSpPr>
          <p:nvPr/>
        </p:nvSpPr>
        <p:spPr bwMode="auto">
          <a:xfrm rot="-5400000">
            <a:off x="7118350" y="59817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2" name="Line 67"/>
          <p:cNvSpPr>
            <a:spLocks noChangeShapeType="1"/>
          </p:cNvSpPr>
          <p:nvPr/>
        </p:nvSpPr>
        <p:spPr bwMode="auto">
          <a:xfrm rot="-5400000">
            <a:off x="7118350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3" name="Line 68"/>
          <p:cNvSpPr>
            <a:spLocks noChangeShapeType="1"/>
          </p:cNvSpPr>
          <p:nvPr/>
        </p:nvSpPr>
        <p:spPr bwMode="auto">
          <a:xfrm rot="-5400000">
            <a:off x="7118350" y="537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4" name="Line 69"/>
          <p:cNvSpPr>
            <a:spLocks noChangeShapeType="1"/>
          </p:cNvSpPr>
          <p:nvPr/>
        </p:nvSpPr>
        <p:spPr bwMode="auto">
          <a:xfrm rot="-5400000">
            <a:off x="7118350" y="50688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5" name="Line 70"/>
          <p:cNvSpPr>
            <a:spLocks noChangeShapeType="1"/>
          </p:cNvSpPr>
          <p:nvPr/>
        </p:nvSpPr>
        <p:spPr bwMode="auto">
          <a:xfrm rot="-5400000">
            <a:off x="7118350" y="47640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06569" name="Line 73"/>
          <p:cNvSpPr>
            <a:spLocks noChangeShapeType="1"/>
          </p:cNvSpPr>
          <p:nvPr/>
        </p:nvSpPr>
        <p:spPr bwMode="auto">
          <a:xfrm>
            <a:off x="7100888" y="6400800"/>
            <a:ext cx="1281112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457200" y="990600"/>
            <a:ext cx="5867400" cy="2895600"/>
          </a:xfrm>
          <a:prstGeom prst="rect">
            <a:avLst/>
          </a:prstGeom>
          <a:noFill/>
          <a:ln>
            <a:noFill/>
          </a:ln>
          <a:effectLst/>
        </p:spPr>
        <p:txBody>
          <a:bodyPr lIns="90488" tIns="44450" rIns="90488" bIns="44450" anchor="ctr"/>
          <a:lstStyle/>
          <a:p>
            <a:pPr eaLnBrk="0" hangingPunct="0">
              <a:lnSpc>
                <a:spcPct val="90000"/>
              </a:lnSpc>
              <a:defRPr/>
            </a:pPr>
            <a:r>
              <a:rPr lang="es-ES" sz="40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  <a:t>Caída libre</a:t>
            </a:r>
            <a:br>
              <a:rPr lang="es-ES" sz="44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</a:br>
            <a:br>
              <a:rPr lang="es-ES" sz="28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</a:br>
            <a:r>
              <a:rPr lang="es-ES" sz="2800" kern="0" dirty="0">
                <a:latin typeface="+mj-lt"/>
                <a:ea typeface="ＭＳ Ｐゴシック" charset="-128"/>
                <a:cs typeface="ＭＳ Ｐゴシック" charset="-128"/>
              </a:rPr>
              <a:t>Una pelota se deja caer desde una altura de dos metros del suelo, sus gráficos son</a:t>
            </a:r>
            <a:br>
              <a:rPr lang="es-ES" sz="44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</a:br>
            <a:endParaRPr lang="es-ES" sz="44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ＭＳ Ｐゴシック" charset="-128"/>
              <a:cs typeface="ＭＳ Ｐゴシック" charset="-128"/>
            </a:endParaRPr>
          </a:p>
        </p:txBody>
      </p:sp>
      <p:pic>
        <p:nvPicPr>
          <p:cNvPr id="56368" name="Picture 2" descr="C:\2012_1\fmf024\clases\clase_A6\Nueva carpeta\Nueva imagen (3)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3276600"/>
            <a:ext cx="213360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6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50" grpId="0" animBg="1"/>
      <p:bldP spid="10656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TPQuestion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71628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4000" dirty="0"/>
              <a:t>Lanzamiento Vertical</a:t>
            </a:r>
            <a:r>
              <a:rPr lang="es-ES" sz="2800" dirty="0"/>
              <a:t> </a:t>
            </a:r>
            <a:br>
              <a:rPr lang="es-ES" sz="1100" dirty="0"/>
            </a:br>
            <a:r>
              <a:rPr lang="es-ES" sz="1100" dirty="0"/>
              <a:t> </a:t>
            </a:r>
            <a:br>
              <a:rPr lang="es-ES" sz="2800" dirty="0">
                <a:solidFill>
                  <a:schemeClr val="tx1"/>
                </a:solidFill>
                <a:effectLst/>
              </a:rPr>
            </a:br>
            <a:r>
              <a:rPr lang="es-ES" sz="2800" dirty="0">
                <a:solidFill>
                  <a:schemeClr val="tx1"/>
                </a:solidFill>
                <a:effectLst/>
              </a:rPr>
              <a:t>Una pelota se lanza desde el suelo hasta una altura de dos metros del suelo, y vuelve a caer ¿cual es la gráfica correcta de </a:t>
            </a:r>
            <a:r>
              <a:rPr lang="es-ES" sz="2800" i="1" dirty="0">
                <a:solidFill>
                  <a:schemeClr val="tx1"/>
                </a:solidFill>
                <a:effectLst/>
              </a:rPr>
              <a:t>v</a:t>
            </a:r>
            <a:r>
              <a:rPr lang="es-ES" sz="2800" dirty="0">
                <a:solidFill>
                  <a:schemeClr val="tx1"/>
                </a:solidFill>
                <a:effectLst/>
              </a:rPr>
              <a:t> vs </a:t>
            </a:r>
            <a:r>
              <a:rPr lang="es-ES" sz="2800" i="1" dirty="0">
                <a:solidFill>
                  <a:schemeClr val="tx1"/>
                </a:solidFill>
                <a:effectLst/>
              </a:rPr>
              <a:t>t</a:t>
            </a:r>
            <a:r>
              <a:rPr lang="es-ES" sz="2800" dirty="0">
                <a:solidFill>
                  <a:schemeClr val="tx1"/>
                </a:solidFill>
                <a:effectLst/>
              </a:rPr>
              <a:t>?</a:t>
            </a:r>
          </a:p>
        </p:txBody>
      </p:sp>
      <p:sp>
        <p:nvSpPr>
          <p:cNvPr id="57347" name="TPAnswers"/>
          <p:cNvSpPr>
            <a:spLocks noGrp="1" noChangeArrowheads="1"/>
          </p:cNvSpPr>
          <p:nvPr>
            <p:ph idx="1"/>
            <p:custDataLst>
              <p:tags r:id="rId2"/>
            </p:custDataLst>
          </p:nvPr>
        </p:nvSpPr>
        <p:spPr>
          <a:xfrm>
            <a:off x="457200" y="2362200"/>
            <a:ext cx="1066800" cy="2590800"/>
          </a:xfrm>
        </p:spPr>
        <p:txBody>
          <a:bodyPr/>
          <a:lstStyle/>
          <a:p>
            <a:pPr marL="514350" indent="-514350" eaLnBrk="1" hangingPunct="1">
              <a:buFont typeface="Monotype Sorts"/>
              <a:buAutoNum type="arabicPeriod"/>
            </a:pPr>
            <a:r>
              <a:rPr lang="en-US" sz="2800"/>
              <a:t>A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n-US" sz="2800"/>
              <a:t>B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n-US" sz="2800"/>
              <a:t>C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n-US" sz="2800"/>
              <a:t>D</a:t>
            </a:r>
          </a:p>
          <a:p>
            <a:pPr marL="514350" indent="-514350" eaLnBrk="1" hangingPunct="1">
              <a:buFont typeface="Monotype Sorts"/>
              <a:buAutoNum type="arabicPeriod"/>
            </a:pPr>
            <a:r>
              <a:rPr lang="en-US" sz="2800"/>
              <a:t>E</a:t>
            </a:r>
          </a:p>
        </p:txBody>
      </p:sp>
      <p:grpSp>
        <p:nvGrpSpPr>
          <p:cNvPr id="2" name="Group 212"/>
          <p:cNvGrpSpPr>
            <a:grpSpLocks/>
          </p:cNvGrpSpPr>
          <p:nvPr/>
        </p:nvGrpSpPr>
        <p:grpSpPr bwMode="auto">
          <a:xfrm>
            <a:off x="2057400" y="2438400"/>
            <a:ext cx="7086600" cy="3856038"/>
            <a:chOff x="288" y="1680"/>
            <a:chExt cx="4905" cy="2672"/>
          </a:xfrm>
        </p:grpSpPr>
        <p:sp>
          <p:nvSpPr>
            <p:cNvPr id="57354" name="Text Box 213"/>
            <p:cNvSpPr txBox="1">
              <a:spLocks noChangeArrowheads="1"/>
            </p:cNvSpPr>
            <p:nvPr/>
          </p:nvSpPr>
          <p:spPr bwMode="auto">
            <a:xfrm>
              <a:off x="2315" y="1680"/>
              <a:ext cx="41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i="1">
                  <a:solidFill>
                    <a:schemeClr val="tx2"/>
                  </a:solidFill>
                </a:rPr>
                <a:t>v</a:t>
              </a:r>
            </a:p>
          </p:txBody>
        </p:sp>
        <p:sp>
          <p:nvSpPr>
            <p:cNvPr id="57355" name="Text Box 214"/>
            <p:cNvSpPr txBox="1">
              <a:spLocks noChangeArrowheads="1"/>
            </p:cNvSpPr>
            <p:nvPr/>
          </p:nvSpPr>
          <p:spPr bwMode="auto">
            <a:xfrm>
              <a:off x="491" y="1680"/>
              <a:ext cx="41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i="1">
                  <a:solidFill>
                    <a:schemeClr val="tx2"/>
                  </a:solidFill>
                </a:rPr>
                <a:t>v</a:t>
              </a:r>
            </a:p>
          </p:txBody>
        </p:sp>
        <p:sp>
          <p:nvSpPr>
            <p:cNvPr id="57356" name="Text Box 215"/>
            <p:cNvSpPr txBox="1">
              <a:spLocks noChangeArrowheads="1"/>
            </p:cNvSpPr>
            <p:nvPr/>
          </p:nvSpPr>
          <p:spPr bwMode="auto">
            <a:xfrm>
              <a:off x="3995" y="1680"/>
              <a:ext cx="41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i="1">
                  <a:solidFill>
                    <a:schemeClr val="tx2"/>
                  </a:solidFill>
                </a:rPr>
                <a:t>v</a:t>
              </a:r>
            </a:p>
          </p:txBody>
        </p:sp>
        <p:sp>
          <p:nvSpPr>
            <p:cNvPr id="57357" name="Text Box 216"/>
            <p:cNvSpPr txBox="1">
              <a:spLocks noChangeArrowheads="1"/>
            </p:cNvSpPr>
            <p:nvPr/>
          </p:nvSpPr>
          <p:spPr bwMode="auto">
            <a:xfrm>
              <a:off x="1862" y="4032"/>
              <a:ext cx="41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chemeClr val="tx2"/>
                  </a:solidFill>
                </a:rPr>
                <a:t>-6</a:t>
              </a:r>
            </a:p>
          </p:txBody>
        </p:sp>
        <p:sp>
          <p:nvSpPr>
            <p:cNvPr id="57358" name="Text Box 217"/>
            <p:cNvSpPr txBox="1">
              <a:spLocks noChangeArrowheads="1"/>
            </p:cNvSpPr>
            <p:nvPr/>
          </p:nvSpPr>
          <p:spPr bwMode="auto">
            <a:xfrm>
              <a:off x="3551" y="4032"/>
              <a:ext cx="41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chemeClr val="tx2"/>
                  </a:solidFill>
                </a:rPr>
                <a:t>-6</a:t>
              </a:r>
            </a:p>
          </p:txBody>
        </p:sp>
        <p:grpSp>
          <p:nvGrpSpPr>
            <p:cNvPr id="3" name="Group 218"/>
            <p:cNvGrpSpPr>
              <a:grpSpLocks/>
            </p:cNvGrpSpPr>
            <p:nvPr/>
          </p:nvGrpSpPr>
          <p:grpSpPr bwMode="auto">
            <a:xfrm>
              <a:off x="288" y="1806"/>
              <a:ext cx="4905" cy="2479"/>
              <a:chOff x="288" y="1806"/>
              <a:chExt cx="4905" cy="2479"/>
            </a:xfrm>
          </p:grpSpPr>
          <p:sp>
            <p:nvSpPr>
              <p:cNvPr id="57360" name="Line 219"/>
              <p:cNvSpPr>
                <a:spLocks noChangeShapeType="1"/>
              </p:cNvSpPr>
              <p:nvPr/>
            </p:nvSpPr>
            <p:spPr bwMode="auto">
              <a:xfrm flipV="1">
                <a:off x="2317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1" name="Line 220"/>
              <p:cNvSpPr>
                <a:spLocks noChangeShapeType="1"/>
              </p:cNvSpPr>
              <p:nvPr/>
            </p:nvSpPr>
            <p:spPr bwMode="auto">
              <a:xfrm rot="5400000" flipV="1">
                <a:off x="2877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2" name="Text Box 221"/>
              <p:cNvSpPr txBox="1">
                <a:spLocks noChangeArrowheads="1"/>
              </p:cNvSpPr>
              <p:nvPr/>
            </p:nvSpPr>
            <p:spPr bwMode="auto">
              <a:xfrm>
                <a:off x="3312" y="2536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363" name="Line 222"/>
              <p:cNvSpPr>
                <a:spLocks noChangeShapeType="1"/>
              </p:cNvSpPr>
              <p:nvPr/>
            </p:nvSpPr>
            <p:spPr bwMode="auto">
              <a:xfrm>
                <a:off x="2519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4" name="Line 223"/>
              <p:cNvSpPr>
                <a:spLocks noChangeShapeType="1"/>
              </p:cNvSpPr>
              <p:nvPr/>
            </p:nvSpPr>
            <p:spPr bwMode="auto">
              <a:xfrm>
                <a:off x="2711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5" name="Line 224"/>
              <p:cNvSpPr>
                <a:spLocks noChangeShapeType="1"/>
              </p:cNvSpPr>
              <p:nvPr/>
            </p:nvSpPr>
            <p:spPr bwMode="auto">
              <a:xfrm>
                <a:off x="290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6" name="Line 225"/>
              <p:cNvSpPr>
                <a:spLocks noChangeShapeType="1"/>
              </p:cNvSpPr>
              <p:nvPr/>
            </p:nvSpPr>
            <p:spPr bwMode="auto">
              <a:xfrm>
                <a:off x="309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7" name="Line 226"/>
              <p:cNvSpPr>
                <a:spLocks noChangeShapeType="1"/>
              </p:cNvSpPr>
              <p:nvPr/>
            </p:nvSpPr>
            <p:spPr bwMode="auto">
              <a:xfrm>
                <a:off x="3286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8" name="Line 227"/>
              <p:cNvSpPr>
                <a:spLocks noChangeShapeType="1"/>
              </p:cNvSpPr>
              <p:nvPr/>
            </p:nvSpPr>
            <p:spPr bwMode="auto">
              <a:xfrm rot="-5400000">
                <a:off x="2324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9" name="Line 228"/>
              <p:cNvSpPr>
                <a:spLocks noChangeShapeType="1"/>
              </p:cNvSpPr>
              <p:nvPr/>
            </p:nvSpPr>
            <p:spPr bwMode="auto">
              <a:xfrm rot="-5400000">
                <a:off x="2324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0" name="Line 229"/>
              <p:cNvSpPr>
                <a:spLocks noChangeShapeType="1"/>
              </p:cNvSpPr>
              <p:nvPr/>
            </p:nvSpPr>
            <p:spPr bwMode="auto">
              <a:xfrm rot="-5400000">
                <a:off x="232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1" name="Line 230"/>
              <p:cNvSpPr>
                <a:spLocks noChangeShapeType="1"/>
              </p:cNvSpPr>
              <p:nvPr/>
            </p:nvSpPr>
            <p:spPr bwMode="auto">
              <a:xfrm rot="-5400000">
                <a:off x="2324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2" name="Line 231"/>
              <p:cNvSpPr>
                <a:spLocks noChangeShapeType="1"/>
              </p:cNvSpPr>
              <p:nvPr/>
            </p:nvSpPr>
            <p:spPr bwMode="auto">
              <a:xfrm rot="-5400000">
                <a:off x="2324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3" name="Line 232"/>
              <p:cNvSpPr>
                <a:spLocks noChangeShapeType="1"/>
              </p:cNvSpPr>
              <p:nvPr/>
            </p:nvSpPr>
            <p:spPr bwMode="auto">
              <a:xfrm rot="-5400000">
                <a:off x="2324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4" name="Text Box 233"/>
              <p:cNvSpPr txBox="1">
                <a:spLocks noChangeArrowheads="1"/>
              </p:cNvSpPr>
              <p:nvPr/>
            </p:nvSpPr>
            <p:spPr bwMode="auto">
              <a:xfrm>
                <a:off x="3018" y="2619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375" name="Text Box 234"/>
              <p:cNvSpPr txBox="1">
                <a:spLocks noChangeArrowheads="1"/>
              </p:cNvSpPr>
              <p:nvPr/>
            </p:nvSpPr>
            <p:spPr bwMode="auto">
              <a:xfrm>
                <a:off x="2112" y="1857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376" name="Text Box 235"/>
              <p:cNvSpPr txBox="1">
                <a:spLocks noChangeArrowheads="1"/>
              </p:cNvSpPr>
              <p:nvPr/>
            </p:nvSpPr>
            <p:spPr bwMode="auto">
              <a:xfrm>
                <a:off x="2399" y="2776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7377" name="Line 236"/>
              <p:cNvSpPr>
                <a:spLocks noChangeShapeType="1"/>
              </p:cNvSpPr>
              <p:nvPr/>
            </p:nvSpPr>
            <p:spPr bwMode="auto">
              <a:xfrm flipV="1">
                <a:off x="493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8" name="Line 237"/>
              <p:cNvSpPr>
                <a:spLocks noChangeShapeType="1"/>
              </p:cNvSpPr>
              <p:nvPr/>
            </p:nvSpPr>
            <p:spPr bwMode="auto">
              <a:xfrm rot="5400000" flipV="1">
                <a:off x="1053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9" name="Text Box 238"/>
              <p:cNvSpPr txBox="1">
                <a:spLocks noChangeArrowheads="1"/>
              </p:cNvSpPr>
              <p:nvPr/>
            </p:nvSpPr>
            <p:spPr bwMode="auto">
              <a:xfrm>
                <a:off x="1470" y="2527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380" name="Line 239"/>
              <p:cNvSpPr>
                <a:spLocks noChangeShapeType="1"/>
              </p:cNvSpPr>
              <p:nvPr/>
            </p:nvSpPr>
            <p:spPr bwMode="auto">
              <a:xfrm>
                <a:off x="695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1" name="Line 240"/>
              <p:cNvSpPr>
                <a:spLocks noChangeShapeType="1"/>
              </p:cNvSpPr>
              <p:nvPr/>
            </p:nvSpPr>
            <p:spPr bwMode="auto">
              <a:xfrm>
                <a:off x="887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2" name="Line 241"/>
              <p:cNvSpPr>
                <a:spLocks noChangeShapeType="1"/>
              </p:cNvSpPr>
              <p:nvPr/>
            </p:nvSpPr>
            <p:spPr bwMode="auto">
              <a:xfrm>
                <a:off x="1078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3" name="Line 242"/>
              <p:cNvSpPr>
                <a:spLocks noChangeShapeType="1"/>
              </p:cNvSpPr>
              <p:nvPr/>
            </p:nvSpPr>
            <p:spPr bwMode="auto">
              <a:xfrm>
                <a:off x="1270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4" name="Line 243"/>
              <p:cNvSpPr>
                <a:spLocks noChangeShapeType="1"/>
              </p:cNvSpPr>
              <p:nvPr/>
            </p:nvSpPr>
            <p:spPr bwMode="auto">
              <a:xfrm>
                <a:off x="146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5" name="Line 244"/>
              <p:cNvSpPr>
                <a:spLocks noChangeShapeType="1"/>
              </p:cNvSpPr>
              <p:nvPr/>
            </p:nvSpPr>
            <p:spPr bwMode="auto">
              <a:xfrm rot="-5400000">
                <a:off x="500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6" name="Line 245"/>
              <p:cNvSpPr>
                <a:spLocks noChangeShapeType="1"/>
              </p:cNvSpPr>
              <p:nvPr/>
            </p:nvSpPr>
            <p:spPr bwMode="auto">
              <a:xfrm rot="-5400000">
                <a:off x="500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7" name="Line 246"/>
              <p:cNvSpPr>
                <a:spLocks noChangeShapeType="1"/>
              </p:cNvSpPr>
              <p:nvPr/>
            </p:nvSpPr>
            <p:spPr bwMode="auto">
              <a:xfrm rot="-5400000">
                <a:off x="500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8" name="Line 247"/>
              <p:cNvSpPr>
                <a:spLocks noChangeShapeType="1"/>
              </p:cNvSpPr>
              <p:nvPr/>
            </p:nvSpPr>
            <p:spPr bwMode="auto">
              <a:xfrm rot="-5400000">
                <a:off x="500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9" name="Line 248"/>
              <p:cNvSpPr>
                <a:spLocks noChangeShapeType="1"/>
              </p:cNvSpPr>
              <p:nvPr/>
            </p:nvSpPr>
            <p:spPr bwMode="auto">
              <a:xfrm rot="-5400000">
                <a:off x="500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0" name="Line 249"/>
              <p:cNvSpPr>
                <a:spLocks noChangeShapeType="1"/>
              </p:cNvSpPr>
              <p:nvPr/>
            </p:nvSpPr>
            <p:spPr bwMode="auto">
              <a:xfrm rot="-5400000">
                <a:off x="500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1" name="Text Box 250"/>
              <p:cNvSpPr txBox="1">
                <a:spLocks noChangeArrowheads="1"/>
              </p:cNvSpPr>
              <p:nvPr/>
            </p:nvSpPr>
            <p:spPr bwMode="auto">
              <a:xfrm>
                <a:off x="1194" y="2619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392" name="Text Box 251"/>
              <p:cNvSpPr txBox="1">
                <a:spLocks noChangeArrowheads="1"/>
              </p:cNvSpPr>
              <p:nvPr/>
            </p:nvSpPr>
            <p:spPr bwMode="auto">
              <a:xfrm>
                <a:off x="288" y="1857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393" name="Text Box 252"/>
              <p:cNvSpPr txBox="1">
                <a:spLocks noChangeArrowheads="1"/>
              </p:cNvSpPr>
              <p:nvPr/>
            </p:nvSpPr>
            <p:spPr bwMode="auto">
              <a:xfrm>
                <a:off x="575" y="2776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7394" name="Line 253"/>
              <p:cNvSpPr>
                <a:spLocks noChangeShapeType="1"/>
              </p:cNvSpPr>
              <p:nvPr/>
            </p:nvSpPr>
            <p:spPr bwMode="auto">
              <a:xfrm flipV="1">
                <a:off x="471" y="1968"/>
                <a:ext cx="441" cy="576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5" name="Line 254"/>
              <p:cNvSpPr>
                <a:spLocks noChangeShapeType="1"/>
              </p:cNvSpPr>
              <p:nvPr/>
            </p:nvSpPr>
            <p:spPr bwMode="auto">
              <a:xfrm flipV="1">
                <a:off x="3997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6" name="Line 255"/>
              <p:cNvSpPr>
                <a:spLocks noChangeShapeType="1"/>
              </p:cNvSpPr>
              <p:nvPr/>
            </p:nvSpPr>
            <p:spPr bwMode="auto">
              <a:xfrm rot="5400000" flipV="1">
                <a:off x="4557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7" name="Text Box 256"/>
              <p:cNvSpPr txBox="1">
                <a:spLocks noChangeArrowheads="1"/>
              </p:cNvSpPr>
              <p:nvPr/>
            </p:nvSpPr>
            <p:spPr bwMode="auto">
              <a:xfrm>
                <a:off x="4992" y="2536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398" name="Line 257"/>
              <p:cNvSpPr>
                <a:spLocks noChangeShapeType="1"/>
              </p:cNvSpPr>
              <p:nvPr/>
            </p:nvSpPr>
            <p:spPr bwMode="auto">
              <a:xfrm>
                <a:off x="4199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9" name="Line 258"/>
              <p:cNvSpPr>
                <a:spLocks noChangeShapeType="1"/>
              </p:cNvSpPr>
              <p:nvPr/>
            </p:nvSpPr>
            <p:spPr bwMode="auto">
              <a:xfrm>
                <a:off x="4391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0" name="Line 259"/>
              <p:cNvSpPr>
                <a:spLocks noChangeShapeType="1"/>
              </p:cNvSpPr>
              <p:nvPr/>
            </p:nvSpPr>
            <p:spPr bwMode="auto">
              <a:xfrm>
                <a:off x="458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1" name="Line 260"/>
              <p:cNvSpPr>
                <a:spLocks noChangeShapeType="1"/>
              </p:cNvSpPr>
              <p:nvPr/>
            </p:nvSpPr>
            <p:spPr bwMode="auto">
              <a:xfrm>
                <a:off x="477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2" name="Line 261"/>
              <p:cNvSpPr>
                <a:spLocks noChangeShapeType="1"/>
              </p:cNvSpPr>
              <p:nvPr/>
            </p:nvSpPr>
            <p:spPr bwMode="auto">
              <a:xfrm>
                <a:off x="4966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3" name="Line 262"/>
              <p:cNvSpPr>
                <a:spLocks noChangeShapeType="1"/>
              </p:cNvSpPr>
              <p:nvPr/>
            </p:nvSpPr>
            <p:spPr bwMode="auto">
              <a:xfrm rot="-5400000">
                <a:off x="4004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4" name="Line 263"/>
              <p:cNvSpPr>
                <a:spLocks noChangeShapeType="1"/>
              </p:cNvSpPr>
              <p:nvPr/>
            </p:nvSpPr>
            <p:spPr bwMode="auto">
              <a:xfrm rot="-5400000">
                <a:off x="4004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5" name="Line 264"/>
              <p:cNvSpPr>
                <a:spLocks noChangeShapeType="1"/>
              </p:cNvSpPr>
              <p:nvPr/>
            </p:nvSpPr>
            <p:spPr bwMode="auto">
              <a:xfrm rot="-5400000">
                <a:off x="400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6" name="Line 265"/>
              <p:cNvSpPr>
                <a:spLocks noChangeShapeType="1"/>
              </p:cNvSpPr>
              <p:nvPr/>
            </p:nvSpPr>
            <p:spPr bwMode="auto">
              <a:xfrm rot="-5400000">
                <a:off x="4004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7" name="Line 266"/>
              <p:cNvSpPr>
                <a:spLocks noChangeShapeType="1"/>
              </p:cNvSpPr>
              <p:nvPr/>
            </p:nvSpPr>
            <p:spPr bwMode="auto">
              <a:xfrm rot="-5400000">
                <a:off x="4004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8" name="Line 267"/>
              <p:cNvSpPr>
                <a:spLocks noChangeShapeType="1"/>
              </p:cNvSpPr>
              <p:nvPr/>
            </p:nvSpPr>
            <p:spPr bwMode="auto">
              <a:xfrm rot="-5400000">
                <a:off x="4004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9" name="Text Box 268"/>
              <p:cNvSpPr txBox="1">
                <a:spLocks noChangeArrowheads="1"/>
              </p:cNvSpPr>
              <p:nvPr/>
            </p:nvSpPr>
            <p:spPr bwMode="auto">
              <a:xfrm>
                <a:off x="4698" y="2619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410" name="Text Box 269"/>
              <p:cNvSpPr txBox="1">
                <a:spLocks noChangeArrowheads="1"/>
              </p:cNvSpPr>
              <p:nvPr/>
            </p:nvSpPr>
            <p:spPr bwMode="auto">
              <a:xfrm>
                <a:off x="3792" y="1857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411" name="Text Box 270"/>
              <p:cNvSpPr txBox="1">
                <a:spLocks noChangeArrowheads="1"/>
              </p:cNvSpPr>
              <p:nvPr/>
            </p:nvSpPr>
            <p:spPr bwMode="auto">
              <a:xfrm>
                <a:off x="4079" y="2776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7412" name="Line 271"/>
              <p:cNvSpPr>
                <a:spLocks noChangeShapeType="1"/>
              </p:cNvSpPr>
              <p:nvPr/>
            </p:nvSpPr>
            <p:spPr bwMode="auto">
              <a:xfrm>
                <a:off x="3984" y="2160"/>
                <a:ext cx="816" cy="384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3" name="Line 272"/>
              <p:cNvSpPr>
                <a:spLocks noChangeShapeType="1"/>
              </p:cNvSpPr>
              <p:nvPr/>
            </p:nvSpPr>
            <p:spPr bwMode="auto">
              <a:xfrm flipV="1">
                <a:off x="1780" y="3062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4" name="Line 273"/>
              <p:cNvSpPr>
                <a:spLocks noChangeShapeType="1"/>
              </p:cNvSpPr>
              <p:nvPr/>
            </p:nvSpPr>
            <p:spPr bwMode="auto">
              <a:xfrm rot="5400000" flipV="1">
                <a:off x="2340" y="3230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5" name="Text Box 274"/>
              <p:cNvSpPr txBox="1">
                <a:spLocks noChangeArrowheads="1"/>
              </p:cNvSpPr>
              <p:nvPr/>
            </p:nvSpPr>
            <p:spPr bwMode="auto">
              <a:xfrm>
                <a:off x="1778" y="2936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7416" name="Text Box 275"/>
              <p:cNvSpPr txBox="1">
                <a:spLocks noChangeArrowheads="1"/>
              </p:cNvSpPr>
              <p:nvPr/>
            </p:nvSpPr>
            <p:spPr bwMode="auto">
              <a:xfrm>
                <a:off x="2775" y="3792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417" name="Line 276"/>
              <p:cNvSpPr>
                <a:spLocks noChangeShapeType="1"/>
              </p:cNvSpPr>
              <p:nvPr/>
            </p:nvSpPr>
            <p:spPr bwMode="auto">
              <a:xfrm>
                <a:off x="1982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8" name="Line 277"/>
              <p:cNvSpPr>
                <a:spLocks noChangeShapeType="1"/>
              </p:cNvSpPr>
              <p:nvPr/>
            </p:nvSpPr>
            <p:spPr bwMode="auto">
              <a:xfrm>
                <a:off x="2174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9" name="Line 278"/>
              <p:cNvSpPr>
                <a:spLocks noChangeShapeType="1"/>
              </p:cNvSpPr>
              <p:nvPr/>
            </p:nvSpPr>
            <p:spPr bwMode="auto">
              <a:xfrm>
                <a:off x="2365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0" name="Line 279"/>
              <p:cNvSpPr>
                <a:spLocks noChangeShapeType="1"/>
              </p:cNvSpPr>
              <p:nvPr/>
            </p:nvSpPr>
            <p:spPr bwMode="auto">
              <a:xfrm>
                <a:off x="2557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1" name="Line 280"/>
              <p:cNvSpPr>
                <a:spLocks noChangeShapeType="1"/>
              </p:cNvSpPr>
              <p:nvPr/>
            </p:nvSpPr>
            <p:spPr bwMode="auto">
              <a:xfrm>
                <a:off x="2749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2" name="Line 281"/>
              <p:cNvSpPr>
                <a:spLocks noChangeShapeType="1"/>
              </p:cNvSpPr>
              <p:nvPr/>
            </p:nvSpPr>
            <p:spPr bwMode="auto">
              <a:xfrm rot="-5400000">
                <a:off x="1787" y="4111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3" name="Line 282"/>
              <p:cNvSpPr>
                <a:spLocks noChangeShapeType="1"/>
              </p:cNvSpPr>
              <p:nvPr/>
            </p:nvSpPr>
            <p:spPr bwMode="auto">
              <a:xfrm rot="-5400000">
                <a:off x="1787" y="392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4" name="Line 283"/>
              <p:cNvSpPr>
                <a:spLocks noChangeShapeType="1"/>
              </p:cNvSpPr>
              <p:nvPr/>
            </p:nvSpPr>
            <p:spPr bwMode="auto">
              <a:xfrm rot="-5400000">
                <a:off x="1787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5" name="Line 284"/>
              <p:cNvSpPr>
                <a:spLocks noChangeShapeType="1"/>
              </p:cNvSpPr>
              <p:nvPr/>
            </p:nvSpPr>
            <p:spPr bwMode="auto">
              <a:xfrm rot="-5400000">
                <a:off x="1787" y="3536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6" name="Line 285"/>
              <p:cNvSpPr>
                <a:spLocks noChangeShapeType="1"/>
              </p:cNvSpPr>
              <p:nvPr/>
            </p:nvSpPr>
            <p:spPr bwMode="auto">
              <a:xfrm rot="-5400000">
                <a:off x="1787" y="334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7" name="Line 286"/>
              <p:cNvSpPr>
                <a:spLocks noChangeShapeType="1"/>
              </p:cNvSpPr>
              <p:nvPr/>
            </p:nvSpPr>
            <p:spPr bwMode="auto">
              <a:xfrm rot="-5400000">
                <a:off x="1787" y="3153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8" name="Text Box 287"/>
              <p:cNvSpPr txBox="1">
                <a:spLocks noChangeArrowheads="1"/>
              </p:cNvSpPr>
              <p:nvPr/>
            </p:nvSpPr>
            <p:spPr bwMode="auto">
              <a:xfrm>
                <a:off x="2481" y="3875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429" name="Text Box 288"/>
              <p:cNvSpPr txBox="1">
                <a:spLocks noChangeArrowheads="1"/>
              </p:cNvSpPr>
              <p:nvPr/>
            </p:nvSpPr>
            <p:spPr bwMode="auto">
              <a:xfrm>
                <a:off x="1575" y="3113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430" name="Line 289"/>
              <p:cNvSpPr>
                <a:spLocks noChangeShapeType="1"/>
              </p:cNvSpPr>
              <p:nvPr/>
            </p:nvSpPr>
            <p:spPr bwMode="auto">
              <a:xfrm flipV="1">
                <a:off x="3469" y="3062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1" name="Line 290"/>
              <p:cNvSpPr>
                <a:spLocks noChangeShapeType="1"/>
              </p:cNvSpPr>
              <p:nvPr/>
            </p:nvSpPr>
            <p:spPr bwMode="auto">
              <a:xfrm rot="5400000" flipV="1">
                <a:off x="4029" y="3230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2" name="Text Box 291"/>
              <p:cNvSpPr txBox="1">
                <a:spLocks noChangeArrowheads="1"/>
              </p:cNvSpPr>
              <p:nvPr/>
            </p:nvSpPr>
            <p:spPr bwMode="auto">
              <a:xfrm>
                <a:off x="3467" y="2936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7433" name="Text Box 292"/>
              <p:cNvSpPr txBox="1">
                <a:spLocks noChangeArrowheads="1"/>
              </p:cNvSpPr>
              <p:nvPr/>
            </p:nvSpPr>
            <p:spPr bwMode="auto">
              <a:xfrm>
                <a:off x="4464" y="3792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434" name="Line 293"/>
              <p:cNvSpPr>
                <a:spLocks noChangeShapeType="1"/>
              </p:cNvSpPr>
              <p:nvPr/>
            </p:nvSpPr>
            <p:spPr bwMode="auto">
              <a:xfrm>
                <a:off x="3671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5" name="Line 294"/>
              <p:cNvSpPr>
                <a:spLocks noChangeShapeType="1"/>
              </p:cNvSpPr>
              <p:nvPr/>
            </p:nvSpPr>
            <p:spPr bwMode="auto">
              <a:xfrm>
                <a:off x="3863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6" name="Line 295"/>
              <p:cNvSpPr>
                <a:spLocks noChangeShapeType="1"/>
              </p:cNvSpPr>
              <p:nvPr/>
            </p:nvSpPr>
            <p:spPr bwMode="auto">
              <a:xfrm>
                <a:off x="4054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7" name="Line 296"/>
              <p:cNvSpPr>
                <a:spLocks noChangeShapeType="1"/>
              </p:cNvSpPr>
              <p:nvPr/>
            </p:nvSpPr>
            <p:spPr bwMode="auto">
              <a:xfrm>
                <a:off x="4246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8" name="Line 297"/>
              <p:cNvSpPr>
                <a:spLocks noChangeShapeType="1"/>
              </p:cNvSpPr>
              <p:nvPr/>
            </p:nvSpPr>
            <p:spPr bwMode="auto">
              <a:xfrm>
                <a:off x="4438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9" name="Line 298"/>
              <p:cNvSpPr>
                <a:spLocks noChangeShapeType="1"/>
              </p:cNvSpPr>
              <p:nvPr/>
            </p:nvSpPr>
            <p:spPr bwMode="auto">
              <a:xfrm rot="-5400000">
                <a:off x="3476" y="4111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0" name="Line 299"/>
              <p:cNvSpPr>
                <a:spLocks noChangeShapeType="1"/>
              </p:cNvSpPr>
              <p:nvPr/>
            </p:nvSpPr>
            <p:spPr bwMode="auto">
              <a:xfrm rot="-5400000">
                <a:off x="3476" y="392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1" name="Line 300"/>
              <p:cNvSpPr>
                <a:spLocks noChangeShapeType="1"/>
              </p:cNvSpPr>
              <p:nvPr/>
            </p:nvSpPr>
            <p:spPr bwMode="auto">
              <a:xfrm rot="-5400000">
                <a:off x="3476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2" name="Line 301"/>
              <p:cNvSpPr>
                <a:spLocks noChangeShapeType="1"/>
              </p:cNvSpPr>
              <p:nvPr/>
            </p:nvSpPr>
            <p:spPr bwMode="auto">
              <a:xfrm rot="-5400000">
                <a:off x="3476" y="3536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3" name="Line 302"/>
              <p:cNvSpPr>
                <a:spLocks noChangeShapeType="1"/>
              </p:cNvSpPr>
              <p:nvPr/>
            </p:nvSpPr>
            <p:spPr bwMode="auto">
              <a:xfrm rot="-5400000">
                <a:off x="3476" y="334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4" name="Line 303"/>
              <p:cNvSpPr>
                <a:spLocks noChangeShapeType="1"/>
              </p:cNvSpPr>
              <p:nvPr/>
            </p:nvSpPr>
            <p:spPr bwMode="auto">
              <a:xfrm rot="-5400000">
                <a:off x="3476" y="3153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5" name="Text Box 304"/>
              <p:cNvSpPr txBox="1">
                <a:spLocks noChangeArrowheads="1"/>
              </p:cNvSpPr>
              <p:nvPr/>
            </p:nvSpPr>
            <p:spPr bwMode="auto">
              <a:xfrm>
                <a:off x="4170" y="3875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446" name="Text Box 305"/>
              <p:cNvSpPr txBox="1">
                <a:spLocks noChangeArrowheads="1"/>
              </p:cNvSpPr>
              <p:nvPr/>
            </p:nvSpPr>
            <p:spPr bwMode="auto">
              <a:xfrm>
                <a:off x="3264" y="3113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447" name="Line 306"/>
              <p:cNvSpPr>
                <a:spLocks noChangeShapeType="1"/>
              </p:cNvSpPr>
              <p:nvPr/>
            </p:nvSpPr>
            <p:spPr bwMode="auto">
              <a:xfrm flipV="1">
                <a:off x="3456" y="3456"/>
                <a:ext cx="816" cy="768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8" name="Line 307"/>
              <p:cNvSpPr>
                <a:spLocks noChangeShapeType="1"/>
              </p:cNvSpPr>
              <p:nvPr/>
            </p:nvSpPr>
            <p:spPr bwMode="auto">
              <a:xfrm rot="16200000" flipV="1">
                <a:off x="792" y="2088"/>
                <a:ext cx="576" cy="336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4" name="Group 308"/>
              <p:cNvGrpSpPr>
                <a:grpSpLocks/>
              </p:cNvGrpSpPr>
              <p:nvPr/>
            </p:nvGrpSpPr>
            <p:grpSpPr bwMode="auto">
              <a:xfrm flipV="1">
                <a:off x="2313" y="2160"/>
                <a:ext cx="777" cy="384"/>
                <a:chOff x="2583" y="1536"/>
                <a:chExt cx="777" cy="576"/>
              </a:xfrm>
            </p:grpSpPr>
            <p:sp>
              <p:nvSpPr>
                <p:cNvPr id="57456" name="Line 309"/>
                <p:cNvSpPr>
                  <a:spLocks noChangeShapeType="1"/>
                </p:cNvSpPr>
                <p:nvPr/>
              </p:nvSpPr>
              <p:spPr bwMode="auto">
                <a:xfrm flipV="1">
                  <a:off x="2583" y="1536"/>
                  <a:ext cx="441" cy="576"/>
                </a:xfrm>
                <a:prstGeom prst="line">
                  <a:avLst/>
                </a:prstGeom>
                <a:noFill/>
                <a:ln w="38100">
                  <a:solidFill>
                    <a:schemeClr val="hlink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7457" name="Line 310"/>
                <p:cNvSpPr>
                  <a:spLocks noChangeShapeType="1"/>
                </p:cNvSpPr>
                <p:nvPr/>
              </p:nvSpPr>
              <p:spPr bwMode="auto">
                <a:xfrm rot="16200000" flipV="1">
                  <a:off x="2904" y="1656"/>
                  <a:ext cx="576" cy="336"/>
                </a:xfrm>
                <a:prstGeom prst="line">
                  <a:avLst/>
                </a:prstGeom>
                <a:noFill/>
                <a:ln w="38100">
                  <a:solidFill>
                    <a:schemeClr val="hlink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57450" name="Line 311"/>
              <p:cNvSpPr>
                <a:spLocks noChangeShapeType="1"/>
              </p:cNvSpPr>
              <p:nvPr/>
            </p:nvSpPr>
            <p:spPr bwMode="auto">
              <a:xfrm>
                <a:off x="1776" y="3408"/>
                <a:ext cx="960" cy="816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51" name="Text Box 312"/>
              <p:cNvSpPr txBox="1">
                <a:spLocks noChangeArrowheads="1"/>
              </p:cNvSpPr>
              <p:nvPr/>
            </p:nvSpPr>
            <p:spPr bwMode="auto">
              <a:xfrm>
                <a:off x="1104" y="1824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A</a:t>
                </a:r>
              </a:p>
            </p:txBody>
          </p:sp>
          <p:sp>
            <p:nvSpPr>
              <p:cNvPr id="57452" name="Text Box 313"/>
              <p:cNvSpPr txBox="1">
                <a:spLocks noChangeArrowheads="1"/>
              </p:cNvSpPr>
              <p:nvPr/>
            </p:nvSpPr>
            <p:spPr bwMode="auto">
              <a:xfrm>
                <a:off x="2544" y="1824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B</a:t>
                </a:r>
              </a:p>
            </p:txBody>
          </p:sp>
          <p:sp>
            <p:nvSpPr>
              <p:cNvPr id="57453" name="Text Box 314"/>
              <p:cNvSpPr txBox="1">
                <a:spLocks noChangeArrowheads="1"/>
              </p:cNvSpPr>
              <p:nvPr/>
            </p:nvSpPr>
            <p:spPr bwMode="auto">
              <a:xfrm>
                <a:off x="4330" y="1824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C</a:t>
                </a:r>
              </a:p>
            </p:txBody>
          </p:sp>
          <p:sp>
            <p:nvSpPr>
              <p:cNvPr id="57454" name="Text Box 315"/>
              <p:cNvSpPr txBox="1">
                <a:spLocks noChangeArrowheads="1"/>
              </p:cNvSpPr>
              <p:nvPr/>
            </p:nvSpPr>
            <p:spPr bwMode="auto">
              <a:xfrm>
                <a:off x="2112" y="3216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D</a:t>
                </a:r>
              </a:p>
            </p:txBody>
          </p:sp>
          <p:sp>
            <p:nvSpPr>
              <p:cNvPr id="57455" name="Text Box 316"/>
              <p:cNvSpPr txBox="1">
                <a:spLocks noChangeArrowheads="1"/>
              </p:cNvSpPr>
              <p:nvPr/>
            </p:nvSpPr>
            <p:spPr bwMode="auto">
              <a:xfrm>
                <a:off x="3648" y="3216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E</a:t>
                </a:r>
              </a:p>
            </p:txBody>
          </p:sp>
        </p:grpSp>
      </p:grpSp>
      <p:grpSp>
        <p:nvGrpSpPr>
          <p:cNvPr id="5" name="Group 318"/>
          <p:cNvGrpSpPr>
            <a:grpSpLocks/>
          </p:cNvGrpSpPr>
          <p:nvPr/>
        </p:nvGrpSpPr>
        <p:grpSpPr bwMode="auto">
          <a:xfrm>
            <a:off x="7924800" y="1219200"/>
            <a:ext cx="990600" cy="976313"/>
            <a:chOff x="3840" y="3408"/>
            <a:chExt cx="624" cy="615"/>
          </a:xfrm>
        </p:grpSpPr>
        <p:sp>
          <p:nvSpPr>
            <p:cNvPr id="57350" name="Line 319"/>
            <p:cNvSpPr>
              <a:spLocks noChangeShapeType="1"/>
            </p:cNvSpPr>
            <p:nvPr/>
          </p:nvSpPr>
          <p:spPr bwMode="auto">
            <a:xfrm flipV="1">
              <a:off x="3840" y="3552"/>
              <a:ext cx="0" cy="432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7351" name="Line 320"/>
            <p:cNvSpPr>
              <a:spLocks noChangeShapeType="1"/>
            </p:cNvSpPr>
            <p:nvPr/>
          </p:nvSpPr>
          <p:spPr bwMode="auto">
            <a:xfrm rot="5400000" flipV="1">
              <a:off x="4056" y="3768"/>
              <a:ext cx="0" cy="432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7352" name="Text Box 321"/>
            <p:cNvSpPr txBox="1">
              <a:spLocks noChangeArrowheads="1"/>
            </p:cNvSpPr>
            <p:nvPr/>
          </p:nvSpPr>
          <p:spPr bwMode="auto">
            <a:xfrm>
              <a:off x="3840" y="3408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i="1">
                  <a:solidFill>
                    <a:schemeClr val="tx2"/>
                  </a:solidFill>
                </a:rPr>
                <a:t>y</a:t>
              </a:r>
            </a:p>
          </p:txBody>
        </p:sp>
        <p:sp>
          <p:nvSpPr>
            <p:cNvPr id="57353" name="Text Box 322"/>
            <p:cNvSpPr txBox="1">
              <a:spLocks noChangeArrowheads="1"/>
            </p:cNvSpPr>
            <p:nvPr/>
          </p:nvSpPr>
          <p:spPr bwMode="auto">
            <a:xfrm>
              <a:off x="4272" y="3792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i="1">
                  <a:solidFill>
                    <a:schemeClr val="tx2"/>
                  </a:solidFill>
                </a:rPr>
                <a:t>x</a:t>
              </a:r>
            </a:p>
          </p:txBody>
        </p:sp>
      </p:grpSp>
    </p:spTree>
    <p:custDataLst>
      <p:tags r:id="rId1"/>
    </p:custDataLst>
  </p:cSld>
  <p:clrMapOvr>
    <a:masterClrMapping/>
  </p:clrMapOvr>
  <p:transition>
    <p:wipe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762000"/>
            <a:ext cx="71628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4000" dirty="0"/>
              <a:t>Lanzamiento Vertical</a:t>
            </a:r>
          </a:p>
        </p:txBody>
      </p:sp>
      <p:sp>
        <p:nvSpPr>
          <p:cNvPr id="59395" name="Line 5"/>
          <p:cNvSpPr>
            <a:spLocks noChangeShapeType="1"/>
          </p:cNvSpPr>
          <p:nvPr/>
        </p:nvSpPr>
        <p:spPr bwMode="auto">
          <a:xfrm flipV="1">
            <a:off x="7121525" y="2333625"/>
            <a:ext cx="0" cy="194151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396" name="Line 6"/>
          <p:cNvSpPr>
            <a:spLocks noChangeShapeType="1"/>
          </p:cNvSpPr>
          <p:nvPr/>
        </p:nvSpPr>
        <p:spPr bwMode="auto">
          <a:xfrm rot="5400000" flipV="1">
            <a:off x="8010525" y="26003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397" name="Text Box 7"/>
          <p:cNvSpPr txBox="1">
            <a:spLocks noChangeArrowheads="1"/>
          </p:cNvSpPr>
          <p:nvPr/>
        </p:nvSpPr>
        <p:spPr bwMode="auto">
          <a:xfrm>
            <a:off x="7118350" y="2133600"/>
            <a:ext cx="655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v</a:t>
            </a:r>
          </a:p>
        </p:txBody>
      </p:sp>
      <p:sp>
        <p:nvSpPr>
          <p:cNvPr id="59398" name="Text Box 8"/>
          <p:cNvSpPr txBox="1">
            <a:spLocks noChangeArrowheads="1"/>
          </p:cNvSpPr>
          <p:nvPr/>
        </p:nvSpPr>
        <p:spPr bwMode="auto">
          <a:xfrm>
            <a:off x="8672513" y="3478213"/>
            <a:ext cx="319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9399" name="Line 9"/>
          <p:cNvSpPr>
            <a:spLocks noChangeShapeType="1"/>
          </p:cNvSpPr>
          <p:nvPr/>
        </p:nvSpPr>
        <p:spPr bwMode="auto">
          <a:xfrm>
            <a:off x="7442200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0" name="Line 10"/>
          <p:cNvSpPr>
            <a:spLocks noChangeShapeType="1"/>
          </p:cNvSpPr>
          <p:nvPr/>
        </p:nvSpPr>
        <p:spPr bwMode="auto">
          <a:xfrm>
            <a:off x="7747000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1" name="Line 11"/>
          <p:cNvSpPr>
            <a:spLocks noChangeShapeType="1"/>
          </p:cNvSpPr>
          <p:nvPr/>
        </p:nvSpPr>
        <p:spPr bwMode="auto">
          <a:xfrm>
            <a:off x="80502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2" name="Line 12"/>
          <p:cNvSpPr>
            <a:spLocks noChangeShapeType="1"/>
          </p:cNvSpPr>
          <p:nvPr/>
        </p:nvSpPr>
        <p:spPr bwMode="auto">
          <a:xfrm>
            <a:off x="83550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3" name="Line 13"/>
          <p:cNvSpPr>
            <a:spLocks noChangeShapeType="1"/>
          </p:cNvSpPr>
          <p:nvPr/>
        </p:nvSpPr>
        <p:spPr bwMode="auto">
          <a:xfrm>
            <a:off x="86598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4" name="Line 14"/>
          <p:cNvSpPr>
            <a:spLocks noChangeShapeType="1"/>
          </p:cNvSpPr>
          <p:nvPr/>
        </p:nvSpPr>
        <p:spPr bwMode="auto">
          <a:xfrm rot="-5400000">
            <a:off x="7132638" y="3998913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5" name="Line 15"/>
          <p:cNvSpPr>
            <a:spLocks noChangeShapeType="1"/>
          </p:cNvSpPr>
          <p:nvPr/>
        </p:nvSpPr>
        <p:spPr bwMode="auto">
          <a:xfrm rot="-5400000">
            <a:off x="7132638" y="36957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6" name="Line 16"/>
          <p:cNvSpPr>
            <a:spLocks noChangeShapeType="1"/>
          </p:cNvSpPr>
          <p:nvPr/>
        </p:nvSpPr>
        <p:spPr bwMode="auto">
          <a:xfrm rot="-5400000">
            <a:off x="7132638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7" name="Line 17"/>
          <p:cNvSpPr>
            <a:spLocks noChangeShapeType="1"/>
          </p:cNvSpPr>
          <p:nvPr/>
        </p:nvSpPr>
        <p:spPr bwMode="auto">
          <a:xfrm rot="-5400000">
            <a:off x="7132638" y="3086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8" name="Line 18"/>
          <p:cNvSpPr>
            <a:spLocks noChangeShapeType="1"/>
          </p:cNvSpPr>
          <p:nvPr/>
        </p:nvSpPr>
        <p:spPr bwMode="auto">
          <a:xfrm rot="-5400000">
            <a:off x="7132638" y="27828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9" name="Line 19"/>
          <p:cNvSpPr>
            <a:spLocks noChangeShapeType="1"/>
          </p:cNvSpPr>
          <p:nvPr/>
        </p:nvSpPr>
        <p:spPr bwMode="auto">
          <a:xfrm rot="-5400000">
            <a:off x="7132638" y="24780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0" name="Line 20"/>
          <p:cNvSpPr>
            <a:spLocks noChangeShapeType="1"/>
          </p:cNvSpPr>
          <p:nvPr/>
        </p:nvSpPr>
        <p:spPr bwMode="auto">
          <a:xfrm flipV="1">
            <a:off x="7107238" y="504825"/>
            <a:ext cx="0" cy="1247775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411" name="Line 21"/>
          <p:cNvSpPr>
            <a:spLocks noChangeShapeType="1"/>
          </p:cNvSpPr>
          <p:nvPr/>
        </p:nvSpPr>
        <p:spPr bwMode="auto">
          <a:xfrm rot="5400000" flipV="1">
            <a:off x="7996238" y="7715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412" name="Text Box 23"/>
          <p:cNvSpPr txBox="1">
            <a:spLocks noChangeArrowheads="1"/>
          </p:cNvSpPr>
          <p:nvPr/>
        </p:nvSpPr>
        <p:spPr bwMode="auto">
          <a:xfrm>
            <a:off x="8658225" y="16494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9413" name="Line 24"/>
          <p:cNvSpPr>
            <a:spLocks noChangeShapeType="1"/>
          </p:cNvSpPr>
          <p:nvPr/>
        </p:nvSpPr>
        <p:spPr bwMode="auto">
          <a:xfrm>
            <a:off x="7427913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4" name="Line 25"/>
          <p:cNvSpPr>
            <a:spLocks noChangeShapeType="1"/>
          </p:cNvSpPr>
          <p:nvPr/>
        </p:nvSpPr>
        <p:spPr bwMode="auto">
          <a:xfrm>
            <a:off x="7732713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5" name="Line 26"/>
          <p:cNvSpPr>
            <a:spLocks noChangeShapeType="1"/>
          </p:cNvSpPr>
          <p:nvPr/>
        </p:nvSpPr>
        <p:spPr bwMode="auto">
          <a:xfrm>
            <a:off x="80359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6" name="Line 27"/>
          <p:cNvSpPr>
            <a:spLocks noChangeShapeType="1"/>
          </p:cNvSpPr>
          <p:nvPr/>
        </p:nvSpPr>
        <p:spPr bwMode="auto">
          <a:xfrm>
            <a:off x="83407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7" name="Line 28"/>
          <p:cNvSpPr>
            <a:spLocks noChangeShapeType="1"/>
          </p:cNvSpPr>
          <p:nvPr/>
        </p:nvSpPr>
        <p:spPr bwMode="auto">
          <a:xfrm>
            <a:off x="86455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8" name="Line 29"/>
          <p:cNvSpPr>
            <a:spLocks noChangeShapeType="1"/>
          </p:cNvSpPr>
          <p:nvPr/>
        </p:nvSpPr>
        <p:spPr bwMode="auto">
          <a:xfrm rot="-5400000">
            <a:off x="7118350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9" name="Line 30"/>
          <p:cNvSpPr>
            <a:spLocks noChangeShapeType="1"/>
          </p:cNvSpPr>
          <p:nvPr/>
        </p:nvSpPr>
        <p:spPr bwMode="auto">
          <a:xfrm rot="-5400000">
            <a:off x="7118350" y="108585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0" name="Line 31"/>
          <p:cNvSpPr>
            <a:spLocks noChangeShapeType="1"/>
          </p:cNvSpPr>
          <p:nvPr/>
        </p:nvSpPr>
        <p:spPr bwMode="auto">
          <a:xfrm rot="-5400000">
            <a:off x="7105650" y="62865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1" name="Line 33"/>
          <p:cNvSpPr>
            <a:spLocks noChangeShapeType="1"/>
          </p:cNvSpPr>
          <p:nvPr/>
        </p:nvSpPr>
        <p:spPr bwMode="auto">
          <a:xfrm>
            <a:off x="7086600" y="2895600"/>
            <a:ext cx="1600200" cy="12192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2" name="Line 34"/>
          <p:cNvSpPr>
            <a:spLocks noChangeShapeType="1"/>
          </p:cNvSpPr>
          <p:nvPr/>
        </p:nvSpPr>
        <p:spPr bwMode="auto">
          <a:xfrm flipV="1">
            <a:off x="7107238" y="4619625"/>
            <a:ext cx="0" cy="194151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423" name="Line 35"/>
          <p:cNvSpPr>
            <a:spLocks noChangeShapeType="1"/>
          </p:cNvSpPr>
          <p:nvPr/>
        </p:nvSpPr>
        <p:spPr bwMode="auto">
          <a:xfrm rot="5400000" flipV="1">
            <a:off x="7996238" y="48863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424" name="Text Box 36"/>
          <p:cNvSpPr txBox="1">
            <a:spLocks noChangeArrowheads="1"/>
          </p:cNvSpPr>
          <p:nvPr/>
        </p:nvSpPr>
        <p:spPr bwMode="auto">
          <a:xfrm>
            <a:off x="7104063" y="4419600"/>
            <a:ext cx="655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a</a:t>
            </a:r>
          </a:p>
        </p:txBody>
      </p:sp>
      <p:sp>
        <p:nvSpPr>
          <p:cNvPr id="59425" name="Text Box 37"/>
          <p:cNvSpPr txBox="1">
            <a:spLocks noChangeArrowheads="1"/>
          </p:cNvSpPr>
          <p:nvPr/>
        </p:nvSpPr>
        <p:spPr bwMode="auto">
          <a:xfrm>
            <a:off x="8658225" y="57642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9426" name="Line 38"/>
          <p:cNvSpPr>
            <a:spLocks noChangeShapeType="1"/>
          </p:cNvSpPr>
          <p:nvPr/>
        </p:nvSpPr>
        <p:spPr bwMode="auto">
          <a:xfrm>
            <a:off x="7427913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7" name="Line 39"/>
          <p:cNvSpPr>
            <a:spLocks noChangeShapeType="1"/>
          </p:cNvSpPr>
          <p:nvPr/>
        </p:nvSpPr>
        <p:spPr bwMode="auto">
          <a:xfrm>
            <a:off x="7732713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8" name="Line 40"/>
          <p:cNvSpPr>
            <a:spLocks noChangeShapeType="1"/>
          </p:cNvSpPr>
          <p:nvPr/>
        </p:nvSpPr>
        <p:spPr bwMode="auto">
          <a:xfrm>
            <a:off x="80359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9" name="Line 41"/>
          <p:cNvSpPr>
            <a:spLocks noChangeShapeType="1"/>
          </p:cNvSpPr>
          <p:nvPr/>
        </p:nvSpPr>
        <p:spPr bwMode="auto">
          <a:xfrm>
            <a:off x="83407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0" name="Line 42"/>
          <p:cNvSpPr>
            <a:spLocks noChangeShapeType="1"/>
          </p:cNvSpPr>
          <p:nvPr/>
        </p:nvSpPr>
        <p:spPr bwMode="auto">
          <a:xfrm>
            <a:off x="86455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1" name="Line 43"/>
          <p:cNvSpPr>
            <a:spLocks noChangeShapeType="1"/>
          </p:cNvSpPr>
          <p:nvPr/>
        </p:nvSpPr>
        <p:spPr bwMode="auto">
          <a:xfrm rot="-5400000">
            <a:off x="7118350" y="6284913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2" name="Line 44"/>
          <p:cNvSpPr>
            <a:spLocks noChangeShapeType="1"/>
          </p:cNvSpPr>
          <p:nvPr/>
        </p:nvSpPr>
        <p:spPr bwMode="auto">
          <a:xfrm rot="-5400000">
            <a:off x="7118350" y="59817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3" name="Line 45"/>
          <p:cNvSpPr>
            <a:spLocks noChangeShapeType="1"/>
          </p:cNvSpPr>
          <p:nvPr/>
        </p:nvSpPr>
        <p:spPr bwMode="auto">
          <a:xfrm rot="-5400000">
            <a:off x="7118350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4" name="Line 46"/>
          <p:cNvSpPr>
            <a:spLocks noChangeShapeType="1"/>
          </p:cNvSpPr>
          <p:nvPr/>
        </p:nvSpPr>
        <p:spPr bwMode="auto">
          <a:xfrm rot="-5400000">
            <a:off x="7118350" y="537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5" name="Line 47"/>
          <p:cNvSpPr>
            <a:spLocks noChangeShapeType="1"/>
          </p:cNvSpPr>
          <p:nvPr/>
        </p:nvSpPr>
        <p:spPr bwMode="auto">
          <a:xfrm rot="-5400000">
            <a:off x="7118350" y="50688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6" name="Line 48"/>
          <p:cNvSpPr>
            <a:spLocks noChangeShapeType="1"/>
          </p:cNvSpPr>
          <p:nvPr/>
        </p:nvSpPr>
        <p:spPr bwMode="auto">
          <a:xfrm rot="-5400000">
            <a:off x="7118350" y="47640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16785" name="Line 49"/>
          <p:cNvSpPr>
            <a:spLocks noChangeShapeType="1"/>
          </p:cNvSpPr>
          <p:nvPr/>
        </p:nvSpPr>
        <p:spPr bwMode="auto">
          <a:xfrm>
            <a:off x="7162800" y="6400800"/>
            <a:ext cx="15240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grpSp>
        <p:nvGrpSpPr>
          <p:cNvPr id="2" name="Group 53"/>
          <p:cNvGrpSpPr>
            <a:grpSpLocks/>
          </p:cNvGrpSpPr>
          <p:nvPr/>
        </p:nvGrpSpPr>
        <p:grpSpPr bwMode="auto">
          <a:xfrm>
            <a:off x="7102475" y="806450"/>
            <a:ext cx="1504950" cy="914400"/>
            <a:chOff x="4474" y="508"/>
            <a:chExt cx="948" cy="576"/>
          </a:xfrm>
        </p:grpSpPr>
        <p:sp>
          <p:nvSpPr>
            <p:cNvPr id="59442" name="Freeform 32"/>
            <p:cNvSpPr>
              <a:spLocks/>
            </p:cNvSpPr>
            <p:nvPr/>
          </p:nvSpPr>
          <p:spPr bwMode="auto">
            <a:xfrm>
              <a:off x="4942" y="508"/>
              <a:ext cx="480" cy="576"/>
            </a:xfrm>
            <a:custGeom>
              <a:avLst/>
              <a:gdLst>
                <a:gd name="T0" fmla="*/ 0 w 816"/>
                <a:gd name="T1" fmla="*/ 0 h 576"/>
                <a:gd name="T2" fmla="*/ 1 w 816"/>
                <a:gd name="T3" fmla="*/ 29 h 576"/>
                <a:gd name="T4" fmla="*/ 2 w 816"/>
                <a:gd name="T5" fmla="*/ 125 h 576"/>
                <a:gd name="T6" fmla="*/ 3 w 816"/>
                <a:gd name="T7" fmla="*/ 317 h 576"/>
                <a:gd name="T8" fmla="*/ 4 w 816"/>
                <a:gd name="T9" fmla="*/ 576 h 5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16"/>
                <a:gd name="T16" fmla="*/ 0 h 576"/>
                <a:gd name="T17" fmla="*/ 816 w 816"/>
                <a:gd name="T18" fmla="*/ 576 h 5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16" h="576">
                  <a:moveTo>
                    <a:pt x="0" y="0"/>
                  </a:moveTo>
                  <a:cubicBezTo>
                    <a:pt x="42" y="5"/>
                    <a:pt x="168" y="8"/>
                    <a:pt x="250" y="29"/>
                  </a:cubicBezTo>
                  <a:cubicBezTo>
                    <a:pt x="332" y="50"/>
                    <a:pt x="418" y="77"/>
                    <a:pt x="490" y="125"/>
                  </a:cubicBezTo>
                  <a:cubicBezTo>
                    <a:pt x="562" y="173"/>
                    <a:pt x="628" y="242"/>
                    <a:pt x="682" y="317"/>
                  </a:cubicBezTo>
                  <a:cubicBezTo>
                    <a:pt x="736" y="392"/>
                    <a:pt x="788" y="522"/>
                    <a:pt x="816" y="576"/>
                  </a:cubicBezTo>
                </a:path>
              </a:pathLst>
            </a:custGeom>
            <a:noFill/>
            <a:ln w="38100">
              <a:solidFill>
                <a:schemeClr val="hlink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9443" name="Freeform 50"/>
            <p:cNvSpPr>
              <a:spLocks/>
            </p:cNvSpPr>
            <p:nvPr/>
          </p:nvSpPr>
          <p:spPr bwMode="auto">
            <a:xfrm flipH="1">
              <a:off x="4474" y="508"/>
              <a:ext cx="480" cy="576"/>
            </a:xfrm>
            <a:custGeom>
              <a:avLst/>
              <a:gdLst>
                <a:gd name="T0" fmla="*/ 0 w 816"/>
                <a:gd name="T1" fmla="*/ 0 h 576"/>
                <a:gd name="T2" fmla="*/ 1 w 816"/>
                <a:gd name="T3" fmla="*/ 29 h 576"/>
                <a:gd name="T4" fmla="*/ 2 w 816"/>
                <a:gd name="T5" fmla="*/ 125 h 576"/>
                <a:gd name="T6" fmla="*/ 3 w 816"/>
                <a:gd name="T7" fmla="*/ 317 h 576"/>
                <a:gd name="T8" fmla="*/ 4 w 816"/>
                <a:gd name="T9" fmla="*/ 576 h 5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16"/>
                <a:gd name="T16" fmla="*/ 0 h 576"/>
                <a:gd name="T17" fmla="*/ 816 w 816"/>
                <a:gd name="T18" fmla="*/ 576 h 5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16" h="576">
                  <a:moveTo>
                    <a:pt x="0" y="0"/>
                  </a:moveTo>
                  <a:cubicBezTo>
                    <a:pt x="42" y="5"/>
                    <a:pt x="168" y="8"/>
                    <a:pt x="250" y="29"/>
                  </a:cubicBezTo>
                  <a:cubicBezTo>
                    <a:pt x="332" y="50"/>
                    <a:pt x="418" y="77"/>
                    <a:pt x="490" y="125"/>
                  </a:cubicBezTo>
                  <a:cubicBezTo>
                    <a:pt x="562" y="173"/>
                    <a:pt x="628" y="242"/>
                    <a:pt x="682" y="317"/>
                  </a:cubicBezTo>
                  <a:cubicBezTo>
                    <a:pt x="736" y="392"/>
                    <a:pt x="788" y="522"/>
                    <a:pt x="816" y="576"/>
                  </a:cubicBezTo>
                </a:path>
              </a:pathLst>
            </a:custGeom>
            <a:noFill/>
            <a:ln w="38100">
              <a:solidFill>
                <a:schemeClr val="hlink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59439" name="Text Box 52"/>
          <p:cNvSpPr txBox="1">
            <a:spLocks noChangeArrowheads="1"/>
          </p:cNvSpPr>
          <p:nvPr/>
        </p:nvSpPr>
        <p:spPr bwMode="auto">
          <a:xfrm>
            <a:off x="304800" y="2362200"/>
            <a:ext cx="65532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/>
              <a:t>Una pelota se lanza desde el suelo hasta una altura de dos metros del suelo, y vuelve a caer, sus gráficos son:</a:t>
            </a:r>
            <a:endParaRPr lang="en-US" sz="2800"/>
          </a:p>
        </p:txBody>
      </p:sp>
      <p:sp>
        <p:nvSpPr>
          <p:cNvPr id="59440" name="Text Box 7"/>
          <p:cNvSpPr txBox="1">
            <a:spLocks noChangeArrowheads="1"/>
          </p:cNvSpPr>
          <p:nvPr/>
        </p:nvSpPr>
        <p:spPr bwMode="auto">
          <a:xfrm>
            <a:off x="7086600" y="304800"/>
            <a:ext cx="655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x</a:t>
            </a:r>
          </a:p>
        </p:txBody>
      </p:sp>
      <p:pic>
        <p:nvPicPr>
          <p:cNvPr id="59441" name="Picture 2" descr="C:\2012_1\fmf024\clases\clase_A6\Nueva carpeta\Nueva imagen (6)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38600" y="3505200"/>
            <a:ext cx="2170113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6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8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L" sz="3200" b="1" dirty="0">
                <a:solidFill>
                  <a:srgbClr val="004586"/>
                </a:solidFill>
              </a:rPr>
              <a:t>Entonces, </a:t>
            </a:r>
            <a:r>
              <a:rPr lang="es-CL" sz="3200" b="1" dirty="0">
                <a:solidFill>
                  <a:srgbClr val="FF0000"/>
                </a:solidFill>
              </a:rPr>
              <a:t>¿Cuál es la profundidad del pozo?</a:t>
            </a:r>
            <a:br>
              <a:rPr lang="es-CL" sz="3200" b="1" dirty="0">
                <a:solidFill>
                  <a:srgbClr val="FF0000"/>
                </a:solidFill>
              </a:rPr>
            </a:br>
            <a:endParaRPr lang="es-CL" sz="32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23</a:t>
            </a:fld>
            <a:endParaRPr lang="es-CL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6880" y="2000240"/>
            <a:ext cx="8817120" cy="28313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57BD1727-E15E-4AD2-A153-D97C506C7B0D}" type="slidenum">
              <a:rPr lang="es-CL"/>
              <a:pPr/>
              <a:t>24</a:t>
            </a:fld>
            <a:endParaRPr lang="es-CL"/>
          </a:p>
        </p:txBody>
      </p:sp>
      <p:sp>
        <p:nvSpPr>
          <p:cNvPr id="16385" name="Text Box 1"/>
          <p:cNvSpPr txBox="1">
            <a:spLocks noChangeArrowheads="1"/>
          </p:cNvSpPr>
          <p:nvPr/>
        </p:nvSpPr>
        <p:spPr bwMode="auto">
          <a:xfrm>
            <a:off x="1468800" y="326915"/>
            <a:ext cx="6204960" cy="48965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60021" rIns="81639" bIns="40820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</a:tabLst>
            </a:pPr>
            <a:r>
              <a:rPr lang="es-CL" sz="2200" b="1" dirty="0">
                <a:solidFill>
                  <a:srgbClr val="004586"/>
                </a:solidFill>
              </a:rPr>
              <a:t>Entonces, </a:t>
            </a:r>
            <a:r>
              <a:rPr lang="es-CL" sz="2200" b="1" dirty="0">
                <a:solidFill>
                  <a:srgbClr val="FF0000"/>
                </a:solidFill>
              </a:rPr>
              <a:t>¿Cuál es la profundidad del pozo?</a:t>
            </a:r>
          </a:p>
        </p:txBody>
      </p:sp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377280" y="727277"/>
            <a:ext cx="8652960" cy="19456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40820" rIns="81639" bIns="40820"/>
          <a:lstStyle/>
          <a:p>
            <a:pPr>
              <a:lnSpc>
                <a:spcPct val="117000"/>
              </a:lnSpc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  <a:tab pos="8536446" algn="l"/>
              </a:tabLst>
            </a:pP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Este tiempo corresponde al tiempo que demoró la piedra en llegar al fondo, </a:t>
            </a:r>
            <a:r>
              <a:rPr lang="es-CL" dirty="0" err="1">
                <a:solidFill>
                  <a:srgbClr val="004586"/>
                </a:solidFill>
                <a:latin typeface="Comic Sans MS" pitchFamily="64" charset="0"/>
              </a:rPr>
              <a:t>t</a:t>
            </a:r>
            <a:r>
              <a:rPr lang="es-CL" baseline="-33000" dirty="0" err="1">
                <a:solidFill>
                  <a:srgbClr val="004586"/>
                </a:solidFill>
                <a:latin typeface="Comic Sans MS" pitchFamily="64" charset="0"/>
              </a:rPr>
              <a:t>p</a:t>
            </a: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, más el tiempo que demora el sonido en viajar hasta la superficie, </a:t>
            </a:r>
            <a:r>
              <a:rPr lang="es-CL" dirty="0" err="1">
                <a:solidFill>
                  <a:srgbClr val="004586"/>
                </a:solidFill>
                <a:latin typeface="Comic Sans MS" pitchFamily="64" charset="0"/>
              </a:rPr>
              <a:t>t</a:t>
            </a:r>
            <a:r>
              <a:rPr lang="es-CL" baseline="-33000" dirty="0" err="1">
                <a:solidFill>
                  <a:srgbClr val="004586"/>
                </a:solidFill>
                <a:latin typeface="Comic Sans MS" pitchFamily="64" charset="0"/>
              </a:rPr>
              <a:t>s</a:t>
            </a: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.</a:t>
            </a:r>
          </a:p>
          <a:p>
            <a:pPr>
              <a:lnSpc>
                <a:spcPct val="117000"/>
              </a:lnSpc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  <a:tab pos="8536446" algn="l"/>
              </a:tabLst>
            </a:pP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La piedra viaja en caída libre (MRUA) y el sonido viaja con rapidez constante (MRU).</a:t>
            </a:r>
          </a:p>
          <a:p>
            <a:pPr>
              <a:lnSpc>
                <a:spcPct val="117000"/>
              </a:lnSpc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  <a:tab pos="8536446" algn="l"/>
              </a:tabLst>
            </a:pP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Desde que se suelta la piedra hasta que el personaje escucha el sonido de la piedra dando con el fondo del pozo, pasan 16 segundos.</a:t>
            </a:r>
          </a:p>
          <a:p>
            <a:pPr>
              <a:lnSpc>
                <a:spcPct val="117000"/>
              </a:lnSpc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  <a:tab pos="8536446" algn="l"/>
              </a:tabLst>
            </a:pP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La distancia que recorre la piedra es la misma distancia recorrida por el sonido.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500166" y="3071810"/>
            <a:ext cx="6204960" cy="32115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</a:tabLst>
            </a:pPr>
            <a:r>
              <a:rPr lang="es-CL" b="1" dirty="0">
                <a:solidFill>
                  <a:srgbClr val="FF950E"/>
                </a:solidFill>
              </a:rPr>
              <a:t>Esto expresado matemáticamente es.....</a:t>
            </a:r>
          </a:p>
        </p:txBody>
      </p:sp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2571736" y="3643314"/>
          <a:ext cx="3160800" cy="14214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r:id="rId4" imgW="3487680" imgH="1589760" progId="">
                  <p:embed/>
                </p:oleObj>
              </mc:Choice>
              <mc:Fallback>
                <p:oleObj r:id="rId4" imgW="3487680" imgH="158976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36" y="3643314"/>
                        <a:ext cx="3160800" cy="142143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632960" y="5067893"/>
            <a:ext cx="4898880" cy="32115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</a:pPr>
            <a:r>
              <a:rPr lang="es-CL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Ojo, hay que definir un sistema de coordenadas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15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1D77CC2-B34E-4B99-A2CF-CB82A6EC509F}" type="slidenum">
              <a:rPr lang="es-CL"/>
              <a:pPr/>
              <a:t>25</a:t>
            </a:fld>
            <a:endParaRPr lang="es-CL"/>
          </a:p>
        </p:txBody>
      </p:sp>
      <p:sp>
        <p:nvSpPr>
          <p:cNvPr id="17409" name="Rectangle 1"/>
          <p:cNvSpPr>
            <a:spLocks noGrp="1" noChangeArrowheads="1"/>
          </p:cNvSpPr>
          <p:nvPr>
            <p:ph type="title"/>
          </p:nvPr>
        </p:nvSpPr>
        <p:spPr>
          <a:xfrm>
            <a:off x="456481" y="273629"/>
            <a:ext cx="8228160" cy="542937"/>
          </a:xfrm>
          <a:ln/>
        </p:spPr>
        <p:txBody>
          <a:bodyPr tIns="19201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s-CL" sz="2200" b="1" dirty="0">
                <a:solidFill>
                  <a:srgbClr val="004586"/>
                </a:solidFill>
              </a:rPr>
              <a:t>Entonces, </a:t>
            </a:r>
            <a:r>
              <a:rPr lang="es-CL" sz="2200" b="1" dirty="0">
                <a:solidFill>
                  <a:srgbClr val="FF0000"/>
                </a:solidFill>
              </a:rPr>
              <a:t>¿Cuál es la profundidad del pozo?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82400" y="1375345"/>
            <a:ext cx="1451520" cy="156400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7411" name="Line 3"/>
          <p:cNvSpPr>
            <a:spLocks noChangeShapeType="1"/>
          </p:cNvSpPr>
          <p:nvPr/>
        </p:nvSpPr>
        <p:spPr bwMode="auto">
          <a:xfrm>
            <a:off x="4538880" y="2776612"/>
            <a:ext cx="1440" cy="3102086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>
            <a:off x="5355361" y="2776612"/>
            <a:ext cx="1440" cy="3102086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>
            <a:off x="4538881" y="5878697"/>
            <a:ext cx="816480" cy="1441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4" name="Freeform 6"/>
          <p:cNvSpPr>
            <a:spLocks/>
          </p:cNvSpPr>
          <p:nvPr/>
        </p:nvSpPr>
        <p:spPr bwMode="auto">
          <a:xfrm>
            <a:off x="2776320" y="2776611"/>
            <a:ext cx="5878080" cy="14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8000" y="0"/>
              </a:cxn>
            </a:cxnLst>
            <a:rect l="0" t="0" r="r" b="b"/>
            <a:pathLst>
              <a:path w="18001" h="1">
                <a:moveTo>
                  <a:pt x="0" y="0"/>
                </a:moveTo>
                <a:lnTo>
                  <a:pt x="18000" y="0"/>
                </a:lnTo>
              </a:path>
            </a:pathLst>
          </a:custGeom>
          <a:noFill/>
          <a:ln w="54000">
            <a:solidFill>
              <a:srgbClr val="FF00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5" name="Freeform 7"/>
          <p:cNvSpPr>
            <a:spLocks/>
          </p:cNvSpPr>
          <p:nvPr/>
        </p:nvSpPr>
        <p:spPr bwMode="auto">
          <a:xfrm>
            <a:off x="4538880" y="1143480"/>
            <a:ext cx="1440" cy="538904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6500"/>
              </a:cxn>
            </a:cxnLst>
            <a:rect l="0" t="0" r="r" b="b"/>
            <a:pathLst>
              <a:path w="1" h="16501">
                <a:moveTo>
                  <a:pt x="0" y="0"/>
                </a:moveTo>
                <a:lnTo>
                  <a:pt x="0" y="16500"/>
                </a:lnTo>
              </a:path>
            </a:pathLst>
          </a:custGeom>
          <a:noFill/>
          <a:ln w="54000">
            <a:solidFill>
              <a:srgbClr val="FF00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8163360" y="2298482"/>
            <a:ext cx="816480" cy="32115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</a:tabLst>
            </a:pPr>
            <a:r>
              <a:rPr lang="es-CL" b="1" dirty="0">
                <a:solidFill>
                  <a:srgbClr val="FF0000"/>
                </a:solidFill>
              </a:rPr>
              <a:t>+x(m)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3591361" y="5890219"/>
            <a:ext cx="816480" cy="32115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</a:tabLst>
            </a:pPr>
            <a:r>
              <a:rPr lang="es-CL" b="1" dirty="0">
                <a:solidFill>
                  <a:srgbClr val="FF0000"/>
                </a:solidFill>
              </a:rPr>
              <a:t>+y(m)</a:t>
            </a:r>
          </a:p>
        </p:txBody>
      </p:sp>
      <p:sp>
        <p:nvSpPr>
          <p:cNvPr id="17418" name="Freeform 10"/>
          <p:cNvSpPr>
            <a:spLocks/>
          </p:cNvSpPr>
          <p:nvPr/>
        </p:nvSpPr>
        <p:spPr bwMode="auto">
          <a:xfrm>
            <a:off x="6857280" y="1143480"/>
            <a:ext cx="1440" cy="98074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000"/>
              </a:cxn>
            </a:cxnLst>
            <a:rect l="0" t="0" r="r" b="b"/>
            <a:pathLst>
              <a:path w="1" h="3001">
                <a:moveTo>
                  <a:pt x="0" y="0"/>
                </a:moveTo>
                <a:lnTo>
                  <a:pt x="0" y="3000"/>
                </a:lnTo>
              </a:path>
            </a:pathLst>
          </a:custGeom>
          <a:noFill/>
          <a:ln w="72000">
            <a:solidFill>
              <a:srgbClr val="000080"/>
            </a:solidFill>
            <a:round/>
            <a:headEnd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graphicFrame>
        <p:nvGraphicFramePr>
          <p:cNvPr id="17419" name="Object 11"/>
          <p:cNvGraphicFramePr>
            <a:graphicFrameLocks noChangeAspect="1"/>
          </p:cNvGraphicFramePr>
          <p:nvPr/>
        </p:nvGraphicFramePr>
        <p:xfrm>
          <a:off x="6917761" y="1278854"/>
          <a:ext cx="1524960" cy="3067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r:id="rId5" imgW="1681920" imgH="338040" progId="">
                  <p:embed/>
                </p:oleObj>
              </mc:Choice>
              <mc:Fallback>
                <p:oleObj r:id="rId5" imgW="1681920" imgH="33804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17761" y="1278854"/>
                        <a:ext cx="1524960" cy="30675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584641" y="3659425"/>
            <a:ext cx="3189600" cy="31395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</a:tabLst>
            </a:pPr>
            <a:r>
              <a:rPr lang="es-CL" dirty="0">
                <a:solidFill>
                  <a:srgbClr val="000000"/>
                </a:solidFill>
              </a:rPr>
              <a:t>Resuelto en clase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5" grpId="0" animBg="1"/>
      <p:bldP spid="174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B6FB9327-2D12-4896-8EB0-0EB5C61E20A6}" type="slidenum">
              <a:rPr lang="es-CL"/>
              <a:pPr/>
              <a:t>26</a:t>
            </a:fld>
            <a:endParaRPr lang="es-CL"/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30401" y="972103"/>
            <a:ext cx="2387520" cy="294654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51200" y="226103"/>
            <a:ext cx="2404575" cy="745999"/>
          </a:xfrm>
          <a:ln/>
        </p:spPr>
        <p:txBody>
          <a:bodyPr>
            <a:normAutofit/>
          </a:bodyPr>
          <a:lstStyle/>
          <a:p>
            <a:pPr>
              <a:lnSpc>
                <a:spcPct val="117000"/>
              </a:lnSpc>
              <a:tabLst>
                <a:tab pos="656650" algn="l"/>
                <a:tab pos="1313299" algn="l"/>
              </a:tabLst>
            </a:pPr>
            <a:r>
              <a:rPr lang="es-CL" sz="29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26880" y="979303"/>
            <a:ext cx="5757287" cy="165760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40820" rIns="81639" bIns="40820"/>
          <a:lstStyle/>
          <a:p>
            <a:pPr algn="just">
              <a:lnSpc>
                <a:spcPct val="117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</a:tabLst>
            </a:pPr>
            <a:r>
              <a:rPr lang="es-CL" dirty="0">
                <a:solidFill>
                  <a:srgbClr val="000000"/>
                </a:solidFill>
              </a:rPr>
              <a:t>Un cadete (A) está sobre la azotea del departamento del ejecutivo y desea dejar caer un huevo sobre otro cadete (B) el cual se acerca con velocidad constante hacia el edificio. </a:t>
            </a:r>
            <a:r>
              <a:rPr lang="es-CL" b="1" dirty="0">
                <a:solidFill>
                  <a:srgbClr val="AECF00"/>
                </a:solidFill>
              </a:rPr>
              <a:t>¿Dónde deberá estar el cadete B,  en el instante que el cadete A suelta el huevo?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Problema extra</a:t>
            </a:r>
          </a:p>
        </p:txBody>
      </p:sp>
      <p:sp>
        <p:nvSpPr>
          <p:cNvPr id="78851" name="Rectangle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objeto se deja caer desde un puente a 12m de altura. Un vehículo viaja por un camino que pasa bajo el puente a 25 km/h. </a:t>
            </a:r>
          </a:p>
          <a:p>
            <a:pPr marL="0" indent="0" algn="just">
              <a:buNone/>
            </a:pPr>
            <a:r>
              <a:rPr lang="es-ES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¿A qué distancia del puente debe venir el vehículo (que mide 10m de longitud) para que el objeto caiga al suelo inmediatamente detrás del vehículo?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MOGRAPHIC" val="False"/>
  <p:tag name="SPEEDSCORING" val="False"/>
  <p:tag name="CORRECTPOINTVALUE" val="1"/>
  <p:tag name="INCORRECTPOINTVALUE" val="0"/>
  <p:tag name="ZEROBASED" val="False"/>
  <p:tag name="SLIDEGUID" val="7C5FC2994E5448B0B72ACC769BFE5DFE"/>
  <p:tag name="SLIDEID" val="7C5FC2994E5448B0B72ACC769BFE5DFE"/>
  <p:tag name="SLIDEORDER" val="1"/>
  <p:tag name="SLIDETYPE" val="Q"/>
  <p:tag name="VALUEFORMAT" val="0%"/>
  <p:tag name="DELIMITERS" val="3.1"/>
  <p:tag name="QUESTIONALIAS" val="Aceleración&#10;¿Es posible que un objeto tenga una velocidad positiva al mismo tiempo que tiene una aceleración negativa?&#10;"/>
  <p:tag name="RESPONSESONLY" val="False"/>
  <p:tag name="ANSWERSALIAS" val="1.- Si |smicln|2.- No|smicln|3.- No se puede determinar"/>
  <p:tag name="COUNTDOWNSECONDS" val="10"/>
  <p:tag name="COUNTDOWNHEIGHT" val="80"/>
  <p:tag name="COUNTDOWNWIDTH" val="100"/>
  <p:tag name="TOTALRESPONSES" val="35"/>
  <p:tag name="RESPONSECOUNT" val="35"/>
  <p:tag name="SLICED" val="False"/>
  <p:tag name="RESPONSES" val="1;1;1;1;1;1;1;1;1;1;1;1;1;1;2;2;2;2;3;3;3;2;2;2;3;3;3;2;2;1;1;1;1;1;1;-;-;-;-;-;-;-;-;-;-;-;-;-;-;-;-;-;-;-;-;-;-;-;-;-;-;-;-;-;-;-;-;-;-;-;-;-;-;-;-;-;-;-;-;-;-;-;-;-;-;-;-;-;-;-;-;-;-;-;-;-;-;"/>
  <p:tag name="CHARTSTRINGSTD" val="20 9 6"/>
  <p:tag name="CHARTSTRINGREV" val="6 9 20"/>
  <p:tag name="CHARTSTRINGSTDPER" val="0,571428571428571 0,257142857142857 0,171428571428571"/>
  <p:tag name="CHARTSTRINGREVPER" val="0,171428571428571 0,257142857142857 0,571428571428571"/>
  <p:tag name="RESTORECOUNTDOWNTIMER" val="False"/>
  <p:tag name="RESPONSESGATHERED" val="False"/>
  <p:tag name="ANONYMOUSTEMP" val="False"/>
  <p:tag name="VALUES" val="Correct|smicln|Incorrect|smicln|Incorrect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3"/>
  <p:tag name="TEXTLENGTH" val="41"/>
  <p:tag name="FONTSIZE" val="28"/>
  <p:tag name="BULLETTYPE" val="ppBulletArabicPeriod"/>
  <p:tag name="ANSWERTEXT" val="1.- Si &#10;2.- No&#10;3.- No se puede determinar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MOGRAPHIC" val="False"/>
  <p:tag name="SPEEDSCORING" val="False"/>
  <p:tag name="CORRECTPOINTVALUE" val="1"/>
  <p:tag name="INCORRECTPOINTVALUE" val="0"/>
  <p:tag name="ZEROBASED" val="False"/>
  <p:tag name="SLIDEGUID" val="7C5FC2994E5448B0B72ACC769BFE5DFE"/>
  <p:tag name="SLIDEID" val="7C5FC2994E5448B0B72ACC769BFE5DFE"/>
  <p:tag name="SLIDEORDER" val="1"/>
  <p:tag name="SLIDETYPE" val="Q"/>
  <p:tag name="VALUEFORMAT" val="0%"/>
  <p:tag name="DELIMITERS" val="3.1"/>
  <p:tag name="QUESTIONALIAS" val="Aceleración&#10;¿Es posible que un objeto tenga una velocidad positiva al mismo tiempo que tiene una aceleración negativa?&#10;"/>
  <p:tag name="RESPONSESONLY" val="False"/>
  <p:tag name="ANSWERSALIAS" val="1.- Si |smicln|2.- No|smicln|3.- No se puede determinar"/>
  <p:tag name="COUNTDOWNSECONDS" val="10"/>
  <p:tag name="COUNTDOWNHEIGHT" val="80"/>
  <p:tag name="COUNTDOWNWIDTH" val="100"/>
  <p:tag name="TOTALRESPONSES" val="35"/>
  <p:tag name="RESPONSECOUNT" val="35"/>
  <p:tag name="SLICED" val="False"/>
  <p:tag name="RESPONSES" val="1;1;1;1;1;1;1;1;1;1;1;1;1;1;2;2;2;2;3;3;3;2;2;2;3;3;3;2;2;1;1;1;1;1;1;-;-;-;-;-;-;-;-;-;-;-;-;-;-;-;-;-;-;-;-;-;-;-;-;-;-;-;-;-;-;-;-;-;-;-;-;-;-;-;-;-;-;-;-;-;-;-;-;-;-;-;-;-;-;-;-;-;-;-;-;-;-;"/>
  <p:tag name="CHARTSTRINGSTD" val="20 9 6"/>
  <p:tag name="CHARTSTRINGREV" val="6 9 20"/>
  <p:tag name="CHARTSTRINGSTDPER" val="0,571428571428571 0,257142857142857 0,171428571428571"/>
  <p:tag name="CHARTSTRINGREVPER" val="0,171428571428571 0,257142857142857 0,571428571428571"/>
  <p:tag name="RESTORECOUNTDOWNTIMER" val="False"/>
  <p:tag name="RESPONSESGATHERED" val="False"/>
  <p:tag name="ANONYMOUSTEMP" val="False"/>
  <p:tag name="VALUES" val="Correct|smicln|Incorrect|smicln|Incorrect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3"/>
  <p:tag name="TEXTLENGTH" val="41"/>
  <p:tag name="FONTSIZE" val="28"/>
  <p:tag name="BULLETTYPE" val="ppBulletArabicPeriod"/>
  <p:tag name="ANSWERTEXT" val="1.- Si &#10;2.- No&#10;3.- No se puede determinar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RSHAPE" val="True"/>
  <p:tag name="SHAPETYPE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GUID" val="4DFD1C075E0842B080F61B2FBBD5331C"/>
  <p:tag name="SLIDEID" val="4DFD1C075E0842B080F61B2FBBD5331C"/>
  <p:tag name="SLIDEORDER" val="1"/>
  <p:tag name="SLIDETYPE" val="Q"/>
  <p:tag name="DEMOGRAPHIC" val="False"/>
  <p:tag name="TEAMASSIGN" val="False"/>
  <p:tag name="SPEEDSCORING" val="False"/>
  <p:tag name="CORRECTPOINTVALUE" val="1"/>
  <p:tag name="INCORRECTPOINTVALUE" val="0"/>
  <p:tag name="ZEROBASED" val="False"/>
  <p:tag name="NUMRESPONSES" val="1"/>
  <p:tag name="AUTOADVANCE" val="False"/>
  <p:tag name="DELIMITERS" val="3.1"/>
  <p:tag name="VALUEFORMAT" val="0%"/>
  <p:tag name="ANSWERSALIAS" val="1.- Si |smicln|2.- No |smicln|3.- No se puede determinar"/>
  <p:tag name="COUNTDOWNSECONDS" val="10"/>
  <p:tag name="COUNTDOWNHEIGHT" val="80"/>
  <p:tag name="COUNTDOWNWIDTH" val="100"/>
  <p:tag name="RESPONSESGATHERED" val="True"/>
  <p:tag name="TOTALRESPONSES" val="22"/>
  <p:tag name="RESPONSECOUNT" val="22"/>
  <p:tag name="SLICED" val="False"/>
  <p:tag name="RESPONSES" val="1;1;1;1;1;1;1;1;1;1;1;1;3;2;2;2;2;2;2;2;2;2;"/>
  <p:tag name="CHARTSTRINGSTD" val="12 9 1"/>
  <p:tag name="CHARTSTRINGREV" val="1 9 12"/>
  <p:tag name="CHARTSTRINGSTDPER" val="0,545454545454545 0,409090909090909 0,0454545454545455"/>
  <p:tag name="CHARTSTRINGREVPER" val="0,0454545454545455 0,409090909090909 0,545454545454545"/>
  <p:tag name="ANONYMOUSTEMP" val="False"/>
  <p:tag name="QUESTIONALIAS" val="Aceleración Si la velocidad de un objeto es distinta de cero, ¿puede su aceleración ser siempre cero?  "/>
  <p:tag name="RESTORECOUNTDOWNTIMER" val="False"/>
  <p:tag name="VALUES" val="Correct|smicln|Incorrect|smicln|Incorrec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3"/>
  <p:tag name="TEXTLENGTH" val="42"/>
  <p:tag name="FONTSIZE" val="28"/>
  <p:tag name="BULLETTYPE" val="ppBulletArabicPeriod"/>
  <p:tag name="ANSWERTEXT" val="1.- Si &#10;2.- No &#10;3.- No se puede determinar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GUID" val="4DFD1C075E0842B080F61B2FBBD5331C"/>
  <p:tag name="SLIDEID" val="4DFD1C075E0842B080F61B2FBBD5331C"/>
  <p:tag name="SLIDEORDER" val="1"/>
  <p:tag name="SLIDETYPE" val="Q"/>
  <p:tag name="DEMOGRAPHIC" val="False"/>
  <p:tag name="TEAMASSIGN" val="False"/>
  <p:tag name="SPEEDSCORING" val="False"/>
  <p:tag name="CORRECTPOINTVALUE" val="1"/>
  <p:tag name="INCORRECTPOINTVALUE" val="0"/>
  <p:tag name="ZEROBASED" val="False"/>
  <p:tag name="NUMRESPONSES" val="1"/>
  <p:tag name="AUTOADVANCE" val="False"/>
  <p:tag name="DELIMITERS" val="3.1"/>
  <p:tag name="VALUEFORMAT" val="0%"/>
  <p:tag name="ANSWERSALIAS" val="1.- Si |smicln|2.- No |smicln|3.- No se puede determinar"/>
  <p:tag name="COUNTDOWNSECONDS" val="10"/>
  <p:tag name="COUNTDOWNHEIGHT" val="80"/>
  <p:tag name="COUNTDOWNWIDTH" val="100"/>
  <p:tag name="RESPONSESGATHERED" val="True"/>
  <p:tag name="TOTALRESPONSES" val="22"/>
  <p:tag name="RESPONSECOUNT" val="22"/>
  <p:tag name="SLICED" val="False"/>
  <p:tag name="RESPONSES" val="1;1;1;1;1;1;1;1;1;1;1;1;3;2;2;2;2;2;2;2;2;2;"/>
  <p:tag name="CHARTSTRINGSTD" val="12 9 1"/>
  <p:tag name="CHARTSTRINGREV" val="1 9 12"/>
  <p:tag name="CHARTSTRINGSTDPER" val="0,545454545454545 0,409090909090909 0,0454545454545455"/>
  <p:tag name="CHARTSTRINGREVPER" val="0,0454545454545455 0,409090909090909 0,545454545454545"/>
  <p:tag name="ANONYMOUSTEMP" val="False"/>
  <p:tag name="QUESTIONALIAS" val="Aceleración Si la velocidad de un objeto es distinta de cero, ¿puede su aceleración ser siempre cero?  "/>
  <p:tag name="RESTORECOUNTDOWNTIMER" val="False"/>
  <p:tag name="VALUES" val="Correct|smicln|Incorrect|smicln|Incorrect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3"/>
  <p:tag name="TEXTLENGTH" val="42"/>
  <p:tag name="FONTSIZE" val="28"/>
  <p:tag name="BULLETTYPE" val="ppBulletArabicPeriod"/>
  <p:tag name="ANSWERTEXT" val="1.- Si &#10;2.- No &#10;3.- No se puede determinar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RSHAPE" val="True"/>
  <p:tag name="SHAPETYPE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GUID" val="527153F960CA487F9253F857C2E4DA22"/>
  <p:tag name="SLIDEID" val="527153F960CA487F9253F857C2E4DA22"/>
  <p:tag name="SLIDEORDER" val="1"/>
  <p:tag name="SLIDETYPE" val="Q"/>
  <p:tag name="DEMOGRAPHIC" val="False"/>
  <p:tag name="TEAMASSIGN" val="False"/>
  <p:tag name="SPEEDSCORING" val="False"/>
  <p:tag name="CORRECTPOINTVALUE" val="1"/>
  <p:tag name="INCORRECTPOINTVALUE" val="0"/>
  <p:tag name="ZEROBASED" val="False"/>
  <p:tag name="NUMRESPONSES" val="1"/>
  <p:tag name="AUTOADVANCE" val="False"/>
  <p:tag name="DELIMITERS" val="3.1"/>
  <p:tag name="VALUEFORMAT" val="0%"/>
  <p:tag name="ANSWERSALIAS" val="A|smicln|B|smicln|C|smicln|D|smicln|E"/>
  <p:tag name="TOTALRESPONSES" val="0"/>
  <p:tag name="RESPONSESGATHERED" val="False"/>
  <p:tag name="ANONYMOUSTEMP" val="False"/>
  <p:tag name="QUESTIONALIAS" val="Caída libre Una pelota se deja caer desde una altura de dos metros del suelo, ¿Cuál es gráfico correcto de  v vs t."/>
  <p:tag name="RESTORECOUNTDOWNTIMER" val="False"/>
  <p:tag name="COUNTDOWNSECONDS" val="10"/>
  <p:tag name="VALUES" val="Incorrect|smicln|Incorrect|smicln|Correct|smicln|Incorrect|smicln|Incorrect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5"/>
  <p:tag name="TEXTLENGTH" val="9"/>
  <p:tag name="FONTSIZE" val="28"/>
  <p:tag name="BULLETTYPE" val="ppBulletArabicPeriod"/>
  <p:tag name="ANSWERTEXT" val="A&#10;B&#10;C&#10;D&#10;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SLIDEGUID" val="549C1A86B6E64048890E246E94794164"/>
  <p:tag name="SLIDEID" val="549C1A86B6E64048890E246E94794164"/>
  <p:tag name="SLIDEORDER" val="1"/>
  <p:tag name="SLIDETYPE" val="Q"/>
  <p:tag name="DEMOGRAPHIC" val="False"/>
  <p:tag name="SPEEDSCORING" val="False"/>
  <p:tag name="CORRECTPOINTVALUE" val="1"/>
  <p:tag name="INCORRECTPOINTVALUE" val="0"/>
  <p:tag name="ZEROBASED" val="False"/>
  <p:tag name="VALUEFORMAT" val="0%"/>
  <p:tag name="ANSWERSALIAS" val="A|smicln|B|smicln|C|smicln|D|smicln|E"/>
  <p:tag name="TOTALRESPONSES" val="47"/>
  <p:tag name="RESPONSECOUNT" val="47"/>
  <p:tag name="SLICED" val="False"/>
  <p:tag name="RESPONSES" val="1;2;3;4;5;5;5;4;5;4;3;3;3;4;5;5;5;5;5;5;4;5;5;5;5;5;5;5;4;4;4;4;3;3;3;3;2;2;2;1;2;1;1;1;2;2;3;"/>
  <p:tag name="CHARTSTRINGSTD" val="5 7 9 9 17"/>
  <p:tag name="CHARTSTRINGREV" val="17 9 9 7 5"/>
  <p:tag name="CHARTSTRINGSTDPER" val="0,106382978723404 0,148936170212766 0,191489361702128 0,191489361702128 0,361702127659574"/>
  <p:tag name="CHARTSTRINGREVPER" val="0,361702127659574 0,191489361702128 0,191489361702128 0,148936170212766 0,106382978723404"/>
  <p:tag name="RESPONSESGATHERED" val="False"/>
  <p:tag name="ANONYMOUSTEMP" val="False"/>
  <p:tag name="QUESTIONALIAS" val="Lanzamiento Vertical    Una pelota se lanza desde el suelo hasta una altura de dos metros del suelo, y vuelve a caer ¿cual es la gráfica correcta de v vs t?"/>
  <p:tag name="RESTORECOUNTDOWNTIMER" val="False"/>
  <p:tag name="COUNTDOWNSECONDS" val="10"/>
  <p:tag name="VALUES" val="Incorrect|smicln|Incorrect|smicln|Incorrect|smicln|Correct|smicln|Incorrect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5"/>
  <p:tag name="TEXTLENGTH" val="9"/>
  <p:tag name="FONTSIZE" val="28"/>
  <p:tag name="BULLETTYPE" val="ppBulletArabicPeriod"/>
  <p:tag name="ANSWERTEXT" val="A&#10;B&#10;C&#10;D&#10;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757</Words>
  <Application>Microsoft Office PowerPoint</Application>
  <PresentationFormat>Presentación en pantalla (4:3)</PresentationFormat>
  <Paragraphs>199</Paragraphs>
  <Slides>27</Slides>
  <Notes>8</Notes>
  <HiddenSlides>0</HiddenSlides>
  <MMClips>0</MMClips>
  <ScaleCrop>false</ScaleCrop>
  <HeadingPairs>
    <vt:vector size="8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0</vt:i4>
      </vt:variant>
      <vt:variant>
        <vt:lpstr>Títulos de diapositiva</vt:lpstr>
      </vt:variant>
      <vt:variant>
        <vt:i4>27</vt:i4>
      </vt:variant>
    </vt:vector>
  </HeadingPairs>
  <TitlesOfParts>
    <vt:vector size="39" baseType="lpstr">
      <vt:lpstr>Arial</vt:lpstr>
      <vt:lpstr>Calibri</vt:lpstr>
      <vt:lpstr>Cambria Math</vt:lpstr>
      <vt:lpstr>CMU Serif Roman</vt:lpstr>
      <vt:lpstr>Comic Sans MS</vt:lpstr>
      <vt:lpstr>Monotype Sorts</vt:lpstr>
      <vt:lpstr>Times New Roman</vt:lpstr>
      <vt:lpstr>Tw Cen MT</vt:lpstr>
      <vt:lpstr>Wingdings</vt:lpstr>
      <vt:lpstr>Wingdings 2</vt:lpstr>
      <vt:lpstr>Tema de Office</vt:lpstr>
      <vt:lpstr>Intermedio</vt:lpstr>
      <vt:lpstr>Presentación de PowerPoint</vt:lpstr>
      <vt:lpstr>Objetivos</vt:lpstr>
      <vt:lpstr>Movimiento vertical y caída libre</vt:lpstr>
      <vt:lpstr>Antes de comenzar…</vt:lpstr>
      <vt:lpstr>Caída Libre</vt:lpstr>
      <vt:lpstr>Caída Libre</vt:lpstr>
      <vt:lpstr>Caída Libre</vt:lpstr>
      <vt:lpstr>Aceleración de gravedad</vt:lpstr>
      <vt:lpstr>Aceleración de gravedad</vt:lpstr>
      <vt:lpstr>Caída Libre y movimiento vertical</vt:lpstr>
      <vt:lpstr>Caída Libre y movimiento vertical</vt:lpstr>
      <vt:lpstr>Caída Libre</vt:lpstr>
      <vt:lpstr>Ejemplo</vt:lpstr>
      <vt:lpstr>Presentación de PowerPoint</vt:lpstr>
      <vt:lpstr>Aceleración ¿Es posible que un objeto tenga una velocidad positiva al mismo tiempo que tiene una aceleración negativa? </vt:lpstr>
      <vt:lpstr>Aceleración ¿Es posible que un objeto tenga una velocidad positiva al mismo tiempo que tiene una aceleración negativa? </vt:lpstr>
      <vt:lpstr>Aceleración Si la velocidad de un objeto es distinta de cero, ¿puede su aceleración ser siempre cero?  </vt:lpstr>
      <vt:lpstr>Aceleración Si la velocidad de un objeto es distinta de cero, ¿puede su aceleración ser siempre cero?  </vt:lpstr>
      <vt:lpstr>Caída libre Una pelota se deja caer desde una altura de dos metros del suelo, ¿Cuál es gráfico correcto de  v vs t.</vt:lpstr>
      <vt:lpstr>Presentación de PowerPoint</vt:lpstr>
      <vt:lpstr>Lanzamiento Vertical    Una pelota se lanza desde el suelo hasta una altura de dos metros del suelo, y vuelve a caer ¿cual es la gráfica correcta de v vs t?</vt:lpstr>
      <vt:lpstr>Lanzamiento Vertical</vt:lpstr>
      <vt:lpstr>Entonces, ¿Cuál es la profundidad del pozo? </vt:lpstr>
      <vt:lpstr>Presentación de PowerPoint</vt:lpstr>
      <vt:lpstr>Entonces, ¿Cuál es la profundidad del pozo?</vt:lpstr>
      <vt:lpstr>Ejercicio</vt:lpstr>
      <vt:lpstr>Problema extra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Javiera</dc:creator>
  <cp:lastModifiedBy>Nelson Rios Pacheco</cp:lastModifiedBy>
  <cp:revision>28</cp:revision>
  <dcterms:created xsi:type="dcterms:W3CDTF">2013-03-05T01:01:46Z</dcterms:created>
  <dcterms:modified xsi:type="dcterms:W3CDTF">2023-04-05T15:06:26Z</dcterms:modified>
</cp:coreProperties>
</file>