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6" r:id="rId4"/>
    <p:sldId id="268" r:id="rId5"/>
    <p:sldId id="262" r:id="rId6"/>
    <p:sldId id="272" r:id="rId7"/>
    <p:sldId id="260" r:id="rId8"/>
    <p:sldId id="269" r:id="rId9"/>
    <p:sldId id="261" r:id="rId10"/>
    <p:sldId id="271" r:id="rId11"/>
    <p:sldId id="273" r:id="rId12"/>
    <p:sldId id="274" r:id="rId13"/>
    <p:sldId id="270" r:id="rId14"/>
    <p:sldId id="265" r:id="rId15"/>
  </p:sldIdLst>
  <p:sldSz cx="18288000" cy="10287000"/>
  <p:notesSz cx="6858000" cy="9144000"/>
  <p:embeddedFontLst>
    <p:embeddedFont>
      <p:font typeface="Aileron" panose="020B0604020202020204" charset="0"/>
      <p:regular r:id="rId17"/>
    </p:embeddedFont>
    <p:embeddedFont>
      <p:font typeface="Arial Black" panose="020B0A04020102020204" pitchFamily="34" charset="0"/>
      <p:bold r:id="rId18"/>
    </p:embeddedFont>
    <p:embeddedFont>
      <p:font typeface="Arimo" panose="020B0604020202020204" charset="0"/>
      <p:regular r:id="rId19"/>
    </p:embeddedFont>
    <p:embeddedFont>
      <p:font typeface="Arimo Bold" panose="020B0604020202020204" charset="0"/>
      <p:regular r:id="rId20"/>
    </p:embeddedFont>
    <p:embeddedFont>
      <p:font typeface="Arimo Italics" panose="020B0604020202020204" charset="0"/>
      <p:regular r:id="rId21"/>
    </p:embeddedFont>
    <p:embeddedFont>
      <p:font typeface="Barlow Extra-Light" panose="020B0604020202020204" charset="0"/>
      <p:regular r:id="rId22"/>
    </p:embeddedFont>
    <p:embeddedFont>
      <p:font typeface="League Spartan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4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22" autoAdjust="0"/>
  </p:normalViewPr>
  <p:slideViewPr>
    <p:cSldViewPr>
      <p:cViewPr varScale="1">
        <p:scale>
          <a:sx n="48" d="100"/>
          <a:sy n="48" d="100"/>
        </p:scale>
        <p:origin x="1243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.campos.oli@gmail.com" userId="585699ce1a2498a2" providerId="LiveId" clId="{5AE3214E-9EF8-4503-A782-930C9797B45F}"/>
    <pc:docChg chg="custSel addSld modSld">
      <pc:chgData name="v.campos.oli@gmail.com" userId="585699ce1a2498a2" providerId="LiveId" clId="{5AE3214E-9EF8-4503-A782-930C9797B45F}" dt="2026-05-27T14:17:59.523" v="1575" actId="1076"/>
      <pc:docMkLst>
        <pc:docMk/>
      </pc:docMkLst>
      <pc:sldChg chg="modSp mod">
        <pc:chgData name="v.campos.oli@gmail.com" userId="585699ce1a2498a2" providerId="LiveId" clId="{5AE3214E-9EF8-4503-A782-930C9797B45F}" dt="2026-05-27T14:17:59.523" v="1575" actId="1076"/>
        <pc:sldMkLst>
          <pc:docMk/>
          <pc:sldMk cId="0" sldId="256"/>
        </pc:sldMkLst>
        <pc:grpChg chg="mod">
          <ac:chgData name="v.campos.oli@gmail.com" userId="585699ce1a2498a2" providerId="LiveId" clId="{5AE3214E-9EF8-4503-A782-930C9797B45F}" dt="2026-05-27T14:17:59.523" v="1575" actId="1076"/>
          <ac:grpSpMkLst>
            <pc:docMk/>
            <pc:sldMk cId="0" sldId="256"/>
            <ac:grpSpMk id="19" creationId="{00000000-0000-0000-0000-000000000000}"/>
          </ac:grpSpMkLst>
        </pc:grpChg>
      </pc:sldChg>
      <pc:sldChg chg="addSp delSp modSp mod">
        <pc:chgData name="v.campos.oli@gmail.com" userId="585699ce1a2498a2" providerId="LiveId" clId="{5AE3214E-9EF8-4503-A782-930C9797B45F}" dt="2026-05-25T02:17:51.016" v="1566" actId="1076"/>
        <pc:sldMkLst>
          <pc:docMk/>
          <pc:sldMk cId="0" sldId="261"/>
        </pc:sldMkLst>
        <pc:spChg chg="mod">
          <ac:chgData name="v.campos.oli@gmail.com" userId="585699ce1a2498a2" providerId="LiveId" clId="{5AE3214E-9EF8-4503-A782-930C9797B45F}" dt="2026-05-25T02:05:13.691" v="434"/>
          <ac:spMkLst>
            <pc:docMk/>
            <pc:sldMk cId="0" sldId="261"/>
            <ac:spMk id="20" creationId="{929953A3-39F8-A151-6D43-28F053F16923}"/>
          </ac:spMkLst>
        </pc:spChg>
        <pc:spChg chg="mod">
          <ac:chgData name="v.campos.oli@gmail.com" userId="585699ce1a2498a2" providerId="LiveId" clId="{5AE3214E-9EF8-4503-A782-930C9797B45F}" dt="2026-05-25T02:17:51.016" v="1566" actId="1076"/>
          <ac:spMkLst>
            <pc:docMk/>
            <pc:sldMk cId="0" sldId="261"/>
            <ac:spMk id="23" creationId="{00000000-0000-0000-0000-000000000000}"/>
          </ac:spMkLst>
        </pc:spChg>
        <pc:spChg chg="mod">
          <ac:chgData name="v.campos.oli@gmail.com" userId="585699ce1a2498a2" providerId="LiveId" clId="{5AE3214E-9EF8-4503-A782-930C9797B45F}" dt="2026-05-25T02:02:52.666" v="302" actId="20577"/>
          <ac:spMkLst>
            <pc:docMk/>
            <pc:sldMk cId="0" sldId="261"/>
            <ac:spMk id="35" creationId="{F8CA7A9D-FFE7-FC27-5C0B-1584C7C40E0A}"/>
          </ac:spMkLst>
        </pc:spChg>
        <pc:grpChg chg="add mod">
          <ac:chgData name="v.campos.oli@gmail.com" userId="585699ce1a2498a2" providerId="LiveId" clId="{5AE3214E-9EF8-4503-A782-930C9797B45F}" dt="2026-05-25T02:05:15.885" v="435" actId="1076"/>
          <ac:grpSpMkLst>
            <pc:docMk/>
            <pc:sldMk cId="0" sldId="261"/>
            <ac:grpSpMk id="19" creationId="{F36ECC27-A7BB-0E99-5CE9-6BAD30C7922F}"/>
          </ac:grpSpMkLst>
        </pc:grpChg>
      </pc:sldChg>
      <pc:sldChg chg="modSp mod">
        <pc:chgData name="v.campos.oli@gmail.com" userId="585699ce1a2498a2" providerId="LiveId" clId="{5AE3214E-9EF8-4503-A782-930C9797B45F}" dt="2026-05-25T01:56:09.628" v="2" actId="14100"/>
        <pc:sldMkLst>
          <pc:docMk/>
          <pc:sldMk cId="1538999929" sldId="269"/>
        </pc:sldMkLst>
        <pc:spChg chg="mod">
          <ac:chgData name="v.campos.oli@gmail.com" userId="585699ce1a2498a2" providerId="LiveId" clId="{5AE3214E-9EF8-4503-A782-930C9797B45F}" dt="2026-05-25T01:56:09.628" v="2" actId="14100"/>
          <ac:spMkLst>
            <pc:docMk/>
            <pc:sldMk cId="1538999929" sldId="269"/>
            <ac:spMk id="48" creationId="{0E3404BE-8918-ECF8-46FE-66F69D1250A8}"/>
          </ac:spMkLst>
        </pc:spChg>
        <pc:grpChg chg="mod">
          <ac:chgData name="v.campos.oli@gmail.com" userId="585699ce1a2498a2" providerId="LiveId" clId="{5AE3214E-9EF8-4503-A782-930C9797B45F}" dt="2026-05-25T01:56:06.474" v="1" actId="14100"/>
          <ac:grpSpMkLst>
            <pc:docMk/>
            <pc:sldMk cId="1538999929" sldId="269"/>
            <ac:grpSpMk id="47" creationId="{354DD2D6-EE65-DDC5-B31D-47A6698F0136}"/>
          </ac:grpSpMkLst>
        </pc:grpChg>
      </pc:sldChg>
      <pc:sldChg chg="addSp delSp modSp mod">
        <pc:chgData name="v.campos.oli@gmail.com" userId="585699ce1a2498a2" providerId="LiveId" clId="{5AE3214E-9EF8-4503-A782-930C9797B45F}" dt="2026-05-25T02:13:44.388" v="1328" actId="113"/>
        <pc:sldMkLst>
          <pc:docMk/>
          <pc:sldMk cId="439080776" sldId="271"/>
        </pc:sldMkLst>
        <pc:spChg chg="mod">
          <ac:chgData name="v.campos.oli@gmail.com" userId="585699ce1a2498a2" providerId="LiveId" clId="{5AE3214E-9EF8-4503-A782-930C9797B45F}" dt="2026-05-25T02:05:24.031" v="437"/>
          <ac:spMkLst>
            <pc:docMk/>
            <pc:sldMk cId="439080776" sldId="271"/>
            <ac:spMk id="20" creationId="{C240DF85-46B5-541B-94C0-896F3D243A04}"/>
          </ac:spMkLst>
        </pc:spChg>
        <pc:spChg chg="mod">
          <ac:chgData name="v.campos.oli@gmail.com" userId="585699ce1a2498a2" providerId="LiveId" clId="{5AE3214E-9EF8-4503-A782-930C9797B45F}" dt="2026-05-25T02:13:44.388" v="1328" actId="113"/>
          <ac:spMkLst>
            <pc:docMk/>
            <pc:sldMk cId="439080776" sldId="271"/>
            <ac:spMk id="23" creationId="{13AE3C08-2B98-48B0-7896-6A5CF7919416}"/>
          </ac:spMkLst>
        </pc:spChg>
        <pc:spChg chg="mod">
          <ac:chgData name="v.campos.oli@gmail.com" userId="585699ce1a2498a2" providerId="LiveId" clId="{5AE3214E-9EF8-4503-A782-930C9797B45F}" dt="2026-05-25T02:08:42.149" v="723" actId="20577"/>
          <ac:spMkLst>
            <pc:docMk/>
            <pc:sldMk cId="439080776" sldId="271"/>
            <ac:spMk id="35" creationId="{FE553734-54ED-BEAB-33BE-E5D47FBA9C51}"/>
          </ac:spMkLst>
        </pc:spChg>
        <pc:grpChg chg="mod">
          <ac:chgData name="v.campos.oli@gmail.com" userId="585699ce1a2498a2" providerId="LiveId" clId="{5AE3214E-9EF8-4503-A782-930C9797B45F}" dt="2026-05-25T02:07:13.561" v="615" actId="1076"/>
          <ac:grpSpMkLst>
            <pc:docMk/>
            <pc:sldMk cId="439080776" sldId="271"/>
            <ac:grpSpMk id="16" creationId="{B2B41BF5-61F9-9155-6F81-44FFDFFD2E83}"/>
          </ac:grpSpMkLst>
        </pc:grpChg>
        <pc:grpChg chg="add mod">
          <ac:chgData name="v.campos.oli@gmail.com" userId="585699ce1a2498a2" providerId="LiveId" clId="{5AE3214E-9EF8-4503-A782-930C9797B45F}" dt="2026-05-25T02:05:26.069" v="438" actId="1076"/>
          <ac:grpSpMkLst>
            <pc:docMk/>
            <pc:sldMk cId="439080776" sldId="271"/>
            <ac:grpSpMk id="19" creationId="{EA427E99-679A-3BB0-2C52-E067DEDDD2DD}"/>
          </ac:grpSpMkLst>
        </pc:grpChg>
      </pc:sldChg>
      <pc:sldChg chg="addSp modSp add mod setBg">
        <pc:chgData name="v.campos.oli@gmail.com" userId="585699ce1a2498a2" providerId="LiveId" clId="{5AE3214E-9EF8-4503-A782-930C9797B45F}" dt="2026-05-25T02:17:18.766" v="1562" actId="12"/>
        <pc:sldMkLst>
          <pc:docMk/>
          <pc:sldMk cId="4245287032" sldId="273"/>
        </pc:sldMkLst>
        <pc:spChg chg="mod">
          <ac:chgData name="v.campos.oli@gmail.com" userId="585699ce1a2498a2" providerId="LiveId" clId="{5AE3214E-9EF8-4503-A782-930C9797B45F}" dt="2026-05-25T02:15:05.299" v="1373" actId="20577"/>
          <ac:spMkLst>
            <pc:docMk/>
            <pc:sldMk cId="4245287032" sldId="273"/>
            <ac:spMk id="23" creationId="{99D5FC4B-24D5-0C94-03C3-2F9CBD4C8CA9}"/>
          </ac:spMkLst>
        </pc:spChg>
        <pc:spChg chg="add mod">
          <ac:chgData name="v.campos.oli@gmail.com" userId="585699ce1a2498a2" providerId="LiveId" clId="{5AE3214E-9EF8-4503-A782-930C9797B45F}" dt="2026-05-25T02:17:18.766" v="1562" actId="12"/>
          <ac:spMkLst>
            <pc:docMk/>
            <pc:sldMk cId="4245287032" sldId="273"/>
            <ac:spMk id="24" creationId="{83ABB680-4CCD-E489-D09E-167AD02B4656}"/>
          </ac:spMkLst>
        </pc:spChg>
        <pc:spChg chg="mod">
          <ac:chgData name="v.campos.oli@gmail.com" userId="585699ce1a2498a2" providerId="LiveId" clId="{5AE3214E-9EF8-4503-A782-930C9797B45F}" dt="2026-05-25T02:15:33.479" v="1434" actId="20577"/>
          <ac:spMkLst>
            <pc:docMk/>
            <pc:sldMk cId="4245287032" sldId="273"/>
            <ac:spMk id="35" creationId="{68B81F41-E58A-AE5E-AFB2-A49341EEF1AE}"/>
          </ac:spMkLst>
        </pc:spChg>
      </pc:sldChg>
      <pc:sldChg chg="addSp modSp add mod">
        <pc:chgData name="v.campos.oli@gmail.com" userId="585699ce1a2498a2" providerId="LiveId" clId="{5AE3214E-9EF8-4503-A782-930C9797B45F}" dt="2026-05-25T02:19:23.740" v="1573" actId="1076"/>
        <pc:sldMkLst>
          <pc:docMk/>
          <pc:sldMk cId="0" sldId="274"/>
        </pc:sldMkLst>
        <pc:spChg chg="mod">
          <ac:chgData name="v.campos.oli@gmail.com" userId="585699ce1a2498a2" providerId="LiveId" clId="{5AE3214E-9EF8-4503-A782-930C9797B45F}" dt="2026-05-25T02:19:23.740" v="1573" actId="1076"/>
          <ac:spMkLst>
            <pc:docMk/>
            <pc:sldMk cId="0" sldId="274"/>
            <ac:spMk id="30" creationId="{00000000-0000-0000-0000-000000000000}"/>
          </ac:spMkLst>
        </pc:spChg>
        <pc:spChg chg="add mod">
          <ac:chgData name="v.campos.oli@gmail.com" userId="585699ce1a2498a2" providerId="LiveId" clId="{5AE3214E-9EF8-4503-A782-930C9797B45F}" dt="2026-05-25T02:18:54.559" v="1569" actId="1076"/>
          <ac:spMkLst>
            <pc:docMk/>
            <pc:sldMk cId="0" sldId="274"/>
            <ac:spMk id="31" creationId="{271E2B20-882F-0FE2-7A72-2D8CC9D9350E}"/>
          </ac:spMkLst>
        </pc:spChg>
        <pc:spChg chg="add mod">
          <ac:chgData name="v.campos.oli@gmail.com" userId="585699ce1a2498a2" providerId="LiveId" clId="{5AE3214E-9EF8-4503-A782-930C9797B45F}" dt="2026-05-25T02:19:19.022" v="1571" actId="1076"/>
          <ac:spMkLst>
            <pc:docMk/>
            <pc:sldMk cId="0" sldId="274"/>
            <ac:spMk id="32" creationId="{2D65C54B-A204-9C3C-0257-C0A2204F8B1E}"/>
          </ac:spMkLst>
        </pc:spChg>
        <pc:grpChg chg="mod">
          <ac:chgData name="v.campos.oli@gmail.com" userId="585699ce1a2498a2" providerId="LiveId" clId="{5AE3214E-9EF8-4503-A782-930C9797B45F}" dt="2026-05-25T02:19:20.162" v="1572" actId="1076"/>
          <ac:grpSpMkLst>
            <pc:docMk/>
            <pc:sldMk cId="0" sldId="274"/>
            <ac:grpSpMk id="8" creationId="{00000000-0000-0000-0000-000000000000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6C31-A30C-4658-A158-4FF3F35AAFB3}" type="datetimeFigureOut">
              <a:rPr lang="es-CL" smtClean="0"/>
              <a:t>27-05-2026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F07D-51C3-4157-9184-29810684E8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19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svg"/><Relationship Id="rId7" Type="http://schemas.openxmlformats.org/officeDocument/2006/relationships/image" Target="../media/image3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4457" y="830385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564126" y="3120191"/>
            <a:ext cx="14223256" cy="3248900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932471" y="4185708"/>
            <a:ext cx="13261852" cy="817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Escritura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: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4748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8" name="Imagen 27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502E1C16-B664-224A-5CBC-589E5A4EC8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64" y="1224926"/>
            <a:ext cx="1718871" cy="16087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760276"/>
            <a:ext cx="6717984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motivación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ABB183CD-6203-8F25-B3C0-7044B7AF0E64}"/>
              </a:ext>
            </a:extLst>
          </p:cNvPr>
          <p:cNvSpPr txBox="1"/>
          <p:nvPr/>
        </p:nvSpPr>
        <p:spPr>
          <a:xfrm>
            <a:off x="1608339" y="3659859"/>
            <a:ext cx="15273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¿Has leído o escrito algún ensayo académico?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¿En qué contexto? ¿Sobre qué temas?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¿Cuáles son las mayores dificultades al redactar un ensayo académico?</a:t>
            </a:r>
            <a:endParaRPr lang="es-CL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AC4D30D-2DAF-CF6C-B94B-16E5ED9A02C6}"/>
              </a:ext>
            </a:extLst>
          </p:cNvPr>
          <p:cNvSpPr txBox="1"/>
          <p:nvPr/>
        </p:nvSpPr>
        <p:spPr>
          <a:xfrm>
            <a:off x="2322178" y="1948916"/>
            <a:ext cx="1353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MOMENTO 1: Compartamos algunas preguntas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¿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Qué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características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tiene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ensayo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1704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700739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229622" y="2461252"/>
            <a:ext cx="14188136" cy="1270000"/>
            <a:chOff x="0" y="0"/>
            <a:chExt cx="18917516" cy="1288882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8917516" cy="1288882"/>
              <a:chOff x="0" y="0"/>
              <a:chExt cx="4494524" cy="30622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4494524" cy="306220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6" y="93932"/>
              <a:ext cx="18436955" cy="11665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s-MX" sz="2800" dirty="0"/>
                <a:t>El propósito general del ensayo argumentativo es que “plantea un </a:t>
              </a:r>
              <a:r>
                <a:rPr lang="es-MX" sz="2800" b="1" dirty="0"/>
                <a:t>punto de vista </a:t>
              </a:r>
              <a:r>
                <a:rPr lang="es-MX" sz="2800" dirty="0"/>
                <a:t>de quien escribe, a la par que busca</a:t>
              </a:r>
              <a:r>
                <a:rPr lang="es-MX" sz="2800" b="1" dirty="0"/>
                <a:t> convencer </a:t>
              </a:r>
              <a:r>
                <a:rPr lang="es-MX" sz="2800" dirty="0"/>
                <a:t>al lector” (Castro et al. 2021)</a:t>
              </a: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5"/>
            <a:ext cx="12937430" cy="1964382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18836" y="1630255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Algunas propuestas…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2" name="Group 36">
            <a:extLst>
              <a:ext uri="{FF2B5EF4-FFF2-40B4-BE49-F238E27FC236}">
                <a16:creationId xmlns:a16="http://schemas.microsoft.com/office/drawing/2014/main" id="{663A3092-92FA-9AE8-5077-123B1A0D5EE1}"/>
              </a:ext>
            </a:extLst>
          </p:cNvPr>
          <p:cNvGrpSpPr/>
          <p:nvPr/>
        </p:nvGrpSpPr>
        <p:grpSpPr>
          <a:xfrm>
            <a:off x="4753773" y="6110129"/>
            <a:ext cx="11480758" cy="1401169"/>
            <a:chOff x="0" y="0"/>
            <a:chExt cx="8392135" cy="1060354"/>
          </a:xfrm>
        </p:grpSpPr>
        <p:grpSp>
          <p:nvGrpSpPr>
            <p:cNvPr id="43" name="Group 37">
              <a:extLst>
                <a:ext uri="{FF2B5EF4-FFF2-40B4-BE49-F238E27FC236}">
                  <a16:creationId xmlns:a16="http://schemas.microsoft.com/office/drawing/2014/main" id="{3F5BE106-31EB-4DBD-09DB-4C1391EDE4D8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id="{DC5E6714-97D3-A9A4-3F7B-2697683C598A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dirty="0"/>
              </a:p>
            </p:txBody>
          </p:sp>
          <p:sp>
            <p:nvSpPr>
              <p:cNvPr id="46" name="TextBox 39">
                <a:extLst>
                  <a:ext uri="{FF2B5EF4-FFF2-40B4-BE49-F238E27FC236}">
                    <a16:creationId xmlns:a16="http://schemas.microsoft.com/office/drawing/2014/main" id="{0BC3CE6A-696F-DB47-1167-7444B53652E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TextBox 40">
              <a:extLst>
                <a:ext uri="{FF2B5EF4-FFF2-40B4-BE49-F238E27FC236}">
                  <a16:creationId xmlns:a16="http://schemas.microsoft.com/office/drawing/2014/main" id="{9B33AAEA-2A84-661C-56B4-95D6CAD6797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r 55">
            <a:extLst>
              <a:ext uri="{FF2B5EF4-FFF2-40B4-BE49-F238E27FC236}">
                <a16:creationId xmlns:a16="http://schemas.microsoft.com/office/drawing/2014/main" id="{F54556DC-0352-D596-331A-7CD9C3153ACE}"/>
              </a:ext>
            </a:extLst>
          </p:cNvPr>
          <p:cNvCxnSpPr/>
          <p:nvPr/>
        </p:nvCxnSpPr>
        <p:spPr>
          <a:xfrm rot="16200000" flipH="1">
            <a:off x="3743810" y="6271084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0">
            <a:extLst>
              <a:ext uri="{FF2B5EF4-FFF2-40B4-BE49-F238E27FC236}">
                <a16:creationId xmlns:a16="http://schemas.microsoft.com/office/drawing/2014/main" id="{9711716D-AC13-7F07-728A-426AD036BF5A}"/>
              </a:ext>
            </a:extLst>
          </p:cNvPr>
          <p:cNvSpPr txBox="1"/>
          <p:nvPr/>
        </p:nvSpPr>
        <p:spPr>
          <a:xfrm>
            <a:off x="4907941" y="6165183"/>
            <a:ext cx="1122249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spc="135" dirty="0">
                <a:ea typeface="Arimo Bold"/>
                <a:cs typeface="Arimo Bold"/>
                <a:sym typeface="Arimo Bold"/>
              </a:rPr>
              <a:t>Su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naturaleza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es </a:t>
            </a:r>
            <a:r>
              <a:rPr lang="en-US" sz="2800" b="1" spc="135" dirty="0" err="1">
                <a:ea typeface="Arimo Bold"/>
                <a:cs typeface="Arimo Bold"/>
                <a:sym typeface="Arimo Bold"/>
              </a:rPr>
              <a:t>reflexiva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por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lo tanto,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resulta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poco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relevante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cargar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el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ensayo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de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citas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.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DF90735-4284-D131-FCA7-1803AB54B3CC}"/>
              </a:ext>
            </a:extLst>
          </p:cNvPr>
          <p:cNvSpPr txBox="1"/>
          <p:nvPr/>
        </p:nvSpPr>
        <p:spPr>
          <a:xfrm>
            <a:off x="3644282" y="4037493"/>
            <a:ext cx="125902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/>
              <a:t>“La calidad de un ensayo académico está determinada por la </a:t>
            </a:r>
            <a:r>
              <a:rPr lang="es-MX" sz="2800" b="1" dirty="0"/>
              <a:t>rigurosidad </a:t>
            </a:r>
            <a:r>
              <a:rPr lang="es-MX" sz="2800" dirty="0"/>
              <a:t>y la </a:t>
            </a:r>
            <a:r>
              <a:rPr lang="es-MX" sz="2800" b="1" dirty="0"/>
              <a:t>relevancia</a:t>
            </a:r>
            <a:r>
              <a:rPr lang="es-MX" sz="2800" dirty="0"/>
              <a:t> de la documentación y el apropiado manejo e interpretación de </a:t>
            </a:r>
            <a:r>
              <a:rPr lang="es-MX" sz="2800" b="1" dirty="0"/>
              <a:t>referencias bibliográficas</a:t>
            </a:r>
            <a:r>
              <a:rPr lang="es-MX" sz="2800" dirty="0"/>
              <a:t>” (Díaz, 2021).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1699461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Veamos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siguiente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ejemplo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y las</a:t>
            </a: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partes que lo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componen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29280" y="664296"/>
            <a:ext cx="16629440" cy="9152266"/>
            <a:chOff x="0" y="0"/>
            <a:chExt cx="4519729" cy="23185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519729" cy="2318560"/>
            </a:xfrm>
            <a:custGeom>
              <a:avLst/>
              <a:gdLst/>
              <a:ahLst/>
              <a:cxnLst/>
              <a:rect l="l" t="t" r="r" b="b"/>
              <a:pathLst>
                <a:path w="4519729" h="2318560">
                  <a:moveTo>
                    <a:pt x="0" y="0"/>
                  </a:moveTo>
                  <a:lnTo>
                    <a:pt x="4519729" y="0"/>
                  </a:lnTo>
                  <a:lnTo>
                    <a:pt x="4519729" y="2318560"/>
                  </a:lnTo>
                  <a:lnTo>
                    <a:pt x="0" y="2318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519729" cy="2356660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019349" y="1250121"/>
            <a:ext cx="12165648" cy="8425333"/>
            <a:chOff x="0" y="0"/>
            <a:chExt cx="3233762" cy="205448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233762" cy="2054485"/>
            </a:xfrm>
            <a:custGeom>
              <a:avLst/>
              <a:gdLst/>
              <a:ahLst/>
              <a:cxnLst/>
              <a:rect l="l" t="t" r="r" b="b"/>
              <a:pathLst>
                <a:path w="3233762" h="2054485">
                  <a:moveTo>
                    <a:pt x="30481" y="0"/>
                  </a:moveTo>
                  <a:lnTo>
                    <a:pt x="3203280" y="0"/>
                  </a:lnTo>
                  <a:cubicBezTo>
                    <a:pt x="3211364" y="0"/>
                    <a:pt x="3219118" y="3211"/>
                    <a:pt x="3224834" y="8928"/>
                  </a:cubicBezTo>
                  <a:cubicBezTo>
                    <a:pt x="3230550" y="14644"/>
                    <a:pt x="3233762" y="22397"/>
                    <a:pt x="3233762" y="30481"/>
                  </a:cubicBezTo>
                  <a:lnTo>
                    <a:pt x="3233762" y="2024003"/>
                  </a:lnTo>
                  <a:cubicBezTo>
                    <a:pt x="3233762" y="2032087"/>
                    <a:pt x="3230550" y="2039841"/>
                    <a:pt x="3224834" y="2045557"/>
                  </a:cubicBezTo>
                  <a:cubicBezTo>
                    <a:pt x="3219118" y="2051273"/>
                    <a:pt x="3211364" y="2054485"/>
                    <a:pt x="3203280" y="2054485"/>
                  </a:cubicBezTo>
                  <a:lnTo>
                    <a:pt x="30481" y="2054485"/>
                  </a:lnTo>
                  <a:cubicBezTo>
                    <a:pt x="13647" y="2054485"/>
                    <a:pt x="0" y="2040838"/>
                    <a:pt x="0" y="2024003"/>
                  </a:cubicBezTo>
                  <a:lnTo>
                    <a:pt x="0" y="30481"/>
                  </a:lnTo>
                  <a:cubicBezTo>
                    <a:pt x="0" y="22397"/>
                    <a:pt x="3211" y="14644"/>
                    <a:pt x="8928" y="8928"/>
                  </a:cubicBezTo>
                  <a:cubicBezTo>
                    <a:pt x="14644" y="3211"/>
                    <a:pt x="22397" y="0"/>
                    <a:pt x="304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545454"/>
              </a:solidFill>
              <a:prstDash val="lgDash"/>
              <a:rou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19050"/>
              <a:ext cx="3233762" cy="20354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00"/>
                </a:lnSpc>
              </a:pPr>
              <a:endParaRPr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A29088-B3E1-5454-AB44-1FFFF0D6C460}"/>
              </a:ext>
            </a:extLst>
          </p:cNvPr>
          <p:cNvSpPr/>
          <p:nvPr/>
        </p:nvSpPr>
        <p:spPr>
          <a:xfrm>
            <a:off x="13257552" y="1804939"/>
            <a:ext cx="4000500" cy="11748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accent4">
                    <a:lumMod val="75000"/>
                  </a:schemeClr>
                </a:solidFill>
              </a:rPr>
              <a:t>Título</a:t>
            </a:r>
            <a:endParaRPr lang="es-CL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01D3C08-265A-1C15-A5D0-3AF8ACA8FB4D}"/>
              </a:ext>
            </a:extLst>
          </p:cNvPr>
          <p:cNvCxnSpPr/>
          <p:nvPr/>
        </p:nvCxnSpPr>
        <p:spPr>
          <a:xfrm flipH="1">
            <a:off x="11218252" y="2191597"/>
            <a:ext cx="181054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Cerrar llave 36">
            <a:extLst>
              <a:ext uri="{FF2B5EF4-FFF2-40B4-BE49-F238E27FC236}">
                <a16:creationId xmlns:a16="http://schemas.microsoft.com/office/drawing/2014/main" id="{00A1C155-A0DA-831D-D2CE-850226A9D4DE}"/>
              </a:ext>
            </a:extLst>
          </p:cNvPr>
          <p:cNvSpPr/>
          <p:nvPr/>
        </p:nvSpPr>
        <p:spPr>
          <a:xfrm>
            <a:off x="12659115" y="2979787"/>
            <a:ext cx="669788" cy="5897510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ACA1988-8B98-D0B1-2B35-3D00379C3567}"/>
              </a:ext>
            </a:extLst>
          </p:cNvPr>
          <p:cNvSpPr/>
          <p:nvPr/>
        </p:nvSpPr>
        <p:spPr>
          <a:xfrm>
            <a:off x="13393768" y="5275116"/>
            <a:ext cx="4000500" cy="13427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Introducción</a:t>
            </a:r>
            <a:endParaRPr lang="es-CL" sz="3600" b="1" dirty="0">
              <a:solidFill>
                <a:schemeClr val="tx1"/>
              </a:solidFill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9812DA9-0227-C132-5075-110B822A04A6}"/>
              </a:ext>
            </a:extLst>
          </p:cNvPr>
          <p:cNvSpPr txBox="1"/>
          <p:nvPr/>
        </p:nvSpPr>
        <p:spPr>
          <a:xfrm>
            <a:off x="1158183" y="1791424"/>
            <a:ext cx="9894514" cy="1401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295"/>
              </a:spcBef>
              <a:spcAft>
                <a:spcPts val="800"/>
              </a:spcAft>
            </a:pP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“El liderazgo y sus rasgos emocionales </a:t>
            </a: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afrontar el trauma”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D939517-F251-7221-8574-51367DCEADEB}"/>
              </a:ext>
            </a:extLst>
          </p:cNvPr>
          <p:cNvSpPr txBox="1"/>
          <p:nvPr/>
        </p:nvSpPr>
        <p:spPr>
          <a:xfrm>
            <a:off x="1390374" y="2460028"/>
            <a:ext cx="11268740" cy="6288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operaciones navales conllevan riesgos intrínsecos, dada la naturaleza compleja de su entorno de operación.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este contexto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 evento potencialmente catastrófico puede desencadenar perturbaciones psicológicas asociadas al trauma en el personal que lo experimentó, teniendo como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secuelas afectaciones al proceso cognitivo, daños en la salud mental y un impacto en la disponibilidad del capital humano institucional.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Livingstone (2003)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señala que cuanto más hábil sea el líder en comprender la influencia que sus emociones pueden tener en los seguidores en situaciones problemáticas, más ventaja tiene en influenciar a estos en la superación de los desafíos. Por lo anterior, surge la interrogante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existen cualidades inherentes en el liderazgo que pueda adoptar un líder para afrontar el trauma posterior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un evento cercano a la muerte. Es por ello, que el presente ensayo plantea que, un liderazgo basado en rasgos emocionales otorga medidas efectivas para afrontar el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trauma en una dotación que experimentó un evento potencialmente catastrófico.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0842" y="71553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161991" y="2857290"/>
            <a:ext cx="10182409" cy="795266"/>
            <a:chOff x="0" y="0"/>
            <a:chExt cx="8392135" cy="1060354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b="1" spc="135" dirty="0" err="1">
                  <a:latin typeface="Arimo Bold"/>
                  <a:ea typeface="Arimo Bold"/>
                  <a:cs typeface="Arimo Bold"/>
                  <a:sym typeface="Arimo Bold"/>
                </a:rPr>
                <a:t>Introducción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contextualiza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el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tema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 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6"/>
            <a:ext cx="9723981" cy="795266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u="sng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y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objetivo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del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ensayo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5864266" y="5071729"/>
            <a:ext cx="9832934" cy="1395474"/>
            <a:chOff x="0" y="0"/>
            <a:chExt cx="8392135" cy="3497718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8392135" cy="3497718"/>
              <a:chOff x="0" y="0"/>
              <a:chExt cx="1993848" cy="831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993848" cy="831008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0" name="TextBox 40"/>
            <p:cNvSpPr txBox="1"/>
            <p:nvPr/>
          </p:nvSpPr>
          <p:spPr>
            <a:xfrm>
              <a:off x="434217" y="93933"/>
              <a:ext cx="7523699" cy="28412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Desarrollo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defiende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</a:t>
              </a:r>
            </a:p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Argumentos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basados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fuentes</a:t>
              </a:r>
              <a:endParaRPr lang="en-US" sz="2700" spc="135" dirty="0"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67344" y="1630356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Estructura de un Ensayo Académico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r 54">
            <a:extLst>
              <a:ext uri="{FF2B5EF4-FFF2-40B4-BE49-F238E27FC236}">
                <a16:creationId xmlns:a16="http://schemas.microsoft.com/office/drawing/2014/main" id="{CE6177B4-684B-3BAB-70FD-A8B76CD73818}"/>
              </a:ext>
            </a:extLst>
          </p:cNvPr>
          <p:cNvCxnSpPr/>
          <p:nvPr/>
        </p:nvCxnSpPr>
        <p:spPr>
          <a:xfrm rot="16200000" flipH="1">
            <a:off x="4289215" y="503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 36">
            <a:extLst>
              <a:ext uri="{FF2B5EF4-FFF2-40B4-BE49-F238E27FC236}">
                <a16:creationId xmlns:a16="http://schemas.microsoft.com/office/drawing/2014/main" id="{EE0FD56E-C730-8A07-CAB1-CC6A31394C38}"/>
              </a:ext>
            </a:extLst>
          </p:cNvPr>
          <p:cNvGrpSpPr/>
          <p:nvPr/>
        </p:nvGrpSpPr>
        <p:grpSpPr>
          <a:xfrm>
            <a:off x="7254343" y="6885505"/>
            <a:ext cx="9027431" cy="1489987"/>
            <a:chOff x="0" y="0"/>
            <a:chExt cx="8392135" cy="1060354"/>
          </a:xfrm>
        </p:grpSpPr>
        <p:grpSp>
          <p:nvGrpSpPr>
            <p:cNvPr id="58" name="Group 37">
              <a:extLst>
                <a:ext uri="{FF2B5EF4-FFF2-40B4-BE49-F238E27FC236}">
                  <a16:creationId xmlns:a16="http://schemas.microsoft.com/office/drawing/2014/main" id="{C60E35D7-FAF1-61AA-895B-6A14EDE41053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60" name="Freeform 38">
                <a:extLst>
                  <a:ext uri="{FF2B5EF4-FFF2-40B4-BE49-F238E27FC236}">
                    <a16:creationId xmlns:a16="http://schemas.microsoft.com/office/drawing/2014/main" id="{EE74687E-1D41-A56F-DB1E-9A329442E02D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1" name="TextBox 39">
                <a:extLst>
                  <a:ext uri="{FF2B5EF4-FFF2-40B4-BE49-F238E27FC236}">
                    <a16:creationId xmlns:a16="http://schemas.microsoft.com/office/drawing/2014/main" id="{6AB94FE7-8C71-D272-C13B-3E978B121CD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9" name="TextBox 40">
              <a:extLst>
                <a:ext uri="{FF2B5EF4-FFF2-40B4-BE49-F238E27FC236}">
                  <a16:creationId xmlns:a16="http://schemas.microsoft.com/office/drawing/2014/main" id="{912F2F39-412A-35FC-C6E6-F2B8D046BF1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68" name="TextBox 40">
            <a:extLst>
              <a:ext uri="{FF2B5EF4-FFF2-40B4-BE49-F238E27FC236}">
                <a16:creationId xmlns:a16="http://schemas.microsoft.com/office/drawing/2014/main" id="{48084645-49B2-C6F1-2DD0-7272E9D4C561}"/>
              </a:ext>
            </a:extLst>
          </p:cNvPr>
          <p:cNvSpPr txBox="1"/>
          <p:nvPr/>
        </p:nvSpPr>
        <p:spPr>
          <a:xfrm>
            <a:off x="7481190" y="7199052"/>
            <a:ext cx="8860441" cy="11335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Conclusiones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(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sintetiza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los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argumentos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) </a:t>
            </a:r>
          </a:p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Reafirma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la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tesis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cxnSp>
        <p:nvCxnSpPr>
          <p:cNvPr id="70" name="Conector: angular 69">
            <a:extLst>
              <a:ext uri="{FF2B5EF4-FFF2-40B4-BE49-F238E27FC236}">
                <a16:creationId xmlns:a16="http://schemas.microsoft.com/office/drawing/2014/main" id="{EBC24605-7CDE-0901-7C06-5A68B3A0A3B3}"/>
              </a:ext>
            </a:extLst>
          </p:cNvPr>
          <p:cNvCxnSpPr/>
          <p:nvPr/>
        </p:nvCxnSpPr>
        <p:spPr>
          <a:xfrm rot="16200000" flipH="1">
            <a:off x="6189820" y="669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6">
            <a:extLst>
              <a:ext uri="{FF2B5EF4-FFF2-40B4-BE49-F238E27FC236}">
                <a16:creationId xmlns:a16="http://schemas.microsoft.com/office/drawing/2014/main" id="{A3E3EFB4-8503-7C28-8622-1F99F6D1D1EE}"/>
              </a:ext>
            </a:extLst>
          </p:cNvPr>
          <p:cNvGrpSpPr/>
          <p:nvPr/>
        </p:nvGrpSpPr>
        <p:grpSpPr>
          <a:xfrm>
            <a:off x="10625041" y="8618888"/>
            <a:ext cx="6294101" cy="485541"/>
            <a:chOff x="0" y="40091"/>
            <a:chExt cx="8392135" cy="1060354"/>
          </a:xfrm>
        </p:grpSpPr>
        <p:grpSp>
          <p:nvGrpSpPr>
            <p:cNvPr id="24" name="Group 37">
              <a:extLst>
                <a:ext uri="{FF2B5EF4-FFF2-40B4-BE49-F238E27FC236}">
                  <a16:creationId xmlns:a16="http://schemas.microsoft.com/office/drawing/2014/main" id="{F88A22AF-21BD-3218-9BC9-4500ECE06CD6}"/>
                </a:ext>
              </a:extLst>
            </p:cNvPr>
            <p:cNvGrpSpPr/>
            <p:nvPr/>
          </p:nvGrpSpPr>
          <p:grpSpPr>
            <a:xfrm>
              <a:off x="0" y="40091"/>
              <a:ext cx="8392135" cy="1060354"/>
              <a:chOff x="0" y="9525"/>
              <a:chExt cx="1993848" cy="251925"/>
            </a:xfrm>
          </p:grpSpPr>
          <p:sp>
            <p:nvSpPr>
              <p:cNvPr id="47" name="Freeform 38">
                <a:extLst>
                  <a:ext uri="{FF2B5EF4-FFF2-40B4-BE49-F238E27FC236}">
                    <a16:creationId xmlns:a16="http://schemas.microsoft.com/office/drawing/2014/main" id="{D6B08D2A-AC07-0B8C-13AF-21568101A5E1}"/>
                  </a:ext>
                </a:extLst>
              </p:cNvPr>
              <p:cNvSpPr/>
              <p:nvPr/>
            </p:nvSpPr>
            <p:spPr>
              <a:xfrm>
                <a:off x="0" y="9525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r>
                  <a:rPr lang="es-MX" sz="2400" dirty="0">
                    <a:latin typeface="Arimo Bold" panose="020B0604020202020204" charset="0"/>
                    <a:ea typeface="Arimo Bold" panose="020B0604020202020204" charset="0"/>
                    <a:cs typeface="Arimo Bold" panose="020B0604020202020204" charset="0"/>
                  </a:rPr>
                  <a:t>Referencias bibliográficas</a:t>
                </a:r>
                <a:endParaRPr lang="es-CL" sz="2400" dirty="0">
                  <a:latin typeface="Arimo Bold" panose="020B0604020202020204" charset="0"/>
                  <a:ea typeface="Arimo Bold" panose="020B0604020202020204" charset="0"/>
                  <a:cs typeface="Arimo Bold" panose="020B0604020202020204" charset="0"/>
                </a:endParaRPr>
              </a:p>
            </p:txBody>
          </p:sp>
          <p:sp>
            <p:nvSpPr>
              <p:cNvPr id="48" name="TextBox 39">
                <a:extLst>
                  <a:ext uri="{FF2B5EF4-FFF2-40B4-BE49-F238E27FC236}">
                    <a16:creationId xmlns:a16="http://schemas.microsoft.com/office/drawing/2014/main" id="{B088B787-E720-510E-AEE8-33A922A4BE49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id="{BEA6DF0E-C630-93D8-268F-14E11D6423DE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40C67EC-72DE-AD1D-6D28-8ADE02D1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181100"/>
            <a:ext cx="14782800" cy="7924800"/>
          </a:xfrm>
          <a:prstGeom prst="rect">
            <a:avLst/>
          </a:prstGeom>
        </p:spPr>
      </p:pic>
      <p:sp>
        <p:nvSpPr>
          <p:cNvPr id="25" name="Freeform 10">
            <a:extLst>
              <a:ext uri="{FF2B5EF4-FFF2-40B4-BE49-F238E27FC236}">
                <a16:creationId xmlns:a16="http://schemas.microsoft.com/office/drawing/2014/main" id="{D4D8193A-8A7A-C1BD-873F-02943F22131B}"/>
              </a:ext>
            </a:extLst>
          </p:cNvPr>
          <p:cNvSpPr/>
          <p:nvPr/>
        </p:nvSpPr>
        <p:spPr>
          <a:xfrm rot="10258208">
            <a:off x="134842" y="6477291"/>
            <a:ext cx="2737355" cy="3876466"/>
          </a:xfrm>
          <a:custGeom>
            <a:avLst/>
            <a:gdLst/>
            <a:ahLst/>
            <a:cxnLst/>
            <a:rect l="l" t="t" r="r" b="b"/>
            <a:pathLst>
              <a:path w="3649807" h="5168622">
                <a:moveTo>
                  <a:pt x="0" y="0"/>
                </a:moveTo>
                <a:lnTo>
                  <a:pt x="3649806" y="0"/>
                </a:lnTo>
                <a:lnTo>
                  <a:pt x="3649806" y="5168622"/>
                </a:lnTo>
                <a:lnTo>
                  <a:pt x="0" y="51686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7" name="Group 19">
            <a:extLst>
              <a:ext uri="{FF2B5EF4-FFF2-40B4-BE49-F238E27FC236}">
                <a16:creationId xmlns:a16="http://schemas.microsoft.com/office/drawing/2014/main" id="{354DD2D6-EE65-DDC5-B31D-47A6698F0136}"/>
              </a:ext>
            </a:extLst>
          </p:cNvPr>
          <p:cNvGrpSpPr/>
          <p:nvPr/>
        </p:nvGrpSpPr>
        <p:grpSpPr>
          <a:xfrm>
            <a:off x="0" y="717604"/>
            <a:ext cx="17184371" cy="9517231"/>
            <a:chOff x="0" y="-38100"/>
            <a:chExt cx="4032738" cy="2161771"/>
          </a:xfrm>
        </p:grpSpPr>
        <p:sp>
          <p:nvSpPr>
            <p:cNvPr id="48" name="Freeform 20">
              <a:extLst>
                <a:ext uri="{FF2B5EF4-FFF2-40B4-BE49-F238E27FC236}">
                  <a16:creationId xmlns:a16="http://schemas.microsoft.com/office/drawing/2014/main" id="{0E3404BE-8918-ECF8-46FE-66F69D1250A8}"/>
                </a:ext>
              </a:extLst>
            </p:cNvPr>
            <p:cNvSpPr/>
            <p:nvPr/>
          </p:nvSpPr>
          <p:spPr>
            <a:xfrm>
              <a:off x="0" y="-38100"/>
              <a:ext cx="4032738" cy="21617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TextBox 21">
              <a:extLst>
                <a:ext uri="{FF2B5EF4-FFF2-40B4-BE49-F238E27FC236}">
                  <a16:creationId xmlns:a16="http://schemas.microsoft.com/office/drawing/2014/main" id="{8436069E-613E-3E49-02CB-9C5093CA19C4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50" name="Group 2">
            <a:extLst>
              <a:ext uri="{FF2B5EF4-FFF2-40B4-BE49-F238E27FC236}">
                <a16:creationId xmlns:a16="http://schemas.microsoft.com/office/drawing/2014/main" id="{471E7058-4D47-82D1-83F2-9330FF527180}"/>
              </a:ext>
            </a:extLst>
          </p:cNvPr>
          <p:cNvGrpSpPr/>
          <p:nvPr/>
        </p:nvGrpSpPr>
        <p:grpSpPr>
          <a:xfrm>
            <a:off x="-3984606" y="-2530493"/>
            <a:ext cx="25364121" cy="15644615"/>
            <a:chOff x="989784" y="1524335"/>
            <a:chExt cx="33818828" cy="20859487"/>
          </a:xfrm>
        </p:grpSpPr>
        <p:sp>
          <p:nvSpPr>
            <p:cNvPr id="52" name="Freeform 3">
              <a:extLst>
                <a:ext uri="{FF2B5EF4-FFF2-40B4-BE49-F238E27FC236}">
                  <a16:creationId xmlns:a16="http://schemas.microsoft.com/office/drawing/2014/main" id="{9DB6DA15-B6D0-8E5C-8B60-0A166E1F94CF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Freeform 4">
              <a:extLst>
                <a:ext uri="{FF2B5EF4-FFF2-40B4-BE49-F238E27FC236}">
                  <a16:creationId xmlns:a16="http://schemas.microsoft.com/office/drawing/2014/main" id="{5474A9B1-10F1-F84E-2D28-51610608A40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Freeform 5">
              <a:extLst>
                <a:ext uri="{FF2B5EF4-FFF2-40B4-BE49-F238E27FC236}">
                  <a16:creationId xmlns:a16="http://schemas.microsoft.com/office/drawing/2014/main" id="{44DECCBD-D871-78C1-C719-98949E3BEE20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116A5F27-5EAA-9E82-D919-531D44A641E2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Freeform 8">
              <a:extLst>
                <a:ext uri="{FF2B5EF4-FFF2-40B4-BE49-F238E27FC236}">
                  <a16:creationId xmlns:a16="http://schemas.microsoft.com/office/drawing/2014/main" id="{72CD877E-27D9-0FE1-978C-F4FCFAE08D0D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Freeform 10">
              <a:extLst>
                <a:ext uri="{FF2B5EF4-FFF2-40B4-BE49-F238E27FC236}">
                  <a16:creationId xmlns:a16="http://schemas.microsoft.com/office/drawing/2014/main" id="{EFEBFE57-2850-76A0-FD14-C630B41EC98B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773E18A4-B494-62D0-FB69-C13E735D2C07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19E5A573-9D32-3639-C5D5-EE0616AEC71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Freeform 14">
              <a:extLst>
                <a:ext uri="{FF2B5EF4-FFF2-40B4-BE49-F238E27FC236}">
                  <a16:creationId xmlns:a16="http://schemas.microsoft.com/office/drawing/2014/main" id="{98A78A13-031F-CDD9-7929-99D28464585C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1" name="Freeform 15">
              <a:extLst>
                <a:ext uri="{FF2B5EF4-FFF2-40B4-BE49-F238E27FC236}">
                  <a16:creationId xmlns:a16="http://schemas.microsoft.com/office/drawing/2014/main" id="{B34DBA50-4AEC-1671-3D62-B4C9CBB70DD5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538999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497699" y="3500280"/>
            <a:ext cx="10593457" cy="7266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pasaría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si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sociedad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entera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dejara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ver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?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Según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su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punto de vista 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problemas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actuales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podrían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metáfora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la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”?</a:t>
            </a:r>
          </a:p>
          <a:p>
            <a:pPr marL="514350" lvl="0" indent="-514350" algn="l">
              <a:lnSpc>
                <a:spcPts val="3779"/>
              </a:lnSpc>
              <a:spcBef>
                <a:spcPct val="0"/>
              </a:spcBef>
              <a:buAutoNum type="arabicPeriod"/>
            </a:pPr>
            <a:endParaRPr lang="en-US" sz="3600" b="1" dirty="0">
              <a:solidFill>
                <a:srgbClr val="7030A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  <a:sym typeface="Arimo"/>
            </a:endParaRP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Mencione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dos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ejemplos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contingentes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puedan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reflejo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possible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”.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8CA7A9D-FFE7-FC27-5C0B-1584C7C40E0A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Activación del problema: reflexione sobre las siguientes preguntas y luego sistematice sus respuestas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F36ECC27-A7BB-0E99-5CE9-6BAD30C7922F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929953A3-39F8-A151-6D43-28F053F1692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FB9C4-317E-6D66-9644-7C8F9D944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DB976B3-F86C-6D5D-E0E1-C610E7139BC6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3C5044D-ECA7-8075-4045-BE343B457E49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EB4A32C-E944-D6B0-B8C3-A6320E48116B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1CF585B-6B45-20C5-4694-A8061BDD064F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F536390-5761-DECB-1EBA-16864C276701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7F84EF5-15E4-C5AC-579C-D7A86EFC4A66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AD139A9B-EC76-1E20-C58F-16DEC5A7B079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84C2038-9AC5-26D8-E82F-3F201E818797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DEE7AC4-7B0F-A143-3B83-BA31685438F4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DF4F4266-700B-1A09-56DC-2BD1B6C783C5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E06900D-ECF8-3CAB-E41A-AF0C5DD1D28E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78CBD8D3-2813-A12E-FDAE-2616B4BC26F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997ABD4-D988-3330-5722-CB0EA777BFF9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C11B3269-3BAE-3094-7F8C-65B93A68BD70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B2B41BF5-61F9-9155-6F81-44FFDFFD2E83}"/>
              </a:ext>
            </a:extLst>
          </p:cNvPr>
          <p:cNvGrpSpPr/>
          <p:nvPr/>
        </p:nvGrpSpPr>
        <p:grpSpPr>
          <a:xfrm>
            <a:off x="450319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8FE64EF0-4FC3-6929-CEAF-E65E10164ADB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A1B537CC-8EA7-1020-6A1F-8B2FD2373765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6675A1F2-7946-FF2F-4EB2-29E256733515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13AE3C08-2B98-48B0-7896-6A5CF7919416}"/>
              </a:ext>
            </a:extLst>
          </p:cNvPr>
          <p:cNvSpPr txBox="1"/>
          <p:nvPr/>
        </p:nvSpPr>
        <p:spPr>
          <a:xfrm>
            <a:off x="6550858" y="2513027"/>
            <a:ext cx="10289047" cy="82412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/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>
              <a:solidFill>
                <a:schemeClr val="accent4">
                  <a:lumMod val="75000"/>
                </a:schemeClr>
              </a:solidFill>
            </a:endParaRPr>
          </a:p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partir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del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título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Ensayo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sobre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elaboren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dos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problematizadoras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dirty="0">
              <a:solidFill>
                <a:srgbClr val="002060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Consideren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que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deben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ser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abiertas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reflexivas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Por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: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¿De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manera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muchas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veces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nos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sucede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con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resto? 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Transformen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tesis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: El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puede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entenderse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como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forma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porque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sufrimiento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otros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n-US" sz="2700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E553734-54ED-BEAB-33BE-E5D47FBA9C51}"/>
              </a:ext>
            </a:extLst>
          </p:cNvPr>
          <p:cNvSpPr/>
          <p:nvPr/>
        </p:nvSpPr>
        <p:spPr>
          <a:xfrm>
            <a:off x="1606982" y="1395521"/>
            <a:ext cx="15520400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Problematización de la temática: en grupos de cuatro personas construyan una pregunta problematizadora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EA427E99-679A-3BB0-2C52-E067DEDDD2DD}"/>
              </a:ext>
            </a:extLst>
          </p:cNvPr>
          <p:cNvGrpSpPr/>
          <p:nvPr/>
        </p:nvGrpSpPr>
        <p:grpSpPr>
          <a:xfrm>
            <a:off x="1380328" y="3836690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C240DF85-46B5-541B-94C0-896F3D243A0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39080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FDE39-23A6-5B6B-47EC-2C7C4DD19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BFC4BCE-6AED-E573-58C5-6768671FDEBA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927EC09-950F-5504-4F69-2A9307ED8B20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B578809-84C8-C65F-5426-D26E3E79C532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1664759-14B8-DB4C-3506-EE07FC17CF61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DEE6DA5-0F65-682F-68E7-6C31BCC8E98D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D299DDE-207A-6B39-D760-EA3D29393D5D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E45707C-DB0C-96E3-FCAC-33CAFB3FED2A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5132AB4-1806-454B-86EC-F3177A40C8B0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E4E22E3-D81B-1513-C4A7-282BD7C78475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724A1630-5B7E-0B41-CA34-3DBD99F8B611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1921F1B2-A729-1C6C-80E9-1BD160902CE9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BB845CF1-5228-CA30-F498-7FBF52166A5D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2AC421E-BA45-068C-98E2-94191F3D67C2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DA943AAA-43CE-80A3-1CBF-157AE08A856D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7624E226-5CC2-17DB-1B12-1FED319F426A}"/>
              </a:ext>
            </a:extLst>
          </p:cNvPr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638A6EF6-0D61-5742-9267-28D8F58717BC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26E4F74-CFA6-4842-EEE3-BB8CC77C6ED8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793416AD-E7E7-69FC-2390-AB24A7E518D8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99D5FC4B-24D5-0C94-03C3-2F9CBD4C8CA9}"/>
              </a:ext>
            </a:extLst>
          </p:cNvPr>
          <p:cNvSpPr txBox="1"/>
          <p:nvPr/>
        </p:nvSpPr>
        <p:spPr>
          <a:xfrm>
            <a:off x="6838335" y="3621447"/>
            <a:ext cx="10289047" cy="2880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8B81F41-E58A-AE5E-AFB2-A49341EEF1AE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Cierre y relación con la novela: cada grupo expone lo siguiente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6A81AA20-E92E-B041-60B2-F35686CAC82D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01EC2A5D-5CC8-C43F-37DD-F5494B354FD9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83ABB680-4CCD-E489-D09E-167AD02B4656}"/>
              </a:ext>
            </a:extLst>
          </p:cNvPr>
          <p:cNvSpPr txBox="1"/>
          <p:nvPr/>
        </p:nvSpPr>
        <p:spPr>
          <a:xfrm>
            <a:off x="6554276" y="4459016"/>
            <a:ext cx="1071768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Las preguntas problemáticas.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 tesis tentativa, a partir de cada pregunta.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Una posible relación con la novela (anticipación de la lectura).</a:t>
            </a:r>
            <a:endParaRPr lang="es-MX" dirty="0"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287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48205" y="65521"/>
            <a:ext cx="6493815" cy="4640279"/>
            <a:chOff x="0" y="0"/>
            <a:chExt cx="4317685" cy="3085284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648205" y="4862429"/>
            <a:ext cx="6493815" cy="4640279"/>
            <a:chOff x="0" y="0"/>
            <a:chExt cx="4317685" cy="3085284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350809" y="4825110"/>
            <a:ext cx="6493815" cy="4640279"/>
            <a:chOff x="0" y="0"/>
            <a:chExt cx="4317685" cy="3085284"/>
          </a:xfrm>
        </p:grpSpPr>
        <p:sp>
          <p:nvSpPr>
            <p:cNvPr id="9" name="Freeform 9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55037" y="65521"/>
            <a:ext cx="6493815" cy="4640279"/>
            <a:chOff x="0" y="0"/>
            <a:chExt cx="4317685" cy="3085284"/>
          </a:xfrm>
        </p:grpSpPr>
        <p:sp>
          <p:nvSpPr>
            <p:cNvPr id="12" name="Freeform 12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230" y="2307817"/>
            <a:ext cx="4952597" cy="4952597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505596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05596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810278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F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810278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H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966082" y="3604074"/>
            <a:ext cx="4417787" cy="73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318"/>
              </a:lnSpc>
            </a:pPr>
            <a:r>
              <a:rPr lang="en-US" sz="4513" spc="203" dirty="0">
                <a:solidFill>
                  <a:srgbClr val="000000"/>
                </a:solidFill>
                <a:latin typeface="Aileron"/>
              </a:rPr>
              <a:t>EMOCIONES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732077" y="400161"/>
            <a:ext cx="5680494" cy="1104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 dirty="0">
                <a:solidFill>
                  <a:srgbClr val="000000"/>
                </a:solidFill>
                <a:latin typeface="Aileron"/>
              </a:rPr>
              <a:t>¿Cómo me he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sentido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en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esta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clase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656040" y="5195138"/>
            <a:ext cx="3948493" cy="59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4"/>
              </a:lnSpc>
            </a:pPr>
            <a:r>
              <a:rPr lang="en-US" sz="3460" spc="103">
                <a:solidFill>
                  <a:srgbClr val="000000"/>
                </a:solidFill>
                <a:latin typeface="Aileron"/>
              </a:rPr>
              <a:t>Descubrimientos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70337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 descubierto en esta experiencia?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estoy viendo ahora que antes no había visto?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164871" y="3604074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HECHOS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164871" y="5176088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FUTURO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1192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¿Cómo puedo usar lo aprendido?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haría distinto una próxima vez?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04234" y="400161"/>
            <a:ext cx="5789447" cy="166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 ocurrido?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visto?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escuchado?</a:t>
            </a:r>
          </a:p>
        </p:txBody>
      </p:sp>
      <p:sp>
        <p:nvSpPr>
          <p:cNvPr id="27" name="Freeform 27"/>
          <p:cNvSpPr/>
          <p:nvPr/>
        </p:nvSpPr>
        <p:spPr>
          <a:xfrm rot="7455121" flipV="1">
            <a:off x="2222310" y="2628273"/>
            <a:ext cx="1323911" cy="1958462"/>
          </a:xfrm>
          <a:custGeom>
            <a:avLst/>
            <a:gdLst/>
            <a:ahLst/>
            <a:cxnLst/>
            <a:rect l="l" t="t" r="r" b="b"/>
            <a:pathLst>
              <a:path w="1323911" h="1958462">
                <a:moveTo>
                  <a:pt x="0" y="1958462"/>
                </a:moveTo>
                <a:lnTo>
                  <a:pt x="1323911" y="1958462"/>
                </a:lnTo>
                <a:lnTo>
                  <a:pt x="1323911" y="0"/>
                </a:lnTo>
                <a:lnTo>
                  <a:pt x="0" y="0"/>
                </a:lnTo>
                <a:lnTo>
                  <a:pt x="0" y="1958462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8" name="Freeform 28"/>
          <p:cNvSpPr/>
          <p:nvPr/>
        </p:nvSpPr>
        <p:spPr>
          <a:xfrm flipH="1">
            <a:off x="14668186" y="2509207"/>
            <a:ext cx="1917522" cy="1049632"/>
          </a:xfrm>
          <a:custGeom>
            <a:avLst/>
            <a:gdLst/>
            <a:ahLst/>
            <a:cxnLst/>
            <a:rect l="l" t="t" r="r" b="b"/>
            <a:pathLst>
              <a:path w="1917522" h="1049632">
                <a:moveTo>
                  <a:pt x="1917522" y="0"/>
                </a:moveTo>
                <a:lnTo>
                  <a:pt x="0" y="0"/>
                </a:lnTo>
                <a:lnTo>
                  <a:pt x="0" y="1049632"/>
                </a:lnTo>
                <a:lnTo>
                  <a:pt x="1917522" y="1049632"/>
                </a:lnTo>
                <a:lnTo>
                  <a:pt x="191752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9" name="Freeform 29"/>
          <p:cNvSpPr/>
          <p:nvPr/>
        </p:nvSpPr>
        <p:spPr>
          <a:xfrm rot="-10800000" flipH="1" flipV="1">
            <a:off x="2884009" y="9186423"/>
            <a:ext cx="2116590" cy="1100577"/>
          </a:xfrm>
          <a:custGeom>
            <a:avLst/>
            <a:gdLst/>
            <a:ahLst/>
            <a:cxnLst/>
            <a:rect l="l" t="t" r="r" b="b"/>
            <a:pathLst>
              <a:path w="2116590" h="1100577">
                <a:moveTo>
                  <a:pt x="2116590" y="1100577"/>
                </a:moveTo>
                <a:lnTo>
                  <a:pt x="0" y="1100577"/>
                </a:lnTo>
                <a:lnTo>
                  <a:pt x="0" y="0"/>
                </a:lnTo>
                <a:lnTo>
                  <a:pt x="2116590" y="0"/>
                </a:lnTo>
                <a:lnTo>
                  <a:pt x="2116590" y="110057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0" name="Freeform 30"/>
          <p:cNvSpPr/>
          <p:nvPr/>
        </p:nvSpPr>
        <p:spPr>
          <a:xfrm rot="-297261" flipH="1">
            <a:off x="15000866" y="6343846"/>
            <a:ext cx="1719558" cy="1241208"/>
          </a:xfrm>
          <a:custGeom>
            <a:avLst/>
            <a:gdLst/>
            <a:ahLst/>
            <a:cxnLst/>
            <a:rect l="l" t="t" r="r" b="b"/>
            <a:pathLst>
              <a:path w="1719558" h="1241208">
                <a:moveTo>
                  <a:pt x="1719558" y="0"/>
                </a:moveTo>
                <a:lnTo>
                  <a:pt x="0" y="0"/>
                </a:lnTo>
                <a:lnTo>
                  <a:pt x="0" y="1241208"/>
                </a:lnTo>
                <a:lnTo>
                  <a:pt x="1719558" y="1241208"/>
                </a:lnTo>
                <a:lnTo>
                  <a:pt x="17195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31" name="Freeform 8">
            <a:extLst>
              <a:ext uri="{FF2B5EF4-FFF2-40B4-BE49-F238E27FC236}">
                <a16:creationId xmlns:a16="http://schemas.microsoft.com/office/drawing/2014/main" id="{271E2B20-882F-0FE2-7A72-2D8CC9D9350E}"/>
              </a:ext>
            </a:extLst>
          </p:cNvPr>
          <p:cNvSpPr/>
          <p:nvPr/>
        </p:nvSpPr>
        <p:spPr>
          <a:xfrm rot="536888">
            <a:off x="-1196980" y="7966342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6462241" h="5121326">
                <a:moveTo>
                  <a:pt x="0" y="0"/>
                </a:moveTo>
                <a:lnTo>
                  <a:pt x="6462241" y="0"/>
                </a:lnTo>
                <a:lnTo>
                  <a:pt x="6462241" y="5121326"/>
                </a:lnTo>
                <a:lnTo>
                  <a:pt x="0" y="51213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2D65C54B-A204-9C3C-0257-C0A2204F8B1E}"/>
              </a:ext>
            </a:extLst>
          </p:cNvPr>
          <p:cNvSpPr/>
          <p:nvPr/>
        </p:nvSpPr>
        <p:spPr>
          <a:xfrm rot="10800000">
            <a:off x="14693510" y="6859133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4964203" h="4756609">
                <a:moveTo>
                  <a:pt x="0" y="0"/>
                </a:moveTo>
                <a:lnTo>
                  <a:pt x="4964204" y="0"/>
                </a:lnTo>
                <a:lnTo>
                  <a:pt x="4964204" y="4756609"/>
                </a:lnTo>
                <a:lnTo>
                  <a:pt x="0" y="47566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71600" y="2169633"/>
            <a:ext cx="15054824" cy="1893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Referencias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Bibliográficas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-457200">
              <a:lnSpc>
                <a:spcPts val="3779"/>
              </a:lnSpc>
              <a:spcBef>
                <a:spcPct val="0"/>
              </a:spcBef>
            </a:pP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Castro Cano, E. M., Venegas Velásquez, R. A., Puma Huayta, G. M., &amp; Cuba Valdivia, S. L. (2021). Propuesta de un modelo retórico-discursivo del género ensayo argumentativo. </a:t>
            </a:r>
            <a:r>
              <a:rPr lang="es-MX" sz="2400" b="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Nueva revista del Pacífico</a:t>
            </a: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, (75), 128-157.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490509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9419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326588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15" name="Group 15"/>
          <p:cNvGrpSpPr/>
          <p:nvPr/>
        </p:nvGrpSpPr>
        <p:grpSpPr>
          <a:xfrm>
            <a:off x="3264587" y="2465470"/>
            <a:ext cx="11758826" cy="5234509"/>
            <a:chOff x="0" y="0"/>
            <a:chExt cx="1677453" cy="74672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677453" cy="746728"/>
            </a:xfrm>
            <a:custGeom>
              <a:avLst/>
              <a:gdLst/>
              <a:ahLst/>
              <a:cxnLst/>
              <a:rect l="l" t="t" r="r" b="b"/>
              <a:pathLst>
                <a:path w="1677453" h="746728">
                  <a:moveTo>
                    <a:pt x="17777" y="0"/>
                  </a:moveTo>
                  <a:lnTo>
                    <a:pt x="1659676" y="0"/>
                  </a:lnTo>
                  <a:cubicBezTo>
                    <a:pt x="1669494" y="0"/>
                    <a:pt x="1677453" y="7959"/>
                    <a:pt x="1677453" y="17777"/>
                  </a:cubicBezTo>
                  <a:lnTo>
                    <a:pt x="1677453" y="728951"/>
                  </a:lnTo>
                  <a:cubicBezTo>
                    <a:pt x="1677453" y="738769"/>
                    <a:pt x="1669494" y="746728"/>
                    <a:pt x="1659676" y="746728"/>
                  </a:cubicBezTo>
                  <a:lnTo>
                    <a:pt x="17777" y="746728"/>
                  </a:lnTo>
                  <a:cubicBezTo>
                    <a:pt x="7959" y="746728"/>
                    <a:pt x="0" y="738769"/>
                    <a:pt x="0" y="728951"/>
                  </a:cubicBezTo>
                  <a:lnTo>
                    <a:pt x="0" y="17777"/>
                  </a:lnTo>
                  <a:cubicBezTo>
                    <a:pt x="0" y="7959"/>
                    <a:pt x="7959" y="0"/>
                    <a:pt x="17777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677453" cy="7943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898610" y="2608408"/>
            <a:ext cx="10490779" cy="2555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MUCHAS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898610" y="4518126"/>
            <a:ext cx="10490779" cy="2557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Italics"/>
                <a:ea typeface="Arimo Italics"/>
                <a:cs typeface="Arimo Italics"/>
                <a:sym typeface="Arimo Italics"/>
              </a:rPr>
              <a:t>GRACIAS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750</Words>
  <Application>Microsoft Office PowerPoint</Application>
  <PresentationFormat>Personalizado</PresentationFormat>
  <Paragraphs>93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Calibri</vt:lpstr>
      <vt:lpstr>Aptos</vt:lpstr>
      <vt:lpstr>Arimo</vt:lpstr>
      <vt:lpstr>Barlow Extra-Light</vt:lpstr>
      <vt:lpstr>Arimo Bold</vt:lpstr>
      <vt:lpstr>Arial</vt:lpstr>
      <vt:lpstr>Wingdings</vt:lpstr>
      <vt:lpstr>Arial Black</vt:lpstr>
      <vt:lpstr>League Spartan</vt:lpstr>
      <vt:lpstr>Aileron</vt:lpstr>
      <vt:lpstr>Arimo Italics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Desarrollo De Trabajo Creativo Orgánico Multicolor</dc:title>
  <dc:creator>vcamp</dc:creator>
  <cp:lastModifiedBy>v.campos.oli@gmail.com</cp:lastModifiedBy>
  <cp:revision>23</cp:revision>
  <dcterms:created xsi:type="dcterms:W3CDTF">2006-08-16T00:00:00Z</dcterms:created>
  <dcterms:modified xsi:type="dcterms:W3CDTF">2026-05-27T14:18:11Z</dcterms:modified>
  <dc:identifier>DAGNXEwNmPY</dc:identifier>
</cp:coreProperties>
</file>