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74" r:id="rId4"/>
    <p:sldId id="275" r:id="rId5"/>
    <p:sldId id="277" r:id="rId6"/>
    <p:sldId id="284" r:id="rId7"/>
    <p:sldId id="283" r:id="rId8"/>
    <p:sldId id="278" r:id="rId9"/>
    <p:sldId id="282" r:id="rId10"/>
    <p:sldId id="280" r:id="rId11"/>
    <p:sldId id="290" r:id="rId12"/>
    <p:sldId id="289" r:id="rId13"/>
    <p:sldId id="285" r:id="rId14"/>
    <p:sldId id="286" r:id="rId15"/>
    <p:sldId id="287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69696"/>
    <a:srgbClr val="C0C0C0"/>
    <a:srgbClr val="FF9900"/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332" y="66"/>
      </p:cViewPr>
      <p:guideLst>
        <p:guide pos="288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>
                <a:solidFill>
                  <a:schemeClr val="tx1"/>
                </a:solidFill>
                <a:latin typeface="+mn-lt"/>
              </a:rPr>
              <a:t>NÁUTICA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D686B1F-028D-9559-0DEA-1D5FE60850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B4C8BE8-0DF6-0223-6482-F1E333BBDB41}"/>
              </a:ext>
            </a:extLst>
          </p:cNvPr>
          <p:cNvSpPr/>
          <p:nvPr/>
        </p:nvSpPr>
        <p:spPr>
          <a:xfrm>
            <a:off x="755576" y="1700808"/>
            <a:ext cx="7992887" cy="42011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3300" b="1" dirty="0"/>
              <a:t>CUC</a:t>
            </a:r>
          </a:p>
          <a:p>
            <a:pPr algn="ctr"/>
            <a:endParaRPr lang="es-ES" sz="3300" b="1" dirty="0"/>
          </a:p>
          <a:p>
            <a:pPr marL="342900" indent="-342900">
              <a:buAutoNum type="arabicPeriod"/>
            </a:pPr>
            <a:r>
              <a:rPr lang="es-ES" sz="2800" dirty="0"/>
              <a:t>Dibuje un ancla, indicando cuál es el cepo, el brazo, la caña y el arganeo.</a:t>
            </a:r>
          </a:p>
          <a:p>
            <a:endParaRPr lang="es-ES" sz="2800" dirty="0"/>
          </a:p>
          <a:p>
            <a:pPr marL="514350" indent="-514350">
              <a:buFont typeface="+mj-lt"/>
              <a:buAutoNum type="arabicPeriod" startAt="2"/>
            </a:pPr>
            <a:r>
              <a:rPr lang="es-ES" sz="2800" dirty="0"/>
              <a:t>Explique para qué sirve un ancla de codera.</a:t>
            </a:r>
          </a:p>
          <a:p>
            <a:pPr marL="342900" indent="-342900">
              <a:buAutoNum type="arabicPeriod" startAt="2"/>
            </a:pPr>
            <a:endParaRPr lang="es-ES" sz="2800" dirty="0"/>
          </a:p>
          <a:p>
            <a:pPr marL="342900" indent="-342900">
              <a:buAutoNum type="arabicPeriod" startAt="2"/>
            </a:pPr>
            <a:endParaRPr lang="es-ES" sz="2800" dirty="0"/>
          </a:p>
          <a:p>
            <a:pPr marL="342900" indent="-342900">
              <a:buAutoNum type="arabicPeriod" startAt="2"/>
            </a:pPr>
            <a:endParaRPr lang="es-ES" sz="15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LA CATENARIA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620688"/>
            <a:ext cx="88920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Curva que se forma en una cadena, afirmada entre dos puntos.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ser entre el ancla y el buque (fondeado), o entre un buque remolcador y el remolcado.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57" y="2499434"/>
            <a:ext cx="8820000" cy="409791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0" y="2348880"/>
            <a:ext cx="8172000" cy="43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LA CATENARIA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620126"/>
            <a:ext cx="88920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efecto produce un </a:t>
            </a:r>
            <a:r>
              <a:rPr lang="es-MX" sz="28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amortiguador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las dos masas unidas por la cadena: Evita golpes de un buque fondeado, debido a la marejada y en el remolque, evita que la cadena se corte.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0516" t="24609" r="3149" b="11408"/>
          <a:stretch/>
        </p:blipFill>
        <p:spPr>
          <a:xfrm>
            <a:off x="226974" y="2607312"/>
            <a:ext cx="8712000" cy="3630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726" y="2406374"/>
            <a:ext cx="4284000" cy="428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3420018" y="758963"/>
            <a:ext cx="5580000" cy="5817409"/>
            <a:chOff x="3420018" y="758963"/>
            <a:chExt cx="5580000" cy="5817409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0018" y="758963"/>
              <a:ext cx="5580000" cy="5817409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3779912" y="944760"/>
              <a:ext cx="1548000" cy="216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ángulo 10"/>
            <p:cNvSpPr/>
            <p:nvPr/>
          </p:nvSpPr>
          <p:spPr>
            <a:xfrm>
              <a:off x="5305728" y="1052736"/>
              <a:ext cx="28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ángulo 12"/>
            <p:cNvSpPr/>
            <p:nvPr/>
          </p:nvSpPr>
          <p:spPr>
            <a:xfrm>
              <a:off x="5947008" y="987552"/>
              <a:ext cx="2484000" cy="50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ángulo 14"/>
            <p:cNvSpPr/>
            <p:nvPr/>
          </p:nvSpPr>
          <p:spPr>
            <a:xfrm>
              <a:off x="6360712" y="1451872"/>
              <a:ext cx="288000" cy="28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DISPOSICIONES DE CADENAS Y ANCLAS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5992" y="553214"/>
            <a:ext cx="3384000" cy="614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cadena se ordena en el </a:t>
            </a:r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pañol de cadenas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el último paño está hecho firme al buque a través del </a:t>
            </a:r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arraigado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asciende a cubierta por la </a:t>
            </a:r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gatera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seguir por el cabrestante hasta conectarse con el ancla de leva, a través del </a:t>
            </a:r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escobén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Elipse 4"/>
          <p:cNvSpPr/>
          <p:nvPr/>
        </p:nvSpPr>
        <p:spPr>
          <a:xfrm>
            <a:off x="3343366" y="4293096"/>
            <a:ext cx="3878416" cy="21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Elipse 8"/>
          <p:cNvSpPr/>
          <p:nvPr/>
        </p:nvSpPr>
        <p:spPr>
          <a:xfrm>
            <a:off x="3507458" y="5712810"/>
            <a:ext cx="720000" cy="54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Elipse 9"/>
          <p:cNvSpPr/>
          <p:nvPr/>
        </p:nvSpPr>
        <p:spPr>
          <a:xfrm>
            <a:off x="4212040" y="1792848"/>
            <a:ext cx="720000" cy="270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Elipse 11"/>
          <p:cNvSpPr/>
          <p:nvPr/>
        </p:nvSpPr>
        <p:spPr>
          <a:xfrm rot="3085898">
            <a:off x="5809121" y="2186804"/>
            <a:ext cx="1944000" cy="72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6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299" y="738416"/>
            <a:ext cx="6228000" cy="473373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299" y="858394"/>
            <a:ext cx="6084000" cy="447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2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768730"/>
            <a:ext cx="5580000" cy="5817409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Arraigado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Grillete de unión del arraigado</a:t>
            </a:r>
          </a:p>
        </p:txBody>
      </p:sp>
    </p:spTree>
    <p:extLst>
      <p:ext uri="{BB962C8B-B14F-4D97-AF65-F5344CB8AC3E}">
        <p14:creationId xmlns:p14="http://schemas.microsoft.com/office/powerpoint/2010/main" val="275477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4" y="738416"/>
            <a:ext cx="4212000" cy="6087987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Gatera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Escobén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Boca de tinaja</a:t>
            </a:r>
          </a:p>
        </p:txBody>
      </p:sp>
    </p:spTree>
    <p:extLst>
      <p:ext uri="{BB962C8B-B14F-4D97-AF65-F5344CB8AC3E}">
        <p14:creationId xmlns:p14="http://schemas.microsoft.com/office/powerpoint/2010/main" val="279278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pPr algn="r"/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0750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431805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2000" y="954810"/>
            <a:ext cx="6300000" cy="552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6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08720"/>
            <a:ext cx="9144000" cy="5804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43608" y="3068960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Estopor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1187624" y="3933056"/>
            <a:ext cx="360040" cy="57606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19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ELEMENTOS DE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9194" y="1849358"/>
            <a:ext cx="2804614" cy="316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Cabrestante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Catalina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Estopor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mar</a:t>
            </a:r>
          </a:p>
          <a:p>
            <a:pPr algn="l">
              <a:lnSpc>
                <a:spcPct val="150000"/>
              </a:lnSpc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Boza de puerto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516" y="818086"/>
            <a:ext cx="6228000" cy="478018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0994" y="766970"/>
            <a:ext cx="4101366" cy="607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67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04864"/>
            <a:ext cx="3635896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 LA MANIOBRA DE FONDEO</a:t>
            </a:r>
            <a:endParaRPr lang="es-ES" sz="3200" dirty="0">
              <a:solidFill>
                <a:schemeClr val="tx1"/>
              </a:solidFill>
            </a:endParaRPr>
          </a:p>
        </p:txBody>
      </p:sp>
      <p:pic>
        <p:nvPicPr>
          <p:cNvPr id="3" name="Fondo castill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55976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324544" y="2779832"/>
            <a:ext cx="4067944" cy="693792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LA CATALINA</a:t>
            </a:r>
            <a:endParaRPr lang="es-ES" sz="3200" dirty="0">
              <a:solidFill>
                <a:schemeClr val="tx1"/>
              </a:solidFill>
            </a:endParaRPr>
          </a:p>
        </p:txBody>
      </p:sp>
      <p:pic>
        <p:nvPicPr>
          <p:cNvPr id="3" name="Catalin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55976" y="44624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52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411615"/>
              </p:ext>
            </p:extLst>
          </p:nvPr>
        </p:nvGraphicFramePr>
        <p:xfrm>
          <a:off x="251520" y="548680"/>
          <a:ext cx="3624064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4064">
                  <a:extLst>
                    <a:ext uri="{9D8B030D-6E8A-4147-A177-3AD203B41FA5}">
                      <a16:colId xmlns:a16="http://schemas.microsoft.com/office/drawing/2014/main" val="30373666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ANCLAS Y 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58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Catenaria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1800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Pañol de cadenas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8595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Arraigado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606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Grillete de unión del arraigado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894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Gatera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3116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dirty="0"/>
                        <a:t>Escobén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1329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Cabrestante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8566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Catalina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45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es-ES" dirty="0"/>
                        <a:t>Estopor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6624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Boza de mar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32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Boza de puerto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32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Boca de tinaja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418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Gancho de escape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3237252"/>
                  </a:ext>
                </a:extLst>
              </a:tr>
            </a:tbl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188640"/>
            <a:ext cx="2250367" cy="32534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2852936"/>
            <a:ext cx="3653258" cy="380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65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37972"/>
              </p:ext>
            </p:extLst>
          </p:nvPr>
        </p:nvGraphicFramePr>
        <p:xfrm>
          <a:off x="1619672" y="1124744"/>
          <a:ext cx="5904656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3911571488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896111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83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Eslabón</a:t>
                      </a:r>
                      <a:r>
                        <a:rPr lang="es-ES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124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Cruz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Mallete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59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Uñas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Paño (27,5 </a:t>
                      </a:r>
                      <a:r>
                        <a:rPr lang="es-ES" dirty="0" err="1"/>
                        <a:t>mts</a:t>
                      </a:r>
                      <a:r>
                        <a:rPr lang="es-ES" dirty="0"/>
                        <a:t>.)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170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Pico de loro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Cadena (10 a 11 paños)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308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Arganeo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</a:t>
                      </a:r>
                      <a:r>
                        <a:rPr lang="es-ES" baseline="0" dirty="0"/>
                        <a:t> de unión arganeo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130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Cepo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de unión eslabones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45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Mapa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de unión entalingar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405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Brazo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giratorio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895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Ancla de leva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Marcas en la cadena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057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Ancla de codera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19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Tipos de anclas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752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8399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662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951906"/>
              </p:ext>
            </p:extLst>
          </p:nvPr>
        </p:nvGraphicFramePr>
        <p:xfrm>
          <a:off x="539552" y="764704"/>
          <a:ext cx="8128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3109195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7937528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437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/>
                        <a:t>DOBLE</a:t>
                      </a:r>
                      <a:r>
                        <a:rPr lang="es-ES" b="1" baseline="0" dirty="0"/>
                        <a:t> BANCADA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Osta / viento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565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GRÚA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3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Hembra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Extensor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523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Barón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Hidráulica / eléctrica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4831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PESCANTE </a:t>
                      </a:r>
                      <a:r>
                        <a:rPr lang="es-ES" b="0" dirty="0"/>
                        <a:t>(Rebatible</a:t>
                      </a:r>
                      <a:r>
                        <a:rPr lang="es-ES" b="0" baseline="0" dirty="0"/>
                        <a:t> / Giratorio)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60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Macho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Camada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616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Chumacera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Galga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101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Dama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Cabo de vida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5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/>
                        <a:t>PLUMA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Tornillo sin fin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55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Penol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>
                          <a:solidFill>
                            <a:schemeClr val="tx1"/>
                          </a:solidFill>
                        </a:rPr>
                        <a:t>Pescante grúa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340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Amantillo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>
                          <a:solidFill>
                            <a:schemeClr val="tx1"/>
                          </a:solidFill>
                        </a:rPr>
                        <a:t>TRAPA </a:t>
                      </a:r>
                      <a:r>
                        <a:rPr lang="es-ES" b="0" dirty="0">
                          <a:solidFill>
                            <a:schemeClr val="tx1"/>
                          </a:solidFill>
                        </a:rPr>
                        <a:t>(Jarcia</a:t>
                      </a:r>
                      <a:r>
                        <a:rPr lang="es-ES" b="0" baseline="0" dirty="0">
                          <a:solidFill>
                            <a:schemeClr val="tx1"/>
                          </a:solidFill>
                        </a:rPr>
                        <a:t> / lona / metálica)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4252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Palo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Canastillo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142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Pinzote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Camada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800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921561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14161</TotalTime>
  <Words>398</Words>
  <Application>Microsoft Office PowerPoint</Application>
  <PresentationFormat>Presentación en pantalla (4:3)</PresentationFormat>
  <Paragraphs>121</Paragraphs>
  <Slides>15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Arial</vt:lpstr>
      <vt:lpstr>Diseño predeterminado</vt:lpstr>
      <vt:lpstr>NÁUTICA</vt:lpstr>
      <vt:lpstr>LA CATENARIA</vt:lpstr>
      <vt:lpstr>LA CATENARIA</vt:lpstr>
      <vt:lpstr>DISPOSICIONES DE CADENAS Y ANCLAS</vt:lpstr>
      <vt:lpstr>ELEMENTOS DE LA MANIOBRA DE FONDEO</vt:lpstr>
      <vt:lpstr>ELEMENTOS DE LA MANIOBRA DE FONDEO</vt:lpstr>
      <vt:lpstr>ELEMENTOS DE LA MANIOBRA DE FONDEO</vt:lpstr>
      <vt:lpstr>ELEMENTOS DE LA MANIOBRA DE FONDEO</vt:lpstr>
      <vt:lpstr>ELEMENTOS DE LA MANIOBRA DE FONDEO</vt:lpstr>
      <vt:lpstr>ELEMENTOS DE LA MANIOBRA DE FONDEO</vt:lpstr>
      <vt:lpstr> LA MANIOBRA DE FONDEO</vt:lpstr>
      <vt:lpstr>LA CATALINA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</cp:lastModifiedBy>
  <cp:revision>177</cp:revision>
  <dcterms:created xsi:type="dcterms:W3CDTF">2011-06-17T15:44:05Z</dcterms:created>
  <dcterms:modified xsi:type="dcterms:W3CDTF">2024-08-19T13:03:50Z</dcterms:modified>
</cp:coreProperties>
</file>