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372" r:id="rId2"/>
    <p:sldId id="373" r:id="rId3"/>
    <p:sldId id="374" r:id="rId4"/>
    <p:sldId id="375" r:id="rId5"/>
    <p:sldId id="306" r:id="rId6"/>
    <p:sldId id="307" r:id="rId7"/>
    <p:sldId id="331" r:id="rId8"/>
    <p:sldId id="332" r:id="rId9"/>
    <p:sldId id="333" r:id="rId10"/>
    <p:sldId id="335" r:id="rId11"/>
    <p:sldId id="310" r:id="rId12"/>
    <p:sldId id="317" r:id="rId13"/>
    <p:sldId id="318" r:id="rId14"/>
    <p:sldId id="320" r:id="rId15"/>
    <p:sldId id="376" r:id="rId16"/>
    <p:sldId id="377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8F80E"/>
    <a:srgbClr val="CC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15" autoAdjust="0"/>
    <p:restoredTop sz="94660"/>
  </p:normalViewPr>
  <p:slideViewPr>
    <p:cSldViewPr snapToGrid="0">
      <p:cViewPr varScale="1">
        <p:scale>
          <a:sx n="74" d="100"/>
          <a:sy n="74" d="100"/>
        </p:scale>
        <p:origin x="456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F2E48-90A5-4498-8378-CC9328BC3BFD}" type="datetimeFigureOut">
              <a:rPr lang="es-CL" smtClean="0"/>
              <a:t>13-03-2024</a:t>
            </a:fld>
            <a:endParaRPr lang="es-CL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558348-D7E6-4EC4-AAF1-3EDC6DAFCF9D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71046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F2E48-90A5-4498-8378-CC9328BC3BFD}" type="datetimeFigureOut">
              <a:rPr lang="es-CL" smtClean="0"/>
              <a:t>13-03-2024</a:t>
            </a:fld>
            <a:endParaRPr lang="es-CL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558348-D7E6-4EC4-AAF1-3EDC6DAFCF9D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988452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F2E48-90A5-4498-8378-CC9328BC3BFD}" type="datetimeFigureOut">
              <a:rPr lang="es-CL" smtClean="0"/>
              <a:t>13-03-2024</a:t>
            </a:fld>
            <a:endParaRPr lang="es-CL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558348-D7E6-4EC4-AAF1-3EDC6DAFCF9D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383309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F2E48-90A5-4498-8378-CC9328BC3BFD}" type="datetimeFigureOut">
              <a:rPr lang="es-CL" smtClean="0"/>
              <a:t>13-03-2024</a:t>
            </a:fld>
            <a:endParaRPr lang="es-CL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558348-D7E6-4EC4-AAF1-3EDC6DAFCF9D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7112722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F2E48-90A5-4498-8378-CC9328BC3BFD}" type="datetimeFigureOut">
              <a:rPr lang="es-CL" smtClean="0"/>
              <a:t>13-03-2024</a:t>
            </a:fld>
            <a:endParaRPr lang="es-CL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558348-D7E6-4EC4-AAF1-3EDC6DAFCF9D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0051645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F2E48-90A5-4498-8378-CC9328BC3BFD}" type="datetimeFigureOut">
              <a:rPr lang="es-CL" smtClean="0"/>
              <a:t>13-03-2024</a:t>
            </a:fld>
            <a:endParaRPr lang="es-CL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558348-D7E6-4EC4-AAF1-3EDC6DAFCF9D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9737250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F2E48-90A5-4498-8378-CC9328BC3BFD}" type="datetimeFigureOut">
              <a:rPr lang="es-CL" smtClean="0"/>
              <a:t>13-03-2024</a:t>
            </a:fld>
            <a:endParaRPr lang="es-CL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558348-D7E6-4EC4-AAF1-3EDC6DAFCF9D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7344249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F2E48-90A5-4498-8378-CC9328BC3BFD}" type="datetimeFigureOut">
              <a:rPr lang="es-CL" smtClean="0"/>
              <a:t>13-03-2024</a:t>
            </a:fld>
            <a:endParaRPr lang="es-CL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558348-D7E6-4EC4-AAF1-3EDC6DAFCF9D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8474246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dirty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F2E48-90A5-4498-8378-CC9328BC3BFD}" type="datetimeFigureOut">
              <a:rPr lang="es-CL" smtClean="0"/>
              <a:t>13-03-2024</a:t>
            </a:fld>
            <a:endParaRPr lang="es-CL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558348-D7E6-4EC4-AAF1-3EDC6DAFCF9D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302437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F2E48-90A5-4498-8378-CC9328BC3BFD}" type="datetimeFigureOut">
              <a:rPr lang="es-CL" smtClean="0"/>
              <a:t>13-03-2024</a:t>
            </a:fld>
            <a:endParaRPr lang="es-CL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558348-D7E6-4EC4-AAF1-3EDC6DAFCF9D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42811122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F2E48-90A5-4498-8378-CC9328BC3BFD}" type="datetimeFigureOut">
              <a:rPr lang="es-CL" smtClean="0"/>
              <a:t>13-03-2024</a:t>
            </a:fld>
            <a:endParaRPr lang="es-CL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558348-D7E6-4EC4-AAF1-3EDC6DAFCF9D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6784596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2F2E48-90A5-4498-8378-CC9328BC3BFD}" type="datetimeFigureOut">
              <a:rPr lang="es-CL" smtClean="0"/>
              <a:t>13-03-2024</a:t>
            </a:fld>
            <a:endParaRPr lang="es-CL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558348-D7E6-4EC4-AAF1-3EDC6DAFCF9D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94906107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2" descr="TORREON"/>
          <p:cNvPicPr>
            <a:picLocks noChangeAspect="1" noChangeArrowheads="1"/>
          </p:cNvPicPr>
          <p:nvPr/>
        </p:nvPicPr>
        <p:blipFill rotWithShape="1">
          <a:blip r:embed="rId2">
            <a:duotone>
              <a:prstClr val="black"/>
              <a:schemeClr val="accent5">
                <a:tint val="45000"/>
                <a:satMod val="400000"/>
              </a:schemeClr>
            </a:duotone>
            <a:alphaModFix amt="25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56000"/>
                    </a14:imgEffect>
                  </a14:imgLayer>
                </a14:imgProps>
              </a:ext>
            </a:extLst>
          </a:blip>
          <a:srcRect r="11555" b="-1"/>
          <a:stretch/>
        </p:blipFill>
        <p:spPr bwMode="auto">
          <a:xfrm>
            <a:off x="0" y="-96953"/>
            <a:ext cx="12192000" cy="6857990"/>
          </a:xfrm>
          <a:prstGeom prst="rect">
            <a:avLst/>
          </a:prstGeom>
          <a:noFill/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xmlns="" id="{0C5FC6D5-2E9D-4AFE-8C19-7B1D43738E9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"/>
            <a:ext cx="12191999" cy="6858000"/>
          </a:xfrm>
          <a:prstGeom prst="rect">
            <a:avLst/>
          </a:prstGeom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xmlns="" id="{0C8BA91B-B432-40C2-86BC-1C4D24D47143}"/>
              </a:ext>
            </a:extLst>
          </p:cNvPr>
          <p:cNvSpPr txBox="1"/>
          <p:nvPr/>
        </p:nvSpPr>
        <p:spPr>
          <a:xfrm>
            <a:off x="1" y="304801"/>
            <a:ext cx="11521240" cy="4524315"/>
          </a:xfrm>
          <a:prstGeom prst="rect">
            <a:avLst/>
          </a:prstGeom>
          <a:noFill/>
          <a:effectLst>
            <a:outerShdw blurRad="50800" dist="38100" algn="l" rotWithShape="0">
              <a:prstClr val="black">
                <a:alpha val="40000"/>
              </a:prstClr>
            </a:outerShdw>
            <a:reflection blurRad="6350" stA="50000" endA="295" endPos="92000" dist="101600" dir="5400000" sy="-100000" algn="bl" rotWithShape="0"/>
          </a:effectLst>
        </p:spPr>
        <p:txBody>
          <a:bodyPr wrap="square" rtlCol="0">
            <a:spAutoFit/>
          </a:bodyPr>
          <a:lstStyle/>
          <a:p>
            <a:pPr algn="ctr"/>
            <a:r>
              <a:rPr lang="es-CL" sz="9600" dirty="0">
                <a:solidFill>
                  <a:schemeClr val="tx2">
                    <a:lumMod val="25000"/>
                  </a:schemeClr>
                </a:solidFill>
                <a:latin typeface="Arial Black" panose="020B0A04020102020204" pitchFamily="34" charset="0"/>
              </a:rPr>
              <a:t>REPASO  </a:t>
            </a:r>
          </a:p>
          <a:p>
            <a:pPr algn="ctr"/>
            <a:r>
              <a:rPr lang="es-CL" sz="9600" dirty="0">
                <a:solidFill>
                  <a:schemeClr val="tx2">
                    <a:lumMod val="25000"/>
                  </a:schemeClr>
                </a:solidFill>
                <a:latin typeface="Arial Black" panose="020B0A04020102020204" pitchFamily="34" charset="0"/>
              </a:rPr>
              <a:t>DE CARTOGRAFIA</a:t>
            </a:r>
          </a:p>
        </p:txBody>
      </p:sp>
    </p:spTree>
    <p:extLst>
      <p:ext uri="{BB962C8B-B14F-4D97-AF65-F5344CB8AC3E}">
        <p14:creationId xmlns:p14="http://schemas.microsoft.com/office/powerpoint/2010/main" val="26024836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2" descr="TORREON"/>
          <p:cNvPicPr>
            <a:picLocks noChangeAspect="1" noChangeArrowheads="1"/>
          </p:cNvPicPr>
          <p:nvPr/>
        </p:nvPicPr>
        <p:blipFill rotWithShape="1">
          <a:blip r:embed="rId2">
            <a:duotone>
              <a:prstClr val="black"/>
              <a:schemeClr val="accent5">
                <a:tint val="45000"/>
                <a:satMod val="400000"/>
              </a:schemeClr>
            </a:duotone>
            <a:alphaModFix amt="25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56000"/>
                    </a14:imgEffect>
                  </a14:imgLayer>
                </a14:imgProps>
              </a:ext>
            </a:extLst>
          </a:blip>
          <a:srcRect r="11555" b="-1"/>
          <a:stretch/>
        </p:blipFill>
        <p:spPr bwMode="auto">
          <a:xfrm>
            <a:off x="0" y="-96953"/>
            <a:ext cx="12192000" cy="6857990"/>
          </a:xfrm>
          <a:prstGeom prst="rect">
            <a:avLst/>
          </a:prstGeom>
          <a:noFill/>
        </p:spPr>
      </p:pic>
      <p:sp>
        <p:nvSpPr>
          <p:cNvPr id="13" name="CuadroTexto 12"/>
          <p:cNvSpPr txBox="1"/>
          <p:nvPr/>
        </p:nvSpPr>
        <p:spPr>
          <a:xfrm>
            <a:off x="896963" y="177041"/>
            <a:ext cx="10262086" cy="584775"/>
          </a:xfrm>
          <a:prstGeom prst="rect">
            <a:avLst/>
          </a:prstGeom>
          <a:solidFill>
            <a:srgbClr val="FF0000">
              <a:alpha val="70000"/>
            </a:srgb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pPr algn="ctr"/>
            <a:r>
              <a:rPr lang="es-CL" sz="32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COORDENANDAS DE </a:t>
            </a:r>
            <a:r>
              <a:rPr lang="es-CL" sz="32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GRILLA</a:t>
            </a:r>
            <a:endParaRPr lang="es-CL" sz="32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pic>
        <p:nvPicPr>
          <p:cNvPr id="6" name="Picture 1028">
            <a:extLst>
              <a:ext uri="{FF2B5EF4-FFF2-40B4-BE49-F238E27FC236}">
                <a16:creationId xmlns:a16="http://schemas.microsoft.com/office/drawing/2014/main" xmlns="" id="{1941144E-5F79-48F6-8A5D-674C246A58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7411" y="1035810"/>
            <a:ext cx="4118113" cy="52559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xmlns="" id="{683C8F60-B151-407E-BBFE-D34EBEBFF0A8}"/>
              </a:ext>
            </a:extLst>
          </p:cNvPr>
          <p:cNvSpPr txBox="1"/>
          <p:nvPr/>
        </p:nvSpPr>
        <p:spPr>
          <a:xfrm>
            <a:off x="944935" y="1089609"/>
            <a:ext cx="6096000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sz="2800" dirty="0">
                <a:solidFill>
                  <a:srgbClr val="FFC000"/>
                </a:solidFill>
                <a:latin typeface="Arial Black" panose="020B0A04020102020204" pitchFamily="34" charset="0"/>
              </a:rPr>
              <a:t>Es un sistema cuadriculado para localizar e indicar mediante puntos de referencia la ubicación de blancos u objetivos en la carta, este sistema se denomina, “Cuadriculado Universal Transversal de Mercator” ; nombre que lleva en memoria de su creador, el Belga Gerardus Mercator, nombre latinizado de Gerhard Kremer (1512-1594).</a:t>
            </a:r>
          </a:p>
        </p:txBody>
      </p:sp>
    </p:spTree>
    <p:extLst>
      <p:ext uri="{BB962C8B-B14F-4D97-AF65-F5344CB8AC3E}">
        <p14:creationId xmlns:p14="http://schemas.microsoft.com/office/powerpoint/2010/main" val="37079380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2" descr="TORREON"/>
          <p:cNvPicPr>
            <a:picLocks noChangeAspect="1" noChangeArrowheads="1"/>
          </p:cNvPicPr>
          <p:nvPr/>
        </p:nvPicPr>
        <p:blipFill rotWithShape="1">
          <a:blip r:embed="rId2">
            <a:duotone>
              <a:prstClr val="black"/>
              <a:schemeClr val="accent5">
                <a:tint val="45000"/>
                <a:satMod val="400000"/>
              </a:schemeClr>
            </a:duotone>
            <a:alphaModFix amt="25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56000"/>
                    </a14:imgEffect>
                  </a14:imgLayer>
                </a14:imgProps>
              </a:ext>
            </a:extLst>
          </a:blip>
          <a:srcRect r="11555" b="-1"/>
          <a:stretch/>
        </p:blipFill>
        <p:spPr bwMode="auto">
          <a:xfrm>
            <a:off x="0" y="-96953"/>
            <a:ext cx="12192000" cy="6857990"/>
          </a:xfrm>
          <a:prstGeom prst="rect">
            <a:avLst/>
          </a:prstGeom>
          <a:noFill/>
        </p:spPr>
      </p:pic>
      <p:pic>
        <p:nvPicPr>
          <p:cNvPr id="6" name="Picture 2">
            <a:extLst>
              <a:ext uri="{FF2B5EF4-FFF2-40B4-BE49-F238E27FC236}">
                <a16:creationId xmlns:a16="http://schemas.microsoft.com/office/drawing/2014/main" xmlns="" id="{4D78B9A1-7DDC-452F-B2B0-867CC85034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686"/>
          <a:stretch>
            <a:fillRect/>
          </a:stretch>
        </p:blipFill>
        <p:spPr bwMode="auto">
          <a:xfrm>
            <a:off x="896963" y="1516314"/>
            <a:ext cx="3496482" cy="52447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3">
            <a:extLst>
              <a:ext uri="{FF2B5EF4-FFF2-40B4-BE49-F238E27FC236}">
                <a16:creationId xmlns:a16="http://schemas.microsoft.com/office/drawing/2014/main" xmlns="" id="{CF8C61A3-216A-41BA-87F9-053F0A0CE9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2562" y="1516315"/>
            <a:ext cx="7381461" cy="52447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5">
            <a:extLst>
              <a:ext uri="{FF2B5EF4-FFF2-40B4-BE49-F238E27FC236}">
                <a16:creationId xmlns:a16="http://schemas.microsoft.com/office/drawing/2014/main" xmlns="" id="{5F59FFF7-FC6A-4CC4-8B4E-BA9F66D128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49" t="17143" r="52338" b="15715"/>
          <a:stretch>
            <a:fillRect/>
          </a:stretch>
        </p:blipFill>
        <p:spPr bwMode="auto">
          <a:xfrm>
            <a:off x="973162" y="2202114"/>
            <a:ext cx="3010859" cy="34964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AutoShape 6">
            <a:extLst>
              <a:ext uri="{FF2B5EF4-FFF2-40B4-BE49-F238E27FC236}">
                <a16:creationId xmlns:a16="http://schemas.microsoft.com/office/drawing/2014/main" xmlns="" id="{929EA172-4F73-4BC0-91FD-8B01496BE1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896963" y="1516314"/>
            <a:ext cx="3205108" cy="4612867"/>
          </a:xfrm>
          <a:prstGeom prst="can">
            <a:avLst>
              <a:gd name="adj" fmla="val 40909"/>
            </a:avLst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bg2"/>
              </a:buClr>
              <a:buFont typeface="Monotype Sorts"/>
              <a:buChar char="§"/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bg2"/>
              </a:buClr>
              <a:buSzPct val="50000"/>
              <a:buFont typeface="Monotype Sorts"/>
              <a:buChar char="l"/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endParaRPr kumimoji="0" lang="es-CL" altLang="es-ES" sz="2400" dirty="0"/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xmlns="" id="{44F6580F-B7A9-42BE-B924-C7008062249E}"/>
              </a:ext>
            </a:extLst>
          </p:cNvPr>
          <p:cNvSpPr txBox="1"/>
          <p:nvPr/>
        </p:nvSpPr>
        <p:spPr>
          <a:xfrm>
            <a:off x="1574823" y="1042276"/>
            <a:ext cx="9106684" cy="461665"/>
          </a:xfrm>
          <a:prstGeom prst="rect">
            <a:avLst/>
          </a:prstGeom>
          <a:solidFill>
            <a:srgbClr val="CC0000"/>
          </a:solidFill>
        </p:spPr>
        <p:txBody>
          <a:bodyPr wrap="square" rtlCol="0">
            <a:spAutoFit/>
          </a:bodyPr>
          <a:lstStyle/>
          <a:p>
            <a:r>
              <a:rPr lang="es-CL" sz="2400" dirty="0" smtClean="0">
                <a:solidFill>
                  <a:srgbClr val="FFC000"/>
                </a:solidFill>
                <a:latin typeface="Arial Black" panose="020B0A04020102020204" pitchFamily="34" charset="0"/>
              </a:rPr>
              <a:t>PROYECCIÓN CILÍNDRICA </a:t>
            </a:r>
            <a:r>
              <a:rPr lang="es-CL" sz="2400" dirty="0">
                <a:solidFill>
                  <a:srgbClr val="FFC000"/>
                </a:solidFill>
                <a:latin typeface="Arial Black" panose="020B0A04020102020204" pitchFamily="34" charset="0"/>
              </a:rPr>
              <a:t>DE MERCATOR</a:t>
            </a:r>
          </a:p>
        </p:txBody>
      </p:sp>
      <p:sp>
        <p:nvSpPr>
          <p:cNvPr id="11" name="CuadroTexto 10"/>
          <p:cNvSpPr txBox="1"/>
          <p:nvPr/>
        </p:nvSpPr>
        <p:spPr>
          <a:xfrm>
            <a:off x="896963" y="177041"/>
            <a:ext cx="10262086" cy="584775"/>
          </a:xfrm>
          <a:prstGeom prst="rect">
            <a:avLst/>
          </a:prstGeom>
          <a:solidFill>
            <a:srgbClr val="FF0000">
              <a:alpha val="70000"/>
            </a:srgb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pPr algn="ctr"/>
            <a:r>
              <a:rPr lang="es-CL" sz="32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COORDENANDAS DE </a:t>
            </a:r>
            <a:r>
              <a:rPr lang="es-CL" sz="32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GRILLA</a:t>
            </a:r>
            <a:endParaRPr lang="es-CL" sz="32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30739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2" descr="TORREON"/>
          <p:cNvPicPr>
            <a:picLocks noChangeAspect="1" noChangeArrowheads="1"/>
          </p:cNvPicPr>
          <p:nvPr/>
        </p:nvPicPr>
        <p:blipFill rotWithShape="1">
          <a:blip r:embed="rId2">
            <a:duotone>
              <a:prstClr val="black"/>
              <a:schemeClr val="accent5">
                <a:tint val="45000"/>
                <a:satMod val="400000"/>
              </a:schemeClr>
            </a:duotone>
            <a:alphaModFix amt="25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56000"/>
                    </a14:imgEffect>
                  </a14:imgLayer>
                </a14:imgProps>
              </a:ext>
            </a:extLst>
          </a:blip>
          <a:srcRect r="11555" b="-1"/>
          <a:stretch/>
        </p:blipFill>
        <p:spPr bwMode="auto">
          <a:xfrm>
            <a:off x="0" y="-96953"/>
            <a:ext cx="12192000" cy="6857990"/>
          </a:xfrm>
          <a:prstGeom prst="rect">
            <a:avLst/>
          </a:prstGeom>
          <a:noFill/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xmlns="" id="{A89D5F6E-074C-41D3-853B-59B9F5F872A5}"/>
              </a:ext>
            </a:extLst>
          </p:cNvPr>
          <p:cNvSpPr txBox="1"/>
          <p:nvPr/>
        </p:nvSpPr>
        <p:spPr>
          <a:xfrm flipH="1">
            <a:off x="896963" y="1367860"/>
            <a:ext cx="1105311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800" dirty="0">
                <a:solidFill>
                  <a:srgbClr val="FFC000"/>
                </a:solidFill>
                <a:latin typeface="Arial Black" panose="020B0A04020102020204" pitchFamily="34" charset="0"/>
              </a:rPr>
              <a:t>Las coordenadas de grilla se leen de </a:t>
            </a:r>
            <a:r>
              <a:rPr lang="es-CL" sz="2800" dirty="0" err="1">
                <a:solidFill>
                  <a:srgbClr val="FFC000"/>
                </a:solidFill>
                <a:latin typeface="Arial Black" panose="020B0A04020102020204" pitchFamily="34" charset="0"/>
              </a:rPr>
              <a:t>W</a:t>
            </a:r>
            <a:r>
              <a:rPr lang="es-CL" sz="2800" dirty="0" err="1" smtClean="0">
                <a:solidFill>
                  <a:srgbClr val="FFC000"/>
                </a:solidFill>
                <a:latin typeface="Arial Black" panose="020B0A04020102020204" pitchFamily="34" charset="0"/>
              </a:rPr>
              <a:t>este</a:t>
            </a:r>
            <a:r>
              <a:rPr lang="es-CL" sz="2800" dirty="0" smtClean="0">
                <a:solidFill>
                  <a:srgbClr val="FFC000"/>
                </a:solidFill>
                <a:latin typeface="Arial Black" panose="020B0A04020102020204" pitchFamily="34" charset="0"/>
              </a:rPr>
              <a:t> </a:t>
            </a:r>
            <a:r>
              <a:rPr lang="es-CL" sz="2800" dirty="0">
                <a:solidFill>
                  <a:srgbClr val="FFC000"/>
                </a:solidFill>
                <a:latin typeface="Arial Black" panose="020B0A04020102020204" pitchFamily="34" charset="0"/>
              </a:rPr>
              <a:t>a </a:t>
            </a:r>
            <a:r>
              <a:rPr lang="es-CL" sz="2800" dirty="0" smtClean="0">
                <a:solidFill>
                  <a:srgbClr val="FFC000"/>
                </a:solidFill>
                <a:latin typeface="Arial Black" panose="020B0A04020102020204" pitchFamily="34" charset="0"/>
              </a:rPr>
              <a:t>Este y </a:t>
            </a:r>
            <a:r>
              <a:rPr lang="es-CL" sz="2800" dirty="0">
                <a:solidFill>
                  <a:srgbClr val="FFC000"/>
                </a:solidFill>
                <a:latin typeface="Arial Black" panose="020B0A04020102020204" pitchFamily="34" charset="0"/>
              </a:rPr>
              <a:t>de </a:t>
            </a:r>
            <a:r>
              <a:rPr lang="es-CL" sz="2800" dirty="0" smtClean="0">
                <a:solidFill>
                  <a:srgbClr val="FFC000"/>
                </a:solidFill>
                <a:latin typeface="Arial Black" panose="020B0A04020102020204" pitchFamily="34" charset="0"/>
              </a:rPr>
              <a:t>Sur a Norte.</a:t>
            </a:r>
            <a:endParaRPr lang="es-CL" sz="2800" dirty="0">
              <a:solidFill>
                <a:srgbClr val="FFC000"/>
              </a:solidFill>
              <a:latin typeface="Arial Black" panose="020B0A04020102020204" pitchFamily="34" charset="0"/>
            </a:endParaRPr>
          </a:p>
        </p:txBody>
      </p:sp>
      <p:pic>
        <p:nvPicPr>
          <p:cNvPr id="7" name="Picture 2">
            <a:extLst>
              <a:ext uri="{FF2B5EF4-FFF2-40B4-BE49-F238E27FC236}">
                <a16:creationId xmlns:a16="http://schemas.microsoft.com/office/drawing/2014/main" xmlns="" id="{BABEFEA8-C55F-48B6-98E1-F3D4E22225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96963" y="2343571"/>
            <a:ext cx="5052765" cy="4091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3">
            <a:extLst>
              <a:ext uri="{FF2B5EF4-FFF2-40B4-BE49-F238E27FC236}">
                <a16:creationId xmlns:a16="http://schemas.microsoft.com/office/drawing/2014/main" xmlns="" id="{5FD869EE-FE15-41D0-B3CF-B96FDCD3E6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853685" y="2343571"/>
            <a:ext cx="4302398" cy="4091038"/>
          </a:xfrm>
          <a:prstGeom prst="rect">
            <a:avLst/>
          </a:prstGeom>
          <a:noFill/>
        </p:spPr>
      </p:pic>
      <p:cxnSp>
        <p:nvCxnSpPr>
          <p:cNvPr id="4" name="Conector recto de flecha 3">
            <a:extLst>
              <a:ext uri="{FF2B5EF4-FFF2-40B4-BE49-F238E27FC236}">
                <a16:creationId xmlns:a16="http://schemas.microsoft.com/office/drawing/2014/main" xmlns="" id="{7F13B0EC-92A7-4B12-B1D7-3C9ABD3601E8}"/>
              </a:ext>
            </a:extLst>
          </p:cNvPr>
          <p:cNvCxnSpPr>
            <a:cxnSpLocks/>
          </p:cNvCxnSpPr>
          <p:nvPr/>
        </p:nvCxnSpPr>
        <p:spPr>
          <a:xfrm>
            <a:off x="1709531" y="6122503"/>
            <a:ext cx="1245704" cy="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ector recto de flecha 10">
            <a:extLst>
              <a:ext uri="{FF2B5EF4-FFF2-40B4-BE49-F238E27FC236}">
                <a16:creationId xmlns:a16="http://schemas.microsoft.com/office/drawing/2014/main" xmlns="" id="{B42BB396-63D1-4E23-B6BA-E9A55A9B3894}"/>
              </a:ext>
            </a:extLst>
          </p:cNvPr>
          <p:cNvCxnSpPr>
            <a:cxnSpLocks/>
          </p:cNvCxnSpPr>
          <p:nvPr/>
        </p:nvCxnSpPr>
        <p:spPr>
          <a:xfrm flipV="1">
            <a:off x="1364973" y="4572001"/>
            <a:ext cx="0" cy="1205947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CuadroTexto 13"/>
          <p:cNvSpPr txBox="1"/>
          <p:nvPr/>
        </p:nvSpPr>
        <p:spPr>
          <a:xfrm>
            <a:off x="896963" y="177041"/>
            <a:ext cx="10262086" cy="584775"/>
          </a:xfrm>
          <a:prstGeom prst="rect">
            <a:avLst/>
          </a:prstGeom>
          <a:solidFill>
            <a:srgbClr val="FF0000">
              <a:alpha val="70000"/>
            </a:srgb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pPr algn="ctr"/>
            <a:r>
              <a:rPr lang="es-CL" sz="32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COORDENANDAS DE </a:t>
            </a:r>
            <a:r>
              <a:rPr lang="es-CL" sz="32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GRILLA</a:t>
            </a:r>
            <a:endParaRPr lang="es-CL" sz="32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7769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2" descr="TORREON"/>
          <p:cNvPicPr>
            <a:picLocks noChangeAspect="1" noChangeArrowheads="1"/>
          </p:cNvPicPr>
          <p:nvPr/>
        </p:nvPicPr>
        <p:blipFill rotWithShape="1">
          <a:blip r:embed="rId2">
            <a:duotone>
              <a:prstClr val="black"/>
              <a:schemeClr val="accent5">
                <a:tint val="45000"/>
                <a:satMod val="400000"/>
              </a:schemeClr>
            </a:duotone>
            <a:alphaModFix amt="25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56000"/>
                    </a14:imgEffect>
                  </a14:imgLayer>
                </a14:imgProps>
              </a:ext>
            </a:extLst>
          </a:blip>
          <a:srcRect r="11555" b="-1"/>
          <a:stretch/>
        </p:blipFill>
        <p:spPr bwMode="auto">
          <a:xfrm>
            <a:off x="0" y="-96953"/>
            <a:ext cx="12192000" cy="6857990"/>
          </a:xfrm>
          <a:prstGeom prst="rect">
            <a:avLst/>
          </a:prstGeom>
          <a:noFill/>
        </p:spPr>
      </p:pic>
      <p:sp>
        <p:nvSpPr>
          <p:cNvPr id="13" name="CuadroTexto 12"/>
          <p:cNvSpPr txBox="1"/>
          <p:nvPr/>
        </p:nvSpPr>
        <p:spPr>
          <a:xfrm>
            <a:off x="896963" y="177041"/>
            <a:ext cx="10262086" cy="584775"/>
          </a:xfrm>
          <a:prstGeom prst="rect">
            <a:avLst/>
          </a:prstGeom>
          <a:solidFill>
            <a:srgbClr val="FF0000">
              <a:alpha val="70000"/>
            </a:srgb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pPr algn="ctr"/>
            <a:r>
              <a:rPr lang="es-CL" sz="32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ACTUALIZACIÓN </a:t>
            </a:r>
            <a:r>
              <a:rPr lang="es-CL" sz="32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DE CARTA.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xmlns="" id="{2434C7FD-DD17-4418-BF44-F74AA413A764}"/>
              </a:ext>
            </a:extLst>
          </p:cNvPr>
          <p:cNvSpPr txBox="1"/>
          <p:nvPr/>
        </p:nvSpPr>
        <p:spPr>
          <a:xfrm>
            <a:off x="751828" y="1808548"/>
            <a:ext cx="10552355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sz="3200" dirty="0">
                <a:solidFill>
                  <a:srgbClr val="FFC000"/>
                </a:solidFill>
                <a:latin typeface="Arial Black" panose="020B0A04020102020204" pitchFamily="34" charset="0"/>
              </a:rPr>
              <a:t>Cada vez que se trabaje con una carta topográfica hay que actualizar previamente el Diagrama de Declinación Magnético.</a:t>
            </a:r>
          </a:p>
          <a:p>
            <a:pPr algn="just"/>
            <a:endParaRPr lang="es-ES" sz="3200" dirty="0">
              <a:solidFill>
                <a:srgbClr val="FFC000"/>
              </a:solidFill>
              <a:latin typeface="Arial Black" panose="020B0A04020102020204" pitchFamily="34" charset="0"/>
            </a:endParaRPr>
          </a:p>
          <a:p>
            <a:pPr algn="just"/>
            <a:r>
              <a:rPr lang="es-ES" sz="3200" dirty="0">
                <a:solidFill>
                  <a:srgbClr val="FFC000"/>
                </a:solidFill>
                <a:latin typeface="Arial Black" panose="020B0A04020102020204" pitchFamily="34" charset="0"/>
              </a:rPr>
              <a:t> </a:t>
            </a:r>
            <a:r>
              <a:rPr lang="es-ES" sz="3200" dirty="0" smtClean="0">
                <a:solidFill>
                  <a:srgbClr val="FFC000"/>
                </a:solidFill>
                <a:latin typeface="Arial Black" panose="020B0A04020102020204" pitchFamily="34" charset="0"/>
              </a:rPr>
              <a:t>"Actualizar </a:t>
            </a:r>
            <a:r>
              <a:rPr lang="es-ES" sz="3200" dirty="0">
                <a:solidFill>
                  <a:srgbClr val="FFC000"/>
                </a:solidFill>
                <a:latin typeface="Arial Black" panose="020B0A04020102020204" pitchFamily="34" charset="0"/>
              </a:rPr>
              <a:t>la carta topográfica en relación a la Declinación Magnética ".</a:t>
            </a:r>
          </a:p>
        </p:txBody>
      </p:sp>
    </p:spTree>
    <p:extLst>
      <p:ext uri="{BB962C8B-B14F-4D97-AF65-F5344CB8AC3E}">
        <p14:creationId xmlns:p14="http://schemas.microsoft.com/office/powerpoint/2010/main" val="26403773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2" descr="TORREON"/>
          <p:cNvPicPr>
            <a:picLocks noChangeAspect="1" noChangeArrowheads="1"/>
          </p:cNvPicPr>
          <p:nvPr/>
        </p:nvPicPr>
        <p:blipFill rotWithShape="1">
          <a:blip r:embed="rId2">
            <a:duotone>
              <a:prstClr val="black"/>
              <a:schemeClr val="accent5">
                <a:tint val="45000"/>
                <a:satMod val="400000"/>
              </a:schemeClr>
            </a:duotone>
            <a:alphaModFix amt="25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56000"/>
                    </a14:imgEffect>
                  </a14:imgLayer>
                </a14:imgProps>
              </a:ext>
            </a:extLst>
          </a:blip>
          <a:srcRect r="11555" b="-1"/>
          <a:stretch/>
        </p:blipFill>
        <p:spPr bwMode="auto">
          <a:xfrm>
            <a:off x="0" y="-96953"/>
            <a:ext cx="12192000" cy="6857990"/>
          </a:xfrm>
          <a:prstGeom prst="rect">
            <a:avLst/>
          </a:prstGeom>
          <a:noFill/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xmlns="" id="{E3919CEF-6026-4178-9B90-C73FD64696D3}"/>
              </a:ext>
            </a:extLst>
          </p:cNvPr>
          <p:cNvSpPr txBox="1"/>
          <p:nvPr/>
        </p:nvSpPr>
        <p:spPr>
          <a:xfrm>
            <a:off x="869901" y="1787355"/>
            <a:ext cx="10452198" cy="523220"/>
          </a:xfrm>
          <a:prstGeom prst="rect">
            <a:avLst/>
          </a:prstGeom>
          <a:solidFill>
            <a:srgbClr val="CC0000"/>
          </a:solidFill>
        </p:spPr>
        <p:txBody>
          <a:bodyPr wrap="square" rtlCol="0">
            <a:spAutoFit/>
          </a:bodyPr>
          <a:lstStyle/>
          <a:p>
            <a:r>
              <a:rPr lang="es-CL" sz="2800" dirty="0">
                <a:solidFill>
                  <a:srgbClr val="FFC000"/>
                </a:solidFill>
                <a:latin typeface="Arial Black" panose="020B0A04020102020204" pitchFamily="34" charset="0"/>
              </a:rPr>
              <a:t>DATOS </a:t>
            </a:r>
            <a:r>
              <a:rPr lang="es-CL" sz="2800" dirty="0" smtClean="0">
                <a:solidFill>
                  <a:srgbClr val="FFC000"/>
                </a:solidFill>
                <a:latin typeface="Arial Black" panose="020B0A04020102020204" pitchFamily="34" charset="0"/>
              </a:rPr>
              <a:t>BÁSICOS </a:t>
            </a:r>
            <a:r>
              <a:rPr lang="es-CL" sz="2800" dirty="0">
                <a:solidFill>
                  <a:srgbClr val="FFC000"/>
                </a:solidFill>
                <a:latin typeface="Arial Black" panose="020B0A04020102020204" pitchFamily="34" charset="0"/>
              </a:rPr>
              <a:t>PARA LA </a:t>
            </a:r>
            <a:r>
              <a:rPr lang="es-CL" sz="2800" dirty="0" smtClean="0">
                <a:solidFill>
                  <a:srgbClr val="FFC000"/>
                </a:solidFill>
                <a:latin typeface="Arial Black" panose="020B0A04020102020204" pitchFamily="34" charset="0"/>
              </a:rPr>
              <a:t>ACTUALIZACIÓN</a:t>
            </a:r>
            <a:endParaRPr lang="es-CL" sz="2800" dirty="0">
              <a:solidFill>
                <a:srgbClr val="FFC000"/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xmlns="" id="{0A8A877B-D9FE-4AD8-BDE8-00AB1A9FB5D4}"/>
              </a:ext>
            </a:extLst>
          </p:cNvPr>
          <p:cNvSpPr txBox="1"/>
          <p:nvPr/>
        </p:nvSpPr>
        <p:spPr>
          <a:xfrm>
            <a:off x="896963" y="3410053"/>
            <a:ext cx="989030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dirty="0">
                <a:solidFill>
                  <a:srgbClr val="FFC000"/>
                </a:solidFill>
                <a:latin typeface="Arial Black" panose="020B0A04020102020204" pitchFamily="34" charset="0"/>
              </a:rPr>
              <a:t>Año de Edición : 1980</a:t>
            </a:r>
          </a:p>
          <a:p>
            <a:r>
              <a:rPr lang="es-ES" sz="3200" dirty="0">
                <a:solidFill>
                  <a:srgbClr val="FFC000"/>
                </a:solidFill>
                <a:latin typeface="Arial Black" panose="020B0A04020102020204" pitchFamily="34" charset="0"/>
              </a:rPr>
              <a:t>Variación Anual : 6'.5 W</a:t>
            </a:r>
          </a:p>
          <a:p>
            <a:r>
              <a:rPr lang="es-ES" sz="3200" dirty="0">
                <a:solidFill>
                  <a:srgbClr val="FFC000"/>
                </a:solidFill>
                <a:latin typeface="Arial Black" panose="020B0A04020102020204" pitchFamily="34" charset="0"/>
              </a:rPr>
              <a:t>Declinación Magnética : 7º 24'.5 E</a:t>
            </a:r>
          </a:p>
        </p:txBody>
      </p:sp>
      <p:sp>
        <p:nvSpPr>
          <p:cNvPr id="8" name="CuadroTexto 7"/>
          <p:cNvSpPr txBox="1"/>
          <p:nvPr/>
        </p:nvSpPr>
        <p:spPr>
          <a:xfrm>
            <a:off x="896963" y="177041"/>
            <a:ext cx="10262086" cy="584775"/>
          </a:xfrm>
          <a:prstGeom prst="rect">
            <a:avLst/>
          </a:prstGeom>
          <a:solidFill>
            <a:srgbClr val="FF0000">
              <a:alpha val="70000"/>
            </a:srgb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pPr algn="ctr"/>
            <a:r>
              <a:rPr lang="es-CL" sz="32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ACTUALIZACIÓN </a:t>
            </a:r>
            <a:r>
              <a:rPr lang="es-CL" sz="32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DE CARTA.</a:t>
            </a:r>
          </a:p>
        </p:txBody>
      </p:sp>
    </p:spTree>
    <p:extLst>
      <p:ext uri="{BB962C8B-B14F-4D97-AF65-F5344CB8AC3E}">
        <p14:creationId xmlns:p14="http://schemas.microsoft.com/office/powerpoint/2010/main" val="22866178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2" descr="TORREON"/>
          <p:cNvPicPr>
            <a:picLocks noChangeAspect="1" noChangeArrowheads="1"/>
          </p:cNvPicPr>
          <p:nvPr/>
        </p:nvPicPr>
        <p:blipFill rotWithShape="1">
          <a:blip r:embed="rId2">
            <a:duotone>
              <a:prstClr val="black"/>
              <a:schemeClr val="accent5">
                <a:tint val="45000"/>
                <a:satMod val="400000"/>
              </a:schemeClr>
            </a:duotone>
            <a:alphaModFix amt="25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56000"/>
                    </a14:imgEffect>
                  </a14:imgLayer>
                </a14:imgProps>
              </a:ext>
            </a:extLst>
          </a:blip>
          <a:srcRect r="11555" b="-1"/>
          <a:stretch/>
        </p:blipFill>
        <p:spPr bwMode="auto">
          <a:xfrm>
            <a:off x="0" y="-96953"/>
            <a:ext cx="12192000" cy="6857990"/>
          </a:xfrm>
          <a:prstGeom prst="rect">
            <a:avLst/>
          </a:prstGeom>
          <a:noFill/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xmlns="" id="{88920CC6-B191-4795-AD0B-4DE766917392}"/>
              </a:ext>
            </a:extLst>
          </p:cNvPr>
          <p:cNvSpPr txBox="1"/>
          <p:nvPr/>
        </p:nvSpPr>
        <p:spPr>
          <a:xfrm>
            <a:off x="896963" y="2297936"/>
            <a:ext cx="11217616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sz="2800" dirty="0">
                <a:solidFill>
                  <a:srgbClr val="FFC000"/>
                </a:solidFill>
                <a:latin typeface="Arial Black" panose="020B0A04020102020204" pitchFamily="34" charset="0"/>
              </a:rPr>
              <a:t>A.- Restar el año de edición al año actual:</a:t>
            </a:r>
          </a:p>
          <a:p>
            <a:pPr algn="just"/>
            <a:endParaRPr lang="es-ES" sz="2800" dirty="0">
              <a:solidFill>
                <a:srgbClr val="FFC000"/>
              </a:solidFill>
              <a:latin typeface="Arial Black" panose="020B0A04020102020204" pitchFamily="34" charset="0"/>
            </a:endParaRPr>
          </a:p>
          <a:p>
            <a:pPr algn="just"/>
            <a:r>
              <a:rPr lang="es-ES" sz="2800" dirty="0">
                <a:solidFill>
                  <a:srgbClr val="FFC000"/>
                </a:solidFill>
                <a:latin typeface="Arial Black" panose="020B0A04020102020204" pitchFamily="34" charset="0"/>
              </a:rPr>
              <a:t>1980 - </a:t>
            </a:r>
            <a:r>
              <a:rPr lang="es-ES" sz="2800" dirty="0" smtClean="0">
                <a:solidFill>
                  <a:srgbClr val="FFC000"/>
                </a:solidFill>
                <a:latin typeface="Arial Black" panose="020B0A04020102020204" pitchFamily="34" charset="0"/>
              </a:rPr>
              <a:t>2000 </a:t>
            </a:r>
            <a:r>
              <a:rPr lang="es-ES" sz="2800" dirty="0">
                <a:solidFill>
                  <a:srgbClr val="FFC000"/>
                </a:solidFill>
                <a:latin typeface="Arial Black" panose="020B0A04020102020204" pitchFamily="34" charset="0"/>
              </a:rPr>
              <a:t>= 20 años.</a:t>
            </a:r>
          </a:p>
          <a:p>
            <a:pPr algn="just"/>
            <a:endParaRPr lang="es-ES" sz="2800" dirty="0">
              <a:solidFill>
                <a:srgbClr val="FFC000"/>
              </a:solidFill>
              <a:latin typeface="Arial Black" panose="020B0A04020102020204" pitchFamily="34" charset="0"/>
            </a:endParaRPr>
          </a:p>
          <a:p>
            <a:pPr algn="just"/>
            <a:r>
              <a:rPr lang="es-ES" sz="2800" dirty="0">
                <a:solidFill>
                  <a:srgbClr val="FFC000"/>
                </a:solidFill>
                <a:latin typeface="Arial Black" panose="020B0A04020102020204" pitchFamily="34" charset="0"/>
              </a:rPr>
              <a:t>B.- Multiplicar la cantidad de años resultante por la variación anual.</a:t>
            </a:r>
          </a:p>
          <a:p>
            <a:pPr algn="just"/>
            <a:endParaRPr lang="es-ES" sz="2800" dirty="0">
              <a:solidFill>
                <a:srgbClr val="FFC000"/>
              </a:solidFill>
              <a:latin typeface="Arial Black" panose="020B0A04020102020204" pitchFamily="34" charset="0"/>
            </a:endParaRPr>
          </a:p>
          <a:p>
            <a:pPr algn="just"/>
            <a:r>
              <a:rPr lang="es-ES" sz="2800" dirty="0">
                <a:solidFill>
                  <a:srgbClr val="FFC000"/>
                </a:solidFill>
                <a:latin typeface="Arial Black" panose="020B0A04020102020204" pitchFamily="34" charset="0"/>
              </a:rPr>
              <a:t>20 x 6'.5 = 130'. Al descomponer resulta :</a:t>
            </a:r>
          </a:p>
          <a:p>
            <a:pPr algn="just"/>
            <a:endParaRPr lang="es-ES" sz="2800" dirty="0">
              <a:solidFill>
                <a:srgbClr val="FFC000"/>
              </a:solidFill>
              <a:latin typeface="Arial Black" panose="020B0A04020102020204" pitchFamily="34" charset="0"/>
            </a:endParaRPr>
          </a:p>
          <a:p>
            <a:pPr algn="just"/>
            <a:r>
              <a:rPr lang="es-ES" sz="2800" dirty="0">
                <a:solidFill>
                  <a:srgbClr val="FFC000"/>
                </a:solidFill>
                <a:latin typeface="Arial Black" panose="020B0A04020102020204" pitchFamily="34" charset="0"/>
              </a:rPr>
              <a:t>2º 10' 00" W.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xmlns="" id="{90E21AF8-83F4-4FA8-A181-D81668DAE52D}"/>
              </a:ext>
            </a:extLst>
          </p:cNvPr>
          <p:cNvSpPr txBox="1"/>
          <p:nvPr/>
        </p:nvSpPr>
        <p:spPr>
          <a:xfrm>
            <a:off x="896963" y="1506311"/>
            <a:ext cx="10262085" cy="523220"/>
          </a:xfrm>
          <a:prstGeom prst="rect">
            <a:avLst/>
          </a:prstGeom>
          <a:solidFill>
            <a:srgbClr val="CC0000"/>
          </a:solidFill>
        </p:spPr>
        <p:txBody>
          <a:bodyPr wrap="square" rtlCol="0">
            <a:spAutoFit/>
          </a:bodyPr>
          <a:lstStyle/>
          <a:p>
            <a:r>
              <a:rPr lang="es-CL" sz="2800" dirty="0">
                <a:solidFill>
                  <a:srgbClr val="FFC000"/>
                </a:solidFill>
                <a:latin typeface="Arial Black" panose="020B0A04020102020204" pitchFamily="34" charset="0"/>
              </a:rPr>
              <a:t>PASOS PARA LA </a:t>
            </a:r>
            <a:r>
              <a:rPr lang="es-CL" sz="2800" dirty="0" smtClean="0">
                <a:solidFill>
                  <a:srgbClr val="FFC000"/>
                </a:solidFill>
                <a:latin typeface="Arial Black" panose="020B0A04020102020204" pitchFamily="34" charset="0"/>
              </a:rPr>
              <a:t>ACTUALIZACIÓN</a:t>
            </a:r>
            <a:endParaRPr lang="es-CL" sz="2800" dirty="0">
              <a:solidFill>
                <a:srgbClr val="FFC000"/>
              </a:solidFill>
              <a:latin typeface="Arial Black" panose="020B0A04020102020204" pitchFamily="34" charset="0"/>
            </a:endParaRPr>
          </a:p>
        </p:txBody>
      </p:sp>
      <p:sp>
        <p:nvSpPr>
          <p:cNvPr id="8" name="CuadroTexto 7"/>
          <p:cNvSpPr txBox="1"/>
          <p:nvPr/>
        </p:nvSpPr>
        <p:spPr>
          <a:xfrm>
            <a:off x="896963" y="177041"/>
            <a:ext cx="10262086" cy="584775"/>
          </a:xfrm>
          <a:prstGeom prst="rect">
            <a:avLst/>
          </a:prstGeom>
          <a:solidFill>
            <a:srgbClr val="FF0000">
              <a:alpha val="70000"/>
            </a:srgb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pPr algn="ctr"/>
            <a:r>
              <a:rPr lang="es-CL" sz="32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ACTUALIZACIÓN </a:t>
            </a:r>
            <a:r>
              <a:rPr lang="es-CL" sz="32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DE CARTA.</a:t>
            </a:r>
          </a:p>
        </p:txBody>
      </p:sp>
    </p:spTree>
    <p:extLst>
      <p:ext uri="{BB962C8B-B14F-4D97-AF65-F5344CB8AC3E}">
        <p14:creationId xmlns:p14="http://schemas.microsoft.com/office/powerpoint/2010/main" val="42108985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2" descr="TORREON"/>
          <p:cNvPicPr>
            <a:picLocks noChangeAspect="1" noChangeArrowheads="1"/>
          </p:cNvPicPr>
          <p:nvPr/>
        </p:nvPicPr>
        <p:blipFill rotWithShape="1">
          <a:blip r:embed="rId2">
            <a:duotone>
              <a:prstClr val="black"/>
              <a:schemeClr val="accent5">
                <a:tint val="45000"/>
                <a:satMod val="400000"/>
              </a:schemeClr>
            </a:duotone>
            <a:alphaModFix amt="25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56000"/>
                    </a14:imgEffect>
                  </a14:imgLayer>
                </a14:imgProps>
              </a:ext>
            </a:extLst>
          </a:blip>
          <a:srcRect r="11555" b="-1"/>
          <a:stretch/>
        </p:blipFill>
        <p:spPr bwMode="auto">
          <a:xfrm>
            <a:off x="0" y="-96953"/>
            <a:ext cx="12192000" cy="6857990"/>
          </a:xfrm>
          <a:prstGeom prst="rect">
            <a:avLst/>
          </a:prstGeom>
          <a:noFill/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xmlns="" id="{B1E21947-89D1-478B-AF91-8EE5DF35F20A}"/>
              </a:ext>
            </a:extLst>
          </p:cNvPr>
          <p:cNvSpPr txBox="1"/>
          <p:nvPr/>
        </p:nvSpPr>
        <p:spPr>
          <a:xfrm>
            <a:off x="774646" y="1305053"/>
            <a:ext cx="11003489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FFC000"/>
                </a:solidFill>
                <a:latin typeface="Arial Black" panose="020B0A04020102020204" pitchFamily="34" charset="0"/>
              </a:rPr>
              <a:t>Restar o sumar según corresponda el resultado de la variación anual a la declinación</a:t>
            </a:r>
          </a:p>
          <a:p>
            <a:r>
              <a:rPr lang="es-ES" sz="2800" dirty="0">
                <a:solidFill>
                  <a:srgbClr val="FFC000"/>
                </a:solidFill>
                <a:latin typeface="Arial Black" panose="020B0A04020102020204" pitchFamily="34" charset="0"/>
              </a:rPr>
              <a:t>magnética.</a:t>
            </a:r>
          </a:p>
          <a:p>
            <a:endParaRPr lang="es-ES" sz="2800" dirty="0">
              <a:solidFill>
                <a:srgbClr val="FFC000"/>
              </a:solidFill>
              <a:latin typeface="Arial Black" panose="020B0A04020102020204" pitchFamily="34" charset="0"/>
            </a:endParaRPr>
          </a:p>
          <a:p>
            <a:pPr algn="just"/>
            <a:r>
              <a:rPr lang="es-ES" sz="2800" dirty="0">
                <a:solidFill>
                  <a:srgbClr val="FFC000"/>
                </a:solidFill>
                <a:latin typeface="Arial Black" panose="020B0A04020102020204" pitchFamily="34" charset="0"/>
              </a:rPr>
              <a:t>Declinación Magnética:    7º 24'.5 E        7º 24' 30" E</a:t>
            </a:r>
          </a:p>
          <a:p>
            <a:endParaRPr lang="es-ES" sz="2800" dirty="0">
              <a:solidFill>
                <a:srgbClr val="FFC000"/>
              </a:solidFill>
              <a:latin typeface="Arial Black" panose="020B0A04020102020204" pitchFamily="34" charset="0"/>
            </a:endParaRPr>
          </a:p>
          <a:p>
            <a:r>
              <a:rPr lang="es-ES" sz="2800" dirty="0">
                <a:solidFill>
                  <a:srgbClr val="FFC000"/>
                </a:solidFill>
                <a:latin typeface="Arial Black" panose="020B0A04020102020204" pitchFamily="34" charset="0"/>
              </a:rPr>
              <a:t>Variación magnética en 20 años: 2º 10' 00" W</a:t>
            </a:r>
          </a:p>
          <a:p>
            <a:endParaRPr lang="es-ES" sz="2800" dirty="0">
              <a:solidFill>
                <a:srgbClr val="FFC000"/>
              </a:solidFill>
              <a:latin typeface="Arial Black" panose="020B0A04020102020204" pitchFamily="34" charset="0"/>
            </a:endParaRPr>
          </a:p>
          <a:p>
            <a:r>
              <a:rPr lang="es-ES" sz="2800" dirty="0">
                <a:solidFill>
                  <a:srgbClr val="FFC000"/>
                </a:solidFill>
                <a:latin typeface="Arial Black" panose="020B0A04020102020204" pitchFamily="34" charset="0"/>
              </a:rPr>
              <a:t>       7º 24' 30" E</a:t>
            </a:r>
          </a:p>
          <a:p>
            <a:r>
              <a:rPr lang="es-ES" sz="2800" dirty="0">
                <a:solidFill>
                  <a:srgbClr val="FFC000"/>
                </a:solidFill>
                <a:latin typeface="Arial Black" panose="020B0A04020102020204" pitchFamily="34" charset="0"/>
              </a:rPr>
              <a:t>    </a:t>
            </a:r>
            <a:r>
              <a:rPr lang="es-ES" sz="2800" u="sng" dirty="0">
                <a:solidFill>
                  <a:srgbClr val="FFC000"/>
                </a:solidFill>
                <a:latin typeface="Arial Black" panose="020B0A04020102020204" pitchFamily="34" charset="0"/>
              </a:rPr>
              <a:t>-  2º 10' 00" W  </a:t>
            </a:r>
          </a:p>
          <a:p>
            <a:r>
              <a:rPr lang="es-ES" sz="2800" dirty="0">
                <a:solidFill>
                  <a:srgbClr val="FFC000"/>
                </a:solidFill>
                <a:latin typeface="Arial Black" panose="020B0A04020102020204" pitchFamily="34" charset="0"/>
              </a:rPr>
              <a:t>       </a:t>
            </a:r>
            <a:r>
              <a:rPr lang="es-ES" sz="2800" dirty="0">
                <a:solidFill>
                  <a:srgbClr val="FF0000"/>
                </a:solidFill>
                <a:latin typeface="Arial Black" panose="020B0A04020102020204" pitchFamily="34" charset="0"/>
              </a:rPr>
              <a:t>5º 14’ 30” E </a:t>
            </a:r>
            <a:r>
              <a:rPr lang="es-ES" sz="2800" dirty="0">
                <a:solidFill>
                  <a:srgbClr val="FFC000"/>
                </a:solidFill>
                <a:latin typeface="Arial Black" panose="020B0A04020102020204" pitchFamily="34" charset="0"/>
              </a:rPr>
              <a:t>Declinación Magnética actual.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896963" y="177041"/>
            <a:ext cx="10262086" cy="584775"/>
          </a:xfrm>
          <a:prstGeom prst="rect">
            <a:avLst/>
          </a:prstGeom>
          <a:solidFill>
            <a:srgbClr val="FF0000">
              <a:alpha val="70000"/>
            </a:srgb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pPr algn="ctr"/>
            <a:r>
              <a:rPr lang="es-CL" sz="32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ACTUALIZACIÓN </a:t>
            </a:r>
            <a:r>
              <a:rPr lang="es-CL" sz="32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DE CARTA.</a:t>
            </a:r>
          </a:p>
        </p:txBody>
      </p:sp>
    </p:spTree>
    <p:extLst>
      <p:ext uri="{BB962C8B-B14F-4D97-AF65-F5344CB8AC3E}">
        <p14:creationId xmlns:p14="http://schemas.microsoft.com/office/powerpoint/2010/main" val="31253699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2" descr="TORREON"/>
          <p:cNvPicPr>
            <a:picLocks noChangeAspect="1" noChangeArrowheads="1"/>
          </p:cNvPicPr>
          <p:nvPr/>
        </p:nvPicPr>
        <p:blipFill rotWithShape="1">
          <a:blip r:embed="rId2">
            <a:duotone>
              <a:prstClr val="black"/>
              <a:schemeClr val="accent5">
                <a:tint val="45000"/>
                <a:satMod val="400000"/>
              </a:schemeClr>
            </a:duotone>
            <a:alphaModFix amt="25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56000"/>
                    </a14:imgEffect>
                  </a14:imgLayer>
                </a14:imgProps>
              </a:ext>
            </a:extLst>
          </a:blip>
          <a:srcRect r="11555" b="-1"/>
          <a:stretch/>
        </p:blipFill>
        <p:spPr bwMode="auto">
          <a:xfrm>
            <a:off x="0" y="-96953"/>
            <a:ext cx="12192000" cy="6857990"/>
          </a:xfrm>
          <a:prstGeom prst="rect">
            <a:avLst/>
          </a:prstGeom>
          <a:noFill/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xmlns="" id="{23591228-5B04-453A-AD14-44FAC9079CCF}"/>
              </a:ext>
            </a:extLst>
          </p:cNvPr>
          <p:cNvSpPr txBox="1"/>
          <p:nvPr/>
        </p:nvSpPr>
        <p:spPr>
          <a:xfrm>
            <a:off x="896963" y="2203137"/>
            <a:ext cx="10262086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sz="3200" dirty="0">
                <a:solidFill>
                  <a:srgbClr val="FFC000"/>
                </a:solidFill>
                <a:latin typeface="Arial Black" panose="020B0A04020102020204" pitchFamily="34" charset="0"/>
              </a:rPr>
              <a:t>Cuando los segundos son 60 o más se transforman en minutos y cuando los minutos son 60 o más se transforman en grados.</a:t>
            </a:r>
          </a:p>
          <a:p>
            <a:pPr algn="just"/>
            <a:endParaRPr lang="es-ES" sz="3200" dirty="0">
              <a:solidFill>
                <a:srgbClr val="FFC000"/>
              </a:solidFill>
              <a:latin typeface="Arial Black" panose="020B0A04020102020204" pitchFamily="34" charset="0"/>
            </a:endParaRPr>
          </a:p>
          <a:p>
            <a:pPr algn="just"/>
            <a:r>
              <a:rPr lang="es-ES" sz="3200" dirty="0">
                <a:solidFill>
                  <a:srgbClr val="FFC000"/>
                </a:solidFill>
                <a:latin typeface="Arial Black" panose="020B0A04020102020204" pitchFamily="34" charset="0"/>
              </a:rPr>
              <a:t>Ejemplo : </a:t>
            </a:r>
          </a:p>
          <a:p>
            <a:pPr algn="just"/>
            <a:r>
              <a:rPr lang="es-ES" sz="3200" dirty="0">
                <a:solidFill>
                  <a:srgbClr val="FFC000"/>
                </a:solidFill>
                <a:latin typeface="Arial Black" panose="020B0A04020102020204" pitchFamily="34" charset="0"/>
              </a:rPr>
              <a:t>7º 25' 70"   =   7º 26' 10"</a:t>
            </a:r>
          </a:p>
          <a:p>
            <a:pPr algn="just"/>
            <a:r>
              <a:rPr lang="es-ES" sz="3200" dirty="0">
                <a:solidFill>
                  <a:srgbClr val="FFC000"/>
                </a:solidFill>
                <a:latin typeface="Arial Black" panose="020B0A04020102020204" pitchFamily="34" charset="0"/>
              </a:rPr>
              <a:t>8º 95' 40"   =   9º 35' 40"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896963" y="177041"/>
            <a:ext cx="10262086" cy="584775"/>
          </a:xfrm>
          <a:prstGeom prst="rect">
            <a:avLst/>
          </a:prstGeom>
          <a:solidFill>
            <a:srgbClr val="FF0000">
              <a:alpha val="70000"/>
            </a:srgb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pPr algn="ctr"/>
            <a:r>
              <a:rPr lang="es-CL" sz="32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ACTUALIZACIÓN </a:t>
            </a:r>
            <a:r>
              <a:rPr lang="es-CL" sz="32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DE CARTA.</a:t>
            </a:r>
          </a:p>
        </p:txBody>
      </p:sp>
    </p:spTree>
    <p:extLst>
      <p:ext uri="{BB962C8B-B14F-4D97-AF65-F5344CB8AC3E}">
        <p14:creationId xmlns:p14="http://schemas.microsoft.com/office/powerpoint/2010/main" val="21088062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2" descr="TORREON"/>
          <p:cNvPicPr>
            <a:picLocks noChangeAspect="1" noChangeArrowheads="1"/>
          </p:cNvPicPr>
          <p:nvPr/>
        </p:nvPicPr>
        <p:blipFill rotWithShape="1">
          <a:blip r:embed="rId2">
            <a:duotone>
              <a:prstClr val="black"/>
              <a:schemeClr val="accent5">
                <a:tint val="45000"/>
                <a:satMod val="400000"/>
              </a:schemeClr>
            </a:duotone>
            <a:alphaModFix amt="25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56000"/>
                    </a14:imgEffect>
                  </a14:imgLayer>
                </a14:imgProps>
              </a:ext>
            </a:extLst>
          </a:blip>
          <a:srcRect r="11555" b="-1"/>
          <a:stretch/>
        </p:blipFill>
        <p:spPr bwMode="auto">
          <a:xfrm>
            <a:off x="0" y="-96953"/>
            <a:ext cx="12192000" cy="6857990"/>
          </a:xfrm>
          <a:prstGeom prst="rect">
            <a:avLst/>
          </a:prstGeom>
          <a:noFill/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xmlns="" id="{33355E5C-0D80-4F61-9F10-7C43B9B214DC}"/>
              </a:ext>
            </a:extLst>
          </p:cNvPr>
          <p:cNvSpPr txBox="1"/>
          <p:nvPr/>
        </p:nvSpPr>
        <p:spPr>
          <a:xfrm>
            <a:off x="896963" y="1577008"/>
            <a:ext cx="10262086" cy="461665"/>
          </a:xfrm>
          <a:prstGeom prst="rect">
            <a:avLst/>
          </a:prstGeom>
          <a:solidFill>
            <a:srgbClr val="CC0000"/>
          </a:solidFill>
        </p:spPr>
        <p:txBody>
          <a:bodyPr wrap="square" rtlCol="0">
            <a:spAutoFit/>
          </a:bodyPr>
          <a:lstStyle/>
          <a:p>
            <a:r>
              <a:rPr lang="es-CL" sz="2400" dirty="0" smtClean="0">
                <a:solidFill>
                  <a:srgbClr val="FFC000"/>
                </a:solidFill>
                <a:latin typeface="Arial Black" panose="020B0A04020102020204" pitchFamily="34" charset="0"/>
              </a:rPr>
              <a:t>EJERCICIO PRÁCTICOS </a:t>
            </a:r>
            <a:r>
              <a:rPr lang="es-CL" sz="2400" dirty="0">
                <a:solidFill>
                  <a:srgbClr val="FFC000"/>
                </a:solidFill>
                <a:latin typeface="Arial Black" panose="020B0A04020102020204" pitchFamily="34" charset="0"/>
              </a:rPr>
              <a:t>AL  AÑO </a:t>
            </a:r>
            <a:r>
              <a:rPr lang="es-CL" sz="2400" dirty="0" smtClean="0">
                <a:solidFill>
                  <a:srgbClr val="FFC000"/>
                </a:solidFill>
                <a:latin typeface="Arial Black" panose="020B0A04020102020204" pitchFamily="34" charset="0"/>
              </a:rPr>
              <a:t>2024</a:t>
            </a:r>
            <a:endParaRPr lang="es-CL" sz="2400" dirty="0">
              <a:solidFill>
                <a:srgbClr val="FFC000"/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xmlns="" id="{DECC56F9-96BD-4D2B-B38A-E6B4202731F6}"/>
              </a:ext>
            </a:extLst>
          </p:cNvPr>
          <p:cNvSpPr txBox="1"/>
          <p:nvPr/>
        </p:nvSpPr>
        <p:spPr>
          <a:xfrm>
            <a:off x="410099" y="2489051"/>
            <a:ext cx="5513623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FFC000"/>
                </a:solidFill>
                <a:latin typeface="Arial Black" panose="020B0A04020102020204" pitchFamily="34" charset="0"/>
              </a:rPr>
              <a:t>1.- Año de edición : 1978</a:t>
            </a:r>
          </a:p>
          <a:p>
            <a:pPr algn="just"/>
            <a:r>
              <a:rPr lang="es-ES" sz="2800" dirty="0">
                <a:solidFill>
                  <a:srgbClr val="FFC000"/>
                </a:solidFill>
                <a:latin typeface="Arial Black" panose="020B0A04020102020204" pitchFamily="34" charset="0"/>
              </a:rPr>
              <a:t>Variación anual : 9'.7 W</a:t>
            </a:r>
          </a:p>
          <a:p>
            <a:r>
              <a:rPr lang="es-ES" sz="2800" dirty="0">
                <a:solidFill>
                  <a:srgbClr val="FFC000"/>
                </a:solidFill>
                <a:latin typeface="Arial Black" panose="020B0A04020102020204" pitchFamily="34" charset="0"/>
              </a:rPr>
              <a:t>Decl. Magnética : 7º 20.5 E</a:t>
            </a:r>
          </a:p>
          <a:p>
            <a:endParaRPr lang="es-ES" sz="2800" dirty="0">
              <a:solidFill>
                <a:srgbClr val="FFC000"/>
              </a:solidFill>
              <a:latin typeface="Arial Black" panose="020B0A04020102020204" pitchFamily="34" charset="0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xmlns="" id="{A9602E0B-22A8-4682-9267-9762888A67C5}"/>
              </a:ext>
            </a:extLst>
          </p:cNvPr>
          <p:cNvSpPr txBox="1"/>
          <p:nvPr/>
        </p:nvSpPr>
        <p:spPr>
          <a:xfrm>
            <a:off x="6268280" y="2489051"/>
            <a:ext cx="573360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sz="2800" dirty="0">
                <a:solidFill>
                  <a:srgbClr val="FFC000"/>
                </a:solidFill>
                <a:latin typeface="Arial Black" panose="020B0A04020102020204" pitchFamily="34" charset="0"/>
              </a:rPr>
              <a:t>2.- Año de edición : 1977</a:t>
            </a:r>
          </a:p>
          <a:p>
            <a:pPr algn="just"/>
            <a:r>
              <a:rPr lang="es-ES" sz="2800" dirty="0">
                <a:solidFill>
                  <a:srgbClr val="FFC000"/>
                </a:solidFill>
                <a:latin typeface="Arial Black" panose="020B0A04020102020204" pitchFamily="34" charset="0"/>
              </a:rPr>
              <a:t>Variación anual : 7'.8 W</a:t>
            </a:r>
          </a:p>
          <a:p>
            <a:pPr algn="just"/>
            <a:r>
              <a:rPr lang="es-ES" sz="2800" dirty="0">
                <a:solidFill>
                  <a:srgbClr val="FFC000"/>
                </a:solidFill>
                <a:latin typeface="Arial Black" panose="020B0A04020102020204" pitchFamily="34" charset="0"/>
              </a:rPr>
              <a:t>Decl. Magnética : 7º 44'.3 E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xmlns="" id="{5762A7F4-1711-4347-A392-94B77CD6962C}"/>
              </a:ext>
            </a:extLst>
          </p:cNvPr>
          <p:cNvSpPr txBox="1"/>
          <p:nvPr/>
        </p:nvSpPr>
        <p:spPr>
          <a:xfrm>
            <a:off x="410098" y="4755311"/>
            <a:ext cx="5513623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sz="2800" dirty="0">
                <a:solidFill>
                  <a:srgbClr val="FFC000"/>
                </a:solidFill>
                <a:latin typeface="Arial Black" panose="020B0A04020102020204" pitchFamily="34" charset="0"/>
              </a:rPr>
              <a:t>3.- Año de edición : 1981</a:t>
            </a:r>
          </a:p>
          <a:p>
            <a:pPr algn="just"/>
            <a:r>
              <a:rPr lang="es-ES" sz="2800" dirty="0">
                <a:solidFill>
                  <a:srgbClr val="FFC000"/>
                </a:solidFill>
                <a:latin typeface="Arial Black" panose="020B0A04020102020204" pitchFamily="34" charset="0"/>
              </a:rPr>
              <a:t>Variación anual : 6'.6 W</a:t>
            </a:r>
          </a:p>
          <a:p>
            <a:pPr algn="just"/>
            <a:r>
              <a:rPr lang="es-ES" sz="2800" dirty="0">
                <a:solidFill>
                  <a:srgbClr val="FFC000"/>
                </a:solidFill>
                <a:latin typeface="Arial Black" panose="020B0A04020102020204" pitchFamily="34" charset="0"/>
              </a:rPr>
              <a:t>Decl. Magnética : 7º 24'.3 E</a:t>
            </a:r>
          </a:p>
          <a:p>
            <a:pPr algn="just"/>
            <a:endParaRPr lang="es-ES" dirty="0"/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xmlns="" id="{89443D39-41C4-4CAD-9A1E-F4FE6337BC9C}"/>
              </a:ext>
            </a:extLst>
          </p:cNvPr>
          <p:cNvSpPr txBox="1"/>
          <p:nvPr/>
        </p:nvSpPr>
        <p:spPr>
          <a:xfrm>
            <a:off x="6333819" y="4908734"/>
            <a:ext cx="573360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sz="2800" dirty="0">
                <a:solidFill>
                  <a:srgbClr val="FFC000"/>
                </a:solidFill>
                <a:latin typeface="Arial Black" panose="020B0A04020102020204" pitchFamily="34" charset="0"/>
              </a:rPr>
              <a:t>4.- Año de edición : 1980</a:t>
            </a:r>
          </a:p>
          <a:p>
            <a:pPr algn="just"/>
            <a:r>
              <a:rPr lang="es-ES" sz="2800" dirty="0">
                <a:solidFill>
                  <a:srgbClr val="FFC000"/>
                </a:solidFill>
                <a:latin typeface="Arial Black" panose="020B0A04020102020204" pitchFamily="34" charset="0"/>
              </a:rPr>
              <a:t>Variación anual : 5'.7 W</a:t>
            </a:r>
          </a:p>
          <a:p>
            <a:pPr algn="just"/>
            <a:r>
              <a:rPr lang="es-ES" sz="2800" dirty="0">
                <a:solidFill>
                  <a:srgbClr val="FFC000"/>
                </a:solidFill>
                <a:latin typeface="Arial Black" panose="020B0A04020102020204" pitchFamily="34" charset="0"/>
              </a:rPr>
              <a:t>Decl. Magnética : 6º 50'.1 E</a:t>
            </a:r>
          </a:p>
        </p:txBody>
      </p:sp>
      <p:sp>
        <p:nvSpPr>
          <p:cNvPr id="11" name="CuadroTexto 10"/>
          <p:cNvSpPr txBox="1"/>
          <p:nvPr/>
        </p:nvSpPr>
        <p:spPr>
          <a:xfrm>
            <a:off x="896963" y="177041"/>
            <a:ext cx="10262086" cy="584775"/>
          </a:xfrm>
          <a:prstGeom prst="rect">
            <a:avLst/>
          </a:prstGeom>
          <a:solidFill>
            <a:srgbClr val="FF0000">
              <a:alpha val="70000"/>
            </a:srgb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pPr algn="ctr"/>
            <a:r>
              <a:rPr lang="es-CL" sz="32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ACTUALIZACIÓN </a:t>
            </a:r>
            <a:r>
              <a:rPr lang="es-CL" sz="32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DE CARTA.</a:t>
            </a:r>
          </a:p>
        </p:txBody>
      </p:sp>
    </p:spTree>
    <p:extLst>
      <p:ext uri="{BB962C8B-B14F-4D97-AF65-F5344CB8AC3E}">
        <p14:creationId xmlns:p14="http://schemas.microsoft.com/office/powerpoint/2010/main" val="417447139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2" descr="TORREON"/>
          <p:cNvPicPr>
            <a:picLocks noChangeAspect="1" noChangeArrowheads="1"/>
          </p:cNvPicPr>
          <p:nvPr/>
        </p:nvPicPr>
        <p:blipFill rotWithShape="1">
          <a:blip r:embed="rId2">
            <a:duotone>
              <a:prstClr val="black"/>
              <a:schemeClr val="accent5">
                <a:tint val="45000"/>
                <a:satMod val="400000"/>
              </a:schemeClr>
            </a:duotone>
            <a:alphaModFix amt="25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56000"/>
                    </a14:imgEffect>
                  </a14:imgLayer>
                </a14:imgProps>
              </a:ext>
            </a:extLst>
          </a:blip>
          <a:srcRect r="11555" b="-1"/>
          <a:stretch/>
        </p:blipFill>
        <p:spPr bwMode="auto">
          <a:xfrm>
            <a:off x="0" y="-96953"/>
            <a:ext cx="12192000" cy="6857990"/>
          </a:xfrm>
          <a:prstGeom prst="rect">
            <a:avLst/>
          </a:prstGeom>
          <a:noFill/>
        </p:spPr>
      </p:pic>
      <p:sp>
        <p:nvSpPr>
          <p:cNvPr id="13" name="CuadroTexto 12"/>
          <p:cNvSpPr txBox="1"/>
          <p:nvPr/>
        </p:nvSpPr>
        <p:spPr>
          <a:xfrm>
            <a:off x="774646" y="158859"/>
            <a:ext cx="10262086" cy="584775"/>
          </a:xfrm>
          <a:prstGeom prst="rect">
            <a:avLst/>
          </a:prstGeom>
          <a:solidFill>
            <a:srgbClr val="FF0000">
              <a:alpha val="70000"/>
            </a:srgb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pPr algn="ctr"/>
            <a:r>
              <a:rPr lang="es-CL" sz="32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CÁLCULO </a:t>
            </a:r>
            <a:r>
              <a:rPr lang="es-CL" sz="32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DE </a:t>
            </a:r>
            <a:r>
              <a:rPr lang="es-CL" sz="32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DISTANCIA</a:t>
            </a:r>
            <a:endParaRPr lang="es-CL" sz="32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10" name="Text Box 1030">
            <a:extLst>
              <a:ext uri="{FF2B5EF4-FFF2-40B4-BE49-F238E27FC236}">
                <a16:creationId xmlns:a16="http://schemas.microsoft.com/office/drawing/2014/main" xmlns="" id="{7FE414FA-D9F1-4F2F-9D59-1F9218AFC4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52247" y="1204614"/>
            <a:ext cx="7001512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2000" b="1" dirty="0">
                <a:solidFill>
                  <a:schemeClr val="accent4"/>
                </a:solidFill>
                <a:latin typeface="Arial Black" panose="020B0A04020102020204" pitchFamily="34" charset="0"/>
              </a:rPr>
              <a:t>D.T.= DISTANCIA EN EL TERRENO        (MTS.)</a:t>
            </a:r>
          </a:p>
          <a:p>
            <a:pPr algn="just">
              <a:spcBef>
                <a:spcPct val="50000"/>
              </a:spcBef>
            </a:pPr>
            <a:r>
              <a:rPr lang="es-ES_tradnl" sz="2000" b="1" dirty="0">
                <a:solidFill>
                  <a:schemeClr val="accent4"/>
                </a:solidFill>
                <a:latin typeface="Arial Black" panose="020B0A04020102020204" pitchFamily="34" charset="0"/>
              </a:rPr>
              <a:t>D.C.= DISTANCIA EN LA CARTA             (CMS.)	</a:t>
            </a:r>
          </a:p>
          <a:p>
            <a:pPr>
              <a:spcBef>
                <a:spcPct val="50000"/>
              </a:spcBef>
            </a:pPr>
            <a:r>
              <a:rPr lang="es-ES_tradnl" sz="2000" b="1" dirty="0">
                <a:solidFill>
                  <a:schemeClr val="accent4"/>
                </a:solidFill>
                <a:latin typeface="Arial Black" panose="020B0A04020102020204" pitchFamily="34" charset="0"/>
              </a:rPr>
              <a:t>F.R.= FRACCION REPRESENTATIVA     (1:50.000)</a:t>
            </a:r>
          </a:p>
        </p:txBody>
      </p:sp>
      <p:sp>
        <p:nvSpPr>
          <p:cNvPr id="7" name="Triángulo isósceles 6">
            <a:extLst>
              <a:ext uri="{FF2B5EF4-FFF2-40B4-BE49-F238E27FC236}">
                <a16:creationId xmlns:a16="http://schemas.microsoft.com/office/drawing/2014/main" xmlns="" id="{1C82C507-AC0F-4A49-884E-6313AFCB88D6}"/>
              </a:ext>
            </a:extLst>
          </p:cNvPr>
          <p:cNvSpPr/>
          <p:nvPr/>
        </p:nvSpPr>
        <p:spPr>
          <a:xfrm>
            <a:off x="774646" y="965047"/>
            <a:ext cx="2296100" cy="1520123"/>
          </a:xfrm>
          <a:prstGeom prst="triangle">
            <a:avLst/>
          </a:prstGeom>
          <a:solidFill>
            <a:srgbClr val="FFFF0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14" name="Text Box 1026">
            <a:extLst>
              <a:ext uri="{FF2B5EF4-FFF2-40B4-BE49-F238E27FC236}">
                <a16:creationId xmlns:a16="http://schemas.microsoft.com/office/drawing/2014/main" xmlns="" id="{E44C236C-A2C0-4B1E-AFAC-052B280B3C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65639" y="1096623"/>
            <a:ext cx="1714113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2000" dirty="0">
                <a:latin typeface="Arial Black" panose="020B0A04020102020204" pitchFamily="34" charset="0"/>
              </a:rPr>
              <a:t>      </a:t>
            </a:r>
          </a:p>
          <a:p>
            <a:pPr>
              <a:spcBef>
                <a:spcPct val="50000"/>
              </a:spcBef>
            </a:pPr>
            <a:r>
              <a:rPr lang="es-ES_tradnl" sz="2000" dirty="0">
                <a:latin typeface="Arial Black" panose="020B0A04020102020204" pitchFamily="34" charset="0"/>
              </a:rPr>
              <a:t>    </a:t>
            </a:r>
            <a:r>
              <a:rPr lang="es-ES_tradnl" sz="2000" dirty="0">
                <a:solidFill>
                  <a:srgbClr val="FF0000"/>
                </a:solidFill>
                <a:latin typeface="Arial Black" panose="020B0A04020102020204" pitchFamily="34" charset="0"/>
              </a:rPr>
              <a:t>  D. T </a:t>
            </a:r>
          </a:p>
          <a:p>
            <a:pPr>
              <a:spcBef>
                <a:spcPct val="50000"/>
              </a:spcBef>
            </a:pPr>
            <a:r>
              <a:rPr lang="es-ES_tradnl" sz="2000" dirty="0">
                <a:solidFill>
                  <a:srgbClr val="FF0000"/>
                </a:solidFill>
                <a:latin typeface="Arial Black" panose="020B0A04020102020204" pitchFamily="34" charset="0"/>
              </a:rPr>
              <a:t>D.C.    F.R.</a:t>
            </a:r>
            <a:r>
              <a:rPr lang="es-ES_tradnl" sz="2000" u="sng" dirty="0">
                <a:solidFill>
                  <a:srgbClr val="FF0000"/>
                </a:solidFill>
                <a:latin typeface="Arial Black" panose="020B0A04020102020204" pitchFamily="34" charset="0"/>
              </a:rPr>
              <a:t>    </a:t>
            </a:r>
            <a:endParaRPr lang="es-ES_tradnl" sz="2000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cxnSp>
        <p:nvCxnSpPr>
          <p:cNvPr id="11" name="Conector recto 10">
            <a:extLst>
              <a:ext uri="{FF2B5EF4-FFF2-40B4-BE49-F238E27FC236}">
                <a16:creationId xmlns:a16="http://schemas.microsoft.com/office/drawing/2014/main" xmlns="" id="{95EEA098-31F9-422F-B76B-705DFDA64412}"/>
              </a:ext>
            </a:extLst>
          </p:cNvPr>
          <p:cNvCxnSpPr/>
          <p:nvPr/>
        </p:nvCxnSpPr>
        <p:spPr>
          <a:xfrm>
            <a:off x="1241946" y="1866333"/>
            <a:ext cx="1362494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Conector recto 16">
            <a:extLst>
              <a:ext uri="{FF2B5EF4-FFF2-40B4-BE49-F238E27FC236}">
                <a16:creationId xmlns:a16="http://schemas.microsoft.com/office/drawing/2014/main" xmlns="" id="{50F00A3B-E444-4180-95E3-A699F8C00ED3}"/>
              </a:ext>
            </a:extLst>
          </p:cNvPr>
          <p:cNvCxnSpPr>
            <a:cxnSpLocks/>
            <a:endCxn id="7" idx="3"/>
          </p:cNvCxnSpPr>
          <p:nvPr/>
        </p:nvCxnSpPr>
        <p:spPr>
          <a:xfrm>
            <a:off x="1922695" y="1866333"/>
            <a:ext cx="1" cy="618837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Rectángulo 18">
            <a:extLst>
              <a:ext uri="{FF2B5EF4-FFF2-40B4-BE49-F238E27FC236}">
                <a16:creationId xmlns:a16="http://schemas.microsoft.com/office/drawing/2014/main" xmlns="" id="{1318053C-B670-47EA-BE12-D6CA87CC5D80}"/>
              </a:ext>
            </a:extLst>
          </p:cNvPr>
          <p:cNvSpPr/>
          <p:nvPr/>
        </p:nvSpPr>
        <p:spPr>
          <a:xfrm>
            <a:off x="774649" y="2989033"/>
            <a:ext cx="10262083" cy="1938992"/>
          </a:xfrm>
          <a:prstGeom prst="rect">
            <a:avLst/>
          </a:prstGeom>
          <a:ln w="381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es-ES_tradnl" sz="2000" b="1" dirty="0">
                <a:solidFill>
                  <a:schemeClr val="accent4"/>
                </a:solidFill>
                <a:latin typeface="Arial Black" panose="020B0A04020102020204" pitchFamily="34" charset="0"/>
              </a:rPr>
              <a:t>Para  aplicar esta formula se debe “TAPAR” la incógnita para saber si hay que multiplicar o dividir. Antes de multiplicar o dividir  transformar siempre los valores a centímetros EJEMPLO: De mts.  a  cms.  Se agregan  dos ceros  a la cantidad  de metros  y así quedaran en cms.    1.000 mts.  =  100.000 cms Además las respuestas  de:  DT tienen que ser en metros, DC en cms. y              FR en la representación 1: xxxxx </a:t>
            </a:r>
            <a:endParaRPr lang="es-CL" sz="2000" dirty="0">
              <a:solidFill>
                <a:schemeClr val="accent4"/>
              </a:solidFill>
              <a:latin typeface="Arial Black" panose="020B0A04020102020204" pitchFamily="34" charset="0"/>
            </a:endParaRPr>
          </a:p>
        </p:txBody>
      </p:sp>
      <p:sp>
        <p:nvSpPr>
          <p:cNvPr id="21" name="8 CuadroTexto">
            <a:extLst>
              <a:ext uri="{FF2B5EF4-FFF2-40B4-BE49-F238E27FC236}">
                <a16:creationId xmlns:a16="http://schemas.microsoft.com/office/drawing/2014/main" xmlns="" id="{B172BD7D-265C-44D6-AC42-B77B68ABEF58}"/>
              </a:ext>
            </a:extLst>
          </p:cNvPr>
          <p:cNvSpPr txBox="1"/>
          <p:nvPr/>
        </p:nvSpPr>
        <p:spPr>
          <a:xfrm>
            <a:off x="774646" y="5222683"/>
            <a:ext cx="10262086" cy="1569660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es-ES" sz="2400" dirty="0"/>
              <a:t>Ejecución de Formulas:    </a:t>
            </a:r>
          </a:p>
          <a:p>
            <a:pPr algn="just">
              <a:defRPr/>
            </a:pPr>
            <a:r>
              <a:rPr lang="es-ES" sz="2400" dirty="0"/>
              <a:t> </a:t>
            </a:r>
            <a:r>
              <a:rPr lang="es-ES" sz="2400" b="1" dirty="0">
                <a:solidFill>
                  <a:srgbClr val="FF0000"/>
                </a:solidFill>
              </a:rPr>
              <a:t>DT</a:t>
            </a:r>
            <a:r>
              <a:rPr lang="es-ES" sz="2400" dirty="0"/>
              <a:t> = DC x  FR		         2 cms. x 50.000 = 100.000 cms. = </a:t>
            </a:r>
            <a:r>
              <a:rPr lang="es-ES" sz="2400" b="1" dirty="0">
                <a:solidFill>
                  <a:srgbClr val="FF0000"/>
                </a:solidFill>
              </a:rPr>
              <a:t>1.000 mts.</a:t>
            </a:r>
            <a:endParaRPr lang="es-ES" sz="2400" dirty="0"/>
          </a:p>
          <a:p>
            <a:pPr>
              <a:defRPr/>
            </a:pPr>
            <a:r>
              <a:rPr lang="es-ES" sz="2400" dirty="0"/>
              <a:t> </a:t>
            </a:r>
            <a:r>
              <a:rPr lang="es-ES" sz="2400" b="1" dirty="0">
                <a:solidFill>
                  <a:srgbClr val="FF0000"/>
                </a:solidFill>
              </a:rPr>
              <a:t>DC</a:t>
            </a:r>
            <a:r>
              <a:rPr lang="es-ES" sz="2400" dirty="0"/>
              <a:t> = DT  /  FR                 1.000 mts. = 100.000 cms. / 50.000 = </a:t>
            </a:r>
            <a:r>
              <a:rPr lang="es-ES" sz="2400" b="1" dirty="0">
                <a:solidFill>
                  <a:srgbClr val="FF0000"/>
                </a:solidFill>
              </a:rPr>
              <a:t>2 cms.</a:t>
            </a:r>
          </a:p>
          <a:p>
            <a:pPr>
              <a:defRPr/>
            </a:pPr>
            <a:r>
              <a:rPr lang="es-ES" sz="2400" dirty="0"/>
              <a:t> </a:t>
            </a:r>
            <a:r>
              <a:rPr lang="es-ES" sz="2400" b="1" dirty="0">
                <a:solidFill>
                  <a:srgbClr val="FF0000"/>
                </a:solidFill>
              </a:rPr>
              <a:t>FR</a:t>
            </a:r>
            <a:r>
              <a:rPr lang="es-ES" sz="2400" dirty="0"/>
              <a:t> = DT  /  DC	                100.000 cms. / 2 cms. = 50.000 = </a:t>
            </a:r>
            <a:r>
              <a:rPr lang="es-ES" sz="2400" b="1" dirty="0">
                <a:solidFill>
                  <a:srgbClr val="FF0000"/>
                </a:solidFill>
              </a:rPr>
              <a:t>1: 50.000</a:t>
            </a:r>
            <a:endParaRPr lang="es-ES" sz="2400" dirty="0"/>
          </a:p>
        </p:txBody>
      </p:sp>
      <p:sp>
        <p:nvSpPr>
          <p:cNvPr id="24" name="Flecha: hacia abajo 23">
            <a:extLst>
              <a:ext uri="{FF2B5EF4-FFF2-40B4-BE49-F238E27FC236}">
                <a16:creationId xmlns:a16="http://schemas.microsoft.com/office/drawing/2014/main" xmlns="" id="{C0E20CF9-13A5-484E-A80D-7F771027B39A}"/>
              </a:ext>
            </a:extLst>
          </p:cNvPr>
          <p:cNvSpPr/>
          <p:nvPr/>
        </p:nvSpPr>
        <p:spPr>
          <a:xfrm rot="16200000">
            <a:off x="3136695" y="6145441"/>
            <a:ext cx="217492" cy="849491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25" name="Flecha: hacia abajo 24">
            <a:extLst>
              <a:ext uri="{FF2B5EF4-FFF2-40B4-BE49-F238E27FC236}">
                <a16:creationId xmlns:a16="http://schemas.microsoft.com/office/drawing/2014/main" xmlns="" id="{CBDDB107-4696-4EFF-85D3-79D36EBDDEBB}"/>
              </a:ext>
            </a:extLst>
          </p:cNvPr>
          <p:cNvSpPr/>
          <p:nvPr/>
        </p:nvSpPr>
        <p:spPr>
          <a:xfrm rot="16200000">
            <a:off x="3136696" y="5753941"/>
            <a:ext cx="217492" cy="849491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26" name="Flecha: hacia abajo 25">
            <a:extLst>
              <a:ext uri="{FF2B5EF4-FFF2-40B4-BE49-F238E27FC236}">
                <a16:creationId xmlns:a16="http://schemas.microsoft.com/office/drawing/2014/main" xmlns="" id="{299DB843-EC72-4C4A-A7B6-B4B627076E55}"/>
              </a:ext>
            </a:extLst>
          </p:cNvPr>
          <p:cNvSpPr/>
          <p:nvPr/>
        </p:nvSpPr>
        <p:spPr>
          <a:xfrm rot="16200000">
            <a:off x="3136696" y="5412950"/>
            <a:ext cx="217492" cy="849491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29698976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2" descr="TORREON"/>
          <p:cNvPicPr>
            <a:picLocks noChangeAspect="1" noChangeArrowheads="1"/>
          </p:cNvPicPr>
          <p:nvPr/>
        </p:nvPicPr>
        <p:blipFill rotWithShape="1">
          <a:blip r:embed="rId2">
            <a:duotone>
              <a:prstClr val="black"/>
              <a:schemeClr val="accent5">
                <a:tint val="45000"/>
                <a:satMod val="400000"/>
              </a:schemeClr>
            </a:duotone>
            <a:alphaModFix amt="25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56000"/>
                    </a14:imgEffect>
                  </a14:imgLayer>
                </a14:imgProps>
              </a:ext>
            </a:extLst>
          </a:blip>
          <a:srcRect r="11555" b="-1"/>
          <a:stretch/>
        </p:blipFill>
        <p:spPr bwMode="auto">
          <a:xfrm>
            <a:off x="0" y="-96953"/>
            <a:ext cx="12192000" cy="6857990"/>
          </a:xfrm>
          <a:prstGeom prst="rect">
            <a:avLst/>
          </a:prstGeom>
          <a:noFill/>
        </p:spPr>
      </p:pic>
      <p:sp>
        <p:nvSpPr>
          <p:cNvPr id="13" name="CuadroTexto 12"/>
          <p:cNvSpPr txBox="1"/>
          <p:nvPr/>
        </p:nvSpPr>
        <p:spPr>
          <a:xfrm>
            <a:off x="896963" y="177041"/>
            <a:ext cx="10262086" cy="584775"/>
          </a:xfrm>
          <a:prstGeom prst="rect">
            <a:avLst/>
          </a:prstGeom>
          <a:solidFill>
            <a:srgbClr val="FF0000">
              <a:alpha val="70000"/>
            </a:srgb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pPr algn="ctr"/>
            <a:r>
              <a:rPr lang="es-CL" sz="32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LOCALIZACIÓN DE PUNTOS</a:t>
            </a:r>
            <a:endParaRPr lang="es-CL" sz="32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xmlns="" id="{71AD880E-0C11-40C5-AC36-555478A51222}"/>
              </a:ext>
            </a:extLst>
          </p:cNvPr>
          <p:cNvSpPr/>
          <p:nvPr/>
        </p:nvSpPr>
        <p:spPr>
          <a:xfrm>
            <a:off x="1651066" y="1122169"/>
            <a:ext cx="895388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CO" altLang="es-CL" sz="2400" dirty="0" smtClean="0">
                <a:solidFill>
                  <a:schemeClr val="accent4"/>
                </a:solidFill>
                <a:latin typeface="Arial Black" panose="020B0A04020102020204" pitchFamily="34" charset="0"/>
              </a:rPr>
              <a:t>Localización </a:t>
            </a:r>
            <a:r>
              <a:rPr lang="es-CO" altLang="es-CL" sz="2400" dirty="0">
                <a:solidFill>
                  <a:schemeClr val="accent4"/>
                </a:solidFill>
                <a:latin typeface="Arial Black" panose="020B0A04020102020204" pitchFamily="34" charset="0"/>
              </a:rPr>
              <a:t>de un punto desconocido mediante la ocupación sucesiva de dos o tres posiciones conocidas.</a:t>
            </a:r>
            <a:endParaRPr lang="es-CL" sz="2400" dirty="0">
              <a:solidFill>
                <a:schemeClr val="accent4"/>
              </a:solidFill>
              <a:latin typeface="Arial Black" panose="020B0A04020102020204" pitchFamily="34" charset="0"/>
            </a:endParaRPr>
          </a:p>
        </p:txBody>
      </p:sp>
      <p:grpSp>
        <p:nvGrpSpPr>
          <p:cNvPr id="8" name="Group 11">
            <a:extLst>
              <a:ext uri="{FF2B5EF4-FFF2-40B4-BE49-F238E27FC236}">
                <a16:creationId xmlns:a16="http://schemas.microsoft.com/office/drawing/2014/main" xmlns="" id="{8CB78584-3639-4588-97C7-751D16BABAAD}"/>
              </a:ext>
            </a:extLst>
          </p:cNvPr>
          <p:cNvGrpSpPr>
            <a:grpSpLocks/>
          </p:cNvGrpSpPr>
          <p:nvPr/>
        </p:nvGrpSpPr>
        <p:grpSpPr bwMode="auto">
          <a:xfrm>
            <a:off x="3552216" y="4621695"/>
            <a:ext cx="2971800" cy="1676400"/>
            <a:chOff x="1584" y="1200"/>
            <a:chExt cx="2208" cy="2016"/>
          </a:xfrm>
        </p:grpSpPr>
        <p:sp>
          <p:nvSpPr>
            <p:cNvPr id="9" name="Oval 6">
              <a:extLst>
                <a:ext uri="{FF2B5EF4-FFF2-40B4-BE49-F238E27FC236}">
                  <a16:creationId xmlns:a16="http://schemas.microsoft.com/office/drawing/2014/main" xmlns="" id="{C693480C-09B2-4637-9A01-95CF22805F5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84" y="3072"/>
              <a:ext cx="240" cy="144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algn="ctr">
                <a:defRPr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algn="ctr">
                <a:defRPr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algn="ctr">
                <a:defRPr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algn="ctr">
                <a:defRPr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algn="ctr">
                <a:defRPr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s-CL" altLang="es-CL" dirty="0"/>
            </a:p>
          </p:txBody>
        </p:sp>
        <p:sp>
          <p:nvSpPr>
            <p:cNvPr id="10" name="Oval 7">
              <a:extLst>
                <a:ext uri="{FF2B5EF4-FFF2-40B4-BE49-F238E27FC236}">
                  <a16:creationId xmlns:a16="http://schemas.microsoft.com/office/drawing/2014/main" xmlns="" id="{C67DA891-9AEF-4717-94F0-AF029601F5D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52" y="3072"/>
              <a:ext cx="240" cy="144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algn="ctr">
                <a:defRPr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algn="ctr">
                <a:defRPr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algn="ctr">
                <a:defRPr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algn="ctr">
                <a:defRPr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algn="ctr">
                <a:defRPr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s-CL" altLang="es-CL" dirty="0"/>
            </a:p>
          </p:txBody>
        </p:sp>
        <p:sp>
          <p:nvSpPr>
            <p:cNvPr id="11" name="Oval 8">
              <a:extLst>
                <a:ext uri="{FF2B5EF4-FFF2-40B4-BE49-F238E27FC236}">
                  <a16:creationId xmlns:a16="http://schemas.microsoft.com/office/drawing/2014/main" xmlns="" id="{8BD2744A-F2CB-4516-B1C4-215D1F262EB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96" y="1440"/>
              <a:ext cx="240" cy="144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algn="ctr">
                <a:defRPr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algn="ctr">
                <a:defRPr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algn="ctr">
                <a:defRPr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algn="ctr">
                <a:defRPr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algn="ctr">
                <a:defRPr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s-CL" altLang="es-CL" dirty="0"/>
            </a:p>
          </p:txBody>
        </p:sp>
        <p:sp>
          <p:nvSpPr>
            <p:cNvPr id="14" name="Line 9">
              <a:extLst>
                <a:ext uri="{FF2B5EF4-FFF2-40B4-BE49-F238E27FC236}">
                  <a16:creationId xmlns:a16="http://schemas.microsoft.com/office/drawing/2014/main" xmlns="" id="{9DB5FEA2-D77F-4800-8067-1C5EACF8BAC9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728" y="1200"/>
              <a:ext cx="1056" cy="1872"/>
            </a:xfrm>
            <a:prstGeom prst="line">
              <a:avLst/>
            </a:prstGeom>
            <a:noFill/>
            <a:ln w="762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 dirty="0"/>
            </a:p>
          </p:txBody>
        </p:sp>
        <p:sp>
          <p:nvSpPr>
            <p:cNvPr id="15" name="Line 10">
              <a:extLst>
                <a:ext uri="{FF2B5EF4-FFF2-40B4-BE49-F238E27FC236}">
                  <a16:creationId xmlns:a16="http://schemas.microsoft.com/office/drawing/2014/main" xmlns="" id="{555F03AF-B041-49BA-B682-8DAC04C07D65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400" y="1200"/>
              <a:ext cx="1200" cy="1872"/>
            </a:xfrm>
            <a:prstGeom prst="line">
              <a:avLst/>
            </a:prstGeom>
            <a:noFill/>
            <a:ln w="762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 dirty="0"/>
            </a:p>
          </p:txBody>
        </p:sp>
      </p:grpSp>
      <p:sp>
        <p:nvSpPr>
          <p:cNvPr id="4" name="CuadroTexto 3">
            <a:extLst>
              <a:ext uri="{FF2B5EF4-FFF2-40B4-BE49-F238E27FC236}">
                <a16:creationId xmlns:a16="http://schemas.microsoft.com/office/drawing/2014/main" xmlns="" id="{A92D9628-3AA4-4361-8CA6-CA7D19AE4C98}"/>
              </a:ext>
            </a:extLst>
          </p:cNvPr>
          <p:cNvSpPr txBox="1"/>
          <p:nvPr/>
        </p:nvSpPr>
        <p:spPr>
          <a:xfrm>
            <a:off x="3350023" y="6237817"/>
            <a:ext cx="7920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800" b="1" dirty="0"/>
              <a:t>P1</a:t>
            </a:r>
          </a:p>
        </p:txBody>
      </p:sp>
      <p:sp>
        <p:nvSpPr>
          <p:cNvPr id="17" name="CuadroTexto 16">
            <a:extLst>
              <a:ext uri="{FF2B5EF4-FFF2-40B4-BE49-F238E27FC236}">
                <a16:creationId xmlns:a16="http://schemas.microsoft.com/office/drawing/2014/main" xmlns="" id="{16FD60BE-00D0-439A-9868-5B1C2F1C3186}"/>
              </a:ext>
            </a:extLst>
          </p:cNvPr>
          <p:cNvSpPr txBox="1"/>
          <p:nvPr/>
        </p:nvSpPr>
        <p:spPr>
          <a:xfrm>
            <a:off x="4496141" y="4162542"/>
            <a:ext cx="7920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800" b="1" dirty="0"/>
              <a:t>OBJ</a:t>
            </a:r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xmlns="" id="{30BBDC2F-8FF6-435E-8CB8-2774BDA3B742}"/>
              </a:ext>
            </a:extLst>
          </p:cNvPr>
          <p:cNvSpPr txBox="1"/>
          <p:nvPr/>
        </p:nvSpPr>
        <p:spPr>
          <a:xfrm>
            <a:off x="6128010" y="6243679"/>
            <a:ext cx="7920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800" b="1" dirty="0"/>
              <a:t>P2</a:t>
            </a:r>
          </a:p>
        </p:txBody>
      </p:sp>
    </p:spTree>
    <p:extLst>
      <p:ext uri="{BB962C8B-B14F-4D97-AF65-F5344CB8AC3E}">
        <p14:creationId xmlns:p14="http://schemas.microsoft.com/office/powerpoint/2010/main" val="126105235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2" descr="TORREON"/>
          <p:cNvPicPr>
            <a:picLocks noChangeAspect="1" noChangeArrowheads="1"/>
          </p:cNvPicPr>
          <p:nvPr/>
        </p:nvPicPr>
        <p:blipFill rotWithShape="1">
          <a:blip r:embed="rId2">
            <a:duotone>
              <a:prstClr val="black"/>
              <a:schemeClr val="accent5">
                <a:tint val="45000"/>
                <a:satMod val="400000"/>
              </a:schemeClr>
            </a:duotone>
            <a:alphaModFix amt="25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56000"/>
                    </a14:imgEffect>
                  </a14:imgLayer>
                </a14:imgProps>
              </a:ext>
            </a:extLst>
          </a:blip>
          <a:srcRect r="11555" b="-1"/>
          <a:stretch/>
        </p:blipFill>
        <p:spPr bwMode="auto">
          <a:xfrm>
            <a:off x="0" y="-96953"/>
            <a:ext cx="12192000" cy="6857990"/>
          </a:xfrm>
          <a:prstGeom prst="rect">
            <a:avLst/>
          </a:prstGeom>
          <a:noFill/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xmlns="" id="{2AEC4969-E3F0-434C-8309-84418AD19E30}"/>
              </a:ext>
            </a:extLst>
          </p:cNvPr>
          <p:cNvSpPr/>
          <p:nvPr/>
        </p:nvSpPr>
        <p:spPr>
          <a:xfrm>
            <a:off x="613760" y="945271"/>
            <a:ext cx="10964479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CO" altLang="es-CL" sz="2400" dirty="0">
                <a:solidFill>
                  <a:schemeClr val="accent4"/>
                </a:solidFill>
                <a:latin typeface="Arial Black" panose="020B0A04020102020204" pitchFamily="34" charset="0"/>
              </a:rPr>
              <a:t>1.-  Orientar </a:t>
            </a:r>
            <a:r>
              <a:rPr lang="es-CO" altLang="es-CL" sz="2400" dirty="0" smtClean="0">
                <a:solidFill>
                  <a:schemeClr val="accent4"/>
                </a:solidFill>
                <a:latin typeface="Arial Black" panose="020B0A04020102020204" pitchFamily="34" charset="0"/>
              </a:rPr>
              <a:t>la carta utilizando </a:t>
            </a:r>
            <a:r>
              <a:rPr lang="es-CO" altLang="es-CL" sz="2400" dirty="0">
                <a:solidFill>
                  <a:schemeClr val="accent4"/>
                </a:solidFill>
                <a:latin typeface="Arial Black" panose="020B0A04020102020204" pitchFamily="34" charset="0"/>
              </a:rPr>
              <a:t>una brújula.</a:t>
            </a:r>
          </a:p>
          <a:p>
            <a:pPr algn="just"/>
            <a:endParaRPr lang="es-CO" altLang="es-CL" sz="2400" dirty="0">
              <a:solidFill>
                <a:schemeClr val="accent4"/>
              </a:solidFill>
              <a:latin typeface="Arial Black" panose="020B0A04020102020204" pitchFamily="34" charset="0"/>
            </a:endParaRPr>
          </a:p>
          <a:p>
            <a:pPr algn="just"/>
            <a:r>
              <a:rPr lang="es-CO" altLang="es-CL" sz="2400" dirty="0">
                <a:solidFill>
                  <a:schemeClr val="accent4"/>
                </a:solidFill>
                <a:latin typeface="Arial Black" panose="020B0A04020102020204" pitchFamily="34" charset="0"/>
              </a:rPr>
              <a:t>2.- Localice y marque su posición en </a:t>
            </a:r>
            <a:r>
              <a:rPr lang="es-CO" altLang="es-CL" sz="2400" dirty="0" smtClean="0">
                <a:solidFill>
                  <a:schemeClr val="accent4"/>
                </a:solidFill>
                <a:latin typeface="Arial Black" panose="020B0A04020102020204" pitchFamily="34" charset="0"/>
              </a:rPr>
              <a:t>la carta.</a:t>
            </a:r>
            <a:endParaRPr lang="es-CO" altLang="es-CL" sz="2400" dirty="0">
              <a:solidFill>
                <a:schemeClr val="accent4"/>
              </a:solidFill>
              <a:latin typeface="Arial Black" panose="020B0A04020102020204" pitchFamily="34" charset="0"/>
            </a:endParaRPr>
          </a:p>
          <a:p>
            <a:pPr algn="just"/>
            <a:endParaRPr lang="es-CO" altLang="es-CL" sz="2400" dirty="0">
              <a:solidFill>
                <a:schemeClr val="accent4"/>
              </a:solidFill>
              <a:latin typeface="Arial Black" panose="020B0A04020102020204" pitchFamily="34" charset="0"/>
            </a:endParaRPr>
          </a:p>
          <a:p>
            <a:pPr algn="just"/>
            <a:r>
              <a:rPr lang="es-CO" altLang="es-CL" sz="2400" dirty="0">
                <a:solidFill>
                  <a:schemeClr val="accent4"/>
                </a:solidFill>
                <a:latin typeface="Arial Black" panose="020B0A04020102020204" pitchFamily="34" charset="0"/>
              </a:rPr>
              <a:t>3.- Determine un azimut magnético al punto </a:t>
            </a:r>
          </a:p>
          <a:p>
            <a:pPr algn="just"/>
            <a:r>
              <a:rPr lang="es-CO" altLang="es-CL" sz="2400" dirty="0">
                <a:solidFill>
                  <a:schemeClr val="accent4"/>
                </a:solidFill>
                <a:latin typeface="Arial Black" panose="020B0A04020102020204" pitchFamily="34" charset="0"/>
              </a:rPr>
              <a:t>     desconocido.</a:t>
            </a:r>
          </a:p>
          <a:p>
            <a:pPr algn="just"/>
            <a:endParaRPr lang="es-CO" altLang="es-CL" sz="2400" dirty="0">
              <a:solidFill>
                <a:schemeClr val="accent4"/>
              </a:solidFill>
              <a:latin typeface="Arial Black" panose="020B0A04020102020204" pitchFamily="34" charset="0"/>
            </a:endParaRPr>
          </a:p>
          <a:p>
            <a:pPr algn="just"/>
            <a:r>
              <a:rPr lang="es-CO" altLang="es-CL" sz="2400" dirty="0">
                <a:solidFill>
                  <a:schemeClr val="accent4"/>
                </a:solidFill>
                <a:latin typeface="Arial Black" panose="020B0A04020102020204" pitchFamily="34" charset="0"/>
              </a:rPr>
              <a:t>4.- Convierta este azimut magnético en un </a:t>
            </a:r>
          </a:p>
          <a:p>
            <a:pPr algn="just"/>
            <a:r>
              <a:rPr lang="es-CO" altLang="es-CL" sz="2400" dirty="0">
                <a:solidFill>
                  <a:schemeClr val="accent4"/>
                </a:solidFill>
                <a:latin typeface="Arial Black" panose="020B0A04020102020204" pitchFamily="34" charset="0"/>
              </a:rPr>
              <a:t>      azimut de cuadrícula.</a:t>
            </a:r>
          </a:p>
          <a:p>
            <a:pPr algn="just"/>
            <a:endParaRPr lang="es-CO" altLang="es-CL" sz="2400" dirty="0">
              <a:solidFill>
                <a:schemeClr val="accent4"/>
              </a:solidFill>
              <a:latin typeface="Arial Black" panose="020B0A04020102020204" pitchFamily="34" charset="0"/>
            </a:endParaRPr>
          </a:p>
          <a:p>
            <a:pPr algn="just"/>
            <a:r>
              <a:rPr lang="es-CO" altLang="es-CL" sz="2400" dirty="0">
                <a:solidFill>
                  <a:schemeClr val="accent4"/>
                </a:solidFill>
                <a:latin typeface="Arial Black" panose="020B0A04020102020204" pitchFamily="34" charset="0"/>
              </a:rPr>
              <a:t>5.- Trace una línea desde su posición  en este </a:t>
            </a:r>
          </a:p>
          <a:p>
            <a:pPr algn="just"/>
            <a:r>
              <a:rPr lang="es-CO" altLang="es-CL" sz="2400" dirty="0">
                <a:solidFill>
                  <a:schemeClr val="accent4"/>
                </a:solidFill>
                <a:latin typeface="Arial Black" panose="020B0A04020102020204" pitchFamily="34" charset="0"/>
              </a:rPr>
              <a:t>      azimut</a:t>
            </a:r>
            <a:r>
              <a:rPr lang="es-CO" altLang="es-CL" sz="2400" dirty="0" smtClean="0">
                <a:solidFill>
                  <a:schemeClr val="accent4"/>
                </a:solidFill>
                <a:latin typeface="Arial Black" panose="020B0A04020102020204" pitchFamily="34" charset="0"/>
              </a:rPr>
              <a:t>.</a:t>
            </a:r>
          </a:p>
          <a:p>
            <a:pPr algn="just"/>
            <a:endParaRPr lang="es-CO" altLang="es-CL" sz="2400" dirty="0" smtClean="0">
              <a:solidFill>
                <a:schemeClr val="accent4"/>
              </a:solidFill>
              <a:latin typeface="Arial Black" panose="020B0A04020102020204" pitchFamily="34" charset="0"/>
            </a:endParaRPr>
          </a:p>
          <a:p>
            <a:pPr algn="just"/>
            <a:r>
              <a:rPr lang="es-CO" altLang="es-CL" sz="2400" dirty="0">
                <a:solidFill>
                  <a:schemeClr val="accent4"/>
                </a:solidFill>
                <a:latin typeface="Arial Black" panose="020B0A04020102020204" pitchFamily="34" charset="0"/>
              </a:rPr>
              <a:t>6.-  Muévase a una segunda </a:t>
            </a:r>
            <a:r>
              <a:rPr lang="es-CO" altLang="es-CL" sz="2400" dirty="0" smtClean="0">
                <a:solidFill>
                  <a:schemeClr val="accent4"/>
                </a:solidFill>
                <a:latin typeface="Arial Black" panose="020B0A04020102020204" pitchFamily="34" charset="0"/>
              </a:rPr>
              <a:t>posición </a:t>
            </a:r>
            <a:r>
              <a:rPr lang="es-CO" altLang="es-CL" sz="2400" dirty="0">
                <a:solidFill>
                  <a:schemeClr val="accent4"/>
                </a:solidFill>
                <a:latin typeface="Arial Black" panose="020B0A04020102020204" pitchFamily="34" charset="0"/>
              </a:rPr>
              <a:t>y repita los pasos 2 , 3 , 4 , y 5 </a:t>
            </a:r>
            <a:r>
              <a:rPr lang="es-CO" altLang="es-CL" sz="2400" dirty="0" smtClean="0">
                <a:solidFill>
                  <a:schemeClr val="accent4"/>
                </a:solidFill>
                <a:latin typeface="Arial Black" panose="020B0A04020102020204" pitchFamily="34" charset="0"/>
              </a:rPr>
              <a:t>.</a:t>
            </a:r>
            <a:endParaRPr lang="es-CO" altLang="es-CL" sz="2400" dirty="0">
              <a:solidFill>
                <a:schemeClr val="accent4"/>
              </a:solidFill>
              <a:latin typeface="Arial Black" panose="020B0A04020102020204" pitchFamily="34" charset="0"/>
            </a:endParaRPr>
          </a:p>
        </p:txBody>
      </p:sp>
      <p:sp>
        <p:nvSpPr>
          <p:cNvPr id="9" name="CuadroTexto 8"/>
          <p:cNvSpPr txBox="1"/>
          <p:nvPr/>
        </p:nvSpPr>
        <p:spPr>
          <a:xfrm>
            <a:off x="896963" y="177041"/>
            <a:ext cx="10262086" cy="584775"/>
          </a:xfrm>
          <a:prstGeom prst="rect">
            <a:avLst/>
          </a:prstGeom>
          <a:solidFill>
            <a:srgbClr val="FF0000">
              <a:alpha val="70000"/>
            </a:srgb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pPr algn="ctr"/>
            <a:r>
              <a:rPr lang="es-CL" sz="32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LOCALIZACIÓN DE PUNTOS</a:t>
            </a:r>
            <a:endParaRPr lang="es-CL" sz="32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87984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2" descr="TORREON"/>
          <p:cNvPicPr>
            <a:picLocks noChangeAspect="1" noChangeArrowheads="1"/>
          </p:cNvPicPr>
          <p:nvPr/>
        </p:nvPicPr>
        <p:blipFill rotWithShape="1">
          <a:blip r:embed="rId2">
            <a:duotone>
              <a:prstClr val="black"/>
              <a:schemeClr val="accent5">
                <a:tint val="45000"/>
                <a:satMod val="400000"/>
              </a:schemeClr>
            </a:duotone>
            <a:alphaModFix amt="25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56000"/>
                    </a14:imgEffect>
                  </a14:imgLayer>
                </a14:imgProps>
              </a:ext>
            </a:extLst>
          </a:blip>
          <a:srcRect r="11555" b="-1"/>
          <a:stretch/>
        </p:blipFill>
        <p:spPr bwMode="auto">
          <a:xfrm>
            <a:off x="0" y="-96953"/>
            <a:ext cx="12192000" cy="6857990"/>
          </a:xfrm>
          <a:prstGeom prst="rect">
            <a:avLst/>
          </a:prstGeom>
          <a:noFill/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xmlns="" id="{05338E30-BF1F-424D-8614-E6CE97F04C3A}"/>
              </a:ext>
            </a:extLst>
          </p:cNvPr>
          <p:cNvSpPr/>
          <p:nvPr/>
        </p:nvSpPr>
        <p:spPr>
          <a:xfrm>
            <a:off x="521350" y="1037603"/>
            <a:ext cx="11069636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CO" altLang="es-CL" sz="2800" dirty="0" smtClean="0">
                <a:solidFill>
                  <a:schemeClr val="accent4"/>
                </a:solidFill>
                <a:latin typeface="Arial Black" panose="020B0A04020102020204" pitchFamily="34" charset="0"/>
              </a:rPr>
              <a:t>La localización </a:t>
            </a:r>
            <a:r>
              <a:rPr lang="es-CO" altLang="es-CL" sz="2800" dirty="0">
                <a:solidFill>
                  <a:schemeClr val="accent4"/>
                </a:solidFill>
                <a:latin typeface="Arial Black" panose="020B0A04020102020204" pitchFamily="34" charset="0"/>
              </a:rPr>
              <a:t>de nuestra propia posición en </a:t>
            </a:r>
            <a:r>
              <a:rPr lang="es-CO" altLang="es-CL" sz="2800" dirty="0" smtClean="0">
                <a:solidFill>
                  <a:schemeClr val="accent4"/>
                </a:solidFill>
                <a:latin typeface="Arial Black" panose="020B0A04020102020204" pitchFamily="34" charset="0"/>
              </a:rPr>
              <a:t>la carta mediante </a:t>
            </a:r>
            <a:r>
              <a:rPr lang="es-CO" altLang="es-CL" sz="2800" dirty="0">
                <a:solidFill>
                  <a:schemeClr val="accent4"/>
                </a:solidFill>
                <a:latin typeface="Arial Black" panose="020B0A04020102020204" pitchFamily="34" charset="0"/>
              </a:rPr>
              <a:t>el uso de por lo menos dos posiciones conocidas y bien definidas en el terreno y en el </a:t>
            </a:r>
            <a:r>
              <a:rPr lang="es-CO" altLang="es-CL" sz="2800" dirty="0" smtClean="0">
                <a:solidFill>
                  <a:schemeClr val="accent4"/>
                </a:solidFill>
                <a:latin typeface="Arial Black" panose="020B0A04020102020204" pitchFamily="34" charset="0"/>
              </a:rPr>
              <a:t>mapa, se puede efectuar mediante el siguiente procedimiento:</a:t>
            </a:r>
          </a:p>
          <a:p>
            <a:pPr algn="just"/>
            <a:endParaRPr lang="es-CO" altLang="es-CL" sz="2800" dirty="0">
              <a:solidFill>
                <a:schemeClr val="accent4"/>
              </a:solidFill>
              <a:latin typeface="Arial Black" panose="020B0A04020102020204" pitchFamily="34" charset="0"/>
            </a:endParaRPr>
          </a:p>
          <a:p>
            <a:pPr algn="just">
              <a:spcBef>
                <a:spcPct val="0"/>
              </a:spcBef>
              <a:buClrTx/>
              <a:buSzTx/>
              <a:buFontTx/>
              <a:buNone/>
            </a:pPr>
            <a:r>
              <a:rPr lang="es-CO" altLang="es-CL" sz="2800" dirty="0" smtClean="0">
                <a:solidFill>
                  <a:schemeClr val="accent4"/>
                </a:solidFill>
                <a:latin typeface="Arial Black" panose="020B0A04020102020204" pitchFamily="34" charset="0"/>
              </a:rPr>
              <a:t>1.  </a:t>
            </a:r>
            <a:r>
              <a:rPr lang="es-CO" altLang="es-CL" sz="2800" dirty="0">
                <a:solidFill>
                  <a:schemeClr val="accent4"/>
                </a:solidFill>
                <a:latin typeface="Arial Black" panose="020B0A04020102020204" pitchFamily="34" charset="0"/>
              </a:rPr>
              <a:t>Orientar </a:t>
            </a:r>
            <a:r>
              <a:rPr lang="es-CO" altLang="es-CL" sz="2800" dirty="0" smtClean="0">
                <a:solidFill>
                  <a:schemeClr val="accent4"/>
                </a:solidFill>
                <a:latin typeface="Arial Black" panose="020B0A04020102020204" pitchFamily="34" charset="0"/>
              </a:rPr>
              <a:t>la carta utilizando </a:t>
            </a:r>
            <a:r>
              <a:rPr lang="es-CO" altLang="es-CL" sz="2800" dirty="0">
                <a:solidFill>
                  <a:schemeClr val="accent4"/>
                </a:solidFill>
                <a:latin typeface="Arial Black" panose="020B0A04020102020204" pitchFamily="34" charset="0"/>
              </a:rPr>
              <a:t>una brújula.</a:t>
            </a:r>
          </a:p>
          <a:p>
            <a:pPr algn="just">
              <a:spcBef>
                <a:spcPct val="0"/>
              </a:spcBef>
              <a:buClrTx/>
              <a:buSzTx/>
              <a:buFontTx/>
              <a:buNone/>
            </a:pPr>
            <a:endParaRPr lang="es-CO" altLang="es-CL" sz="2800" dirty="0">
              <a:solidFill>
                <a:schemeClr val="accent4"/>
              </a:solidFill>
              <a:latin typeface="Arial Black" panose="020B0A04020102020204" pitchFamily="34" charset="0"/>
            </a:endParaRPr>
          </a:p>
          <a:p>
            <a:pPr algn="just">
              <a:spcBef>
                <a:spcPct val="0"/>
              </a:spcBef>
              <a:buClrTx/>
              <a:buSzTx/>
              <a:buFontTx/>
              <a:buNone/>
            </a:pPr>
            <a:r>
              <a:rPr lang="es-CO" altLang="es-CL" sz="2800" dirty="0" smtClean="0">
                <a:solidFill>
                  <a:schemeClr val="accent4"/>
                </a:solidFill>
                <a:latin typeface="Arial Black" panose="020B0A04020102020204" pitchFamily="34" charset="0"/>
              </a:rPr>
              <a:t>2. Localice </a:t>
            </a:r>
            <a:r>
              <a:rPr lang="es-CO" altLang="es-CL" sz="2800" dirty="0">
                <a:solidFill>
                  <a:schemeClr val="accent4"/>
                </a:solidFill>
                <a:latin typeface="Arial Black" panose="020B0A04020102020204" pitchFamily="34" charset="0"/>
              </a:rPr>
              <a:t>la primera posición en el terreno y márquela en la </a:t>
            </a:r>
            <a:r>
              <a:rPr lang="es-CO" altLang="es-CL" sz="2800" dirty="0" smtClean="0">
                <a:solidFill>
                  <a:schemeClr val="accent4"/>
                </a:solidFill>
                <a:latin typeface="Arial Black" panose="020B0A04020102020204" pitchFamily="34" charset="0"/>
              </a:rPr>
              <a:t>carta.</a:t>
            </a:r>
            <a:endParaRPr lang="es-CO" altLang="es-CL" sz="2800" dirty="0">
              <a:solidFill>
                <a:schemeClr val="accent4"/>
              </a:solidFill>
              <a:latin typeface="Arial Black" panose="020B0A04020102020204" pitchFamily="34" charset="0"/>
            </a:endParaRPr>
          </a:p>
          <a:p>
            <a:pPr algn="just">
              <a:spcBef>
                <a:spcPct val="0"/>
              </a:spcBef>
              <a:buClrTx/>
              <a:buSzTx/>
              <a:buFontTx/>
              <a:buNone/>
            </a:pPr>
            <a:endParaRPr lang="es-CO" altLang="es-CL" sz="2800" dirty="0">
              <a:solidFill>
                <a:schemeClr val="accent4"/>
              </a:solidFill>
              <a:latin typeface="Arial Black" panose="020B0A04020102020204" pitchFamily="34" charset="0"/>
            </a:endParaRPr>
          </a:p>
          <a:p>
            <a:pPr algn="just">
              <a:spcBef>
                <a:spcPct val="0"/>
              </a:spcBef>
              <a:buClrTx/>
              <a:buSzTx/>
              <a:buFontTx/>
              <a:buNone/>
            </a:pPr>
            <a:r>
              <a:rPr lang="es-CO" altLang="es-CL" sz="2800" dirty="0">
                <a:solidFill>
                  <a:schemeClr val="accent4"/>
                </a:solidFill>
                <a:latin typeface="Arial Black" panose="020B0A04020102020204" pitchFamily="34" charset="0"/>
              </a:rPr>
              <a:t>3</a:t>
            </a:r>
            <a:r>
              <a:rPr lang="es-CO" altLang="es-CL" sz="2800" dirty="0" smtClean="0">
                <a:solidFill>
                  <a:schemeClr val="accent4"/>
                </a:solidFill>
                <a:latin typeface="Arial Black" panose="020B0A04020102020204" pitchFamily="34" charset="0"/>
              </a:rPr>
              <a:t>. </a:t>
            </a:r>
            <a:r>
              <a:rPr lang="es-CO" altLang="es-CL" sz="2800" dirty="0">
                <a:solidFill>
                  <a:schemeClr val="accent4"/>
                </a:solidFill>
                <a:latin typeface="Arial Black" panose="020B0A04020102020204" pitchFamily="34" charset="0"/>
              </a:rPr>
              <a:t>Determine el azimut magnético desde su posición hasta el punto conocido.</a:t>
            </a:r>
          </a:p>
          <a:p>
            <a:pPr algn="just"/>
            <a:endParaRPr lang="es-CO" altLang="es-CL" sz="2800" dirty="0">
              <a:solidFill>
                <a:schemeClr val="accent4"/>
              </a:solidFill>
              <a:latin typeface="Arial Black" panose="020B0A04020102020204" pitchFamily="34" charset="0"/>
            </a:endParaRPr>
          </a:p>
        </p:txBody>
      </p:sp>
      <p:sp>
        <p:nvSpPr>
          <p:cNvPr id="8" name="CuadroTexto 7"/>
          <p:cNvSpPr txBox="1"/>
          <p:nvPr/>
        </p:nvSpPr>
        <p:spPr>
          <a:xfrm>
            <a:off x="896963" y="177041"/>
            <a:ext cx="10262086" cy="584775"/>
          </a:xfrm>
          <a:prstGeom prst="rect">
            <a:avLst/>
          </a:prstGeom>
          <a:solidFill>
            <a:srgbClr val="FF0000">
              <a:alpha val="70000"/>
            </a:srgb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pPr algn="ctr"/>
            <a:r>
              <a:rPr lang="es-CL" sz="32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LOCALIZACIÓN DE PUNTOS</a:t>
            </a:r>
            <a:endParaRPr lang="es-CL" sz="32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538856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2" descr="TORREON"/>
          <p:cNvPicPr>
            <a:picLocks noChangeAspect="1" noChangeArrowheads="1"/>
          </p:cNvPicPr>
          <p:nvPr/>
        </p:nvPicPr>
        <p:blipFill rotWithShape="1">
          <a:blip r:embed="rId2">
            <a:duotone>
              <a:prstClr val="black"/>
              <a:schemeClr val="accent5">
                <a:tint val="45000"/>
                <a:satMod val="400000"/>
              </a:schemeClr>
            </a:duotone>
            <a:alphaModFix amt="25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56000"/>
                    </a14:imgEffect>
                  </a14:imgLayer>
                </a14:imgProps>
              </a:ext>
            </a:extLst>
          </a:blip>
          <a:srcRect r="11555" b="-1"/>
          <a:stretch/>
        </p:blipFill>
        <p:spPr bwMode="auto">
          <a:xfrm>
            <a:off x="0" y="-96953"/>
            <a:ext cx="12192000" cy="6857990"/>
          </a:xfrm>
          <a:prstGeom prst="rect">
            <a:avLst/>
          </a:prstGeom>
          <a:noFill/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xmlns="" id="{05338E30-BF1F-424D-8614-E6CE97F04C3A}"/>
              </a:ext>
            </a:extLst>
          </p:cNvPr>
          <p:cNvSpPr/>
          <p:nvPr/>
        </p:nvSpPr>
        <p:spPr>
          <a:xfrm>
            <a:off x="521350" y="1037603"/>
            <a:ext cx="11069636" cy="55215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CO" altLang="es-CL" sz="2800" dirty="0" smtClean="0">
                <a:solidFill>
                  <a:schemeClr val="accent4"/>
                </a:solidFill>
                <a:latin typeface="Arial Black" panose="020B0A04020102020204" pitchFamily="34" charset="0"/>
              </a:rPr>
              <a:t>La localización </a:t>
            </a:r>
            <a:r>
              <a:rPr lang="es-CO" altLang="es-CL" sz="2800" dirty="0">
                <a:solidFill>
                  <a:schemeClr val="accent4"/>
                </a:solidFill>
                <a:latin typeface="Arial Black" panose="020B0A04020102020204" pitchFamily="34" charset="0"/>
              </a:rPr>
              <a:t>de nuestra propia posición en </a:t>
            </a:r>
            <a:r>
              <a:rPr lang="es-CO" altLang="es-CL" sz="2800" dirty="0" smtClean="0">
                <a:solidFill>
                  <a:schemeClr val="accent4"/>
                </a:solidFill>
                <a:latin typeface="Arial Black" panose="020B0A04020102020204" pitchFamily="34" charset="0"/>
              </a:rPr>
              <a:t>la carta mediante </a:t>
            </a:r>
            <a:r>
              <a:rPr lang="es-CO" altLang="es-CL" sz="2800" dirty="0">
                <a:solidFill>
                  <a:schemeClr val="accent4"/>
                </a:solidFill>
                <a:latin typeface="Arial Black" panose="020B0A04020102020204" pitchFamily="34" charset="0"/>
              </a:rPr>
              <a:t>el uso de por lo menos dos posiciones conocidas y bien definidas en el terreno y en el </a:t>
            </a:r>
            <a:r>
              <a:rPr lang="es-CO" altLang="es-CL" sz="2800" dirty="0" smtClean="0">
                <a:solidFill>
                  <a:schemeClr val="accent4"/>
                </a:solidFill>
                <a:latin typeface="Arial Black" panose="020B0A04020102020204" pitchFamily="34" charset="0"/>
              </a:rPr>
              <a:t>mapa, se puede efectuar mediante el siguiente procedimiento:</a:t>
            </a:r>
          </a:p>
          <a:p>
            <a:pPr algn="just"/>
            <a:endParaRPr lang="es-CO" altLang="es-CL" sz="2800" dirty="0">
              <a:solidFill>
                <a:schemeClr val="accent4"/>
              </a:solidFill>
              <a:latin typeface="Arial Black" panose="020B0A04020102020204" pitchFamily="34" charset="0"/>
            </a:endParaRPr>
          </a:p>
          <a:p>
            <a:pPr algn="just">
              <a:spcBef>
                <a:spcPct val="0"/>
              </a:spcBef>
              <a:buClrTx/>
              <a:buSzTx/>
              <a:buFontTx/>
              <a:buNone/>
            </a:pPr>
            <a:r>
              <a:rPr lang="es-CO" altLang="es-CL" sz="2800" dirty="0" smtClean="0">
                <a:solidFill>
                  <a:schemeClr val="accent4"/>
                </a:solidFill>
                <a:latin typeface="Arial Black" panose="020B0A04020102020204" pitchFamily="34" charset="0"/>
              </a:rPr>
              <a:t>5. </a:t>
            </a:r>
            <a:r>
              <a:rPr lang="es-CO" altLang="es-CL" sz="2800" dirty="0">
                <a:solidFill>
                  <a:schemeClr val="accent4"/>
                </a:solidFill>
                <a:latin typeface="Arial Black" panose="020B0A04020102020204" pitchFamily="34" charset="0"/>
              </a:rPr>
              <a:t>Determine el </a:t>
            </a:r>
            <a:r>
              <a:rPr lang="es-CO" altLang="es-CL" sz="2800" dirty="0" err="1">
                <a:solidFill>
                  <a:schemeClr val="accent4"/>
                </a:solidFill>
                <a:latin typeface="Arial Black" panose="020B0A04020102020204" pitchFamily="34" charset="0"/>
              </a:rPr>
              <a:t>retroazimut</a:t>
            </a:r>
            <a:r>
              <a:rPr lang="es-CO" altLang="es-CL" sz="2800" dirty="0">
                <a:solidFill>
                  <a:schemeClr val="accent4"/>
                </a:solidFill>
                <a:latin typeface="Arial Black" panose="020B0A04020102020204" pitchFamily="34" charset="0"/>
              </a:rPr>
              <a:t>.</a:t>
            </a:r>
          </a:p>
          <a:p>
            <a:pPr algn="just">
              <a:spcBef>
                <a:spcPct val="0"/>
              </a:spcBef>
              <a:buClrTx/>
              <a:buSzTx/>
              <a:buFontTx/>
              <a:buNone/>
            </a:pPr>
            <a:endParaRPr lang="es-CO" altLang="es-CL" sz="2800" dirty="0">
              <a:solidFill>
                <a:schemeClr val="accent4"/>
              </a:solidFill>
              <a:latin typeface="Arial Black" panose="020B0A04020102020204" pitchFamily="34" charset="0"/>
            </a:endParaRPr>
          </a:p>
          <a:p>
            <a:pPr algn="just">
              <a:spcBef>
                <a:spcPct val="0"/>
              </a:spcBef>
              <a:buClrTx/>
              <a:buSzTx/>
              <a:buFontTx/>
              <a:buNone/>
            </a:pPr>
            <a:r>
              <a:rPr lang="es-CO" altLang="es-CL" sz="2800" dirty="0">
                <a:solidFill>
                  <a:schemeClr val="accent4"/>
                </a:solidFill>
                <a:latin typeface="Arial Black" panose="020B0A04020102020204" pitchFamily="34" charset="0"/>
              </a:rPr>
              <a:t>6</a:t>
            </a:r>
            <a:r>
              <a:rPr lang="es-CO" altLang="es-CL" sz="2800" dirty="0" smtClean="0">
                <a:solidFill>
                  <a:schemeClr val="accent4"/>
                </a:solidFill>
                <a:latin typeface="Arial Black" panose="020B0A04020102020204" pitchFamily="34" charset="0"/>
              </a:rPr>
              <a:t>.  </a:t>
            </a:r>
            <a:r>
              <a:rPr lang="es-CO" altLang="es-CL" sz="2800" dirty="0">
                <a:solidFill>
                  <a:schemeClr val="accent4"/>
                </a:solidFill>
                <a:latin typeface="Arial Black" panose="020B0A04020102020204" pitchFamily="34" charset="0"/>
              </a:rPr>
              <a:t>Trace una línea en el </a:t>
            </a:r>
            <a:r>
              <a:rPr lang="es-CO" altLang="es-CL" sz="2800" dirty="0" err="1">
                <a:solidFill>
                  <a:schemeClr val="accent4"/>
                </a:solidFill>
                <a:latin typeface="Arial Black" panose="020B0A04020102020204" pitchFamily="34" charset="0"/>
              </a:rPr>
              <a:t>retroacimut</a:t>
            </a:r>
            <a:r>
              <a:rPr lang="es-CO" altLang="es-CL" sz="2800" dirty="0">
                <a:solidFill>
                  <a:schemeClr val="accent4"/>
                </a:solidFill>
                <a:latin typeface="Arial Black" panose="020B0A04020102020204" pitchFamily="34" charset="0"/>
              </a:rPr>
              <a:t> desde </a:t>
            </a:r>
            <a:r>
              <a:rPr lang="es-CO" altLang="es-CL" sz="2800" dirty="0" smtClean="0">
                <a:solidFill>
                  <a:schemeClr val="accent4"/>
                </a:solidFill>
                <a:latin typeface="Arial Black" panose="020B0A04020102020204" pitchFamily="34" charset="0"/>
              </a:rPr>
              <a:t>la posición conocida  </a:t>
            </a:r>
            <a:r>
              <a:rPr lang="es-CO" altLang="es-CL" sz="2800" dirty="0">
                <a:solidFill>
                  <a:schemeClr val="accent4"/>
                </a:solidFill>
                <a:latin typeface="Arial Black" panose="020B0A04020102020204" pitchFamily="34" charset="0"/>
              </a:rPr>
              <a:t>y prolónguela lo </a:t>
            </a:r>
            <a:r>
              <a:rPr lang="es-CO" altLang="es-CL" sz="2800" dirty="0" smtClean="0">
                <a:solidFill>
                  <a:schemeClr val="accent4"/>
                </a:solidFill>
                <a:latin typeface="Arial Black" panose="020B0A04020102020204" pitchFamily="34" charset="0"/>
              </a:rPr>
              <a:t>necesario</a:t>
            </a:r>
            <a:r>
              <a:rPr lang="es-CO" altLang="es-CL" sz="2800" dirty="0">
                <a:solidFill>
                  <a:schemeClr val="accent4"/>
                </a:solidFill>
                <a:latin typeface="Arial Black" panose="020B0A04020102020204" pitchFamily="34" charset="0"/>
              </a:rPr>
              <a:t>.</a:t>
            </a:r>
          </a:p>
          <a:p>
            <a:pPr algn="just">
              <a:lnSpc>
                <a:spcPct val="60000"/>
              </a:lnSpc>
              <a:spcBef>
                <a:spcPct val="0"/>
              </a:spcBef>
              <a:buClrTx/>
              <a:buSzTx/>
              <a:buFontTx/>
              <a:buNone/>
            </a:pPr>
            <a:endParaRPr lang="es-CO" altLang="es-CL" sz="2800" dirty="0">
              <a:solidFill>
                <a:schemeClr val="accent4"/>
              </a:solidFill>
              <a:latin typeface="Arial Black" panose="020B0A04020102020204" pitchFamily="34" charset="0"/>
            </a:endParaRPr>
          </a:p>
          <a:p>
            <a:pPr algn="just">
              <a:spcBef>
                <a:spcPct val="0"/>
              </a:spcBef>
              <a:buClrTx/>
              <a:buSzTx/>
              <a:buFontTx/>
              <a:buNone/>
            </a:pPr>
            <a:r>
              <a:rPr lang="es-CO" altLang="es-CL" sz="2800" dirty="0">
                <a:solidFill>
                  <a:schemeClr val="accent4"/>
                </a:solidFill>
                <a:latin typeface="Arial Black" panose="020B0A04020102020204" pitchFamily="34" charset="0"/>
              </a:rPr>
              <a:t>7</a:t>
            </a:r>
            <a:r>
              <a:rPr lang="es-CO" altLang="es-CL" sz="2800" dirty="0" smtClean="0">
                <a:solidFill>
                  <a:schemeClr val="accent4"/>
                </a:solidFill>
                <a:latin typeface="Arial Black" panose="020B0A04020102020204" pitchFamily="34" charset="0"/>
              </a:rPr>
              <a:t>.  </a:t>
            </a:r>
            <a:r>
              <a:rPr lang="es-CO" altLang="es-CL" sz="2800" dirty="0">
                <a:solidFill>
                  <a:schemeClr val="accent4"/>
                </a:solidFill>
                <a:latin typeface="Arial Black" panose="020B0A04020102020204" pitchFamily="34" charset="0"/>
              </a:rPr>
              <a:t>Seleccione una segunda </a:t>
            </a:r>
            <a:r>
              <a:rPr lang="es-CO" altLang="es-CL" sz="2800" dirty="0" smtClean="0">
                <a:solidFill>
                  <a:schemeClr val="accent4"/>
                </a:solidFill>
                <a:latin typeface="Arial Black" panose="020B0A04020102020204" pitchFamily="34" charset="0"/>
              </a:rPr>
              <a:t>posición conocida </a:t>
            </a:r>
            <a:r>
              <a:rPr lang="es-CO" altLang="es-CL" sz="2800" dirty="0">
                <a:solidFill>
                  <a:schemeClr val="accent4"/>
                </a:solidFill>
                <a:latin typeface="Arial Black" panose="020B0A04020102020204" pitchFamily="34" charset="0"/>
              </a:rPr>
              <a:t>y repita los pasos 3,4,5,y 6 </a:t>
            </a:r>
            <a:endParaRPr lang="es-CL" sz="2800" dirty="0">
              <a:solidFill>
                <a:schemeClr val="accent4"/>
              </a:solidFill>
              <a:latin typeface="Arial Black" panose="020B0A04020102020204" pitchFamily="34" charset="0"/>
            </a:endParaRPr>
          </a:p>
          <a:p>
            <a:pPr algn="just"/>
            <a:endParaRPr lang="es-CO" altLang="es-CL" sz="2800" dirty="0">
              <a:solidFill>
                <a:schemeClr val="accent4"/>
              </a:solidFill>
              <a:latin typeface="Arial Black" panose="020B0A04020102020204" pitchFamily="34" charset="0"/>
            </a:endParaRPr>
          </a:p>
        </p:txBody>
      </p:sp>
      <p:sp>
        <p:nvSpPr>
          <p:cNvPr id="8" name="CuadroTexto 7"/>
          <p:cNvSpPr txBox="1"/>
          <p:nvPr/>
        </p:nvSpPr>
        <p:spPr>
          <a:xfrm>
            <a:off x="896963" y="177041"/>
            <a:ext cx="10262086" cy="584775"/>
          </a:xfrm>
          <a:prstGeom prst="rect">
            <a:avLst/>
          </a:prstGeom>
          <a:solidFill>
            <a:srgbClr val="FF0000">
              <a:alpha val="70000"/>
            </a:srgb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pPr algn="ctr"/>
            <a:r>
              <a:rPr lang="es-CL" sz="32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LOCALIZACIÓN DE PUNTOS</a:t>
            </a:r>
            <a:endParaRPr lang="es-CL" sz="32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681873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2" descr="TORREON"/>
          <p:cNvPicPr>
            <a:picLocks noChangeAspect="1" noChangeArrowheads="1"/>
          </p:cNvPicPr>
          <p:nvPr/>
        </p:nvPicPr>
        <p:blipFill rotWithShape="1">
          <a:blip r:embed="rId2">
            <a:duotone>
              <a:prstClr val="black"/>
              <a:schemeClr val="accent5">
                <a:tint val="45000"/>
                <a:satMod val="400000"/>
              </a:schemeClr>
            </a:duotone>
            <a:alphaModFix amt="25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56000"/>
                    </a14:imgEffect>
                  </a14:imgLayer>
                </a14:imgProps>
              </a:ext>
            </a:extLst>
          </a:blip>
          <a:srcRect r="11555" b="-1"/>
          <a:stretch/>
        </p:blipFill>
        <p:spPr bwMode="auto">
          <a:xfrm>
            <a:off x="0" y="-96953"/>
            <a:ext cx="12192000" cy="6857990"/>
          </a:xfrm>
          <a:prstGeom prst="rect">
            <a:avLst/>
          </a:prstGeom>
          <a:noFill/>
        </p:spPr>
      </p:pic>
      <p:sp>
        <p:nvSpPr>
          <p:cNvPr id="8" name="CuadroTexto 7"/>
          <p:cNvSpPr txBox="1"/>
          <p:nvPr/>
        </p:nvSpPr>
        <p:spPr>
          <a:xfrm>
            <a:off x="896963" y="177041"/>
            <a:ext cx="10262086" cy="584775"/>
          </a:xfrm>
          <a:prstGeom prst="rect">
            <a:avLst/>
          </a:prstGeom>
          <a:solidFill>
            <a:srgbClr val="FF0000">
              <a:alpha val="70000"/>
            </a:srgb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pPr algn="ctr"/>
            <a:r>
              <a:rPr lang="es-CL" sz="32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LOCALIZACIÓN DE PUNTOS</a:t>
            </a:r>
            <a:endParaRPr lang="es-CL" sz="32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xmlns="" id="{8D688FD2-C0F2-4451-A6D9-BA1CEEAADEDF}"/>
              </a:ext>
            </a:extLst>
          </p:cNvPr>
          <p:cNvSpPr/>
          <p:nvPr/>
        </p:nvSpPr>
        <p:spPr>
          <a:xfrm>
            <a:off x="1863834" y="1618123"/>
            <a:ext cx="8464332" cy="1200329"/>
          </a:xfrm>
          <a:prstGeom prst="rect">
            <a:avLst/>
          </a:prstGeom>
          <a:solidFill>
            <a:srgbClr val="CC0000"/>
          </a:solidFill>
        </p:spPr>
        <p:txBody>
          <a:bodyPr wrap="square">
            <a:spAutoFit/>
          </a:bodyPr>
          <a:lstStyle/>
          <a:p>
            <a:pPr marL="342900" marR="288290" lvl="0" indent="-342900" algn="just"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s-ES" sz="2400" b="1" dirty="0">
                <a:solidFill>
                  <a:schemeClr val="bg1">
                    <a:lumMod val="95000"/>
                    <a:lumOff val="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Método para obtener UN retro azimut: </a:t>
            </a:r>
            <a:endParaRPr lang="es-CL" sz="2400" b="1" dirty="0">
              <a:solidFill>
                <a:schemeClr val="bg1">
                  <a:lumMod val="95000"/>
                  <a:lumOff val="5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288290" lvl="1" indent="-285750" algn="just">
              <a:spcAft>
                <a:spcPts val="0"/>
              </a:spcAft>
              <a:buFont typeface="+mj-lt"/>
              <a:buAutoNum type="arabicPeriod"/>
              <a:tabLst>
                <a:tab pos="914400" algn="l"/>
              </a:tabLst>
            </a:pPr>
            <a:r>
              <a:rPr lang="es-ES" sz="2400" b="1" dirty="0">
                <a:solidFill>
                  <a:schemeClr val="bg1">
                    <a:lumMod val="95000"/>
                    <a:lumOff val="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Si el Azimut es de 180º o menos = SUME180º ( + ) </a:t>
            </a:r>
            <a:endParaRPr lang="es-CL" sz="2400" b="1" dirty="0">
              <a:solidFill>
                <a:schemeClr val="bg1">
                  <a:lumMod val="95000"/>
                  <a:lumOff val="5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288290" lvl="1" indent="-285750" algn="just">
              <a:spcAft>
                <a:spcPts val="0"/>
              </a:spcAft>
              <a:buFont typeface="+mj-lt"/>
              <a:buAutoNum type="arabicPeriod"/>
              <a:tabLst>
                <a:tab pos="914400" algn="l"/>
              </a:tabLst>
            </a:pPr>
            <a:r>
              <a:rPr lang="es-ES" sz="2400" b="1" dirty="0">
                <a:solidFill>
                  <a:schemeClr val="bg1">
                    <a:lumMod val="95000"/>
                    <a:lumOff val="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Si el Azimut es de 180º o más= RESTE 180º ( - ) </a:t>
            </a:r>
            <a:endParaRPr lang="es-CL" sz="2400" b="1" dirty="0">
              <a:solidFill>
                <a:schemeClr val="bg1">
                  <a:lumMod val="95000"/>
                  <a:lumOff val="5000"/>
                </a:schemeClr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xmlns="" id="{5E709A1F-00A6-4D11-9B07-DF021220D51F}"/>
              </a:ext>
            </a:extLst>
          </p:cNvPr>
          <p:cNvSpPr/>
          <p:nvPr/>
        </p:nvSpPr>
        <p:spPr>
          <a:xfrm>
            <a:off x="1076739" y="3543249"/>
            <a:ext cx="10038521" cy="830997"/>
          </a:xfrm>
          <a:prstGeom prst="rect">
            <a:avLst/>
          </a:prstGeom>
          <a:solidFill>
            <a:srgbClr val="CC0000"/>
          </a:solidFill>
        </p:spPr>
        <p:txBody>
          <a:bodyPr wrap="square">
            <a:spAutoFit/>
          </a:bodyPr>
          <a:lstStyle/>
          <a:p>
            <a:pPr algn="just">
              <a:spcBef>
                <a:spcPct val="0"/>
              </a:spcBef>
              <a:buClrTx/>
              <a:buSzTx/>
              <a:buFontTx/>
              <a:buNone/>
            </a:pPr>
            <a:r>
              <a:rPr lang="es-CO" altLang="es-CL" sz="2400" dirty="0">
                <a:solidFill>
                  <a:schemeClr val="accent4"/>
                </a:solidFill>
                <a:latin typeface="Arial Black" panose="020B0A04020102020204" pitchFamily="34" charset="0"/>
              </a:rPr>
              <a:t>NOTA: Su ubicación actual es </a:t>
            </a:r>
            <a:r>
              <a:rPr lang="es-CO" altLang="es-CL" sz="2400" dirty="0" err="1" smtClean="0">
                <a:solidFill>
                  <a:schemeClr val="accent4"/>
                </a:solidFill>
                <a:latin typeface="Arial Black" panose="020B0A04020102020204" pitchFamily="34" charset="0"/>
              </a:rPr>
              <a:t>exactament</a:t>
            </a:r>
            <a:r>
              <a:rPr lang="es-CO" altLang="es-CL" sz="2400" dirty="0" smtClean="0">
                <a:solidFill>
                  <a:schemeClr val="accent4"/>
                </a:solidFill>
                <a:latin typeface="Arial Black" panose="020B0A04020102020204" pitchFamily="34" charset="0"/>
              </a:rPr>
              <a:t> en </a:t>
            </a:r>
            <a:r>
              <a:rPr lang="es-CO" altLang="es-CL" sz="2400" dirty="0">
                <a:solidFill>
                  <a:schemeClr val="accent4"/>
                </a:solidFill>
                <a:latin typeface="Arial Black" panose="020B0A04020102020204" pitchFamily="34" charset="0"/>
              </a:rPr>
              <a:t>la intersección de ambas líneas.</a:t>
            </a:r>
          </a:p>
        </p:txBody>
      </p:sp>
    </p:spTree>
    <p:extLst>
      <p:ext uri="{BB962C8B-B14F-4D97-AF65-F5344CB8AC3E}">
        <p14:creationId xmlns:p14="http://schemas.microsoft.com/office/powerpoint/2010/main" val="12414241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961</TotalTime>
  <Words>868</Words>
  <Application>Microsoft Office PowerPoint</Application>
  <PresentationFormat>Panorámica</PresentationFormat>
  <Paragraphs>112</Paragraphs>
  <Slides>16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16</vt:i4>
      </vt:variant>
    </vt:vector>
  </HeadingPairs>
  <TitlesOfParts>
    <vt:vector size="23" baseType="lpstr">
      <vt:lpstr>Arial</vt:lpstr>
      <vt:lpstr>Arial Black</vt:lpstr>
      <vt:lpstr>Calibri</vt:lpstr>
      <vt:lpstr>Calibri Light</vt:lpstr>
      <vt:lpstr>Symbol</vt:lpstr>
      <vt:lpstr>Times New Roman</vt:lpstr>
      <vt:lpstr>Office Theme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Carlos Henriquez</dc:creator>
  <cp:lastModifiedBy>MATIAS</cp:lastModifiedBy>
  <cp:revision>101</cp:revision>
  <dcterms:created xsi:type="dcterms:W3CDTF">2020-01-08T13:28:39Z</dcterms:created>
  <dcterms:modified xsi:type="dcterms:W3CDTF">2024-03-13T10:17:55Z</dcterms:modified>
</cp:coreProperties>
</file>