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0" r:id="rId2"/>
    <p:sldId id="472" r:id="rId3"/>
    <p:sldId id="476" r:id="rId4"/>
    <p:sldId id="491" r:id="rId5"/>
    <p:sldId id="487" r:id="rId6"/>
    <p:sldId id="480" r:id="rId7"/>
    <p:sldId id="484" r:id="rId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9F9F"/>
    <a:srgbClr val="060614"/>
    <a:srgbClr val="669900"/>
    <a:srgbClr val="009900"/>
    <a:srgbClr val="006600"/>
    <a:srgbClr val="3366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500" autoAdjust="0"/>
    <p:restoredTop sz="94604" autoAdjust="0"/>
  </p:normalViewPr>
  <p:slideViewPr>
    <p:cSldViewPr>
      <p:cViewPr varScale="1">
        <p:scale>
          <a:sx n="77" d="100"/>
          <a:sy n="77" d="100"/>
        </p:scale>
        <p:origin x="738" y="90"/>
      </p:cViewPr>
      <p:guideLst>
        <p:guide orient="horz" pos="4065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93614-BE44-46F5-BBF0-DD81801E93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8D3358-747C-4FE3-BFBD-DB973BF90D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E28CA-9310-4760-B686-CD47DB5054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4BCCC9-1707-4073-A4BB-44AAE41D3A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580BF4-7FC8-47D5-8834-F14A9599BD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B1B51C-8400-4A6D-819D-D702CAF49F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F91AB2-E6B6-4202-B687-8A787B0D0E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FBC660-B761-4549-9008-98772AD183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7CD909-0BF8-4DBB-9C0D-4C201C630A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EB24A1-E0A9-4441-AA68-1B524F7B57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56706B-5BB9-49E3-89C9-3FFCF98256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6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F389B48-127D-4BA0-84F7-03603C17EBF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73263" y="29460"/>
            <a:ext cx="5175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 </a:t>
            </a: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N°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/1S 2026 (A.).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4925" y="491662"/>
            <a:ext cx="9037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</a:t>
            </a: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 FECHA/CSO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67544" y="1076437"/>
            <a:ext cx="8424936" cy="530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Defina barlovento.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MX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Defina manga.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se llama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medida de un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su línea de flotación hasta la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borda.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Movimiento longitudinal del buque, en que proa y popa oscilan en el plano de crujía</a:t>
            </a: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se llama la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deformación que sufre el casco de un buque, cuando su proa y popa están más arriba que su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centro.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llama  la medida de un buque desde su línea de flotación hasta la quilla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s-ES_tradnl" sz="2400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99592" y="692696"/>
            <a:ext cx="763284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Nombre </a:t>
            </a:r>
            <a:r>
              <a:rPr lang="es-CL" sz="24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partes que componen un buque </a:t>
            </a: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     embarcación</a:t>
            </a:r>
            <a:r>
              <a:rPr lang="es-CL" sz="28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CL" sz="28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608" y="1988840"/>
            <a:ext cx="7200800" cy="190182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004048" y="2060848"/>
            <a:ext cx="1368152" cy="2148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CL"/>
          </a:p>
        </p:txBody>
      </p:sp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1043608" y="4294255"/>
            <a:ext cx="7200800" cy="194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5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63545" y="1250758"/>
            <a:ext cx="5914033" cy="1944216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663544" y="374178"/>
            <a:ext cx="591403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CL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Nombre las partes que componen un buque y embarcación</a:t>
            </a:r>
            <a:r>
              <a:rPr lang="es-CL" sz="20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3543" y="3933056"/>
            <a:ext cx="5914033" cy="2232248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3923928" y="4077072"/>
            <a:ext cx="1872208" cy="33202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/>
          <p:cNvSpPr/>
          <p:nvPr/>
        </p:nvSpPr>
        <p:spPr>
          <a:xfrm>
            <a:off x="1979712" y="5676672"/>
            <a:ext cx="1872208" cy="33202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 14"/>
          <p:cNvSpPr/>
          <p:nvPr/>
        </p:nvSpPr>
        <p:spPr>
          <a:xfrm>
            <a:off x="5580112" y="5651553"/>
            <a:ext cx="1872208" cy="33202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589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74639"/>
          </a:xfrm>
        </p:spPr>
        <p:txBody>
          <a:bodyPr/>
          <a:lstStyle/>
          <a:p>
            <a:r>
              <a:rPr lang="es-MX" sz="6000" dirty="0" smtClean="0">
                <a:solidFill>
                  <a:srgbClr val="FFFF00"/>
                </a:solidFill>
              </a:rPr>
              <a:t/>
            </a:r>
            <a:br>
              <a:rPr lang="es-MX" sz="6000" dirty="0" smtClean="0">
                <a:solidFill>
                  <a:srgbClr val="FFFF00"/>
                </a:solidFill>
              </a:rPr>
            </a:br>
            <a:r>
              <a:rPr lang="es-MX" sz="6000" dirty="0" smtClean="0">
                <a:solidFill>
                  <a:srgbClr val="FFFF00"/>
                </a:solidFill>
              </a:rPr>
              <a:t>BUENA SUERTE.</a:t>
            </a:r>
            <a:endParaRPr lang="es-CL" sz="6000" dirty="0">
              <a:solidFill>
                <a:srgbClr val="FFFF0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987" y="548680"/>
            <a:ext cx="1724025" cy="18669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b="1" dirty="0" smtClean="0">
              <a:solidFill>
                <a:srgbClr val="FFFF00"/>
              </a:solidFill>
            </a:endParaRPr>
          </a:p>
          <a:p>
            <a:r>
              <a:rPr lang="es-CL" b="1" dirty="0" smtClean="0">
                <a:solidFill>
                  <a:srgbClr val="FFFF00"/>
                </a:solidFill>
              </a:rPr>
              <a:t>NÁUTICA </a:t>
            </a:r>
            <a:r>
              <a:rPr lang="es-CL" b="1" dirty="0">
                <a:solidFill>
                  <a:srgbClr val="FFFF00"/>
                </a:solidFill>
              </a:rPr>
              <a:t>Y </a:t>
            </a:r>
            <a:r>
              <a:rPr lang="es-CL" b="1" dirty="0" smtClean="0">
                <a:solidFill>
                  <a:srgbClr val="FFFF00"/>
                </a:solidFill>
              </a:rPr>
              <a:t>MARINERÍA</a:t>
            </a:r>
            <a:endParaRPr lang="es-C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6064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Barlovento.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Costado de donde viene el viento. Término que indica el sentido desde donde viene el viento con respecto a un observador situado en el </a:t>
            </a:r>
            <a:r>
              <a:rPr lang="es-MX" dirty="0" smtClean="0">
                <a:solidFill>
                  <a:srgbClr val="FFFF00"/>
                </a:solidFill>
                <a:latin typeface="JNCYN V+ Myriad Pro"/>
              </a:rPr>
              <a:t>buque.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20846" y="1052736"/>
            <a:ext cx="8283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Manga.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Es el ancho del buque medido en los puntos más salientes de las bandas, esto generalmente ocurre en la cuaderna maestra, al centro del buque.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30756" y="1724202"/>
            <a:ext cx="812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Cabeceo.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Movimiento longitudinal del buque, en que proa y popa oscilan en el plano de </a:t>
            </a:r>
            <a:r>
              <a:rPr lang="es-MX" dirty="0" smtClean="0">
                <a:solidFill>
                  <a:srgbClr val="FFFF00"/>
                </a:solidFill>
                <a:latin typeface="JNCYN V+ Myriad Pro"/>
              </a:rPr>
              <a:t>crujía.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30756" y="2370534"/>
            <a:ext cx="85617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Arrufo.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Es la deformación que sufre el casco de un buque cuando sus extremos de proa y popa están más altos que el centro del buque, producto que la proa y la popa respectivamente, se encuentran sobre la cresta de una ola y su centro en el seno de la misma.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30756" y="3595999"/>
            <a:ext cx="85617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Calado.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Medida que indica la distancia que existe entre el canto inferior de la quilla y la línea de flotación.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20846" y="4437112"/>
            <a:ext cx="74915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rgbClr val="FFFF00"/>
                </a:solidFill>
                <a:latin typeface="GPYGX B+ Myriad Pro"/>
              </a:rPr>
              <a:t>Toldilla</a:t>
            </a:r>
            <a:r>
              <a:rPr lang="es-CL" dirty="0">
                <a:solidFill>
                  <a:srgbClr val="FFFF00"/>
                </a:solidFill>
                <a:latin typeface="GPYGX B+ Myriad Pro"/>
              </a:rPr>
              <a:t> -</a:t>
            </a:r>
            <a:r>
              <a:rPr lang="es-CL" dirty="0" smtClean="0">
                <a:solidFill>
                  <a:srgbClr val="FFFF00"/>
                </a:solidFill>
                <a:latin typeface="GPYGX B+ Myriad Pro"/>
              </a:rPr>
              <a:t> alcázar- pulpito - combés - castillo</a:t>
            </a:r>
          </a:p>
          <a:p>
            <a:r>
              <a:rPr lang="es-CL" dirty="0">
                <a:solidFill>
                  <a:srgbClr val="FFFF00"/>
                </a:solidFill>
                <a:latin typeface="GPYGX B+ Myriad Pro"/>
              </a:rPr>
              <a:t>R</a:t>
            </a:r>
            <a:r>
              <a:rPr lang="es-CL" dirty="0" smtClean="0">
                <a:solidFill>
                  <a:srgbClr val="FFFF00"/>
                </a:solidFill>
                <a:latin typeface="GPYGX B+ Myriad Pro"/>
              </a:rPr>
              <a:t>oda - borda - quilla – codaste.</a:t>
            </a:r>
          </a:p>
          <a:p>
            <a:r>
              <a:rPr lang="es-MX" dirty="0" smtClean="0">
                <a:solidFill>
                  <a:srgbClr val="FFFF00"/>
                </a:solidFill>
                <a:latin typeface="GPYGX B+ Myriad Pro"/>
              </a:rPr>
              <a:t>Espejo - mamparos.</a:t>
            </a:r>
          </a:p>
          <a:p>
            <a:r>
              <a:rPr lang="es-MX" dirty="0" smtClean="0">
                <a:solidFill>
                  <a:srgbClr val="FFFF00"/>
                </a:solidFill>
                <a:latin typeface="GPYGX B+ Myriad Pro"/>
              </a:rPr>
              <a:t>Cuaderna de popa - cuaderna maestra - cuaderna de proa.</a:t>
            </a:r>
            <a:endParaRPr lang="es-C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3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988840"/>
            <a:ext cx="7226985" cy="345638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79912" y="3395936"/>
            <a:ext cx="1656184" cy="3162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3635896" y="5119314"/>
            <a:ext cx="2016224" cy="3259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395536" y="467168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s-CL" dirty="0">
                <a:solidFill>
                  <a:srgbClr val="FFFF00"/>
                </a:solidFill>
              </a:rPr>
              <a:t>Largo del buque, medido entre las perpendiculares bajadas desde los puntos de intersección de la proa y popa con la línea de flotación. Se mide en pies o metros.</a:t>
            </a:r>
          </a:p>
        </p:txBody>
      </p:sp>
    </p:spTree>
    <p:extLst>
      <p:ext uri="{BB962C8B-B14F-4D97-AF65-F5344CB8AC3E}">
        <p14:creationId xmlns:p14="http://schemas.microsoft.com/office/powerpoint/2010/main" val="2678678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87" y="4077072"/>
            <a:ext cx="5616624" cy="144906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t="11984" r="2528" b="4170"/>
          <a:stretch/>
        </p:blipFill>
        <p:spPr>
          <a:xfrm>
            <a:off x="1389582" y="1700808"/>
            <a:ext cx="5914033" cy="183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94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7398</TotalTime>
  <Words>343</Words>
  <Application>Microsoft Office PowerPoint</Application>
  <PresentationFormat>Presentación en pantalla (4:3)</PresentationFormat>
  <Paragraphs>23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GPYGX B+ Myriad Pro</vt:lpstr>
      <vt:lpstr>JNCYN V+ Myriad Pro</vt:lpstr>
      <vt:lpstr>Times New Roman</vt:lpstr>
      <vt:lpstr>Diseño predeterminado</vt:lpstr>
      <vt:lpstr>Presentación de PowerPoint</vt:lpstr>
      <vt:lpstr>Presentación de PowerPoint</vt:lpstr>
      <vt:lpstr>Presentación de PowerPoint</vt:lpstr>
      <vt:lpstr> BUENA SUERTE.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I10 Coordinador Académico PAC. (SOM) Milán Henríquez Poblete</cp:lastModifiedBy>
  <cp:revision>309</cp:revision>
  <dcterms:created xsi:type="dcterms:W3CDTF">2009-03-31T12:44:40Z</dcterms:created>
  <dcterms:modified xsi:type="dcterms:W3CDTF">2026-03-09T14:43:46Z</dcterms:modified>
</cp:coreProperties>
</file>