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eb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67" r:id="rId3"/>
    <p:sldId id="264" r:id="rId4"/>
    <p:sldId id="265" r:id="rId5"/>
    <p:sldId id="266" r:id="rId6"/>
    <p:sldId id="256" r:id="rId7"/>
    <p:sldId id="275" r:id="rId8"/>
    <p:sldId id="263" r:id="rId9"/>
    <p:sldId id="277" r:id="rId10"/>
    <p:sldId id="268" r:id="rId11"/>
    <p:sldId id="258" r:id="rId12"/>
    <p:sldId id="257" r:id="rId13"/>
    <p:sldId id="259" r:id="rId14"/>
    <p:sldId id="261" r:id="rId15"/>
    <p:sldId id="262" r:id="rId16"/>
    <p:sldId id="260" r:id="rId17"/>
    <p:sldId id="269" r:id="rId18"/>
    <p:sldId id="270" r:id="rId19"/>
    <p:sldId id="271" r:id="rId20"/>
    <p:sldId id="272" r:id="rId21"/>
    <p:sldId id="274" r:id="rId22"/>
    <p:sldId id="273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FA8E-9890-40FA-BC64-BD7142C80308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8A7C5-70F2-4637-9215-66088EF5A2E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81943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FA8E-9890-40FA-BC64-BD7142C80308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8A7C5-70F2-4637-9215-66088EF5A2E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63668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FA8E-9890-40FA-BC64-BD7142C80308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8A7C5-70F2-4637-9215-66088EF5A2E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70124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FA8E-9890-40FA-BC64-BD7142C80308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8A7C5-70F2-4637-9215-66088EF5A2E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91491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FA8E-9890-40FA-BC64-BD7142C80308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8A7C5-70F2-4637-9215-66088EF5A2E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16005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FA8E-9890-40FA-BC64-BD7142C80308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8A7C5-70F2-4637-9215-66088EF5A2E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9369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FA8E-9890-40FA-BC64-BD7142C80308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8A7C5-70F2-4637-9215-66088EF5A2E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03502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FA8E-9890-40FA-BC64-BD7142C80308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8A7C5-70F2-4637-9215-66088EF5A2E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08886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FA8E-9890-40FA-BC64-BD7142C80308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8A7C5-70F2-4637-9215-66088EF5A2E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24354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FA8E-9890-40FA-BC64-BD7142C80308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8A7C5-70F2-4637-9215-66088EF5A2E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53497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FA8E-9890-40FA-BC64-BD7142C80308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8A7C5-70F2-4637-9215-66088EF5A2E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31895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ebp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8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B3FA8E-9890-40FA-BC64-BD7142C80308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98A7C5-70F2-4637-9215-66088EF5A2E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4655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E36DD93-D015-2C7A-F0AA-F65415076E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L" dirty="0"/>
              <a:t>EMBARCACIONES MENORES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45F9C99-0BDA-95C0-DC01-C25E972DBE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/>
              <a:t>MEDIDAS DE SEGURIDAD</a:t>
            </a:r>
          </a:p>
          <a:p>
            <a:endParaRPr lang="es-CL" dirty="0"/>
          </a:p>
          <a:p>
            <a:endParaRPr lang="es-CL" dirty="0"/>
          </a:p>
          <a:p>
            <a:r>
              <a:rPr lang="es-ES" cap="all" dirty="0"/>
              <a:t>Plumas, Pescantes, grúas y trapas</a:t>
            </a:r>
            <a:endParaRPr lang="en-US" cap="all" dirty="0"/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6842206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836358" y="1125784"/>
            <a:ext cx="7301553" cy="3447098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/>
            <a:r>
              <a:rPr lang="es-ES" sz="2000" b="1" dirty="0"/>
              <a:t>MEDIDAS DE SEGURIDAD PARA EMBARCACIONES MENORES</a:t>
            </a:r>
          </a:p>
          <a:p>
            <a:endParaRPr lang="es-ES" dirty="0"/>
          </a:p>
          <a:p>
            <a:pPr marL="342900" indent="-342900">
              <a:buAutoNum type="alphaUcPeriod"/>
            </a:pPr>
            <a:r>
              <a:rPr lang="es-ES" dirty="0"/>
              <a:t>PRECAUCIONES DURANTE EL IZADO Y ARRIADO</a:t>
            </a:r>
          </a:p>
          <a:p>
            <a:endParaRPr lang="es-ES" dirty="0"/>
          </a:p>
          <a:p>
            <a:pPr marL="177800" indent="-177800" algn="just"/>
            <a:r>
              <a:rPr lang="es-ES" dirty="0"/>
              <a:t>1.Utilizar las trapas de izado afirmándolas en los cáncamos que posee la</a:t>
            </a:r>
          </a:p>
          <a:p>
            <a:pPr marL="177800" indent="-177800" algn="just"/>
            <a:r>
              <a:rPr lang="es-ES" dirty="0"/>
              <a:t>	embarcación para esto y no en las asas de transporte, cabos de vida o</a:t>
            </a:r>
          </a:p>
          <a:p>
            <a:pPr marL="177800" indent="-177800" algn="just"/>
            <a:r>
              <a:rPr lang="es-ES" dirty="0"/>
              <a:t>	guirnaldas.</a:t>
            </a:r>
          </a:p>
          <a:p>
            <a:pPr marL="177800" indent="-177800" algn="just"/>
            <a:endParaRPr lang="es-ES" dirty="0"/>
          </a:p>
          <a:p>
            <a:pPr marL="177800" indent="-177800" algn="just"/>
            <a:r>
              <a:rPr lang="es-ES" dirty="0"/>
              <a:t>2. Los botes inflables plegables, no podrán ser arriados ni izados con carga,</a:t>
            </a:r>
          </a:p>
          <a:p>
            <a:pPr marL="177800" indent="-177800" algn="just"/>
            <a:r>
              <a:rPr lang="es-ES" dirty="0"/>
              <a:t>	excepcionalmente y sólo en casos debidamente calificados, podrá ir una</a:t>
            </a:r>
          </a:p>
          <a:p>
            <a:pPr marL="177800" indent="-177800" algn="just"/>
            <a:r>
              <a:rPr lang="es-ES" dirty="0"/>
              <a:t>	persona de su dotación con el correspondiente cabo de vida.</a:t>
            </a: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4367108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027511" y="634516"/>
            <a:ext cx="7496736" cy="4555093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/>
            <a:r>
              <a:rPr lang="es-ES" sz="2000" b="1" dirty="0"/>
              <a:t>MEDIDAS DE SEGURIDAD PARA EMBARCACIONES MENORES</a:t>
            </a:r>
          </a:p>
          <a:p>
            <a:endParaRPr lang="es-ES" dirty="0"/>
          </a:p>
          <a:p>
            <a:r>
              <a:rPr lang="es-ES" dirty="0"/>
              <a:t>B. LISTA DE CHEQUEO PREVIO A UNA NAVEGACIÓN</a:t>
            </a:r>
          </a:p>
          <a:p>
            <a:endParaRPr lang="es-ES" dirty="0"/>
          </a:p>
          <a:p>
            <a:pPr marL="177800" indent="-177800" algn="just"/>
            <a:r>
              <a:rPr lang="es-ES" dirty="0"/>
              <a:t>1. Verificar que los compartimientos o cámaras del tubo de flotación, quilla y estabilizadores laterales según corresponda, se encuentren con la presión de trabajo recomendada.</a:t>
            </a:r>
          </a:p>
          <a:p>
            <a:pPr marL="177800" indent="-177800" algn="just"/>
            <a:endParaRPr lang="es-ES" dirty="0"/>
          </a:p>
          <a:p>
            <a:pPr marL="177800" indent="-177800" algn="just"/>
            <a:r>
              <a:rPr lang="es-ES" dirty="0"/>
              <a:t>2. En los botes inflables plegables, revisar que el piso esté correctamente armado y sus largueros instalados.</a:t>
            </a:r>
          </a:p>
          <a:p>
            <a:pPr marL="177800" indent="-177800" algn="just"/>
            <a:endParaRPr lang="es-ES" dirty="0"/>
          </a:p>
          <a:p>
            <a:pPr marL="177800" indent="-177800" algn="just"/>
            <a:r>
              <a:rPr lang="es-ES" dirty="0"/>
              <a:t>3. Revisar los tapones de espiche colocados.</a:t>
            </a:r>
          </a:p>
          <a:p>
            <a:pPr marL="177800" indent="-177800" algn="just"/>
            <a:endParaRPr lang="es-ES" dirty="0"/>
          </a:p>
          <a:p>
            <a:pPr marL="177800" indent="-177800" algn="just"/>
            <a:r>
              <a:rPr lang="es-ES" dirty="0"/>
              <a:t>4. Verificar que el </a:t>
            </a:r>
            <a:r>
              <a:rPr lang="es-ES" u="sng" dirty="0"/>
              <a:t>cabo de seguridad del motor </a:t>
            </a:r>
            <a:r>
              <a:rPr lang="es-ES" dirty="0"/>
              <a:t>se encuentre instalado y en buen estado de conservación.</a:t>
            </a:r>
          </a:p>
          <a:p>
            <a:pPr marL="177800" indent="-177800" algn="just"/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717890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963893" y="1446034"/>
            <a:ext cx="7496736" cy="2646878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/>
            <a:r>
              <a:rPr lang="es-ES" sz="2000" b="1" dirty="0"/>
              <a:t>MEDIDAS DE SEGURIDAD PARA EMBARCACIONES MENORES</a:t>
            </a:r>
          </a:p>
          <a:p>
            <a:endParaRPr lang="es-ES" sz="2000" b="1" dirty="0"/>
          </a:p>
          <a:p>
            <a:r>
              <a:rPr lang="es-ES" dirty="0"/>
              <a:t>C. TRINCA Y ESTIBA DEL BOTE</a:t>
            </a:r>
          </a:p>
          <a:p>
            <a:endParaRPr lang="es-ES" dirty="0"/>
          </a:p>
          <a:p>
            <a:pPr marL="177800" indent="-177800"/>
            <a:r>
              <a:rPr lang="es-ES" dirty="0"/>
              <a:t>1. El bote deberá estar ubicado en un lugar que no esté expuesto a golpes de mar durante la navegación.</a:t>
            </a:r>
          </a:p>
          <a:p>
            <a:pPr marL="177800" indent="-177800"/>
            <a:endParaRPr lang="es-ES" dirty="0"/>
          </a:p>
          <a:p>
            <a:pPr marL="177800" indent="-177800"/>
            <a:r>
              <a:rPr lang="es-ES" dirty="0"/>
              <a:t>2. En ningún caso, el bote deberá quedar trincado en posición vertical o de</a:t>
            </a:r>
          </a:p>
          <a:p>
            <a:pPr marL="177800" indent="-177800"/>
            <a:r>
              <a:rPr lang="es-ES" dirty="0"/>
              <a:t>	costado, debido a que se producirán deformaciones estructurales.</a:t>
            </a:r>
          </a:p>
        </p:txBody>
      </p:sp>
    </p:spTree>
    <p:extLst>
      <p:ext uri="{BB962C8B-B14F-4D97-AF65-F5344CB8AC3E}">
        <p14:creationId xmlns:p14="http://schemas.microsoft.com/office/powerpoint/2010/main" val="23272014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229077" y="1242786"/>
            <a:ext cx="7496736" cy="347787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r>
              <a:rPr lang="es-ES" sz="2000" b="1" dirty="0"/>
              <a:t>MEDIDAS DE SEGURIDAD PARA EMBARCACIONES MENORES</a:t>
            </a:r>
          </a:p>
          <a:p>
            <a:endParaRPr lang="es-ES" sz="2000" b="1" dirty="0"/>
          </a:p>
          <a:p>
            <a:r>
              <a:rPr lang="es-ES" sz="2000" dirty="0"/>
              <a:t>D. PROHIBICIONES</a:t>
            </a:r>
          </a:p>
          <a:p>
            <a:endParaRPr lang="es-ES" sz="2000" dirty="0"/>
          </a:p>
          <a:p>
            <a:pPr marL="266700" indent="-266700">
              <a:buAutoNum type="arabicPeriod"/>
            </a:pPr>
            <a:r>
              <a:rPr lang="es-ES" sz="2000" dirty="0"/>
              <a:t>Está prohibido aplicar a los tubos de los botes, productos como renovadores de goma, pasta de zapatos o cualquier otro producto químico, con el fin de mejorar la presentación.</a:t>
            </a:r>
          </a:p>
          <a:p>
            <a:pPr marL="266700" indent="-266700"/>
            <a:endParaRPr lang="es-ES" sz="2000" dirty="0"/>
          </a:p>
          <a:p>
            <a:pPr marL="266700" indent="-266700"/>
            <a:r>
              <a:rPr lang="es-ES" sz="2000" dirty="0"/>
              <a:t>2. En ninguna circunstancia los botes podrán ser utilizados para   trabajos de pintado.</a:t>
            </a:r>
            <a:endParaRPr lang="es-ES" sz="2000" b="1" dirty="0"/>
          </a:p>
          <a:p>
            <a:pPr marL="266700" indent="-266700"/>
            <a:endParaRPr lang="es-ES" sz="2000" dirty="0"/>
          </a:p>
        </p:txBody>
      </p:sp>
    </p:spTree>
    <p:extLst>
      <p:ext uri="{BB962C8B-B14F-4D97-AF65-F5344CB8AC3E}">
        <p14:creationId xmlns:p14="http://schemas.microsoft.com/office/powerpoint/2010/main" val="28781138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798286" y="2351313"/>
            <a:ext cx="91782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800" dirty="0">
                <a:latin typeface="Castellar" panose="020A0402060406010301" pitchFamily="18" charset="0"/>
              </a:rPr>
              <a:t>Plumas, Pescantes, grúas y trapas</a:t>
            </a:r>
            <a:endParaRPr lang="en-US" sz="4800" dirty="0">
              <a:latin typeface="Castellar" panose="020A0402060406010301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22919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08437" y="28305"/>
            <a:ext cx="7301553" cy="1938992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just"/>
            <a:r>
              <a:rPr lang="es-ES" sz="2000" dirty="0"/>
              <a:t>En los buques de la Armada existen principalmente 3 dispositivos de maniobra para levantar o mover cargas:</a:t>
            </a:r>
          </a:p>
          <a:p>
            <a:pPr marL="1979613" lvl="1" indent="-369888" algn="just">
              <a:buFont typeface="Arial" panose="020B0604020202020204" pitchFamily="34" charset="0"/>
              <a:buChar char="•"/>
            </a:pPr>
            <a:r>
              <a:rPr lang="es-ES" sz="2000" dirty="0"/>
              <a:t>Plumas</a:t>
            </a:r>
          </a:p>
          <a:p>
            <a:pPr marL="1979613" lvl="1" indent="-369888" algn="just">
              <a:buFont typeface="Arial" panose="020B0604020202020204" pitchFamily="34" charset="0"/>
              <a:buChar char="•"/>
            </a:pPr>
            <a:r>
              <a:rPr lang="es-ES" sz="2000" dirty="0"/>
              <a:t>Grúas</a:t>
            </a:r>
          </a:p>
          <a:p>
            <a:pPr marL="1979613" lvl="1" indent="-369888" algn="just">
              <a:buFont typeface="Arial" panose="020B0604020202020204" pitchFamily="34" charset="0"/>
              <a:buChar char="•"/>
            </a:pPr>
            <a:r>
              <a:rPr lang="es-ES" sz="2000" dirty="0"/>
              <a:t>Pescantes</a:t>
            </a:r>
          </a:p>
          <a:p>
            <a:pPr marL="0" lvl="1" algn="just"/>
            <a:r>
              <a:rPr lang="es-ES" sz="2000" dirty="0"/>
              <a:t>Además, se utilizan los “tecles” en espacio reducidos. 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437" y="2088107"/>
            <a:ext cx="2755455" cy="403527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9213" y="3180609"/>
            <a:ext cx="5244721" cy="314683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41091" y="233459"/>
            <a:ext cx="3982587" cy="265240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64973" y="3687225"/>
            <a:ext cx="2133600" cy="21336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1765684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298" y="1651378"/>
            <a:ext cx="2755455" cy="403527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2896" y="218986"/>
            <a:ext cx="8160251" cy="5904395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750627" y="342093"/>
            <a:ext cx="1997983" cy="70788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4000" b="1" dirty="0"/>
              <a:t>PLUMAS</a:t>
            </a:r>
            <a:endParaRPr 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32609243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5670" y="-8554"/>
            <a:ext cx="9251345" cy="6866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1029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182444" y="696036"/>
            <a:ext cx="4213438" cy="470898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just"/>
            <a:r>
              <a:rPr lang="es-ES" sz="2000" dirty="0"/>
              <a:t>Algunas unidades en la Armada utilizan grúas para mover carga y también para arriar / izar embarcaciones.</a:t>
            </a:r>
          </a:p>
          <a:p>
            <a:pPr algn="just"/>
            <a:endParaRPr lang="es-ES" sz="2000" dirty="0"/>
          </a:p>
          <a:p>
            <a:pPr algn="just"/>
            <a:r>
              <a:rPr lang="es-ES" sz="2000" dirty="0"/>
              <a:t>Estas grúas pueden ser eléctricas (motor eléctrico que genera la fuerza) o hidráulicas (bombas hidráulicas que tienen un líquido especial que mueven pistones – mismo principio que una gata de un auto).</a:t>
            </a:r>
          </a:p>
          <a:p>
            <a:pPr algn="just"/>
            <a:endParaRPr lang="es-ES" sz="2000" dirty="0"/>
          </a:p>
          <a:p>
            <a:pPr algn="just"/>
            <a:r>
              <a:rPr lang="es-ES" sz="2000" dirty="0"/>
              <a:t>En general las grúas hidráulicas tienen mayor capacidad que las grúas eléctricas.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656" y="1833779"/>
            <a:ext cx="6401355" cy="4773582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3863" y="927165"/>
            <a:ext cx="7888533" cy="5261652"/>
          </a:xfrm>
          <a:prstGeom prst="rect">
            <a:avLst/>
          </a:prstGeom>
        </p:spPr>
      </p:pic>
      <p:sp>
        <p:nvSpPr>
          <p:cNvPr id="9" name="Elipse 8"/>
          <p:cNvSpPr/>
          <p:nvPr/>
        </p:nvSpPr>
        <p:spPr>
          <a:xfrm>
            <a:off x="5636525" y="2634018"/>
            <a:ext cx="3305310" cy="3575713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uadroTexto 9"/>
          <p:cNvSpPr txBox="1"/>
          <p:nvPr/>
        </p:nvSpPr>
        <p:spPr>
          <a:xfrm>
            <a:off x="750627" y="342093"/>
            <a:ext cx="1674497" cy="70788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4000" b="1" dirty="0"/>
              <a:t>GRÚAS</a:t>
            </a:r>
            <a:endParaRPr 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113992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r="47994" b="57175"/>
          <a:stretch/>
        </p:blipFill>
        <p:spPr>
          <a:xfrm>
            <a:off x="413982" y="307927"/>
            <a:ext cx="10183605" cy="5601553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3248166" y="545910"/>
            <a:ext cx="5042855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3600" dirty="0"/>
              <a:t>Grúa hidráulica de un PSG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8096930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175" y="146002"/>
            <a:ext cx="5576532" cy="4190365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6275" y="1640840"/>
            <a:ext cx="6550925" cy="4909090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7697337" y="5718411"/>
            <a:ext cx="2075055" cy="40011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2000" dirty="0"/>
              <a:t>Embarcación </a:t>
            </a:r>
            <a:r>
              <a:rPr lang="es-ES" sz="2000" dirty="0" err="1"/>
              <a:t>Skua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3098655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2153" y="0"/>
            <a:ext cx="8394915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228078" y="4645519"/>
            <a:ext cx="2604816" cy="70788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4000" b="1" dirty="0"/>
              <a:t>PESCANTES</a:t>
            </a:r>
            <a:endParaRPr lang="en-US" sz="4000" b="1" dirty="0"/>
          </a:p>
        </p:txBody>
      </p:sp>
      <p:sp>
        <p:nvSpPr>
          <p:cNvPr id="4" name="CuadroTexto 3"/>
          <p:cNvSpPr txBox="1"/>
          <p:nvPr/>
        </p:nvSpPr>
        <p:spPr>
          <a:xfrm>
            <a:off x="8407021" y="549393"/>
            <a:ext cx="3411941" cy="163121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sz="2000" dirty="0"/>
              <a:t>Son piezas metálicas en donde “descansan” las embarcaciones. Permiten arriarlas e izarlas manual o eléctricamente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8487239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2062" y="0"/>
            <a:ext cx="6176510" cy="6915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8114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829" y="-37098"/>
            <a:ext cx="8661967" cy="6895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63141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2820" y="0"/>
            <a:ext cx="9405257" cy="6894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6141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428" y="262790"/>
            <a:ext cx="9191766" cy="6124014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8243248" y="846161"/>
            <a:ext cx="3411941" cy="267765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wrap="square" rtlCol="0">
            <a:spAutoFit/>
          </a:bodyPr>
          <a:lstStyle/>
          <a:p>
            <a:pPr algn="just"/>
            <a:r>
              <a:rPr lang="es-ES" sz="2400" dirty="0"/>
              <a:t>En la actualidad los buques cuentan con pescantes / grúas, que izan o arrían la embarcación.</a:t>
            </a:r>
          </a:p>
          <a:p>
            <a:pPr algn="just"/>
            <a:r>
              <a:rPr lang="es-ES" sz="2400" dirty="0"/>
              <a:t>Estas descansan en “camadas” especiales.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7537101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386" y="9859"/>
            <a:ext cx="5136106" cy="6848141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64571" y="-1"/>
            <a:ext cx="5136105" cy="6848141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191068" y="136478"/>
            <a:ext cx="3991927" cy="70788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4000" b="1" dirty="0"/>
              <a:t>TRAPAS DE IZADO</a:t>
            </a:r>
            <a:endParaRPr lang="en-US" sz="4000" b="1" dirty="0"/>
          </a:p>
        </p:txBody>
      </p:sp>
      <p:sp>
        <p:nvSpPr>
          <p:cNvPr id="8" name="CuadroTexto 7"/>
          <p:cNvSpPr txBox="1"/>
          <p:nvPr/>
        </p:nvSpPr>
        <p:spPr>
          <a:xfrm>
            <a:off x="4565175" y="136478"/>
            <a:ext cx="3575714" cy="19389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sz="2400" dirty="0"/>
              <a:t>Son trozos de jarcia, lona especial o cadenas que se enganchas en una embarcación para izarla o arriarla.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0632255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216" y="0"/>
            <a:ext cx="5158854" cy="6878472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6335" y="3035024"/>
            <a:ext cx="4940134" cy="367313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6141493" y="327546"/>
            <a:ext cx="5854889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sz="2400" dirty="0"/>
              <a:t>Pescante tipo grúa que se acciona de manera eléctrica.</a:t>
            </a:r>
            <a:endParaRPr lang="en-US" sz="2400" dirty="0"/>
          </a:p>
        </p:txBody>
      </p:sp>
      <p:sp>
        <p:nvSpPr>
          <p:cNvPr id="6" name="Flecha derecha 5"/>
          <p:cNvSpPr/>
          <p:nvPr/>
        </p:nvSpPr>
        <p:spPr>
          <a:xfrm rot="10800000">
            <a:off x="5841242" y="1269242"/>
            <a:ext cx="655093" cy="2320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CuadroTexto 6"/>
          <p:cNvSpPr txBox="1"/>
          <p:nvPr/>
        </p:nvSpPr>
        <p:spPr>
          <a:xfrm>
            <a:off x="6182259" y="1611951"/>
            <a:ext cx="5854889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sz="2400" dirty="0"/>
              <a:t>Canastillo o “jamón” que se instala para proteger la embarcación.</a:t>
            </a:r>
            <a:endParaRPr lang="en-US" sz="2400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7388116" y="3225545"/>
            <a:ext cx="1649865" cy="306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3291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2875" y="0"/>
            <a:ext cx="8432824" cy="6859288"/>
          </a:xfrm>
          <a:prstGeom prst="rect">
            <a:avLst/>
          </a:prstGeom>
        </p:spPr>
      </p:pic>
      <p:sp>
        <p:nvSpPr>
          <p:cNvPr id="12" name="Flecha abajo 11"/>
          <p:cNvSpPr/>
          <p:nvPr/>
        </p:nvSpPr>
        <p:spPr>
          <a:xfrm rot="4229462">
            <a:off x="6755642" y="218364"/>
            <a:ext cx="423080" cy="99628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CuadroTexto 12"/>
          <p:cNvSpPr txBox="1"/>
          <p:nvPr/>
        </p:nvSpPr>
        <p:spPr>
          <a:xfrm>
            <a:off x="7827367" y="350754"/>
            <a:ext cx="969168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sz="2400" dirty="0"/>
              <a:t>Trapa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8257597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1119" y="0"/>
            <a:ext cx="6434667" cy="68580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7404286" y="1133694"/>
            <a:ext cx="2258329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sz="2400" dirty="0"/>
              <a:t>Grúa / pescante</a:t>
            </a:r>
            <a:endParaRPr lang="en-US" sz="2400" dirty="0"/>
          </a:p>
        </p:txBody>
      </p:sp>
      <p:sp>
        <p:nvSpPr>
          <p:cNvPr id="3" name="Flecha abajo 2"/>
          <p:cNvSpPr/>
          <p:nvPr/>
        </p:nvSpPr>
        <p:spPr>
          <a:xfrm rot="4182653">
            <a:off x="6282556" y="708865"/>
            <a:ext cx="368490" cy="1573006"/>
          </a:xfrm>
          <a:prstGeom prst="down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45869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8" y="0"/>
            <a:ext cx="12207163" cy="6866529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6267355" y="6183365"/>
            <a:ext cx="3013123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sz="2400"/>
              <a:t>Camada </a:t>
            </a:r>
            <a:r>
              <a:rPr lang="es-ES" sz="2400" dirty="0"/>
              <a:t>de descanso</a:t>
            </a:r>
            <a:endParaRPr lang="en-US" sz="2400" dirty="0"/>
          </a:p>
        </p:txBody>
      </p:sp>
      <p:sp>
        <p:nvSpPr>
          <p:cNvPr id="4" name="Flecha derecha 3"/>
          <p:cNvSpPr/>
          <p:nvPr/>
        </p:nvSpPr>
        <p:spPr>
          <a:xfrm rot="12351907">
            <a:off x="4975873" y="5858662"/>
            <a:ext cx="968991" cy="3623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091448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2200</TotalTime>
  <Words>523</Words>
  <Application>Microsoft Office PowerPoint</Application>
  <PresentationFormat>Panorámica</PresentationFormat>
  <Paragraphs>68</Paragraphs>
  <Slides>22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22</vt:i4>
      </vt:variant>
    </vt:vector>
  </HeadingPairs>
  <TitlesOfParts>
    <vt:vector size="27" baseType="lpstr">
      <vt:lpstr>Arial</vt:lpstr>
      <vt:lpstr>Calibri</vt:lpstr>
      <vt:lpstr>Calibri Light</vt:lpstr>
      <vt:lpstr>Castellar</vt:lpstr>
      <vt:lpstr>Tema de Office</vt:lpstr>
      <vt:lpstr>EMBARCACIONES MENORES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eduardosims@gmail.com</dc:creator>
  <cp:lastModifiedBy>rodrigo sepulveda</cp:lastModifiedBy>
  <cp:revision>29</cp:revision>
  <dcterms:created xsi:type="dcterms:W3CDTF">2023-07-11T19:40:06Z</dcterms:created>
  <dcterms:modified xsi:type="dcterms:W3CDTF">2023-07-25T13:49:00Z</dcterms:modified>
</cp:coreProperties>
</file>