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notesMasterIdLst>
    <p:notesMasterId r:id="rId75"/>
  </p:notesMasterIdLst>
  <p:sldIdLst>
    <p:sldId id="256" r:id="rId2"/>
    <p:sldId id="905" r:id="rId3"/>
    <p:sldId id="968" r:id="rId4"/>
    <p:sldId id="986" r:id="rId5"/>
    <p:sldId id="946" r:id="rId6"/>
    <p:sldId id="917" r:id="rId7"/>
    <p:sldId id="928" r:id="rId8"/>
    <p:sldId id="910" r:id="rId9"/>
    <p:sldId id="942" r:id="rId10"/>
    <p:sldId id="690" r:id="rId11"/>
    <p:sldId id="263" r:id="rId12"/>
    <p:sldId id="278" r:id="rId13"/>
    <p:sldId id="923" r:id="rId14"/>
    <p:sldId id="953" r:id="rId15"/>
    <p:sldId id="954" r:id="rId16"/>
    <p:sldId id="957" r:id="rId17"/>
    <p:sldId id="987" r:id="rId18"/>
    <p:sldId id="945" r:id="rId19"/>
    <p:sldId id="973" r:id="rId20"/>
    <p:sldId id="283" r:id="rId21"/>
    <p:sldId id="969" r:id="rId22"/>
    <p:sldId id="1055" r:id="rId23"/>
    <p:sldId id="1042" r:id="rId24"/>
    <p:sldId id="1045" r:id="rId25"/>
    <p:sldId id="1040" r:id="rId26"/>
    <p:sldId id="1046" r:id="rId27"/>
    <p:sldId id="796" r:id="rId28"/>
    <p:sldId id="797" r:id="rId29"/>
    <p:sldId id="798" r:id="rId30"/>
    <p:sldId id="799" r:id="rId31"/>
    <p:sldId id="911" r:id="rId32"/>
    <p:sldId id="974" r:id="rId33"/>
    <p:sldId id="955" r:id="rId34"/>
    <p:sldId id="967" r:id="rId35"/>
    <p:sldId id="817" r:id="rId36"/>
    <p:sldId id="831" r:id="rId37"/>
    <p:sldId id="842" r:id="rId38"/>
    <p:sldId id="881" r:id="rId39"/>
    <p:sldId id="882" r:id="rId40"/>
    <p:sldId id="862" r:id="rId41"/>
    <p:sldId id="975" r:id="rId42"/>
    <p:sldId id="864" r:id="rId43"/>
    <p:sldId id="865" r:id="rId44"/>
    <p:sldId id="976" r:id="rId45"/>
    <p:sldId id="867" r:id="rId46"/>
    <p:sldId id="880" r:id="rId47"/>
    <p:sldId id="981" r:id="rId48"/>
    <p:sldId id="1059" r:id="rId49"/>
    <p:sldId id="1060" r:id="rId50"/>
    <p:sldId id="1061" r:id="rId51"/>
    <p:sldId id="1062" r:id="rId52"/>
    <p:sldId id="904" r:id="rId53"/>
    <p:sldId id="906" r:id="rId54"/>
    <p:sldId id="768" r:id="rId55"/>
    <p:sldId id="769" r:id="rId56"/>
    <p:sldId id="982" r:id="rId57"/>
    <p:sldId id="983" r:id="rId58"/>
    <p:sldId id="989" r:id="rId59"/>
    <p:sldId id="789" r:id="rId60"/>
    <p:sldId id="978" r:id="rId61"/>
    <p:sldId id="1056" r:id="rId62"/>
    <p:sldId id="873" r:id="rId63"/>
    <p:sldId id="984" r:id="rId64"/>
    <p:sldId id="1057" r:id="rId65"/>
    <p:sldId id="985" r:id="rId66"/>
    <p:sldId id="1058" r:id="rId67"/>
    <p:sldId id="988" r:id="rId68"/>
    <p:sldId id="980" r:id="rId69"/>
    <p:sldId id="888" r:id="rId70"/>
    <p:sldId id="889" r:id="rId71"/>
    <p:sldId id="890" r:id="rId72"/>
    <p:sldId id="891" r:id="rId73"/>
    <p:sldId id="990" r:id="rId74"/>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sin título" id="{5151B4BC-F3DB-465B-A67D-D5FE8DCEC3CC}">
          <p14:sldIdLst>
            <p14:sldId id="256"/>
            <p14:sldId id="905"/>
            <p14:sldId id="968"/>
            <p14:sldId id="986"/>
            <p14:sldId id="946"/>
            <p14:sldId id="917"/>
            <p14:sldId id="928"/>
            <p14:sldId id="910"/>
            <p14:sldId id="942"/>
            <p14:sldId id="690"/>
            <p14:sldId id="263"/>
            <p14:sldId id="278"/>
            <p14:sldId id="923"/>
            <p14:sldId id="953"/>
            <p14:sldId id="954"/>
            <p14:sldId id="957"/>
            <p14:sldId id="987"/>
            <p14:sldId id="945"/>
            <p14:sldId id="973"/>
            <p14:sldId id="283"/>
            <p14:sldId id="969"/>
            <p14:sldId id="1055"/>
            <p14:sldId id="1042"/>
            <p14:sldId id="1045"/>
            <p14:sldId id="1040"/>
            <p14:sldId id="1046"/>
            <p14:sldId id="796"/>
            <p14:sldId id="797"/>
            <p14:sldId id="798"/>
            <p14:sldId id="799"/>
            <p14:sldId id="911"/>
            <p14:sldId id="974"/>
            <p14:sldId id="955"/>
            <p14:sldId id="967"/>
            <p14:sldId id="817"/>
            <p14:sldId id="831"/>
            <p14:sldId id="842"/>
            <p14:sldId id="881"/>
            <p14:sldId id="882"/>
            <p14:sldId id="862"/>
            <p14:sldId id="975"/>
            <p14:sldId id="864"/>
            <p14:sldId id="865"/>
            <p14:sldId id="976"/>
            <p14:sldId id="867"/>
            <p14:sldId id="880"/>
            <p14:sldId id="981"/>
            <p14:sldId id="1059"/>
            <p14:sldId id="1060"/>
            <p14:sldId id="1061"/>
            <p14:sldId id="1062"/>
            <p14:sldId id="904"/>
            <p14:sldId id="906"/>
            <p14:sldId id="768"/>
            <p14:sldId id="769"/>
            <p14:sldId id="982"/>
            <p14:sldId id="983"/>
            <p14:sldId id="989"/>
            <p14:sldId id="789"/>
            <p14:sldId id="978"/>
            <p14:sldId id="1056"/>
            <p14:sldId id="873"/>
            <p14:sldId id="984"/>
            <p14:sldId id="1057"/>
            <p14:sldId id="985"/>
            <p14:sldId id="1058"/>
            <p14:sldId id="988"/>
            <p14:sldId id="980"/>
            <p14:sldId id="888"/>
            <p14:sldId id="889"/>
            <p14:sldId id="890"/>
            <p14:sldId id="891"/>
            <p14:sldId id="99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4" d="100"/>
          <a:sy n="74" d="100"/>
        </p:scale>
        <p:origin x="82"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34D4FB-BEE3-49A9-8564-5BBF76DE2294}" type="datetimeFigureOut">
              <a:rPr lang="es-CL" smtClean="0"/>
              <a:t>10-02-2026</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2D92C-7B95-47AA-BB69-FCDCA5F9158B}" type="slidenum">
              <a:rPr lang="es-CL" smtClean="0"/>
              <a:t>‹Nº›</a:t>
            </a:fld>
            <a:endParaRPr lang="es-CL"/>
          </a:p>
        </p:txBody>
      </p:sp>
    </p:spTree>
    <p:extLst>
      <p:ext uri="{BB962C8B-B14F-4D97-AF65-F5344CB8AC3E}">
        <p14:creationId xmlns:p14="http://schemas.microsoft.com/office/powerpoint/2010/main" val="2460070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0"/>
        <p:cNvGrpSpPr/>
        <p:nvPr/>
      </p:nvGrpSpPr>
      <p:grpSpPr>
        <a:xfrm>
          <a:off x="0" y="0"/>
          <a:ext cx="0" cy="0"/>
          <a:chOff x="0" y="0"/>
          <a:chExt cx="0" cy="0"/>
        </a:xfrm>
      </p:grpSpPr>
      <p:sp>
        <p:nvSpPr>
          <p:cNvPr id="591" name="Google Shape;591;p28: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592" name="Google Shape;592;p28:notes"/>
          <p:cNvSpPr>
            <a:spLocks noGrp="1" noRot="1" noChangeAspect="1"/>
          </p:cNvSpPr>
          <p:nvPr>
            <p:ph type="sldImg" idx="2"/>
          </p:nvPr>
        </p:nvSpPr>
        <p:spPr>
          <a:xfrm>
            <a:off x="404813" y="681038"/>
            <a:ext cx="60499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678426"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678426"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7A4F997C-3893-433C-826A-350AFFD226D3}" type="datetime1">
              <a:rPr lang="es-CL" smtClean="0"/>
              <a:t>10-02-2026</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516886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2CE7C1C5-3EEA-46D4-8649-E4476F69320F}" type="datetime1">
              <a:rPr lang="es-CL" smtClean="0"/>
              <a:t>10-02-2026</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2949781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BC2DCBBE-6A54-405E-BCAE-9C0C2785CFAB}" type="datetime1">
              <a:rPr lang="es-CL" smtClean="0"/>
              <a:t>10-02-2026</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9231124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22096"/>
            <a:ext cx="10691265" cy="112793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15383" y="2128684"/>
            <a:ext cx="5304417" cy="38444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72200" y="2128684"/>
            <a:ext cx="5219700" cy="3844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F5D41CA7-DD77-4A38-B10E-6F5F3903D73D}" type="datetime1">
              <a:rPr lang="es-CL" smtClean="0"/>
              <a:t>10-02-2026</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r>
              <a:rPr lang="en-US"/>
              <a:t>Fundamentos de Estabildad UT 1</a:t>
            </a:r>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744572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685887" y="929148"/>
            <a:ext cx="10640005" cy="761540"/>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15384" y="1681163"/>
            <a:ext cx="5282192"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15384" y="2505075"/>
            <a:ext cx="5282192"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72200" y="1681163"/>
            <a:ext cx="5183188"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72200" y="2505075"/>
            <a:ext cx="5183188"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A23A4E01-ED0B-4E66-B55F-90368032563A}" type="datetime1">
              <a:rPr lang="es-CL" smtClean="0"/>
              <a:t>10-02-2026</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r>
              <a:rPr lang="en-US"/>
              <a:t>Fundamentos de Estabildad UT 1</a:t>
            </a:r>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772657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63A146AA-8613-435A-AFC9-B369BB954207}" type="datetime1">
              <a:rPr lang="es-CL" smtClean="0"/>
              <a:t>10-02-2026</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r>
              <a:rPr lang="en-US"/>
              <a:t>Fundamentos de Estabildad UT 1</a:t>
            </a:r>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21223988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7C837022-5DA4-48A8-97C6-50C30B48D746}" type="datetime1">
              <a:rPr lang="es-CL" smtClean="0"/>
              <a:t>10-02-2026</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r>
              <a:rPr lang="en-US"/>
              <a:t>Fundamentos de Estabildad UT 1</a:t>
            </a:r>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3971240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678426" y="781665"/>
            <a:ext cx="4093599" cy="122345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688258" y="2315497"/>
            <a:ext cx="4093599" cy="35534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4E6E9EBA-3435-412E-9E94-C301D1B54C53}" type="datetime1">
              <a:rPr lang="es-CL" smtClean="0"/>
              <a:t>10-02-2026</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r>
              <a:rPr lang="en-US"/>
              <a:t>Fundamentos de Estabildad UT 1</a:t>
            </a:r>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34212099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683342"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683342"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B53BE587-1DE6-4636-B1BF-A0F551204159}" type="datetime1">
              <a:rPr lang="es-CL" smtClean="0"/>
              <a:t>10-02-2026</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r>
              <a:rPr lang="en-US"/>
              <a:t>Fundamentos de Estabildad UT 1</a:t>
            </a:r>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36990892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C03E64BB-F7A7-492D-943D-FCFAE96E578E}" type="datetime1">
              <a:rPr lang="es-CL" smtClean="0"/>
              <a:t>10-02-2026</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352318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838200" y="997973"/>
            <a:ext cx="8404122"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150E3AFF-BCDE-48A8-8933-0DA3636B63F9}" type="datetime1">
              <a:rPr lang="es-CL" smtClean="0"/>
              <a:t>10-02-2026</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9346061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1422400" y="381000"/>
            <a:ext cx="10160000"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422400" y="1752600"/>
            <a:ext cx="4978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imágenes prediseñadas"/>
          <p:cNvSpPr>
            <a:spLocks noGrp="1"/>
          </p:cNvSpPr>
          <p:nvPr>
            <p:ph type="clipArt" sz="half" idx="2"/>
          </p:nvPr>
        </p:nvSpPr>
        <p:spPr>
          <a:xfrm>
            <a:off x="6604000" y="1752600"/>
            <a:ext cx="4978400" cy="4114800"/>
          </a:xfrm>
        </p:spPr>
        <p:txBody>
          <a:bodyPr/>
          <a:lstStyle/>
          <a:p>
            <a:endParaRPr lang="es-CL"/>
          </a:p>
        </p:txBody>
      </p:sp>
      <p:sp>
        <p:nvSpPr>
          <p:cNvPr id="5" name="4 Marcador de fecha"/>
          <p:cNvSpPr>
            <a:spLocks noGrp="1"/>
          </p:cNvSpPr>
          <p:nvPr>
            <p:ph type="dt" sz="half" idx="10"/>
          </p:nvPr>
        </p:nvSpPr>
        <p:spPr>
          <a:xfrm>
            <a:off x="1352551" y="6107113"/>
            <a:ext cx="2540000" cy="457200"/>
          </a:xfrm>
        </p:spPr>
        <p:txBody>
          <a:bodyPr/>
          <a:lstStyle>
            <a:lvl1pPr>
              <a:defRPr/>
            </a:lvl1pPr>
          </a:lstStyle>
          <a:p>
            <a:fld id="{3337D79C-876D-445D-B56A-89EEA3E95112}" type="datetime1">
              <a:rPr lang="es-CL" smtClean="0"/>
              <a:t>10-02-2026</a:t>
            </a:fld>
            <a:endParaRPr lang="es-ES"/>
          </a:p>
        </p:txBody>
      </p:sp>
      <p:sp>
        <p:nvSpPr>
          <p:cNvPr id="6" name="5 Marcador de pie de página"/>
          <p:cNvSpPr>
            <a:spLocks noGrp="1"/>
          </p:cNvSpPr>
          <p:nvPr>
            <p:ph type="ftr" sz="quarter" idx="11"/>
          </p:nvPr>
        </p:nvSpPr>
        <p:spPr>
          <a:xfrm>
            <a:off x="4603751" y="6107113"/>
            <a:ext cx="3860800" cy="457200"/>
          </a:xfrm>
        </p:spPr>
        <p:txBody>
          <a:bodyPr/>
          <a:lstStyle>
            <a:lvl1pPr>
              <a:defRPr/>
            </a:lvl1pPr>
          </a:lstStyle>
          <a:p>
            <a:r>
              <a:rPr lang="es-ES"/>
              <a:t>Fundamentos de Estabildad UT 1</a:t>
            </a:r>
          </a:p>
        </p:txBody>
      </p:sp>
      <p:sp>
        <p:nvSpPr>
          <p:cNvPr id="7" name="6 Marcador de número de diapositiva"/>
          <p:cNvSpPr>
            <a:spLocks noGrp="1"/>
          </p:cNvSpPr>
          <p:nvPr>
            <p:ph type="sldNum" sz="quarter" idx="12"/>
          </p:nvPr>
        </p:nvSpPr>
        <p:spPr>
          <a:xfrm>
            <a:off x="9175751" y="6107113"/>
            <a:ext cx="2540000" cy="457200"/>
          </a:xfrm>
        </p:spPr>
        <p:txBody>
          <a:bodyPr/>
          <a:lstStyle>
            <a:lvl1pPr>
              <a:defRPr/>
            </a:lvl1pPr>
          </a:lstStyle>
          <a:p>
            <a:fld id="{85CA58BB-6083-40E6-B52A-C93F0778D315}" type="slidenum">
              <a:rPr lang="es-ES"/>
              <a:pPr/>
              <a:t>‹Nº›</a:t>
            </a:fld>
            <a:endParaRPr lang="es-ES"/>
          </a:p>
        </p:txBody>
      </p:sp>
    </p:spTree>
    <p:extLst>
      <p:ext uri="{BB962C8B-B14F-4D97-AF65-F5344CB8AC3E}">
        <p14:creationId xmlns:p14="http://schemas.microsoft.com/office/powerpoint/2010/main" val="24124632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cSld name="Título, 1 obje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1826684" y="301625"/>
            <a:ext cx="9751483" cy="1143000"/>
          </a:xfrm>
        </p:spPr>
        <p:txBody>
          <a:bodyPr/>
          <a:lstStyle/>
          <a:p>
            <a:r>
              <a:rPr lang="es-ES"/>
              <a:t>Haga clic para modificar el estilo de título del patrón</a:t>
            </a:r>
            <a:endParaRPr lang="en-US"/>
          </a:p>
        </p:txBody>
      </p:sp>
      <p:sp>
        <p:nvSpPr>
          <p:cNvPr id="3" name="2 Marcador de contenido"/>
          <p:cNvSpPr>
            <a:spLocks noGrp="1"/>
          </p:cNvSpPr>
          <p:nvPr>
            <p:ph sz="half" idx="1"/>
          </p:nvPr>
        </p:nvSpPr>
        <p:spPr>
          <a:xfrm>
            <a:off x="1826684" y="1827213"/>
            <a:ext cx="4773083"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3 Marcador de contenido"/>
          <p:cNvSpPr>
            <a:spLocks noGrp="1"/>
          </p:cNvSpPr>
          <p:nvPr>
            <p:ph sz="quarter" idx="2"/>
          </p:nvPr>
        </p:nvSpPr>
        <p:spPr>
          <a:xfrm>
            <a:off x="6802967" y="1827213"/>
            <a:ext cx="47752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4 Marcador de contenido"/>
          <p:cNvSpPr>
            <a:spLocks noGrp="1"/>
          </p:cNvSpPr>
          <p:nvPr>
            <p:ph sz="quarter" idx="3"/>
          </p:nvPr>
        </p:nvSpPr>
        <p:spPr>
          <a:xfrm>
            <a:off x="6802967" y="3960813"/>
            <a:ext cx="47752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Rectangle 8"/>
          <p:cNvSpPr>
            <a:spLocks noGrp="1" noChangeArrowheads="1"/>
          </p:cNvSpPr>
          <p:nvPr>
            <p:ph type="dt" sz="half" idx="10"/>
          </p:nvPr>
        </p:nvSpPr>
        <p:spPr>
          <a:ln/>
        </p:spPr>
        <p:txBody>
          <a:bodyPr/>
          <a:lstStyle>
            <a:lvl1pPr>
              <a:defRPr/>
            </a:lvl1pPr>
          </a:lstStyle>
          <a:p>
            <a:pPr>
              <a:defRPr/>
            </a:pPr>
            <a:fld id="{E797C9DA-A67C-4A4B-A76D-2D0FD2964FCD}" type="datetime1">
              <a:rPr lang="es-CL" smtClean="0"/>
              <a:t>10-02-2026</a:t>
            </a:fld>
            <a:endParaRPr lang="es-ES"/>
          </a:p>
        </p:txBody>
      </p:sp>
      <p:sp>
        <p:nvSpPr>
          <p:cNvPr id="7" name="Rectangle 9"/>
          <p:cNvSpPr>
            <a:spLocks noGrp="1" noChangeArrowheads="1"/>
          </p:cNvSpPr>
          <p:nvPr>
            <p:ph type="ftr" sz="quarter" idx="11"/>
          </p:nvPr>
        </p:nvSpPr>
        <p:spPr>
          <a:ln/>
        </p:spPr>
        <p:txBody>
          <a:bodyPr/>
          <a:lstStyle>
            <a:lvl1pPr>
              <a:defRPr/>
            </a:lvl1pPr>
          </a:lstStyle>
          <a:p>
            <a:pPr>
              <a:defRPr/>
            </a:pPr>
            <a:r>
              <a:rPr lang="es-ES"/>
              <a:t>Fundamentos de Estabildad UT 1</a:t>
            </a:r>
          </a:p>
        </p:txBody>
      </p:sp>
      <p:sp>
        <p:nvSpPr>
          <p:cNvPr id="8" name="Rectangle 10"/>
          <p:cNvSpPr>
            <a:spLocks noGrp="1" noChangeArrowheads="1"/>
          </p:cNvSpPr>
          <p:nvPr>
            <p:ph type="sldNum" sz="quarter" idx="12"/>
          </p:nvPr>
        </p:nvSpPr>
        <p:spPr>
          <a:ln/>
        </p:spPr>
        <p:txBody>
          <a:bodyPr/>
          <a:lstStyle>
            <a:lvl1pPr>
              <a:defRPr/>
            </a:lvl1pPr>
          </a:lstStyle>
          <a:p>
            <a:pPr>
              <a:defRPr/>
            </a:pPr>
            <a:fld id="{A178CB3D-2E8A-4240-8991-367CC81DF090}" type="slidenum">
              <a:rPr lang="es-ES"/>
              <a:pPr>
                <a:defRPr/>
              </a:pPr>
              <a:t>‹Nº›</a:t>
            </a:fld>
            <a:endParaRPr lang="es-ES"/>
          </a:p>
        </p:txBody>
      </p:sp>
    </p:spTree>
    <p:extLst>
      <p:ext uri="{BB962C8B-B14F-4D97-AF65-F5344CB8AC3E}">
        <p14:creationId xmlns:p14="http://schemas.microsoft.com/office/powerpoint/2010/main" val="20403723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x">
  <p:cSld name="Título, objeto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826684" y="301625"/>
            <a:ext cx="9751483"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826684" y="1827213"/>
            <a:ext cx="4773083"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802967" y="1827213"/>
            <a:ext cx="47752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dirty="0"/>
          </a:p>
        </p:txBody>
      </p:sp>
      <p:sp>
        <p:nvSpPr>
          <p:cNvPr id="6" name="Rectangle 9"/>
          <p:cNvSpPr>
            <a:spLocks noGrp="1" noChangeArrowheads="1"/>
          </p:cNvSpPr>
          <p:nvPr>
            <p:ph type="ftr" sz="quarter" idx="11"/>
          </p:nvPr>
        </p:nvSpPr>
        <p:spPr>
          <a:ln/>
        </p:spPr>
        <p:txBody>
          <a:bodyPr/>
          <a:lstStyle>
            <a:lvl1pPr>
              <a:defRPr/>
            </a:lvl1pPr>
          </a:lstStyle>
          <a:p>
            <a:pPr>
              <a:defRPr/>
            </a:pPr>
            <a:endParaRPr lang="es-ES" dirty="0"/>
          </a:p>
        </p:txBody>
      </p:sp>
      <p:sp>
        <p:nvSpPr>
          <p:cNvPr id="7" name="Rectangle 10"/>
          <p:cNvSpPr>
            <a:spLocks noGrp="1" noChangeArrowheads="1"/>
          </p:cNvSpPr>
          <p:nvPr>
            <p:ph type="sldNum" sz="quarter" idx="12"/>
          </p:nvPr>
        </p:nvSpPr>
        <p:spPr>
          <a:ln/>
        </p:spPr>
        <p:txBody>
          <a:bodyPr/>
          <a:lstStyle>
            <a:lvl1pPr>
              <a:defRPr/>
            </a:lvl1pPr>
          </a:lstStyle>
          <a:p>
            <a:pPr>
              <a:defRPr/>
            </a:pPr>
            <a:fld id="{1319301B-C8DD-4E2C-8C11-EA7AD44E6A18}" type="slidenum">
              <a:rPr lang="es-ES"/>
              <a:pPr>
                <a:defRPr/>
              </a:pPr>
              <a:t>‹Nº›</a:t>
            </a:fld>
            <a:endParaRPr lang="es-ES" dirty="0"/>
          </a:p>
        </p:txBody>
      </p:sp>
    </p:spTree>
    <p:extLst>
      <p:ext uri="{BB962C8B-B14F-4D97-AF65-F5344CB8AC3E}">
        <p14:creationId xmlns:p14="http://schemas.microsoft.com/office/powerpoint/2010/main" val="2816076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22096"/>
            <a:ext cx="10691265" cy="137103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93126"/>
            <a:ext cx="10691265" cy="363608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fld id="{D97BC557-8A25-4FD9-A8F9-7FFE5FB58283}" type="datetime1">
              <a:rPr lang="es-CL" smtClean="0"/>
              <a:t>10-02-2026</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r>
              <a:rPr lang="en-US"/>
              <a:t>Fundamentos de Estabildad UT 1</a:t>
            </a:r>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‹Nº›</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4635411"/>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05" r:id="rId6"/>
    <p:sldLayoutId id="2147483701" r:id="rId7"/>
    <p:sldLayoutId id="2147483702" r:id="rId8"/>
    <p:sldLayoutId id="2147483703" r:id="rId9"/>
    <p:sldLayoutId id="2147483704" r:id="rId10"/>
    <p:sldLayoutId id="2147483706" r:id="rId11"/>
    <p:sldLayoutId id="2147483714" r:id="rId12"/>
    <p:sldLayoutId id="2147483715" r:id="rId13"/>
    <p:sldLayoutId id="2147483716" r:id="rId14"/>
  </p:sldLayoutIdLst>
  <p:hf hdr="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7.png"/><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emf"/><Relationship Id="rId1" Type="http://schemas.openxmlformats.org/officeDocument/2006/relationships/slideLayout" Target="../slideLayouts/slideLayout4.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3.png"/><Relationship Id="rId11" Type="http://schemas.openxmlformats.org/officeDocument/2006/relationships/image" Target="../media/image38.png"/><Relationship Id="rId5" Type="http://schemas.openxmlformats.org/officeDocument/2006/relationships/image" Target="../media/image32.png"/><Relationship Id="rId10" Type="http://schemas.openxmlformats.org/officeDocument/2006/relationships/image" Target="../media/image37.png"/><Relationship Id="rId4" Type="http://schemas.openxmlformats.org/officeDocument/2006/relationships/image" Target="../media/image31.png"/><Relationship Id="rId9" Type="http://schemas.openxmlformats.org/officeDocument/2006/relationships/image" Target="../media/image36.png"/></Relationships>
</file>

<file path=ppt/slides/_rels/slide2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0.wmf"/><Relationship Id="rId2" Type="http://schemas.openxmlformats.org/officeDocument/2006/relationships/oleObject" Target="../embeddings/oleObject1.bin"/><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40.png"/><Relationship Id="rId2" Type="http://schemas.openxmlformats.org/officeDocument/2006/relationships/image" Target="../media/image41.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oleObject" Target="../embeddings/oleObject2.bin"/><Relationship Id="rId1" Type="http://schemas.openxmlformats.org/officeDocument/2006/relationships/slideLayout" Target="../slideLayouts/slideLayout12.xml"/><Relationship Id="rId6" Type="http://schemas.openxmlformats.org/officeDocument/2006/relationships/image" Target="../media/image45.jpeg"/><Relationship Id="rId5" Type="http://schemas.openxmlformats.org/officeDocument/2006/relationships/image" Target="../media/image44.png"/><Relationship Id="rId4" Type="http://schemas.openxmlformats.org/officeDocument/2006/relationships/image" Target="../media/image43.jpeg"/></Relationships>
</file>

<file path=ppt/slides/_rels/slide2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image" Target="../media/image51.png"/><Relationship Id="rId1" Type="http://schemas.openxmlformats.org/officeDocument/2006/relationships/slideLayout" Target="../slideLayouts/slideLayout6.xml"/><Relationship Id="rId6" Type="http://schemas.openxmlformats.org/officeDocument/2006/relationships/image" Target="../media/image55.png"/><Relationship Id="rId5" Type="http://schemas.openxmlformats.org/officeDocument/2006/relationships/image" Target="../media/image54.png"/><Relationship Id="rId10" Type="http://schemas.openxmlformats.org/officeDocument/2006/relationships/image" Target="../media/image59.png"/><Relationship Id="rId4" Type="http://schemas.openxmlformats.org/officeDocument/2006/relationships/image" Target="../media/image53.png"/><Relationship Id="rId9" Type="http://schemas.openxmlformats.org/officeDocument/2006/relationships/image" Target="../media/image58.png"/></Relationships>
</file>

<file path=ppt/slides/_rels/slide34.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image" Target="../media/image60.gif"/><Relationship Id="rId1" Type="http://schemas.openxmlformats.org/officeDocument/2006/relationships/slideLayout" Target="../slideLayouts/slideLayout2.xml"/><Relationship Id="rId4" Type="http://schemas.openxmlformats.org/officeDocument/2006/relationships/hyperlink" Target="https://www.pbs.org/wgbh/nova/lasalle/buoyancy.html" TargetMode="External"/></Relationships>
</file>

<file path=ppt/slides/_rels/slide35.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4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0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4.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hyperlink" Target="https://www.youtube.com/watch?v=GUfnDbI_iaQ" TargetMode="Externa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70.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210.png"/><Relationship Id="rId2" Type="http://schemas.openxmlformats.org/officeDocument/2006/relationships/image" Target="../media/image77.png"/><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20.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750.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50.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2.xml"/><Relationship Id="rId5" Type="http://schemas.openxmlformats.org/officeDocument/2006/relationships/image" Target="../media/image84.jpg"/><Relationship Id="rId4" Type="http://schemas.openxmlformats.org/officeDocument/2006/relationships/image" Target="../media/image83.png"/></Relationships>
</file>

<file path=ppt/slides/_rels/slide67.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hyperlink" Target="http://laenfermeraenatencionprimaria.blogspot.com/2016/11/bienvenidos-al-blog-enfermero.html" TargetMode="External"/><Relationship Id="rId2" Type="http://schemas.openxmlformats.org/officeDocument/2006/relationships/image" Target="../media/image87.jpg"/><Relationship Id="rId1" Type="http://schemas.openxmlformats.org/officeDocument/2006/relationships/slideLayout" Target="../slideLayouts/slideLayout1.xml"/><Relationship Id="rId4" Type="http://schemas.openxmlformats.org/officeDocument/2006/relationships/hyperlink" Target="https://creativecommons.org/licenses/by-nc/3.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15">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Straight Connector 17">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4914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19">
            <a:extLst>
              <a:ext uri="{FF2B5EF4-FFF2-40B4-BE49-F238E27FC236}">
                <a16:creationId xmlns:a16="http://schemas.microsoft.com/office/drawing/2014/main" id="{D7CC41EB-2D81-4303-9171-6401B388BA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4100"/>
            <a:ext cx="4914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descr="Lápices y libros coloridos">
            <a:extLst>
              <a:ext uri="{FF2B5EF4-FFF2-40B4-BE49-F238E27FC236}">
                <a16:creationId xmlns:a16="http://schemas.microsoft.com/office/drawing/2014/main" id="{72801FC3-BC5C-397F-EF7C-5DF1E51A5F27}"/>
              </a:ext>
            </a:extLst>
          </p:cNvPr>
          <p:cNvPicPr>
            <a:picLocks noChangeAspect="1"/>
          </p:cNvPicPr>
          <p:nvPr/>
        </p:nvPicPr>
        <p:blipFill rotWithShape="1">
          <a:blip r:embed="rId2"/>
          <a:srcRect l="37194" r="7346" b="2"/>
          <a:stretch/>
        </p:blipFill>
        <p:spPr>
          <a:xfrm>
            <a:off x="6515100" y="10"/>
            <a:ext cx="5676900" cy="6857990"/>
          </a:xfrm>
          <a:prstGeom prst="rect">
            <a:avLst/>
          </a:prstGeom>
        </p:spPr>
      </p:pic>
      <p:sp>
        <p:nvSpPr>
          <p:cNvPr id="2" name="Título 1">
            <a:extLst>
              <a:ext uri="{FF2B5EF4-FFF2-40B4-BE49-F238E27FC236}">
                <a16:creationId xmlns:a16="http://schemas.microsoft.com/office/drawing/2014/main" id="{0B978D02-CC3A-1743-BDB1-9FDB9E25D903}"/>
              </a:ext>
            </a:extLst>
          </p:cNvPr>
          <p:cNvSpPr>
            <a:spLocks noGrp="1"/>
          </p:cNvSpPr>
          <p:nvPr>
            <p:ph type="ctrTitle"/>
          </p:nvPr>
        </p:nvSpPr>
        <p:spPr>
          <a:xfrm>
            <a:off x="703400" y="871758"/>
            <a:ext cx="5227171" cy="3871143"/>
          </a:xfrm>
        </p:spPr>
        <p:txBody>
          <a:bodyPr>
            <a:normAutofit/>
          </a:bodyPr>
          <a:lstStyle/>
          <a:p>
            <a:r>
              <a:rPr lang="es-CL" dirty="0"/>
              <a:t>UT 1</a:t>
            </a:r>
            <a:br>
              <a:rPr lang="es-CL" dirty="0"/>
            </a:br>
            <a:r>
              <a:rPr lang="es-CL" dirty="0"/>
              <a:t>Fundamentos de Estabilidad</a:t>
            </a:r>
            <a:br>
              <a:rPr lang="es-CL" dirty="0"/>
            </a:br>
            <a:endParaRPr lang="es-CL" dirty="0"/>
          </a:p>
        </p:txBody>
      </p:sp>
      <p:sp>
        <p:nvSpPr>
          <p:cNvPr id="3" name="Subtítulo 2">
            <a:extLst>
              <a:ext uri="{FF2B5EF4-FFF2-40B4-BE49-F238E27FC236}">
                <a16:creationId xmlns:a16="http://schemas.microsoft.com/office/drawing/2014/main" id="{4368DF09-BF44-DF12-C596-5D177FAD1449}"/>
              </a:ext>
            </a:extLst>
          </p:cNvPr>
          <p:cNvSpPr>
            <a:spLocks noGrp="1"/>
          </p:cNvSpPr>
          <p:nvPr>
            <p:ph type="subTitle" idx="1"/>
          </p:nvPr>
        </p:nvSpPr>
        <p:spPr>
          <a:xfrm>
            <a:off x="721688" y="4374575"/>
            <a:ext cx="4857857" cy="1416626"/>
          </a:xfrm>
        </p:spPr>
        <p:txBody>
          <a:bodyPr>
            <a:normAutofit fontScale="85000" lnSpcReduction="10000"/>
          </a:bodyPr>
          <a:lstStyle/>
          <a:p>
            <a:pPr>
              <a:lnSpc>
                <a:spcPct val="100000"/>
              </a:lnSpc>
            </a:pPr>
            <a:r>
              <a:rPr lang="es-CL" sz="1700" dirty="0"/>
              <a:t>Catedra de Sistemas de Ingeniería</a:t>
            </a:r>
          </a:p>
          <a:p>
            <a:pPr>
              <a:lnSpc>
                <a:spcPct val="100000"/>
              </a:lnSpc>
            </a:pPr>
            <a:r>
              <a:rPr lang="es-CL" sz="1700" dirty="0"/>
              <a:t>Profesor:</a:t>
            </a:r>
          </a:p>
          <a:p>
            <a:pPr>
              <a:lnSpc>
                <a:spcPct val="100000"/>
              </a:lnSpc>
            </a:pPr>
            <a:r>
              <a:rPr lang="es-CL" sz="1700" dirty="0"/>
              <a:t>PC Alberto García Covacevich (3A y 3B)</a:t>
            </a:r>
          </a:p>
          <a:p>
            <a:pPr>
              <a:lnSpc>
                <a:spcPct val="100000"/>
              </a:lnSpc>
            </a:pPr>
            <a:r>
              <a:rPr lang="es-CL" sz="1700" dirty="0"/>
              <a:t>Tercer Año Litoral Escuela Naval - Primer semestre 2026</a:t>
            </a:r>
          </a:p>
        </p:txBody>
      </p:sp>
      <p:sp>
        <p:nvSpPr>
          <p:cNvPr id="5" name="Marcador de fecha 4">
            <a:extLst>
              <a:ext uri="{FF2B5EF4-FFF2-40B4-BE49-F238E27FC236}">
                <a16:creationId xmlns:a16="http://schemas.microsoft.com/office/drawing/2014/main" id="{B45B3BD4-D814-E25F-D982-C4F6DD1091D4}"/>
              </a:ext>
            </a:extLst>
          </p:cNvPr>
          <p:cNvSpPr>
            <a:spLocks noGrp="1"/>
          </p:cNvSpPr>
          <p:nvPr>
            <p:ph type="dt" sz="half" idx="10"/>
          </p:nvPr>
        </p:nvSpPr>
        <p:spPr>
          <a:xfrm>
            <a:off x="8369448" y="6356350"/>
            <a:ext cx="2592594" cy="365125"/>
          </a:xfrm>
        </p:spPr>
        <p:txBody>
          <a:bodyPr>
            <a:normAutofit/>
          </a:bodyPr>
          <a:lstStyle/>
          <a:p>
            <a:pPr>
              <a:spcAft>
                <a:spcPts val="600"/>
              </a:spcAft>
            </a:pPr>
            <a:fld id="{68407D1F-87F5-4A51-94C1-F63779ACB276}" type="datetime1">
              <a:rPr lang="es-CL" smtClean="0">
                <a:solidFill>
                  <a:srgbClr val="FFFFFF"/>
                </a:solidFill>
              </a:rPr>
              <a:t>10-02-2026</a:t>
            </a:fld>
            <a:endParaRPr lang="en-US">
              <a:solidFill>
                <a:srgbClr val="FFFFFF"/>
              </a:solidFill>
            </a:endParaRPr>
          </a:p>
        </p:txBody>
      </p:sp>
      <p:sp>
        <p:nvSpPr>
          <p:cNvPr id="6" name="Marcador de pie de página 5">
            <a:extLst>
              <a:ext uri="{FF2B5EF4-FFF2-40B4-BE49-F238E27FC236}">
                <a16:creationId xmlns:a16="http://schemas.microsoft.com/office/drawing/2014/main" id="{51E3FF6B-B06F-B50C-741F-62E09566CDDD}"/>
              </a:ext>
            </a:extLst>
          </p:cNvPr>
          <p:cNvSpPr>
            <a:spLocks noGrp="1"/>
          </p:cNvSpPr>
          <p:nvPr>
            <p:ph type="ftr" sz="quarter" idx="11"/>
          </p:nvPr>
        </p:nvSpPr>
        <p:spPr>
          <a:xfrm>
            <a:off x="715383" y="6356350"/>
            <a:ext cx="4539727" cy="365125"/>
          </a:xfrm>
        </p:spPr>
        <p:txBody>
          <a:bodyPr>
            <a:normAutofit/>
          </a:bodyPr>
          <a:lstStyle/>
          <a:p>
            <a:pPr>
              <a:spcAft>
                <a:spcPts val="600"/>
              </a:spcAft>
            </a:pPr>
            <a:r>
              <a:rPr lang="en-US"/>
              <a:t>Fundamentos de Estabildad UT 1</a:t>
            </a:r>
          </a:p>
        </p:txBody>
      </p:sp>
      <p:sp>
        <p:nvSpPr>
          <p:cNvPr id="7" name="Marcador de número de diapositiva 6">
            <a:extLst>
              <a:ext uri="{FF2B5EF4-FFF2-40B4-BE49-F238E27FC236}">
                <a16:creationId xmlns:a16="http://schemas.microsoft.com/office/drawing/2014/main" id="{49770AA0-5F23-9834-F57E-B7BAFFC8836A}"/>
              </a:ext>
            </a:extLst>
          </p:cNvPr>
          <p:cNvSpPr>
            <a:spLocks noGrp="1"/>
          </p:cNvSpPr>
          <p:nvPr>
            <p:ph type="sldNum" sz="quarter" idx="12"/>
          </p:nvPr>
        </p:nvSpPr>
        <p:spPr>
          <a:xfrm>
            <a:off x="10919012" y="6356350"/>
            <a:ext cx="672354" cy="365125"/>
          </a:xfrm>
        </p:spPr>
        <p:txBody>
          <a:bodyPr>
            <a:normAutofit/>
          </a:bodyPr>
          <a:lstStyle/>
          <a:p>
            <a:pPr>
              <a:lnSpc>
                <a:spcPct val="90000"/>
              </a:lnSpc>
              <a:spcAft>
                <a:spcPts val="600"/>
              </a:spcAft>
            </a:pPr>
            <a:fld id="{87E7843D-FF13-4365-9478-9625B70A2705}" type="slidenum">
              <a:rPr lang="en-US">
                <a:solidFill>
                  <a:srgbClr val="FFFFFF"/>
                </a:solidFill>
              </a:rPr>
              <a:pPr>
                <a:lnSpc>
                  <a:spcPct val="90000"/>
                </a:lnSpc>
                <a:spcAft>
                  <a:spcPts val="600"/>
                </a:spcAft>
              </a:pPr>
              <a:t>1</a:t>
            </a:fld>
            <a:endParaRPr lang="en-US">
              <a:solidFill>
                <a:srgbClr val="FFFFFF"/>
              </a:solidFill>
            </a:endParaRPr>
          </a:p>
        </p:txBody>
      </p:sp>
    </p:spTree>
    <p:extLst>
      <p:ext uri="{BB962C8B-B14F-4D97-AF65-F5344CB8AC3E}">
        <p14:creationId xmlns:p14="http://schemas.microsoft.com/office/powerpoint/2010/main" val="19156126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9" name="Rectangle 18">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Marcador de contenido 9" descr="Diagrama&#10;&#10;El contenido generado por IA puede ser incorrecto.">
            <a:extLst>
              <a:ext uri="{FF2B5EF4-FFF2-40B4-BE49-F238E27FC236}">
                <a16:creationId xmlns:a16="http://schemas.microsoft.com/office/drawing/2014/main" id="{7C7C7798-AF15-FBE5-17BC-81631994F921}"/>
              </a:ext>
            </a:extLst>
          </p:cNvPr>
          <p:cNvPicPr>
            <a:picLocks noGrp="1" noChangeAspect="1"/>
          </p:cNvPicPr>
          <p:nvPr>
            <p:ph idx="1"/>
          </p:nvPr>
        </p:nvPicPr>
        <p:blipFill>
          <a:blip r:embed="rId2"/>
          <a:srcRect t="19576" b="1753"/>
          <a:stretch/>
        </p:blipFill>
        <p:spPr>
          <a:xfrm>
            <a:off x="20" y="10"/>
            <a:ext cx="12191980" cy="6857990"/>
          </a:xfrm>
          <a:prstGeom prst="rect">
            <a:avLst/>
          </a:prstGeom>
        </p:spPr>
      </p:pic>
      <p:sp>
        <p:nvSpPr>
          <p:cNvPr id="21" name="Rectangle 20">
            <a:extLst>
              <a:ext uri="{FF2B5EF4-FFF2-40B4-BE49-F238E27FC236}">
                <a16:creationId xmlns:a16="http://schemas.microsoft.com/office/drawing/2014/main" id="{6BB6B482-ACCA-4938-8AEA-49D525C172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6905" y="46904"/>
            <a:ext cx="6865150" cy="6771342"/>
          </a:xfrm>
          <a:prstGeom prst="rect">
            <a:avLst/>
          </a:prstGeom>
          <a:gradFill>
            <a:gsLst>
              <a:gs pos="42000">
                <a:srgbClr val="000000">
                  <a:alpha val="18000"/>
                </a:srgbClr>
              </a:gs>
              <a:gs pos="0">
                <a:srgbClr val="000000">
                  <a:alpha val="0"/>
                </a:srgbClr>
              </a:gs>
              <a:gs pos="100000">
                <a:srgbClr val="000000">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0F24DD8D-CBB3-0C74-86BF-2B379A47347B}"/>
              </a:ext>
            </a:extLst>
          </p:cNvPr>
          <p:cNvSpPr>
            <a:spLocks noGrp="1"/>
          </p:cNvSpPr>
          <p:nvPr>
            <p:ph type="title"/>
          </p:nvPr>
        </p:nvSpPr>
        <p:spPr>
          <a:xfrm>
            <a:off x="704088" y="871759"/>
            <a:ext cx="5067300" cy="3497042"/>
          </a:xfrm>
        </p:spPr>
        <p:txBody>
          <a:bodyPr vert="horz" lIns="91440" tIns="45720" rIns="91440" bIns="45720" rtlCol="0" anchor="t">
            <a:normAutofit/>
          </a:bodyPr>
          <a:lstStyle/>
          <a:p>
            <a:r>
              <a:rPr lang="en-US" sz="5400">
                <a:solidFill>
                  <a:srgbClr val="FFFFFF"/>
                </a:solidFill>
              </a:rPr>
              <a:t>El buque y sus dimensiones</a:t>
            </a:r>
          </a:p>
        </p:txBody>
      </p:sp>
      <p:sp>
        <p:nvSpPr>
          <p:cNvPr id="4" name="Marcador de fecha 3">
            <a:extLst>
              <a:ext uri="{FF2B5EF4-FFF2-40B4-BE49-F238E27FC236}">
                <a16:creationId xmlns:a16="http://schemas.microsoft.com/office/drawing/2014/main" id="{C28388DD-5216-A533-453C-0B1BD07096A2}"/>
              </a:ext>
            </a:extLst>
          </p:cNvPr>
          <p:cNvSpPr>
            <a:spLocks noGrp="1"/>
          </p:cNvSpPr>
          <p:nvPr>
            <p:ph type="dt" sz="half" idx="10"/>
          </p:nvPr>
        </p:nvSpPr>
        <p:spPr>
          <a:xfrm>
            <a:off x="8369448" y="6356350"/>
            <a:ext cx="2549564" cy="365125"/>
          </a:xfrm>
        </p:spPr>
        <p:txBody>
          <a:bodyPr vert="horz" lIns="91440" tIns="45720" rIns="91440" bIns="45720" rtlCol="0" anchor="ctr">
            <a:normAutofit/>
          </a:bodyPr>
          <a:lstStyle/>
          <a:p>
            <a:pPr>
              <a:spcAft>
                <a:spcPts val="600"/>
              </a:spcAft>
            </a:pPr>
            <a:fld id="{DD4747FA-31CF-4B8C-BF70-B61930B68A94}" type="datetime1">
              <a:rPr lang="es-CL" smtClean="0">
                <a:solidFill>
                  <a:srgbClr val="FFFFFF"/>
                </a:solidFill>
              </a:rPr>
              <a:t>10-02-2026</a:t>
            </a:fld>
            <a:endParaRPr lang="en-US">
              <a:solidFill>
                <a:srgbClr val="FFFFFF"/>
              </a:solidFill>
            </a:endParaRPr>
          </a:p>
        </p:txBody>
      </p:sp>
      <p:sp>
        <p:nvSpPr>
          <p:cNvPr id="5" name="Marcador de pie de página 4">
            <a:extLst>
              <a:ext uri="{FF2B5EF4-FFF2-40B4-BE49-F238E27FC236}">
                <a16:creationId xmlns:a16="http://schemas.microsoft.com/office/drawing/2014/main" id="{A309D539-F176-AA5F-488E-8E0AEA5A7931}"/>
              </a:ext>
            </a:extLst>
          </p:cNvPr>
          <p:cNvSpPr>
            <a:spLocks noGrp="1"/>
          </p:cNvSpPr>
          <p:nvPr>
            <p:ph type="ftr" sz="quarter" idx="11"/>
          </p:nvPr>
        </p:nvSpPr>
        <p:spPr>
          <a:xfrm>
            <a:off x="704088" y="6356350"/>
            <a:ext cx="4539727" cy="365125"/>
          </a:xfrm>
        </p:spPr>
        <p:txBody>
          <a:bodyPr vert="horz" lIns="91440" tIns="45720" rIns="91440" bIns="45720" rtlCol="0" anchor="ctr">
            <a:normAutofit/>
          </a:bodyPr>
          <a:lstStyle/>
          <a:p>
            <a:pPr>
              <a:spcAft>
                <a:spcPts val="600"/>
              </a:spcAft>
            </a:pPr>
            <a:r>
              <a:rPr lang="en-US" kern="1200">
                <a:solidFill>
                  <a:srgbClr val="FFFFFF"/>
                </a:solidFill>
                <a:latin typeface="+mj-lt"/>
                <a:ea typeface="+mn-ea"/>
                <a:cs typeface="+mn-cs"/>
              </a:rPr>
              <a:t>Fundamentos de Estabildad UT 1</a:t>
            </a:r>
          </a:p>
        </p:txBody>
      </p:sp>
      <p:sp>
        <p:nvSpPr>
          <p:cNvPr id="6" name="Marcador de número de diapositiva 5">
            <a:extLst>
              <a:ext uri="{FF2B5EF4-FFF2-40B4-BE49-F238E27FC236}">
                <a16:creationId xmlns:a16="http://schemas.microsoft.com/office/drawing/2014/main" id="{B770984B-83E4-40D3-C2FE-14059F78AE5F}"/>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a:solidFill>
                  <a:srgbClr val="FFFFFF"/>
                </a:solidFill>
              </a:rPr>
              <a:pPr>
                <a:lnSpc>
                  <a:spcPct val="90000"/>
                </a:lnSpc>
                <a:spcAft>
                  <a:spcPts val="600"/>
                </a:spcAft>
              </a:pPr>
              <a:t>2</a:t>
            </a:fld>
            <a:endParaRPr lang="en-US">
              <a:solidFill>
                <a:srgbClr val="FFFFFF"/>
              </a:solidFill>
            </a:endParaRPr>
          </a:p>
        </p:txBody>
      </p:sp>
      <p:cxnSp>
        <p:nvCxnSpPr>
          <p:cNvPr id="23" name="Straight Connector 22">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638300" cy="0"/>
          </a:xfrm>
          <a:prstGeom prst="line">
            <a:avLst/>
          </a:prstGeom>
          <a:ln w="44450">
            <a:solidFill>
              <a:srgbClr val="FFFFFF"/>
            </a:solidFill>
          </a:ln>
          <a:effectLst>
            <a:outerShdw blurRad="50800" dist="38100" dir="2700000" algn="tl" rotWithShape="0">
              <a:prstClr val="black">
                <a:alpha val="13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89039914"/>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6" name="Rectangle 40">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0909AE25-ED9D-98A4-A3C8-10A3BF382151}"/>
              </a:ext>
            </a:extLst>
          </p:cNvPr>
          <p:cNvSpPr>
            <a:spLocks noGrp="1"/>
          </p:cNvSpPr>
          <p:nvPr>
            <p:ph type="title"/>
          </p:nvPr>
        </p:nvSpPr>
        <p:spPr>
          <a:xfrm>
            <a:off x="704088" y="914400"/>
            <a:ext cx="4041648" cy="1928741"/>
          </a:xfrm>
        </p:spPr>
        <p:txBody>
          <a:bodyPr>
            <a:normAutofit/>
          </a:bodyPr>
          <a:lstStyle/>
          <a:p>
            <a:r>
              <a:rPr lang="es-CL" sz="3700"/>
              <a:t>Características de un buque</a:t>
            </a:r>
          </a:p>
        </p:txBody>
      </p:sp>
      <p:sp>
        <p:nvSpPr>
          <p:cNvPr id="33" name="Marcador de contenido 2">
            <a:extLst>
              <a:ext uri="{FF2B5EF4-FFF2-40B4-BE49-F238E27FC236}">
                <a16:creationId xmlns:a16="http://schemas.microsoft.com/office/drawing/2014/main" id="{040E790F-8365-737A-5767-83194C5C578B}"/>
              </a:ext>
            </a:extLst>
          </p:cNvPr>
          <p:cNvSpPr>
            <a:spLocks noGrp="1"/>
          </p:cNvSpPr>
          <p:nvPr>
            <p:ph idx="1"/>
          </p:nvPr>
        </p:nvSpPr>
        <p:spPr>
          <a:xfrm>
            <a:off x="5330952" y="968377"/>
            <a:ext cx="6144768" cy="5010912"/>
          </a:xfrm>
        </p:spPr>
        <p:txBody>
          <a:bodyPr>
            <a:normAutofit/>
          </a:bodyPr>
          <a:lstStyle/>
          <a:p>
            <a:r>
              <a:rPr lang="es-CL" dirty="0"/>
              <a:t>Los buques son las estructuras marinas más impresionantes y complejas construidos por el hombre. Su estructura y diseño les permite navegar en forma segura por el mar y cumplir con sus roles de diseño.</a:t>
            </a:r>
          </a:p>
          <a:p>
            <a:r>
              <a:rPr lang="es-CL" dirty="0"/>
              <a:t>Debe cumplir con las siguientes características, independientemente de la labor que realice:</a:t>
            </a:r>
          </a:p>
          <a:p>
            <a:pPr lvl="1"/>
            <a:r>
              <a:rPr lang="es-CL" dirty="0"/>
              <a:t>Resistencia.</a:t>
            </a:r>
          </a:p>
          <a:p>
            <a:pPr lvl="1"/>
            <a:r>
              <a:rPr lang="es-CL" dirty="0"/>
              <a:t>Flotabilidad.</a:t>
            </a:r>
          </a:p>
          <a:p>
            <a:pPr lvl="1"/>
            <a:r>
              <a:rPr lang="es-CL" dirty="0"/>
              <a:t>Estanqueidad.</a:t>
            </a:r>
          </a:p>
          <a:p>
            <a:pPr lvl="1"/>
            <a:r>
              <a:rPr lang="es-CL" dirty="0"/>
              <a:t>Estabilidad.</a:t>
            </a:r>
          </a:p>
          <a:p>
            <a:pPr lvl="1"/>
            <a:r>
              <a:rPr lang="es-CL" dirty="0"/>
              <a:t>Navegabilidad.</a:t>
            </a:r>
          </a:p>
          <a:p>
            <a:pPr lvl="1"/>
            <a:endParaRPr lang="es-CL" dirty="0"/>
          </a:p>
          <a:p>
            <a:pPr lvl="1"/>
            <a:endParaRPr lang="es-CL" dirty="0"/>
          </a:p>
        </p:txBody>
      </p:sp>
      <p:sp>
        <p:nvSpPr>
          <p:cNvPr id="4" name="Marcador de fecha 3">
            <a:extLst>
              <a:ext uri="{FF2B5EF4-FFF2-40B4-BE49-F238E27FC236}">
                <a16:creationId xmlns:a16="http://schemas.microsoft.com/office/drawing/2014/main" id="{C625A5BD-4232-83D3-B32E-23ADE6C08EB3}"/>
              </a:ext>
            </a:extLst>
          </p:cNvPr>
          <p:cNvSpPr>
            <a:spLocks noGrp="1"/>
          </p:cNvSpPr>
          <p:nvPr>
            <p:ph type="dt" sz="half" idx="10"/>
          </p:nvPr>
        </p:nvSpPr>
        <p:spPr>
          <a:xfrm>
            <a:off x="8369448" y="6356350"/>
            <a:ext cx="2549564" cy="365125"/>
          </a:xfrm>
        </p:spPr>
        <p:txBody>
          <a:bodyPr>
            <a:normAutofit/>
          </a:bodyPr>
          <a:lstStyle/>
          <a:p>
            <a:pPr>
              <a:spcAft>
                <a:spcPts val="600"/>
              </a:spcAft>
            </a:pPr>
            <a:fld id="{6235CE56-E8E0-4F2A-BD23-10F6ACD877EF}" type="datetime1">
              <a:rPr lang="es-CL" smtClean="0"/>
              <a:t>10-02-2026</a:t>
            </a:fld>
            <a:endParaRPr lang="en-US"/>
          </a:p>
        </p:txBody>
      </p:sp>
      <p:sp>
        <p:nvSpPr>
          <p:cNvPr id="5" name="Marcador de pie de página 4">
            <a:extLst>
              <a:ext uri="{FF2B5EF4-FFF2-40B4-BE49-F238E27FC236}">
                <a16:creationId xmlns:a16="http://schemas.microsoft.com/office/drawing/2014/main" id="{064277AC-468D-B3C3-97A7-3E791927A503}"/>
              </a:ext>
            </a:extLst>
          </p:cNvPr>
          <p:cNvSpPr>
            <a:spLocks noGrp="1"/>
          </p:cNvSpPr>
          <p:nvPr>
            <p:ph type="ftr" sz="quarter" idx="11"/>
          </p:nvPr>
        </p:nvSpPr>
        <p:spPr>
          <a:xfrm>
            <a:off x="704088" y="6356350"/>
            <a:ext cx="4539727" cy="365125"/>
          </a:xfrm>
        </p:spPr>
        <p:txBody>
          <a:bodyPr>
            <a:normAutofit/>
          </a:bodyPr>
          <a:lstStyle/>
          <a:p>
            <a:pPr>
              <a:spcAft>
                <a:spcPts val="600"/>
              </a:spcAft>
            </a:pPr>
            <a:r>
              <a:rPr lang="en-US"/>
              <a:t>Fundamentos de Estabildad UT 1</a:t>
            </a:r>
          </a:p>
        </p:txBody>
      </p:sp>
      <p:sp>
        <p:nvSpPr>
          <p:cNvPr id="6" name="Marcador de número de diapositiva 5">
            <a:extLst>
              <a:ext uri="{FF2B5EF4-FFF2-40B4-BE49-F238E27FC236}">
                <a16:creationId xmlns:a16="http://schemas.microsoft.com/office/drawing/2014/main" id="{731996C3-7E5D-2B67-27DB-CF27E29C1EEF}"/>
              </a:ext>
            </a:extLst>
          </p:cNvPr>
          <p:cNvSpPr>
            <a:spLocks noGrp="1"/>
          </p:cNvSpPr>
          <p:nvPr>
            <p:ph type="sldNum" sz="quarter" idx="12"/>
          </p:nvPr>
        </p:nvSpPr>
        <p:spPr>
          <a:xfrm>
            <a:off x="10919012" y="6356350"/>
            <a:ext cx="672354" cy="365125"/>
          </a:xfrm>
        </p:spPr>
        <p:txBody>
          <a:bodyPr>
            <a:normAutofit/>
          </a:bodyPr>
          <a:lstStyle/>
          <a:p>
            <a:pPr>
              <a:lnSpc>
                <a:spcPct val="90000"/>
              </a:lnSpc>
              <a:spcAft>
                <a:spcPts val="600"/>
              </a:spcAft>
            </a:pPr>
            <a:fld id="{87E7843D-FF13-4365-9478-9625B70A2705}" type="slidenum">
              <a:rPr lang="en-US" smtClean="0"/>
              <a:pPr>
                <a:lnSpc>
                  <a:spcPct val="90000"/>
                </a:lnSpc>
                <a:spcAft>
                  <a:spcPts val="600"/>
                </a:spcAft>
              </a:pPr>
              <a:t>3</a:t>
            </a:fld>
            <a:endParaRPr lang="en-US"/>
          </a:p>
        </p:txBody>
      </p:sp>
      <p:cxnSp>
        <p:nvCxnSpPr>
          <p:cNvPr id="47" name="Straight Connector 42">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3900"/>
            <a:ext cx="10588752"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8E0104E4-99BC-494F-8342-F250828E574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9065" y="6145599"/>
            <a:ext cx="1058283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026" name="Picture 2" descr="Barco Mercante Fondo Blanco - Banco de fotos e imágenes de stock - iStock">
            <a:extLst>
              <a:ext uri="{FF2B5EF4-FFF2-40B4-BE49-F238E27FC236}">
                <a16:creationId xmlns:a16="http://schemas.microsoft.com/office/drawing/2014/main" id="{569F49F7-2FDB-266E-D657-C57A3AC30E9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2000"/>
          <a:stretch>
            <a:fillRect/>
          </a:stretch>
        </p:blipFill>
        <p:spPr bwMode="auto">
          <a:xfrm>
            <a:off x="468386" y="3180258"/>
            <a:ext cx="4394180" cy="1692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0392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33">
                                            <p:txEl>
                                              <p:pRg st="5" end="5"/>
                                            </p:txEl>
                                          </p:spTgt>
                                        </p:tgtEl>
                                      </p:cBhvr>
                                      <p:by x="150000" y="150000"/>
                                    </p:animScale>
                                  </p:childTnLst>
                                </p:cTn>
                              </p:par>
                              <p:par>
                                <p:cTn id="7" presetID="6" presetClass="emph" presetSubtype="0" fill="hold" nodeType="withEffect">
                                  <p:stCondLst>
                                    <p:cond delay="0"/>
                                  </p:stCondLst>
                                  <p:childTnLst>
                                    <p:animScale>
                                      <p:cBhvr>
                                        <p:cTn id="8" dur="2000" fill="hold"/>
                                        <p:tgtEl>
                                          <p:spTgt spid="33">
                                            <p:txEl>
                                              <p:pRg st="3" end="3"/>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Marcador de contenido"/>
          <p:cNvSpPr>
            <a:spLocks noGrp="1"/>
          </p:cNvSpPr>
          <p:nvPr>
            <p:ph idx="1"/>
          </p:nvPr>
        </p:nvSpPr>
        <p:spPr/>
        <p:txBody>
          <a:bodyPr>
            <a:normAutofit fontScale="62500" lnSpcReduction="20000"/>
          </a:bodyPr>
          <a:lstStyle/>
          <a:p>
            <a:r>
              <a:rPr lang="es-CL" dirty="0"/>
              <a:t>Son GRANDES estructuras</a:t>
            </a:r>
          </a:p>
          <a:p>
            <a:pPr lvl="1"/>
            <a:r>
              <a:rPr lang="es-CL" dirty="0"/>
              <a:t>El más grande tenía un desplazamiento máximo de más de medio un millón de toneladas, calaba casi 25 metros y no podía cruzar por canal de Suez ni el de Panamá.</a:t>
            </a:r>
          </a:p>
          <a:p>
            <a:pPr lvl="1"/>
            <a:r>
              <a:rPr lang="es-CL" dirty="0"/>
              <a:t>La flota MCS (</a:t>
            </a:r>
            <a:r>
              <a:rPr lang="en-GB" noProof="0" dirty="0"/>
              <a:t>Mediterranean Shipping Company</a:t>
            </a:r>
            <a:r>
              <a:rPr lang="es-CL" dirty="0"/>
              <a:t>) posee los portacontenedores más grandes del mundo (aprox. 300.000 ton.) </a:t>
            </a:r>
            <a:r>
              <a:rPr lang="es-CL" dirty="0" err="1"/>
              <a:t>ue</a:t>
            </a:r>
            <a:r>
              <a:rPr lang="es-CL" dirty="0"/>
              <a:t> pueden llevar hasta 24346 TEU  </a:t>
            </a:r>
          </a:p>
          <a:p>
            <a:r>
              <a:rPr lang="es-CL" dirty="0"/>
              <a:t>Tienen una forma tridimensional compleja.</a:t>
            </a:r>
          </a:p>
          <a:p>
            <a:pPr lvl="1"/>
            <a:r>
              <a:rPr lang="es-CL" dirty="0"/>
              <a:t>La forma está determinada por consideraciones de resistencia, potencia,  disposición interna y capacidad de carga.</a:t>
            </a:r>
          </a:p>
          <a:p>
            <a:r>
              <a:rPr lang="es-CL" dirty="0"/>
              <a:t>La estructura y su piel tienen funciones de soporte multipropósito.</a:t>
            </a:r>
          </a:p>
          <a:p>
            <a:pPr lvl="1"/>
            <a:r>
              <a:rPr lang="es-CL" dirty="0"/>
              <a:t>No solo mantienen el agua fuera del casco, sino que también subdividen el interior, actúan como un transporte de carga y mantienen la flotabilidad.</a:t>
            </a:r>
          </a:p>
          <a:p>
            <a:r>
              <a:rPr lang="es-CL" dirty="0"/>
              <a:t>Los buques están sometidos a una variedad de cargas dinámicas y aleatorias.</a:t>
            </a:r>
          </a:p>
          <a:p>
            <a:pPr lvl="1">
              <a:buSzPct val="68000"/>
            </a:pPr>
            <a:r>
              <a:rPr lang="es-CL" dirty="0"/>
              <a:t>Las cargas son dinámicas y aleatorias. Pueden variar desde vibraciones pequeñas hasta impactos de olas de grandes dimensiones en el casco. </a:t>
            </a:r>
          </a:p>
          <a:p>
            <a:pPr lvl="1">
              <a:buSzPct val="68000"/>
            </a:pPr>
            <a:r>
              <a:rPr lang="es-CL" dirty="0"/>
              <a:t>El peso y distribución de la carga juegan un papel importante en los requerimientos estructurales y en el comportamiento del buque.</a:t>
            </a:r>
          </a:p>
          <a:p>
            <a:r>
              <a:rPr lang="es-CL" dirty="0"/>
              <a:t>Operan en una amplia variedad de entornos.</a:t>
            </a:r>
          </a:p>
          <a:p>
            <a:pPr lvl="1"/>
            <a:r>
              <a:rPr lang="es-CL" dirty="0"/>
              <a:t>Sus estructuras están diseñadas mediante la incertidumbre tanto en la demanda como en la capacidad, el entorno en el que operará y el perfil real de operación se desconocen cuando se diseña y construye. </a:t>
            </a:r>
          </a:p>
        </p:txBody>
      </p:sp>
      <p:sp>
        <p:nvSpPr>
          <p:cNvPr id="7" name="6 Título"/>
          <p:cNvSpPr>
            <a:spLocks noGrp="1"/>
          </p:cNvSpPr>
          <p:nvPr>
            <p:ph type="title"/>
          </p:nvPr>
        </p:nvSpPr>
        <p:spPr/>
        <p:txBody>
          <a:bodyPr/>
          <a:lstStyle/>
          <a:p>
            <a:r>
              <a:rPr lang="es-CL" dirty="0"/>
              <a:t>Aspectos únicos de los buques </a:t>
            </a:r>
          </a:p>
        </p:txBody>
      </p:sp>
      <p:pic>
        <p:nvPicPr>
          <p:cNvPr id="13" name="Imagen 12">
            <a:extLst>
              <a:ext uri="{FF2B5EF4-FFF2-40B4-BE49-F238E27FC236}">
                <a16:creationId xmlns:a16="http://schemas.microsoft.com/office/drawing/2014/main" id="{556D1292-09A6-4891-8FF5-365EA8EC8F9C}"/>
              </a:ext>
            </a:extLst>
          </p:cNvPr>
          <p:cNvPicPr>
            <a:picLocks noChangeAspect="1"/>
          </p:cNvPicPr>
          <p:nvPr/>
        </p:nvPicPr>
        <p:blipFill rotWithShape="1">
          <a:blip r:embed="rId2">
            <a:extLst>
              <a:ext uri="{28A0092B-C50C-407E-A947-70E740481C1C}">
                <a14:useLocalDpi xmlns:a14="http://schemas.microsoft.com/office/drawing/2010/main" val="0"/>
              </a:ext>
            </a:extLst>
          </a:blip>
          <a:srcRect t="-28" b="10500"/>
          <a:stretch/>
        </p:blipFill>
        <p:spPr>
          <a:xfrm>
            <a:off x="1524000" y="966030"/>
            <a:ext cx="9144000" cy="5359573"/>
          </a:xfrm>
          <a:prstGeom prst="rect">
            <a:avLst/>
          </a:prstGeom>
        </p:spPr>
      </p:pic>
      <p:sp>
        <p:nvSpPr>
          <p:cNvPr id="3" name="Marcador de fecha 2">
            <a:extLst>
              <a:ext uri="{FF2B5EF4-FFF2-40B4-BE49-F238E27FC236}">
                <a16:creationId xmlns:a16="http://schemas.microsoft.com/office/drawing/2014/main" id="{E7A04357-E8B9-80BB-8025-70E2936EA61A}"/>
              </a:ext>
            </a:extLst>
          </p:cNvPr>
          <p:cNvSpPr>
            <a:spLocks noGrp="1"/>
          </p:cNvSpPr>
          <p:nvPr>
            <p:ph type="dt" sz="half" idx="10"/>
          </p:nvPr>
        </p:nvSpPr>
        <p:spPr/>
        <p:txBody>
          <a:bodyPr/>
          <a:lstStyle/>
          <a:p>
            <a:pPr>
              <a:defRPr/>
            </a:pPr>
            <a:fld id="{7C7F114F-6DBF-46F6-A4AC-097343385F44}" type="datetime1">
              <a:rPr lang="es-CL" smtClean="0"/>
              <a:t>10-02-2026</a:t>
            </a:fld>
            <a:endParaRPr lang="es-ES"/>
          </a:p>
        </p:txBody>
      </p:sp>
      <p:sp>
        <p:nvSpPr>
          <p:cNvPr id="4" name="Marcador de pie de página 3">
            <a:extLst>
              <a:ext uri="{FF2B5EF4-FFF2-40B4-BE49-F238E27FC236}">
                <a16:creationId xmlns:a16="http://schemas.microsoft.com/office/drawing/2014/main" id="{516B6EC7-F731-EE05-79A6-7DF706D1560B}"/>
              </a:ext>
            </a:extLst>
          </p:cNvPr>
          <p:cNvSpPr>
            <a:spLocks noGrp="1"/>
          </p:cNvSpPr>
          <p:nvPr>
            <p:ph type="ftr" sz="quarter" idx="11"/>
          </p:nvPr>
        </p:nvSpPr>
        <p:spPr/>
        <p:txBody>
          <a:bodyPr/>
          <a:lstStyle/>
          <a:p>
            <a:pPr>
              <a:defRPr/>
            </a:pPr>
            <a:r>
              <a:rPr lang="es-ES"/>
              <a:t>Fundamentos de Estabildad UT 1</a:t>
            </a:r>
          </a:p>
        </p:txBody>
      </p:sp>
      <p:sp>
        <p:nvSpPr>
          <p:cNvPr id="5" name="Marcador de número de diapositiva 4">
            <a:extLst>
              <a:ext uri="{FF2B5EF4-FFF2-40B4-BE49-F238E27FC236}">
                <a16:creationId xmlns:a16="http://schemas.microsoft.com/office/drawing/2014/main" id="{C9C9EAE2-8870-D508-C7BA-59A6984373EA}"/>
              </a:ext>
            </a:extLst>
          </p:cNvPr>
          <p:cNvSpPr>
            <a:spLocks noGrp="1"/>
          </p:cNvSpPr>
          <p:nvPr>
            <p:ph type="sldNum" sz="quarter" idx="12"/>
          </p:nvPr>
        </p:nvSpPr>
        <p:spPr/>
        <p:txBody>
          <a:bodyPr/>
          <a:lstStyle/>
          <a:p>
            <a:pPr>
              <a:defRPr/>
            </a:pPr>
            <a:fld id="{512A34C5-A7E8-4629-B921-404C04172488}" type="slidenum">
              <a:rPr lang="es-ES" smtClean="0"/>
              <a:pPr>
                <a:defRPr/>
              </a:pPr>
              <a:t>4</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3EB01C-23A1-ADE4-BC4E-AF73C80E1491}"/>
              </a:ext>
            </a:extLst>
          </p:cNvPr>
          <p:cNvSpPr>
            <a:spLocks noGrp="1"/>
          </p:cNvSpPr>
          <p:nvPr>
            <p:ph idx="1"/>
          </p:nvPr>
        </p:nvSpPr>
        <p:spPr>
          <a:xfrm>
            <a:off x="715383" y="2276347"/>
            <a:ext cx="10691265" cy="3636088"/>
          </a:xfrm>
        </p:spPr>
        <p:txBody>
          <a:bodyPr/>
          <a:lstStyle/>
          <a:p>
            <a:pPr marL="0" indent="0">
              <a:buNone/>
            </a:pPr>
            <a:r>
              <a:rPr lang="es-CL" b="1" dirty="0"/>
              <a:t>Sistema de Coordenadas:</a:t>
            </a:r>
          </a:p>
          <a:p>
            <a:r>
              <a:rPr lang="es-CL" dirty="0"/>
              <a:t>Origen de las coordenadas se encuentra en la intersección del plano de la línea de crujía con la perpendicular de popa y la línea de base. </a:t>
            </a:r>
          </a:p>
          <a:p>
            <a:r>
              <a:rPr lang="es-CL" dirty="0"/>
              <a:t>Eje x es longitudinal y positivo hacia proa.</a:t>
            </a:r>
          </a:p>
          <a:p>
            <a:r>
              <a:rPr lang="es-CL" dirty="0"/>
              <a:t>Eje y es transversal y positivo hacia babor.</a:t>
            </a:r>
          </a:p>
          <a:p>
            <a:r>
              <a:rPr lang="es-CL" dirty="0"/>
              <a:t>Eje z es vertical y positivo hacia arriba.</a:t>
            </a:r>
          </a:p>
        </p:txBody>
      </p:sp>
      <p:sp>
        <p:nvSpPr>
          <p:cNvPr id="4" name="Date Placeholder 3">
            <a:extLst>
              <a:ext uri="{FF2B5EF4-FFF2-40B4-BE49-F238E27FC236}">
                <a16:creationId xmlns:a16="http://schemas.microsoft.com/office/drawing/2014/main" id="{FB74DAD7-5ABA-1B83-E527-2CD7D165931D}"/>
              </a:ext>
            </a:extLst>
          </p:cNvPr>
          <p:cNvSpPr>
            <a:spLocks noGrp="1"/>
          </p:cNvSpPr>
          <p:nvPr>
            <p:ph type="dt" sz="half" idx="10"/>
          </p:nvPr>
        </p:nvSpPr>
        <p:spPr/>
        <p:txBody>
          <a:bodyPr/>
          <a:lstStyle/>
          <a:p>
            <a:fld id="{5ED8B9F1-41CA-4A8D-A974-EC06B5D3D1F2}" type="datetime1">
              <a:rPr lang="es-CL" smtClean="0"/>
              <a:t>10-02-2026</a:t>
            </a:fld>
            <a:endParaRPr lang="en-US"/>
          </a:p>
        </p:txBody>
      </p:sp>
      <p:sp>
        <p:nvSpPr>
          <p:cNvPr id="5" name="Footer Placeholder 4">
            <a:extLst>
              <a:ext uri="{FF2B5EF4-FFF2-40B4-BE49-F238E27FC236}">
                <a16:creationId xmlns:a16="http://schemas.microsoft.com/office/drawing/2014/main" id="{0BBCC274-4757-DFC7-40C9-11512D2964C1}"/>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11B27B85-D283-D354-4138-ED51AFF97FEB}"/>
              </a:ext>
            </a:extLst>
          </p:cNvPr>
          <p:cNvSpPr>
            <a:spLocks noGrp="1"/>
          </p:cNvSpPr>
          <p:nvPr>
            <p:ph type="sldNum" sz="quarter" idx="12"/>
          </p:nvPr>
        </p:nvSpPr>
        <p:spPr/>
        <p:txBody>
          <a:bodyPr/>
          <a:lstStyle/>
          <a:p>
            <a:fld id="{87E7843D-FF13-4365-9478-9625B70A2705}" type="slidenum">
              <a:rPr lang="en-US" smtClean="0"/>
              <a:t>5</a:t>
            </a:fld>
            <a:endParaRPr lang="en-US"/>
          </a:p>
        </p:txBody>
      </p:sp>
      <p:pic>
        <p:nvPicPr>
          <p:cNvPr id="9" name="Picture 8">
            <a:extLst>
              <a:ext uri="{FF2B5EF4-FFF2-40B4-BE49-F238E27FC236}">
                <a16:creationId xmlns:a16="http://schemas.microsoft.com/office/drawing/2014/main" id="{EB6688CF-CB1B-F75C-96C8-E2CD7DC6D461}"/>
              </a:ext>
            </a:extLst>
          </p:cNvPr>
          <p:cNvPicPr>
            <a:picLocks noChangeAspect="1"/>
          </p:cNvPicPr>
          <p:nvPr/>
        </p:nvPicPr>
        <p:blipFill rotWithShape="1">
          <a:blip r:embed="rId2"/>
          <a:srcRect t="1" b="1925"/>
          <a:stretch/>
        </p:blipFill>
        <p:spPr>
          <a:xfrm>
            <a:off x="6198667" y="3434853"/>
            <a:ext cx="5459907" cy="2307998"/>
          </a:xfrm>
          <a:prstGeom prst="rect">
            <a:avLst/>
          </a:prstGeom>
        </p:spPr>
      </p:pic>
      <p:sp>
        <p:nvSpPr>
          <p:cNvPr id="10" name="Title 1">
            <a:extLst>
              <a:ext uri="{FF2B5EF4-FFF2-40B4-BE49-F238E27FC236}">
                <a16:creationId xmlns:a16="http://schemas.microsoft.com/office/drawing/2014/main" id="{85E4266B-0A4A-CB83-F466-E0908D4A1C7E}"/>
              </a:ext>
            </a:extLst>
          </p:cNvPr>
          <p:cNvSpPr txBox="1">
            <a:spLocks/>
          </p:cNvSpPr>
          <p:nvPr/>
        </p:nvSpPr>
        <p:spPr>
          <a:xfrm>
            <a:off x="715383" y="905317"/>
            <a:ext cx="10691265" cy="1371030"/>
          </a:xfrm>
          <a:prstGeom prst="rect">
            <a:avLst/>
          </a:prstGeom>
        </p:spPr>
        <p:txBody>
          <a:bodyPr vert="horz" lIns="91440" tIns="45720" rIns="91440" bIns="45720" rtlCol="0" anchor="t">
            <a:normAutofit/>
          </a:bodyPr>
          <a:lst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a:lstStyle>
          <a:p>
            <a:r>
              <a:rPr lang="es-MX" sz="4000"/>
              <a:t>Representación de la forma y líneas del casco</a:t>
            </a:r>
            <a:endParaRPr lang="en-GB" dirty="0"/>
          </a:p>
        </p:txBody>
      </p:sp>
      <p:sp>
        <p:nvSpPr>
          <p:cNvPr id="12" name="TextBox 11">
            <a:extLst>
              <a:ext uri="{FF2B5EF4-FFF2-40B4-BE49-F238E27FC236}">
                <a16:creationId xmlns:a16="http://schemas.microsoft.com/office/drawing/2014/main" id="{8B733601-74EF-C368-D2C3-19099A66AF48}"/>
              </a:ext>
            </a:extLst>
          </p:cNvPr>
          <p:cNvSpPr txBox="1"/>
          <p:nvPr/>
        </p:nvSpPr>
        <p:spPr>
          <a:xfrm>
            <a:off x="9619067" y="4936139"/>
            <a:ext cx="1296162" cy="276999"/>
          </a:xfrm>
          <a:prstGeom prst="rect">
            <a:avLst/>
          </a:prstGeom>
          <a:noFill/>
        </p:spPr>
        <p:txBody>
          <a:bodyPr wrap="square">
            <a:spAutoFit/>
          </a:bodyPr>
          <a:lstStyle/>
          <a:p>
            <a:r>
              <a:rPr lang="es-CL" sz="1200"/>
              <a:t>Birán et al., 2014</a:t>
            </a:r>
            <a:endParaRPr lang="en-GB" sz="1200" dirty="0"/>
          </a:p>
        </p:txBody>
      </p:sp>
    </p:spTree>
    <p:extLst>
      <p:ext uri="{BB962C8B-B14F-4D97-AF65-F5344CB8AC3E}">
        <p14:creationId xmlns:p14="http://schemas.microsoft.com/office/powerpoint/2010/main" val="18290122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75AF065-C6F2-74C4-386C-720E0E9E2B9A}"/>
              </a:ext>
            </a:extLst>
          </p:cNvPr>
          <p:cNvSpPr>
            <a:spLocks noGrp="1"/>
          </p:cNvSpPr>
          <p:nvPr>
            <p:ph idx="1"/>
          </p:nvPr>
        </p:nvSpPr>
        <p:spPr>
          <a:xfrm>
            <a:off x="409957" y="2018371"/>
            <a:ext cx="7051548" cy="3636088"/>
          </a:xfrm>
        </p:spPr>
        <p:txBody>
          <a:bodyPr>
            <a:normAutofit lnSpcReduction="10000"/>
          </a:bodyPr>
          <a:lstStyle/>
          <a:p>
            <a:r>
              <a:rPr lang="es-CL" dirty="0"/>
              <a:t>El casco de un buque al ser una figura tridimensional compleja, debe </a:t>
            </a:r>
            <a:r>
              <a:rPr lang="es-ES_tradnl" altLang="en-US" dirty="0"/>
              <a:t>ser representada con datos en los tres ejes (x, y, z)</a:t>
            </a:r>
          </a:p>
          <a:p>
            <a:pPr algn="l"/>
            <a:r>
              <a:rPr lang="es-CL" noProof="0" dirty="0">
                <a:solidFill>
                  <a:srgbClr val="000000"/>
                </a:solidFill>
              </a:rPr>
              <a:t>La geometría del casco puede ser considerada en términos de:</a:t>
            </a:r>
          </a:p>
          <a:p>
            <a:pPr lvl="1">
              <a:buFont typeface="Wingdings" panose="05000000000000000000" pitchFamily="2" charset="2"/>
              <a:buChar char="§"/>
            </a:pPr>
            <a:r>
              <a:rPr lang="es-CL" sz="2000" b="0" i="0" u="none" strike="noStrike" baseline="0" noProof="0" dirty="0">
                <a:solidFill>
                  <a:srgbClr val="000000"/>
                </a:solidFill>
              </a:rPr>
              <a:t>Planos de Líneas de Agua: Curvas en el plano x-y, para diferentes valores de z.</a:t>
            </a:r>
          </a:p>
          <a:p>
            <a:pPr lvl="1">
              <a:buFont typeface="Wingdings" panose="05000000000000000000" pitchFamily="2" charset="2"/>
              <a:buChar char="§"/>
            </a:pPr>
            <a:r>
              <a:rPr lang="es-CL" sz="2000" b="0" i="0" u="none" strike="noStrike" baseline="0" noProof="0" dirty="0">
                <a:solidFill>
                  <a:srgbClr val="000000"/>
                </a:solidFill>
              </a:rPr>
              <a:t>Planos de Secci</a:t>
            </a:r>
            <a:r>
              <a:rPr lang="es-CL" sz="2000" noProof="0" dirty="0">
                <a:solidFill>
                  <a:srgbClr val="000000"/>
                </a:solidFill>
              </a:rPr>
              <a:t>ón</a:t>
            </a:r>
            <a:r>
              <a:rPr lang="es-CL" sz="2000" b="0" i="0" u="none" strike="noStrike" baseline="0" noProof="0" dirty="0">
                <a:solidFill>
                  <a:srgbClr val="000000"/>
                </a:solidFill>
              </a:rPr>
              <a:t>: Curvas en el plano y-z, para diferentes valores de x.</a:t>
            </a:r>
          </a:p>
          <a:p>
            <a:pPr lvl="1">
              <a:buFont typeface="Wingdings" panose="05000000000000000000" pitchFamily="2" charset="2"/>
              <a:buChar char="§"/>
            </a:pPr>
            <a:r>
              <a:rPr lang="es-CL" sz="2000" b="0" i="0" u="none" strike="noStrike" baseline="0" noProof="0" dirty="0">
                <a:solidFill>
                  <a:srgbClr val="000000"/>
                </a:solidFill>
              </a:rPr>
              <a:t>Planos de Costado</a:t>
            </a:r>
            <a:r>
              <a:rPr lang="es-CL" sz="2000" noProof="0" dirty="0">
                <a:solidFill>
                  <a:srgbClr val="000000"/>
                </a:solidFill>
              </a:rPr>
              <a:t>: Curvas en el plano x-z, para distintos valores de y.</a:t>
            </a:r>
            <a:endParaRPr lang="es-CL" sz="2000" b="0" i="0" u="none" strike="noStrike" baseline="0" noProof="0" dirty="0">
              <a:solidFill>
                <a:srgbClr val="000000"/>
              </a:solidFill>
            </a:endParaRPr>
          </a:p>
          <a:p>
            <a:endParaRPr lang="en-GB" sz="1800" b="0" i="0" u="none" strike="noStrike" baseline="0" dirty="0">
              <a:solidFill>
                <a:srgbClr val="000000"/>
              </a:solidFill>
              <a:latin typeface="Arial" panose="020B0604020202020204" pitchFamily="34" charset="0"/>
            </a:endParaRPr>
          </a:p>
          <a:p>
            <a:endParaRPr lang="en-GB" dirty="0"/>
          </a:p>
        </p:txBody>
      </p:sp>
      <p:sp>
        <p:nvSpPr>
          <p:cNvPr id="4" name="Date Placeholder 3">
            <a:extLst>
              <a:ext uri="{FF2B5EF4-FFF2-40B4-BE49-F238E27FC236}">
                <a16:creationId xmlns:a16="http://schemas.microsoft.com/office/drawing/2014/main" id="{70065354-27E4-3B57-C6F6-37BE0094AB88}"/>
              </a:ext>
            </a:extLst>
          </p:cNvPr>
          <p:cNvSpPr>
            <a:spLocks noGrp="1"/>
          </p:cNvSpPr>
          <p:nvPr>
            <p:ph type="dt" sz="half" idx="10"/>
          </p:nvPr>
        </p:nvSpPr>
        <p:spPr/>
        <p:txBody>
          <a:bodyPr/>
          <a:lstStyle/>
          <a:p>
            <a:fld id="{1DE117BA-B243-4570-9542-4484EE1D23C4}" type="datetime1">
              <a:rPr lang="es-CL" smtClean="0"/>
              <a:t>10-02-2026</a:t>
            </a:fld>
            <a:endParaRPr lang="en-US"/>
          </a:p>
        </p:txBody>
      </p:sp>
      <p:sp>
        <p:nvSpPr>
          <p:cNvPr id="5" name="Footer Placeholder 4">
            <a:extLst>
              <a:ext uri="{FF2B5EF4-FFF2-40B4-BE49-F238E27FC236}">
                <a16:creationId xmlns:a16="http://schemas.microsoft.com/office/drawing/2014/main" id="{5948718F-B50B-C2D1-DFD7-28F6428B30D2}"/>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83BD4ED9-105B-A013-4ADF-15B6FCE306BE}"/>
              </a:ext>
            </a:extLst>
          </p:cNvPr>
          <p:cNvSpPr>
            <a:spLocks noGrp="1"/>
          </p:cNvSpPr>
          <p:nvPr>
            <p:ph type="sldNum" sz="quarter" idx="12"/>
          </p:nvPr>
        </p:nvSpPr>
        <p:spPr/>
        <p:txBody>
          <a:bodyPr/>
          <a:lstStyle/>
          <a:p>
            <a:fld id="{87E7843D-FF13-4365-9478-9625B70A2705}" type="slidenum">
              <a:rPr lang="en-US" smtClean="0"/>
              <a:t>6</a:t>
            </a:fld>
            <a:endParaRPr lang="en-US"/>
          </a:p>
        </p:txBody>
      </p:sp>
      <p:sp>
        <p:nvSpPr>
          <p:cNvPr id="7" name="Title 1">
            <a:extLst>
              <a:ext uri="{FF2B5EF4-FFF2-40B4-BE49-F238E27FC236}">
                <a16:creationId xmlns:a16="http://schemas.microsoft.com/office/drawing/2014/main" id="{A5B9218C-6AB5-BB68-0C07-BA4E73A1763F}"/>
              </a:ext>
            </a:extLst>
          </p:cNvPr>
          <p:cNvSpPr txBox="1">
            <a:spLocks/>
          </p:cNvSpPr>
          <p:nvPr/>
        </p:nvSpPr>
        <p:spPr>
          <a:xfrm>
            <a:off x="853035" y="1074496"/>
            <a:ext cx="10691265" cy="1371030"/>
          </a:xfrm>
          <a:prstGeom prst="rect">
            <a:avLst/>
          </a:prstGeom>
        </p:spPr>
        <p:txBody>
          <a:bodyPr vert="horz" lIns="91440" tIns="45720" rIns="91440" bIns="45720" rtlCol="0" anchor="t">
            <a:normAutofit/>
          </a:bodyPr>
          <a:lst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a:lstStyle>
          <a:p>
            <a:r>
              <a:rPr lang="es-CL" dirty="0"/>
              <a:t>PLANOS DEL CASCO</a:t>
            </a:r>
            <a:endParaRPr lang="en-GB" dirty="0"/>
          </a:p>
        </p:txBody>
      </p:sp>
      <p:pic>
        <p:nvPicPr>
          <p:cNvPr id="8" name="Picture 7">
            <a:extLst>
              <a:ext uri="{FF2B5EF4-FFF2-40B4-BE49-F238E27FC236}">
                <a16:creationId xmlns:a16="http://schemas.microsoft.com/office/drawing/2014/main" id="{972B3EB1-FEC8-AA45-8BD5-53FB6487C684}"/>
              </a:ext>
            </a:extLst>
          </p:cNvPr>
          <p:cNvPicPr>
            <a:picLocks noChangeAspect="1"/>
          </p:cNvPicPr>
          <p:nvPr/>
        </p:nvPicPr>
        <p:blipFill>
          <a:blip r:embed="rId2"/>
          <a:stretch>
            <a:fillRect/>
          </a:stretch>
        </p:blipFill>
        <p:spPr>
          <a:xfrm>
            <a:off x="7805109" y="1814875"/>
            <a:ext cx="4182269" cy="3768906"/>
          </a:xfrm>
          <a:prstGeom prst="rect">
            <a:avLst/>
          </a:prstGeom>
        </p:spPr>
      </p:pic>
    </p:spTree>
    <p:extLst>
      <p:ext uri="{BB962C8B-B14F-4D97-AF65-F5344CB8AC3E}">
        <p14:creationId xmlns:p14="http://schemas.microsoft.com/office/powerpoint/2010/main" val="26603958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1469B2-C816-494F-F631-86F2AEFB92C0}"/>
              </a:ext>
            </a:extLst>
          </p:cNvPr>
          <p:cNvSpPr>
            <a:spLocks noGrp="1"/>
          </p:cNvSpPr>
          <p:nvPr>
            <p:ph type="title"/>
          </p:nvPr>
        </p:nvSpPr>
        <p:spPr/>
        <p:txBody>
          <a:bodyPr/>
          <a:lstStyle/>
          <a:p>
            <a:r>
              <a:rPr lang="es-CL" dirty="0"/>
              <a:t>PLANO HORIZONTAL</a:t>
            </a:r>
            <a:endParaRPr lang="en-GB" dirty="0"/>
          </a:p>
        </p:txBody>
      </p:sp>
      <p:sp>
        <p:nvSpPr>
          <p:cNvPr id="3" name="Content Placeholder 2">
            <a:extLst>
              <a:ext uri="{FF2B5EF4-FFF2-40B4-BE49-F238E27FC236}">
                <a16:creationId xmlns:a16="http://schemas.microsoft.com/office/drawing/2014/main" id="{09D59FC3-AB3E-CA87-6671-DF0A84B60289}"/>
              </a:ext>
            </a:extLst>
          </p:cNvPr>
          <p:cNvSpPr>
            <a:spLocks noGrp="1"/>
          </p:cNvSpPr>
          <p:nvPr>
            <p:ph idx="1"/>
          </p:nvPr>
        </p:nvSpPr>
        <p:spPr>
          <a:xfrm>
            <a:off x="750367" y="1647958"/>
            <a:ext cx="10691265" cy="1625594"/>
          </a:xfrm>
        </p:spPr>
        <p:txBody>
          <a:bodyPr/>
          <a:lstStyle/>
          <a:p>
            <a:r>
              <a:rPr lang="es-CL" b="0" i="0" u="none" strike="noStrike" baseline="0" noProof="0" dirty="0"/>
              <a:t>Planos de líneas de agua, indican la forma de los planos horizontales para diferentes calados. </a:t>
            </a:r>
          </a:p>
          <a:p>
            <a:r>
              <a:rPr lang="es-CL" noProof="0" dirty="0"/>
              <a:t>Generalmente sólo se indica la mitad del casco, ya que se asume simetría del otro costado. </a:t>
            </a:r>
          </a:p>
          <a:p>
            <a:r>
              <a:rPr lang="es-CL" b="0" i="0" u="none" strike="noStrike" baseline="0" noProof="0" dirty="0"/>
              <a:t>Entregan información relevante relativa a la estabilidad y resistencia del buque</a:t>
            </a:r>
            <a:r>
              <a:rPr lang="es-CL" noProof="0" dirty="0"/>
              <a:t>.</a:t>
            </a:r>
          </a:p>
          <a:p>
            <a:pPr marL="0" indent="0">
              <a:buNone/>
            </a:pPr>
            <a:endParaRPr lang="en-GB" dirty="0"/>
          </a:p>
        </p:txBody>
      </p:sp>
      <p:sp>
        <p:nvSpPr>
          <p:cNvPr id="4" name="Date Placeholder 3">
            <a:extLst>
              <a:ext uri="{FF2B5EF4-FFF2-40B4-BE49-F238E27FC236}">
                <a16:creationId xmlns:a16="http://schemas.microsoft.com/office/drawing/2014/main" id="{67C0A5CB-568F-2923-90F7-215E38101067}"/>
              </a:ext>
            </a:extLst>
          </p:cNvPr>
          <p:cNvSpPr>
            <a:spLocks noGrp="1"/>
          </p:cNvSpPr>
          <p:nvPr>
            <p:ph type="dt" sz="half" idx="10"/>
          </p:nvPr>
        </p:nvSpPr>
        <p:spPr/>
        <p:txBody>
          <a:bodyPr/>
          <a:lstStyle/>
          <a:p>
            <a:fld id="{6F8650D9-A7F4-40E4-AC0D-570DF1D535D5}" type="datetime1">
              <a:rPr lang="es-CL" smtClean="0"/>
              <a:t>10-02-2026</a:t>
            </a:fld>
            <a:endParaRPr lang="en-US"/>
          </a:p>
        </p:txBody>
      </p:sp>
      <p:sp>
        <p:nvSpPr>
          <p:cNvPr id="5" name="Footer Placeholder 4">
            <a:extLst>
              <a:ext uri="{FF2B5EF4-FFF2-40B4-BE49-F238E27FC236}">
                <a16:creationId xmlns:a16="http://schemas.microsoft.com/office/drawing/2014/main" id="{5B56C728-696B-5884-0D50-34717A166DB4}"/>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E4EB0FED-16E4-E7AD-9A88-BDAA5A7DB9F0}"/>
              </a:ext>
            </a:extLst>
          </p:cNvPr>
          <p:cNvSpPr>
            <a:spLocks noGrp="1"/>
          </p:cNvSpPr>
          <p:nvPr>
            <p:ph type="sldNum" sz="quarter" idx="12"/>
          </p:nvPr>
        </p:nvSpPr>
        <p:spPr/>
        <p:txBody>
          <a:bodyPr/>
          <a:lstStyle/>
          <a:p>
            <a:fld id="{87E7843D-FF13-4365-9478-9625B70A2705}" type="slidenum">
              <a:rPr lang="en-US" smtClean="0"/>
              <a:t>7</a:t>
            </a:fld>
            <a:endParaRPr lang="en-US"/>
          </a:p>
        </p:txBody>
      </p:sp>
      <p:pic>
        <p:nvPicPr>
          <p:cNvPr id="10" name="Picture 9">
            <a:extLst>
              <a:ext uri="{FF2B5EF4-FFF2-40B4-BE49-F238E27FC236}">
                <a16:creationId xmlns:a16="http://schemas.microsoft.com/office/drawing/2014/main" id="{8AA1ABEF-2209-D1C6-D751-D1534B8B3B2D}"/>
              </a:ext>
            </a:extLst>
          </p:cNvPr>
          <p:cNvPicPr>
            <a:picLocks noChangeAspect="1"/>
          </p:cNvPicPr>
          <p:nvPr/>
        </p:nvPicPr>
        <p:blipFill>
          <a:blip r:embed="rId2"/>
          <a:stretch>
            <a:fillRect/>
          </a:stretch>
        </p:blipFill>
        <p:spPr>
          <a:xfrm>
            <a:off x="988512" y="3405961"/>
            <a:ext cx="9011798" cy="1536853"/>
          </a:xfrm>
          <a:prstGeom prst="rect">
            <a:avLst/>
          </a:prstGeom>
        </p:spPr>
      </p:pic>
      <p:pic>
        <p:nvPicPr>
          <p:cNvPr id="12" name="Picture 11">
            <a:extLst>
              <a:ext uri="{FF2B5EF4-FFF2-40B4-BE49-F238E27FC236}">
                <a16:creationId xmlns:a16="http://schemas.microsoft.com/office/drawing/2014/main" id="{012906DA-BA90-7DB2-B2B6-D20F9BBC165A}"/>
              </a:ext>
            </a:extLst>
          </p:cNvPr>
          <p:cNvPicPr>
            <a:picLocks noChangeAspect="1"/>
          </p:cNvPicPr>
          <p:nvPr/>
        </p:nvPicPr>
        <p:blipFill>
          <a:blip r:embed="rId3"/>
          <a:stretch>
            <a:fillRect/>
          </a:stretch>
        </p:blipFill>
        <p:spPr>
          <a:xfrm>
            <a:off x="9742779" y="3898302"/>
            <a:ext cx="1219263" cy="781090"/>
          </a:xfrm>
          <a:prstGeom prst="rect">
            <a:avLst/>
          </a:prstGeom>
        </p:spPr>
      </p:pic>
    </p:spTree>
    <p:extLst>
      <p:ext uri="{BB962C8B-B14F-4D97-AF65-F5344CB8AC3E}">
        <p14:creationId xmlns:p14="http://schemas.microsoft.com/office/powerpoint/2010/main" val="42913446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6FE623-B6DE-4F36-582D-4B5C315C8F22}"/>
              </a:ext>
            </a:extLst>
          </p:cNvPr>
          <p:cNvSpPr>
            <a:spLocks noGrp="1"/>
          </p:cNvSpPr>
          <p:nvPr>
            <p:ph type="title"/>
          </p:nvPr>
        </p:nvSpPr>
        <p:spPr/>
        <p:txBody>
          <a:bodyPr/>
          <a:lstStyle/>
          <a:p>
            <a:r>
              <a:rPr lang="es-CL" dirty="0"/>
              <a:t>PLANO TRANSVERSAL</a:t>
            </a:r>
            <a:endParaRPr lang="en-GB" dirty="0"/>
          </a:p>
        </p:txBody>
      </p:sp>
      <p:sp>
        <p:nvSpPr>
          <p:cNvPr id="3" name="Content Placeholder 2">
            <a:extLst>
              <a:ext uri="{FF2B5EF4-FFF2-40B4-BE49-F238E27FC236}">
                <a16:creationId xmlns:a16="http://schemas.microsoft.com/office/drawing/2014/main" id="{909E50CC-D9B6-50AB-8625-67C23A0933D6}"/>
              </a:ext>
            </a:extLst>
          </p:cNvPr>
          <p:cNvSpPr>
            <a:spLocks noGrp="1"/>
          </p:cNvSpPr>
          <p:nvPr>
            <p:ph idx="1"/>
          </p:nvPr>
        </p:nvSpPr>
        <p:spPr>
          <a:xfrm>
            <a:off x="750367" y="1888876"/>
            <a:ext cx="5010353" cy="3636088"/>
          </a:xfrm>
        </p:spPr>
        <p:txBody>
          <a:bodyPr>
            <a:normAutofit/>
          </a:bodyPr>
          <a:lstStyle/>
          <a:p>
            <a:r>
              <a:rPr lang="es-ES_tradnl" altLang="en-US" dirty="0"/>
              <a:t>Planos de Secciones, indican la forma de los planos transversales del casco.</a:t>
            </a:r>
          </a:p>
          <a:p>
            <a:r>
              <a:rPr lang="es-ES_tradnl" altLang="en-US" dirty="0"/>
              <a:t>Por convención, las secciones de proa son representadas al lado derecho y las de popa al lado izquierdo.</a:t>
            </a:r>
          </a:p>
          <a:p>
            <a:r>
              <a:rPr lang="es-ES_tradnl" altLang="en-US" dirty="0"/>
              <a:t>Se representa solamente la mitad del casco.</a:t>
            </a:r>
            <a:endParaRPr lang="es-ES" altLang="en-US" dirty="0"/>
          </a:p>
          <a:p>
            <a:pPr algn="l"/>
            <a:endParaRPr lang="en-GB" sz="2400" b="0" i="0" u="none" strike="noStrike" baseline="0" dirty="0">
              <a:solidFill>
                <a:srgbClr val="000000"/>
              </a:solidFill>
            </a:endParaRPr>
          </a:p>
        </p:txBody>
      </p:sp>
      <p:sp>
        <p:nvSpPr>
          <p:cNvPr id="4" name="Date Placeholder 3">
            <a:extLst>
              <a:ext uri="{FF2B5EF4-FFF2-40B4-BE49-F238E27FC236}">
                <a16:creationId xmlns:a16="http://schemas.microsoft.com/office/drawing/2014/main" id="{111A9416-E2CA-5575-5457-30E225203D4F}"/>
              </a:ext>
            </a:extLst>
          </p:cNvPr>
          <p:cNvSpPr>
            <a:spLocks noGrp="1"/>
          </p:cNvSpPr>
          <p:nvPr>
            <p:ph type="dt" sz="half" idx="10"/>
          </p:nvPr>
        </p:nvSpPr>
        <p:spPr/>
        <p:txBody>
          <a:bodyPr/>
          <a:lstStyle/>
          <a:p>
            <a:fld id="{9C2B2E99-541D-44F5-A163-EB344D164B69}" type="datetime1">
              <a:rPr lang="es-CL" smtClean="0"/>
              <a:t>10-02-2026</a:t>
            </a:fld>
            <a:endParaRPr lang="en-US"/>
          </a:p>
        </p:txBody>
      </p:sp>
      <p:sp>
        <p:nvSpPr>
          <p:cNvPr id="5" name="Footer Placeholder 4">
            <a:extLst>
              <a:ext uri="{FF2B5EF4-FFF2-40B4-BE49-F238E27FC236}">
                <a16:creationId xmlns:a16="http://schemas.microsoft.com/office/drawing/2014/main" id="{E443A365-9CBA-4C96-7495-FF3E59CD069B}"/>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C2A5AF54-CB97-1FE1-11B8-68521711B1F9}"/>
              </a:ext>
            </a:extLst>
          </p:cNvPr>
          <p:cNvSpPr>
            <a:spLocks noGrp="1"/>
          </p:cNvSpPr>
          <p:nvPr>
            <p:ph type="sldNum" sz="quarter" idx="12"/>
          </p:nvPr>
        </p:nvSpPr>
        <p:spPr/>
        <p:txBody>
          <a:bodyPr/>
          <a:lstStyle/>
          <a:p>
            <a:fld id="{87E7843D-FF13-4365-9478-9625B70A2705}" type="slidenum">
              <a:rPr lang="en-US" smtClean="0"/>
              <a:t>8</a:t>
            </a:fld>
            <a:endParaRPr lang="en-US"/>
          </a:p>
        </p:txBody>
      </p:sp>
      <p:pic>
        <p:nvPicPr>
          <p:cNvPr id="8" name="Picture 7">
            <a:extLst>
              <a:ext uri="{FF2B5EF4-FFF2-40B4-BE49-F238E27FC236}">
                <a16:creationId xmlns:a16="http://schemas.microsoft.com/office/drawing/2014/main" id="{92605F55-BB16-8D0E-03B8-FA4E25601DC7}"/>
              </a:ext>
            </a:extLst>
          </p:cNvPr>
          <p:cNvPicPr>
            <a:picLocks noChangeAspect="1"/>
          </p:cNvPicPr>
          <p:nvPr/>
        </p:nvPicPr>
        <p:blipFill>
          <a:blip r:embed="rId2"/>
          <a:stretch>
            <a:fillRect/>
          </a:stretch>
        </p:blipFill>
        <p:spPr>
          <a:xfrm>
            <a:off x="7174293" y="1917989"/>
            <a:ext cx="4588539" cy="3022022"/>
          </a:xfrm>
          <a:prstGeom prst="rect">
            <a:avLst/>
          </a:prstGeom>
        </p:spPr>
      </p:pic>
      <p:pic>
        <p:nvPicPr>
          <p:cNvPr id="10" name="Picture 9">
            <a:extLst>
              <a:ext uri="{FF2B5EF4-FFF2-40B4-BE49-F238E27FC236}">
                <a16:creationId xmlns:a16="http://schemas.microsoft.com/office/drawing/2014/main" id="{67E2DB2B-A2B4-F52E-992D-2B616AAA86D1}"/>
              </a:ext>
            </a:extLst>
          </p:cNvPr>
          <p:cNvPicPr>
            <a:picLocks noChangeAspect="1"/>
          </p:cNvPicPr>
          <p:nvPr/>
        </p:nvPicPr>
        <p:blipFill>
          <a:blip r:embed="rId3"/>
          <a:stretch>
            <a:fillRect/>
          </a:stretch>
        </p:blipFill>
        <p:spPr>
          <a:xfrm>
            <a:off x="8847420" y="4940011"/>
            <a:ext cx="1384371" cy="787440"/>
          </a:xfrm>
          <a:prstGeom prst="rect">
            <a:avLst/>
          </a:prstGeom>
        </p:spPr>
      </p:pic>
    </p:spTree>
    <p:extLst>
      <p:ext uri="{BB962C8B-B14F-4D97-AF65-F5344CB8AC3E}">
        <p14:creationId xmlns:p14="http://schemas.microsoft.com/office/powerpoint/2010/main" val="23926723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8ECE89-1AB9-B9F4-EC0A-0372C9162FF6}"/>
              </a:ext>
            </a:extLst>
          </p:cNvPr>
          <p:cNvSpPr>
            <a:spLocks noGrp="1"/>
          </p:cNvSpPr>
          <p:nvPr>
            <p:ph type="title"/>
          </p:nvPr>
        </p:nvSpPr>
        <p:spPr/>
        <p:txBody>
          <a:bodyPr/>
          <a:lstStyle/>
          <a:p>
            <a:r>
              <a:rPr lang="es-CL" dirty="0"/>
              <a:t>PLANOS DE COSTADO</a:t>
            </a:r>
            <a:endParaRPr lang="en-GB" dirty="0"/>
          </a:p>
        </p:txBody>
      </p:sp>
      <p:sp>
        <p:nvSpPr>
          <p:cNvPr id="3" name="Content Placeholder 2">
            <a:extLst>
              <a:ext uri="{FF2B5EF4-FFF2-40B4-BE49-F238E27FC236}">
                <a16:creationId xmlns:a16="http://schemas.microsoft.com/office/drawing/2014/main" id="{F85030BE-7C99-A7AC-37DD-D94209FC04D7}"/>
              </a:ext>
            </a:extLst>
          </p:cNvPr>
          <p:cNvSpPr>
            <a:spLocks noGrp="1"/>
          </p:cNvSpPr>
          <p:nvPr>
            <p:ph idx="1"/>
          </p:nvPr>
        </p:nvSpPr>
        <p:spPr>
          <a:xfrm>
            <a:off x="750367" y="1876747"/>
            <a:ext cx="10691265" cy="3636088"/>
          </a:xfrm>
        </p:spPr>
        <p:txBody>
          <a:bodyPr/>
          <a:lstStyle/>
          <a:p>
            <a:r>
              <a:rPr lang="es-CL" dirty="0"/>
              <a:t>Planos de Costado, representan la intersección de planos paralelos al plano central para distintos valores de y</a:t>
            </a:r>
          </a:p>
          <a:p>
            <a:r>
              <a:rPr lang="es-CL" dirty="0"/>
              <a:t>Indica la forma de los planos verticales-longitudinales del casco, a diferentes distancias de la línea central (línea de crujía).</a:t>
            </a:r>
          </a:p>
          <a:p>
            <a:r>
              <a:rPr lang="es-ES_tradnl" altLang="en-US" dirty="0"/>
              <a:t>Se representa solamente la mitad del casco.</a:t>
            </a:r>
            <a:endParaRPr lang="es-ES" altLang="en-US" dirty="0"/>
          </a:p>
          <a:p>
            <a:endParaRPr lang="en-GB" dirty="0"/>
          </a:p>
        </p:txBody>
      </p:sp>
      <p:sp>
        <p:nvSpPr>
          <p:cNvPr id="4" name="Date Placeholder 3">
            <a:extLst>
              <a:ext uri="{FF2B5EF4-FFF2-40B4-BE49-F238E27FC236}">
                <a16:creationId xmlns:a16="http://schemas.microsoft.com/office/drawing/2014/main" id="{FF3E6D55-6B1D-0EF9-5119-6EDC02F79F89}"/>
              </a:ext>
            </a:extLst>
          </p:cNvPr>
          <p:cNvSpPr>
            <a:spLocks noGrp="1"/>
          </p:cNvSpPr>
          <p:nvPr>
            <p:ph type="dt" sz="half" idx="10"/>
          </p:nvPr>
        </p:nvSpPr>
        <p:spPr/>
        <p:txBody>
          <a:bodyPr/>
          <a:lstStyle/>
          <a:p>
            <a:fld id="{D7386D87-1FA7-493E-9EA3-C6A8E9BA5128}" type="datetime1">
              <a:rPr lang="es-CL" smtClean="0"/>
              <a:t>10-02-2026</a:t>
            </a:fld>
            <a:endParaRPr lang="en-US"/>
          </a:p>
        </p:txBody>
      </p:sp>
      <p:sp>
        <p:nvSpPr>
          <p:cNvPr id="5" name="Footer Placeholder 4">
            <a:extLst>
              <a:ext uri="{FF2B5EF4-FFF2-40B4-BE49-F238E27FC236}">
                <a16:creationId xmlns:a16="http://schemas.microsoft.com/office/drawing/2014/main" id="{58871AC3-0C86-CB85-08FA-BC8A5CD069F1}"/>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FAC46252-125B-241D-B390-2D64B9B498C9}"/>
              </a:ext>
            </a:extLst>
          </p:cNvPr>
          <p:cNvSpPr>
            <a:spLocks noGrp="1"/>
          </p:cNvSpPr>
          <p:nvPr>
            <p:ph type="sldNum" sz="quarter" idx="12"/>
          </p:nvPr>
        </p:nvSpPr>
        <p:spPr/>
        <p:txBody>
          <a:bodyPr/>
          <a:lstStyle/>
          <a:p>
            <a:fld id="{87E7843D-FF13-4365-9478-9625B70A2705}" type="slidenum">
              <a:rPr lang="en-US" smtClean="0"/>
              <a:t>9</a:t>
            </a:fld>
            <a:endParaRPr lang="en-US"/>
          </a:p>
        </p:txBody>
      </p:sp>
      <p:pic>
        <p:nvPicPr>
          <p:cNvPr id="15" name="Picture 14">
            <a:extLst>
              <a:ext uri="{FF2B5EF4-FFF2-40B4-BE49-F238E27FC236}">
                <a16:creationId xmlns:a16="http://schemas.microsoft.com/office/drawing/2014/main" id="{9545840A-A0C6-AAEF-7CB8-2EF5E1044612}"/>
              </a:ext>
            </a:extLst>
          </p:cNvPr>
          <p:cNvPicPr>
            <a:picLocks noChangeAspect="1"/>
          </p:cNvPicPr>
          <p:nvPr/>
        </p:nvPicPr>
        <p:blipFill>
          <a:blip r:embed="rId2"/>
          <a:stretch>
            <a:fillRect/>
          </a:stretch>
        </p:blipFill>
        <p:spPr>
          <a:xfrm>
            <a:off x="9685601" y="4776608"/>
            <a:ext cx="1233411" cy="844802"/>
          </a:xfrm>
          <a:prstGeom prst="rect">
            <a:avLst/>
          </a:prstGeom>
        </p:spPr>
      </p:pic>
      <p:pic>
        <p:nvPicPr>
          <p:cNvPr id="17" name="Picture 16">
            <a:extLst>
              <a:ext uri="{FF2B5EF4-FFF2-40B4-BE49-F238E27FC236}">
                <a16:creationId xmlns:a16="http://schemas.microsoft.com/office/drawing/2014/main" id="{B03AAC85-D15F-BF9B-CB16-134906744865}"/>
              </a:ext>
            </a:extLst>
          </p:cNvPr>
          <p:cNvPicPr>
            <a:picLocks noChangeAspect="1"/>
          </p:cNvPicPr>
          <p:nvPr/>
        </p:nvPicPr>
        <p:blipFill>
          <a:blip r:embed="rId3"/>
          <a:stretch>
            <a:fillRect/>
          </a:stretch>
        </p:blipFill>
        <p:spPr>
          <a:xfrm>
            <a:off x="571228" y="3859983"/>
            <a:ext cx="4828035" cy="2233314"/>
          </a:xfrm>
          <a:prstGeom prst="rect">
            <a:avLst/>
          </a:prstGeom>
        </p:spPr>
      </p:pic>
      <p:pic>
        <p:nvPicPr>
          <p:cNvPr id="19" name="Picture 18">
            <a:extLst>
              <a:ext uri="{FF2B5EF4-FFF2-40B4-BE49-F238E27FC236}">
                <a16:creationId xmlns:a16="http://schemas.microsoft.com/office/drawing/2014/main" id="{F08874B6-2071-4841-4483-298C25863F0F}"/>
              </a:ext>
            </a:extLst>
          </p:cNvPr>
          <p:cNvPicPr>
            <a:picLocks noChangeAspect="1"/>
          </p:cNvPicPr>
          <p:nvPr/>
        </p:nvPicPr>
        <p:blipFill rotWithShape="1">
          <a:blip r:embed="rId4"/>
          <a:srcRect l="5319" t="9820" r="6881" b="7426"/>
          <a:stretch/>
        </p:blipFill>
        <p:spPr>
          <a:xfrm>
            <a:off x="5000151" y="4220898"/>
            <a:ext cx="4828035" cy="1609345"/>
          </a:xfrm>
          <a:prstGeom prst="rect">
            <a:avLst/>
          </a:prstGeom>
        </p:spPr>
      </p:pic>
    </p:spTree>
    <p:extLst>
      <p:ext uri="{BB962C8B-B14F-4D97-AF65-F5344CB8AC3E}">
        <p14:creationId xmlns:p14="http://schemas.microsoft.com/office/powerpoint/2010/main" val="27973534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E5927196-DD1B-D9D4-49B4-38AF6E99283C}"/>
              </a:ext>
            </a:extLst>
          </p:cNvPr>
          <p:cNvSpPr>
            <a:spLocks noGrp="1"/>
          </p:cNvSpPr>
          <p:nvPr>
            <p:ph type="title"/>
          </p:nvPr>
        </p:nvSpPr>
        <p:spPr>
          <a:xfrm>
            <a:off x="704088" y="914400"/>
            <a:ext cx="10780776" cy="1180210"/>
          </a:xfrm>
        </p:spPr>
        <p:txBody>
          <a:bodyPr>
            <a:normAutofit/>
          </a:bodyPr>
          <a:lstStyle/>
          <a:p>
            <a:pPr>
              <a:lnSpc>
                <a:spcPct val="90000"/>
              </a:lnSpc>
            </a:pPr>
            <a:r>
              <a:rPr lang="es-MX" sz="3700" dirty="0"/>
              <a:t>Representación de la forma y líneas del casco</a:t>
            </a:r>
            <a:endParaRPr lang="es-CL" sz="3700" dirty="0"/>
          </a:p>
        </p:txBody>
      </p:sp>
      <p:sp>
        <p:nvSpPr>
          <p:cNvPr id="3" name="Marcador de contenido 2">
            <a:extLst>
              <a:ext uri="{FF2B5EF4-FFF2-40B4-BE49-F238E27FC236}">
                <a16:creationId xmlns:a16="http://schemas.microsoft.com/office/drawing/2014/main" id="{DC148303-4876-5B1B-7FA7-E38A1FDFD81E}"/>
              </a:ext>
            </a:extLst>
          </p:cNvPr>
          <p:cNvSpPr>
            <a:spLocks noGrp="1"/>
          </p:cNvSpPr>
          <p:nvPr>
            <p:ph idx="1"/>
          </p:nvPr>
        </p:nvSpPr>
        <p:spPr>
          <a:xfrm>
            <a:off x="6664960" y="2346960"/>
            <a:ext cx="4819903" cy="3775456"/>
          </a:xfrm>
        </p:spPr>
        <p:txBody>
          <a:bodyPr>
            <a:normAutofit/>
          </a:bodyPr>
          <a:lstStyle/>
          <a:p>
            <a:r>
              <a:rPr lang="es-CL" dirty="0"/>
              <a:t>Plano Horizontal</a:t>
            </a:r>
          </a:p>
          <a:p>
            <a:r>
              <a:rPr lang="es-CL" dirty="0"/>
              <a:t>Plano Longitudinal</a:t>
            </a:r>
          </a:p>
          <a:p>
            <a:r>
              <a:rPr lang="es-CL" dirty="0"/>
              <a:t>Plano Transversal</a:t>
            </a:r>
          </a:p>
          <a:p>
            <a:endParaRPr lang="es-CL" dirty="0"/>
          </a:p>
          <a:p>
            <a:r>
              <a:rPr lang="es-CL" dirty="0"/>
              <a:t>Líneas de Agua</a:t>
            </a:r>
          </a:p>
          <a:p>
            <a:r>
              <a:rPr lang="es-CL" dirty="0"/>
              <a:t>Finos</a:t>
            </a:r>
          </a:p>
          <a:p>
            <a:r>
              <a:rPr lang="es-CL" dirty="0"/>
              <a:t>Estaciones y Secciones</a:t>
            </a:r>
          </a:p>
          <a:p>
            <a:r>
              <a:rPr lang="es-CL" dirty="0"/>
              <a:t>Arreglo General</a:t>
            </a:r>
          </a:p>
        </p:txBody>
      </p:sp>
      <p:sp>
        <p:nvSpPr>
          <p:cNvPr id="4" name="Marcador de fecha 3">
            <a:extLst>
              <a:ext uri="{FF2B5EF4-FFF2-40B4-BE49-F238E27FC236}">
                <a16:creationId xmlns:a16="http://schemas.microsoft.com/office/drawing/2014/main" id="{9780D1A1-ABA2-6A9B-5AE8-5FB1280D5991}"/>
              </a:ext>
            </a:extLst>
          </p:cNvPr>
          <p:cNvSpPr>
            <a:spLocks noGrp="1"/>
          </p:cNvSpPr>
          <p:nvPr>
            <p:ph type="dt" sz="half" idx="10"/>
          </p:nvPr>
        </p:nvSpPr>
        <p:spPr>
          <a:xfrm>
            <a:off x="8369448" y="6356350"/>
            <a:ext cx="2549564" cy="365125"/>
          </a:xfrm>
        </p:spPr>
        <p:txBody>
          <a:bodyPr>
            <a:normAutofit/>
          </a:bodyPr>
          <a:lstStyle/>
          <a:p>
            <a:pPr>
              <a:spcAft>
                <a:spcPts val="600"/>
              </a:spcAft>
            </a:pPr>
            <a:fld id="{004783DD-6349-43C7-9F00-13CB3F21C3BE}" type="datetime1">
              <a:rPr lang="es-CL" smtClean="0"/>
              <a:t>10-02-2026</a:t>
            </a:fld>
            <a:endParaRPr lang="es-CL"/>
          </a:p>
        </p:txBody>
      </p:sp>
      <p:sp>
        <p:nvSpPr>
          <p:cNvPr id="5" name="Marcador de pie de página 4">
            <a:extLst>
              <a:ext uri="{FF2B5EF4-FFF2-40B4-BE49-F238E27FC236}">
                <a16:creationId xmlns:a16="http://schemas.microsoft.com/office/drawing/2014/main" id="{FFE84128-B62B-3E6F-E211-72BC0E33C92B}"/>
              </a:ext>
            </a:extLst>
          </p:cNvPr>
          <p:cNvSpPr>
            <a:spLocks noGrp="1"/>
          </p:cNvSpPr>
          <p:nvPr>
            <p:ph type="ftr" sz="quarter" idx="11"/>
          </p:nvPr>
        </p:nvSpPr>
        <p:spPr>
          <a:xfrm>
            <a:off x="704088" y="6356350"/>
            <a:ext cx="4539727" cy="365125"/>
          </a:xfrm>
        </p:spPr>
        <p:txBody>
          <a:bodyPr>
            <a:normAutofit/>
          </a:bodyPr>
          <a:lstStyle/>
          <a:p>
            <a:pPr>
              <a:spcAft>
                <a:spcPts val="600"/>
              </a:spcAft>
            </a:pPr>
            <a:r>
              <a:rPr lang="es-CL"/>
              <a:t>Fundamentos de Estabildad UT 1</a:t>
            </a:r>
          </a:p>
        </p:txBody>
      </p:sp>
      <p:sp>
        <p:nvSpPr>
          <p:cNvPr id="6" name="Marcador de número de diapositiva 5">
            <a:extLst>
              <a:ext uri="{FF2B5EF4-FFF2-40B4-BE49-F238E27FC236}">
                <a16:creationId xmlns:a16="http://schemas.microsoft.com/office/drawing/2014/main" id="{A1B26E7A-0A28-AC5C-30C4-8D21AF02BE6A}"/>
              </a:ext>
            </a:extLst>
          </p:cNvPr>
          <p:cNvSpPr>
            <a:spLocks noGrp="1"/>
          </p:cNvSpPr>
          <p:nvPr>
            <p:ph type="sldNum" sz="quarter" idx="12"/>
          </p:nvPr>
        </p:nvSpPr>
        <p:spPr>
          <a:xfrm>
            <a:off x="10919012" y="6356350"/>
            <a:ext cx="672354" cy="365125"/>
          </a:xfrm>
        </p:spPr>
        <p:txBody>
          <a:bodyPr>
            <a:normAutofit/>
          </a:bodyPr>
          <a:lstStyle/>
          <a:p>
            <a:pPr>
              <a:lnSpc>
                <a:spcPct val="90000"/>
              </a:lnSpc>
              <a:spcAft>
                <a:spcPts val="600"/>
              </a:spcAft>
            </a:pPr>
            <a:fld id="{045796BA-5B92-4B9C-A900-39C65348EF58}" type="slidenum">
              <a:rPr lang="es-CL" smtClean="0"/>
              <a:pPr>
                <a:lnSpc>
                  <a:spcPct val="90000"/>
                </a:lnSpc>
                <a:spcAft>
                  <a:spcPts val="600"/>
                </a:spcAft>
              </a:pPr>
              <a:t>10</a:t>
            </a:fld>
            <a:endParaRPr lang="es-CL"/>
          </a:p>
        </p:txBody>
      </p:sp>
      <p:cxnSp>
        <p:nvCxnSpPr>
          <p:cNvPr id="14" name="Straight Connector 13">
            <a:extLst>
              <a:ext uri="{FF2B5EF4-FFF2-40B4-BE49-F238E27FC236}">
                <a16:creationId xmlns:a16="http://schemas.microsoft.com/office/drawing/2014/main" id="{4E495065-8864-87FB-2BCC-254769963E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7" name="Imagen 6">
            <a:extLst>
              <a:ext uri="{FF2B5EF4-FFF2-40B4-BE49-F238E27FC236}">
                <a16:creationId xmlns:a16="http://schemas.microsoft.com/office/drawing/2014/main" id="{8665BD06-BF9D-6DD4-59F1-52B29A835468}"/>
              </a:ext>
            </a:extLst>
          </p:cNvPr>
          <p:cNvPicPr>
            <a:picLocks noChangeAspect="1"/>
          </p:cNvPicPr>
          <p:nvPr/>
        </p:nvPicPr>
        <p:blipFill>
          <a:blip r:embed="rId2"/>
          <a:stretch>
            <a:fillRect/>
          </a:stretch>
        </p:blipFill>
        <p:spPr>
          <a:xfrm>
            <a:off x="800098" y="2963747"/>
            <a:ext cx="5549902" cy="3199306"/>
          </a:xfrm>
          <a:prstGeom prst="rect">
            <a:avLst/>
          </a:prstGeom>
        </p:spPr>
      </p:pic>
    </p:spTree>
    <p:extLst>
      <p:ext uri="{BB962C8B-B14F-4D97-AF65-F5344CB8AC3E}">
        <p14:creationId xmlns:p14="http://schemas.microsoft.com/office/powerpoint/2010/main" val="20781506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63498" name="Straight Connector 63497">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3500" name="Straight Connector 63499">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63502" name="Rectangle 63501">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1 Título"/>
          <p:cNvSpPr>
            <a:spLocks noGrp="1"/>
          </p:cNvSpPr>
          <p:nvPr>
            <p:ph type="title"/>
          </p:nvPr>
        </p:nvSpPr>
        <p:spPr>
          <a:xfrm>
            <a:off x="8138159" y="1177348"/>
            <a:ext cx="3330906" cy="3441068"/>
          </a:xfrm>
        </p:spPr>
        <p:txBody>
          <a:bodyPr vert="horz" lIns="91440" tIns="45720" rIns="91440" bIns="45720" rtlCol="0" anchor="t">
            <a:normAutofit/>
          </a:bodyPr>
          <a:lstStyle/>
          <a:p>
            <a:r>
              <a:rPr lang="en-US" sz="2900"/>
              <a:t>Representación de la forma y líneas del casco</a:t>
            </a:r>
          </a:p>
        </p:txBody>
      </p:sp>
      <p:sp>
        <p:nvSpPr>
          <p:cNvPr id="3" name="Marcador de fecha 2">
            <a:extLst>
              <a:ext uri="{FF2B5EF4-FFF2-40B4-BE49-F238E27FC236}">
                <a16:creationId xmlns:a16="http://schemas.microsoft.com/office/drawing/2014/main" id="{ECE817C8-BC21-1A34-95A3-B58D564CF05E}"/>
              </a:ext>
            </a:extLst>
          </p:cNvPr>
          <p:cNvSpPr>
            <a:spLocks noGrp="1"/>
          </p:cNvSpPr>
          <p:nvPr>
            <p:ph type="dt" sz="half" idx="10"/>
          </p:nvPr>
        </p:nvSpPr>
        <p:spPr>
          <a:xfrm>
            <a:off x="8369448" y="6356350"/>
            <a:ext cx="2549564" cy="365125"/>
          </a:xfrm>
        </p:spPr>
        <p:txBody>
          <a:bodyPr vert="horz" lIns="91440" tIns="45720" rIns="91440" bIns="45720" rtlCol="0" anchor="ctr">
            <a:normAutofit/>
          </a:bodyPr>
          <a:lstStyle/>
          <a:p>
            <a:pPr>
              <a:spcAft>
                <a:spcPts val="600"/>
              </a:spcAft>
            </a:pPr>
            <a:fld id="{B35C39AE-6D72-487E-A078-A3D3ADFF9461}" type="datetime1">
              <a:rPr lang="es-CL" smtClean="0"/>
              <a:t>10-02-2026</a:t>
            </a:fld>
            <a:endParaRPr lang="en-US"/>
          </a:p>
        </p:txBody>
      </p:sp>
      <p:sp>
        <p:nvSpPr>
          <p:cNvPr id="4" name="Marcador de pie de página 3">
            <a:extLst>
              <a:ext uri="{FF2B5EF4-FFF2-40B4-BE49-F238E27FC236}">
                <a16:creationId xmlns:a16="http://schemas.microsoft.com/office/drawing/2014/main" id="{E7AC976B-C034-3405-BE9D-1CE0874A0AEC}"/>
              </a:ext>
            </a:extLst>
          </p:cNvPr>
          <p:cNvSpPr>
            <a:spLocks noGrp="1"/>
          </p:cNvSpPr>
          <p:nvPr>
            <p:ph type="ftr" sz="quarter" idx="11"/>
          </p:nvPr>
        </p:nvSpPr>
        <p:spPr>
          <a:xfrm>
            <a:off x="704088" y="6356350"/>
            <a:ext cx="4539727" cy="365125"/>
          </a:xfrm>
        </p:spPr>
        <p:txBody>
          <a:bodyPr vert="horz" lIns="91440" tIns="45720" rIns="91440" bIns="45720" rtlCol="0" anchor="ctr">
            <a:normAutofit/>
          </a:bodyPr>
          <a:lstStyle/>
          <a:p>
            <a:pPr>
              <a:spcAft>
                <a:spcPts val="600"/>
              </a:spcAft>
            </a:pPr>
            <a:r>
              <a:rPr lang="en-US" kern="1200">
                <a:solidFill>
                  <a:schemeClr val="tx1"/>
                </a:solidFill>
                <a:latin typeface="+mj-lt"/>
                <a:ea typeface="+mn-ea"/>
                <a:cs typeface="+mn-cs"/>
              </a:rPr>
              <a:t>Fundamentos de Estabildad UT 1</a:t>
            </a:r>
            <a:endParaRPr lang="en-US" kern="1200" dirty="0">
              <a:solidFill>
                <a:schemeClr val="tx1"/>
              </a:solidFill>
              <a:latin typeface="+mj-lt"/>
              <a:ea typeface="+mn-ea"/>
              <a:cs typeface="+mn-cs"/>
            </a:endParaRPr>
          </a:p>
        </p:txBody>
      </p:sp>
      <p:sp>
        <p:nvSpPr>
          <p:cNvPr id="5" name="Marcador de número de diapositiva 4">
            <a:extLst>
              <a:ext uri="{FF2B5EF4-FFF2-40B4-BE49-F238E27FC236}">
                <a16:creationId xmlns:a16="http://schemas.microsoft.com/office/drawing/2014/main" id="{85A07165-BD7E-8EDC-87C0-A60086AD805C}"/>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045796BA-5B92-4B9C-A900-39C65348EF58}" type="slidenum">
              <a:rPr lang="en-US" smtClean="0"/>
              <a:pPr>
                <a:lnSpc>
                  <a:spcPct val="90000"/>
                </a:lnSpc>
                <a:spcAft>
                  <a:spcPts val="600"/>
                </a:spcAft>
              </a:pPr>
              <a:t>11</a:t>
            </a:fld>
            <a:endParaRPr lang="en-US"/>
          </a:p>
        </p:txBody>
      </p:sp>
      <p:cxnSp>
        <p:nvCxnSpPr>
          <p:cNvPr id="63504" name="Straight Connector 63503">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63493" name="Picture 5"/>
          <p:cNvPicPr>
            <a:picLocks noChangeAspect="1" noChangeArrowheads="1"/>
          </p:cNvPicPr>
          <p:nvPr/>
        </p:nvPicPr>
        <p:blipFill>
          <a:blip r:embed="rId2"/>
          <a:stretch>
            <a:fillRect/>
          </a:stretch>
        </p:blipFill>
        <p:spPr bwMode="auto">
          <a:xfrm>
            <a:off x="722935" y="1025691"/>
            <a:ext cx="7179970" cy="4810579"/>
          </a:xfrm>
          <a:prstGeom prst="rect">
            <a:avLst/>
          </a:prstGeom>
          <a:noFill/>
        </p:spPr>
      </p:pic>
      <p:cxnSp>
        <p:nvCxnSpPr>
          <p:cNvPr id="63506" name="Straight Connector 63505">
            <a:extLst>
              <a:ext uri="{FF2B5EF4-FFF2-40B4-BE49-F238E27FC236}">
                <a16:creationId xmlns:a16="http://schemas.microsoft.com/office/drawing/2014/main" id="{D7CC41EB-2D81-4303-9171-6401B388BA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4885"/>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91710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5377" name="Straight Connector 15366">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78" name="Straight Connector 15368">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5379" name="Rectangle 15370">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1 Título"/>
          <p:cNvSpPr>
            <a:spLocks noGrp="1"/>
          </p:cNvSpPr>
          <p:nvPr>
            <p:ph type="title"/>
          </p:nvPr>
        </p:nvSpPr>
        <p:spPr>
          <a:xfrm>
            <a:off x="685800" y="899024"/>
            <a:ext cx="3076032" cy="3914947"/>
          </a:xfrm>
        </p:spPr>
        <p:txBody>
          <a:bodyPr vert="horz" lIns="91440" tIns="45720" rIns="91440" bIns="45720" rtlCol="0" anchor="t">
            <a:normAutofit/>
          </a:bodyPr>
          <a:lstStyle/>
          <a:p>
            <a:r>
              <a:rPr lang="en-US" sz="2800"/>
              <a:t>Representación de la forma y líneas del casco</a:t>
            </a:r>
          </a:p>
        </p:txBody>
      </p:sp>
      <p:sp>
        <p:nvSpPr>
          <p:cNvPr id="3" name="CuadroTexto 2">
            <a:extLst>
              <a:ext uri="{FF2B5EF4-FFF2-40B4-BE49-F238E27FC236}">
                <a16:creationId xmlns:a16="http://schemas.microsoft.com/office/drawing/2014/main" id="{AE65152F-0865-6C5E-78BC-E5E0272D126D}"/>
              </a:ext>
            </a:extLst>
          </p:cNvPr>
          <p:cNvSpPr txBox="1"/>
          <p:nvPr/>
        </p:nvSpPr>
        <p:spPr>
          <a:xfrm>
            <a:off x="729624" y="4914199"/>
            <a:ext cx="2703583" cy="965440"/>
          </a:xfrm>
          <a:prstGeom prst="rect">
            <a:avLst/>
          </a:prstGeom>
        </p:spPr>
        <p:txBody>
          <a:bodyPr vert="horz" lIns="91440" tIns="45720" rIns="91440" bIns="45720" rtlCol="0" anchor="b">
            <a:normAutofit/>
          </a:bodyPr>
          <a:lstStyle/>
          <a:p>
            <a:pPr>
              <a:lnSpc>
                <a:spcPct val="110000"/>
              </a:lnSpc>
              <a:spcBef>
                <a:spcPts val="1000"/>
              </a:spcBef>
            </a:pPr>
            <a:r>
              <a:rPr lang="en-US"/>
              <a:t>Plano de arreglo general</a:t>
            </a:r>
          </a:p>
        </p:txBody>
      </p:sp>
      <p:sp>
        <p:nvSpPr>
          <p:cNvPr id="4" name="Marcador de fecha 3">
            <a:extLst>
              <a:ext uri="{FF2B5EF4-FFF2-40B4-BE49-F238E27FC236}">
                <a16:creationId xmlns:a16="http://schemas.microsoft.com/office/drawing/2014/main" id="{06834A7A-ADEE-5558-EFBA-5C86CFAD8DE1}"/>
              </a:ext>
            </a:extLst>
          </p:cNvPr>
          <p:cNvSpPr>
            <a:spLocks noGrp="1"/>
          </p:cNvSpPr>
          <p:nvPr>
            <p:ph type="dt" sz="half" idx="10"/>
          </p:nvPr>
        </p:nvSpPr>
        <p:spPr>
          <a:xfrm>
            <a:off x="8369448" y="6356350"/>
            <a:ext cx="2549564" cy="365125"/>
          </a:xfrm>
        </p:spPr>
        <p:txBody>
          <a:bodyPr vert="horz" lIns="91440" tIns="45720" rIns="91440" bIns="45720" rtlCol="0" anchor="ctr">
            <a:normAutofit/>
          </a:bodyPr>
          <a:lstStyle/>
          <a:p>
            <a:pPr>
              <a:spcAft>
                <a:spcPts val="600"/>
              </a:spcAft>
            </a:pPr>
            <a:fld id="{EC213127-B141-46DA-9E7B-DC68FF49DFC9}" type="datetime1">
              <a:rPr lang="es-CL" smtClean="0"/>
              <a:t>10-02-2026</a:t>
            </a:fld>
            <a:endParaRPr lang="en-US"/>
          </a:p>
        </p:txBody>
      </p:sp>
      <p:sp>
        <p:nvSpPr>
          <p:cNvPr id="5" name="Marcador de pie de página 4">
            <a:extLst>
              <a:ext uri="{FF2B5EF4-FFF2-40B4-BE49-F238E27FC236}">
                <a16:creationId xmlns:a16="http://schemas.microsoft.com/office/drawing/2014/main" id="{60631A0D-D148-7FBC-3099-EC4B0907C7DA}"/>
              </a:ext>
            </a:extLst>
          </p:cNvPr>
          <p:cNvSpPr>
            <a:spLocks noGrp="1"/>
          </p:cNvSpPr>
          <p:nvPr>
            <p:ph type="ftr" sz="quarter" idx="11"/>
          </p:nvPr>
        </p:nvSpPr>
        <p:spPr>
          <a:xfrm>
            <a:off x="704088" y="6356350"/>
            <a:ext cx="4539727" cy="365125"/>
          </a:xfrm>
        </p:spPr>
        <p:txBody>
          <a:bodyPr vert="horz" lIns="91440" tIns="45720" rIns="91440" bIns="45720" rtlCol="0" anchor="ctr">
            <a:normAutofit/>
          </a:bodyPr>
          <a:lstStyle/>
          <a:p>
            <a:pPr>
              <a:spcAft>
                <a:spcPts val="600"/>
              </a:spcAft>
            </a:pPr>
            <a:r>
              <a:rPr lang="en-US" kern="1200">
                <a:solidFill>
                  <a:schemeClr val="tx1"/>
                </a:solidFill>
                <a:latin typeface="+mj-lt"/>
                <a:ea typeface="+mn-ea"/>
                <a:cs typeface="+mn-cs"/>
              </a:rPr>
              <a:t>Fundamentos de Estabildad UT 1</a:t>
            </a:r>
            <a:endParaRPr lang="en-US" kern="1200" dirty="0">
              <a:solidFill>
                <a:schemeClr val="tx1"/>
              </a:solidFill>
              <a:latin typeface="+mj-lt"/>
              <a:ea typeface="+mn-ea"/>
              <a:cs typeface="+mn-cs"/>
            </a:endParaRPr>
          </a:p>
        </p:txBody>
      </p:sp>
      <p:sp>
        <p:nvSpPr>
          <p:cNvPr id="6" name="Marcador de número de diapositiva 5">
            <a:extLst>
              <a:ext uri="{FF2B5EF4-FFF2-40B4-BE49-F238E27FC236}">
                <a16:creationId xmlns:a16="http://schemas.microsoft.com/office/drawing/2014/main" id="{FED01EB6-AD8E-645B-6170-9F132B42CA90}"/>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045796BA-5B92-4B9C-A900-39C65348EF58}" type="slidenum">
              <a:rPr lang="en-US" smtClean="0"/>
              <a:pPr>
                <a:lnSpc>
                  <a:spcPct val="90000"/>
                </a:lnSpc>
                <a:spcAft>
                  <a:spcPts val="600"/>
                </a:spcAft>
              </a:pPr>
              <a:t>12</a:t>
            </a:fld>
            <a:endParaRPr lang="en-US"/>
          </a:p>
        </p:txBody>
      </p:sp>
      <p:cxnSp>
        <p:nvCxnSpPr>
          <p:cNvPr id="15380" name="Straight Connector 15372">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3716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15362"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tretch>
            <a:fillRect/>
          </a:stretch>
        </p:blipFill>
        <p:spPr bwMode="auto">
          <a:xfrm>
            <a:off x="4038600" y="1177053"/>
            <a:ext cx="7353299" cy="450389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158982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6967CE-466C-33F2-E770-B952F1A3D1A9}"/>
              </a:ext>
            </a:extLst>
          </p:cNvPr>
          <p:cNvSpPr>
            <a:spLocks noGrp="1"/>
          </p:cNvSpPr>
          <p:nvPr>
            <p:ph type="title"/>
          </p:nvPr>
        </p:nvSpPr>
        <p:spPr/>
        <p:txBody>
          <a:bodyPr/>
          <a:lstStyle/>
          <a:p>
            <a:r>
              <a:rPr lang="es-CL" dirty="0"/>
              <a:t>TERMINOLOGÍA BÁSICA</a:t>
            </a:r>
            <a:endParaRPr lang="en-GB"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3819663-4621-099E-1099-300F1CA142E3}"/>
                  </a:ext>
                </a:extLst>
              </p:cNvPr>
              <p:cNvSpPr>
                <a:spLocks noGrp="1"/>
              </p:cNvSpPr>
              <p:nvPr>
                <p:ph idx="1"/>
              </p:nvPr>
            </p:nvSpPr>
            <p:spPr>
              <a:xfrm>
                <a:off x="700634" y="1835926"/>
                <a:ext cx="10691265" cy="4260074"/>
              </a:xfrm>
            </p:spPr>
            <p:txBody>
              <a:bodyPr>
                <a:normAutofit fontScale="92500" lnSpcReduction="10000"/>
              </a:bodyPr>
              <a:lstStyle/>
              <a:p>
                <a14:m>
                  <m:oMath xmlns:m="http://schemas.openxmlformats.org/officeDocument/2006/math">
                    <m:r>
                      <a:rPr lang="es-CL" sz="2200" b="0" i="1" noProof="0" smtClean="0">
                        <a:latin typeface="Cambria Math" panose="02040503050406030204" pitchFamily="18" charset="0"/>
                      </a:rPr>
                      <m:t>𝐿</m:t>
                    </m:r>
                  </m:oMath>
                </a14:m>
                <a:r>
                  <a:rPr lang="es-CL" sz="2200" noProof="0" dirty="0"/>
                  <a:t>: Eslora [m].</a:t>
                </a:r>
              </a:p>
              <a:p>
                <a14:m>
                  <m:oMath xmlns:m="http://schemas.openxmlformats.org/officeDocument/2006/math">
                    <m:r>
                      <a:rPr lang="es-CL" sz="2200" b="0" i="1" noProof="0" smtClean="0">
                        <a:latin typeface="Cambria Math" panose="02040503050406030204" pitchFamily="18" charset="0"/>
                      </a:rPr>
                      <m:t>𝐵</m:t>
                    </m:r>
                  </m:oMath>
                </a14:m>
                <a:r>
                  <a:rPr lang="es-CL" sz="2200" noProof="0" dirty="0"/>
                  <a:t>: Manga [m].</a:t>
                </a:r>
              </a:p>
              <a:p>
                <a14:m>
                  <m:oMath xmlns:m="http://schemas.openxmlformats.org/officeDocument/2006/math">
                    <m:r>
                      <a:rPr lang="es-CL" sz="2200" b="0" i="1" noProof="0" smtClean="0">
                        <a:latin typeface="Cambria Math" panose="02040503050406030204" pitchFamily="18" charset="0"/>
                      </a:rPr>
                      <m:t>𝑇</m:t>
                    </m:r>
                  </m:oMath>
                </a14:m>
                <a:r>
                  <a:rPr lang="es-CL" sz="2200" noProof="0" dirty="0"/>
                  <a:t>: Calado [m].</a:t>
                </a:r>
              </a:p>
              <a:p>
                <a14:m>
                  <m:oMath xmlns:m="http://schemas.openxmlformats.org/officeDocument/2006/math">
                    <m:r>
                      <a:rPr lang="es-CL" sz="2200" b="0" i="1" noProof="0" smtClean="0">
                        <a:latin typeface="Cambria Math" panose="02040503050406030204" pitchFamily="18" charset="0"/>
                      </a:rPr>
                      <m:t>𝐷</m:t>
                    </m:r>
                  </m:oMath>
                </a14:m>
                <a:r>
                  <a:rPr lang="es-CL" sz="2200" noProof="0" dirty="0"/>
                  <a:t>: Puntal [m].</a:t>
                </a:r>
              </a:p>
              <a:p>
                <a:r>
                  <a:rPr lang="es-CL" sz="2200" noProof="0" dirty="0">
                    <a:ea typeface="Cambria Math" panose="02040503050406030204" pitchFamily="18" charset="0"/>
                  </a:rPr>
                  <a:t>Δ: Desplazamiento </a:t>
                </a:r>
                <a:r>
                  <a:rPr lang="es-CL" sz="2200" noProof="0" dirty="0"/>
                  <a:t>[t].</a:t>
                </a:r>
              </a:p>
              <a:p>
                <a:r>
                  <a:rPr lang="es-CL" sz="2200" noProof="0" dirty="0">
                    <a:effectLst/>
                    <a:ea typeface="Times New Roman" panose="02020603050405020304" pitchFamily="18" charset="0"/>
                    <a:cs typeface="Times New Roman" panose="02020603050405020304" pitchFamily="18" charset="0"/>
                  </a:rPr>
                  <a:t>∇</a:t>
                </a:r>
                <a:r>
                  <a:rPr lang="es-CL" sz="2200" noProof="0" dirty="0">
                    <a:ea typeface="Times New Roman" panose="02020603050405020304" pitchFamily="18" charset="0"/>
                    <a:cs typeface="Times New Roman" panose="02020603050405020304" pitchFamily="18" charset="0"/>
                  </a:rPr>
                  <a:t>: Volumen sumergido (varía con el calado) </a:t>
                </a:r>
                <a:r>
                  <a:rPr lang="es-CL" sz="2200" noProof="0" dirty="0">
                    <a:effectLst/>
                    <a:ea typeface="Times New Roman" panose="02020603050405020304" pitchFamily="18" charset="0"/>
                    <a:cs typeface="Times New Roman" panose="02020603050405020304" pitchFamily="18" charset="0"/>
                  </a:rPr>
                  <a:t>[m</a:t>
                </a:r>
                <a:r>
                  <a:rPr lang="es-CL" sz="2200" baseline="30000" noProof="0" dirty="0">
                    <a:effectLst/>
                    <a:ea typeface="Times New Roman" panose="02020603050405020304" pitchFamily="18" charset="0"/>
                    <a:cs typeface="Times New Roman" panose="02020603050405020304" pitchFamily="18" charset="0"/>
                  </a:rPr>
                  <a:t>3</a:t>
                </a:r>
                <a:r>
                  <a:rPr lang="es-CL" sz="2200" noProof="0" dirty="0">
                    <a:effectLst/>
                    <a:ea typeface="Times New Roman" panose="02020603050405020304" pitchFamily="18" charset="0"/>
                    <a:cs typeface="Times New Roman" panose="02020603050405020304" pitchFamily="18" charset="0"/>
                  </a:rPr>
                  <a:t>].</a:t>
                </a:r>
              </a:p>
              <a:p>
                <a14:m>
                  <m:oMath xmlns:m="http://schemas.openxmlformats.org/officeDocument/2006/math">
                    <m:sSub>
                      <m:sSubPr>
                        <m:ctrlPr>
                          <a:rPr lang="es-CL" sz="2200" i="1" noProof="0" smtClean="0">
                            <a:latin typeface="Cambria Math" panose="02040503050406030204" pitchFamily="18" charset="0"/>
                            <a:ea typeface="Cambria Math" panose="02040503050406030204" pitchFamily="18" charset="0"/>
                          </a:rPr>
                        </m:ctrlPr>
                      </m:sSubPr>
                      <m:e>
                        <m:r>
                          <a:rPr lang="es-CL" sz="2200" b="0" i="1" noProof="0" smtClean="0">
                            <a:latin typeface="Cambria Math" panose="02040503050406030204" pitchFamily="18" charset="0"/>
                            <a:ea typeface="Cambria Math" panose="02040503050406030204" pitchFamily="18" charset="0"/>
                          </a:rPr>
                          <m:t>𝐴</m:t>
                        </m:r>
                      </m:e>
                      <m:sub>
                        <m:r>
                          <a:rPr lang="es-CL" sz="2200" b="0" i="1" noProof="0" smtClean="0">
                            <a:latin typeface="Cambria Math" panose="02040503050406030204" pitchFamily="18" charset="0"/>
                            <a:ea typeface="Cambria Math" panose="02040503050406030204" pitchFamily="18" charset="0"/>
                          </a:rPr>
                          <m:t>𝑀</m:t>
                        </m:r>
                      </m:sub>
                    </m:sSub>
                  </m:oMath>
                </a14:m>
                <a:r>
                  <a:rPr lang="es-CL" sz="2200" noProof="0" dirty="0">
                    <a:ea typeface="Cambria Math" panose="02040503050406030204" pitchFamily="18" charset="0"/>
                  </a:rPr>
                  <a:t>: Área de la Sección Central </a:t>
                </a:r>
                <a:r>
                  <a:rPr lang="es-CL" sz="2200" noProof="0" dirty="0">
                    <a:ea typeface="Times New Roman" panose="02020603050405020304" pitchFamily="18" charset="0"/>
                    <a:cs typeface="Times New Roman" panose="02020603050405020304" pitchFamily="18" charset="0"/>
                  </a:rPr>
                  <a:t>[m</a:t>
                </a:r>
                <a:r>
                  <a:rPr lang="es-CL" sz="2200" baseline="30000" noProof="0" dirty="0">
                    <a:ea typeface="Times New Roman" panose="02020603050405020304" pitchFamily="18" charset="0"/>
                    <a:cs typeface="Times New Roman" panose="02020603050405020304" pitchFamily="18" charset="0"/>
                  </a:rPr>
                  <a:t>2</a:t>
                </a:r>
                <a:r>
                  <a:rPr lang="es-CL" sz="2200" noProof="0" dirty="0">
                    <a:ea typeface="Times New Roman" panose="02020603050405020304" pitchFamily="18" charset="0"/>
                    <a:cs typeface="Times New Roman" panose="02020603050405020304" pitchFamily="18" charset="0"/>
                  </a:rPr>
                  <a:t>].</a:t>
                </a:r>
              </a:p>
              <a:p>
                <a14:m>
                  <m:oMath xmlns:m="http://schemas.openxmlformats.org/officeDocument/2006/math">
                    <m:sSub>
                      <m:sSubPr>
                        <m:ctrlPr>
                          <a:rPr lang="es-CL" sz="2200" i="1" noProof="0" smtClean="0">
                            <a:latin typeface="Cambria Math" panose="02040503050406030204" pitchFamily="18" charset="0"/>
                            <a:ea typeface="Cambria Math" panose="02040503050406030204" pitchFamily="18" charset="0"/>
                          </a:rPr>
                        </m:ctrlPr>
                      </m:sSubPr>
                      <m:e>
                        <m:r>
                          <a:rPr lang="es-CL" sz="2200" b="0" i="1" noProof="0" smtClean="0">
                            <a:latin typeface="Cambria Math" panose="02040503050406030204" pitchFamily="18" charset="0"/>
                            <a:ea typeface="Cambria Math" panose="02040503050406030204" pitchFamily="18" charset="0"/>
                          </a:rPr>
                          <m:t>𝐴</m:t>
                        </m:r>
                      </m:e>
                      <m:sub>
                        <m:r>
                          <a:rPr lang="es-CL" sz="2200" b="0" i="1" noProof="0" smtClean="0">
                            <a:latin typeface="Cambria Math" panose="02040503050406030204" pitchFamily="18" charset="0"/>
                            <a:ea typeface="Cambria Math" panose="02040503050406030204" pitchFamily="18" charset="0"/>
                          </a:rPr>
                          <m:t>𝑋</m:t>
                        </m:r>
                      </m:sub>
                    </m:sSub>
                  </m:oMath>
                </a14:m>
                <a:r>
                  <a:rPr lang="es-CL" sz="2200" noProof="0" dirty="0">
                    <a:ea typeface="Cambria Math" panose="02040503050406030204" pitchFamily="18" charset="0"/>
                  </a:rPr>
                  <a:t>: Área de la Sección Máxima </a:t>
                </a:r>
                <a:r>
                  <a:rPr lang="es-CL" sz="2200" noProof="0" dirty="0">
                    <a:ea typeface="Times New Roman" panose="02020603050405020304" pitchFamily="18" charset="0"/>
                    <a:cs typeface="Times New Roman" panose="02020603050405020304" pitchFamily="18" charset="0"/>
                  </a:rPr>
                  <a:t>[m</a:t>
                </a:r>
                <a:r>
                  <a:rPr lang="es-CL" sz="2200" baseline="30000" noProof="0" dirty="0">
                    <a:ea typeface="Times New Roman" panose="02020603050405020304" pitchFamily="18" charset="0"/>
                    <a:cs typeface="Times New Roman" panose="02020603050405020304" pitchFamily="18" charset="0"/>
                  </a:rPr>
                  <a:t>2</a:t>
                </a:r>
                <a:r>
                  <a:rPr lang="es-CL" sz="2200" noProof="0" dirty="0">
                    <a:ea typeface="Times New Roman" panose="02020603050405020304" pitchFamily="18" charset="0"/>
                    <a:cs typeface="Times New Roman" panose="02020603050405020304" pitchFamily="18" charset="0"/>
                  </a:rPr>
                  <a:t>].</a:t>
                </a:r>
              </a:p>
              <a:p>
                <a14:m>
                  <m:oMath xmlns:m="http://schemas.openxmlformats.org/officeDocument/2006/math">
                    <m:sSub>
                      <m:sSubPr>
                        <m:ctrlPr>
                          <a:rPr lang="es-CL" sz="2200" i="1" noProof="0" smtClean="0">
                            <a:latin typeface="Cambria Math" panose="02040503050406030204" pitchFamily="18" charset="0"/>
                            <a:ea typeface="Cambria Math" panose="02040503050406030204" pitchFamily="18" charset="0"/>
                          </a:rPr>
                        </m:ctrlPr>
                      </m:sSubPr>
                      <m:e>
                        <m:r>
                          <a:rPr lang="es-CL" sz="2200" b="0" i="1" noProof="0" smtClean="0">
                            <a:latin typeface="Cambria Math" panose="02040503050406030204" pitchFamily="18" charset="0"/>
                            <a:ea typeface="Cambria Math" panose="02040503050406030204" pitchFamily="18" charset="0"/>
                          </a:rPr>
                          <m:t>𝐴</m:t>
                        </m:r>
                      </m:e>
                      <m:sub>
                        <m:r>
                          <a:rPr lang="es-CL" sz="2200" b="0" i="1" noProof="0" smtClean="0">
                            <a:latin typeface="Cambria Math" panose="02040503050406030204" pitchFamily="18" charset="0"/>
                            <a:ea typeface="Cambria Math" panose="02040503050406030204" pitchFamily="18" charset="0"/>
                          </a:rPr>
                          <m:t>𝑊</m:t>
                        </m:r>
                      </m:sub>
                    </m:sSub>
                  </m:oMath>
                </a14:m>
                <a:r>
                  <a:rPr lang="es-CL" sz="2200" noProof="0" dirty="0">
                    <a:ea typeface="Cambria Math" panose="02040503050406030204" pitchFamily="18" charset="0"/>
                  </a:rPr>
                  <a:t>: Área del Plano de Agua </a:t>
                </a:r>
                <a:r>
                  <a:rPr lang="es-CL" sz="2200" noProof="0" dirty="0">
                    <a:ea typeface="Times New Roman" panose="02020603050405020304" pitchFamily="18" charset="0"/>
                    <a:cs typeface="Times New Roman" panose="02020603050405020304" pitchFamily="18" charset="0"/>
                  </a:rPr>
                  <a:t>[m</a:t>
                </a:r>
                <a:r>
                  <a:rPr lang="es-CL" sz="2200" baseline="30000" noProof="0" dirty="0">
                    <a:ea typeface="Times New Roman" panose="02020603050405020304" pitchFamily="18" charset="0"/>
                    <a:cs typeface="Times New Roman" panose="02020603050405020304" pitchFamily="18" charset="0"/>
                  </a:rPr>
                  <a:t>2</a:t>
                </a:r>
                <a:r>
                  <a:rPr lang="es-CL" sz="2200" noProof="0" dirty="0">
                    <a:ea typeface="Times New Roman" panose="02020603050405020304" pitchFamily="18" charset="0"/>
                    <a:cs typeface="Times New Roman" panose="02020603050405020304" pitchFamily="18" charset="0"/>
                  </a:rPr>
                  <a:t>].</a:t>
                </a:r>
                <a:endParaRPr lang="es-CL" sz="2200" noProof="0" dirty="0">
                  <a:solidFill>
                    <a:srgbClr val="FF0000"/>
                  </a:solidFill>
                  <a:effectLst/>
                  <a:ea typeface="Calibri" panose="020F0502020204030204" pitchFamily="34" charset="0"/>
                  <a:cs typeface="Times New Roman" panose="02020603050405020304" pitchFamily="18" charset="0"/>
                </a:endParaRPr>
              </a:p>
              <a:p>
                <a:r>
                  <a:rPr lang="en-US" sz="18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endParaRPr>
              </a:p>
              <a:p>
                <a:endParaRPr lang="en-GB" dirty="0"/>
              </a:p>
            </p:txBody>
          </p:sp>
        </mc:Choice>
        <mc:Fallback xmlns="">
          <p:sp>
            <p:nvSpPr>
              <p:cNvPr id="3" name="Content Placeholder 2">
                <a:extLst>
                  <a:ext uri="{FF2B5EF4-FFF2-40B4-BE49-F238E27FC236}">
                    <a16:creationId xmlns:a16="http://schemas.microsoft.com/office/drawing/2014/main" id="{B3819663-4621-099E-1099-300F1CA142E3}"/>
                  </a:ext>
                </a:extLst>
              </p:cNvPr>
              <p:cNvSpPr>
                <a:spLocks noGrp="1" noRot="1" noChangeAspect="1" noMove="1" noResize="1" noEditPoints="1" noAdjustHandles="1" noChangeArrowheads="1" noChangeShapeType="1" noTextEdit="1"/>
              </p:cNvSpPr>
              <p:nvPr>
                <p:ph idx="1"/>
              </p:nvPr>
            </p:nvSpPr>
            <p:spPr>
              <a:xfrm>
                <a:off x="700634" y="1835926"/>
                <a:ext cx="10691265" cy="4260074"/>
              </a:xfrm>
              <a:blipFill>
                <a:blip r:embed="rId2"/>
                <a:stretch>
                  <a:fillRect l="-513" t="-715" b="-1431"/>
                </a:stretch>
              </a:blipFill>
            </p:spPr>
            <p:txBody>
              <a:bodyPr/>
              <a:lstStyle/>
              <a:p>
                <a:r>
                  <a:rPr lang="es-CL">
                    <a:noFill/>
                  </a:rPr>
                  <a:t> </a:t>
                </a:r>
              </a:p>
            </p:txBody>
          </p:sp>
        </mc:Fallback>
      </mc:AlternateContent>
      <p:sp>
        <p:nvSpPr>
          <p:cNvPr id="4" name="Date Placeholder 3">
            <a:extLst>
              <a:ext uri="{FF2B5EF4-FFF2-40B4-BE49-F238E27FC236}">
                <a16:creationId xmlns:a16="http://schemas.microsoft.com/office/drawing/2014/main" id="{95B1A042-0EFF-11C8-5DE0-7D1B3E395509}"/>
              </a:ext>
            </a:extLst>
          </p:cNvPr>
          <p:cNvSpPr>
            <a:spLocks noGrp="1"/>
          </p:cNvSpPr>
          <p:nvPr>
            <p:ph type="dt" sz="half" idx="10"/>
          </p:nvPr>
        </p:nvSpPr>
        <p:spPr/>
        <p:txBody>
          <a:bodyPr/>
          <a:lstStyle/>
          <a:p>
            <a:fld id="{5B6589B6-7E3A-4460-A6B5-80AAF7F21C04}" type="datetime1">
              <a:rPr lang="es-CL" smtClean="0"/>
              <a:t>10-02-2026</a:t>
            </a:fld>
            <a:endParaRPr lang="en-US"/>
          </a:p>
        </p:txBody>
      </p:sp>
      <p:sp>
        <p:nvSpPr>
          <p:cNvPr id="5" name="Footer Placeholder 4">
            <a:extLst>
              <a:ext uri="{FF2B5EF4-FFF2-40B4-BE49-F238E27FC236}">
                <a16:creationId xmlns:a16="http://schemas.microsoft.com/office/drawing/2014/main" id="{A2C1C893-B631-B5CD-E427-A73C48DA5C41}"/>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6BC7AE7A-12BA-6ACF-9F92-0666197B7268}"/>
              </a:ext>
            </a:extLst>
          </p:cNvPr>
          <p:cNvSpPr>
            <a:spLocks noGrp="1"/>
          </p:cNvSpPr>
          <p:nvPr>
            <p:ph type="sldNum" sz="quarter" idx="12"/>
          </p:nvPr>
        </p:nvSpPr>
        <p:spPr/>
        <p:txBody>
          <a:bodyPr/>
          <a:lstStyle/>
          <a:p>
            <a:fld id="{87E7843D-FF13-4365-9478-9625B70A2705}" type="slidenum">
              <a:rPr lang="en-US" smtClean="0"/>
              <a:t>13</a:t>
            </a:fld>
            <a:endParaRPr lang="en-US"/>
          </a:p>
        </p:txBody>
      </p:sp>
    </p:spTree>
    <p:extLst>
      <p:ext uri="{BB962C8B-B14F-4D97-AF65-F5344CB8AC3E}">
        <p14:creationId xmlns:p14="http://schemas.microsoft.com/office/powerpoint/2010/main" val="39885988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D6673B-8DCB-E491-D7A5-7698DEE3F92F}"/>
              </a:ext>
            </a:extLst>
          </p:cNvPr>
          <p:cNvSpPr>
            <a:spLocks noGrp="1"/>
          </p:cNvSpPr>
          <p:nvPr>
            <p:ph type="title"/>
          </p:nvPr>
        </p:nvSpPr>
        <p:spPr/>
        <p:txBody>
          <a:bodyPr/>
          <a:lstStyle/>
          <a:p>
            <a:r>
              <a:rPr lang="es-MX" sz="4000" dirty="0">
                <a:solidFill>
                  <a:schemeClr val="tx2"/>
                </a:solidFill>
              </a:rPr>
              <a:t>Geometr</a:t>
            </a:r>
            <a:r>
              <a:rPr lang="es-MX" dirty="0">
                <a:solidFill>
                  <a:schemeClr val="tx2"/>
                </a:solidFill>
              </a:rPr>
              <a:t>ía </a:t>
            </a:r>
            <a:r>
              <a:rPr lang="es-MX" sz="4000" dirty="0">
                <a:solidFill>
                  <a:schemeClr val="tx2"/>
                </a:solidFill>
              </a:rPr>
              <a:t>DEL CASCO </a:t>
            </a:r>
            <a:endParaRPr lang="es-CL" dirty="0"/>
          </a:p>
        </p:txBody>
      </p:sp>
      <p:sp>
        <p:nvSpPr>
          <p:cNvPr id="7" name="Marcador de contenido 6">
            <a:extLst>
              <a:ext uri="{FF2B5EF4-FFF2-40B4-BE49-F238E27FC236}">
                <a16:creationId xmlns:a16="http://schemas.microsoft.com/office/drawing/2014/main" id="{77024821-110F-3F48-1AA7-D5A3AB9EDB86}"/>
              </a:ext>
            </a:extLst>
          </p:cNvPr>
          <p:cNvSpPr>
            <a:spLocks noGrp="1"/>
          </p:cNvSpPr>
          <p:nvPr>
            <p:ph sz="half" idx="1"/>
          </p:nvPr>
        </p:nvSpPr>
        <p:spPr>
          <a:xfrm>
            <a:off x="624388" y="1980705"/>
            <a:ext cx="3994269" cy="1127930"/>
          </a:xfrm>
        </p:spPr>
        <p:txBody>
          <a:bodyPr/>
          <a:lstStyle/>
          <a:p>
            <a:r>
              <a:rPr lang="es-CL" sz="2000">
                <a:solidFill>
                  <a:schemeClr val="tx2"/>
                </a:solidFill>
              </a:rPr>
              <a:t>Eslora: distancia longitudinal a lo largo del eje proa popa de un buque.</a:t>
            </a:r>
            <a:endParaRPr lang="en-US" sz="2000">
              <a:solidFill>
                <a:schemeClr val="tx2"/>
              </a:solidFill>
            </a:endParaRPr>
          </a:p>
          <a:p>
            <a:pPr marL="0" indent="0">
              <a:buNone/>
            </a:pPr>
            <a:endParaRPr lang="es-CL" dirty="0"/>
          </a:p>
        </p:txBody>
      </p:sp>
      <p:pic>
        <p:nvPicPr>
          <p:cNvPr id="9" name="Marcador de contenido 8">
            <a:extLst>
              <a:ext uri="{FF2B5EF4-FFF2-40B4-BE49-F238E27FC236}">
                <a16:creationId xmlns:a16="http://schemas.microsoft.com/office/drawing/2014/main" id="{073FD123-ADF4-AB05-1363-0D031E0024F7}"/>
              </a:ext>
            </a:extLst>
          </p:cNvPr>
          <p:cNvPicPr>
            <a:picLocks noGrp="1" noChangeAspect="1"/>
          </p:cNvPicPr>
          <p:nvPr>
            <p:ph sz="half" idx="2"/>
          </p:nvPr>
        </p:nvPicPr>
        <p:blipFill>
          <a:blip r:embed="rId2"/>
          <a:stretch>
            <a:fillRect/>
          </a:stretch>
        </p:blipFill>
        <p:spPr>
          <a:xfrm>
            <a:off x="4694904" y="2050026"/>
            <a:ext cx="3383573" cy="2280102"/>
          </a:xfrm>
          <a:prstGeom prst="rect">
            <a:avLst/>
          </a:prstGeom>
        </p:spPr>
      </p:pic>
      <p:sp>
        <p:nvSpPr>
          <p:cNvPr id="4" name="Marcador de fecha 3">
            <a:extLst>
              <a:ext uri="{FF2B5EF4-FFF2-40B4-BE49-F238E27FC236}">
                <a16:creationId xmlns:a16="http://schemas.microsoft.com/office/drawing/2014/main" id="{983B5179-781A-D17E-C8FE-5FC3BA1409E9}"/>
              </a:ext>
            </a:extLst>
          </p:cNvPr>
          <p:cNvSpPr>
            <a:spLocks noGrp="1"/>
          </p:cNvSpPr>
          <p:nvPr>
            <p:ph type="dt" sz="half" idx="10"/>
          </p:nvPr>
        </p:nvSpPr>
        <p:spPr/>
        <p:txBody>
          <a:bodyPr/>
          <a:lstStyle/>
          <a:p>
            <a:fld id="{515E8C17-9DA1-49D8-BB88-C3049A5105E4}" type="datetime1">
              <a:rPr lang="es-CL" smtClean="0"/>
              <a:t>10-02-2026</a:t>
            </a:fld>
            <a:endParaRPr lang="en-US"/>
          </a:p>
        </p:txBody>
      </p:sp>
      <p:sp>
        <p:nvSpPr>
          <p:cNvPr id="5" name="Marcador de pie de página 4">
            <a:extLst>
              <a:ext uri="{FF2B5EF4-FFF2-40B4-BE49-F238E27FC236}">
                <a16:creationId xmlns:a16="http://schemas.microsoft.com/office/drawing/2014/main" id="{40372604-962F-BD91-5A38-CCA8852EF7D3}"/>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7063B2FB-2104-71C4-4591-B89557CA4617}"/>
              </a:ext>
            </a:extLst>
          </p:cNvPr>
          <p:cNvSpPr>
            <a:spLocks noGrp="1"/>
          </p:cNvSpPr>
          <p:nvPr>
            <p:ph type="sldNum" sz="quarter" idx="12"/>
          </p:nvPr>
        </p:nvSpPr>
        <p:spPr/>
        <p:txBody>
          <a:bodyPr/>
          <a:lstStyle/>
          <a:p>
            <a:fld id="{87E7843D-FF13-4365-9478-9625B70A2705}" type="slidenum">
              <a:rPr lang="en-US" smtClean="0"/>
              <a:t>14</a:t>
            </a:fld>
            <a:endParaRPr lang="en-US"/>
          </a:p>
        </p:txBody>
      </p:sp>
      <p:pic>
        <p:nvPicPr>
          <p:cNvPr id="10" name="Imagen 9">
            <a:extLst>
              <a:ext uri="{FF2B5EF4-FFF2-40B4-BE49-F238E27FC236}">
                <a16:creationId xmlns:a16="http://schemas.microsoft.com/office/drawing/2014/main" id="{9933FE56-C3A8-8D9A-5B01-5ADD768D1717}"/>
              </a:ext>
            </a:extLst>
          </p:cNvPr>
          <p:cNvPicPr>
            <a:picLocks noChangeAspect="1"/>
          </p:cNvPicPr>
          <p:nvPr/>
        </p:nvPicPr>
        <p:blipFill>
          <a:blip r:embed="rId3"/>
          <a:stretch>
            <a:fillRect/>
          </a:stretch>
        </p:blipFill>
        <p:spPr>
          <a:xfrm>
            <a:off x="8477817" y="2062219"/>
            <a:ext cx="3389670" cy="2267909"/>
          </a:xfrm>
          <a:prstGeom prst="rect">
            <a:avLst/>
          </a:prstGeom>
        </p:spPr>
      </p:pic>
      <p:pic>
        <p:nvPicPr>
          <p:cNvPr id="11" name="Imagen 10">
            <a:extLst>
              <a:ext uri="{FF2B5EF4-FFF2-40B4-BE49-F238E27FC236}">
                <a16:creationId xmlns:a16="http://schemas.microsoft.com/office/drawing/2014/main" id="{7DC69F8B-2CB0-9457-19AA-76954A3876B3}"/>
              </a:ext>
            </a:extLst>
          </p:cNvPr>
          <p:cNvPicPr>
            <a:picLocks noChangeAspect="1"/>
          </p:cNvPicPr>
          <p:nvPr/>
        </p:nvPicPr>
        <p:blipFill>
          <a:blip r:embed="rId4"/>
          <a:stretch>
            <a:fillRect/>
          </a:stretch>
        </p:blipFill>
        <p:spPr>
          <a:xfrm>
            <a:off x="330610" y="3363706"/>
            <a:ext cx="4293871" cy="1979533"/>
          </a:xfrm>
          <a:prstGeom prst="rect">
            <a:avLst/>
          </a:prstGeom>
        </p:spPr>
      </p:pic>
    </p:spTree>
    <p:extLst>
      <p:ext uri="{BB962C8B-B14F-4D97-AF65-F5344CB8AC3E}">
        <p14:creationId xmlns:p14="http://schemas.microsoft.com/office/powerpoint/2010/main" val="2833255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42" presetClass="path" presetSubtype="0" accel="50000" decel="50000" fill="hold" nodeType="withEffect">
                                  <p:stCondLst>
                                    <p:cond delay="0"/>
                                  </p:stCondLst>
                                  <p:childTnLst>
                                    <p:animMotion origin="layout" path="M 5E-6 -2.22222E-6 L 0.29688 -0.13472 " pathEditMode="relative" rAng="0" ptsTypes="AA">
                                      <p:cBhvr>
                                        <p:cTn id="18" dur="2000" fill="hold"/>
                                        <p:tgtEl>
                                          <p:spTgt spid="11"/>
                                        </p:tgtEl>
                                        <p:attrNameLst>
                                          <p:attrName>ppt_x</p:attrName>
                                          <p:attrName>ppt_y</p:attrName>
                                        </p:attrNameLst>
                                      </p:cBhvr>
                                      <p:rCtr x="14844" y="-6736"/>
                                    </p:animMotion>
                                  </p:childTnLst>
                                </p:cTn>
                              </p:par>
                              <p:par>
                                <p:cTn id="19" presetID="6" presetClass="emph" presetSubtype="0" fill="hold" nodeType="withEffect">
                                  <p:stCondLst>
                                    <p:cond delay="0"/>
                                  </p:stCondLst>
                                  <p:childTnLst>
                                    <p:animScale>
                                      <p:cBhvr>
                                        <p:cTn id="20" dur="2000" fill="hold"/>
                                        <p:tgtEl>
                                          <p:spTgt spid="11"/>
                                        </p:tgtEl>
                                      </p:cBhvr>
                                      <p:by x="250000" y="2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3DACEE-05EF-BE77-E206-0AAD1AF1B167}"/>
              </a:ext>
            </a:extLst>
          </p:cNvPr>
          <p:cNvSpPr>
            <a:spLocks noGrp="1"/>
          </p:cNvSpPr>
          <p:nvPr>
            <p:ph type="title"/>
          </p:nvPr>
        </p:nvSpPr>
        <p:spPr/>
        <p:txBody>
          <a:bodyPr/>
          <a:lstStyle/>
          <a:p>
            <a:r>
              <a:rPr lang="es-CL" dirty="0"/>
              <a:t>Geometría del casco</a:t>
            </a:r>
          </a:p>
        </p:txBody>
      </p:sp>
      <p:sp>
        <p:nvSpPr>
          <p:cNvPr id="3" name="Marcador de contenido 2">
            <a:extLst>
              <a:ext uri="{FF2B5EF4-FFF2-40B4-BE49-F238E27FC236}">
                <a16:creationId xmlns:a16="http://schemas.microsoft.com/office/drawing/2014/main" id="{D80DB537-7850-F198-3FD8-5886FED81397}"/>
              </a:ext>
            </a:extLst>
          </p:cNvPr>
          <p:cNvSpPr>
            <a:spLocks noGrp="1"/>
          </p:cNvSpPr>
          <p:nvPr>
            <p:ph sz="half" idx="1"/>
          </p:nvPr>
        </p:nvSpPr>
        <p:spPr>
          <a:xfrm>
            <a:off x="1319994" y="4210820"/>
            <a:ext cx="9775636" cy="1894657"/>
          </a:xfrm>
        </p:spPr>
        <p:txBody>
          <a:bodyPr>
            <a:normAutofit fontScale="92500" lnSpcReduction="10000"/>
          </a:bodyPr>
          <a:lstStyle/>
          <a:p>
            <a:r>
              <a:rPr lang="es-MX" dirty="0"/>
              <a:t>Manga (B): medida transversal generalmente de valor máximo. </a:t>
            </a:r>
          </a:p>
          <a:p>
            <a:r>
              <a:rPr lang="es-MX" dirty="0"/>
              <a:t>Puntal (D): altura o distancia vertical del buque medida desde la línea base al </a:t>
            </a:r>
            <a:r>
              <a:rPr lang="es-MX" dirty="0" err="1"/>
              <a:t>planchaje</a:t>
            </a:r>
            <a:r>
              <a:rPr lang="es-MX" dirty="0"/>
              <a:t> de la cubierta principal.</a:t>
            </a:r>
          </a:p>
          <a:p>
            <a:r>
              <a:rPr lang="es-MX" dirty="0"/>
              <a:t>Calado (T): es la distancia vertical en cualquier sección desde la línea base a la línea de flotación.</a:t>
            </a:r>
          </a:p>
          <a:p>
            <a:endParaRPr lang="es-CL" dirty="0"/>
          </a:p>
        </p:txBody>
      </p:sp>
      <p:sp>
        <p:nvSpPr>
          <p:cNvPr id="5" name="Marcador de fecha 4">
            <a:extLst>
              <a:ext uri="{FF2B5EF4-FFF2-40B4-BE49-F238E27FC236}">
                <a16:creationId xmlns:a16="http://schemas.microsoft.com/office/drawing/2014/main" id="{FCE0A3AF-31D4-1F18-BCF8-D1B5E208F256}"/>
              </a:ext>
            </a:extLst>
          </p:cNvPr>
          <p:cNvSpPr>
            <a:spLocks noGrp="1"/>
          </p:cNvSpPr>
          <p:nvPr>
            <p:ph type="dt" sz="half" idx="10"/>
          </p:nvPr>
        </p:nvSpPr>
        <p:spPr/>
        <p:txBody>
          <a:bodyPr/>
          <a:lstStyle/>
          <a:p>
            <a:fld id="{B2560008-E213-4A3A-9006-24FA5DA72828}" type="datetime1">
              <a:rPr lang="es-CL" smtClean="0"/>
              <a:t>10-02-2026</a:t>
            </a:fld>
            <a:endParaRPr lang="en-US"/>
          </a:p>
        </p:txBody>
      </p:sp>
      <p:sp>
        <p:nvSpPr>
          <p:cNvPr id="6" name="Marcador de pie de página 5">
            <a:extLst>
              <a:ext uri="{FF2B5EF4-FFF2-40B4-BE49-F238E27FC236}">
                <a16:creationId xmlns:a16="http://schemas.microsoft.com/office/drawing/2014/main" id="{BD474D61-77F8-540B-C572-203EE8A582B8}"/>
              </a:ext>
            </a:extLst>
          </p:cNvPr>
          <p:cNvSpPr>
            <a:spLocks noGrp="1"/>
          </p:cNvSpPr>
          <p:nvPr>
            <p:ph type="ftr" sz="quarter" idx="11"/>
          </p:nvPr>
        </p:nvSpPr>
        <p:spPr/>
        <p:txBody>
          <a:bodyPr/>
          <a:lstStyle/>
          <a:p>
            <a:r>
              <a:rPr lang="en-US"/>
              <a:t>Fundamentos de Estabildad UT 1</a:t>
            </a:r>
          </a:p>
        </p:txBody>
      </p:sp>
      <p:sp>
        <p:nvSpPr>
          <p:cNvPr id="7" name="Marcador de número de diapositiva 6">
            <a:extLst>
              <a:ext uri="{FF2B5EF4-FFF2-40B4-BE49-F238E27FC236}">
                <a16:creationId xmlns:a16="http://schemas.microsoft.com/office/drawing/2014/main" id="{6D3363E6-7029-25C4-8C54-474CF059EA3D}"/>
              </a:ext>
            </a:extLst>
          </p:cNvPr>
          <p:cNvSpPr>
            <a:spLocks noGrp="1"/>
          </p:cNvSpPr>
          <p:nvPr>
            <p:ph type="sldNum" sz="quarter" idx="12"/>
          </p:nvPr>
        </p:nvSpPr>
        <p:spPr/>
        <p:txBody>
          <a:bodyPr/>
          <a:lstStyle/>
          <a:p>
            <a:fld id="{87E7843D-FF13-4365-9478-9625B70A2705}" type="slidenum">
              <a:rPr lang="en-US" smtClean="0"/>
              <a:t>15</a:t>
            </a:fld>
            <a:endParaRPr lang="en-US"/>
          </a:p>
        </p:txBody>
      </p:sp>
      <p:pic>
        <p:nvPicPr>
          <p:cNvPr id="8" name="Imagen 7">
            <a:extLst>
              <a:ext uri="{FF2B5EF4-FFF2-40B4-BE49-F238E27FC236}">
                <a16:creationId xmlns:a16="http://schemas.microsoft.com/office/drawing/2014/main" id="{800327CC-228C-4AE6-FECC-ADCD395449BD}"/>
              </a:ext>
            </a:extLst>
          </p:cNvPr>
          <p:cNvPicPr>
            <a:picLocks noChangeAspect="1"/>
          </p:cNvPicPr>
          <p:nvPr/>
        </p:nvPicPr>
        <p:blipFill>
          <a:blip r:embed="rId2"/>
          <a:stretch>
            <a:fillRect/>
          </a:stretch>
        </p:blipFill>
        <p:spPr>
          <a:xfrm>
            <a:off x="7492430" y="2065960"/>
            <a:ext cx="3603200" cy="1993446"/>
          </a:xfrm>
          <a:prstGeom prst="rect">
            <a:avLst/>
          </a:prstGeom>
        </p:spPr>
      </p:pic>
      <p:pic>
        <p:nvPicPr>
          <p:cNvPr id="9" name="Imagen 8" descr="Gráfico, Gráfico de embudo&#10;&#10;Descripción generada automáticamente">
            <a:extLst>
              <a:ext uri="{FF2B5EF4-FFF2-40B4-BE49-F238E27FC236}">
                <a16:creationId xmlns:a16="http://schemas.microsoft.com/office/drawing/2014/main" id="{425F91BE-F9BC-1E98-6ECE-26E21B9D951F}"/>
              </a:ext>
            </a:extLst>
          </p:cNvPr>
          <p:cNvPicPr>
            <a:picLocks noChangeAspect="1"/>
          </p:cNvPicPr>
          <p:nvPr/>
        </p:nvPicPr>
        <p:blipFill>
          <a:blip r:embed="rId3"/>
          <a:stretch>
            <a:fillRect/>
          </a:stretch>
        </p:blipFill>
        <p:spPr>
          <a:xfrm>
            <a:off x="4337576" y="2075005"/>
            <a:ext cx="3214958" cy="1969161"/>
          </a:xfrm>
          <a:prstGeom prst="rect">
            <a:avLst/>
          </a:prstGeom>
        </p:spPr>
      </p:pic>
      <p:pic>
        <p:nvPicPr>
          <p:cNvPr id="10" name="Marcador de contenido 12" descr="Gráfico de embudo&#10;&#10;Descripción generada automáticamente">
            <a:extLst>
              <a:ext uri="{FF2B5EF4-FFF2-40B4-BE49-F238E27FC236}">
                <a16:creationId xmlns:a16="http://schemas.microsoft.com/office/drawing/2014/main" id="{376730F7-9770-2394-7D79-C3C215AA1A92}"/>
              </a:ext>
            </a:extLst>
          </p:cNvPr>
          <p:cNvPicPr>
            <a:picLocks noChangeAspect="1"/>
          </p:cNvPicPr>
          <p:nvPr/>
        </p:nvPicPr>
        <p:blipFill>
          <a:blip r:embed="rId4"/>
          <a:stretch>
            <a:fillRect/>
          </a:stretch>
        </p:blipFill>
        <p:spPr>
          <a:xfrm>
            <a:off x="1257532" y="2053805"/>
            <a:ext cx="3007003" cy="1999657"/>
          </a:xfrm>
          <a:prstGeom prst="rect">
            <a:avLst/>
          </a:prstGeom>
        </p:spPr>
      </p:pic>
    </p:spTree>
    <p:extLst>
      <p:ext uri="{BB962C8B-B14F-4D97-AF65-F5344CB8AC3E}">
        <p14:creationId xmlns:p14="http://schemas.microsoft.com/office/powerpoint/2010/main" val="3229418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29167E-6 1.11111E-6 L 0.25339 0.20717 " pathEditMode="relative" rAng="0" ptsTypes="AA">
                                      <p:cBhvr>
                                        <p:cTn id="6" dur="2000" fill="hold"/>
                                        <p:tgtEl>
                                          <p:spTgt spid="10"/>
                                        </p:tgtEl>
                                        <p:attrNameLst>
                                          <p:attrName>ppt_x</p:attrName>
                                          <p:attrName>ppt_y</p:attrName>
                                        </p:attrNameLst>
                                      </p:cBhvr>
                                      <p:rCtr x="12669" y="10347"/>
                                    </p:animMotion>
                                  </p:childTnLst>
                                </p:cTn>
                              </p:par>
                              <p:par>
                                <p:cTn id="7" presetID="6" presetClass="emph" presetSubtype="0" fill="hold" nodeType="withEffect">
                                  <p:stCondLst>
                                    <p:cond delay="0"/>
                                  </p:stCondLst>
                                  <p:childTnLst>
                                    <p:animScale>
                                      <p:cBhvr>
                                        <p:cTn id="8" dur="2000" fill="hold"/>
                                        <p:tgtEl>
                                          <p:spTgt spid="10"/>
                                        </p:tgtEl>
                                      </p:cBhvr>
                                      <p:by x="200000" y="200000"/>
                                    </p:animScale>
                                  </p:childTnLst>
                                </p:cTn>
                              </p:par>
                            </p:childTnLst>
                          </p:cTn>
                        </p:par>
                      </p:childTnLst>
                    </p:cTn>
                  </p:par>
                  <p:par>
                    <p:cTn id="9" fill="hold">
                      <p:stCondLst>
                        <p:cond delay="indefinite"/>
                      </p:stCondLst>
                      <p:childTnLst>
                        <p:par>
                          <p:cTn id="10" fill="hold">
                            <p:stCondLst>
                              <p:cond delay="0"/>
                            </p:stCondLst>
                            <p:childTnLst>
                              <p:par>
                                <p:cTn id="11" presetID="42" presetClass="path" presetSubtype="0" accel="50000" decel="50000" fill="hold" nodeType="clickEffect">
                                  <p:stCondLst>
                                    <p:cond delay="0"/>
                                  </p:stCondLst>
                                  <p:childTnLst>
                                    <p:animMotion origin="layout" path="M -2.08333E-7 -4.81481E-6 L -0.00703 0.20047 " pathEditMode="relative" rAng="0" ptsTypes="AA">
                                      <p:cBhvr>
                                        <p:cTn id="12" dur="2000" fill="hold"/>
                                        <p:tgtEl>
                                          <p:spTgt spid="9"/>
                                        </p:tgtEl>
                                        <p:attrNameLst>
                                          <p:attrName>ppt_x</p:attrName>
                                          <p:attrName>ppt_y</p:attrName>
                                        </p:attrNameLst>
                                      </p:cBhvr>
                                      <p:rCtr x="-352" y="10023"/>
                                    </p:animMotion>
                                  </p:childTnLst>
                                </p:cTn>
                              </p:par>
                              <p:par>
                                <p:cTn id="13" presetID="6" presetClass="emph" presetSubtype="0" fill="hold" nodeType="withEffect">
                                  <p:stCondLst>
                                    <p:cond delay="0"/>
                                  </p:stCondLst>
                                  <p:childTnLst>
                                    <p:animScale>
                                      <p:cBhvr>
                                        <p:cTn id="14" dur="2000" fill="hold"/>
                                        <p:tgtEl>
                                          <p:spTgt spid="9"/>
                                        </p:tgtEl>
                                      </p:cBhvr>
                                      <p:by x="200000" y="200000"/>
                                    </p:animScale>
                                  </p:childTnLst>
                                </p:cTn>
                              </p:par>
                              <p:par>
                                <p:cTn id="15" presetID="10" presetClass="exit" presetSubtype="0" fill="hold" nodeType="withEffect">
                                  <p:stCondLst>
                                    <p:cond delay="0"/>
                                  </p:stCondLst>
                                  <p:childTnLst>
                                    <p:animEffect transition="out" filter="fade">
                                      <p:cBhvr>
                                        <p:cTn id="16" dur="500"/>
                                        <p:tgtEl>
                                          <p:spTgt spid="10"/>
                                        </p:tgtEl>
                                      </p:cBhvr>
                                    </p:animEffect>
                                    <p:set>
                                      <p:cBhvr>
                                        <p:cTn id="17" dur="1" fill="hold">
                                          <p:stCondLst>
                                            <p:cond delay="499"/>
                                          </p:stCondLst>
                                        </p:cTn>
                                        <p:tgtEl>
                                          <p:spTgt spid="10"/>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42" presetClass="path" presetSubtype="0" accel="50000" decel="50000" fill="hold" nodeType="clickEffect">
                                  <p:stCondLst>
                                    <p:cond delay="0"/>
                                  </p:stCondLst>
                                  <p:childTnLst>
                                    <p:animMotion origin="layout" path="M 4.16667E-7 2.22222E-6 L -0.29557 0.13078 " pathEditMode="relative" rAng="0" ptsTypes="AA">
                                      <p:cBhvr>
                                        <p:cTn id="21" dur="2000" fill="hold"/>
                                        <p:tgtEl>
                                          <p:spTgt spid="8"/>
                                        </p:tgtEl>
                                        <p:attrNameLst>
                                          <p:attrName>ppt_x</p:attrName>
                                          <p:attrName>ppt_y</p:attrName>
                                        </p:attrNameLst>
                                      </p:cBhvr>
                                      <p:rCtr x="-14779" y="6528"/>
                                    </p:animMotion>
                                  </p:childTnLst>
                                </p:cTn>
                              </p:par>
                              <p:par>
                                <p:cTn id="22" presetID="6" presetClass="emph" presetSubtype="0" fill="hold" nodeType="withEffect">
                                  <p:stCondLst>
                                    <p:cond delay="0"/>
                                  </p:stCondLst>
                                  <p:childTnLst>
                                    <p:animScale>
                                      <p:cBhvr>
                                        <p:cTn id="23" dur="2000" fill="hold"/>
                                        <p:tgtEl>
                                          <p:spTgt spid="8"/>
                                        </p:tgtEl>
                                      </p:cBhvr>
                                      <p:by x="200000" y="200000"/>
                                    </p:animScale>
                                  </p:childTnLst>
                                </p:cTn>
                              </p:par>
                              <p:par>
                                <p:cTn id="24" presetID="10" presetClass="exit" presetSubtype="0" fill="hold" nodeType="withEffect">
                                  <p:stCondLst>
                                    <p:cond delay="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FC07C13-9EF6-D25E-26CA-38F323D445D8}"/>
              </a:ext>
            </a:extLst>
          </p:cNvPr>
          <p:cNvSpPr>
            <a:spLocks noGrp="1"/>
          </p:cNvSpPr>
          <p:nvPr>
            <p:ph type="title"/>
          </p:nvPr>
        </p:nvSpPr>
        <p:spPr/>
        <p:txBody>
          <a:bodyPr/>
          <a:lstStyle/>
          <a:p>
            <a:r>
              <a:rPr lang="es-CL" dirty="0"/>
              <a:t>Geometría del casco</a:t>
            </a:r>
          </a:p>
        </p:txBody>
      </p:sp>
      <p:pic>
        <p:nvPicPr>
          <p:cNvPr id="8" name="Marcador de contenido 7">
            <a:extLst>
              <a:ext uri="{FF2B5EF4-FFF2-40B4-BE49-F238E27FC236}">
                <a16:creationId xmlns:a16="http://schemas.microsoft.com/office/drawing/2014/main" id="{7312746D-D2B6-DF78-B2CC-E8A1BE0F9A42}"/>
              </a:ext>
            </a:extLst>
          </p:cNvPr>
          <p:cNvPicPr>
            <a:picLocks noGrp="1" noChangeAspect="1"/>
          </p:cNvPicPr>
          <p:nvPr>
            <p:ph idx="1"/>
          </p:nvPr>
        </p:nvPicPr>
        <p:blipFill>
          <a:blip r:embed="rId2"/>
          <a:stretch>
            <a:fillRect/>
          </a:stretch>
        </p:blipFill>
        <p:spPr>
          <a:xfrm>
            <a:off x="3124201" y="1901136"/>
            <a:ext cx="6226627" cy="3855424"/>
          </a:xfrm>
        </p:spPr>
      </p:pic>
      <p:sp>
        <p:nvSpPr>
          <p:cNvPr id="4" name="Marcador de fecha 3">
            <a:extLst>
              <a:ext uri="{FF2B5EF4-FFF2-40B4-BE49-F238E27FC236}">
                <a16:creationId xmlns:a16="http://schemas.microsoft.com/office/drawing/2014/main" id="{71E9B1A5-903F-9C08-7131-045A949C862B}"/>
              </a:ext>
            </a:extLst>
          </p:cNvPr>
          <p:cNvSpPr>
            <a:spLocks noGrp="1"/>
          </p:cNvSpPr>
          <p:nvPr>
            <p:ph type="dt" sz="half" idx="10"/>
          </p:nvPr>
        </p:nvSpPr>
        <p:spPr/>
        <p:txBody>
          <a:bodyPr/>
          <a:lstStyle/>
          <a:p>
            <a:fld id="{33B53EED-9CB3-4145-88DC-941172C20B9E}" type="datetime1">
              <a:rPr lang="es-CL" smtClean="0"/>
              <a:t>10-02-2026</a:t>
            </a:fld>
            <a:endParaRPr lang="en-US"/>
          </a:p>
        </p:txBody>
      </p:sp>
      <p:sp>
        <p:nvSpPr>
          <p:cNvPr id="5" name="Marcador de pie de página 4">
            <a:extLst>
              <a:ext uri="{FF2B5EF4-FFF2-40B4-BE49-F238E27FC236}">
                <a16:creationId xmlns:a16="http://schemas.microsoft.com/office/drawing/2014/main" id="{C39BE27C-B2E8-C12B-5775-3F1E91C8928A}"/>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CB58C43C-BCE7-6C7D-8824-80383058D53B}"/>
              </a:ext>
            </a:extLst>
          </p:cNvPr>
          <p:cNvSpPr>
            <a:spLocks noGrp="1"/>
          </p:cNvSpPr>
          <p:nvPr>
            <p:ph type="sldNum" sz="quarter" idx="12"/>
          </p:nvPr>
        </p:nvSpPr>
        <p:spPr/>
        <p:txBody>
          <a:bodyPr/>
          <a:lstStyle/>
          <a:p>
            <a:fld id="{87E7843D-FF13-4365-9478-9625B70A2705}" type="slidenum">
              <a:rPr lang="en-US" smtClean="0"/>
              <a:t>16</a:t>
            </a:fld>
            <a:endParaRPr lang="en-US"/>
          </a:p>
        </p:txBody>
      </p:sp>
      <p:sp>
        <p:nvSpPr>
          <p:cNvPr id="9" name="CuadroTexto 8">
            <a:extLst>
              <a:ext uri="{FF2B5EF4-FFF2-40B4-BE49-F238E27FC236}">
                <a16:creationId xmlns:a16="http://schemas.microsoft.com/office/drawing/2014/main" id="{7C2454AD-A86E-C251-76E8-61616B166600}"/>
              </a:ext>
            </a:extLst>
          </p:cNvPr>
          <p:cNvSpPr txBox="1"/>
          <p:nvPr/>
        </p:nvSpPr>
        <p:spPr>
          <a:xfrm>
            <a:off x="1567543" y="4626429"/>
            <a:ext cx="1262743" cy="369332"/>
          </a:xfrm>
          <a:prstGeom prst="rect">
            <a:avLst/>
          </a:prstGeom>
          <a:noFill/>
          <a:ln>
            <a:solidFill>
              <a:schemeClr val="accent1"/>
            </a:solidFill>
          </a:ln>
        </p:spPr>
        <p:txBody>
          <a:bodyPr wrap="square" rtlCol="0">
            <a:spAutoFit/>
          </a:bodyPr>
          <a:lstStyle/>
          <a:p>
            <a:r>
              <a:rPr lang="es-CL" dirty="0"/>
              <a:t>Obra Viva</a:t>
            </a:r>
          </a:p>
        </p:txBody>
      </p:sp>
      <p:cxnSp>
        <p:nvCxnSpPr>
          <p:cNvPr id="11" name="Conector recto de flecha 10">
            <a:extLst>
              <a:ext uri="{FF2B5EF4-FFF2-40B4-BE49-F238E27FC236}">
                <a16:creationId xmlns:a16="http://schemas.microsoft.com/office/drawing/2014/main" id="{3BEF04F3-D2A4-207A-5C19-C8430E0E8829}"/>
              </a:ext>
            </a:extLst>
          </p:cNvPr>
          <p:cNvCxnSpPr>
            <a:cxnSpLocks/>
            <a:stCxn id="9" idx="3"/>
          </p:cNvCxnSpPr>
          <p:nvPr/>
        </p:nvCxnSpPr>
        <p:spPr>
          <a:xfrm flipV="1">
            <a:off x="2830286" y="4005943"/>
            <a:ext cx="1839685" cy="8051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Rectángulo: esquinas redondeadas 12">
            <a:extLst>
              <a:ext uri="{FF2B5EF4-FFF2-40B4-BE49-F238E27FC236}">
                <a16:creationId xmlns:a16="http://schemas.microsoft.com/office/drawing/2014/main" id="{8C34891C-50F9-C2E1-079E-B42124EBDBFD}"/>
              </a:ext>
            </a:extLst>
          </p:cNvPr>
          <p:cNvSpPr/>
          <p:nvPr/>
        </p:nvSpPr>
        <p:spPr>
          <a:xfrm>
            <a:off x="3722915" y="3341915"/>
            <a:ext cx="3135086" cy="1534886"/>
          </a:xfrm>
          <a:prstGeom prst="roundRect">
            <a:avLst/>
          </a:prstGeom>
          <a:solidFill>
            <a:schemeClr val="accent1">
              <a:alpha val="1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4" name="CuadroTexto 13">
            <a:extLst>
              <a:ext uri="{FF2B5EF4-FFF2-40B4-BE49-F238E27FC236}">
                <a16:creationId xmlns:a16="http://schemas.microsoft.com/office/drawing/2014/main" id="{1326A745-473A-CE19-04D6-B7DD1FF7F96C}"/>
              </a:ext>
            </a:extLst>
          </p:cNvPr>
          <p:cNvSpPr txBox="1"/>
          <p:nvPr/>
        </p:nvSpPr>
        <p:spPr>
          <a:xfrm>
            <a:off x="936171" y="2595536"/>
            <a:ext cx="1360715" cy="646331"/>
          </a:xfrm>
          <a:prstGeom prst="rect">
            <a:avLst/>
          </a:prstGeom>
          <a:noFill/>
          <a:ln>
            <a:solidFill>
              <a:srgbClr val="FF0000"/>
            </a:solidFill>
          </a:ln>
        </p:spPr>
        <p:txBody>
          <a:bodyPr wrap="square" rtlCol="0">
            <a:spAutoFit/>
          </a:bodyPr>
          <a:lstStyle/>
          <a:p>
            <a:r>
              <a:rPr lang="es-CL" dirty="0"/>
              <a:t>Reserva de Boyantez o</a:t>
            </a:r>
          </a:p>
        </p:txBody>
      </p:sp>
      <p:cxnSp>
        <p:nvCxnSpPr>
          <p:cNvPr id="16" name="Conector recto de flecha 15">
            <a:extLst>
              <a:ext uri="{FF2B5EF4-FFF2-40B4-BE49-F238E27FC236}">
                <a16:creationId xmlns:a16="http://schemas.microsoft.com/office/drawing/2014/main" id="{8F5FDA02-7E53-A26F-3625-DC158C512F1B}"/>
              </a:ext>
            </a:extLst>
          </p:cNvPr>
          <p:cNvCxnSpPr>
            <a:stCxn id="14" idx="3"/>
          </p:cNvCxnSpPr>
          <p:nvPr/>
        </p:nvCxnSpPr>
        <p:spPr>
          <a:xfrm>
            <a:off x="2296886" y="2918702"/>
            <a:ext cx="2286000" cy="419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7" name="Rectángulo: esquinas redondeadas 16">
            <a:extLst>
              <a:ext uri="{FF2B5EF4-FFF2-40B4-BE49-F238E27FC236}">
                <a16:creationId xmlns:a16="http://schemas.microsoft.com/office/drawing/2014/main" id="{AC6256E3-CC6B-AB74-87B3-1479009999D5}"/>
              </a:ext>
            </a:extLst>
          </p:cNvPr>
          <p:cNvSpPr/>
          <p:nvPr/>
        </p:nvSpPr>
        <p:spPr>
          <a:xfrm>
            <a:off x="3722915" y="2396450"/>
            <a:ext cx="3135086" cy="941958"/>
          </a:xfrm>
          <a:prstGeom prst="roundRect">
            <a:avLst/>
          </a:prstGeom>
          <a:solidFill>
            <a:srgbClr val="FF0000">
              <a:alpha val="27000"/>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315350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animBg="1"/>
      <p:bldP spid="14" grpId="0"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46" name="Straight Connector 45">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50" name="Rectangle 49">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F36AE796-ACED-2F6D-F49D-80AA73103212}"/>
              </a:ext>
            </a:extLst>
          </p:cNvPr>
          <p:cNvSpPr>
            <a:spLocks noGrp="1"/>
          </p:cNvSpPr>
          <p:nvPr>
            <p:ph type="title"/>
          </p:nvPr>
        </p:nvSpPr>
        <p:spPr>
          <a:xfrm>
            <a:off x="8138159" y="1177348"/>
            <a:ext cx="3330906" cy="3441068"/>
          </a:xfrm>
        </p:spPr>
        <p:txBody>
          <a:bodyPr vert="horz" lIns="91440" tIns="45720" rIns="91440" bIns="45720" rtlCol="0" anchor="t">
            <a:normAutofit/>
          </a:bodyPr>
          <a:lstStyle/>
          <a:p>
            <a:r>
              <a:rPr lang="en-US" sz="4200"/>
              <a:t>Centros de referencia</a:t>
            </a:r>
          </a:p>
        </p:txBody>
      </p:sp>
      <p:sp>
        <p:nvSpPr>
          <p:cNvPr id="3" name="Marcador de contenido 2">
            <a:extLst>
              <a:ext uri="{FF2B5EF4-FFF2-40B4-BE49-F238E27FC236}">
                <a16:creationId xmlns:a16="http://schemas.microsoft.com/office/drawing/2014/main" id="{7A3FFBBF-D04B-B7AB-19FF-3BDC6984377D}"/>
              </a:ext>
            </a:extLst>
          </p:cNvPr>
          <p:cNvSpPr>
            <a:spLocks noGrp="1"/>
          </p:cNvSpPr>
          <p:nvPr>
            <p:ph idx="1"/>
          </p:nvPr>
        </p:nvSpPr>
        <p:spPr>
          <a:xfrm>
            <a:off x="8138159" y="2591458"/>
            <a:ext cx="3259785" cy="2240526"/>
          </a:xfrm>
        </p:spPr>
        <p:txBody>
          <a:bodyPr vert="horz" lIns="91440" tIns="45720" rIns="91440" bIns="45720" rtlCol="0" anchor="b">
            <a:normAutofit/>
          </a:bodyPr>
          <a:lstStyle/>
          <a:p>
            <a:pPr marL="0" indent="0">
              <a:buNone/>
            </a:pPr>
            <a:r>
              <a:rPr lang="es-CL" noProof="0" dirty="0"/>
              <a:t>K- Quilla o </a:t>
            </a:r>
            <a:r>
              <a:rPr lang="es-CL" noProof="0" dirty="0" err="1"/>
              <a:t>Keel</a:t>
            </a:r>
            <a:endParaRPr lang="es-CL" noProof="0" dirty="0"/>
          </a:p>
          <a:p>
            <a:pPr marL="0" indent="0">
              <a:buNone/>
            </a:pPr>
            <a:r>
              <a:rPr lang="es-CL" noProof="0" dirty="0"/>
              <a:t>B – Centro de boyantez </a:t>
            </a:r>
          </a:p>
          <a:p>
            <a:pPr marL="0" indent="0">
              <a:buNone/>
            </a:pPr>
            <a:r>
              <a:rPr lang="es-CL" noProof="0" dirty="0"/>
              <a:t>G- Centro de Gravedad</a:t>
            </a:r>
          </a:p>
          <a:p>
            <a:pPr marL="0" indent="0">
              <a:buNone/>
            </a:pPr>
            <a:r>
              <a:rPr lang="es-CL" dirty="0"/>
              <a:t>M - Metacentro</a:t>
            </a:r>
            <a:endParaRPr lang="es-CL" noProof="0" dirty="0"/>
          </a:p>
        </p:txBody>
      </p:sp>
      <p:sp>
        <p:nvSpPr>
          <p:cNvPr id="4" name="Marcador de fecha 3">
            <a:extLst>
              <a:ext uri="{FF2B5EF4-FFF2-40B4-BE49-F238E27FC236}">
                <a16:creationId xmlns:a16="http://schemas.microsoft.com/office/drawing/2014/main" id="{EA661D49-E604-46F6-E61A-096682B8DDA1}"/>
              </a:ext>
            </a:extLst>
          </p:cNvPr>
          <p:cNvSpPr>
            <a:spLocks noGrp="1"/>
          </p:cNvSpPr>
          <p:nvPr>
            <p:ph type="dt" sz="half" idx="10"/>
          </p:nvPr>
        </p:nvSpPr>
        <p:spPr>
          <a:xfrm>
            <a:off x="8369448" y="6356350"/>
            <a:ext cx="2549564" cy="365125"/>
          </a:xfrm>
        </p:spPr>
        <p:txBody>
          <a:bodyPr vert="horz" lIns="91440" tIns="45720" rIns="91440" bIns="45720" rtlCol="0" anchor="ctr">
            <a:normAutofit/>
          </a:bodyPr>
          <a:lstStyle/>
          <a:p>
            <a:pPr>
              <a:spcAft>
                <a:spcPts val="600"/>
              </a:spcAft>
            </a:pPr>
            <a:fld id="{4CB7E1D1-5281-4ED2-B22D-AC4B17DFEC4B}" type="datetime1">
              <a:rPr lang="es-CL" smtClean="0"/>
              <a:t>10-02-2026</a:t>
            </a:fld>
            <a:endParaRPr lang="en-US"/>
          </a:p>
        </p:txBody>
      </p:sp>
      <p:sp>
        <p:nvSpPr>
          <p:cNvPr id="5" name="Marcador de pie de página 4">
            <a:extLst>
              <a:ext uri="{FF2B5EF4-FFF2-40B4-BE49-F238E27FC236}">
                <a16:creationId xmlns:a16="http://schemas.microsoft.com/office/drawing/2014/main" id="{84562E94-49D8-05E4-DAAC-A50E6DF44874}"/>
              </a:ext>
            </a:extLst>
          </p:cNvPr>
          <p:cNvSpPr>
            <a:spLocks noGrp="1"/>
          </p:cNvSpPr>
          <p:nvPr>
            <p:ph type="ftr" sz="quarter" idx="11"/>
          </p:nvPr>
        </p:nvSpPr>
        <p:spPr>
          <a:xfrm>
            <a:off x="704088" y="6356350"/>
            <a:ext cx="4539727" cy="365125"/>
          </a:xfrm>
        </p:spPr>
        <p:txBody>
          <a:bodyPr vert="horz" lIns="91440" tIns="45720" rIns="91440" bIns="45720" rtlCol="0" anchor="ctr">
            <a:normAutofit/>
          </a:bodyPr>
          <a:lstStyle/>
          <a:p>
            <a:pPr>
              <a:spcAft>
                <a:spcPts val="600"/>
              </a:spcAft>
            </a:pPr>
            <a:r>
              <a:rPr lang="en-US" kern="1200" dirty="0">
                <a:solidFill>
                  <a:schemeClr val="tx1"/>
                </a:solidFill>
                <a:latin typeface="+mj-lt"/>
                <a:ea typeface="+mn-ea"/>
                <a:cs typeface="+mn-cs"/>
              </a:rPr>
              <a:t>Fundamentos de Estabildad UT 1</a:t>
            </a:r>
          </a:p>
        </p:txBody>
      </p:sp>
      <p:sp>
        <p:nvSpPr>
          <p:cNvPr id="6" name="Marcador de número de diapositiva 5">
            <a:extLst>
              <a:ext uri="{FF2B5EF4-FFF2-40B4-BE49-F238E27FC236}">
                <a16:creationId xmlns:a16="http://schemas.microsoft.com/office/drawing/2014/main" id="{6B25BF34-D5AF-9A13-A76E-1D69FB7BE861}"/>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17</a:t>
            </a:fld>
            <a:endParaRPr lang="en-US"/>
          </a:p>
        </p:txBody>
      </p:sp>
      <p:cxnSp>
        <p:nvCxnSpPr>
          <p:cNvPr id="52" name="Straight Connector 51">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32" name="Imagen 31">
            <a:extLst>
              <a:ext uri="{FF2B5EF4-FFF2-40B4-BE49-F238E27FC236}">
                <a16:creationId xmlns:a16="http://schemas.microsoft.com/office/drawing/2014/main" id="{6468115B-75F8-C941-7412-B7C057F86856}"/>
              </a:ext>
            </a:extLst>
          </p:cNvPr>
          <p:cNvPicPr>
            <a:picLocks noChangeAspect="1"/>
          </p:cNvPicPr>
          <p:nvPr/>
        </p:nvPicPr>
        <p:blipFill>
          <a:blip r:embed="rId2"/>
          <a:stretch>
            <a:fillRect/>
          </a:stretch>
        </p:blipFill>
        <p:spPr>
          <a:xfrm>
            <a:off x="722935" y="1372258"/>
            <a:ext cx="7179970" cy="4117445"/>
          </a:xfrm>
          <a:prstGeom prst="rect">
            <a:avLst/>
          </a:prstGeom>
        </p:spPr>
      </p:pic>
      <p:cxnSp>
        <p:nvCxnSpPr>
          <p:cNvPr id="54" name="Straight Connector 53">
            <a:extLst>
              <a:ext uri="{FF2B5EF4-FFF2-40B4-BE49-F238E27FC236}">
                <a16:creationId xmlns:a16="http://schemas.microsoft.com/office/drawing/2014/main" id="{D7CC41EB-2D81-4303-9171-6401B388BA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4885"/>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66601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57DDBF-C111-D2D4-1DA0-C3D460926580}"/>
              </a:ext>
            </a:extLst>
          </p:cNvPr>
          <p:cNvSpPr>
            <a:spLocks noGrp="1"/>
          </p:cNvSpPr>
          <p:nvPr>
            <p:ph type="title"/>
          </p:nvPr>
        </p:nvSpPr>
        <p:spPr>
          <a:xfrm>
            <a:off x="704088" y="914400"/>
            <a:ext cx="10780776" cy="1180210"/>
          </a:xfrm>
        </p:spPr>
        <p:txBody>
          <a:bodyPr>
            <a:normAutofit/>
          </a:bodyPr>
          <a:lstStyle/>
          <a:p>
            <a:r>
              <a:rPr lang="es-CL" dirty="0"/>
              <a:t>Centro DE BOYANTEZ</a:t>
            </a:r>
            <a:endParaRPr lang="en-GB"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13FC3AF-FFB3-AA49-A8F1-04A1EE56E255}"/>
                  </a:ext>
                </a:extLst>
              </p:cNvPr>
              <p:cNvSpPr>
                <a:spLocks noGrp="1"/>
              </p:cNvSpPr>
              <p:nvPr>
                <p:ph idx="1"/>
              </p:nvPr>
            </p:nvSpPr>
            <p:spPr>
              <a:xfrm>
                <a:off x="6664960" y="2346960"/>
                <a:ext cx="4819903" cy="3775456"/>
              </a:xfrm>
            </p:spPr>
            <p:txBody>
              <a:bodyPr>
                <a:normAutofit/>
              </a:bodyPr>
              <a:lstStyle/>
              <a:p>
                <a:pPr>
                  <a:lnSpc>
                    <a:spcPct val="100000"/>
                  </a:lnSpc>
                </a:pPr>
                <a:r>
                  <a:rPr lang="es-MX" altLang="en-US" sz="1700" dirty="0"/>
                  <a:t>Todas las fuerzas de Boyantez que actúan sobre la porción sumergida del casco de un buque se reducen a una fuerza resultante que actúa en este punto:</a:t>
                </a:r>
              </a:p>
              <a:p>
                <a:pPr lvl="1">
                  <a:lnSpc>
                    <a:spcPct val="100000"/>
                  </a:lnSpc>
                </a:pPr>
                <a:r>
                  <a:rPr lang="es-MX" altLang="en-US" sz="1500" dirty="0"/>
                  <a:t>Es el centro geométrico de la porción sumergida del casco</a:t>
                </a:r>
              </a:p>
              <a:p>
                <a:pPr lvl="1">
                  <a:lnSpc>
                    <a:spcPct val="100000"/>
                  </a:lnSpc>
                </a:pPr>
                <a:r>
                  <a:rPr lang="es-MX" altLang="en-US" sz="1500" dirty="0"/>
                  <a:t>Se encuentra en el interior del buque.</a:t>
                </a:r>
              </a:p>
              <a:p>
                <a:pPr lvl="1">
                  <a:lnSpc>
                    <a:spcPct val="100000"/>
                  </a:lnSpc>
                </a:pPr>
                <a:r>
                  <a:rPr lang="es-MX" altLang="en-US" sz="1500" dirty="0"/>
                  <a:t>Si el volumen del cuerpo sumergido varía, </a:t>
                </a:r>
                <a14:m>
                  <m:oMath xmlns:m="http://schemas.openxmlformats.org/officeDocument/2006/math">
                    <m:r>
                      <a:rPr lang="es-CL" altLang="en-US" sz="1500" b="0" i="1" smtClean="0">
                        <a:latin typeface="Cambria Math" panose="02040503050406030204" pitchFamily="18" charset="0"/>
                      </a:rPr>
                      <m:t>𝐵</m:t>
                    </m:r>
                  </m:oMath>
                </a14:m>
                <a:r>
                  <a:rPr lang="es-MX" altLang="en-US" sz="1500" dirty="0"/>
                  <a:t> también variará.</a:t>
                </a:r>
              </a:p>
            </p:txBody>
          </p:sp>
        </mc:Choice>
        <mc:Fallback xmlns="">
          <p:sp>
            <p:nvSpPr>
              <p:cNvPr id="3" name="Content Placeholder 2">
                <a:extLst>
                  <a:ext uri="{FF2B5EF4-FFF2-40B4-BE49-F238E27FC236}">
                    <a16:creationId xmlns:a16="http://schemas.microsoft.com/office/drawing/2014/main" id="{C13FC3AF-FFB3-AA49-A8F1-04A1EE56E255}"/>
                  </a:ext>
                </a:extLst>
              </p:cNvPr>
              <p:cNvSpPr>
                <a:spLocks noGrp="1" noRot="1" noChangeAspect="1" noMove="1" noResize="1" noEditPoints="1" noAdjustHandles="1" noChangeArrowheads="1" noChangeShapeType="1" noTextEdit="1"/>
              </p:cNvSpPr>
              <p:nvPr>
                <p:ph idx="1"/>
              </p:nvPr>
            </p:nvSpPr>
            <p:spPr>
              <a:xfrm>
                <a:off x="6664960" y="2346960"/>
                <a:ext cx="4819903" cy="3775456"/>
              </a:xfrm>
              <a:blipFill>
                <a:blip r:embed="rId2"/>
                <a:stretch>
                  <a:fillRect l="-632" t="-485" r="-379"/>
                </a:stretch>
              </a:blipFill>
            </p:spPr>
            <p:txBody>
              <a:bodyPr/>
              <a:lstStyle/>
              <a:p>
                <a:r>
                  <a:rPr lang="es-CL">
                    <a:noFill/>
                  </a:rPr>
                  <a:t> </a:t>
                </a:r>
              </a:p>
            </p:txBody>
          </p:sp>
        </mc:Fallback>
      </mc:AlternateContent>
      <p:sp>
        <p:nvSpPr>
          <p:cNvPr id="4" name="Date Placeholder 3">
            <a:extLst>
              <a:ext uri="{FF2B5EF4-FFF2-40B4-BE49-F238E27FC236}">
                <a16:creationId xmlns:a16="http://schemas.microsoft.com/office/drawing/2014/main" id="{4631FFE3-CDCA-D61D-1F20-A21EB6EBBB46}"/>
              </a:ext>
            </a:extLst>
          </p:cNvPr>
          <p:cNvSpPr>
            <a:spLocks noGrp="1"/>
          </p:cNvSpPr>
          <p:nvPr>
            <p:ph type="dt" sz="half" idx="10"/>
          </p:nvPr>
        </p:nvSpPr>
        <p:spPr>
          <a:xfrm>
            <a:off x="8369448" y="6356350"/>
            <a:ext cx="2549564" cy="365125"/>
          </a:xfrm>
        </p:spPr>
        <p:txBody>
          <a:bodyPr>
            <a:normAutofit/>
          </a:bodyPr>
          <a:lstStyle/>
          <a:p>
            <a:pPr>
              <a:spcAft>
                <a:spcPts val="600"/>
              </a:spcAft>
            </a:pPr>
            <a:fld id="{A5F2B758-28A5-4B35-9105-CDDDC7B36046}" type="datetime1">
              <a:rPr lang="es-CL" smtClean="0"/>
              <a:t>10-02-2026</a:t>
            </a:fld>
            <a:endParaRPr lang="en-US"/>
          </a:p>
        </p:txBody>
      </p:sp>
      <p:sp>
        <p:nvSpPr>
          <p:cNvPr id="5" name="Footer Placeholder 4">
            <a:extLst>
              <a:ext uri="{FF2B5EF4-FFF2-40B4-BE49-F238E27FC236}">
                <a16:creationId xmlns:a16="http://schemas.microsoft.com/office/drawing/2014/main" id="{1BCF1EDF-E92A-B26F-6E96-69A67FC3E834}"/>
              </a:ext>
            </a:extLst>
          </p:cNvPr>
          <p:cNvSpPr>
            <a:spLocks noGrp="1"/>
          </p:cNvSpPr>
          <p:nvPr>
            <p:ph type="ftr" sz="quarter" idx="11"/>
          </p:nvPr>
        </p:nvSpPr>
        <p:spPr>
          <a:xfrm>
            <a:off x="704088" y="6356350"/>
            <a:ext cx="4539727" cy="365125"/>
          </a:xfrm>
        </p:spPr>
        <p:txBody>
          <a:bodyPr>
            <a:normAutofit/>
          </a:bodyPr>
          <a:lstStyle/>
          <a:p>
            <a:pPr>
              <a:spcAft>
                <a:spcPts val="600"/>
              </a:spcAft>
            </a:pPr>
            <a:r>
              <a:rPr lang="en-US"/>
              <a:t>Fundamentos de Estabildad UT 1</a:t>
            </a:r>
          </a:p>
        </p:txBody>
      </p:sp>
      <p:sp>
        <p:nvSpPr>
          <p:cNvPr id="6" name="Slide Number Placeholder 5">
            <a:extLst>
              <a:ext uri="{FF2B5EF4-FFF2-40B4-BE49-F238E27FC236}">
                <a16:creationId xmlns:a16="http://schemas.microsoft.com/office/drawing/2014/main" id="{F9EF45CD-C7F6-F5EA-F2A4-E737CAF4DB1A}"/>
              </a:ext>
            </a:extLst>
          </p:cNvPr>
          <p:cNvSpPr>
            <a:spLocks noGrp="1"/>
          </p:cNvSpPr>
          <p:nvPr>
            <p:ph type="sldNum" sz="quarter" idx="12"/>
          </p:nvPr>
        </p:nvSpPr>
        <p:spPr>
          <a:xfrm>
            <a:off x="10919012" y="6356350"/>
            <a:ext cx="672354" cy="365125"/>
          </a:xfrm>
        </p:spPr>
        <p:txBody>
          <a:bodyPr>
            <a:normAutofit/>
          </a:bodyPr>
          <a:lstStyle/>
          <a:p>
            <a:pPr>
              <a:lnSpc>
                <a:spcPct val="90000"/>
              </a:lnSpc>
              <a:spcAft>
                <a:spcPts val="600"/>
              </a:spcAft>
            </a:pPr>
            <a:fld id="{87E7843D-FF13-4365-9478-9625B70A2705}" type="slidenum">
              <a:rPr lang="en-US" smtClean="0"/>
              <a:pPr>
                <a:lnSpc>
                  <a:spcPct val="90000"/>
                </a:lnSpc>
                <a:spcAft>
                  <a:spcPts val="600"/>
                </a:spcAft>
              </a:pPr>
              <a:t>18</a:t>
            </a:fld>
            <a:endParaRPr lang="en-US"/>
          </a:p>
        </p:txBody>
      </p:sp>
      <p:cxnSp>
        <p:nvCxnSpPr>
          <p:cNvPr id="14" name="Straight Connector 13">
            <a:extLst>
              <a:ext uri="{FF2B5EF4-FFF2-40B4-BE49-F238E27FC236}">
                <a16:creationId xmlns:a16="http://schemas.microsoft.com/office/drawing/2014/main" id="{4E495065-8864-87FB-2BCC-254769963E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3574DE12-AB40-6CE2-6899-C2CFA4156156}"/>
              </a:ext>
            </a:extLst>
          </p:cNvPr>
          <p:cNvPicPr>
            <a:picLocks noChangeAspect="1"/>
          </p:cNvPicPr>
          <p:nvPr/>
        </p:nvPicPr>
        <p:blipFill>
          <a:blip r:embed="rId3"/>
          <a:stretch>
            <a:fillRect/>
          </a:stretch>
        </p:blipFill>
        <p:spPr>
          <a:xfrm>
            <a:off x="800098" y="2907245"/>
            <a:ext cx="5549902" cy="3255808"/>
          </a:xfrm>
          <a:prstGeom prst="rect">
            <a:avLst/>
          </a:prstGeom>
        </p:spPr>
      </p:pic>
    </p:spTree>
    <p:extLst>
      <p:ext uri="{BB962C8B-B14F-4D97-AF65-F5344CB8AC3E}">
        <p14:creationId xmlns:p14="http://schemas.microsoft.com/office/powerpoint/2010/main" val="16246152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563367-85F6-112A-791E-D821F0BCD30B}"/>
              </a:ext>
            </a:extLst>
          </p:cNvPr>
          <p:cNvSpPr>
            <a:spLocks noGrp="1"/>
          </p:cNvSpPr>
          <p:nvPr>
            <p:ph type="title"/>
          </p:nvPr>
        </p:nvSpPr>
        <p:spPr>
          <a:xfrm>
            <a:off x="787674" y="165496"/>
            <a:ext cx="10691265" cy="1371030"/>
          </a:xfrm>
        </p:spPr>
        <p:txBody>
          <a:bodyPr/>
          <a:lstStyle/>
          <a:p>
            <a:r>
              <a:rPr lang="es-CL" dirty="0"/>
              <a:t>Centro de Boyantez</a:t>
            </a:r>
          </a:p>
        </p:txBody>
      </p:sp>
      <p:sp>
        <p:nvSpPr>
          <p:cNvPr id="3" name="Marcador de contenido 2">
            <a:extLst>
              <a:ext uri="{FF2B5EF4-FFF2-40B4-BE49-F238E27FC236}">
                <a16:creationId xmlns:a16="http://schemas.microsoft.com/office/drawing/2014/main" id="{117CCC10-7555-EEC4-627E-31891A169587}"/>
              </a:ext>
            </a:extLst>
          </p:cNvPr>
          <p:cNvSpPr>
            <a:spLocks noGrp="1"/>
          </p:cNvSpPr>
          <p:nvPr>
            <p:ph idx="1"/>
          </p:nvPr>
        </p:nvSpPr>
        <p:spPr/>
        <p:txBody>
          <a:bodyPr/>
          <a:lstStyle/>
          <a:p>
            <a:endParaRPr lang="es-CL" dirty="0"/>
          </a:p>
        </p:txBody>
      </p:sp>
      <p:sp>
        <p:nvSpPr>
          <p:cNvPr id="4" name="Marcador de fecha 3">
            <a:extLst>
              <a:ext uri="{FF2B5EF4-FFF2-40B4-BE49-F238E27FC236}">
                <a16:creationId xmlns:a16="http://schemas.microsoft.com/office/drawing/2014/main" id="{23788099-8F6D-16F4-D4DD-8DD92C17060B}"/>
              </a:ext>
            </a:extLst>
          </p:cNvPr>
          <p:cNvSpPr>
            <a:spLocks noGrp="1"/>
          </p:cNvSpPr>
          <p:nvPr>
            <p:ph type="dt" sz="half" idx="10"/>
          </p:nvPr>
        </p:nvSpPr>
        <p:spPr/>
        <p:txBody>
          <a:bodyPr/>
          <a:lstStyle/>
          <a:p>
            <a:fld id="{EBC64D7D-8D23-4D7C-B8FE-AA5A7B5C60BA}" type="datetime1">
              <a:rPr lang="es-CL" smtClean="0"/>
              <a:t>10-02-2026</a:t>
            </a:fld>
            <a:endParaRPr lang="en-US"/>
          </a:p>
        </p:txBody>
      </p:sp>
      <p:sp>
        <p:nvSpPr>
          <p:cNvPr id="5" name="Marcador de pie de página 4">
            <a:extLst>
              <a:ext uri="{FF2B5EF4-FFF2-40B4-BE49-F238E27FC236}">
                <a16:creationId xmlns:a16="http://schemas.microsoft.com/office/drawing/2014/main" id="{F8FA5E1A-235D-91DE-17E7-9B964B06FF3B}"/>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4CD711D8-EA0B-4AB9-FC78-C110FED79EE4}"/>
              </a:ext>
            </a:extLst>
          </p:cNvPr>
          <p:cNvSpPr>
            <a:spLocks noGrp="1"/>
          </p:cNvSpPr>
          <p:nvPr>
            <p:ph type="sldNum" sz="quarter" idx="12"/>
          </p:nvPr>
        </p:nvSpPr>
        <p:spPr/>
        <p:txBody>
          <a:bodyPr/>
          <a:lstStyle/>
          <a:p>
            <a:fld id="{87E7843D-FF13-4365-9478-9625B70A2705}" type="slidenum">
              <a:rPr lang="en-US" smtClean="0"/>
              <a:t>19</a:t>
            </a:fld>
            <a:endParaRPr lang="en-US"/>
          </a:p>
        </p:txBody>
      </p:sp>
      <p:sp>
        <p:nvSpPr>
          <p:cNvPr id="7" name="Google Shape;529;p27">
            <a:extLst>
              <a:ext uri="{FF2B5EF4-FFF2-40B4-BE49-F238E27FC236}">
                <a16:creationId xmlns:a16="http://schemas.microsoft.com/office/drawing/2014/main" id="{D66038B5-9FAC-DD2A-84C2-B50E4255F9F6}"/>
              </a:ext>
            </a:extLst>
          </p:cNvPr>
          <p:cNvSpPr/>
          <p:nvPr/>
        </p:nvSpPr>
        <p:spPr>
          <a:xfrm>
            <a:off x="1525588" y="3400426"/>
            <a:ext cx="9142412" cy="3457575"/>
          </a:xfrm>
          <a:custGeom>
            <a:avLst/>
            <a:gdLst/>
            <a:ahLst/>
            <a:cxnLst/>
            <a:rect l="l" t="t" r="r" b="b"/>
            <a:pathLst>
              <a:path w="5759" h="2178" extrusionOk="0">
                <a:moveTo>
                  <a:pt x="0" y="0"/>
                </a:moveTo>
                <a:lnTo>
                  <a:pt x="0" y="2177"/>
                </a:lnTo>
                <a:lnTo>
                  <a:pt x="5758" y="2177"/>
                </a:lnTo>
                <a:lnTo>
                  <a:pt x="5758" y="0"/>
                </a:lnTo>
                <a:lnTo>
                  <a:pt x="0" y="0"/>
                </a:lnTo>
              </a:path>
            </a:pathLst>
          </a:custGeom>
          <a:solidFill>
            <a:srgbClr val="0000FF"/>
          </a:solidFill>
          <a:ln w="12700" cap="rnd" cmpd="sng">
            <a:solidFill>
              <a:srgbClr val="0000FF"/>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8" name="Google Shape;530;p27">
            <a:extLst>
              <a:ext uri="{FF2B5EF4-FFF2-40B4-BE49-F238E27FC236}">
                <a16:creationId xmlns:a16="http://schemas.microsoft.com/office/drawing/2014/main" id="{1C7A2477-865E-6487-EC86-8DC7ACE7ACA0}"/>
              </a:ext>
            </a:extLst>
          </p:cNvPr>
          <p:cNvSpPr/>
          <p:nvPr/>
        </p:nvSpPr>
        <p:spPr>
          <a:xfrm>
            <a:off x="3506788" y="2359025"/>
            <a:ext cx="5092700" cy="3371850"/>
          </a:xfrm>
          <a:custGeom>
            <a:avLst/>
            <a:gdLst/>
            <a:ahLst/>
            <a:cxnLst/>
            <a:rect l="l" t="t" r="r" b="b"/>
            <a:pathLst>
              <a:path w="3208" h="2124" extrusionOk="0">
                <a:moveTo>
                  <a:pt x="0" y="0"/>
                </a:moveTo>
                <a:lnTo>
                  <a:pt x="0" y="1404"/>
                </a:lnTo>
                <a:lnTo>
                  <a:pt x="41" y="1575"/>
                </a:lnTo>
                <a:lnTo>
                  <a:pt x="89" y="1664"/>
                </a:lnTo>
                <a:lnTo>
                  <a:pt x="179" y="1787"/>
                </a:lnTo>
                <a:lnTo>
                  <a:pt x="289" y="1890"/>
                </a:lnTo>
                <a:lnTo>
                  <a:pt x="460" y="1986"/>
                </a:lnTo>
                <a:lnTo>
                  <a:pt x="666" y="2047"/>
                </a:lnTo>
                <a:lnTo>
                  <a:pt x="920" y="2095"/>
                </a:lnTo>
                <a:lnTo>
                  <a:pt x="1264" y="2123"/>
                </a:lnTo>
                <a:lnTo>
                  <a:pt x="1936" y="2123"/>
                </a:lnTo>
                <a:lnTo>
                  <a:pt x="2273" y="2088"/>
                </a:lnTo>
                <a:lnTo>
                  <a:pt x="2527" y="2040"/>
                </a:lnTo>
                <a:lnTo>
                  <a:pt x="2774" y="1965"/>
                </a:lnTo>
                <a:lnTo>
                  <a:pt x="2967" y="1835"/>
                </a:lnTo>
                <a:lnTo>
                  <a:pt x="3063" y="1732"/>
                </a:lnTo>
                <a:lnTo>
                  <a:pt x="3145" y="1588"/>
                </a:lnTo>
                <a:lnTo>
                  <a:pt x="3193" y="1452"/>
                </a:lnTo>
                <a:lnTo>
                  <a:pt x="3207" y="1287"/>
                </a:lnTo>
                <a:lnTo>
                  <a:pt x="3207" y="1198"/>
                </a:lnTo>
                <a:lnTo>
                  <a:pt x="3207" y="0"/>
                </a:lnTo>
                <a:lnTo>
                  <a:pt x="0"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9" name="Google Shape;531;p27">
            <a:extLst>
              <a:ext uri="{FF2B5EF4-FFF2-40B4-BE49-F238E27FC236}">
                <a16:creationId xmlns:a16="http://schemas.microsoft.com/office/drawing/2014/main" id="{BDEB6098-B9E6-C501-C850-7CD5772F32AE}"/>
              </a:ext>
            </a:extLst>
          </p:cNvPr>
          <p:cNvSpPr/>
          <p:nvPr/>
        </p:nvSpPr>
        <p:spPr>
          <a:xfrm rot="20400000">
            <a:off x="6037264" y="4494213"/>
            <a:ext cx="160337" cy="125412"/>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0" name="Google Shape;532;p27">
            <a:extLst>
              <a:ext uri="{FF2B5EF4-FFF2-40B4-BE49-F238E27FC236}">
                <a16:creationId xmlns:a16="http://schemas.microsoft.com/office/drawing/2014/main" id="{6D19FACB-87C3-E58E-9729-79941D19BDB0}"/>
              </a:ext>
            </a:extLst>
          </p:cNvPr>
          <p:cNvSpPr/>
          <p:nvPr/>
        </p:nvSpPr>
        <p:spPr>
          <a:xfrm>
            <a:off x="5626100" y="4390991"/>
            <a:ext cx="431800" cy="446123"/>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nvGrpSpPr>
          <p:cNvPr id="11" name="Google Shape;533;p27">
            <a:extLst>
              <a:ext uri="{FF2B5EF4-FFF2-40B4-BE49-F238E27FC236}">
                <a16:creationId xmlns:a16="http://schemas.microsoft.com/office/drawing/2014/main" id="{CE80A390-E956-E3D8-DD5F-9D0818524D7C}"/>
              </a:ext>
            </a:extLst>
          </p:cNvPr>
          <p:cNvGrpSpPr/>
          <p:nvPr/>
        </p:nvGrpSpPr>
        <p:grpSpPr>
          <a:xfrm>
            <a:off x="2720975" y="3057526"/>
            <a:ext cx="6642100" cy="341313"/>
            <a:chOff x="754" y="1926"/>
            <a:chExt cx="4184" cy="215"/>
          </a:xfrm>
        </p:grpSpPr>
        <p:sp>
          <p:nvSpPr>
            <p:cNvPr id="12" name="Google Shape;534;p27">
              <a:extLst>
                <a:ext uri="{FF2B5EF4-FFF2-40B4-BE49-F238E27FC236}">
                  <a16:creationId xmlns:a16="http://schemas.microsoft.com/office/drawing/2014/main" id="{71D2869C-266F-ABC5-6051-16AC5A04ADDC}"/>
                </a:ext>
              </a:extLst>
            </p:cNvPr>
            <p:cNvSpPr/>
            <p:nvPr/>
          </p:nvSpPr>
          <p:spPr>
            <a:xfrm>
              <a:off x="808" y="1926"/>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13" name="Google Shape;535;p27">
              <a:extLst>
                <a:ext uri="{FF2B5EF4-FFF2-40B4-BE49-F238E27FC236}">
                  <a16:creationId xmlns:a16="http://schemas.microsoft.com/office/drawing/2014/main" id="{56B45220-F3FD-2B68-0771-EC96FFCB9C2E}"/>
                </a:ext>
              </a:extLst>
            </p:cNvPr>
            <p:cNvCxnSpPr/>
            <p:nvPr/>
          </p:nvCxnSpPr>
          <p:spPr>
            <a:xfrm>
              <a:off x="754" y="2134"/>
              <a:ext cx="4184" cy="0"/>
            </a:xfrm>
            <a:prstGeom prst="straightConnector1">
              <a:avLst/>
            </a:prstGeom>
            <a:noFill/>
            <a:ln w="12700" cap="flat" cmpd="sng">
              <a:solidFill>
                <a:srgbClr val="000000"/>
              </a:solidFill>
              <a:prstDash val="solid"/>
              <a:round/>
              <a:headEnd type="none" w="sm" len="sm"/>
              <a:tailEnd type="none" w="sm" len="sm"/>
            </a:ln>
          </p:spPr>
        </p:cxnSp>
      </p:grpSp>
      <p:cxnSp>
        <p:nvCxnSpPr>
          <p:cNvPr id="14" name="Google Shape;536;p27">
            <a:extLst>
              <a:ext uri="{FF2B5EF4-FFF2-40B4-BE49-F238E27FC236}">
                <a16:creationId xmlns:a16="http://schemas.microsoft.com/office/drawing/2014/main" id="{B0CD0D5B-3151-3F65-B19A-2D18BC35D8A8}"/>
              </a:ext>
            </a:extLst>
          </p:cNvPr>
          <p:cNvCxnSpPr/>
          <p:nvPr/>
        </p:nvCxnSpPr>
        <p:spPr>
          <a:xfrm>
            <a:off x="6115050" y="1295400"/>
            <a:ext cx="0" cy="4883150"/>
          </a:xfrm>
          <a:prstGeom prst="straightConnector1">
            <a:avLst/>
          </a:prstGeom>
          <a:noFill/>
          <a:ln w="12700" cap="flat" cmpd="sng">
            <a:solidFill>
              <a:srgbClr val="000000"/>
            </a:solidFill>
            <a:prstDash val="solid"/>
            <a:round/>
            <a:headEnd type="none" w="sm" len="sm"/>
            <a:tailEnd type="none" w="sm" len="sm"/>
          </a:ln>
        </p:spPr>
      </p:cxnSp>
      <p:grpSp>
        <p:nvGrpSpPr>
          <p:cNvPr id="15" name="Google Shape;537;p27">
            <a:extLst>
              <a:ext uri="{FF2B5EF4-FFF2-40B4-BE49-F238E27FC236}">
                <a16:creationId xmlns:a16="http://schemas.microsoft.com/office/drawing/2014/main" id="{00496973-55BD-1CB0-F5A1-72F0A1FE2A5B}"/>
              </a:ext>
            </a:extLst>
          </p:cNvPr>
          <p:cNvGrpSpPr/>
          <p:nvPr/>
        </p:nvGrpSpPr>
        <p:grpSpPr>
          <a:xfrm>
            <a:off x="2720975" y="1149350"/>
            <a:ext cx="6642100" cy="5118100"/>
            <a:chOff x="754" y="724"/>
            <a:chExt cx="4184" cy="3224"/>
          </a:xfrm>
        </p:grpSpPr>
        <p:grpSp>
          <p:nvGrpSpPr>
            <p:cNvPr id="16" name="Google Shape;538;p27">
              <a:extLst>
                <a:ext uri="{FF2B5EF4-FFF2-40B4-BE49-F238E27FC236}">
                  <a16:creationId xmlns:a16="http://schemas.microsoft.com/office/drawing/2014/main" id="{626478C9-44A1-9BC4-B099-6A5A571BE8D5}"/>
                </a:ext>
              </a:extLst>
            </p:cNvPr>
            <p:cNvGrpSpPr/>
            <p:nvPr/>
          </p:nvGrpSpPr>
          <p:grpSpPr>
            <a:xfrm>
              <a:off x="1145" y="724"/>
              <a:ext cx="3781" cy="3224"/>
              <a:chOff x="1145" y="724"/>
              <a:chExt cx="3781" cy="3224"/>
            </a:xfrm>
          </p:grpSpPr>
          <p:sp>
            <p:nvSpPr>
              <p:cNvPr id="26" name="Google Shape;539;p27">
                <a:extLst>
                  <a:ext uri="{FF2B5EF4-FFF2-40B4-BE49-F238E27FC236}">
                    <a16:creationId xmlns:a16="http://schemas.microsoft.com/office/drawing/2014/main" id="{132EFD16-6F9A-455F-49BB-302036FDB101}"/>
                  </a:ext>
                </a:extLst>
              </p:cNvPr>
              <p:cNvSpPr/>
              <p:nvPr/>
            </p:nvSpPr>
            <p:spPr>
              <a:xfrm>
                <a:off x="1145" y="2074"/>
                <a:ext cx="3781" cy="1874"/>
              </a:xfrm>
              <a:prstGeom prst="rect">
                <a:avLst/>
              </a:prstGeom>
              <a:solidFill>
                <a:srgbClr val="3333FF"/>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27" name="Google Shape;540;p27">
                <a:extLst>
                  <a:ext uri="{FF2B5EF4-FFF2-40B4-BE49-F238E27FC236}">
                    <a16:creationId xmlns:a16="http://schemas.microsoft.com/office/drawing/2014/main" id="{DEDED9F1-9C6F-BAB4-C3EB-E12D0551BE34}"/>
                  </a:ext>
                </a:extLst>
              </p:cNvPr>
              <p:cNvSpPr/>
              <p:nvPr/>
            </p:nvSpPr>
            <p:spPr>
              <a:xfrm>
                <a:off x="1145" y="724"/>
                <a:ext cx="3781" cy="1404"/>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17" name="Google Shape;541;p27">
              <a:extLst>
                <a:ext uri="{FF2B5EF4-FFF2-40B4-BE49-F238E27FC236}">
                  <a16:creationId xmlns:a16="http://schemas.microsoft.com/office/drawing/2014/main" id="{C4871F9E-BFBA-3A73-1E78-0FBA426F4A58}"/>
                </a:ext>
              </a:extLst>
            </p:cNvPr>
            <p:cNvGrpSpPr/>
            <p:nvPr/>
          </p:nvGrpSpPr>
          <p:grpSpPr>
            <a:xfrm>
              <a:off x="754" y="815"/>
              <a:ext cx="4184" cy="3065"/>
              <a:chOff x="754" y="815"/>
              <a:chExt cx="4184" cy="3065"/>
            </a:xfrm>
          </p:grpSpPr>
          <p:grpSp>
            <p:nvGrpSpPr>
              <p:cNvPr id="18" name="Google Shape;542;p27">
                <a:extLst>
                  <a:ext uri="{FF2B5EF4-FFF2-40B4-BE49-F238E27FC236}">
                    <a16:creationId xmlns:a16="http://schemas.microsoft.com/office/drawing/2014/main" id="{4D93995F-2053-8E91-7B2A-7AF0888CEBDB}"/>
                  </a:ext>
                </a:extLst>
              </p:cNvPr>
              <p:cNvGrpSpPr/>
              <p:nvPr/>
            </p:nvGrpSpPr>
            <p:grpSpPr>
              <a:xfrm>
                <a:off x="1208" y="815"/>
                <a:ext cx="3318" cy="3065"/>
                <a:chOff x="1208" y="815"/>
                <a:chExt cx="3318" cy="3065"/>
              </a:xfrm>
            </p:grpSpPr>
            <p:sp>
              <p:nvSpPr>
                <p:cNvPr id="24" name="Google Shape;543;p27">
                  <a:extLst>
                    <a:ext uri="{FF2B5EF4-FFF2-40B4-BE49-F238E27FC236}">
                      <a16:creationId xmlns:a16="http://schemas.microsoft.com/office/drawing/2014/main" id="{C43CD439-042E-1F98-82F5-4FE16A18B48B}"/>
                    </a:ext>
                  </a:extLst>
                </p:cNvPr>
                <p:cNvSpPr/>
                <p:nvPr/>
              </p:nvSpPr>
              <p:spPr>
                <a:xfrm>
                  <a:off x="1208" y="1340"/>
                  <a:ext cx="3318" cy="2284"/>
                </a:xfrm>
                <a:custGeom>
                  <a:avLst/>
                  <a:gdLst/>
                  <a:ahLst/>
                  <a:cxnLst/>
                  <a:rect l="l" t="t" r="r" b="b"/>
                  <a:pathLst>
                    <a:path w="3318" h="2284" extrusionOk="0">
                      <a:moveTo>
                        <a:pt x="123" y="0"/>
                      </a:moveTo>
                      <a:lnTo>
                        <a:pt x="0" y="1398"/>
                      </a:lnTo>
                      <a:lnTo>
                        <a:pt x="26" y="1572"/>
                      </a:lnTo>
                      <a:lnTo>
                        <a:pt x="66" y="1665"/>
                      </a:lnTo>
                      <a:lnTo>
                        <a:pt x="145" y="1795"/>
                      </a:lnTo>
                      <a:lnTo>
                        <a:pt x="246" y="1908"/>
                      </a:lnTo>
                      <a:lnTo>
                        <a:pt x="408" y="2018"/>
                      </a:lnTo>
                      <a:lnTo>
                        <a:pt x="608" y="2097"/>
                      </a:lnTo>
                      <a:lnTo>
                        <a:pt x="857" y="2167"/>
                      </a:lnTo>
                      <a:lnTo>
                        <a:pt x="1197" y="2225"/>
                      </a:lnTo>
                      <a:lnTo>
                        <a:pt x="1866" y="2283"/>
                      </a:lnTo>
                      <a:lnTo>
                        <a:pt x="2205" y="2278"/>
                      </a:lnTo>
                      <a:lnTo>
                        <a:pt x="2462" y="2252"/>
                      </a:lnTo>
                      <a:lnTo>
                        <a:pt x="2715" y="2199"/>
                      </a:lnTo>
                      <a:lnTo>
                        <a:pt x="2919" y="2086"/>
                      </a:lnTo>
                      <a:lnTo>
                        <a:pt x="3023" y="1992"/>
                      </a:lnTo>
                      <a:lnTo>
                        <a:pt x="3117" y="1856"/>
                      </a:lnTo>
                      <a:lnTo>
                        <a:pt x="3177" y="1724"/>
                      </a:lnTo>
                      <a:lnTo>
                        <a:pt x="3205" y="1561"/>
                      </a:lnTo>
                      <a:lnTo>
                        <a:pt x="3213" y="1472"/>
                      </a:lnTo>
                      <a:lnTo>
                        <a:pt x="3317" y="279"/>
                      </a:lnTo>
                      <a:lnTo>
                        <a:pt x="123"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25" name="Google Shape;544;p27">
                  <a:extLst>
                    <a:ext uri="{FF2B5EF4-FFF2-40B4-BE49-F238E27FC236}">
                      <a16:creationId xmlns:a16="http://schemas.microsoft.com/office/drawing/2014/main" id="{0F555424-2668-53C3-396F-FDB878B73877}"/>
                    </a:ext>
                  </a:extLst>
                </p:cNvPr>
                <p:cNvCxnSpPr/>
                <p:nvPr/>
              </p:nvCxnSpPr>
              <p:spPr>
                <a:xfrm flipH="1">
                  <a:off x="2758" y="815"/>
                  <a:ext cx="268" cy="3065"/>
                </a:xfrm>
                <a:prstGeom prst="straightConnector1">
                  <a:avLst/>
                </a:prstGeom>
                <a:noFill/>
                <a:ln w="12700" cap="flat" cmpd="sng">
                  <a:solidFill>
                    <a:srgbClr val="000000"/>
                  </a:solidFill>
                  <a:prstDash val="solid"/>
                  <a:round/>
                  <a:headEnd type="none" w="sm" len="sm"/>
                  <a:tailEnd type="none" w="sm" len="sm"/>
                </a:ln>
              </p:spPr>
            </p:cxnSp>
          </p:grpSp>
          <p:sp>
            <p:nvSpPr>
              <p:cNvPr id="19" name="Google Shape;545;p27">
                <a:extLst>
                  <a:ext uri="{FF2B5EF4-FFF2-40B4-BE49-F238E27FC236}">
                    <a16:creationId xmlns:a16="http://schemas.microsoft.com/office/drawing/2014/main" id="{4CF6688B-2EA2-F54B-D581-51F9EB510806}"/>
                  </a:ext>
                </a:extLst>
              </p:cNvPr>
              <p:cNvSpPr/>
              <p:nvPr/>
            </p:nvSpPr>
            <p:spPr>
              <a:xfrm>
                <a:off x="808" y="1926"/>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20" name="Google Shape;546;p27">
                <a:extLst>
                  <a:ext uri="{FF2B5EF4-FFF2-40B4-BE49-F238E27FC236}">
                    <a16:creationId xmlns:a16="http://schemas.microsoft.com/office/drawing/2014/main" id="{36B76364-BF94-99A5-C736-EC5064D7B01A}"/>
                  </a:ext>
                </a:extLst>
              </p:cNvPr>
              <p:cNvCxnSpPr/>
              <p:nvPr/>
            </p:nvCxnSpPr>
            <p:spPr>
              <a:xfrm>
                <a:off x="754" y="2134"/>
                <a:ext cx="4184" cy="0"/>
              </a:xfrm>
              <a:prstGeom prst="straightConnector1">
                <a:avLst/>
              </a:prstGeom>
              <a:noFill/>
              <a:ln w="12700" cap="flat" cmpd="sng">
                <a:solidFill>
                  <a:srgbClr val="000000"/>
                </a:solidFill>
                <a:prstDash val="solid"/>
                <a:round/>
                <a:headEnd type="none" w="sm" len="sm"/>
                <a:tailEnd type="none" w="sm" len="sm"/>
              </a:ln>
            </p:spPr>
          </p:cxnSp>
          <p:grpSp>
            <p:nvGrpSpPr>
              <p:cNvPr id="21" name="Google Shape;547;p27">
                <a:extLst>
                  <a:ext uri="{FF2B5EF4-FFF2-40B4-BE49-F238E27FC236}">
                    <a16:creationId xmlns:a16="http://schemas.microsoft.com/office/drawing/2014/main" id="{B615AA8B-7837-2805-DBD7-79C78050A9D3}"/>
                  </a:ext>
                </a:extLst>
              </p:cNvPr>
              <p:cNvGrpSpPr/>
              <p:nvPr/>
            </p:nvGrpSpPr>
            <p:grpSpPr>
              <a:xfrm>
                <a:off x="2659" y="2756"/>
                <a:ext cx="360" cy="281"/>
                <a:chOff x="2659" y="2756"/>
                <a:chExt cx="360" cy="281"/>
              </a:xfrm>
            </p:grpSpPr>
            <p:sp>
              <p:nvSpPr>
                <p:cNvPr id="22" name="Google Shape;548;p27">
                  <a:extLst>
                    <a:ext uri="{FF2B5EF4-FFF2-40B4-BE49-F238E27FC236}">
                      <a16:creationId xmlns:a16="http://schemas.microsoft.com/office/drawing/2014/main" id="{F25F9B34-CEBF-67AC-6AE9-C9AE212F18EB}"/>
                    </a:ext>
                  </a:extLst>
                </p:cNvPr>
                <p:cNvSpPr/>
                <p:nvPr/>
              </p:nvSpPr>
              <p:spPr>
                <a:xfrm rot="-1200000">
                  <a:off x="2918" y="2821"/>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23" name="Google Shape;549;p27">
                  <a:extLst>
                    <a:ext uri="{FF2B5EF4-FFF2-40B4-BE49-F238E27FC236}">
                      <a16:creationId xmlns:a16="http://schemas.microsoft.com/office/drawing/2014/main" id="{5604FF51-C84D-3F76-9E11-E5B84D0312A5}"/>
                    </a:ext>
                  </a:extLst>
                </p:cNvPr>
                <p:cNvSpPr/>
                <p:nvPr/>
              </p:nvSpPr>
              <p:spPr>
                <a:xfrm>
                  <a:off x="2659" y="2756"/>
                  <a:ext cx="272" cy="281"/>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grpSp>
      </p:grpSp>
      <p:grpSp>
        <p:nvGrpSpPr>
          <p:cNvPr id="28" name="Google Shape;550;p27">
            <a:extLst>
              <a:ext uri="{FF2B5EF4-FFF2-40B4-BE49-F238E27FC236}">
                <a16:creationId xmlns:a16="http://schemas.microsoft.com/office/drawing/2014/main" id="{D18F7CE8-C004-7233-E883-90EA23DA4823}"/>
              </a:ext>
            </a:extLst>
          </p:cNvPr>
          <p:cNvGrpSpPr/>
          <p:nvPr/>
        </p:nvGrpSpPr>
        <p:grpSpPr>
          <a:xfrm>
            <a:off x="2719388" y="1131888"/>
            <a:ext cx="6642100" cy="5118100"/>
            <a:chOff x="753" y="713"/>
            <a:chExt cx="4184" cy="3224"/>
          </a:xfrm>
        </p:grpSpPr>
        <p:grpSp>
          <p:nvGrpSpPr>
            <p:cNvPr id="29" name="Google Shape;551;p27">
              <a:extLst>
                <a:ext uri="{FF2B5EF4-FFF2-40B4-BE49-F238E27FC236}">
                  <a16:creationId xmlns:a16="http://schemas.microsoft.com/office/drawing/2014/main" id="{715A48DA-F0EC-30B5-6C2C-6A3CDB8D65E9}"/>
                </a:ext>
              </a:extLst>
            </p:cNvPr>
            <p:cNvGrpSpPr/>
            <p:nvPr/>
          </p:nvGrpSpPr>
          <p:grpSpPr>
            <a:xfrm>
              <a:off x="1145" y="713"/>
              <a:ext cx="3781" cy="3224"/>
              <a:chOff x="1145" y="713"/>
              <a:chExt cx="3781" cy="3224"/>
            </a:xfrm>
          </p:grpSpPr>
          <p:sp>
            <p:nvSpPr>
              <p:cNvPr id="39" name="Google Shape;552;p27">
                <a:extLst>
                  <a:ext uri="{FF2B5EF4-FFF2-40B4-BE49-F238E27FC236}">
                    <a16:creationId xmlns:a16="http://schemas.microsoft.com/office/drawing/2014/main" id="{088CF3AB-C5F5-5363-2953-ABFD75551410}"/>
                  </a:ext>
                </a:extLst>
              </p:cNvPr>
              <p:cNvSpPr/>
              <p:nvPr/>
            </p:nvSpPr>
            <p:spPr>
              <a:xfrm>
                <a:off x="1145" y="2063"/>
                <a:ext cx="3781" cy="1874"/>
              </a:xfrm>
              <a:prstGeom prst="rect">
                <a:avLst/>
              </a:prstGeom>
              <a:solidFill>
                <a:srgbClr val="3333FF"/>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40" name="Google Shape;553;p27">
                <a:extLst>
                  <a:ext uri="{FF2B5EF4-FFF2-40B4-BE49-F238E27FC236}">
                    <a16:creationId xmlns:a16="http://schemas.microsoft.com/office/drawing/2014/main" id="{0810BF19-2DF8-9209-7659-B9E374321AC8}"/>
                  </a:ext>
                </a:extLst>
              </p:cNvPr>
              <p:cNvSpPr/>
              <p:nvPr/>
            </p:nvSpPr>
            <p:spPr>
              <a:xfrm>
                <a:off x="1145" y="713"/>
                <a:ext cx="3781" cy="1404"/>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30" name="Google Shape;554;p27">
              <a:extLst>
                <a:ext uri="{FF2B5EF4-FFF2-40B4-BE49-F238E27FC236}">
                  <a16:creationId xmlns:a16="http://schemas.microsoft.com/office/drawing/2014/main" id="{9A985630-379A-8A6D-037F-203957DBF3D4}"/>
                </a:ext>
              </a:extLst>
            </p:cNvPr>
            <p:cNvGrpSpPr/>
            <p:nvPr/>
          </p:nvGrpSpPr>
          <p:grpSpPr>
            <a:xfrm>
              <a:off x="753" y="839"/>
              <a:ext cx="4184" cy="3020"/>
              <a:chOff x="753" y="839"/>
              <a:chExt cx="4184" cy="3020"/>
            </a:xfrm>
          </p:grpSpPr>
          <p:grpSp>
            <p:nvGrpSpPr>
              <p:cNvPr id="31" name="Google Shape;555;p27">
                <a:extLst>
                  <a:ext uri="{FF2B5EF4-FFF2-40B4-BE49-F238E27FC236}">
                    <a16:creationId xmlns:a16="http://schemas.microsoft.com/office/drawing/2014/main" id="{06C91B9C-5C4E-AB4B-A4A9-F3E271FD95D0}"/>
                  </a:ext>
                </a:extLst>
              </p:cNvPr>
              <p:cNvGrpSpPr/>
              <p:nvPr/>
            </p:nvGrpSpPr>
            <p:grpSpPr>
              <a:xfrm>
                <a:off x="1175" y="839"/>
                <a:ext cx="3417" cy="3020"/>
                <a:chOff x="1175" y="839"/>
                <a:chExt cx="3417" cy="3020"/>
              </a:xfrm>
            </p:grpSpPr>
            <p:sp>
              <p:nvSpPr>
                <p:cNvPr id="37" name="Google Shape;556;p27">
                  <a:extLst>
                    <a:ext uri="{FF2B5EF4-FFF2-40B4-BE49-F238E27FC236}">
                      <a16:creationId xmlns:a16="http://schemas.microsoft.com/office/drawing/2014/main" id="{61B6B234-608B-D258-F87F-179E43AF5200}"/>
                    </a:ext>
                  </a:extLst>
                </p:cNvPr>
                <p:cNvSpPr/>
                <p:nvPr/>
              </p:nvSpPr>
              <p:spPr>
                <a:xfrm>
                  <a:off x="1175" y="1184"/>
                  <a:ext cx="3417" cy="2485"/>
                </a:xfrm>
                <a:custGeom>
                  <a:avLst/>
                  <a:gdLst/>
                  <a:ahLst/>
                  <a:cxnLst/>
                  <a:rect l="l" t="t" r="r" b="b"/>
                  <a:pathLst>
                    <a:path w="3417" h="2485" extrusionOk="0">
                      <a:moveTo>
                        <a:pt x="269" y="0"/>
                      </a:moveTo>
                      <a:lnTo>
                        <a:pt x="0" y="1378"/>
                      </a:lnTo>
                      <a:lnTo>
                        <a:pt x="8" y="1553"/>
                      </a:lnTo>
                      <a:lnTo>
                        <a:pt x="38" y="1650"/>
                      </a:lnTo>
                      <a:lnTo>
                        <a:pt x="103" y="1788"/>
                      </a:lnTo>
                      <a:lnTo>
                        <a:pt x="192" y="1910"/>
                      </a:lnTo>
                      <a:lnTo>
                        <a:pt x="341" y="2037"/>
                      </a:lnTo>
                      <a:lnTo>
                        <a:pt x="532" y="2136"/>
                      </a:lnTo>
                      <a:lnTo>
                        <a:pt x="772" y="2232"/>
                      </a:lnTo>
                      <a:lnTo>
                        <a:pt x="1104" y="2325"/>
                      </a:lnTo>
                      <a:lnTo>
                        <a:pt x="1763" y="2453"/>
                      </a:lnTo>
                      <a:lnTo>
                        <a:pt x="2101" y="2483"/>
                      </a:lnTo>
                      <a:lnTo>
                        <a:pt x="2359" y="2484"/>
                      </a:lnTo>
                      <a:lnTo>
                        <a:pt x="2617" y="2458"/>
                      </a:lnTo>
                      <a:lnTo>
                        <a:pt x="2831" y="2367"/>
                      </a:lnTo>
                      <a:lnTo>
                        <a:pt x="2945" y="2284"/>
                      </a:lnTo>
                      <a:lnTo>
                        <a:pt x="3052" y="2159"/>
                      </a:lnTo>
                      <a:lnTo>
                        <a:pt x="3126" y="2034"/>
                      </a:lnTo>
                      <a:lnTo>
                        <a:pt x="3171" y="1875"/>
                      </a:lnTo>
                      <a:lnTo>
                        <a:pt x="3188" y="1787"/>
                      </a:lnTo>
                      <a:lnTo>
                        <a:pt x="3416" y="611"/>
                      </a:lnTo>
                      <a:lnTo>
                        <a:pt x="269"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38" name="Google Shape;557;p27">
                  <a:extLst>
                    <a:ext uri="{FF2B5EF4-FFF2-40B4-BE49-F238E27FC236}">
                      <a16:creationId xmlns:a16="http://schemas.microsoft.com/office/drawing/2014/main" id="{919E72F8-AB1B-E4A7-599E-8B774D4402EF}"/>
                    </a:ext>
                  </a:extLst>
                </p:cNvPr>
                <p:cNvCxnSpPr/>
                <p:nvPr/>
              </p:nvCxnSpPr>
              <p:spPr>
                <a:xfrm flipH="1">
                  <a:off x="2597" y="839"/>
                  <a:ext cx="587" cy="3020"/>
                </a:xfrm>
                <a:prstGeom prst="straightConnector1">
                  <a:avLst/>
                </a:prstGeom>
                <a:noFill/>
                <a:ln w="12700" cap="flat" cmpd="sng">
                  <a:solidFill>
                    <a:srgbClr val="000000"/>
                  </a:solidFill>
                  <a:prstDash val="solid"/>
                  <a:round/>
                  <a:headEnd type="none" w="sm" len="sm"/>
                  <a:tailEnd type="none" w="sm" len="sm"/>
                </a:ln>
              </p:spPr>
            </p:cxnSp>
          </p:grpSp>
          <p:sp>
            <p:nvSpPr>
              <p:cNvPr id="32" name="Google Shape;558;p27">
                <a:extLst>
                  <a:ext uri="{FF2B5EF4-FFF2-40B4-BE49-F238E27FC236}">
                    <a16:creationId xmlns:a16="http://schemas.microsoft.com/office/drawing/2014/main" id="{8001821D-A07C-B253-CDCC-7A1FB6BCA327}"/>
                  </a:ext>
                </a:extLst>
              </p:cNvPr>
              <p:cNvSpPr/>
              <p:nvPr/>
            </p:nvSpPr>
            <p:spPr>
              <a:xfrm>
                <a:off x="807" y="1925"/>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33" name="Google Shape;559;p27">
                <a:extLst>
                  <a:ext uri="{FF2B5EF4-FFF2-40B4-BE49-F238E27FC236}">
                    <a16:creationId xmlns:a16="http://schemas.microsoft.com/office/drawing/2014/main" id="{FFC0E1B4-1DB0-E70A-7DDC-CFBAF031712D}"/>
                  </a:ext>
                </a:extLst>
              </p:cNvPr>
              <p:cNvCxnSpPr/>
              <p:nvPr/>
            </p:nvCxnSpPr>
            <p:spPr>
              <a:xfrm>
                <a:off x="753" y="2133"/>
                <a:ext cx="4184" cy="0"/>
              </a:xfrm>
              <a:prstGeom prst="straightConnector1">
                <a:avLst/>
              </a:prstGeom>
              <a:noFill/>
              <a:ln w="12700" cap="flat" cmpd="sng">
                <a:solidFill>
                  <a:srgbClr val="000000"/>
                </a:solidFill>
                <a:prstDash val="solid"/>
                <a:round/>
                <a:headEnd type="none" w="sm" len="sm"/>
                <a:tailEnd type="none" w="sm" len="sm"/>
              </a:ln>
            </p:spPr>
          </p:cxnSp>
          <p:grpSp>
            <p:nvGrpSpPr>
              <p:cNvPr id="34" name="Google Shape;560;p27">
                <a:extLst>
                  <a:ext uri="{FF2B5EF4-FFF2-40B4-BE49-F238E27FC236}">
                    <a16:creationId xmlns:a16="http://schemas.microsoft.com/office/drawing/2014/main" id="{0D41A458-E76F-B4B8-6FB1-94180AF5FE73}"/>
                  </a:ext>
                </a:extLst>
              </p:cNvPr>
              <p:cNvGrpSpPr/>
              <p:nvPr/>
            </p:nvGrpSpPr>
            <p:grpSpPr>
              <a:xfrm>
                <a:off x="2829" y="2777"/>
                <a:ext cx="360" cy="281"/>
                <a:chOff x="2829" y="2777"/>
                <a:chExt cx="360" cy="281"/>
              </a:xfrm>
            </p:grpSpPr>
            <p:sp>
              <p:nvSpPr>
                <p:cNvPr id="35" name="Google Shape;561;p27">
                  <a:extLst>
                    <a:ext uri="{FF2B5EF4-FFF2-40B4-BE49-F238E27FC236}">
                      <a16:creationId xmlns:a16="http://schemas.microsoft.com/office/drawing/2014/main" id="{BD469B1B-D8F8-39A4-16E3-AE7FD9C2F442}"/>
                    </a:ext>
                  </a:extLst>
                </p:cNvPr>
                <p:cNvSpPr/>
                <p:nvPr/>
              </p:nvSpPr>
              <p:spPr>
                <a:xfrm rot="-1200000">
                  <a:off x="3088" y="2842"/>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6" name="Google Shape;562;p27">
                  <a:extLst>
                    <a:ext uri="{FF2B5EF4-FFF2-40B4-BE49-F238E27FC236}">
                      <a16:creationId xmlns:a16="http://schemas.microsoft.com/office/drawing/2014/main" id="{39603CC9-527D-24CF-2808-D2D98F4B9FC3}"/>
                    </a:ext>
                  </a:extLst>
                </p:cNvPr>
                <p:cNvSpPr/>
                <p:nvPr/>
              </p:nvSpPr>
              <p:spPr>
                <a:xfrm>
                  <a:off x="2829" y="2777"/>
                  <a:ext cx="272" cy="281"/>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grpSp>
      </p:grpSp>
      <p:grpSp>
        <p:nvGrpSpPr>
          <p:cNvPr id="41" name="Google Shape;563;p27">
            <a:extLst>
              <a:ext uri="{FF2B5EF4-FFF2-40B4-BE49-F238E27FC236}">
                <a16:creationId xmlns:a16="http://schemas.microsoft.com/office/drawing/2014/main" id="{160A4EEE-A581-A4B8-1344-05AE5407A893}"/>
              </a:ext>
            </a:extLst>
          </p:cNvPr>
          <p:cNvGrpSpPr/>
          <p:nvPr/>
        </p:nvGrpSpPr>
        <p:grpSpPr>
          <a:xfrm>
            <a:off x="2719388" y="1133475"/>
            <a:ext cx="6642100" cy="5118100"/>
            <a:chOff x="753" y="714"/>
            <a:chExt cx="4184" cy="3224"/>
          </a:xfrm>
        </p:grpSpPr>
        <p:grpSp>
          <p:nvGrpSpPr>
            <p:cNvPr id="42" name="Google Shape;564;p27">
              <a:extLst>
                <a:ext uri="{FF2B5EF4-FFF2-40B4-BE49-F238E27FC236}">
                  <a16:creationId xmlns:a16="http://schemas.microsoft.com/office/drawing/2014/main" id="{8CF232AE-9926-7BA5-769E-99355B5F65F1}"/>
                </a:ext>
              </a:extLst>
            </p:cNvPr>
            <p:cNvGrpSpPr/>
            <p:nvPr/>
          </p:nvGrpSpPr>
          <p:grpSpPr>
            <a:xfrm>
              <a:off x="1145" y="714"/>
              <a:ext cx="3781" cy="3224"/>
              <a:chOff x="1145" y="714"/>
              <a:chExt cx="3781" cy="3224"/>
            </a:xfrm>
          </p:grpSpPr>
          <p:sp>
            <p:nvSpPr>
              <p:cNvPr id="52" name="Google Shape;565;p27">
                <a:extLst>
                  <a:ext uri="{FF2B5EF4-FFF2-40B4-BE49-F238E27FC236}">
                    <a16:creationId xmlns:a16="http://schemas.microsoft.com/office/drawing/2014/main" id="{B66F5F09-8333-78D6-CB95-A0936EA0C3E5}"/>
                  </a:ext>
                </a:extLst>
              </p:cNvPr>
              <p:cNvSpPr/>
              <p:nvPr/>
            </p:nvSpPr>
            <p:spPr>
              <a:xfrm>
                <a:off x="1145" y="2064"/>
                <a:ext cx="3781" cy="1874"/>
              </a:xfrm>
              <a:prstGeom prst="rect">
                <a:avLst/>
              </a:prstGeom>
              <a:solidFill>
                <a:srgbClr val="3333FF"/>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53" name="Google Shape;566;p27">
                <a:extLst>
                  <a:ext uri="{FF2B5EF4-FFF2-40B4-BE49-F238E27FC236}">
                    <a16:creationId xmlns:a16="http://schemas.microsoft.com/office/drawing/2014/main" id="{3718514F-BEB5-C20C-8629-3DF54B3D3172}"/>
                  </a:ext>
                </a:extLst>
              </p:cNvPr>
              <p:cNvSpPr/>
              <p:nvPr/>
            </p:nvSpPr>
            <p:spPr>
              <a:xfrm>
                <a:off x="1145" y="714"/>
                <a:ext cx="3781" cy="1404"/>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43" name="Google Shape;567;p27">
              <a:extLst>
                <a:ext uri="{FF2B5EF4-FFF2-40B4-BE49-F238E27FC236}">
                  <a16:creationId xmlns:a16="http://schemas.microsoft.com/office/drawing/2014/main" id="{DBA4B34E-B339-1A85-908D-4D5BE001AC98}"/>
                </a:ext>
              </a:extLst>
            </p:cNvPr>
            <p:cNvGrpSpPr/>
            <p:nvPr/>
          </p:nvGrpSpPr>
          <p:grpSpPr>
            <a:xfrm>
              <a:off x="753" y="879"/>
              <a:ext cx="4184" cy="2942"/>
              <a:chOff x="753" y="879"/>
              <a:chExt cx="4184" cy="2942"/>
            </a:xfrm>
          </p:grpSpPr>
          <p:grpSp>
            <p:nvGrpSpPr>
              <p:cNvPr id="44" name="Google Shape;568;p27">
                <a:extLst>
                  <a:ext uri="{FF2B5EF4-FFF2-40B4-BE49-F238E27FC236}">
                    <a16:creationId xmlns:a16="http://schemas.microsoft.com/office/drawing/2014/main" id="{EAE4FD07-F49A-D902-CA72-47C657DAC2BD}"/>
                  </a:ext>
                </a:extLst>
              </p:cNvPr>
              <p:cNvGrpSpPr/>
              <p:nvPr/>
            </p:nvGrpSpPr>
            <p:grpSpPr>
              <a:xfrm>
                <a:off x="1152" y="879"/>
                <a:ext cx="3488" cy="2942"/>
                <a:chOff x="1152" y="879"/>
                <a:chExt cx="3488" cy="2942"/>
              </a:xfrm>
            </p:grpSpPr>
            <p:sp>
              <p:nvSpPr>
                <p:cNvPr id="50" name="Google Shape;569;p27">
                  <a:extLst>
                    <a:ext uri="{FF2B5EF4-FFF2-40B4-BE49-F238E27FC236}">
                      <a16:creationId xmlns:a16="http://schemas.microsoft.com/office/drawing/2014/main" id="{7AC39F70-29F7-5748-AF54-B1DFD25886BF}"/>
                    </a:ext>
                  </a:extLst>
                </p:cNvPr>
                <p:cNvSpPr/>
                <p:nvPr/>
              </p:nvSpPr>
              <p:spPr>
                <a:xfrm>
                  <a:off x="1152" y="1040"/>
                  <a:ext cx="3488" cy="2691"/>
                </a:xfrm>
                <a:custGeom>
                  <a:avLst/>
                  <a:gdLst/>
                  <a:ahLst/>
                  <a:cxnLst/>
                  <a:rect l="l" t="t" r="r" b="b"/>
                  <a:pathLst>
                    <a:path w="3488" h="2691" extrusionOk="0">
                      <a:moveTo>
                        <a:pt x="422" y="0"/>
                      </a:moveTo>
                      <a:lnTo>
                        <a:pt x="10" y="1342"/>
                      </a:lnTo>
                      <a:lnTo>
                        <a:pt x="0" y="1517"/>
                      </a:lnTo>
                      <a:lnTo>
                        <a:pt x="20" y="1617"/>
                      </a:lnTo>
                      <a:lnTo>
                        <a:pt x="70" y="1761"/>
                      </a:lnTo>
                      <a:lnTo>
                        <a:pt x="145" y="1891"/>
                      </a:lnTo>
                      <a:lnTo>
                        <a:pt x="280" y="2033"/>
                      </a:lnTo>
                      <a:lnTo>
                        <a:pt x="460" y="2152"/>
                      </a:lnTo>
                      <a:lnTo>
                        <a:pt x="689" y="2272"/>
                      </a:lnTo>
                      <a:lnTo>
                        <a:pt x="1009" y="2399"/>
                      </a:lnTo>
                      <a:lnTo>
                        <a:pt x="1651" y="2596"/>
                      </a:lnTo>
                      <a:lnTo>
                        <a:pt x="1984" y="2661"/>
                      </a:lnTo>
                      <a:lnTo>
                        <a:pt x="2241" y="2689"/>
                      </a:lnTo>
                      <a:lnTo>
                        <a:pt x="2500" y="2690"/>
                      </a:lnTo>
                      <a:lnTo>
                        <a:pt x="2722" y="2622"/>
                      </a:lnTo>
                      <a:lnTo>
                        <a:pt x="2844" y="2551"/>
                      </a:lnTo>
                      <a:lnTo>
                        <a:pt x="2964" y="2438"/>
                      </a:lnTo>
                      <a:lnTo>
                        <a:pt x="3050" y="2321"/>
                      </a:lnTo>
                      <a:lnTo>
                        <a:pt x="3112" y="2168"/>
                      </a:lnTo>
                      <a:lnTo>
                        <a:pt x="3138" y="2082"/>
                      </a:lnTo>
                      <a:lnTo>
                        <a:pt x="3487" y="937"/>
                      </a:lnTo>
                      <a:lnTo>
                        <a:pt x="422"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51" name="Google Shape;570;p27">
                  <a:extLst>
                    <a:ext uri="{FF2B5EF4-FFF2-40B4-BE49-F238E27FC236}">
                      <a16:creationId xmlns:a16="http://schemas.microsoft.com/office/drawing/2014/main" id="{64A492C5-4EF9-218B-F4D6-830843934C46}"/>
                    </a:ext>
                  </a:extLst>
                </p:cNvPr>
                <p:cNvCxnSpPr/>
                <p:nvPr/>
              </p:nvCxnSpPr>
              <p:spPr>
                <a:xfrm flipH="1">
                  <a:off x="2441" y="879"/>
                  <a:ext cx="899" cy="2942"/>
                </a:xfrm>
                <a:prstGeom prst="straightConnector1">
                  <a:avLst/>
                </a:prstGeom>
                <a:noFill/>
                <a:ln w="12700" cap="flat" cmpd="sng">
                  <a:solidFill>
                    <a:srgbClr val="000000"/>
                  </a:solidFill>
                  <a:prstDash val="solid"/>
                  <a:round/>
                  <a:headEnd type="none" w="sm" len="sm"/>
                  <a:tailEnd type="none" w="sm" len="sm"/>
                </a:ln>
              </p:spPr>
            </p:cxnSp>
          </p:grpSp>
          <p:sp>
            <p:nvSpPr>
              <p:cNvPr id="45" name="Google Shape;571;p27">
                <a:extLst>
                  <a:ext uri="{FF2B5EF4-FFF2-40B4-BE49-F238E27FC236}">
                    <a16:creationId xmlns:a16="http://schemas.microsoft.com/office/drawing/2014/main" id="{5510D9E3-C770-5162-0245-B5345537CE77}"/>
                  </a:ext>
                </a:extLst>
              </p:cNvPr>
              <p:cNvSpPr/>
              <p:nvPr/>
            </p:nvSpPr>
            <p:spPr>
              <a:xfrm>
                <a:off x="807" y="1925"/>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46" name="Google Shape;572;p27">
                <a:extLst>
                  <a:ext uri="{FF2B5EF4-FFF2-40B4-BE49-F238E27FC236}">
                    <a16:creationId xmlns:a16="http://schemas.microsoft.com/office/drawing/2014/main" id="{6BE96E19-9675-B7F9-DA89-6378A30C3818}"/>
                  </a:ext>
                </a:extLst>
              </p:cNvPr>
              <p:cNvCxnSpPr/>
              <p:nvPr/>
            </p:nvCxnSpPr>
            <p:spPr>
              <a:xfrm>
                <a:off x="753" y="2133"/>
                <a:ext cx="4184" cy="0"/>
              </a:xfrm>
              <a:prstGeom prst="straightConnector1">
                <a:avLst/>
              </a:prstGeom>
              <a:noFill/>
              <a:ln w="12700" cap="flat" cmpd="sng">
                <a:solidFill>
                  <a:srgbClr val="000000"/>
                </a:solidFill>
                <a:prstDash val="solid"/>
                <a:round/>
                <a:headEnd type="none" w="sm" len="sm"/>
                <a:tailEnd type="none" w="sm" len="sm"/>
              </a:ln>
            </p:spPr>
          </p:cxnSp>
          <p:grpSp>
            <p:nvGrpSpPr>
              <p:cNvPr id="47" name="Google Shape;573;p27">
                <a:extLst>
                  <a:ext uri="{FF2B5EF4-FFF2-40B4-BE49-F238E27FC236}">
                    <a16:creationId xmlns:a16="http://schemas.microsoft.com/office/drawing/2014/main" id="{6A71DDD9-6674-554F-3011-374D6D6338AF}"/>
                  </a:ext>
                </a:extLst>
              </p:cNvPr>
              <p:cNvGrpSpPr/>
              <p:nvPr/>
            </p:nvGrpSpPr>
            <p:grpSpPr>
              <a:xfrm>
                <a:off x="2925" y="2798"/>
                <a:ext cx="360" cy="281"/>
                <a:chOff x="2925" y="2798"/>
                <a:chExt cx="360" cy="281"/>
              </a:xfrm>
            </p:grpSpPr>
            <p:sp>
              <p:nvSpPr>
                <p:cNvPr id="48" name="Google Shape;574;p27">
                  <a:extLst>
                    <a:ext uri="{FF2B5EF4-FFF2-40B4-BE49-F238E27FC236}">
                      <a16:creationId xmlns:a16="http://schemas.microsoft.com/office/drawing/2014/main" id="{83BB19EF-DEF6-1DAB-F4F4-5D79A3315F47}"/>
                    </a:ext>
                  </a:extLst>
                </p:cNvPr>
                <p:cNvSpPr/>
                <p:nvPr/>
              </p:nvSpPr>
              <p:spPr>
                <a:xfrm rot="-1200000">
                  <a:off x="3184" y="2863"/>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49" name="Google Shape;575;p27">
                  <a:extLst>
                    <a:ext uri="{FF2B5EF4-FFF2-40B4-BE49-F238E27FC236}">
                      <a16:creationId xmlns:a16="http://schemas.microsoft.com/office/drawing/2014/main" id="{6BBF98FE-A549-32FA-67C0-B272EFE427EB}"/>
                    </a:ext>
                  </a:extLst>
                </p:cNvPr>
                <p:cNvSpPr/>
                <p:nvPr/>
              </p:nvSpPr>
              <p:spPr>
                <a:xfrm>
                  <a:off x="2925" y="2798"/>
                  <a:ext cx="272" cy="281"/>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grpSp>
      </p:grpSp>
      <p:grpSp>
        <p:nvGrpSpPr>
          <p:cNvPr id="54" name="Google Shape;576;p27">
            <a:extLst>
              <a:ext uri="{FF2B5EF4-FFF2-40B4-BE49-F238E27FC236}">
                <a16:creationId xmlns:a16="http://schemas.microsoft.com/office/drawing/2014/main" id="{A490D6F1-1A6E-ACAA-2038-0B5E22FA80F1}"/>
              </a:ext>
            </a:extLst>
          </p:cNvPr>
          <p:cNvGrpSpPr/>
          <p:nvPr/>
        </p:nvGrpSpPr>
        <p:grpSpPr>
          <a:xfrm>
            <a:off x="2719388" y="1149350"/>
            <a:ext cx="6642100" cy="5118100"/>
            <a:chOff x="753" y="724"/>
            <a:chExt cx="4184" cy="3224"/>
          </a:xfrm>
        </p:grpSpPr>
        <p:grpSp>
          <p:nvGrpSpPr>
            <p:cNvPr id="55" name="Google Shape;577;p27">
              <a:extLst>
                <a:ext uri="{FF2B5EF4-FFF2-40B4-BE49-F238E27FC236}">
                  <a16:creationId xmlns:a16="http://schemas.microsoft.com/office/drawing/2014/main" id="{5668A901-7D01-5B4B-23CD-03BD17F39EA1}"/>
                </a:ext>
              </a:extLst>
            </p:cNvPr>
            <p:cNvGrpSpPr/>
            <p:nvPr/>
          </p:nvGrpSpPr>
          <p:grpSpPr>
            <a:xfrm>
              <a:off x="1145" y="724"/>
              <a:ext cx="3781" cy="3224"/>
              <a:chOff x="1145" y="724"/>
              <a:chExt cx="3781" cy="3224"/>
            </a:xfrm>
          </p:grpSpPr>
          <p:sp>
            <p:nvSpPr>
              <p:cNvPr id="65" name="Google Shape;578;p27">
                <a:extLst>
                  <a:ext uri="{FF2B5EF4-FFF2-40B4-BE49-F238E27FC236}">
                    <a16:creationId xmlns:a16="http://schemas.microsoft.com/office/drawing/2014/main" id="{44AC0C8F-DFBE-6537-99C3-8336C0B42AFF}"/>
                  </a:ext>
                </a:extLst>
              </p:cNvPr>
              <p:cNvSpPr/>
              <p:nvPr/>
            </p:nvSpPr>
            <p:spPr>
              <a:xfrm>
                <a:off x="1145" y="2074"/>
                <a:ext cx="3781" cy="1874"/>
              </a:xfrm>
              <a:prstGeom prst="rect">
                <a:avLst/>
              </a:prstGeom>
              <a:solidFill>
                <a:srgbClr val="3333FF"/>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6" name="Google Shape;579;p27">
                <a:extLst>
                  <a:ext uri="{FF2B5EF4-FFF2-40B4-BE49-F238E27FC236}">
                    <a16:creationId xmlns:a16="http://schemas.microsoft.com/office/drawing/2014/main" id="{1F0F0608-BA6E-DA9E-9EC3-A1F5784FA900}"/>
                  </a:ext>
                </a:extLst>
              </p:cNvPr>
              <p:cNvSpPr/>
              <p:nvPr/>
            </p:nvSpPr>
            <p:spPr>
              <a:xfrm>
                <a:off x="1145" y="724"/>
                <a:ext cx="3781" cy="1404"/>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56" name="Google Shape;580;p27">
              <a:extLst>
                <a:ext uri="{FF2B5EF4-FFF2-40B4-BE49-F238E27FC236}">
                  <a16:creationId xmlns:a16="http://schemas.microsoft.com/office/drawing/2014/main" id="{960824E1-FC7E-FF66-81B9-2FDA1806C669}"/>
                </a:ext>
              </a:extLst>
            </p:cNvPr>
            <p:cNvGrpSpPr/>
            <p:nvPr/>
          </p:nvGrpSpPr>
          <p:grpSpPr>
            <a:xfrm>
              <a:off x="753" y="921"/>
              <a:ext cx="4184" cy="2869"/>
              <a:chOff x="753" y="921"/>
              <a:chExt cx="4184" cy="2869"/>
            </a:xfrm>
          </p:grpSpPr>
          <p:grpSp>
            <p:nvGrpSpPr>
              <p:cNvPr id="57" name="Google Shape;581;p27">
                <a:extLst>
                  <a:ext uri="{FF2B5EF4-FFF2-40B4-BE49-F238E27FC236}">
                    <a16:creationId xmlns:a16="http://schemas.microsoft.com/office/drawing/2014/main" id="{FE734BA6-CDEC-CAB6-C221-39D834A7BE36}"/>
                  </a:ext>
                </a:extLst>
              </p:cNvPr>
              <p:cNvGrpSpPr/>
              <p:nvPr/>
            </p:nvGrpSpPr>
            <p:grpSpPr>
              <a:xfrm>
                <a:off x="1141" y="921"/>
                <a:ext cx="3525" cy="2869"/>
                <a:chOff x="1141" y="921"/>
                <a:chExt cx="3525" cy="2869"/>
              </a:xfrm>
            </p:grpSpPr>
            <p:sp>
              <p:nvSpPr>
                <p:cNvPr id="63" name="Google Shape;582;p27">
                  <a:extLst>
                    <a:ext uri="{FF2B5EF4-FFF2-40B4-BE49-F238E27FC236}">
                      <a16:creationId xmlns:a16="http://schemas.microsoft.com/office/drawing/2014/main" id="{989EFFA6-5469-D043-F017-B6A7937DFBCD}"/>
                    </a:ext>
                  </a:extLst>
                </p:cNvPr>
                <p:cNvSpPr/>
                <p:nvPr/>
              </p:nvSpPr>
              <p:spPr>
                <a:xfrm>
                  <a:off x="1141" y="928"/>
                  <a:ext cx="3525" cy="2862"/>
                </a:xfrm>
                <a:custGeom>
                  <a:avLst/>
                  <a:gdLst/>
                  <a:ahLst/>
                  <a:cxnLst/>
                  <a:rect l="l" t="t" r="r" b="b"/>
                  <a:pathLst>
                    <a:path w="3525" h="2862" extrusionOk="0">
                      <a:moveTo>
                        <a:pt x="552" y="0"/>
                      </a:moveTo>
                      <a:lnTo>
                        <a:pt x="25" y="1301"/>
                      </a:lnTo>
                      <a:lnTo>
                        <a:pt x="0" y="1474"/>
                      </a:lnTo>
                      <a:lnTo>
                        <a:pt x="11" y="1576"/>
                      </a:lnTo>
                      <a:lnTo>
                        <a:pt x="48" y="1724"/>
                      </a:lnTo>
                      <a:lnTo>
                        <a:pt x="111" y="1860"/>
                      </a:lnTo>
                      <a:lnTo>
                        <a:pt x="234" y="2013"/>
                      </a:lnTo>
                      <a:lnTo>
                        <a:pt x="403" y="2147"/>
                      </a:lnTo>
                      <a:lnTo>
                        <a:pt x="620" y="2286"/>
                      </a:lnTo>
                      <a:lnTo>
                        <a:pt x="928" y="2441"/>
                      </a:lnTo>
                      <a:lnTo>
                        <a:pt x="1550" y="2693"/>
                      </a:lnTo>
                      <a:lnTo>
                        <a:pt x="1876" y="2787"/>
                      </a:lnTo>
                      <a:lnTo>
                        <a:pt x="2130" y="2837"/>
                      </a:lnTo>
                      <a:lnTo>
                        <a:pt x="2388" y="2861"/>
                      </a:lnTo>
                      <a:lnTo>
                        <a:pt x="2615" y="2812"/>
                      </a:lnTo>
                      <a:lnTo>
                        <a:pt x="2743" y="2752"/>
                      </a:lnTo>
                      <a:lnTo>
                        <a:pt x="2872" y="2650"/>
                      </a:lnTo>
                      <a:lnTo>
                        <a:pt x="2968" y="2541"/>
                      </a:lnTo>
                      <a:lnTo>
                        <a:pt x="3043" y="2394"/>
                      </a:lnTo>
                      <a:lnTo>
                        <a:pt x="3076" y="2311"/>
                      </a:lnTo>
                      <a:lnTo>
                        <a:pt x="3524" y="1200"/>
                      </a:lnTo>
                      <a:lnTo>
                        <a:pt x="552"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4" name="Google Shape;583;p27">
                  <a:extLst>
                    <a:ext uri="{FF2B5EF4-FFF2-40B4-BE49-F238E27FC236}">
                      <a16:creationId xmlns:a16="http://schemas.microsoft.com/office/drawing/2014/main" id="{CF75E786-B856-D7C6-4A47-6993A12462E6}"/>
                    </a:ext>
                  </a:extLst>
                </p:cNvPr>
                <p:cNvCxnSpPr/>
                <p:nvPr/>
              </p:nvCxnSpPr>
              <p:spPr>
                <a:xfrm flipH="1">
                  <a:off x="2315" y="921"/>
                  <a:ext cx="1151" cy="2853"/>
                </a:xfrm>
                <a:prstGeom prst="straightConnector1">
                  <a:avLst/>
                </a:prstGeom>
                <a:noFill/>
                <a:ln w="12700" cap="flat" cmpd="sng">
                  <a:solidFill>
                    <a:srgbClr val="000000"/>
                  </a:solidFill>
                  <a:prstDash val="solid"/>
                  <a:round/>
                  <a:headEnd type="none" w="sm" len="sm"/>
                  <a:tailEnd type="none" w="sm" len="sm"/>
                </a:ln>
              </p:spPr>
            </p:cxnSp>
          </p:grpSp>
          <p:sp>
            <p:nvSpPr>
              <p:cNvPr id="58" name="Google Shape;584;p27">
                <a:extLst>
                  <a:ext uri="{FF2B5EF4-FFF2-40B4-BE49-F238E27FC236}">
                    <a16:creationId xmlns:a16="http://schemas.microsoft.com/office/drawing/2014/main" id="{29F1BBD1-CC61-F9F7-6B5E-AC7A46BCEA51}"/>
                  </a:ext>
                </a:extLst>
              </p:cNvPr>
              <p:cNvSpPr/>
              <p:nvPr/>
            </p:nvSpPr>
            <p:spPr>
              <a:xfrm>
                <a:off x="807" y="1923"/>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59" name="Google Shape;585;p27">
                <a:extLst>
                  <a:ext uri="{FF2B5EF4-FFF2-40B4-BE49-F238E27FC236}">
                    <a16:creationId xmlns:a16="http://schemas.microsoft.com/office/drawing/2014/main" id="{04A80244-D0FE-C040-BC52-1CA3DA97A123}"/>
                  </a:ext>
                </a:extLst>
              </p:cNvPr>
              <p:cNvCxnSpPr/>
              <p:nvPr/>
            </p:nvCxnSpPr>
            <p:spPr>
              <a:xfrm>
                <a:off x="753" y="2131"/>
                <a:ext cx="4184" cy="0"/>
              </a:xfrm>
              <a:prstGeom prst="straightConnector1">
                <a:avLst/>
              </a:prstGeom>
              <a:noFill/>
              <a:ln w="12700" cap="flat" cmpd="sng">
                <a:solidFill>
                  <a:srgbClr val="000000"/>
                </a:solidFill>
                <a:prstDash val="solid"/>
                <a:round/>
                <a:headEnd type="none" w="sm" len="sm"/>
                <a:tailEnd type="none" w="sm" len="sm"/>
              </a:ln>
            </p:spPr>
          </p:cxnSp>
          <p:grpSp>
            <p:nvGrpSpPr>
              <p:cNvPr id="60" name="Google Shape;586;p27">
                <a:extLst>
                  <a:ext uri="{FF2B5EF4-FFF2-40B4-BE49-F238E27FC236}">
                    <a16:creationId xmlns:a16="http://schemas.microsoft.com/office/drawing/2014/main" id="{46BC2162-2D5D-4BA5-9289-4AC9E5D2BF9E}"/>
                  </a:ext>
                </a:extLst>
              </p:cNvPr>
              <p:cNvGrpSpPr/>
              <p:nvPr/>
            </p:nvGrpSpPr>
            <p:grpSpPr>
              <a:xfrm>
                <a:off x="3065" y="2828"/>
                <a:ext cx="360" cy="281"/>
                <a:chOff x="3065" y="2828"/>
                <a:chExt cx="360" cy="281"/>
              </a:xfrm>
            </p:grpSpPr>
            <p:sp>
              <p:nvSpPr>
                <p:cNvPr id="61" name="Google Shape;587;p27">
                  <a:extLst>
                    <a:ext uri="{FF2B5EF4-FFF2-40B4-BE49-F238E27FC236}">
                      <a16:creationId xmlns:a16="http://schemas.microsoft.com/office/drawing/2014/main" id="{714FF860-E8CE-4E5D-AFB4-296F06FC6757}"/>
                    </a:ext>
                  </a:extLst>
                </p:cNvPr>
                <p:cNvSpPr/>
                <p:nvPr/>
              </p:nvSpPr>
              <p:spPr>
                <a:xfrm rot="-1200000">
                  <a:off x="3324" y="2893"/>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2" name="Google Shape;588;p27">
                  <a:extLst>
                    <a:ext uri="{FF2B5EF4-FFF2-40B4-BE49-F238E27FC236}">
                      <a16:creationId xmlns:a16="http://schemas.microsoft.com/office/drawing/2014/main" id="{E3FC0E84-449E-E7F0-C0F6-ACF52A6D9BE2}"/>
                    </a:ext>
                  </a:extLst>
                </p:cNvPr>
                <p:cNvSpPr/>
                <p:nvPr/>
              </p:nvSpPr>
              <p:spPr>
                <a:xfrm>
                  <a:off x="3065" y="2828"/>
                  <a:ext cx="272" cy="281"/>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grpSp>
      </p:grpSp>
    </p:spTree>
    <p:extLst>
      <p:ext uri="{BB962C8B-B14F-4D97-AF65-F5344CB8AC3E}">
        <p14:creationId xmlns:p14="http://schemas.microsoft.com/office/powerpoint/2010/main" val="4205055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childTnLst>
                                    <p:set>
                                      <p:cBhvr>
                                        <p:cTn id="9" dur="1" fill="hold">
                                          <p:stCondLst>
                                            <p:cond delay="0"/>
                                          </p:stCondLst>
                                        </p:cTn>
                                        <p:tgtEl>
                                          <p:spTgt spid="28"/>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500"/>
                                  </p:stCondLst>
                                  <p:childTnLst>
                                    <p:set>
                                      <p:cBhvr>
                                        <p:cTn id="12" dur="1" fill="hold">
                                          <p:stCondLst>
                                            <p:cond delay="0"/>
                                          </p:stCondLst>
                                        </p:cTn>
                                        <p:tgtEl>
                                          <p:spTgt spid="41"/>
                                        </p:tgtEl>
                                        <p:attrNameLst>
                                          <p:attrName>style.visibility</p:attrName>
                                        </p:attrNameLst>
                                      </p:cBhvr>
                                      <p:to>
                                        <p:strVal val="visible"/>
                                      </p:to>
                                    </p:set>
                                  </p:childTnLst>
                                </p:cTn>
                              </p:par>
                            </p:childTnLst>
                          </p:cTn>
                        </p:par>
                        <p:par>
                          <p:cTn id="13" fill="hold">
                            <p:stCondLst>
                              <p:cond delay="1000"/>
                            </p:stCondLst>
                            <p:childTnLst>
                              <p:par>
                                <p:cTn id="14" presetID="1" presetClass="entr" presetSubtype="0" fill="hold" nodeType="afterEffect">
                                  <p:stCondLst>
                                    <p:cond delay="500"/>
                                  </p:stCondLst>
                                  <p:childTnLst>
                                    <p:set>
                                      <p:cBhvr>
                                        <p:cTn id="15" dur="1" fill="hold">
                                          <p:stCondLst>
                                            <p:cond delay="0"/>
                                          </p:stCondLst>
                                        </p:cTn>
                                        <p:tgtEl>
                                          <p:spTgt spid="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93"/>
        <p:cNvGrpSpPr/>
        <p:nvPr/>
      </p:nvGrpSpPr>
      <p:grpSpPr>
        <a:xfrm>
          <a:off x="0" y="0"/>
          <a:ext cx="0" cy="0"/>
          <a:chOff x="0" y="0"/>
          <a:chExt cx="0" cy="0"/>
        </a:xfrm>
      </p:grpSpPr>
      <p:sp>
        <p:nvSpPr>
          <p:cNvPr id="594" name="Google Shape;594;p28"/>
          <p:cNvSpPr/>
          <p:nvPr/>
        </p:nvSpPr>
        <p:spPr>
          <a:xfrm>
            <a:off x="1525588" y="3922714"/>
            <a:ext cx="9142412" cy="2935287"/>
          </a:xfrm>
          <a:custGeom>
            <a:avLst/>
            <a:gdLst/>
            <a:ahLst/>
            <a:cxnLst/>
            <a:rect l="l" t="t" r="r" b="b"/>
            <a:pathLst>
              <a:path w="5759" h="1849" extrusionOk="0">
                <a:moveTo>
                  <a:pt x="0" y="0"/>
                </a:moveTo>
                <a:lnTo>
                  <a:pt x="0" y="1848"/>
                </a:lnTo>
                <a:lnTo>
                  <a:pt x="5758" y="1848"/>
                </a:lnTo>
                <a:lnTo>
                  <a:pt x="5758" y="0"/>
                </a:lnTo>
                <a:lnTo>
                  <a:pt x="0" y="0"/>
                </a:lnTo>
              </a:path>
            </a:pathLst>
          </a:custGeom>
          <a:solidFill>
            <a:srgbClr val="0000FF"/>
          </a:solidFill>
          <a:ln w="12700" cap="rnd" cmpd="sng">
            <a:solidFill>
              <a:srgbClr val="0000FF"/>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595" name="Google Shape;595;p28"/>
          <p:cNvSpPr/>
          <p:nvPr/>
        </p:nvSpPr>
        <p:spPr>
          <a:xfrm>
            <a:off x="3576639" y="2357439"/>
            <a:ext cx="4884737" cy="3235325"/>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596" name="Google Shape;596;p28"/>
          <p:cNvCxnSpPr/>
          <p:nvPr/>
        </p:nvCxnSpPr>
        <p:spPr>
          <a:xfrm>
            <a:off x="6007100" y="2114551"/>
            <a:ext cx="0" cy="3971925"/>
          </a:xfrm>
          <a:prstGeom prst="straightConnector1">
            <a:avLst/>
          </a:prstGeom>
          <a:noFill/>
          <a:ln w="25400" cap="flat" cmpd="sng">
            <a:solidFill>
              <a:srgbClr val="000000"/>
            </a:solidFill>
            <a:prstDash val="solid"/>
            <a:round/>
            <a:headEnd type="none" w="sm" len="sm"/>
            <a:tailEnd type="none" w="sm" len="sm"/>
          </a:ln>
        </p:spPr>
      </p:cxnSp>
      <p:grpSp>
        <p:nvGrpSpPr>
          <p:cNvPr id="597" name="Google Shape;597;p28"/>
          <p:cNvGrpSpPr/>
          <p:nvPr/>
        </p:nvGrpSpPr>
        <p:grpSpPr>
          <a:xfrm>
            <a:off x="5921376" y="4557721"/>
            <a:ext cx="652463" cy="328613"/>
            <a:chOff x="2770" y="2871"/>
            <a:chExt cx="411" cy="207"/>
          </a:xfrm>
        </p:grpSpPr>
        <p:sp>
          <p:nvSpPr>
            <p:cNvPr id="598" name="Google Shape;598;p28"/>
            <p:cNvSpPr/>
            <p:nvPr/>
          </p:nvSpPr>
          <p:spPr>
            <a:xfrm>
              <a:off x="2770" y="2936"/>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599" name="Google Shape;599;p28"/>
            <p:cNvSpPr/>
            <p:nvPr/>
          </p:nvSpPr>
          <p:spPr>
            <a:xfrm>
              <a:off x="2926" y="2871"/>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cxnSp>
        <p:nvCxnSpPr>
          <p:cNvPr id="600" name="Google Shape;600;p28"/>
          <p:cNvCxnSpPr/>
          <p:nvPr/>
        </p:nvCxnSpPr>
        <p:spPr>
          <a:xfrm>
            <a:off x="3609976" y="3925888"/>
            <a:ext cx="4803775" cy="0"/>
          </a:xfrm>
          <a:prstGeom prst="straightConnector1">
            <a:avLst/>
          </a:prstGeom>
          <a:noFill/>
          <a:ln w="12700" cap="flat" cmpd="sng">
            <a:solidFill>
              <a:srgbClr val="000000"/>
            </a:solidFill>
            <a:prstDash val="lgDash"/>
            <a:round/>
            <a:headEnd type="none" w="sm" len="sm"/>
            <a:tailEnd type="none" w="sm" len="sm"/>
          </a:ln>
        </p:spPr>
      </p:cxnSp>
      <p:sp>
        <p:nvSpPr>
          <p:cNvPr id="601" name="Google Shape;601;p28"/>
          <p:cNvSpPr/>
          <p:nvPr/>
        </p:nvSpPr>
        <p:spPr>
          <a:xfrm>
            <a:off x="1890713" y="920750"/>
            <a:ext cx="1357312"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2" name="Google Shape;602;p28"/>
          <p:cNvSpPr/>
          <p:nvPr/>
        </p:nvSpPr>
        <p:spPr>
          <a:xfrm>
            <a:off x="1690689" y="811214"/>
            <a:ext cx="1768475" cy="1036637"/>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3" name="Google Shape;603;p28"/>
          <p:cNvSpPr/>
          <p:nvPr/>
        </p:nvSpPr>
        <p:spPr>
          <a:xfrm>
            <a:off x="2570163" y="1020764"/>
            <a:ext cx="1357312" cy="814387"/>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4" name="Google Shape;604;p28"/>
          <p:cNvSpPr/>
          <p:nvPr/>
        </p:nvSpPr>
        <p:spPr>
          <a:xfrm>
            <a:off x="3524242" y="1139825"/>
            <a:ext cx="1357312"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5" name="Google Shape;605;p28"/>
          <p:cNvSpPr/>
          <p:nvPr/>
        </p:nvSpPr>
        <p:spPr>
          <a:xfrm>
            <a:off x="3968751" y="1260475"/>
            <a:ext cx="1357313"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6" name="Google Shape;606;p28"/>
          <p:cNvSpPr/>
          <p:nvPr/>
        </p:nvSpPr>
        <p:spPr>
          <a:xfrm>
            <a:off x="4660901" y="1377950"/>
            <a:ext cx="1357313"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7" name="Google Shape;607;p28"/>
          <p:cNvSpPr/>
          <p:nvPr/>
        </p:nvSpPr>
        <p:spPr>
          <a:xfrm>
            <a:off x="5341938" y="1498600"/>
            <a:ext cx="1357312"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08" name="Google Shape;608;p28"/>
          <p:cNvGrpSpPr/>
          <p:nvPr/>
        </p:nvGrpSpPr>
        <p:grpSpPr>
          <a:xfrm>
            <a:off x="3527426" y="674688"/>
            <a:ext cx="4983163" cy="5581650"/>
            <a:chOff x="1262" y="425"/>
            <a:chExt cx="3139" cy="3516"/>
          </a:xfrm>
        </p:grpSpPr>
        <p:sp>
          <p:nvSpPr>
            <p:cNvPr id="609" name="Google Shape;609;p28"/>
            <p:cNvSpPr/>
            <p:nvPr/>
          </p:nvSpPr>
          <p:spPr>
            <a:xfrm>
              <a:off x="1262" y="425"/>
              <a:ext cx="3139" cy="2035"/>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10" name="Google Shape;610;p28"/>
            <p:cNvGrpSpPr/>
            <p:nvPr/>
          </p:nvGrpSpPr>
          <p:grpSpPr>
            <a:xfrm>
              <a:off x="1293" y="1051"/>
              <a:ext cx="3077" cy="2890"/>
              <a:chOff x="1293" y="1051"/>
              <a:chExt cx="3077" cy="2890"/>
            </a:xfrm>
          </p:grpSpPr>
          <p:sp>
            <p:nvSpPr>
              <p:cNvPr id="611" name="Google Shape;611;p28"/>
              <p:cNvSpPr/>
              <p:nvPr/>
            </p:nvSpPr>
            <p:spPr>
              <a:xfrm>
                <a:off x="1293" y="1592"/>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12" name="Google Shape;612;p28"/>
              <p:cNvCxnSpPr/>
              <p:nvPr/>
            </p:nvCxnSpPr>
            <p:spPr>
              <a:xfrm>
                <a:off x="2824" y="1439"/>
                <a:ext cx="0" cy="2502"/>
              </a:xfrm>
              <a:prstGeom prst="straightConnector1">
                <a:avLst/>
              </a:prstGeom>
              <a:noFill/>
              <a:ln w="25400" cap="flat" cmpd="sng">
                <a:solidFill>
                  <a:srgbClr val="000000"/>
                </a:solidFill>
                <a:prstDash val="solid"/>
                <a:round/>
                <a:headEnd type="none" w="sm" len="sm"/>
                <a:tailEnd type="none" w="sm" len="sm"/>
              </a:ln>
            </p:spPr>
          </p:cxnSp>
          <p:sp>
            <p:nvSpPr>
              <p:cNvPr id="613" name="Google Shape;613;p28"/>
              <p:cNvSpPr/>
              <p:nvPr/>
            </p:nvSpPr>
            <p:spPr>
              <a:xfrm>
                <a:off x="2405" y="1051"/>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614" name="Google Shape;614;p28"/>
            <p:cNvCxnSpPr/>
            <p:nvPr/>
          </p:nvCxnSpPr>
          <p:spPr>
            <a:xfrm>
              <a:off x="1324" y="2462"/>
              <a:ext cx="3026" cy="0"/>
            </a:xfrm>
            <a:prstGeom prst="straightConnector1">
              <a:avLst/>
            </a:prstGeom>
            <a:noFill/>
            <a:ln w="12700" cap="flat" cmpd="sng">
              <a:solidFill>
                <a:srgbClr val="000000"/>
              </a:solidFill>
              <a:prstDash val="lgDash"/>
              <a:round/>
              <a:headEnd type="none" w="sm" len="sm"/>
              <a:tailEnd type="none" w="sm" len="sm"/>
            </a:ln>
          </p:spPr>
        </p:cxnSp>
        <p:grpSp>
          <p:nvGrpSpPr>
            <p:cNvPr id="615" name="Google Shape;615;p28"/>
            <p:cNvGrpSpPr/>
            <p:nvPr/>
          </p:nvGrpSpPr>
          <p:grpSpPr>
            <a:xfrm>
              <a:off x="2780" y="2968"/>
              <a:ext cx="411" cy="207"/>
              <a:chOff x="2780" y="2968"/>
              <a:chExt cx="411" cy="207"/>
            </a:xfrm>
          </p:grpSpPr>
          <p:sp>
            <p:nvSpPr>
              <p:cNvPr id="616" name="Google Shape;616;p28"/>
              <p:cNvSpPr/>
              <p:nvPr/>
            </p:nvSpPr>
            <p:spPr>
              <a:xfrm>
                <a:off x="2780" y="3033"/>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17" name="Google Shape;617;p28"/>
              <p:cNvSpPr/>
              <p:nvPr/>
            </p:nvSpPr>
            <p:spPr>
              <a:xfrm>
                <a:off x="2936" y="2968"/>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chemeClr val="lt2"/>
                    </a:solidFill>
                    <a:latin typeface="Arial"/>
                    <a:ea typeface="Arial"/>
                    <a:cs typeface="Arial"/>
                    <a:sym typeface="Arial"/>
                  </a:rPr>
                  <a:t>B</a:t>
                </a:r>
                <a:endParaRPr/>
              </a:p>
            </p:txBody>
          </p:sp>
        </p:grpSp>
        <p:grpSp>
          <p:nvGrpSpPr>
            <p:cNvPr id="618" name="Google Shape;618;p28"/>
            <p:cNvGrpSpPr/>
            <p:nvPr/>
          </p:nvGrpSpPr>
          <p:grpSpPr>
            <a:xfrm>
              <a:off x="2781" y="2914"/>
              <a:ext cx="411" cy="207"/>
              <a:chOff x="2781" y="2914"/>
              <a:chExt cx="411" cy="207"/>
            </a:xfrm>
          </p:grpSpPr>
          <p:sp>
            <p:nvSpPr>
              <p:cNvPr id="619" name="Google Shape;619;p28"/>
              <p:cNvSpPr/>
              <p:nvPr/>
            </p:nvSpPr>
            <p:spPr>
              <a:xfrm>
                <a:off x="2781" y="2979"/>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20" name="Google Shape;620;p28"/>
              <p:cNvSpPr/>
              <p:nvPr/>
            </p:nvSpPr>
            <p:spPr>
              <a:xfrm>
                <a:off x="2937" y="2914"/>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grpSp>
      <p:grpSp>
        <p:nvGrpSpPr>
          <p:cNvPr id="621" name="Google Shape;621;p28"/>
          <p:cNvGrpSpPr/>
          <p:nvPr/>
        </p:nvGrpSpPr>
        <p:grpSpPr>
          <a:xfrm>
            <a:off x="3476625" y="676276"/>
            <a:ext cx="5018088" cy="5768975"/>
            <a:chOff x="1230" y="426"/>
            <a:chExt cx="3161" cy="3634"/>
          </a:xfrm>
        </p:grpSpPr>
        <p:sp>
          <p:nvSpPr>
            <p:cNvPr id="622" name="Google Shape;622;p28"/>
            <p:cNvSpPr/>
            <p:nvPr/>
          </p:nvSpPr>
          <p:spPr>
            <a:xfrm>
              <a:off x="1230" y="426"/>
              <a:ext cx="3161" cy="2035"/>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23" name="Google Shape;623;p28"/>
            <p:cNvGrpSpPr/>
            <p:nvPr/>
          </p:nvGrpSpPr>
          <p:grpSpPr>
            <a:xfrm>
              <a:off x="1282" y="1170"/>
              <a:ext cx="3077" cy="2890"/>
              <a:chOff x="1282" y="1170"/>
              <a:chExt cx="3077" cy="2890"/>
            </a:xfrm>
          </p:grpSpPr>
          <p:sp>
            <p:nvSpPr>
              <p:cNvPr id="624" name="Google Shape;624;p28"/>
              <p:cNvSpPr/>
              <p:nvPr/>
            </p:nvSpPr>
            <p:spPr>
              <a:xfrm>
                <a:off x="1282" y="1711"/>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25" name="Google Shape;625;p28"/>
              <p:cNvCxnSpPr/>
              <p:nvPr/>
            </p:nvCxnSpPr>
            <p:spPr>
              <a:xfrm>
                <a:off x="2813" y="1558"/>
                <a:ext cx="0" cy="2502"/>
              </a:xfrm>
              <a:prstGeom prst="straightConnector1">
                <a:avLst/>
              </a:prstGeom>
              <a:noFill/>
              <a:ln w="25400" cap="flat" cmpd="sng">
                <a:solidFill>
                  <a:srgbClr val="000000"/>
                </a:solidFill>
                <a:prstDash val="solid"/>
                <a:round/>
                <a:headEnd type="none" w="sm" len="sm"/>
                <a:tailEnd type="none" w="sm" len="sm"/>
              </a:ln>
            </p:spPr>
          </p:cxnSp>
          <p:sp>
            <p:nvSpPr>
              <p:cNvPr id="626" name="Google Shape;626;p28"/>
              <p:cNvSpPr/>
              <p:nvPr/>
            </p:nvSpPr>
            <p:spPr>
              <a:xfrm>
                <a:off x="2394" y="1170"/>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627" name="Google Shape;627;p28"/>
            <p:cNvCxnSpPr/>
            <p:nvPr/>
          </p:nvCxnSpPr>
          <p:spPr>
            <a:xfrm>
              <a:off x="1313" y="2463"/>
              <a:ext cx="3026" cy="0"/>
            </a:xfrm>
            <a:prstGeom prst="straightConnector1">
              <a:avLst/>
            </a:prstGeom>
            <a:noFill/>
            <a:ln w="12700" cap="flat" cmpd="sng">
              <a:solidFill>
                <a:srgbClr val="000000"/>
              </a:solidFill>
              <a:prstDash val="lgDash"/>
              <a:round/>
              <a:headEnd type="none" w="sm" len="sm"/>
              <a:tailEnd type="none" w="sm" len="sm"/>
            </a:ln>
          </p:spPr>
        </p:cxnSp>
        <p:grpSp>
          <p:nvGrpSpPr>
            <p:cNvPr id="628" name="Google Shape;628;p28"/>
            <p:cNvGrpSpPr/>
            <p:nvPr/>
          </p:nvGrpSpPr>
          <p:grpSpPr>
            <a:xfrm>
              <a:off x="2769" y="3087"/>
              <a:ext cx="411" cy="207"/>
              <a:chOff x="2769" y="3087"/>
              <a:chExt cx="411" cy="207"/>
            </a:xfrm>
          </p:grpSpPr>
          <p:sp>
            <p:nvSpPr>
              <p:cNvPr id="629" name="Google Shape;629;p28"/>
              <p:cNvSpPr/>
              <p:nvPr/>
            </p:nvSpPr>
            <p:spPr>
              <a:xfrm>
                <a:off x="2769" y="3152"/>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30" name="Google Shape;630;p28"/>
              <p:cNvSpPr/>
              <p:nvPr/>
            </p:nvSpPr>
            <p:spPr>
              <a:xfrm>
                <a:off x="2925" y="3087"/>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chemeClr val="lt2"/>
                    </a:solidFill>
                    <a:latin typeface="Arial"/>
                    <a:ea typeface="Arial"/>
                    <a:cs typeface="Arial"/>
                    <a:sym typeface="Arial"/>
                  </a:rPr>
                  <a:t>B</a:t>
                </a:r>
                <a:endParaRPr/>
              </a:p>
            </p:txBody>
          </p:sp>
        </p:grpSp>
        <p:grpSp>
          <p:nvGrpSpPr>
            <p:cNvPr id="631" name="Google Shape;631;p28"/>
            <p:cNvGrpSpPr/>
            <p:nvPr/>
          </p:nvGrpSpPr>
          <p:grpSpPr>
            <a:xfrm>
              <a:off x="2770" y="2958"/>
              <a:ext cx="411" cy="207"/>
              <a:chOff x="2770" y="2958"/>
              <a:chExt cx="411" cy="207"/>
            </a:xfrm>
          </p:grpSpPr>
          <p:sp>
            <p:nvSpPr>
              <p:cNvPr id="632" name="Google Shape;632;p28"/>
              <p:cNvSpPr/>
              <p:nvPr/>
            </p:nvSpPr>
            <p:spPr>
              <a:xfrm>
                <a:off x="2770" y="3023"/>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33" name="Google Shape;633;p28"/>
              <p:cNvSpPr/>
              <p:nvPr/>
            </p:nvSpPr>
            <p:spPr>
              <a:xfrm>
                <a:off x="2926" y="2958"/>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grpSp>
      <p:grpSp>
        <p:nvGrpSpPr>
          <p:cNvPr id="634" name="Google Shape;634;p28"/>
          <p:cNvGrpSpPr/>
          <p:nvPr/>
        </p:nvGrpSpPr>
        <p:grpSpPr>
          <a:xfrm>
            <a:off x="3494088" y="676275"/>
            <a:ext cx="4983162" cy="5956300"/>
            <a:chOff x="1241" y="426"/>
            <a:chExt cx="3139" cy="3752"/>
          </a:xfrm>
        </p:grpSpPr>
        <p:sp>
          <p:nvSpPr>
            <p:cNvPr id="635" name="Google Shape;635;p28"/>
            <p:cNvSpPr/>
            <p:nvPr/>
          </p:nvSpPr>
          <p:spPr>
            <a:xfrm>
              <a:off x="1241" y="426"/>
              <a:ext cx="3139" cy="2035"/>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36" name="Google Shape;636;p28"/>
            <p:cNvGrpSpPr/>
            <p:nvPr/>
          </p:nvGrpSpPr>
          <p:grpSpPr>
            <a:xfrm>
              <a:off x="1283" y="1288"/>
              <a:ext cx="3077" cy="2890"/>
              <a:chOff x="1283" y="1288"/>
              <a:chExt cx="3077" cy="2890"/>
            </a:xfrm>
          </p:grpSpPr>
          <p:sp>
            <p:nvSpPr>
              <p:cNvPr id="637" name="Google Shape;637;p28"/>
              <p:cNvSpPr/>
              <p:nvPr/>
            </p:nvSpPr>
            <p:spPr>
              <a:xfrm>
                <a:off x="1283" y="1829"/>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38" name="Google Shape;638;p28"/>
              <p:cNvCxnSpPr/>
              <p:nvPr/>
            </p:nvCxnSpPr>
            <p:spPr>
              <a:xfrm>
                <a:off x="2814" y="1676"/>
                <a:ext cx="0" cy="2502"/>
              </a:xfrm>
              <a:prstGeom prst="straightConnector1">
                <a:avLst/>
              </a:prstGeom>
              <a:noFill/>
              <a:ln w="25400" cap="flat" cmpd="sng">
                <a:solidFill>
                  <a:srgbClr val="000000"/>
                </a:solidFill>
                <a:prstDash val="solid"/>
                <a:round/>
                <a:headEnd type="none" w="sm" len="sm"/>
                <a:tailEnd type="none" w="sm" len="sm"/>
              </a:ln>
            </p:spPr>
          </p:cxnSp>
          <p:sp>
            <p:nvSpPr>
              <p:cNvPr id="639" name="Google Shape;639;p28"/>
              <p:cNvSpPr/>
              <p:nvPr/>
            </p:nvSpPr>
            <p:spPr>
              <a:xfrm>
                <a:off x="2395" y="1288"/>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640" name="Google Shape;640;p28"/>
            <p:cNvCxnSpPr/>
            <p:nvPr/>
          </p:nvCxnSpPr>
          <p:spPr>
            <a:xfrm>
              <a:off x="1314" y="2463"/>
              <a:ext cx="3026" cy="0"/>
            </a:xfrm>
            <a:prstGeom prst="straightConnector1">
              <a:avLst/>
            </a:prstGeom>
            <a:noFill/>
            <a:ln w="12700" cap="flat" cmpd="sng">
              <a:solidFill>
                <a:srgbClr val="000000"/>
              </a:solidFill>
              <a:prstDash val="lgDash"/>
              <a:round/>
              <a:headEnd type="none" w="sm" len="sm"/>
              <a:tailEnd type="none" w="sm" len="sm"/>
            </a:ln>
          </p:spPr>
        </p:cxnSp>
        <p:grpSp>
          <p:nvGrpSpPr>
            <p:cNvPr id="641" name="Google Shape;641;p28"/>
            <p:cNvGrpSpPr/>
            <p:nvPr/>
          </p:nvGrpSpPr>
          <p:grpSpPr>
            <a:xfrm>
              <a:off x="2771" y="3012"/>
              <a:ext cx="411" cy="207"/>
              <a:chOff x="2771" y="3012"/>
              <a:chExt cx="411" cy="207"/>
            </a:xfrm>
          </p:grpSpPr>
          <p:sp>
            <p:nvSpPr>
              <p:cNvPr id="642" name="Google Shape;642;p28"/>
              <p:cNvSpPr/>
              <p:nvPr/>
            </p:nvSpPr>
            <p:spPr>
              <a:xfrm>
                <a:off x="2771" y="3077"/>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43" name="Google Shape;643;p28"/>
              <p:cNvSpPr/>
              <p:nvPr/>
            </p:nvSpPr>
            <p:spPr>
              <a:xfrm>
                <a:off x="2927" y="3012"/>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grpSp>
          <p:nvGrpSpPr>
            <p:cNvPr id="644" name="Google Shape;644;p28"/>
            <p:cNvGrpSpPr/>
            <p:nvPr/>
          </p:nvGrpSpPr>
          <p:grpSpPr>
            <a:xfrm>
              <a:off x="2770" y="3205"/>
              <a:ext cx="411" cy="207"/>
              <a:chOff x="2770" y="3205"/>
              <a:chExt cx="411" cy="207"/>
            </a:xfrm>
          </p:grpSpPr>
          <p:sp>
            <p:nvSpPr>
              <p:cNvPr id="645" name="Google Shape;645;p28"/>
              <p:cNvSpPr/>
              <p:nvPr/>
            </p:nvSpPr>
            <p:spPr>
              <a:xfrm>
                <a:off x="2770" y="3270"/>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46" name="Google Shape;646;p28"/>
              <p:cNvSpPr/>
              <p:nvPr/>
            </p:nvSpPr>
            <p:spPr>
              <a:xfrm>
                <a:off x="2926" y="3205"/>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chemeClr val="lt2"/>
                    </a:solidFill>
                    <a:latin typeface="Arial"/>
                    <a:ea typeface="Arial"/>
                    <a:cs typeface="Arial"/>
                    <a:sym typeface="Arial"/>
                  </a:rPr>
                  <a:t>B</a:t>
                </a:r>
                <a:endParaRPr/>
              </a:p>
            </p:txBody>
          </p:sp>
        </p:grpSp>
      </p:grpSp>
      <p:grpSp>
        <p:nvGrpSpPr>
          <p:cNvPr id="647" name="Google Shape;647;p28"/>
          <p:cNvGrpSpPr/>
          <p:nvPr/>
        </p:nvGrpSpPr>
        <p:grpSpPr>
          <a:xfrm>
            <a:off x="3524232" y="676275"/>
            <a:ext cx="4970462" cy="6159500"/>
            <a:chOff x="1251" y="426"/>
            <a:chExt cx="3131" cy="3880"/>
          </a:xfrm>
        </p:grpSpPr>
        <p:sp>
          <p:nvSpPr>
            <p:cNvPr id="648" name="Google Shape;648;p28"/>
            <p:cNvSpPr/>
            <p:nvPr/>
          </p:nvSpPr>
          <p:spPr>
            <a:xfrm>
              <a:off x="1251" y="426"/>
              <a:ext cx="3129" cy="2035"/>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49" name="Google Shape;649;p28"/>
            <p:cNvGrpSpPr/>
            <p:nvPr/>
          </p:nvGrpSpPr>
          <p:grpSpPr>
            <a:xfrm>
              <a:off x="1305" y="1416"/>
              <a:ext cx="3077" cy="2890"/>
              <a:chOff x="1305" y="1416"/>
              <a:chExt cx="3077" cy="2890"/>
            </a:xfrm>
          </p:grpSpPr>
          <p:sp>
            <p:nvSpPr>
              <p:cNvPr id="650" name="Google Shape;650;p28"/>
              <p:cNvSpPr/>
              <p:nvPr/>
            </p:nvSpPr>
            <p:spPr>
              <a:xfrm>
                <a:off x="1305" y="1957"/>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51" name="Google Shape;651;p28"/>
              <p:cNvCxnSpPr/>
              <p:nvPr/>
            </p:nvCxnSpPr>
            <p:spPr>
              <a:xfrm>
                <a:off x="2813" y="1804"/>
                <a:ext cx="0" cy="2502"/>
              </a:xfrm>
              <a:prstGeom prst="straightConnector1">
                <a:avLst/>
              </a:prstGeom>
              <a:noFill/>
              <a:ln w="25400" cap="flat" cmpd="sng">
                <a:solidFill>
                  <a:srgbClr val="000000"/>
                </a:solidFill>
                <a:prstDash val="solid"/>
                <a:round/>
                <a:headEnd type="none" w="sm" len="sm"/>
                <a:tailEnd type="none" w="sm" len="sm"/>
              </a:ln>
            </p:spPr>
          </p:cxnSp>
          <p:sp>
            <p:nvSpPr>
              <p:cNvPr id="652" name="Google Shape;652;p28"/>
              <p:cNvSpPr/>
              <p:nvPr/>
            </p:nvSpPr>
            <p:spPr>
              <a:xfrm>
                <a:off x="2394" y="1416"/>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653" name="Google Shape;653;p28"/>
            <p:cNvCxnSpPr/>
            <p:nvPr/>
          </p:nvCxnSpPr>
          <p:spPr>
            <a:xfrm>
              <a:off x="1313" y="2463"/>
              <a:ext cx="3026" cy="0"/>
            </a:xfrm>
            <a:prstGeom prst="straightConnector1">
              <a:avLst/>
            </a:prstGeom>
            <a:noFill/>
            <a:ln w="12700" cap="flat" cmpd="sng">
              <a:solidFill>
                <a:srgbClr val="000000"/>
              </a:solidFill>
              <a:prstDash val="lgDash"/>
              <a:round/>
              <a:headEnd type="none" w="sm" len="sm"/>
              <a:tailEnd type="none" w="sm" len="sm"/>
            </a:ln>
          </p:spPr>
        </p:cxnSp>
        <p:grpSp>
          <p:nvGrpSpPr>
            <p:cNvPr id="654" name="Google Shape;654;p28"/>
            <p:cNvGrpSpPr/>
            <p:nvPr/>
          </p:nvGrpSpPr>
          <p:grpSpPr>
            <a:xfrm>
              <a:off x="2770" y="3066"/>
              <a:ext cx="411" cy="207"/>
              <a:chOff x="2770" y="3066"/>
              <a:chExt cx="411" cy="207"/>
            </a:xfrm>
          </p:grpSpPr>
          <p:sp>
            <p:nvSpPr>
              <p:cNvPr id="655" name="Google Shape;655;p28"/>
              <p:cNvSpPr/>
              <p:nvPr/>
            </p:nvSpPr>
            <p:spPr>
              <a:xfrm>
                <a:off x="2770" y="3131"/>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56" name="Google Shape;656;p28"/>
              <p:cNvSpPr/>
              <p:nvPr/>
            </p:nvSpPr>
            <p:spPr>
              <a:xfrm>
                <a:off x="2926" y="3066"/>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grpSp>
          <p:nvGrpSpPr>
            <p:cNvPr id="657" name="Google Shape;657;p28"/>
            <p:cNvGrpSpPr/>
            <p:nvPr/>
          </p:nvGrpSpPr>
          <p:grpSpPr>
            <a:xfrm>
              <a:off x="2769" y="3365"/>
              <a:ext cx="411" cy="207"/>
              <a:chOff x="2769" y="3365"/>
              <a:chExt cx="411" cy="207"/>
            </a:xfrm>
          </p:grpSpPr>
          <p:sp>
            <p:nvSpPr>
              <p:cNvPr id="658" name="Google Shape;658;p28"/>
              <p:cNvSpPr/>
              <p:nvPr/>
            </p:nvSpPr>
            <p:spPr>
              <a:xfrm>
                <a:off x="2769" y="3430"/>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59" name="Google Shape;659;p28"/>
              <p:cNvSpPr/>
              <p:nvPr/>
            </p:nvSpPr>
            <p:spPr>
              <a:xfrm>
                <a:off x="2925" y="3365"/>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chemeClr val="lt2"/>
                    </a:solidFill>
                    <a:latin typeface="Arial"/>
                    <a:ea typeface="Arial"/>
                    <a:cs typeface="Arial"/>
                    <a:sym typeface="Arial"/>
                  </a:rPr>
                  <a:t>B</a:t>
                </a:r>
                <a:endParaRPr/>
              </a:p>
            </p:txBody>
          </p:sp>
        </p:grpSp>
      </p:grpSp>
      <p:sp>
        <p:nvSpPr>
          <p:cNvPr id="660" name="Google Shape;660;p28"/>
          <p:cNvSpPr txBox="1">
            <a:spLocks noGrp="1"/>
          </p:cNvSpPr>
          <p:nvPr>
            <p:ph type="title"/>
          </p:nvPr>
        </p:nvSpPr>
        <p:spPr>
          <a:xfrm>
            <a:off x="881448" y="-59529"/>
            <a:ext cx="8229600" cy="1143000"/>
          </a:xfrm>
          <a:prstGeom prst="rect">
            <a:avLst/>
          </a:prstGeom>
          <a:noFill/>
          <a:ln>
            <a:noFill/>
          </a:ln>
        </p:spPr>
        <p:txBody>
          <a:bodyPr spcFirstLastPara="1" vert="horz" wrap="square" lIns="91425" tIns="45700" rIns="91425" bIns="45700" rtlCol="0" anchor="ctr" anchorCtr="0">
            <a:normAutofit/>
          </a:bodyPr>
          <a:lstStyle/>
          <a:p>
            <a:pPr>
              <a:spcBef>
                <a:spcPts val="0"/>
              </a:spcBef>
              <a:buClr>
                <a:schemeClr val="dk2"/>
              </a:buClr>
              <a:buSzPct val="100000"/>
            </a:pPr>
            <a:r>
              <a:rPr lang="es-ES" dirty="0"/>
              <a:t>Centro de Boyantez</a:t>
            </a:r>
            <a:endParaRPr dirty="0"/>
          </a:p>
        </p:txBody>
      </p:sp>
      <p:sp>
        <p:nvSpPr>
          <p:cNvPr id="2" name="Marcador de fecha 1">
            <a:extLst>
              <a:ext uri="{FF2B5EF4-FFF2-40B4-BE49-F238E27FC236}">
                <a16:creationId xmlns:a16="http://schemas.microsoft.com/office/drawing/2014/main" id="{85BA2129-A7BB-E6A6-DE3C-FB89B0EE0D69}"/>
              </a:ext>
            </a:extLst>
          </p:cNvPr>
          <p:cNvSpPr>
            <a:spLocks noGrp="1"/>
          </p:cNvSpPr>
          <p:nvPr>
            <p:ph type="dt" sz="half" idx="10"/>
          </p:nvPr>
        </p:nvSpPr>
        <p:spPr/>
        <p:txBody>
          <a:bodyPr/>
          <a:lstStyle/>
          <a:p>
            <a:pPr>
              <a:defRPr/>
            </a:pPr>
            <a:fld id="{B97B13CA-9811-4524-A3D8-56022782D87D}" type="datetime1">
              <a:rPr lang="es-CL" smtClean="0"/>
              <a:t>10-02-2026</a:t>
            </a:fld>
            <a:endParaRPr lang="es-ES"/>
          </a:p>
        </p:txBody>
      </p:sp>
      <p:sp>
        <p:nvSpPr>
          <p:cNvPr id="3" name="Marcador de número de diapositiva 2">
            <a:extLst>
              <a:ext uri="{FF2B5EF4-FFF2-40B4-BE49-F238E27FC236}">
                <a16:creationId xmlns:a16="http://schemas.microsoft.com/office/drawing/2014/main" id="{F7097BEC-2581-631B-A191-B95311F6EB4A}"/>
              </a:ext>
            </a:extLst>
          </p:cNvPr>
          <p:cNvSpPr>
            <a:spLocks noGrp="1"/>
          </p:cNvSpPr>
          <p:nvPr>
            <p:ph type="sldNum" sz="quarter" idx="12"/>
          </p:nvPr>
        </p:nvSpPr>
        <p:spPr/>
        <p:txBody>
          <a:bodyPr/>
          <a:lstStyle/>
          <a:p>
            <a:pPr>
              <a:defRPr/>
            </a:pPr>
            <a:fld id="{512A34C5-A7E8-4629-B921-404C04172488}" type="slidenum">
              <a:rPr lang="es-ES" smtClean="0"/>
              <a:pPr>
                <a:defRPr/>
              </a:pPr>
              <a:t>20</a:t>
            </a:fld>
            <a:endParaRPr lang="es-ES"/>
          </a:p>
        </p:txBody>
      </p:sp>
      <p:sp>
        <p:nvSpPr>
          <p:cNvPr id="4" name="Marcador de pie de página 3">
            <a:extLst>
              <a:ext uri="{FF2B5EF4-FFF2-40B4-BE49-F238E27FC236}">
                <a16:creationId xmlns:a16="http://schemas.microsoft.com/office/drawing/2014/main" id="{48AFB8EE-0A8D-A159-FFC1-0FF3BE296BE5}"/>
              </a:ext>
            </a:extLst>
          </p:cNvPr>
          <p:cNvSpPr>
            <a:spLocks noGrp="1"/>
          </p:cNvSpPr>
          <p:nvPr>
            <p:ph type="ftr" sz="quarter" idx="11"/>
          </p:nvPr>
        </p:nvSpPr>
        <p:spPr/>
        <p:txBody>
          <a:bodyPr/>
          <a:lstStyle/>
          <a:p>
            <a:pPr>
              <a:defRPr/>
            </a:pPr>
            <a:r>
              <a:rPr lang="es-ES"/>
              <a:t>Fundamentos de Estabildad UT 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0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childTnLst>
                                    <p:set>
                                      <p:cBhvr>
                                        <p:cTn id="9" dur="1" fill="hold">
                                          <p:stCondLst>
                                            <p:cond delay="0"/>
                                          </p:stCondLst>
                                        </p:cTn>
                                        <p:tgtEl>
                                          <p:spTgt spid="634"/>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500"/>
                                  </p:stCondLst>
                                  <p:childTnLst>
                                    <p:set>
                                      <p:cBhvr>
                                        <p:cTn id="12" dur="1" fill="hold">
                                          <p:stCondLst>
                                            <p:cond delay="0"/>
                                          </p:stCondLst>
                                        </p:cTn>
                                        <p:tgtEl>
                                          <p:spTgt spid="607"/>
                                        </p:tgtEl>
                                        <p:attrNameLst>
                                          <p:attrName>style.visibility</p:attrName>
                                        </p:attrNameLst>
                                      </p:cBhvr>
                                      <p:to>
                                        <p:strVal val="visible"/>
                                      </p:to>
                                    </p:set>
                                  </p:childTnLst>
                                </p:cTn>
                              </p:par>
                            </p:childTnLst>
                          </p:cTn>
                        </p:par>
                        <p:par>
                          <p:cTn id="13" fill="hold">
                            <p:stCondLst>
                              <p:cond delay="1000"/>
                            </p:stCondLst>
                            <p:childTnLst>
                              <p:par>
                                <p:cTn id="14" presetID="1" presetClass="entr" presetSubtype="0" fill="hold" nodeType="afterEffect">
                                  <p:stCondLst>
                                    <p:cond delay="0"/>
                                  </p:stCondLst>
                                  <p:childTnLst>
                                    <p:set>
                                      <p:cBhvr>
                                        <p:cTn id="15" dur="1" fill="hold">
                                          <p:stCondLst>
                                            <p:cond delay="0"/>
                                          </p:stCondLst>
                                        </p:cTn>
                                        <p:tgtEl>
                                          <p:spTgt spid="647"/>
                                        </p:tgtEl>
                                        <p:attrNameLst>
                                          <p:attrName>style.visibility</p:attrName>
                                        </p:attrNameLst>
                                      </p:cBhvr>
                                      <p:to>
                                        <p:strVal val="visible"/>
                                      </p:to>
                                    </p:set>
                                  </p:childTnLst>
                                </p:cTn>
                              </p:par>
                              <p:par>
                                <p:cTn id="16" presetID="10" presetClass="entr" presetSubtype="0" fill="hold" nodeType="withEffect">
                                  <p:stCondLst>
                                    <p:cond delay="0"/>
                                  </p:stCondLst>
                                  <p:childTnLst>
                                    <p:set>
                                      <p:cBhvr>
                                        <p:cTn id="17" dur="1" fill="hold">
                                          <p:stCondLst>
                                            <p:cond delay="0"/>
                                          </p:stCondLst>
                                        </p:cTn>
                                        <p:tgtEl>
                                          <p:spTgt spid="603"/>
                                        </p:tgtEl>
                                        <p:attrNameLst>
                                          <p:attrName>style.visibility</p:attrName>
                                        </p:attrNameLst>
                                      </p:cBhvr>
                                      <p:to>
                                        <p:strVal val="visible"/>
                                      </p:to>
                                    </p:set>
                                    <p:animEffect transition="in" filter="fade">
                                      <p:cBhvr>
                                        <p:cTn id="18" dur="75"/>
                                        <p:tgtEl>
                                          <p:spTgt spid="603"/>
                                        </p:tgtEl>
                                      </p:cBhvr>
                                    </p:animEffect>
                                  </p:childTnLst>
                                </p:cTn>
                              </p:par>
                            </p:childTnLst>
                          </p:cTn>
                        </p:par>
                        <p:par>
                          <p:cTn id="19" fill="hold">
                            <p:stCondLst>
                              <p:cond delay="1075"/>
                            </p:stCondLst>
                            <p:childTnLst>
                              <p:par>
                                <p:cTn id="20" presetID="10" presetClass="entr" presetSubtype="0" fill="hold" nodeType="afterEffect">
                                  <p:stCondLst>
                                    <p:cond delay="500"/>
                                  </p:stCondLst>
                                  <p:childTnLst>
                                    <p:set>
                                      <p:cBhvr>
                                        <p:cTn id="21" dur="1" fill="hold">
                                          <p:stCondLst>
                                            <p:cond delay="0"/>
                                          </p:stCondLst>
                                        </p:cTn>
                                        <p:tgtEl>
                                          <p:spTgt spid="604"/>
                                        </p:tgtEl>
                                        <p:attrNameLst>
                                          <p:attrName>style.visibility</p:attrName>
                                        </p:attrNameLst>
                                      </p:cBhvr>
                                      <p:to>
                                        <p:strVal val="visible"/>
                                      </p:to>
                                    </p:set>
                                    <p:animEffect transition="in" filter="fade">
                                      <p:cBhvr>
                                        <p:cTn id="22" dur="75"/>
                                        <p:tgtEl>
                                          <p:spTgt spid="604"/>
                                        </p:tgtEl>
                                      </p:cBhvr>
                                    </p:animEffect>
                                  </p:childTnLst>
                                </p:cTn>
                              </p:par>
                            </p:childTnLst>
                          </p:cTn>
                        </p:par>
                        <p:par>
                          <p:cTn id="23" fill="hold">
                            <p:stCondLst>
                              <p:cond delay="1650"/>
                            </p:stCondLst>
                            <p:childTnLst>
                              <p:par>
                                <p:cTn id="24" presetID="10" presetClass="entr" presetSubtype="0" fill="hold" nodeType="afterEffect">
                                  <p:stCondLst>
                                    <p:cond delay="500"/>
                                  </p:stCondLst>
                                  <p:childTnLst>
                                    <p:set>
                                      <p:cBhvr>
                                        <p:cTn id="25" dur="1" fill="hold">
                                          <p:stCondLst>
                                            <p:cond delay="0"/>
                                          </p:stCondLst>
                                        </p:cTn>
                                        <p:tgtEl>
                                          <p:spTgt spid="605"/>
                                        </p:tgtEl>
                                        <p:attrNameLst>
                                          <p:attrName>style.visibility</p:attrName>
                                        </p:attrNameLst>
                                      </p:cBhvr>
                                      <p:to>
                                        <p:strVal val="visible"/>
                                      </p:to>
                                    </p:set>
                                    <p:animEffect transition="in" filter="fade">
                                      <p:cBhvr>
                                        <p:cTn id="26" dur="75"/>
                                        <p:tgtEl>
                                          <p:spTgt spid="605"/>
                                        </p:tgtEl>
                                      </p:cBhvr>
                                    </p:animEffect>
                                  </p:childTnLst>
                                </p:cTn>
                              </p:par>
                            </p:childTnLst>
                          </p:cTn>
                        </p:par>
                        <p:par>
                          <p:cTn id="27" fill="hold">
                            <p:stCondLst>
                              <p:cond delay="2225"/>
                            </p:stCondLst>
                            <p:childTnLst>
                              <p:par>
                                <p:cTn id="28" presetID="10" presetClass="entr" presetSubtype="0" fill="hold" nodeType="afterEffect">
                                  <p:stCondLst>
                                    <p:cond delay="500"/>
                                  </p:stCondLst>
                                  <p:childTnLst>
                                    <p:set>
                                      <p:cBhvr>
                                        <p:cTn id="29" dur="1" fill="hold">
                                          <p:stCondLst>
                                            <p:cond delay="0"/>
                                          </p:stCondLst>
                                        </p:cTn>
                                        <p:tgtEl>
                                          <p:spTgt spid="606"/>
                                        </p:tgtEl>
                                        <p:attrNameLst>
                                          <p:attrName>style.visibility</p:attrName>
                                        </p:attrNameLst>
                                      </p:cBhvr>
                                      <p:to>
                                        <p:strVal val="visible"/>
                                      </p:to>
                                    </p:set>
                                    <p:animEffect transition="in" filter="fade">
                                      <p:cBhvr>
                                        <p:cTn id="30" dur="75"/>
                                        <p:tgtEl>
                                          <p:spTgt spid="606"/>
                                        </p:tgtEl>
                                      </p:cBhvr>
                                    </p:animEffect>
                                  </p:childTnLst>
                                </p:cTn>
                              </p:par>
                            </p:childTnLst>
                          </p:cTn>
                        </p:par>
                        <p:par>
                          <p:cTn id="31" fill="hold">
                            <p:stCondLst>
                              <p:cond delay="2800"/>
                            </p:stCondLst>
                            <p:childTnLst>
                              <p:par>
                                <p:cTn id="32" presetID="1" presetClass="entr" presetSubtype="0" fill="hold" nodeType="afterEffect">
                                  <p:stCondLst>
                                    <p:cond delay="500"/>
                                  </p:stCondLst>
                                  <p:childTnLst>
                                    <p:set>
                                      <p:cBhvr>
                                        <p:cTn id="33" dur="1" fill="hold">
                                          <p:stCondLst>
                                            <p:cond delay="0"/>
                                          </p:stCondLst>
                                        </p:cTn>
                                        <p:tgtEl>
                                          <p:spTgt spid="608"/>
                                        </p:tgtEl>
                                        <p:attrNameLst>
                                          <p:attrName>style.visibility</p:attrName>
                                        </p:attrNameLst>
                                      </p:cBhvr>
                                      <p:to>
                                        <p:strVal val="visible"/>
                                      </p:to>
                                    </p:set>
                                  </p:childTnLst>
                                </p:cTn>
                              </p:par>
                            </p:childTnLst>
                          </p:cTn>
                        </p:par>
                        <p:par>
                          <p:cTn id="34" fill="hold">
                            <p:stCondLst>
                              <p:cond delay="3300"/>
                            </p:stCondLst>
                            <p:childTnLst>
                              <p:par>
                                <p:cTn id="35" presetID="1" presetClass="entr" presetSubtype="0" fill="hold" nodeType="afterEffect">
                                  <p:stCondLst>
                                    <p:cond delay="500"/>
                                  </p:stCondLst>
                                  <p:childTnLst>
                                    <p:set>
                                      <p:cBhvr>
                                        <p:cTn id="36" dur="1" fill="hold">
                                          <p:stCondLst>
                                            <p:cond delay="0"/>
                                          </p:stCondLst>
                                        </p:cTn>
                                        <p:tgtEl>
                                          <p:spTgt spid="621"/>
                                        </p:tgtEl>
                                        <p:attrNameLst>
                                          <p:attrName>style.visibility</p:attrName>
                                        </p:attrNameLst>
                                      </p:cBhvr>
                                      <p:to>
                                        <p:strVal val="visible"/>
                                      </p:to>
                                    </p:set>
                                  </p:childTnLst>
                                </p:cTn>
                              </p:par>
                              <p:par>
                                <p:cTn id="37" presetID="1" presetClass="exit" presetSubtype="0" fill="hold" grpId="0" nodeType="withEffect">
                                  <p:stCondLst>
                                    <p:cond delay="500"/>
                                  </p:stCondLst>
                                  <p:childTnLst>
                                    <p:set>
                                      <p:cBhvr>
                                        <p:cTn id="38" dur="1" fill="hold">
                                          <p:stCondLst>
                                            <p:cond delay="0"/>
                                          </p:stCondLst>
                                        </p:cTn>
                                        <p:tgtEl>
                                          <p:spTgt spid="60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4" name="Straight Connector 13">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15">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26" name="Rectangle 17">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5AF52519-BCA7-CE21-3F47-35E804A0AE1E}"/>
              </a:ext>
            </a:extLst>
          </p:cNvPr>
          <p:cNvSpPr>
            <a:spLocks noGrp="1"/>
          </p:cNvSpPr>
          <p:nvPr>
            <p:ph type="title"/>
          </p:nvPr>
        </p:nvSpPr>
        <p:spPr>
          <a:xfrm>
            <a:off x="700088" y="909637"/>
            <a:ext cx="6400800" cy="1307592"/>
          </a:xfrm>
        </p:spPr>
        <p:txBody>
          <a:bodyPr vert="horz" lIns="91440" tIns="45720" rIns="91440" bIns="45720" rtlCol="0" anchor="t">
            <a:normAutofit/>
          </a:bodyPr>
          <a:lstStyle/>
          <a:p>
            <a:r>
              <a:rPr lang="en-US"/>
              <a:t>Centro de boyantez</a:t>
            </a:r>
          </a:p>
        </p:txBody>
      </p:sp>
      <p:sp>
        <p:nvSpPr>
          <p:cNvPr id="3" name="Marcador de contenido 2">
            <a:extLst>
              <a:ext uri="{FF2B5EF4-FFF2-40B4-BE49-F238E27FC236}">
                <a16:creationId xmlns:a16="http://schemas.microsoft.com/office/drawing/2014/main" id="{D48A2708-B265-8A95-7D22-498BDA14DA67}"/>
              </a:ext>
            </a:extLst>
          </p:cNvPr>
          <p:cNvSpPr>
            <a:spLocks noGrp="1"/>
          </p:cNvSpPr>
          <p:nvPr>
            <p:ph sz="half" idx="1"/>
          </p:nvPr>
        </p:nvSpPr>
        <p:spPr>
          <a:xfrm>
            <a:off x="700088" y="2221992"/>
            <a:ext cx="6400800" cy="3739896"/>
          </a:xfrm>
        </p:spPr>
        <p:txBody>
          <a:bodyPr vert="horz" lIns="91440" tIns="45720" rIns="91440" bIns="45720" rtlCol="0">
            <a:normAutofit/>
          </a:bodyPr>
          <a:lstStyle/>
          <a:p>
            <a:pPr>
              <a:lnSpc>
                <a:spcPct val="100000"/>
              </a:lnSpc>
              <a:spcBef>
                <a:spcPts val="0"/>
              </a:spcBef>
              <a:buSzPct val="68000"/>
            </a:pPr>
            <a:r>
              <a:rPr lang="es-CL" sz="1500" noProof="0" dirty="0"/>
              <a:t>Es el centroide del volumen de agua desplazada.</a:t>
            </a:r>
          </a:p>
          <a:p>
            <a:pPr marL="621792" lvl="1">
              <a:lnSpc>
                <a:spcPct val="100000"/>
              </a:lnSpc>
              <a:spcBef>
                <a:spcPts val="324"/>
              </a:spcBef>
              <a:buSzPct val="100000"/>
            </a:pPr>
            <a:r>
              <a:rPr lang="es-CL" sz="1500" noProof="0" dirty="0"/>
              <a:t>La fuerza de boyantes actúa a través de este centroide</a:t>
            </a:r>
          </a:p>
          <a:p>
            <a:pPr>
              <a:lnSpc>
                <a:spcPct val="100000"/>
              </a:lnSpc>
            </a:pPr>
            <a:r>
              <a:rPr lang="es-CL" sz="1500" noProof="0" dirty="0"/>
              <a:t>LCB:</a:t>
            </a:r>
          </a:p>
          <a:p>
            <a:pPr marL="621792" lvl="1">
              <a:lnSpc>
                <a:spcPct val="100000"/>
              </a:lnSpc>
              <a:spcBef>
                <a:spcPts val="324"/>
              </a:spcBef>
              <a:buSzPct val="100000"/>
            </a:pPr>
            <a:r>
              <a:rPr lang="es-CL" sz="1500" noProof="0" dirty="0"/>
              <a:t>Posición Longitudinal de Centro de Boyantes desde la cuaderna maestra.</a:t>
            </a:r>
          </a:p>
          <a:p>
            <a:pPr>
              <a:lnSpc>
                <a:spcPct val="100000"/>
              </a:lnSpc>
            </a:pPr>
            <a:r>
              <a:rPr lang="es-CL" sz="1500" noProof="0" dirty="0"/>
              <a:t>KB: </a:t>
            </a:r>
          </a:p>
          <a:p>
            <a:pPr marL="621792" lvl="1">
              <a:lnSpc>
                <a:spcPct val="100000"/>
              </a:lnSpc>
              <a:spcBef>
                <a:spcPts val="324"/>
              </a:spcBef>
              <a:buSzPct val="100000"/>
            </a:pPr>
            <a:r>
              <a:rPr lang="es-CL" sz="1500" noProof="0" dirty="0"/>
              <a:t>Posición vertical del CB desde la quilla</a:t>
            </a:r>
          </a:p>
          <a:p>
            <a:pPr>
              <a:lnSpc>
                <a:spcPct val="100000"/>
              </a:lnSpc>
              <a:spcBef>
                <a:spcPts val="400"/>
              </a:spcBef>
              <a:buSzPct val="68000"/>
            </a:pPr>
            <a:r>
              <a:rPr lang="es-CL" sz="1500" noProof="0" dirty="0"/>
              <a:t>TCB:</a:t>
            </a:r>
          </a:p>
          <a:p>
            <a:pPr marL="621792" lvl="1">
              <a:lnSpc>
                <a:spcPct val="100000"/>
              </a:lnSpc>
              <a:spcBef>
                <a:spcPts val="324"/>
              </a:spcBef>
              <a:buSzPct val="100000"/>
            </a:pPr>
            <a:r>
              <a:rPr lang="es-CL" sz="1500" noProof="0" dirty="0"/>
              <a:t>Posición transversal del CB desde la línea de crujía.</a:t>
            </a:r>
          </a:p>
          <a:p>
            <a:pPr>
              <a:lnSpc>
                <a:spcPct val="100000"/>
              </a:lnSpc>
              <a:spcBef>
                <a:spcPts val="400"/>
              </a:spcBef>
              <a:buSzPct val="68000"/>
            </a:pPr>
            <a:r>
              <a:rPr lang="es-CL" sz="1500" noProof="0" dirty="0"/>
              <a:t>El CB varía cuando el buque se escora, cambia de asiento o cambia de calado debido a que cambia la forma del volumen sumergido y su centro geométrico.</a:t>
            </a:r>
          </a:p>
        </p:txBody>
      </p:sp>
      <p:sp>
        <p:nvSpPr>
          <p:cNvPr id="7" name="Marcador de fecha 6">
            <a:extLst>
              <a:ext uri="{FF2B5EF4-FFF2-40B4-BE49-F238E27FC236}">
                <a16:creationId xmlns:a16="http://schemas.microsoft.com/office/drawing/2014/main" id="{DC4A9423-4847-43D5-0A62-1678506AE46C}"/>
              </a:ext>
            </a:extLst>
          </p:cNvPr>
          <p:cNvSpPr>
            <a:spLocks noGrp="1"/>
          </p:cNvSpPr>
          <p:nvPr>
            <p:ph type="dt" sz="half" idx="10"/>
          </p:nvPr>
        </p:nvSpPr>
        <p:spPr>
          <a:xfrm>
            <a:off x="8369448" y="6356350"/>
            <a:ext cx="2549564" cy="365125"/>
          </a:xfrm>
        </p:spPr>
        <p:txBody>
          <a:bodyPr vert="horz" lIns="91440" tIns="45720" rIns="91440" bIns="45720" rtlCol="0" anchor="ctr">
            <a:normAutofit/>
          </a:bodyPr>
          <a:lstStyle/>
          <a:p>
            <a:pPr>
              <a:spcAft>
                <a:spcPts val="600"/>
              </a:spcAft>
            </a:pPr>
            <a:fld id="{F0E2C5A3-08D7-4A03-8A8B-CFAB792121F2}" type="datetime1">
              <a:rPr lang="es-CL" smtClean="0"/>
              <a:t>10-02-2026</a:t>
            </a:fld>
            <a:endParaRPr lang="en-US"/>
          </a:p>
        </p:txBody>
      </p:sp>
      <p:sp>
        <p:nvSpPr>
          <p:cNvPr id="8" name="Marcador de pie de página 7">
            <a:extLst>
              <a:ext uri="{FF2B5EF4-FFF2-40B4-BE49-F238E27FC236}">
                <a16:creationId xmlns:a16="http://schemas.microsoft.com/office/drawing/2014/main" id="{AF04DA4B-930C-9779-042A-B9196DB20F0E}"/>
              </a:ext>
            </a:extLst>
          </p:cNvPr>
          <p:cNvSpPr>
            <a:spLocks noGrp="1"/>
          </p:cNvSpPr>
          <p:nvPr>
            <p:ph type="ftr" sz="quarter" idx="11"/>
          </p:nvPr>
        </p:nvSpPr>
        <p:spPr>
          <a:xfrm>
            <a:off x="704088" y="6356350"/>
            <a:ext cx="4539727" cy="365125"/>
          </a:xfrm>
        </p:spPr>
        <p:txBody>
          <a:bodyPr vert="horz" lIns="91440" tIns="45720" rIns="91440" bIns="45720" rtlCol="0" anchor="ctr">
            <a:normAutofit/>
          </a:bodyPr>
          <a:lstStyle/>
          <a:p>
            <a:pPr>
              <a:spcAft>
                <a:spcPts val="600"/>
              </a:spcAft>
            </a:pPr>
            <a:r>
              <a:rPr lang="en-US" kern="1200">
                <a:solidFill>
                  <a:schemeClr val="tx1"/>
                </a:solidFill>
                <a:latin typeface="+mj-lt"/>
                <a:ea typeface="+mn-ea"/>
                <a:cs typeface="+mn-cs"/>
              </a:rPr>
              <a:t>Fundamentos de Estabildad UT 1</a:t>
            </a:r>
            <a:endParaRPr lang="en-US" kern="1200" dirty="0">
              <a:solidFill>
                <a:schemeClr val="tx1"/>
              </a:solidFill>
              <a:latin typeface="+mj-lt"/>
              <a:ea typeface="+mn-ea"/>
              <a:cs typeface="+mn-cs"/>
            </a:endParaRPr>
          </a:p>
        </p:txBody>
      </p:sp>
      <p:sp>
        <p:nvSpPr>
          <p:cNvPr id="9" name="Marcador de número de diapositiva 8">
            <a:extLst>
              <a:ext uri="{FF2B5EF4-FFF2-40B4-BE49-F238E27FC236}">
                <a16:creationId xmlns:a16="http://schemas.microsoft.com/office/drawing/2014/main" id="{2E1D6AE9-9DF2-C1A0-FA5C-584BFA01869F}"/>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21</a:t>
            </a:fld>
            <a:endParaRPr lang="en-US"/>
          </a:p>
        </p:txBody>
      </p:sp>
      <p:cxnSp>
        <p:nvCxnSpPr>
          <p:cNvPr id="27" name="Straight Connector 19">
            <a:extLst>
              <a:ext uri="{FF2B5EF4-FFF2-40B4-BE49-F238E27FC236}">
                <a16:creationId xmlns:a16="http://schemas.microsoft.com/office/drawing/2014/main" id="{8E813B4C-6731-0B72-5252-A79AB0E20B5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3900"/>
            <a:ext cx="10588752"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Marcador de contenido 5">
            <a:extLst>
              <a:ext uri="{FF2B5EF4-FFF2-40B4-BE49-F238E27FC236}">
                <a16:creationId xmlns:a16="http://schemas.microsoft.com/office/drawing/2014/main" id="{4685650F-6772-A8D5-EAB1-711DDFC8700C}"/>
              </a:ext>
            </a:extLst>
          </p:cNvPr>
          <p:cNvPicPr>
            <a:picLocks noGrp="1" noChangeAspect="1"/>
          </p:cNvPicPr>
          <p:nvPr>
            <p:ph sz="half" idx="2"/>
          </p:nvPr>
        </p:nvPicPr>
        <p:blipFill rotWithShape="1">
          <a:blip r:embed="rId2"/>
          <a:srcRect r="2509" b="1"/>
          <a:stretch/>
        </p:blipFill>
        <p:spPr>
          <a:xfrm>
            <a:off x="7763802" y="890873"/>
            <a:ext cx="3628098" cy="5115369"/>
          </a:xfrm>
          <a:prstGeom prst="rect">
            <a:avLst/>
          </a:prstGeom>
        </p:spPr>
      </p:pic>
      <p:cxnSp>
        <p:nvCxnSpPr>
          <p:cNvPr id="28" name="Straight Connector 21">
            <a:extLst>
              <a:ext uri="{FF2B5EF4-FFF2-40B4-BE49-F238E27FC236}">
                <a16:creationId xmlns:a16="http://schemas.microsoft.com/office/drawing/2014/main" id="{6E0E8146-6E65-2E6C-0C86-547E3C92540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9065" y="6145599"/>
            <a:ext cx="1058283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05797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a:bodyPr>
          <a:lstStyle/>
          <a:p>
            <a:r>
              <a:rPr lang="es-CL" dirty="0"/>
              <a:t>Categoría General de los pesos:</a:t>
            </a:r>
          </a:p>
          <a:p>
            <a:pPr lvl="1"/>
            <a:r>
              <a:rPr lang="es-CL" dirty="0"/>
              <a:t>Carga liviana (Casco, Maquinaria, Equipamiento)</a:t>
            </a:r>
          </a:p>
          <a:p>
            <a:pPr lvl="1"/>
            <a:r>
              <a:rPr lang="es-CL" dirty="0"/>
              <a:t>Carga</a:t>
            </a:r>
          </a:p>
          <a:p>
            <a:pPr lvl="1"/>
            <a:r>
              <a:rPr lang="es-CL" dirty="0"/>
              <a:t>Combustible</a:t>
            </a:r>
          </a:p>
          <a:p>
            <a:pPr lvl="1"/>
            <a:r>
              <a:rPr lang="es-CL" dirty="0"/>
              <a:t>Personal</a:t>
            </a:r>
          </a:p>
          <a:p>
            <a:pPr lvl="1"/>
            <a:r>
              <a:rPr lang="es-CL" dirty="0"/>
              <a:t>Agua dulce</a:t>
            </a:r>
          </a:p>
          <a:p>
            <a:pPr lvl="1"/>
            <a:r>
              <a:rPr lang="es-CL" dirty="0"/>
              <a:t>Agua de lastre</a:t>
            </a:r>
          </a:p>
          <a:p>
            <a:r>
              <a:rPr lang="es-CL" dirty="0"/>
              <a:t>Centros: Vertical, longitudinal y transversal para cada uno elemento.</a:t>
            </a:r>
          </a:p>
          <a:p>
            <a:r>
              <a:rPr lang="es-CL" dirty="0"/>
              <a:t>La combinación de todos los anteriores permiten determinar el KG del buque completo</a:t>
            </a:r>
          </a:p>
        </p:txBody>
      </p:sp>
      <p:sp>
        <p:nvSpPr>
          <p:cNvPr id="3" name="2 Título"/>
          <p:cNvSpPr>
            <a:spLocks noGrp="1"/>
          </p:cNvSpPr>
          <p:nvPr>
            <p:ph type="title"/>
          </p:nvPr>
        </p:nvSpPr>
        <p:spPr/>
        <p:txBody>
          <a:bodyPr>
            <a:normAutofit/>
          </a:bodyPr>
          <a:lstStyle/>
          <a:p>
            <a:r>
              <a:rPr lang="es-CL" dirty="0"/>
              <a:t>Centro de gravedad de un buque</a:t>
            </a:r>
          </a:p>
        </p:txBody>
      </p:sp>
      <p:sp>
        <p:nvSpPr>
          <p:cNvPr id="4" name="Marcador de fecha 3">
            <a:extLst>
              <a:ext uri="{FF2B5EF4-FFF2-40B4-BE49-F238E27FC236}">
                <a16:creationId xmlns:a16="http://schemas.microsoft.com/office/drawing/2014/main" id="{4742860D-ADD1-4494-19A0-5BF6CCBDFF14}"/>
              </a:ext>
            </a:extLst>
          </p:cNvPr>
          <p:cNvSpPr>
            <a:spLocks noGrp="1"/>
          </p:cNvSpPr>
          <p:nvPr>
            <p:ph type="dt" sz="half" idx="10"/>
          </p:nvPr>
        </p:nvSpPr>
        <p:spPr/>
        <p:txBody>
          <a:bodyPr/>
          <a:lstStyle/>
          <a:p>
            <a:fld id="{2D1482AA-EFC9-4EAB-B627-0A32AD3CF805}" type="datetime1">
              <a:rPr lang="es-CL" smtClean="0"/>
              <a:t>10-02-2026</a:t>
            </a:fld>
            <a:endParaRPr lang="es-CL" dirty="0"/>
          </a:p>
        </p:txBody>
      </p:sp>
      <p:sp>
        <p:nvSpPr>
          <p:cNvPr id="5" name="Marcador de pie de página 4">
            <a:extLst>
              <a:ext uri="{FF2B5EF4-FFF2-40B4-BE49-F238E27FC236}">
                <a16:creationId xmlns:a16="http://schemas.microsoft.com/office/drawing/2014/main" id="{EBB926F2-9AD8-F54C-C1A8-61A3A32F9725}"/>
              </a:ext>
            </a:extLst>
          </p:cNvPr>
          <p:cNvSpPr>
            <a:spLocks noGrp="1"/>
          </p:cNvSpPr>
          <p:nvPr>
            <p:ph type="ftr" sz="quarter" idx="11"/>
          </p:nvPr>
        </p:nvSpPr>
        <p:spPr/>
        <p:txBody>
          <a:bodyPr/>
          <a:lstStyle/>
          <a:p>
            <a:r>
              <a:rPr lang="es-CL"/>
              <a:t>Fundamentos de Estabildad UT 1</a:t>
            </a:r>
            <a:endParaRPr lang="es-CL" dirty="0"/>
          </a:p>
        </p:txBody>
      </p:sp>
      <p:sp>
        <p:nvSpPr>
          <p:cNvPr id="6" name="Marcador de número de diapositiva 5">
            <a:extLst>
              <a:ext uri="{FF2B5EF4-FFF2-40B4-BE49-F238E27FC236}">
                <a16:creationId xmlns:a16="http://schemas.microsoft.com/office/drawing/2014/main" id="{9E6524CD-031E-1160-F8FF-27AB0AC4C662}"/>
              </a:ext>
            </a:extLst>
          </p:cNvPr>
          <p:cNvSpPr>
            <a:spLocks noGrp="1"/>
          </p:cNvSpPr>
          <p:nvPr>
            <p:ph type="sldNum" sz="quarter" idx="12"/>
          </p:nvPr>
        </p:nvSpPr>
        <p:spPr/>
        <p:txBody>
          <a:bodyPr/>
          <a:lstStyle/>
          <a:p>
            <a:fld id="{045796BA-5B92-4B9C-A900-39C65348EF58}" type="slidenum">
              <a:rPr lang="es-CL" smtClean="0"/>
              <a:t>22</a:t>
            </a:fld>
            <a:endParaRPr lang="es-CL" dirty="0"/>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a:xfrm>
            <a:off x="697501" y="69282"/>
            <a:ext cx="10691265" cy="1371030"/>
          </a:xfrm>
        </p:spPr>
        <p:txBody>
          <a:bodyPr/>
          <a:lstStyle/>
          <a:p>
            <a:r>
              <a:rPr lang="es-CL" dirty="0"/>
              <a:t>Centro de gravedad</a:t>
            </a:r>
          </a:p>
        </p:txBody>
      </p:sp>
      <p:pic>
        <p:nvPicPr>
          <p:cNvPr id="7" name="4 Marcador de contenido" descr="Captura de pantalla 2018-11-06 22.39.35.png"/>
          <p:cNvPicPr>
            <a:picLocks noGrp="1" noChangeAspect="1"/>
          </p:cNvPicPr>
          <p:nvPr>
            <p:ph idx="1"/>
          </p:nvPr>
        </p:nvPicPr>
        <p:blipFill>
          <a:blip r:embed="rId2"/>
          <a:srcRect l="2967" t="22518" r="28092" b="9610"/>
          <a:stretch>
            <a:fillRect/>
          </a:stretch>
        </p:blipFill>
        <p:spPr>
          <a:xfrm>
            <a:off x="1991136" y="1481138"/>
            <a:ext cx="8176831" cy="4525962"/>
          </a:xfrm>
        </p:spPr>
      </p:pic>
      <p:pic>
        <p:nvPicPr>
          <p:cNvPr id="8" name="3 Marcador de contenido" descr="Captura de pantalla 2018-11-06 22.39.49.png"/>
          <p:cNvPicPr>
            <a:picLocks noChangeAspect="1"/>
          </p:cNvPicPr>
          <p:nvPr/>
        </p:nvPicPr>
        <p:blipFill>
          <a:blip r:embed="rId3"/>
          <a:srcRect l="2967" t="22518" r="28702" b="9610"/>
          <a:stretch>
            <a:fillRect/>
          </a:stretch>
        </p:blipFill>
        <p:spPr>
          <a:xfrm>
            <a:off x="1990872" y="1481138"/>
            <a:ext cx="8104525" cy="4525962"/>
          </a:xfrm>
          <a:prstGeom prst="rect">
            <a:avLst/>
          </a:prstGeom>
        </p:spPr>
      </p:pic>
      <p:sp>
        <p:nvSpPr>
          <p:cNvPr id="10" name="9 CuadroTexto"/>
          <p:cNvSpPr txBox="1"/>
          <p:nvPr/>
        </p:nvSpPr>
        <p:spPr>
          <a:xfrm>
            <a:off x="2309786" y="1643050"/>
            <a:ext cx="6143668" cy="369332"/>
          </a:xfrm>
          <a:prstGeom prst="rect">
            <a:avLst/>
          </a:prstGeom>
          <a:noFill/>
        </p:spPr>
        <p:txBody>
          <a:bodyPr wrap="square" rtlCol="0">
            <a:spAutoFit/>
          </a:bodyPr>
          <a:lstStyle/>
          <a:p>
            <a:r>
              <a:rPr lang="es-CL" dirty="0"/>
              <a:t>Carga liviana; peso de la Estructura</a:t>
            </a:r>
          </a:p>
        </p:txBody>
      </p:sp>
      <p:pic>
        <p:nvPicPr>
          <p:cNvPr id="9" name="16 Marcador de contenido" descr="Captura de pantalla 2018-11-06 22.40.05.png"/>
          <p:cNvPicPr>
            <a:picLocks noChangeAspect="1"/>
          </p:cNvPicPr>
          <p:nvPr/>
        </p:nvPicPr>
        <p:blipFill>
          <a:blip r:embed="rId4"/>
          <a:srcRect l="2967" t="24097" r="27815" b="9610"/>
          <a:stretch>
            <a:fillRect/>
          </a:stretch>
        </p:blipFill>
        <p:spPr>
          <a:xfrm>
            <a:off x="1981625" y="1586127"/>
            <a:ext cx="8225491" cy="4429156"/>
          </a:xfrm>
          <a:prstGeom prst="rect">
            <a:avLst/>
          </a:prstGeom>
        </p:spPr>
      </p:pic>
      <p:sp>
        <p:nvSpPr>
          <p:cNvPr id="12" name="11 CuadroTexto"/>
          <p:cNvSpPr txBox="1"/>
          <p:nvPr/>
        </p:nvSpPr>
        <p:spPr>
          <a:xfrm>
            <a:off x="2024034" y="1571612"/>
            <a:ext cx="7848656" cy="369332"/>
          </a:xfrm>
          <a:prstGeom prst="rect">
            <a:avLst/>
          </a:prstGeom>
          <a:noFill/>
        </p:spPr>
        <p:txBody>
          <a:bodyPr wrap="square" rtlCol="0">
            <a:spAutoFit/>
          </a:bodyPr>
          <a:lstStyle/>
          <a:p>
            <a:r>
              <a:rPr lang="es-CL" dirty="0"/>
              <a:t>Carga liviana; peso de la Estructura + Maquinaria</a:t>
            </a:r>
          </a:p>
        </p:txBody>
      </p:sp>
      <p:pic>
        <p:nvPicPr>
          <p:cNvPr id="14" name="7 Marcador de contenido" descr="Captura de pantalla 2018-11-06 22.40.24.png"/>
          <p:cNvPicPr>
            <a:picLocks noChangeAspect="1"/>
          </p:cNvPicPr>
          <p:nvPr/>
        </p:nvPicPr>
        <p:blipFill>
          <a:blip r:embed="rId5"/>
          <a:srcRect l="2967" t="22518" r="28702" b="9610"/>
          <a:stretch>
            <a:fillRect/>
          </a:stretch>
        </p:blipFill>
        <p:spPr>
          <a:xfrm>
            <a:off x="1995007" y="1486792"/>
            <a:ext cx="8104525" cy="4525962"/>
          </a:xfrm>
          <a:prstGeom prst="rect">
            <a:avLst/>
          </a:prstGeom>
        </p:spPr>
      </p:pic>
      <p:sp>
        <p:nvSpPr>
          <p:cNvPr id="15" name="14 CuadroTexto"/>
          <p:cNvSpPr txBox="1"/>
          <p:nvPr/>
        </p:nvSpPr>
        <p:spPr>
          <a:xfrm>
            <a:off x="2238348" y="1643050"/>
            <a:ext cx="7848656" cy="369332"/>
          </a:xfrm>
          <a:prstGeom prst="rect">
            <a:avLst/>
          </a:prstGeom>
          <a:noFill/>
        </p:spPr>
        <p:txBody>
          <a:bodyPr wrap="square" rtlCol="0">
            <a:spAutoFit/>
          </a:bodyPr>
          <a:lstStyle/>
          <a:p>
            <a:r>
              <a:rPr lang="es-CL" dirty="0"/>
              <a:t>Carga liviana; peso de la Estructura + Maquinaria + Equipamiento</a:t>
            </a:r>
          </a:p>
        </p:txBody>
      </p:sp>
      <p:pic>
        <p:nvPicPr>
          <p:cNvPr id="17" name="22 Marcador de contenido" descr="Captura de pantalla 2018-11-06 22.41.19.png"/>
          <p:cNvPicPr>
            <a:picLocks noChangeAspect="1"/>
          </p:cNvPicPr>
          <p:nvPr/>
        </p:nvPicPr>
        <p:blipFill>
          <a:blip r:embed="rId6"/>
          <a:srcRect l="2967" t="22518" r="27815" b="9610"/>
          <a:stretch>
            <a:fillRect/>
          </a:stretch>
        </p:blipFill>
        <p:spPr>
          <a:xfrm>
            <a:off x="1991136" y="1481138"/>
            <a:ext cx="8209729" cy="4525962"/>
          </a:xfrm>
          <a:prstGeom prst="rect">
            <a:avLst/>
          </a:prstGeom>
        </p:spPr>
      </p:pic>
      <p:sp>
        <p:nvSpPr>
          <p:cNvPr id="16" name="15 CuadroTexto"/>
          <p:cNvSpPr txBox="1"/>
          <p:nvPr/>
        </p:nvSpPr>
        <p:spPr>
          <a:xfrm>
            <a:off x="2238348" y="1500175"/>
            <a:ext cx="7848656" cy="646331"/>
          </a:xfrm>
          <a:prstGeom prst="rect">
            <a:avLst/>
          </a:prstGeom>
          <a:noFill/>
        </p:spPr>
        <p:txBody>
          <a:bodyPr wrap="square" rtlCol="0">
            <a:spAutoFit/>
          </a:bodyPr>
          <a:lstStyle/>
          <a:p>
            <a:r>
              <a:rPr lang="es-CL" dirty="0"/>
              <a:t>Carga liviana; peso de la Estructura + Maquinaria + Equipamiento + carga + combustible</a:t>
            </a:r>
          </a:p>
        </p:txBody>
      </p:sp>
      <p:pic>
        <p:nvPicPr>
          <p:cNvPr id="19" name="27 Marcador de contenido" descr="Captura de pantalla 2018-11-06 22.41.29.png"/>
          <p:cNvPicPr>
            <a:picLocks noChangeAspect="1"/>
          </p:cNvPicPr>
          <p:nvPr/>
        </p:nvPicPr>
        <p:blipFill>
          <a:blip r:embed="rId7"/>
          <a:srcRect l="3052" t="27280" r="27815" b="9610"/>
          <a:stretch>
            <a:fillRect/>
          </a:stretch>
        </p:blipFill>
        <p:spPr>
          <a:xfrm>
            <a:off x="2027310" y="1857364"/>
            <a:ext cx="8212094" cy="4214842"/>
          </a:xfrm>
          <a:prstGeom prst="rect">
            <a:avLst/>
          </a:prstGeom>
        </p:spPr>
      </p:pic>
      <p:sp>
        <p:nvSpPr>
          <p:cNvPr id="18" name="17 CuadroTexto"/>
          <p:cNvSpPr txBox="1"/>
          <p:nvPr/>
        </p:nvSpPr>
        <p:spPr>
          <a:xfrm>
            <a:off x="2247872" y="1496786"/>
            <a:ext cx="7848656" cy="646331"/>
          </a:xfrm>
          <a:prstGeom prst="rect">
            <a:avLst/>
          </a:prstGeom>
          <a:noFill/>
        </p:spPr>
        <p:txBody>
          <a:bodyPr wrap="square" rtlCol="0">
            <a:spAutoFit/>
          </a:bodyPr>
          <a:lstStyle/>
          <a:p>
            <a:r>
              <a:rPr lang="es-CL" dirty="0"/>
              <a:t>Carga liviana; peso de la Estructura + Maquinaria + Equipamiento  + carga + combustible + Lastre</a:t>
            </a:r>
          </a:p>
        </p:txBody>
      </p:sp>
      <p:pic>
        <p:nvPicPr>
          <p:cNvPr id="20" name="31 Marcador de contenido" descr="Captura de pantalla 2018-11-06 22.42.48.png"/>
          <p:cNvPicPr>
            <a:picLocks noChangeAspect="1"/>
          </p:cNvPicPr>
          <p:nvPr/>
        </p:nvPicPr>
        <p:blipFill>
          <a:blip r:embed="rId8"/>
          <a:srcRect l="2967" t="27253" r="27814" b="9610"/>
          <a:stretch>
            <a:fillRect/>
          </a:stretch>
        </p:blipFill>
        <p:spPr>
          <a:xfrm>
            <a:off x="2024034" y="1851862"/>
            <a:ext cx="8229600" cy="4220344"/>
          </a:xfrm>
          <a:prstGeom prst="rect">
            <a:avLst/>
          </a:prstGeom>
        </p:spPr>
      </p:pic>
      <p:sp>
        <p:nvSpPr>
          <p:cNvPr id="21" name="20 CuadroTexto"/>
          <p:cNvSpPr txBox="1"/>
          <p:nvPr/>
        </p:nvSpPr>
        <p:spPr>
          <a:xfrm>
            <a:off x="2247872" y="1500175"/>
            <a:ext cx="7848656" cy="646331"/>
          </a:xfrm>
          <a:prstGeom prst="rect">
            <a:avLst/>
          </a:prstGeom>
          <a:noFill/>
        </p:spPr>
        <p:txBody>
          <a:bodyPr wrap="square" rtlCol="0">
            <a:spAutoFit/>
          </a:bodyPr>
          <a:lstStyle/>
          <a:p>
            <a:r>
              <a:rPr lang="es-CL" dirty="0"/>
              <a:t>Carga liviana; peso de la Estructura + Maquinaria + Equipamiento  + carga + combustible + Lastre + víveres</a:t>
            </a:r>
          </a:p>
        </p:txBody>
      </p:sp>
      <p:pic>
        <p:nvPicPr>
          <p:cNvPr id="22" name="35 Marcador de contenido" descr="Captura de pantalla 2018-11-06 22.42.58.png"/>
          <p:cNvPicPr>
            <a:picLocks noChangeAspect="1"/>
          </p:cNvPicPr>
          <p:nvPr/>
        </p:nvPicPr>
        <p:blipFill>
          <a:blip r:embed="rId9"/>
          <a:srcRect l="2967" t="27253" r="27814" b="9610"/>
          <a:stretch>
            <a:fillRect/>
          </a:stretch>
        </p:blipFill>
        <p:spPr>
          <a:xfrm>
            <a:off x="2024034" y="1851862"/>
            <a:ext cx="8229600" cy="4220344"/>
          </a:xfrm>
          <a:prstGeom prst="rect">
            <a:avLst/>
          </a:prstGeom>
        </p:spPr>
      </p:pic>
      <p:sp>
        <p:nvSpPr>
          <p:cNvPr id="23" name="22 CuadroTexto"/>
          <p:cNvSpPr txBox="1"/>
          <p:nvPr/>
        </p:nvSpPr>
        <p:spPr>
          <a:xfrm>
            <a:off x="2247872" y="1496786"/>
            <a:ext cx="7848656" cy="646331"/>
          </a:xfrm>
          <a:prstGeom prst="rect">
            <a:avLst/>
          </a:prstGeom>
          <a:noFill/>
        </p:spPr>
        <p:txBody>
          <a:bodyPr wrap="square" rtlCol="0">
            <a:spAutoFit/>
          </a:bodyPr>
          <a:lstStyle/>
          <a:p>
            <a:r>
              <a:rPr lang="es-CL" dirty="0"/>
              <a:t>Carga liviana; peso de la Estructura + Maquinaria + Equipamiento  + carga + combustible + Lastre + víveres + personal</a:t>
            </a:r>
          </a:p>
        </p:txBody>
      </p:sp>
      <p:pic>
        <p:nvPicPr>
          <p:cNvPr id="24" name="39 Marcador de contenido" descr="Captura de pantalla 2018-11-06 22.43.38.png"/>
          <p:cNvPicPr>
            <a:picLocks noChangeAspect="1"/>
          </p:cNvPicPr>
          <p:nvPr/>
        </p:nvPicPr>
        <p:blipFill>
          <a:blip r:embed="rId10"/>
          <a:srcRect l="2967" t="31105" r="27814" b="9610"/>
          <a:stretch>
            <a:fillRect/>
          </a:stretch>
        </p:blipFill>
        <p:spPr>
          <a:xfrm>
            <a:off x="2024034" y="2109356"/>
            <a:ext cx="8229600" cy="3962851"/>
          </a:xfrm>
          <a:prstGeom prst="rect">
            <a:avLst/>
          </a:prstGeom>
        </p:spPr>
      </p:pic>
      <p:sp>
        <p:nvSpPr>
          <p:cNvPr id="25" name="24 CuadroTexto"/>
          <p:cNvSpPr txBox="1"/>
          <p:nvPr/>
        </p:nvSpPr>
        <p:spPr>
          <a:xfrm>
            <a:off x="2247872" y="1500175"/>
            <a:ext cx="7848656" cy="646331"/>
          </a:xfrm>
          <a:prstGeom prst="rect">
            <a:avLst/>
          </a:prstGeom>
          <a:noFill/>
        </p:spPr>
        <p:txBody>
          <a:bodyPr wrap="square" rtlCol="0">
            <a:spAutoFit/>
          </a:bodyPr>
          <a:lstStyle/>
          <a:p>
            <a:r>
              <a:rPr lang="es-CL" dirty="0"/>
              <a:t>Carga liviana; peso de la Estructura + Maquinaria + Equipamiento  + carga + combustible + Lastre + víveres + personal = </a:t>
            </a:r>
            <a:r>
              <a:rPr lang="es-CL" dirty="0">
                <a:latin typeface="Symbol" pitchFamily="18" charset="2"/>
              </a:rPr>
              <a:t>D </a:t>
            </a:r>
            <a:r>
              <a:rPr lang="es-CL" dirty="0"/>
              <a:t>buque</a:t>
            </a:r>
            <a:endParaRPr lang="es-CL" dirty="0">
              <a:latin typeface="Symbol" pitchFamily="18" charset="2"/>
            </a:endParaRPr>
          </a:p>
        </p:txBody>
      </p:sp>
      <p:pic>
        <p:nvPicPr>
          <p:cNvPr id="26" name="44 Marcador de contenido" descr="Captura de pantalla 2018-11-06 22.44.01.png"/>
          <p:cNvPicPr>
            <a:picLocks noChangeAspect="1"/>
          </p:cNvPicPr>
          <p:nvPr/>
        </p:nvPicPr>
        <p:blipFill>
          <a:blip r:embed="rId11"/>
          <a:srcRect l="2967" t="16205" r="27814" b="9610"/>
          <a:stretch>
            <a:fillRect/>
          </a:stretch>
        </p:blipFill>
        <p:spPr>
          <a:xfrm>
            <a:off x="2024034" y="1114454"/>
            <a:ext cx="8215370" cy="4950265"/>
          </a:xfrm>
          <a:prstGeom prst="rect">
            <a:avLst/>
          </a:prstGeom>
        </p:spPr>
      </p:pic>
      <p:sp>
        <p:nvSpPr>
          <p:cNvPr id="2" name="Marcador de fecha 1">
            <a:extLst>
              <a:ext uri="{FF2B5EF4-FFF2-40B4-BE49-F238E27FC236}">
                <a16:creationId xmlns:a16="http://schemas.microsoft.com/office/drawing/2014/main" id="{77DE9486-5936-AF8F-64D1-AC44BADFD175}"/>
              </a:ext>
            </a:extLst>
          </p:cNvPr>
          <p:cNvSpPr>
            <a:spLocks noGrp="1"/>
          </p:cNvSpPr>
          <p:nvPr>
            <p:ph type="dt" sz="half" idx="10"/>
          </p:nvPr>
        </p:nvSpPr>
        <p:spPr/>
        <p:txBody>
          <a:bodyPr/>
          <a:lstStyle/>
          <a:p>
            <a:fld id="{07E07743-8B12-4291-9D67-1D03DD40B758}" type="datetime1">
              <a:rPr lang="es-CL" smtClean="0"/>
              <a:t>10-02-2026</a:t>
            </a:fld>
            <a:endParaRPr lang="es-CL" dirty="0"/>
          </a:p>
        </p:txBody>
      </p:sp>
      <p:sp>
        <p:nvSpPr>
          <p:cNvPr id="4" name="Marcador de pie de página 3">
            <a:extLst>
              <a:ext uri="{FF2B5EF4-FFF2-40B4-BE49-F238E27FC236}">
                <a16:creationId xmlns:a16="http://schemas.microsoft.com/office/drawing/2014/main" id="{89458611-E40B-E40C-AB2C-289A43053164}"/>
              </a:ext>
            </a:extLst>
          </p:cNvPr>
          <p:cNvSpPr>
            <a:spLocks noGrp="1"/>
          </p:cNvSpPr>
          <p:nvPr>
            <p:ph type="ftr" sz="quarter" idx="11"/>
          </p:nvPr>
        </p:nvSpPr>
        <p:spPr/>
        <p:txBody>
          <a:bodyPr/>
          <a:lstStyle/>
          <a:p>
            <a:r>
              <a:rPr lang="es-CL"/>
              <a:t>Fundamentos de Estabildad UT 1</a:t>
            </a:r>
            <a:endParaRPr lang="es-CL" dirty="0"/>
          </a:p>
        </p:txBody>
      </p:sp>
      <p:sp>
        <p:nvSpPr>
          <p:cNvPr id="5" name="Marcador de número de diapositiva 4">
            <a:extLst>
              <a:ext uri="{FF2B5EF4-FFF2-40B4-BE49-F238E27FC236}">
                <a16:creationId xmlns:a16="http://schemas.microsoft.com/office/drawing/2014/main" id="{3F2DAEBD-07AD-32EF-3F5C-53B27C073C59}"/>
              </a:ext>
            </a:extLst>
          </p:cNvPr>
          <p:cNvSpPr>
            <a:spLocks noGrp="1"/>
          </p:cNvSpPr>
          <p:nvPr>
            <p:ph type="sldNum" sz="quarter" idx="12"/>
          </p:nvPr>
        </p:nvSpPr>
        <p:spPr/>
        <p:txBody>
          <a:bodyPr/>
          <a:lstStyle/>
          <a:p>
            <a:fld id="{045796BA-5B92-4B9C-A900-39C65348EF58}" type="slidenum">
              <a:rPr lang="es-CL" smtClean="0"/>
              <a:t>23</a:t>
            </a:fld>
            <a:endParaRPr lang="es-CL"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par>
                                <p:cTn id="31" presetID="1" presetClass="exit" presetSubtype="0" fill="hold" grpId="1" nodeType="withEffect">
                                  <p:stCondLst>
                                    <p:cond delay="0"/>
                                  </p:stCondLst>
                                  <p:childTnLst>
                                    <p:set>
                                      <p:cBhvr>
                                        <p:cTn id="32" dur="1" fill="hold">
                                          <p:stCondLst>
                                            <p:cond delay="0"/>
                                          </p:stCondLst>
                                        </p:cTn>
                                        <p:tgtEl>
                                          <p:spTgt spid="16"/>
                                        </p:tgtEl>
                                        <p:attrNameLst>
                                          <p:attrName>style.visibility</p:attrName>
                                        </p:attrNameLst>
                                      </p:cBhvr>
                                      <p:to>
                                        <p:strVal val="hidden"/>
                                      </p:to>
                                    </p:set>
                                  </p:childTnLst>
                                </p:cTn>
                              </p:par>
                              <p:par>
                                <p:cTn id="33" presetID="1" presetClass="entr" presetSubtype="0"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0"/>
                                        </p:tgtEl>
                                        <p:attrNameLst>
                                          <p:attrName>style.visibility</p:attrName>
                                        </p:attrNameLst>
                                      </p:cBhvr>
                                      <p:to>
                                        <p:strVal val="visible"/>
                                      </p:to>
                                    </p:set>
                                  </p:childTnLst>
                                </p:cTn>
                              </p:par>
                              <p:par>
                                <p:cTn id="39" presetID="1" presetClass="exit" presetSubtype="0" fill="hold" grpId="1" nodeType="withEffect">
                                  <p:stCondLst>
                                    <p:cond delay="0"/>
                                  </p:stCondLst>
                                  <p:childTnLst>
                                    <p:set>
                                      <p:cBhvr>
                                        <p:cTn id="40" dur="1" fill="hold">
                                          <p:stCondLst>
                                            <p:cond delay="0"/>
                                          </p:stCondLst>
                                        </p:cTn>
                                        <p:tgtEl>
                                          <p:spTgt spid="18"/>
                                        </p:tgtEl>
                                        <p:attrNameLst>
                                          <p:attrName>style.visibility</p:attrName>
                                        </p:attrNameLst>
                                      </p:cBhvr>
                                      <p:to>
                                        <p:strVal val="hidden"/>
                                      </p:to>
                                    </p:set>
                                  </p:childTnLst>
                                </p:cTn>
                              </p:par>
                              <p:par>
                                <p:cTn id="41" presetID="1" presetClass="entr" presetSubtype="0"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22"/>
                                        </p:tgtEl>
                                        <p:attrNameLst>
                                          <p:attrName>style.visibility</p:attrName>
                                        </p:attrNameLst>
                                      </p:cBhvr>
                                      <p:to>
                                        <p:strVal val="visible"/>
                                      </p:to>
                                    </p:set>
                                  </p:childTnLst>
                                </p:cTn>
                              </p:par>
                              <p:par>
                                <p:cTn id="47" presetID="1" presetClass="exit" presetSubtype="0" fill="hold" grpId="1" nodeType="withEffect">
                                  <p:stCondLst>
                                    <p:cond delay="0"/>
                                  </p:stCondLst>
                                  <p:childTnLst>
                                    <p:set>
                                      <p:cBhvr>
                                        <p:cTn id="48" dur="1" fill="hold">
                                          <p:stCondLst>
                                            <p:cond delay="0"/>
                                          </p:stCondLst>
                                        </p:cTn>
                                        <p:tgtEl>
                                          <p:spTgt spid="21"/>
                                        </p:tgtEl>
                                        <p:attrNameLst>
                                          <p:attrName>style.visibility</p:attrName>
                                        </p:attrNameLst>
                                      </p:cBhvr>
                                      <p:to>
                                        <p:strVal val="hidden"/>
                                      </p:to>
                                    </p:set>
                                  </p:childTnLst>
                                </p:cTn>
                              </p:par>
                              <p:par>
                                <p:cTn id="49" presetID="1"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24"/>
                                        </p:tgtEl>
                                        <p:attrNameLst>
                                          <p:attrName>style.visibility</p:attrName>
                                        </p:attrNameLst>
                                      </p:cBhvr>
                                      <p:to>
                                        <p:strVal val="visible"/>
                                      </p:to>
                                    </p:set>
                                  </p:childTnLst>
                                </p:cTn>
                              </p:par>
                              <p:par>
                                <p:cTn id="55" presetID="1" presetClass="exit" presetSubtype="0" fill="hold" grpId="1" nodeType="withEffect">
                                  <p:stCondLst>
                                    <p:cond delay="0"/>
                                  </p:stCondLst>
                                  <p:childTnLst>
                                    <p:set>
                                      <p:cBhvr>
                                        <p:cTn id="56" dur="1" fill="hold">
                                          <p:stCondLst>
                                            <p:cond delay="0"/>
                                          </p:stCondLst>
                                        </p:cTn>
                                        <p:tgtEl>
                                          <p:spTgt spid="23"/>
                                        </p:tgtEl>
                                        <p:attrNameLst>
                                          <p:attrName>style.visibility</p:attrName>
                                        </p:attrNameLst>
                                      </p:cBhvr>
                                      <p:to>
                                        <p:strVal val="hidden"/>
                                      </p:to>
                                    </p:set>
                                  </p:childTnLst>
                                </p:cTn>
                              </p:par>
                              <p:par>
                                <p:cTn id="57" presetID="1" presetClass="entr" presetSubtype="0"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5" grpId="0"/>
      <p:bldP spid="16" grpId="0"/>
      <p:bldP spid="16" grpId="1"/>
      <p:bldP spid="18" grpId="0"/>
      <p:bldP spid="18" grpId="1"/>
      <p:bldP spid="21" grpId="0"/>
      <p:bldP spid="21" grpId="1"/>
      <p:bldP spid="23" grpId="0"/>
      <p:bldP spid="23" grpId="1"/>
      <p:bldP spid="2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a:xfrm>
            <a:off x="1738282" y="844801"/>
            <a:ext cx="8429684" cy="1143000"/>
          </a:xfrm>
        </p:spPr>
        <p:txBody>
          <a:bodyPr>
            <a:noAutofit/>
          </a:bodyPr>
          <a:lstStyle/>
          <a:p>
            <a:pPr algn="ctr"/>
            <a:r>
              <a:rPr lang="es-CL" sz="3600" dirty="0"/>
              <a:t>Centros de referencia: </a:t>
            </a:r>
          </a:p>
        </p:txBody>
      </p:sp>
      <p:pic>
        <p:nvPicPr>
          <p:cNvPr id="4" name="48 Marcador de contenido" descr="Captura de pantalla 2018-11-06 22.44.14.png"/>
          <p:cNvPicPr>
            <a:picLocks noGrp="1" noChangeAspect="1"/>
          </p:cNvPicPr>
          <p:nvPr>
            <p:ph idx="1"/>
          </p:nvPr>
        </p:nvPicPr>
        <p:blipFill>
          <a:blip r:embed="rId2"/>
          <a:srcRect t="25675" r="25152" b="17502"/>
          <a:stretch>
            <a:fillRect/>
          </a:stretch>
        </p:blipFill>
        <p:spPr>
          <a:xfrm>
            <a:off x="1981200" y="1987801"/>
            <a:ext cx="8229600" cy="3512637"/>
          </a:xfrm>
        </p:spPr>
      </p:pic>
      <p:sp>
        <p:nvSpPr>
          <p:cNvPr id="5" name="4 CuadroTexto"/>
          <p:cNvSpPr txBox="1"/>
          <p:nvPr/>
        </p:nvSpPr>
        <p:spPr>
          <a:xfrm>
            <a:off x="4952992" y="2643183"/>
            <a:ext cx="5214974" cy="646331"/>
          </a:xfrm>
          <a:prstGeom prst="rect">
            <a:avLst/>
          </a:prstGeom>
          <a:solidFill>
            <a:schemeClr val="bg1"/>
          </a:solidFill>
        </p:spPr>
        <p:txBody>
          <a:bodyPr wrap="square" rtlCol="0">
            <a:spAutoFit/>
          </a:bodyPr>
          <a:lstStyle/>
          <a:p>
            <a:pPr algn="ctr"/>
            <a:r>
              <a:rPr lang="es-CL" dirty="0"/>
              <a:t>Cálculos de KG se obtienen del registro de carga del buque</a:t>
            </a:r>
          </a:p>
        </p:txBody>
      </p:sp>
      <p:sp>
        <p:nvSpPr>
          <p:cNvPr id="2" name="Marcador de fecha 1">
            <a:extLst>
              <a:ext uri="{FF2B5EF4-FFF2-40B4-BE49-F238E27FC236}">
                <a16:creationId xmlns:a16="http://schemas.microsoft.com/office/drawing/2014/main" id="{572C1493-025D-D23C-4939-B99D864E9B9E}"/>
              </a:ext>
            </a:extLst>
          </p:cNvPr>
          <p:cNvSpPr>
            <a:spLocks noGrp="1"/>
          </p:cNvSpPr>
          <p:nvPr>
            <p:ph type="dt" sz="half" idx="10"/>
          </p:nvPr>
        </p:nvSpPr>
        <p:spPr/>
        <p:txBody>
          <a:bodyPr/>
          <a:lstStyle/>
          <a:p>
            <a:fld id="{7131D3F5-9526-4C25-BC38-991861F61702}" type="datetime1">
              <a:rPr lang="es-CL" smtClean="0"/>
              <a:t>10-02-2026</a:t>
            </a:fld>
            <a:endParaRPr lang="es-CL" dirty="0"/>
          </a:p>
        </p:txBody>
      </p:sp>
      <p:sp>
        <p:nvSpPr>
          <p:cNvPr id="6" name="Marcador de pie de página 5">
            <a:extLst>
              <a:ext uri="{FF2B5EF4-FFF2-40B4-BE49-F238E27FC236}">
                <a16:creationId xmlns:a16="http://schemas.microsoft.com/office/drawing/2014/main" id="{F37196FB-8183-2995-3519-5DE22A5CDF1A}"/>
              </a:ext>
            </a:extLst>
          </p:cNvPr>
          <p:cNvSpPr>
            <a:spLocks noGrp="1"/>
          </p:cNvSpPr>
          <p:nvPr>
            <p:ph type="ftr" sz="quarter" idx="11"/>
          </p:nvPr>
        </p:nvSpPr>
        <p:spPr/>
        <p:txBody>
          <a:bodyPr/>
          <a:lstStyle/>
          <a:p>
            <a:r>
              <a:rPr lang="es-CL"/>
              <a:t>Fundamentos de Estabildad UT 1</a:t>
            </a:r>
            <a:endParaRPr lang="es-CL" dirty="0"/>
          </a:p>
        </p:txBody>
      </p:sp>
      <p:sp>
        <p:nvSpPr>
          <p:cNvPr id="7" name="Marcador de número de diapositiva 6">
            <a:extLst>
              <a:ext uri="{FF2B5EF4-FFF2-40B4-BE49-F238E27FC236}">
                <a16:creationId xmlns:a16="http://schemas.microsoft.com/office/drawing/2014/main" id="{31D88200-00CB-4BC6-CFB7-7F4A47A55589}"/>
              </a:ext>
            </a:extLst>
          </p:cNvPr>
          <p:cNvSpPr>
            <a:spLocks noGrp="1"/>
          </p:cNvSpPr>
          <p:nvPr>
            <p:ph type="sldNum" sz="quarter" idx="12"/>
          </p:nvPr>
        </p:nvSpPr>
        <p:spPr/>
        <p:txBody>
          <a:bodyPr/>
          <a:lstStyle/>
          <a:p>
            <a:fld id="{045796BA-5B92-4B9C-A900-39C65348EF58}" type="slidenum">
              <a:rPr lang="es-CL" smtClean="0"/>
              <a:t>24</a:t>
            </a:fld>
            <a:endParaRPr lang="es-CL"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CL" dirty="0"/>
              <a:t>Cálculo de los Centros</a:t>
            </a:r>
          </a:p>
        </p:txBody>
      </p:sp>
      <p:sp>
        <p:nvSpPr>
          <p:cNvPr id="6" name="5 CuadroTexto"/>
          <p:cNvSpPr txBox="1"/>
          <p:nvPr/>
        </p:nvSpPr>
        <p:spPr>
          <a:xfrm>
            <a:off x="2024034" y="1500175"/>
            <a:ext cx="8143932"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s-CL" dirty="0"/>
              <a:t>Peso del buque x distancia a CG = Suma de pesos individuales por las distancias a sus respectivos CG </a:t>
            </a:r>
          </a:p>
        </p:txBody>
      </p:sp>
      <p:graphicFrame>
        <p:nvGraphicFramePr>
          <p:cNvPr id="47107" name="Object 3"/>
          <p:cNvGraphicFramePr>
            <a:graphicFrameLocks noChangeAspect="1"/>
          </p:cNvGraphicFramePr>
          <p:nvPr/>
        </p:nvGraphicFramePr>
        <p:xfrm>
          <a:off x="2602061" y="2668588"/>
          <a:ext cx="2773215" cy="1403354"/>
        </p:xfrm>
        <a:graphic>
          <a:graphicData uri="http://schemas.openxmlformats.org/presentationml/2006/ole">
            <mc:AlternateContent xmlns:mc="http://schemas.openxmlformats.org/markup-compatibility/2006">
              <mc:Choice xmlns:v="urn:schemas-microsoft-com:vml" Requires="v">
                <p:oleObj name="Ecuación" r:id="rId2" imgW="1663560" imgH="787320" progId="Equation.3">
                  <p:embed/>
                </p:oleObj>
              </mc:Choice>
              <mc:Fallback>
                <p:oleObj name="Ecuación" r:id="rId2" imgW="1663560" imgH="787320" progId="Equation.3">
                  <p:embed/>
                  <p:pic>
                    <p:nvPicPr>
                      <p:cNvPr id="47107" name="Object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02061" y="2668588"/>
                        <a:ext cx="2773215" cy="140335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7 Rectángulo redondeado"/>
          <p:cNvSpPr/>
          <p:nvPr/>
        </p:nvSpPr>
        <p:spPr>
          <a:xfrm>
            <a:off x="2381224" y="2571744"/>
            <a:ext cx="3286148" cy="157163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aphicFrame>
        <p:nvGraphicFramePr>
          <p:cNvPr id="10" name="9 Tabla"/>
          <p:cNvGraphicFramePr>
            <a:graphicFrameLocks noGrp="1"/>
          </p:cNvGraphicFramePr>
          <p:nvPr/>
        </p:nvGraphicFramePr>
        <p:xfrm>
          <a:off x="5953124" y="2500307"/>
          <a:ext cx="4286280" cy="2503685"/>
        </p:xfrm>
        <a:graphic>
          <a:graphicData uri="http://schemas.openxmlformats.org/drawingml/2006/table">
            <a:tbl>
              <a:tblPr firstRow="1" bandRow="1">
                <a:tableStyleId>{69CF1AB2-1976-4502-BF36-3FF5EA218861}</a:tableStyleId>
              </a:tblPr>
              <a:tblGrid>
                <a:gridCol w="745481">
                  <a:extLst>
                    <a:ext uri="{9D8B030D-6E8A-4147-A177-3AD203B41FA5}">
                      <a16:colId xmlns:a16="http://schemas.microsoft.com/office/drawing/2014/main" val="20000"/>
                    </a:ext>
                  </a:extLst>
                </a:gridCol>
                <a:gridCol w="3540799">
                  <a:extLst>
                    <a:ext uri="{9D8B030D-6E8A-4147-A177-3AD203B41FA5}">
                      <a16:colId xmlns:a16="http://schemas.microsoft.com/office/drawing/2014/main" val="20001"/>
                    </a:ext>
                  </a:extLst>
                </a:gridCol>
              </a:tblGrid>
              <a:tr h="387806">
                <a:tc>
                  <a:txBody>
                    <a:bodyPr/>
                    <a:lstStyle/>
                    <a:p>
                      <a:pPr algn="ctr"/>
                      <a:r>
                        <a:rPr lang="es-CL" sz="1600" b="0" dirty="0" err="1"/>
                        <a:t>w</a:t>
                      </a:r>
                      <a:r>
                        <a:rPr lang="es-CL" sz="1600" b="0" baseline="-25000" dirty="0" err="1"/>
                        <a:t>i</a:t>
                      </a:r>
                      <a:endParaRPr lang="es-CL" sz="1600" b="0" baseline="-25000" dirty="0">
                        <a:solidFill>
                          <a:schemeClr val="tx1"/>
                        </a:solidFill>
                      </a:endParaRPr>
                    </a:p>
                  </a:txBody>
                  <a:tcPr/>
                </a:tc>
                <a:tc>
                  <a:txBody>
                    <a:bodyPr/>
                    <a:lstStyle/>
                    <a:p>
                      <a:pPr marL="0" algn="l" rtl="0" eaLnBrk="1" latinLnBrk="0" hangingPunct="1"/>
                      <a:r>
                        <a:rPr kumimoji="0" lang="es-CL" sz="1600" b="0" kern="1200" dirty="0"/>
                        <a:t>Peso de cada carga individual</a:t>
                      </a:r>
                      <a:endParaRPr kumimoji="0" lang="es-CL" sz="1600" b="0" kern="1200" dirty="0">
                        <a:solidFill>
                          <a:schemeClr val="dk1"/>
                        </a:solidFill>
                        <a:latin typeface="+mn-lt"/>
                        <a:ea typeface="+mn-ea"/>
                        <a:cs typeface="+mn-cs"/>
                      </a:endParaRPr>
                    </a:p>
                  </a:txBody>
                  <a:tcPr/>
                </a:tc>
                <a:extLst>
                  <a:ext uri="{0D108BD9-81ED-4DB2-BD59-A6C34878D82A}">
                    <a16:rowId xmlns:a16="http://schemas.microsoft.com/office/drawing/2014/main" val="10000"/>
                  </a:ext>
                </a:extLst>
              </a:tr>
              <a:tr h="605615">
                <a:tc>
                  <a:txBody>
                    <a:bodyPr/>
                    <a:lstStyle/>
                    <a:p>
                      <a:pPr algn="ctr"/>
                      <a:r>
                        <a:rPr lang="es-CL" sz="1600" dirty="0" err="1"/>
                        <a:t>kg</a:t>
                      </a:r>
                      <a:r>
                        <a:rPr lang="es-CL" sz="1600" baseline="-25000" dirty="0" err="1"/>
                        <a:t>i</a:t>
                      </a:r>
                      <a:endParaRPr lang="es-CL" sz="1600" baseline="-25000" dirty="0"/>
                    </a:p>
                  </a:txBody>
                  <a:tcPr/>
                </a:tc>
                <a:tc>
                  <a:txBody>
                    <a:bodyPr/>
                    <a:lstStyle/>
                    <a:p>
                      <a:r>
                        <a:rPr lang="es-CL" sz="1600" dirty="0"/>
                        <a:t>Posición vertical del cg medido desde la quilla</a:t>
                      </a:r>
                    </a:p>
                  </a:txBody>
                  <a:tcPr/>
                </a:tc>
                <a:extLst>
                  <a:ext uri="{0D108BD9-81ED-4DB2-BD59-A6C34878D82A}">
                    <a16:rowId xmlns:a16="http://schemas.microsoft.com/office/drawing/2014/main" val="10001"/>
                  </a:ext>
                </a:extLst>
              </a:tr>
              <a:tr h="649653">
                <a:tc>
                  <a:txBody>
                    <a:bodyPr/>
                    <a:lstStyle/>
                    <a:p>
                      <a:pPr algn="ctr"/>
                      <a:r>
                        <a:rPr lang="es-CL" sz="1600" dirty="0" err="1"/>
                        <a:t>tcg</a:t>
                      </a:r>
                      <a:endParaRPr lang="es-CL" sz="1600" dirty="0"/>
                    </a:p>
                  </a:txBody>
                  <a:tcPr/>
                </a:tc>
                <a:tc>
                  <a:txBody>
                    <a:bodyPr/>
                    <a:lstStyle/>
                    <a:p>
                      <a:r>
                        <a:rPr lang="es-CL" sz="1600" dirty="0"/>
                        <a:t>Posición transversal del cg medido desde la línea de crujía</a:t>
                      </a:r>
                    </a:p>
                  </a:txBody>
                  <a:tcPr/>
                </a:tc>
                <a:extLst>
                  <a:ext uri="{0D108BD9-81ED-4DB2-BD59-A6C34878D82A}">
                    <a16:rowId xmlns:a16="http://schemas.microsoft.com/office/drawing/2014/main" val="10002"/>
                  </a:ext>
                </a:extLst>
              </a:tr>
              <a:tr h="860611">
                <a:tc>
                  <a:txBody>
                    <a:bodyPr/>
                    <a:lstStyle/>
                    <a:p>
                      <a:pPr algn="ctr"/>
                      <a:r>
                        <a:rPr lang="es-CL" sz="1600" dirty="0" err="1"/>
                        <a:t>lcg</a:t>
                      </a:r>
                      <a:endParaRPr lang="es-CL"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sz="1600" dirty="0"/>
                        <a:t>Posición longitudinal</a:t>
                      </a:r>
                      <a:r>
                        <a:rPr lang="es-CL" sz="1600" baseline="0" dirty="0"/>
                        <a:t> </a:t>
                      </a:r>
                      <a:r>
                        <a:rPr lang="es-CL" sz="1600" dirty="0"/>
                        <a:t>del cg medido desde la línea de referencia</a:t>
                      </a:r>
                    </a:p>
                  </a:txBody>
                  <a:tcPr/>
                </a:tc>
                <a:extLst>
                  <a:ext uri="{0D108BD9-81ED-4DB2-BD59-A6C34878D82A}">
                    <a16:rowId xmlns:a16="http://schemas.microsoft.com/office/drawing/2014/main" val="10003"/>
                  </a:ext>
                </a:extLst>
              </a:tr>
            </a:tbl>
          </a:graphicData>
        </a:graphic>
      </p:graphicFrame>
      <p:sp>
        <p:nvSpPr>
          <p:cNvPr id="2" name="Marcador de fecha 1">
            <a:extLst>
              <a:ext uri="{FF2B5EF4-FFF2-40B4-BE49-F238E27FC236}">
                <a16:creationId xmlns:a16="http://schemas.microsoft.com/office/drawing/2014/main" id="{6123B27D-8A88-D590-8DB1-F99555D139F0}"/>
              </a:ext>
            </a:extLst>
          </p:cNvPr>
          <p:cNvSpPr>
            <a:spLocks noGrp="1"/>
          </p:cNvSpPr>
          <p:nvPr>
            <p:ph type="dt" sz="half" idx="10"/>
          </p:nvPr>
        </p:nvSpPr>
        <p:spPr/>
        <p:txBody>
          <a:bodyPr/>
          <a:lstStyle/>
          <a:p>
            <a:fld id="{E5DB60BE-BB88-4381-B443-79F0BF3D5195}" type="datetime1">
              <a:rPr lang="es-CL" smtClean="0"/>
              <a:t>10-02-2026</a:t>
            </a:fld>
            <a:endParaRPr lang="es-CL" dirty="0"/>
          </a:p>
        </p:txBody>
      </p:sp>
      <p:sp>
        <p:nvSpPr>
          <p:cNvPr id="4" name="Marcador de pie de página 3">
            <a:extLst>
              <a:ext uri="{FF2B5EF4-FFF2-40B4-BE49-F238E27FC236}">
                <a16:creationId xmlns:a16="http://schemas.microsoft.com/office/drawing/2014/main" id="{6AF739FB-47F0-33A5-0983-49EC4BADEFCA}"/>
              </a:ext>
            </a:extLst>
          </p:cNvPr>
          <p:cNvSpPr>
            <a:spLocks noGrp="1"/>
          </p:cNvSpPr>
          <p:nvPr>
            <p:ph type="ftr" sz="quarter" idx="11"/>
          </p:nvPr>
        </p:nvSpPr>
        <p:spPr/>
        <p:txBody>
          <a:bodyPr/>
          <a:lstStyle/>
          <a:p>
            <a:r>
              <a:rPr lang="es-CL"/>
              <a:t>Fundamentos de Estabildad UT 1</a:t>
            </a:r>
            <a:endParaRPr lang="es-CL" dirty="0"/>
          </a:p>
        </p:txBody>
      </p:sp>
      <p:sp>
        <p:nvSpPr>
          <p:cNvPr id="5" name="Marcador de número de diapositiva 4">
            <a:extLst>
              <a:ext uri="{FF2B5EF4-FFF2-40B4-BE49-F238E27FC236}">
                <a16:creationId xmlns:a16="http://schemas.microsoft.com/office/drawing/2014/main" id="{30BE8D3E-E699-D6B2-814D-1FE8D3EDDFFE}"/>
              </a:ext>
            </a:extLst>
          </p:cNvPr>
          <p:cNvSpPr>
            <a:spLocks noGrp="1"/>
          </p:cNvSpPr>
          <p:nvPr>
            <p:ph type="sldNum" sz="quarter" idx="12"/>
          </p:nvPr>
        </p:nvSpPr>
        <p:spPr/>
        <p:txBody>
          <a:bodyPr/>
          <a:lstStyle/>
          <a:p>
            <a:fld id="{045796BA-5B92-4B9C-A900-39C65348EF58}" type="slidenum">
              <a:rPr lang="es-CL" smtClean="0"/>
              <a:t>25</a:t>
            </a:fld>
            <a:endParaRPr lang="es-CL" dirty="0"/>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CL" dirty="0"/>
              <a:t>Ejemplo: Calculo de KG</a:t>
            </a:r>
          </a:p>
        </p:txBody>
      </p:sp>
      <p:pic>
        <p:nvPicPr>
          <p:cNvPr id="10" name="3 Marcador de contenido" descr="Captura de pantalla 2018-11-06 22.45.36.png"/>
          <p:cNvPicPr>
            <a:picLocks noGrp="1" noChangeAspect="1"/>
          </p:cNvPicPr>
          <p:nvPr>
            <p:ph sz="quarter" idx="2"/>
          </p:nvPr>
        </p:nvPicPr>
        <p:blipFill>
          <a:blip r:embed="rId2"/>
          <a:srcRect l="18053" t="17783" r="32252" b="34865"/>
          <a:stretch>
            <a:fillRect/>
          </a:stretch>
        </p:blipFill>
        <p:spPr>
          <a:xfrm>
            <a:off x="1881158" y="1500175"/>
            <a:ext cx="4040188" cy="2164401"/>
          </a:xfrm>
        </p:spPr>
      </p:pic>
      <p:sp>
        <p:nvSpPr>
          <p:cNvPr id="11" name="10 CuadroTexto"/>
          <p:cNvSpPr txBox="1"/>
          <p:nvPr/>
        </p:nvSpPr>
        <p:spPr>
          <a:xfrm>
            <a:off x="5095868" y="1957831"/>
            <a:ext cx="1214446" cy="430887"/>
          </a:xfrm>
          <a:prstGeom prst="rect">
            <a:avLst/>
          </a:prstGeom>
          <a:solidFill>
            <a:schemeClr val="bg1"/>
          </a:solidFill>
        </p:spPr>
        <p:txBody>
          <a:bodyPr wrap="square" rtlCol="0">
            <a:spAutoFit/>
          </a:bodyPr>
          <a:lstStyle/>
          <a:p>
            <a:r>
              <a:rPr lang="es-CL" sz="1100" dirty="0">
                <a:solidFill>
                  <a:srgbClr val="FF0000"/>
                </a:solidFill>
              </a:rPr>
              <a:t>Necesitamos calcular estos</a:t>
            </a:r>
          </a:p>
        </p:txBody>
      </p:sp>
      <p:graphicFrame>
        <p:nvGraphicFramePr>
          <p:cNvPr id="13" name="12 Tabla"/>
          <p:cNvGraphicFramePr>
            <a:graphicFrameLocks noGrp="1"/>
          </p:cNvGraphicFramePr>
          <p:nvPr/>
        </p:nvGraphicFramePr>
        <p:xfrm>
          <a:off x="2166912" y="3786190"/>
          <a:ext cx="7358113" cy="2560320"/>
        </p:xfrm>
        <a:graphic>
          <a:graphicData uri="http://schemas.openxmlformats.org/drawingml/2006/table">
            <a:tbl>
              <a:tblPr firstRow="1" bandRow="1">
                <a:tableStyleId>{3B4B98B0-60AC-42C2-AFA5-B58CD77FA1E5}</a:tableStyleId>
              </a:tblPr>
              <a:tblGrid>
                <a:gridCol w="1714511">
                  <a:extLst>
                    <a:ext uri="{9D8B030D-6E8A-4147-A177-3AD203B41FA5}">
                      <a16:colId xmlns:a16="http://schemas.microsoft.com/office/drawing/2014/main" val="20000"/>
                    </a:ext>
                  </a:extLst>
                </a:gridCol>
                <a:gridCol w="1964545">
                  <a:extLst>
                    <a:ext uri="{9D8B030D-6E8A-4147-A177-3AD203B41FA5}">
                      <a16:colId xmlns:a16="http://schemas.microsoft.com/office/drawing/2014/main" val="20001"/>
                    </a:ext>
                  </a:extLst>
                </a:gridCol>
                <a:gridCol w="1678793">
                  <a:extLst>
                    <a:ext uri="{9D8B030D-6E8A-4147-A177-3AD203B41FA5}">
                      <a16:colId xmlns:a16="http://schemas.microsoft.com/office/drawing/2014/main" val="20002"/>
                    </a:ext>
                  </a:extLst>
                </a:gridCol>
                <a:gridCol w="2000264">
                  <a:extLst>
                    <a:ext uri="{9D8B030D-6E8A-4147-A177-3AD203B41FA5}">
                      <a16:colId xmlns:a16="http://schemas.microsoft.com/office/drawing/2014/main" val="20003"/>
                    </a:ext>
                  </a:extLst>
                </a:gridCol>
              </a:tblGrid>
              <a:tr h="280080">
                <a:tc>
                  <a:txBody>
                    <a:bodyPr/>
                    <a:lstStyle/>
                    <a:p>
                      <a:pPr algn="ctr"/>
                      <a:endParaRPr lang="es-CL" b="0" dirty="0"/>
                    </a:p>
                  </a:txBody>
                  <a:tcPr/>
                </a:tc>
                <a:tc>
                  <a:txBody>
                    <a:bodyPr/>
                    <a:lstStyle/>
                    <a:p>
                      <a:pPr algn="ctr"/>
                      <a:r>
                        <a:rPr lang="es-CL" b="0" dirty="0" err="1"/>
                        <a:t>w</a:t>
                      </a:r>
                      <a:r>
                        <a:rPr lang="es-CL" b="0" baseline="-25000" dirty="0" err="1"/>
                        <a:t>i</a:t>
                      </a:r>
                      <a:endParaRPr lang="es-CL" b="0" baseline="-25000" dirty="0"/>
                    </a:p>
                  </a:txBody>
                  <a:tcPr/>
                </a:tc>
                <a:tc>
                  <a:txBody>
                    <a:bodyPr/>
                    <a:lstStyle/>
                    <a:p>
                      <a:pPr algn="ctr"/>
                      <a:r>
                        <a:rPr lang="es-CL" b="0" dirty="0" err="1"/>
                        <a:t>kg</a:t>
                      </a:r>
                      <a:r>
                        <a:rPr lang="es-CL" b="0" baseline="-25000" dirty="0" err="1"/>
                        <a:t>i</a:t>
                      </a:r>
                      <a:endParaRPr lang="es-CL" b="0" baseline="-25000" dirty="0"/>
                    </a:p>
                  </a:txBody>
                  <a:tcPr/>
                </a:tc>
                <a:tc>
                  <a:txBody>
                    <a:bodyPr/>
                    <a:lstStyle/>
                    <a:p>
                      <a:pPr algn="ctr"/>
                      <a:r>
                        <a:rPr lang="es-CL" b="0" dirty="0" err="1"/>
                        <a:t>Wi</a:t>
                      </a:r>
                      <a:r>
                        <a:rPr lang="es-CL" b="0" dirty="0"/>
                        <a:t> x </a:t>
                      </a:r>
                      <a:r>
                        <a:rPr lang="es-CL" b="0" dirty="0" err="1"/>
                        <a:t>kg</a:t>
                      </a:r>
                      <a:r>
                        <a:rPr lang="es-CL" b="0" baseline="-25000" dirty="0" err="1"/>
                        <a:t>i</a:t>
                      </a:r>
                      <a:endParaRPr lang="es-CL" b="0" baseline="-25000" dirty="0"/>
                    </a:p>
                  </a:txBody>
                  <a:tcPr/>
                </a:tc>
                <a:extLst>
                  <a:ext uri="{0D108BD9-81ED-4DB2-BD59-A6C34878D82A}">
                    <a16:rowId xmlns:a16="http://schemas.microsoft.com/office/drawing/2014/main" val="10000"/>
                  </a:ext>
                </a:extLst>
              </a:tr>
              <a:tr h="280080">
                <a:tc>
                  <a:txBody>
                    <a:bodyPr/>
                    <a:lstStyle/>
                    <a:p>
                      <a:r>
                        <a:rPr lang="es-CL" b="1" dirty="0" err="1"/>
                        <a:t>Item</a:t>
                      </a:r>
                      <a:endParaRPr lang="es-CL" b="1" dirty="0"/>
                    </a:p>
                  </a:txBody>
                  <a:tcPr/>
                </a:tc>
                <a:tc>
                  <a:txBody>
                    <a:bodyPr/>
                    <a:lstStyle/>
                    <a:p>
                      <a:pPr algn="r"/>
                      <a:r>
                        <a:rPr lang="es-CL" b="1" dirty="0"/>
                        <a:t>Peso (T)</a:t>
                      </a:r>
                    </a:p>
                  </a:txBody>
                  <a:tcPr/>
                </a:tc>
                <a:tc>
                  <a:txBody>
                    <a:bodyPr/>
                    <a:lstStyle/>
                    <a:p>
                      <a:pPr algn="r"/>
                      <a:r>
                        <a:rPr lang="es-CL" b="1" dirty="0"/>
                        <a:t>Kg (m)</a:t>
                      </a:r>
                    </a:p>
                  </a:txBody>
                  <a:tcPr/>
                </a:tc>
                <a:tc>
                  <a:txBody>
                    <a:bodyPr/>
                    <a:lstStyle/>
                    <a:p>
                      <a:pPr algn="r"/>
                      <a:r>
                        <a:rPr lang="es-CL" b="1" dirty="0"/>
                        <a:t>Momento (T-m)</a:t>
                      </a:r>
                    </a:p>
                  </a:txBody>
                  <a:tcPr/>
                </a:tc>
                <a:extLst>
                  <a:ext uri="{0D108BD9-81ED-4DB2-BD59-A6C34878D82A}">
                    <a16:rowId xmlns:a16="http://schemas.microsoft.com/office/drawing/2014/main" val="10001"/>
                  </a:ext>
                </a:extLst>
              </a:tr>
              <a:tr h="280080">
                <a:tc>
                  <a:txBody>
                    <a:bodyPr/>
                    <a:lstStyle/>
                    <a:p>
                      <a:r>
                        <a:rPr lang="es-CL" dirty="0">
                          <a:latin typeface="Symbol" pitchFamily="18" charset="2"/>
                        </a:rPr>
                        <a:t>D </a:t>
                      </a:r>
                      <a:r>
                        <a:rPr lang="es-CL" dirty="0">
                          <a:latin typeface="+mn-lt"/>
                        </a:rPr>
                        <a:t>Liviano</a:t>
                      </a:r>
                      <a:endParaRPr lang="es-CL" dirty="0">
                        <a:latin typeface="Symbol" pitchFamily="18" charset="2"/>
                      </a:endParaRPr>
                    </a:p>
                  </a:txBody>
                  <a:tcPr/>
                </a:tc>
                <a:tc>
                  <a:txBody>
                    <a:bodyPr/>
                    <a:lstStyle/>
                    <a:p>
                      <a:pPr algn="r"/>
                      <a:r>
                        <a:rPr lang="es-CL" dirty="0"/>
                        <a:t>8.645</a:t>
                      </a:r>
                    </a:p>
                  </a:txBody>
                  <a:tcPr/>
                </a:tc>
                <a:tc>
                  <a:txBody>
                    <a:bodyPr/>
                    <a:lstStyle/>
                    <a:p>
                      <a:pPr algn="r"/>
                      <a:r>
                        <a:rPr lang="es-CL" dirty="0"/>
                        <a:t>10,9</a:t>
                      </a:r>
                    </a:p>
                  </a:txBody>
                  <a:tcPr/>
                </a:tc>
                <a:tc>
                  <a:txBody>
                    <a:bodyPr/>
                    <a:lstStyle/>
                    <a:p>
                      <a:pPr algn="r"/>
                      <a:r>
                        <a:rPr lang="es-CL" dirty="0"/>
                        <a:t>94.230,5</a:t>
                      </a:r>
                    </a:p>
                  </a:txBody>
                  <a:tcPr/>
                </a:tc>
                <a:extLst>
                  <a:ext uri="{0D108BD9-81ED-4DB2-BD59-A6C34878D82A}">
                    <a16:rowId xmlns:a16="http://schemas.microsoft.com/office/drawing/2014/main" val="10002"/>
                  </a:ext>
                </a:extLst>
              </a:tr>
              <a:tr h="280080">
                <a:tc>
                  <a:txBody>
                    <a:bodyPr/>
                    <a:lstStyle/>
                    <a:p>
                      <a:r>
                        <a:rPr lang="es-CL" dirty="0"/>
                        <a:t>Carga </a:t>
                      </a:r>
                    </a:p>
                  </a:txBody>
                  <a:tcPr/>
                </a:tc>
                <a:tc>
                  <a:txBody>
                    <a:bodyPr/>
                    <a:lstStyle/>
                    <a:p>
                      <a:pPr algn="r"/>
                      <a:r>
                        <a:rPr lang="es-CL" dirty="0"/>
                        <a:t>9.112</a:t>
                      </a:r>
                    </a:p>
                  </a:txBody>
                  <a:tcPr/>
                </a:tc>
                <a:tc>
                  <a:txBody>
                    <a:bodyPr/>
                    <a:lstStyle/>
                    <a:p>
                      <a:pPr algn="r"/>
                      <a:r>
                        <a:rPr lang="es-CL" dirty="0"/>
                        <a:t>9,4</a:t>
                      </a:r>
                    </a:p>
                  </a:txBody>
                  <a:tcPr/>
                </a:tc>
                <a:tc>
                  <a:txBody>
                    <a:bodyPr/>
                    <a:lstStyle/>
                    <a:p>
                      <a:pPr algn="r"/>
                      <a:r>
                        <a:rPr lang="es-CL" dirty="0"/>
                        <a:t>85.652,8</a:t>
                      </a:r>
                    </a:p>
                  </a:txBody>
                  <a:tcPr/>
                </a:tc>
                <a:extLst>
                  <a:ext uri="{0D108BD9-81ED-4DB2-BD59-A6C34878D82A}">
                    <a16:rowId xmlns:a16="http://schemas.microsoft.com/office/drawing/2014/main" val="10003"/>
                  </a:ext>
                </a:extLst>
              </a:tr>
              <a:tr h="280080">
                <a:tc>
                  <a:txBody>
                    <a:bodyPr/>
                    <a:lstStyle/>
                    <a:p>
                      <a:r>
                        <a:rPr lang="es-CL" dirty="0"/>
                        <a:t>Combustible</a:t>
                      </a:r>
                    </a:p>
                  </a:txBody>
                  <a:tcPr/>
                </a:tc>
                <a:tc>
                  <a:txBody>
                    <a:bodyPr/>
                    <a:lstStyle/>
                    <a:p>
                      <a:pPr algn="r"/>
                      <a:r>
                        <a:rPr lang="es-CL" dirty="0"/>
                        <a:t>2.298</a:t>
                      </a:r>
                    </a:p>
                  </a:txBody>
                  <a:tcPr/>
                </a:tc>
                <a:tc>
                  <a:txBody>
                    <a:bodyPr/>
                    <a:lstStyle/>
                    <a:p>
                      <a:pPr algn="r"/>
                      <a:r>
                        <a:rPr lang="es-CL" dirty="0"/>
                        <a:t>7,6</a:t>
                      </a:r>
                    </a:p>
                  </a:txBody>
                  <a:tcPr/>
                </a:tc>
                <a:tc>
                  <a:txBody>
                    <a:bodyPr/>
                    <a:lstStyle/>
                    <a:p>
                      <a:pPr algn="r"/>
                      <a:r>
                        <a:rPr lang="es-CL" dirty="0"/>
                        <a:t>17.464,8</a:t>
                      </a:r>
                    </a:p>
                  </a:txBody>
                  <a:tcPr/>
                </a:tc>
                <a:extLst>
                  <a:ext uri="{0D108BD9-81ED-4DB2-BD59-A6C34878D82A}">
                    <a16:rowId xmlns:a16="http://schemas.microsoft.com/office/drawing/2014/main" val="10004"/>
                  </a:ext>
                </a:extLst>
              </a:tr>
              <a:tr h="280080">
                <a:tc>
                  <a:txBody>
                    <a:bodyPr/>
                    <a:lstStyle/>
                    <a:p>
                      <a:r>
                        <a:rPr lang="es-CL" dirty="0"/>
                        <a:t>Personal</a:t>
                      </a:r>
                    </a:p>
                  </a:txBody>
                  <a:tcPr/>
                </a:tc>
                <a:tc>
                  <a:txBody>
                    <a:bodyPr/>
                    <a:lstStyle/>
                    <a:p>
                      <a:pPr algn="r"/>
                      <a:r>
                        <a:rPr lang="es-CL" dirty="0"/>
                        <a:t>67</a:t>
                      </a:r>
                    </a:p>
                  </a:txBody>
                  <a:tcPr/>
                </a:tc>
                <a:tc>
                  <a:txBody>
                    <a:bodyPr/>
                    <a:lstStyle/>
                    <a:p>
                      <a:pPr algn="r"/>
                      <a:r>
                        <a:rPr lang="es-CL" dirty="0"/>
                        <a:t>13,4</a:t>
                      </a:r>
                    </a:p>
                  </a:txBody>
                  <a:tcPr/>
                </a:tc>
                <a:tc>
                  <a:txBody>
                    <a:bodyPr/>
                    <a:lstStyle/>
                    <a:p>
                      <a:pPr algn="r"/>
                      <a:r>
                        <a:rPr lang="es-CL" dirty="0"/>
                        <a:t>897,8</a:t>
                      </a:r>
                    </a:p>
                  </a:txBody>
                  <a:tcPr/>
                </a:tc>
                <a:extLst>
                  <a:ext uri="{0D108BD9-81ED-4DB2-BD59-A6C34878D82A}">
                    <a16:rowId xmlns:a16="http://schemas.microsoft.com/office/drawing/2014/main" val="10005"/>
                  </a:ext>
                </a:extLst>
              </a:tr>
              <a:tr h="280080">
                <a:tc>
                  <a:txBody>
                    <a:bodyPr/>
                    <a:lstStyle/>
                    <a:p>
                      <a:r>
                        <a:rPr lang="es-CL" b="1" dirty="0"/>
                        <a:t>Total</a:t>
                      </a:r>
                    </a:p>
                  </a:txBody>
                  <a:tcPr/>
                </a:tc>
                <a:tc>
                  <a:txBody>
                    <a:bodyPr/>
                    <a:lstStyle/>
                    <a:p>
                      <a:pPr algn="r"/>
                      <a:r>
                        <a:rPr lang="es-CL" b="1" dirty="0"/>
                        <a:t>20.122</a:t>
                      </a:r>
                    </a:p>
                  </a:txBody>
                  <a:tcPr/>
                </a:tc>
                <a:tc>
                  <a:txBody>
                    <a:bodyPr/>
                    <a:lstStyle/>
                    <a:p>
                      <a:pPr algn="r"/>
                      <a:endParaRPr lang="es-CL" b="1" dirty="0"/>
                    </a:p>
                  </a:txBody>
                  <a:tcPr/>
                </a:tc>
                <a:tc>
                  <a:txBody>
                    <a:bodyPr/>
                    <a:lstStyle/>
                    <a:p>
                      <a:pPr algn="r"/>
                      <a:r>
                        <a:rPr lang="es-CL" b="1" dirty="0"/>
                        <a:t>198.246</a:t>
                      </a:r>
                    </a:p>
                  </a:txBody>
                  <a:tcPr/>
                </a:tc>
                <a:extLst>
                  <a:ext uri="{0D108BD9-81ED-4DB2-BD59-A6C34878D82A}">
                    <a16:rowId xmlns:a16="http://schemas.microsoft.com/office/drawing/2014/main" val="10006"/>
                  </a:ext>
                </a:extLst>
              </a:tr>
            </a:tbl>
          </a:graphicData>
        </a:graphic>
      </p:graphicFrame>
      <mc:AlternateContent xmlns:mc="http://schemas.openxmlformats.org/markup-compatibility/2006" xmlns:a14="http://schemas.microsoft.com/office/drawing/2010/main">
        <mc:Choice Requires="a14">
          <p:sp>
            <p:nvSpPr>
              <p:cNvPr id="72706" name="Object 2"/>
              <p:cNvSpPr txBox="1"/>
              <p:nvPr/>
            </p:nvSpPr>
            <p:spPr bwMode="auto">
              <a:xfrm>
                <a:off x="4660901" y="2614738"/>
                <a:ext cx="5935663" cy="1030287"/>
              </a:xfrm>
              <a:prstGeom prst="rect">
                <a:avLst/>
              </a:prstGeom>
              <a:noFill/>
            </p:spPr>
            <p:txBody>
              <a:bodyPr>
                <a:normAutofit/>
              </a:bodyPr>
              <a:lstStyle/>
              <a:p>
                <a:pPr/>
                <a14:m>
                  <m:oMathPara xmlns:m="http://schemas.openxmlformats.org/officeDocument/2006/math">
                    <m:oMathParaPr>
                      <m:jc m:val="left"/>
                    </m:oMathParaPr>
                    <m:oMath xmlns:m="http://schemas.openxmlformats.org/officeDocument/2006/math">
                      <m:r>
                        <a:rPr lang="es-CL" sz="2300" i="1">
                          <a:solidFill>
                            <a:srgbClr val="000000"/>
                          </a:solidFill>
                          <a:latin typeface="Cambria Math" panose="02040503050406030204" pitchFamily="18" charset="0"/>
                        </a:rPr>
                        <m:t>=</m:t>
                      </m:r>
                      <m:f>
                        <m:fPr>
                          <m:ctrlPr>
                            <a:rPr lang="es-CL" sz="2300" i="1">
                              <a:solidFill>
                                <a:srgbClr val="000000"/>
                              </a:solidFill>
                              <a:latin typeface="Cambria Math" panose="02040503050406030204" pitchFamily="18" charset="0"/>
                            </a:rPr>
                          </m:ctrlPr>
                        </m:fPr>
                        <m:num>
                          <m:nary>
                            <m:naryPr>
                              <m:chr m:val="∑"/>
                              <m:subHide m:val="on"/>
                              <m:supHide m:val="on"/>
                              <m:ctrlPr>
                                <a:rPr lang="es-CL" sz="2300" i="1">
                                  <a:solidFill>
                                    <a:srgbClr val="000000"/>
                                  </a:solidFill>
                                  <a:latin typeface="Cambria Math" panose="02040503050406030204" pitchFamily="18" charset="0"/>
                                </a:rPr>
                              </m:ctrlPr>
                            </m:naryPr>
                            <m:sub/>
                            <m:sup/>
                            <m:e>
                              <m:d>
                                <m:dPr>
                                  <m:ctrlPr>
                                    <a:rPr lang="es-CL" sz="2300" i="1">
                                      <a:solidFill>
                                        <a:srgbClr val="000000"/>
                                      </a:solidFill>
                                      <a:latin typeface="Cambria Math" panose="02040503050406030204" pitchFamily="18" charset="0"/>
                                    </a:rPr>
                                  </m:ctrlPr>
                                </m:dPr>
                                <m:e>
                                  <m:sSub>
                                    <m:sSubPr>
                                      <m:ctrlPr>
                                        <a:rPr lang="es-CL" sz="2300" i="1">
                                          <a:solidFill>
                                            <a:srgbClr val="000000"/>
                                          </a:solidFill>
                                          <a:latin typeface="Cambria Math" panose="02040503050406030204" pitchFamily="18" charset="0"/>
                                        </a:rPr>
                                      </m:ctrlPr>
                                    </m:sSubPr>
                                    <m:e>
                                      <m:r>
                                        <a:rPr lang="es-CL" sz="2300" i="1">
                                          <a:solidFill>
                                            <a:srgbClr val="000000"/>
                                          </a:solidFill>
                                          <a:latin typeface="Cambria Math" panose="02040503050406030204" pitchFamily="18" charset="0"/>
                                        </a:rPr>
                                        <m:t>𝑤</m:t>
                                      </m:r>
                                    </m:e>
                                    <m:sub>
                                      <m:r>
                                        <a:rPr lang="es-CL" sz="2300" i="1">
                                          <a:solidFill>
                                            <a:srgbClr val="000000"/>
                                          </a:solidFill>
                                          <a:latin typeface="Cambria Math" panose="02040503050406030204" pitchFamily="18" charset="0"/>
                                        </a:rPr>
                                        <m:t>𝑖</m:t>
                                      </m:r>
                                    </m:sub>
                                  </m:sSub>
                                  <m:r>
                                    <a:rPr lang="es-CL" sz="2300" i="1">
                                      <a:solidFill>
                                        <a:srgbClr val="000000"/>
                                      </a:solidFill>
                                      <a:latin typeface="Cambria Math" panose="02040503050406030204" pitchFamily="18" charset="0"/>
                                    </a:rPr>
                                    <m:t>×</m:t>
                                  </m:r>
                                  <m:r>
                                    <a:rPr lang="es-CL" sz="2300" i="1">
                                      <a:solidFill>
                                        <a:srgbClr val="000000"/>
                                      </a:solidFill>
                                      <a:latin typeface="Cambria Math" panose="02040503050406030204" pitchFamily="18" charset="0"/>
                                    </a:rPr>
                                    <m:t>𝑘</m:t>
                                  </m:r>
                                  <m:sSub>
                                    <m:sSubPr>
                                      <m:ctrlPr>
                                        <a:rPr lang="es-CL" sz="2300" i="1">
                                          <a:solidFill>
                                            <a:srgbClr val="000000"/>
                                          </a:solidFill>
                                          <a:latin typeface="Cambria Math" panose="02040503050406030204" pitchFamily="18" charset="0"/>
                                        </a:rPr>
                                      </m:ctrlPr>
                                    </m:sSubPr>
                                    <m:e>
                                      <m:r>
                                        <a:rPr lang="es-CL" sz="2300" i="1">
                                          <a:solidFill>
                                            <a:srgbClr val="000000"/>
                                          </a:solidFill>
                                          <a:latin typeface="Cambria Math" panose="02040503050406030204" pitchFamily="18" charset="0"/>
                                        </a:rPr>
                                        <m:t>𝑔</m:t>
                                      </m:r>
                                    </m:e>
                                    <m:sub>
                                      <m:r>
                                        <a:rPr lang="es-CL" sz="2300" i="1">
                                          <a:solidFill>
                                            <a:srgbClr val="000000"/>
                                          </a:solidFill>
                                          <a:latin typeface="Cambria Math" panose="02040503050406030204" pitchFamily="18" charset="0"/>
                                        </a:rPr>
                                        <m:t>𝑖</m:t>
                                      </m:r>
                                    </m:sub>
                                  </m:sSub>
                                </m:e>
                              </m:d>
                            </m:e>
                          </m:nary>
                        </m:num>
                        <m:den>
                          <m:r>
                            <m:rPr>
                              <m:sty m:val="p"/>
                            </m:rPr>
                            <a:rPr lang="es-CL" sz="2300" i="1">
                              <a:solidFill>
                                <a:srgbClr val="000000"/>
                              </a:solidFill>
                              <a:latin typeface="Cambria Math" panose="02040503050406030204" pitchFamily="18" charset="0"/>
                            </a:rPr>
                            <m:t>Δ</m:t>
                          </m:r>
                        </m:den>
                      </m:f>
                      <m:r>
                        <a:rPr lang="es-CL" sz="2300" i="1">
                          <a:solidFill>
                            <a:srgbClr val="000000"/>
                          </a:solidFill>
                          <a:latin typeface="Cambria Math" panose="02040503050406030204" pitchFamily="18" charset="0"/>
                        </a:rPr>
                        <m:t>=</m:t>
                      </m:r>
                      <m:f>
                        <m:fPr>
                          <m:ctrlPr>
                            <a:rPr lang="es-CL" sz="2300" i="1">
                              <a:solidFill>
                                <a:srgbClr val="000000"/>
                              </a:solidFill>
                              <a:latin typeface="Cambria Math" panose="02040503050406030204" pitchFamily="18" charset="0"/>
                            </a:rPr>
                          </m:ctrlPr>
                        </m:fPr>
                        <m:num>
                          <m:r>
                            <a:rPr lang="es-CL" sz="2300" i="1">
                              <a:solidFill>
                                <a:srgbClr val="000000"/>
                              </a:solidFill>
                              <a:latin typeface="Cambria Math" panose="02040503050406030204" pitchFamily="18" charset="0"/>
                            </a:rPr>
                            <m:t>198.246 (</m:t>
                          </m:r>
                          <m:r>
                            <a:rPr lang="es-CL" sz="2300" i="1">
                              <a:solidFill>
                                <a:srgbClr val="000000"/>
                              </a:solidFill>
                              <a:latin typeface="Cambria Math" panose="02040503050406030204" pitchFamily="18" charset="0"/>
                            </a:rPr>
                            <m:t>𝑇</m:t>
                          </m:r>
                          <m:r>
                            <a:rPr lang="es-CL" sz="2300" i="1">
                              <a:solidFill>
                                <a:srgbClr val="000000"/>
                              </a:solidFill>
                              <a:latin typeface="Cambria Math" panose="02040503050406030204" pitchFamily="18" charset="0"/>
                            </a:rPr>
                            <m:t>−</m:t>
                          </m:r>
                          <m:r>
                            <a:rPr lang="es-CL" sz="2300" i="1">
                              <a:solidFill>
                                <a:srgbClr val="000000"/>
                              </a:solidFill>
                              <a:latin typeface="Cambria Math" panose="02040503050406030204" pitchFamily="18" charset="0"/>
                            </a:rPr>
                            <m:t>𝑚</m:t>
                          </m:r>
                          <m:r>
                            <a:rPr lang="es-CL" sz="2300" i="1">
                              <a:solidFill>
                                <a:srgbClr val="000000"/>
                              </a:solidFill>
                              <a:latin typeface="Cambria Math" panose="02040503050406030204" pitchFamily="18" charset="0"/>
                            </a:rPr>
                            <m:t>)</m:t>
                          </m:r>
                        </m:num>
                        <m:den>
                          <m:r>
                            <a:rPr lang="es-CL" sz="2300" i="1">
                              <a:solidFill>
                                <a:srgbClr val="000000"/>
                              </a:solidFill>
                              <a:latin typeface="Cambria Math" panose="02040503050406030204" pitchFamily="18" charset="0"/>
                            </a:rPr>
                            <m:t>20.122(</m:t>
                          </m:r>
                          <m:r>
                            <a:rPr lang="es-CL" sz="2300" i="1">
                              <a:solidFill>
                                <a:srgbClr val="000000"/>
                              </a:solidFill>
                              <a:latin typeface="Cambria Math" panose="02040503050406030204" pitchFamily="18" charset="0"/>
                            </a:rPr>
                            <m:t>𝑚</m:t>
                          </m:r>
                          <m:r>
                            <a:rPr lang="es-CL" sz="2300" i="1">
                              <a:solidFill>
                                <a:srgbClr val="000000"/>
                              </a:solidFill>
                              <a:latin typeface="Cambria Math" panose="02040503050406030204" pitchFamily="18" charset="0"/>
                            </a:rPr>
                            <m:t>)</m:t>
                          </m:r>
                        </m:den>
                      </m:f>
                      <m:r>
                        <a:rPr lang="es-CL" sz="2300" i="1">
                          <a:solidFill>
                            <a:srgbClr val="000000"/>
                          </a:solidFill>
                          <a:latin typeface="Cambria Math" panose="02040503050406030204" pitchFamily="18" charset="0"/>
                        </a:rPr>
                        <m:t>=9,9(</m:t>
                      </m:r>
                      <m:r>
                        <a:rPr lang="es-CL" sz="2300" i="1">
                          <a:solidFill>
                            <a:srgbClr val="000000"/>
                          </a:solidFill>
                          <a:latin typeface="Cambria Math" panose="02040503050406030204" pitchFamily="18" charset="0"/>
                        </a:rPr>
                        <m:t>𝑚</m:t>
                      </m:r>
                      <m:r>
                        <a:rPr lang="es-CL" sz="2300" i="1">
                          <a:solidFill>
                            <a:srgbClr val="000000"/>
                          </a:solidFill>
                          <a:latin typeface="Cambria Math" panose="02040503050406030204" pitchFamily="18" charset="0"/>
                        </a:rPr>
                        <m:t>)</m:t>
                      </m:r>
                    </m:oMath>
                  </m:oMathPara>
                </a14:m>
                <a:endParaRPr lang="es-CL" sz="2300" dirty="0"/>
              </a:p>
            </p:txBody>
          </p:sp>
        </mc:Choice>
        <mc:Fallback xmlns="">
          <p:sp>
            <p:nvSpPr>
              <p:cNvPr id="72706" name="Object 2"/>
              <p:cNvSpPr txBox="1">
                <a:spLocks noRot="1" noChangeAspect="1" noMove="1" noResize="1" noEditPoints="1" noAdjustHandles="1" noChangeArrowheads="1" noChangeShapeType="1" noTextEdit="1"/>
              </p:cNvSpPr>
              <p:nvPr/>
            </p:nvSpPr>
            <p:spPr bwMode="auto">
              <a:xfrm>
                <a:off x="4660901" y="2614738"/>
                <a:ext cx="5935663" cy="1030287"/>
              </a:xfrm>
              <a:prstGeom prst="rect">
                <a:avLst/>
              </a:prstGeom>
              <a:blipFill>
                <a:blip r:embed="rId3"/>
                <a:stretch>
                  <a:fillRect/>
                </a:stretch>
              </a:blipFill>
            </p:spPr>
            <p:txBody>
              <a:bodyPr/>
              <a:lstStyle/>
              <a:p>
                <a:r>
                  <a:rPr lang="es-CL">
                    <a:noFill/>
                  </a:rPr>
                  <a:t> </a:t>
                </a:r>
              </a:p>
            </p:txBody>
          </p:sp>
        </mc:Fallback>
      </mc:AlternateContent>
      <p:sp>
        <p:nvSpPr>
          <p:cNvPr id="19" name="18 Rectángulo redondeado"/>
          <p:cNvSpPr/>
          <p:nvPr/>
        </p:nvSpPr>
        <p:spPr>
          <a:xfrm>
            <a:off x="4524364" y="2357430"/>
            <a:ext cx="6143636" cy="135732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20" name="19 Elipse"/>
          <p:cNvSpPr/>
          <p:nvPr/>
        </p:nvSpPr>
        <p:spPr>
          <a:xfrm>
            <a:off x="4667240" y="5929330"/>
            <a:ext cx="1357322" cy="50006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22" name="21 Conector recto de flecha"/>
          <p:cNvCxnSpPr/>
          <p:nvPr/>
        </p:nvCxnSpPr>
        <p:spPr>
          <a:xfrm rot="16200000" flipV="1">
            <a:off x="3274199" y="4107661"/>
            <a:ext cx="2428892" cy="1214446"/>
          </a:xfrm>
          <a:prstGeom prst="straightConnector1">
            <a:avLst/>
          </a:prstGeom>
          <a:noFill/>
          <a:ln>
            <a:solidFill>
              <a:srgbClr val="FF0000"/>
            </a:solidFill>
            <a:tailEnd type="stealth"/>
          </a:ln>
        </p:spPr>
        <p:style>
          <a:lnRef idx="2">
            <a:schemeClr val="accent1">
              <a:shade val="50000"/>
            </a:schemeClr>
          </a:lnRef>
          <a:fillRef idx="1">
            <a:schemeClr val="accent1"/>
          </a:fillRef>
          <a:effectRef idx="0">
            <a:schemeClr val="accent1"/>
          </a:effectRef>
          <a:fontRef idx="minor">
            <a:schemeClr val="lt1"/>
          </a:fontRef>
        </p:style>
      </p:cxnSp>
      <p:sp>
        <p:nvSpPr>
          <p:cNvPr id="23" name="22 Elipse"/>
          <p:cNvSpPr/>
          <p:nvPr/>
        </p:nvSpPr>
        <p:spPr>
          <a:xfrm>
            <a:off x="8167702" y="5857892"/>
            <a:ext cx="1571636" cy="57150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25" name="24 Conector recto de flecha"/>
          <p:cNvCxnSpPr/>
          <p:nvPr/>
        </p:nvCxnSpPr>
        <p:spPr>
          <a:xfrm rot="10800000">
            <a:off x="4024298" y="2928934"/>
            <a:ext cx="4357718" cy="3000396"/>
          </a:xfrm>
          <a:prstGeom prst="straightConnector1">
            <a:avLst/>
          </a:prstGeom>
          <a:noFill/>
          <a:ln>
            <a:solidFill>
              <a:srgbClr val="FF0000"/>
            </a:solidFill>
            <a:tailEnd type="stealth"/>
          </a:ln>
        </p:spPr>
        <p:style>
          <a:lnRef idx="2">
            <a:schemeClr val="accent1">
              <a:shade val="50000"/>
            </a:schemeClr>
          </a:lnRef>
          <a:fillRef idx="1">
            <a:schemeClr val="accent1"/>
          </a:fillRef>
          <a:effectRef idx="0">
            <a:schemeClr val="accent1"/>
          </a:effectRef>
          <a:fontRef idx="minor">
            <a:schemeClr val="lt1"/>
          </a:fontRef>
        </p:style>
      </p:cxnSp>
      <p:sp>
        <p:nvSpPr>
          <p:cNvPr id="2" name="Marcador de fecha 1">
            <a:extLst>
              <a:ext uri="{FF2B5EF4-FFF2-40B4-BE49-F238E27FC236}">
                <a16:creationId xmlns:a16="http://schemas.microsoft.com/office/drawing/2014/main" id="{7366E151-A5F9-BE61-A783-9D50A0F8818F}"/>
              </a:ext>
            </a:extLst>
          </p:cNvPr>
          <p:cNvSpPr>
            <a:spLocks noGrp="1"/>
          </p:cNvSpPr>
          <p:nvPr>
            <p:ph type="dt" sz="half" idx="10"/>
          </p:nvPr>
        </p:nvSpPr>
        <p:spPr/>
        <p:txBody>
          <a:bodyPr/>
          <a:lstStyle/>
          <a:p>
            <a:fld id="{B2EBFB13-33EA-4273-9DCA-F696A47B1E07}" type="datetime1">
              <a:rPr lang="es-CL" smtClean="0"/>
              <a:t>10-02-2026</a:t>
            </a:fld>
            <a:endParaRPr lang="es-CL" dirty="0"/>
          </a:p>
        </p:txBody>
      </p:sp>
      <p:sp>
        <p:nvSpPr>
          <p:cNvPr id="4" name="Marcador de pie de página 3">
            <a:extLst>
              <a:ext uri="{FF2B5EF4-FFF2-40B4-BE49-F238E27FC236}">
                <a16:creationId xmlns:a16="http://schemas.microsoft.com/office/drawing/2014/main" id="{12EC550A-DF98-F539-EE7D-1CDF421D2CAE}"/>
              </a:ext>
            </a:extLst>
          </p:cNvPr>
          <p:cNvSpPr>
            <a:spLocks noGrp="1"/>
          </p:cNvSpPr>
          <p:nvPr>
            <p:ph type="ftr" sz="quarter" idx="11"/>
          </p:nvPr>
        </p:nvSpPr>
        <p:spPr/>
        <p:txBody>
          <a:bodyPr/>
          <a:lstStyle/>
          <a:p>
            <a:r>
              <a:rPr lang="es-CL"/>
              <a:t>Fundamentos de Estabildad UT 1</a:t>
            </a:r>
            <a:endParaRPr lang="es-CL" dirty="0"/>
          </a:p>
        </p:txBody>
      </p:sp>
      <p:sp>
        <p:nvSpPr>
          <p:cNvPr id="5" name="Marcador de número de diapositiva 4">
            <a:extLst>
              <a:ext uri="{FF2B5EF4-FFF2-40B4-BE49-F238E27FC236}">
                <a16:creationId xmlns:a16="http://schemas.microsoft.com/office/drawing/2014/main" id="{1FC4FC6D-9817-7274-D19B-9248CCCA4156}"/>
              </a:ext>
            </a:extLst>
          </p:cNvPr>
          <p:cNvSpPr>
            <a:spLocks noGrp="1"/>
          </p:cNvSpPr>
          <p:nvPr>
            <p:ph type="sldNum" sz="quarter" idx="12"/>
          </p:nvPr>
        </p:nvSpPr>
        <p:spPr/>
        <p:txBody>
          <a:bodyPr/>
          <a:lstStyle/>
          <a:p>
            <a:fld id="{045796BA-5B92-4B9C-A900-39C65348EF58}" type="slidenum">
              <a:rPr lang="es-CL" smtClean="0"/>
              <a:t>26</a:t>
            </a:fld>
            <a:endParaRPr lang="es-CL"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0.70"/>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p:cTn id="14" dur="1000" fill="hold"/>
                                        <p:tgtEl>
                                          <p:spTgt spid="20"/>
                                        </p:tgtEl>
                                        <p:attrNameLst>
                                          <p:attrName>ppt_w</p:attrName>
                                        </p:attrNameLst>
                                      </p:cBhvr>
                                      <p:tavLst>
                                        <p:tav tm="0">
                                          <p:val>
                                            <p:strVal val="#ppt_w*0.70"/>
                                          </p:val>
                                        </p:tav>
                                        <p:tav tm="100000">
                                          <p:val>
                                            <p:strVal val="#ppt_w"/>
                                          </p:val>
                                        </p:tav>
                                      </p:tavLst>
                                    </p:anim>
                                    <p:anim calcmode="lin" valueType="num">
                                      <p:cBhvr>
                                        <p:cTn id="15" dur="1000" fill="hold"/>
                                        <p:tgtEl>
                                          <p:spTgt spid="20"/>
                                        </p:tgtEl>
                                        <p:attrNameLst>
                                          <p:attrName>ppt_h</p:attrName>
                                        </p:attrNameLst>
                                      </p:cBhvr>
                                      <p:tavLst>
                                        <p:tav tm="0">
                                          <p:val>
                                            <p:strVal val="#ppt_h"/>
                                          </p:val>
                                        </p:tav>
                                        <p:tav tm="100000">
                                          <p:val>
                                            <p:strVal val="#ppt_h"/>
                                          </p:val>
                                        </p:tav>
                                      </p:tavLst>
                                    </p:anim>
                                    <p:animEffect transition="in" filter="fade">
                                      <p:cBhvr>
                                        <p:cTn id="16" dur="1000"/>
                                        <p:tgtEl>
                                          <p:spTgt spid="20"/>
                                        </p:tgtEl>
                                      </p:cBhvr>
                                    </p:animEffect>
                                  </p:childTnLst>
                                </p:cTn>
                              </p:par>
                              <p:par>
                                <p:cTn id="17" presetID="55" presetClass="entr" presetSubtype="0"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1000" fill="hold"/>
                                        <p:tgtEl>
                                          <p:spTgt spid="22"/>
                                        </p:tgtEl>
                                        <p:attrNameLst>
                                          <p:attrName>ppt_w</p:attrName>
                                        </p:attrNameLst>
                                      </p:cBhvr>
                                      <p:tavLst>
                                        <p:tav tm="0">
                                          <p:val>
                                            <p:strVal val="#ppt_w*0.70"/>
                                          </p:val>
                                        </p:tav>
                                        <p:tav tm="100000">
                                          <p:val>
                                            <p:strVal val="#ppt_w"/>
                                          </p:val>
                                        </p:tav>
                                      </p:tavLst>
                                    </p:anim>
                                    <p:anim calcmode="lin" valueType="num">
                                      <p:cBhvr>
                                        <p:cTn id="20" dur="1000" fill="hold"/>
                                        <p:tgtEl>
                                          <p:spTgt spid="22"/>
                                        </p:tgtEl>
                                        <p:attrNameLst>
                                          <p:attrName>ppt_h</p:attrName>
                                        </p:attrNameLst>
                                      </p:cBhvr>
                                      <p:tavLst>
                                        <p:tav tm="0">
                                          <p:val>
                                            <p:strVal val="#ppt_h"/>
                                          </p:val>
                                        </p:tav>
                                        <p:tav tm="100000">
                                          <p:val>
                                            <p:strVal val="#ppt_h"/>
                                          </p:val>
                                        </p:tav>
                                      </p:tavLst>
                                    </p:anim>
                                    <p:animEffect transition="in" filter="fade">
                                      <p:cBhvr>
                                        <p:cTn id="21" dur="1000"/>
                                        <p:tgtEl>
                                          <p:spTgt spid="22"/>
                                        </p:tgtEl>
                                      </p:cBhvr>
                                    </p:animEffect>
                                  </p:childTnLst>
                                </p:cTn>
                              </p:par>
                            </p:childTnLst>
                          </p:cTn>
                        </p:par>
                        <p:par>
                          <p:cTn id="22" fill="hold">
                            <p:stCondLst>
                              <p:cond delay="1000"/>
                            </p:stCondLst>
                            <p:childTnLst>
                              <p:par>
                                <p:cTn id="23" presetID="55" presetClass="entr" presetSubtype="0" fill="hold" nodeType="after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p:cTn id="25" dur="1000" fill="hold"/>
                                        <p:tgtEl>
                                          <p:spTgt spid="25"/>
                                        </p:tgtEl>
                                        <p:attrNameLst>
                                          <p:attrName>ppt_w</p:attrName>
                                        </p:attrNameLst>
                                      </p:cBhvr>
                                      <p:tavLst>
                                        <p:tav tm="0">
                                          <p:val>
                                            <p:strVal val="#ppt_w*0.70"/>
                                          </p:val>
                                        </p:tav>
                                        <p:tav tm="100000">
                                          <p:val>
                                            <p:strVal val="#ppt_w"/>
                                          </p:val>
                                        </p:tav>
                                      </p:tavLst>
                                    </p:anim>
                                    <p:anim calcmode="lin" valueType="num">
                                      <p:cBhvr>
                                        <p:cTn id="26" dur="1000" fill="hold"/>
                                        <p:tgtEl>
                                          <p:spTgt spid="25"/>
                                        </p:tgtEl>
                                        <p:attrNameLst>
                                          <p:attrName>ppt_h</p:attrName>
                                        </p:attrNameLst>
                                      </p:cBhvr>
                                      <p:tavLst>
                                        <p:tav tm="0">
                                          <p:val>
                                            <p:strVal val="#ppt_h"/>
                                          </p:val>
                                        </p:tav>
                                        <p:tav tm="100000">
                                          <p:val>
                                            <p:strVal val="#ppt_h"/>
                                          </p:val>
                                        </p:tav>
                                      </p:tavLst>
                                    </p:anim>
                                    <p:animEffect transition="in" filter="fade">
                                      <p:cBhvr>
                                        <p:cTn id="27" dur="1000"/>
                                        <p:tgtEl>
                                          <p:spTgt spid="25"/>
                                        </p:tgtEl>
                                      </p:cBhvr>
                                    </p:animEffect>
                                  </p:childTnLst>
                                </p:cTn>
                              </p:par>
                              <p:par>
                                <p:cTn id="28" presetID="55" presetClass="entr" presetSubtype="0" fill="hold" grpId="0" nodeType="with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p:cTn id="30" dur="1000" fill="hold"/>
                                        <p:tgtEl>
                                          <p:spTgt spid="23"/>
                                        </p:tgtEl>
                                        <p:attrNameLst>
                                          <p:attrName>ppt_w</p:attrName>
                                        </p:attrNameLst>
                                      </p:cBhvr>
                                      <p:tavLst>
                                        <p:tav tm="0">
                                          <p:val>
                                            <p:strVal val="#ppt_w*0.70"/>
                                          </p:val>
                                        </p:tav>
                                        <p:tav tm="100000">
                                          <p:val>
                                            <p:strVal val="#ppt_w"/>
                                          </p:val>
                                        </p:tav>
                                      </p:tavLst>
                                    </p:anim>
                                    <p:anim calcmode="lin" valueType="num">
                                      <p:cBhvr>
                                        <p:cTn id="31" dur="1000" fill="hold"/>
                                        <p:tgtEl>
                                          <p:spTgt spid="23"/>
                                        </p:tgtEl>
                                        <p:attrNameLst>
                                          <p:attrName>ppt_h</p:attrName>
                                        </p:attrNameLst>
                                      </p:cBhvr>
                                      <p:tavLst>
                                        <p:tav tm="0">
                                          <p:val>
                                            <p:strVal val="#ppt_h"/>
                                          </p:val>
                                        </p:tav>
                                        <p:tav tm="100000">
                                          <p:val>
                                            <p:strVal val="#ppt_h"/>
                                          </p:val>
                                        </p:tav>
                                      </p:tavLst>
                                    </p:anim>
                                    <p:animEffect transition="in" filter="fade">
                                      <p:cBhvr>
                                        <p:cTn id="32" dur="1000"/>
                                        <p:tgtEl>
                                          <p:spTgt spid="23"/>
                                        </p:tgtEl>
                                      </p:cBhvr>
                                    </p:animEffect>
                                  </p:childTnLst>
                                </p:cTn>
                              </p:par>
                            </p:childTnLst>
                          </p:cTn>
                        </p:par>
                      </p:childTnLst>
                    </p:cTn>
                  </p:par>
                  <p:par>
                    <p:cTn id="33" fill="hold">
                      <p:stCondLst>
                        <p:cond delay="indefinite"/>
                      </p:stCondLst>
                      <p:childTnLst>
                        <p:par>
                          <p:cTn id="34" fill="hold">
                            <p:stCondLst>
                              <p:cond delay="0"/>
                            </p:stCondLst>
                            <p:childTnLst>
                              <p:par>
                                <p:cTn id="35" presetID="55" presetClass="entr" presetSubtype="0"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1000" fill="hold"/>
                                        <p:tgtEl>
                                          <p:spTgt spid="19"/>
                                        </p:tgtEl>
                                        <p:attrNameLst>
                                          <p:attrName>ppt_w</p:attrName>
                                        </p:attrNameLst>
                                      </p:cBhvr>
                                      <p:tavLst>
                                        <p:tav tm="0">
                                          <p:val>
                                            <p:strVal val="#ppt_w*0.70"/>
                                          </p:val>
                                        </p:tav>
                                        <p:tav tm="100000">
                                          <p:val>
                                            <p:strVal val="#ppt_w"/>
                                          </p:val>
                                        </p:tav>
                                      </p:tavLst>
                                    </p:anim>
                                    <p:anim calcmode="lin" valueType="num">
                                      <p:cBhvr>
                                        <p:cTn id="38" dur="1000" fill="hold"/>
                                        <p:tgtEl>
                                          <p:spTgt spid="19"/>
                                        </p:tgtEl>
                                        <p:attrNameLst>
                                          <p:attrName>ppt_h</p:attrName>
                                        </p:attrNameLst>
                                      </p:cBhvr>
                                      <p:tavLst>
                                        <p:tav tm="0">
                                          <p:val>
                                            <p:strVal val="#ppt_h"/>
                                          </p:val>
                                        </p:tav>
                                        <p:tav tm="100000">
                                          <p:val>
                                            <p:strVal val="#ppt_h"/>
                                          </p:val>
                                        </p:tav>
                                      </p:tavLst>
                                    </p:anim>
                                    <p:animEffect transition="in" filter="fade">
                                      <p:cBhvr>
                                        <p:cTn id="39" dur="1000"/>
                                        <p:tgtEl>
                                          <p:spTgt spid="1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72706">
                                            <p:txEl>
                                              <p:pRg st="0" end="0"/>
                                            </p:txEl>
                                          </p:spTgt>
                                        </p:tgtEl>
                                        <p:attrNameLst>
                                          <p:attrName>style.visibility</p:attrName>
                                        </p:attrNameLst>
                                      </p:cBhvr>
                                      <p:to>
                                        <p:strVal val="visible"/>
                                      </p:to>
                                    </p:set>
                                    <p:animEffect transition="in" filter="fade">
                                      <p:cBhvr>
                                        <p:cTn id="42" dur="500"/>
                                        <p:tgtEl>
                                          <p:spTgt spid="7270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6" grpId="0" build="allAtOnce"/>
      <p:bldP spid="19" grpId="0" animBg="1"/>
      <p:bldP spid="20" grpId="0" animBg="1"/>
      <p:bldP spid="2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fecha"/>
          <p:cNvSpPr>
            <a:spLocks noGrp="1"/>
          </p:cNvSpPr>
          <p:nvPr>
            <p:ph type="dt" sz="half" idx="10"/>
          </p:nvPr>
        </p:nvSpPr>
        <p:spPr/>
        <p:txBody>
          <a:bodyPr/>
          <a:lstStyle/>
          <a:p>
            <a:fld id="{50DF8185-7F3B-48AB-A23E-7A8A2E78CE6C}" type="datetime1">
              <a:rPr lang="es-CL" smtClean="0"/>
              <a:t>10-02-2026</a:t>
            </a:fld>
            <a:endParaRPr lang="es-ES"/>
          </a:p>
        </p:txBody>
      </p:sp>
      <p:sp>
        <p:nvSpPr>
          <p:cNvPr id="6" name="5 Marcador de pie de página"/>
          <p:cNvSpPr>
            <a:spLocks noGrp="1"/>
          </p:cNvSpPr>
          <p:nvPr>
            <p:ph type="ftr" sz="quarter" idx="11"/>
          </p:nvPr>
        </p:nvSpPr>
        <p:spPr/>
        <p:txBody>
          <a:bodyPr/>
          <a:lstStyle/>
          <a:p>
            <a:r>
              <a:rPr lang="es-ES"/>
              <a:t>Fundamentos de Estabildad UT 1</a:t>
            </a:r>
          </a:p>
        </p:txBody>
      </p:sp>
      <p:sp>
        <p:nvSpPr>
          <p:cNvPr id="7" name="6 Marcador de número de diapositiva"/>
          <p:cNvSpPr>
            <a:spLocks noGrp="1"/>
          </p:cNvSpPr>
          <p:nvPr>
            <p:ph type="sldNum" sz="quarter" idx="12"/>
          </p:nvPr>
        </p:nvSpPr>
        <p:spPr/>
        <p:txBody>
          <a:bodyPr/>
          <a:lstStyle/>
          <a:p>
            <a:fld id="{32B88C56-A16A-4A77-9849-10ED392F7417}" type="slidenum">
              <a:rPr lang="es-ES"/>
              <a:pPr/>
              <a:t>27</a:t>
            </a:fld>
            <a:endParaRPr lang="es-ES"/>
          </a:p>
        </p:txBody>
      </p:sp>
      <p:sp>
        <p:nvSpPr>
          <p:cNvPr id="81922" name="Rectangle 2"/>
          <p:cNvSpPr>
            <a:spLocks noGrp="1" noChangeArrowheads="1"/>
          </p:cNvSpPr>
          <p:nvPr>
            <p:ph type="title"/>
          </p:nvPr>
        </p:nvSpPr>
        <p:spPr>
          <a:xfrm>
            <a:off x="1173018" y="703881"/>
            <a:ext cx="10160000" cy="1143000"/>
          </a:xfrm>
        </p:spPr>
        <p:txBody>
          <a:bodyPr>
            <a:normAutofit/>
          </a:bodyPr>
          <a:lstStyle/>
          <a:p>
            <a:r>
              <a:rPr lang="es-ES" sz="4000" dirty="0"/>
              <a:t>Calado, Asiento y Arrastre</a:t>
            </a:r>
          </a:p>
        </p:txBody>
      </p:sp>
      <p:sp>
        <p:nvSpPr>
          <p:cNvPr id="81923" name="Rectangle 3"/>
          <p:cNvSpPr>
            <a:spLocks noGrp="1" noChangeArrowheads="1"/>
          </p:cNvSpPr>
          <p:nvPr>
            <p:ph type="body" sz="half" idx="1"/>
          </p:nvPr>
        </p:nvSpPr>
        <p:spPr/>
        <p:txBody>
          <a:bodyPr>
            <a:normAutofit lnSpcReduction="10000"/>
          </a:bodyPr>
          <a:lstStyle/>
          <a:p>
            <a:pPr>
              <a:lnSpc>
                <a:spcPct val="90000"/>
              </a:lnSpc>
            </a:pPr>
            <a:r>
              <a:rPr lang="es-ES" sz="2000" dirty="0"/>
              <a:t>Calado:</a:t>
            </a:r>
          </a:p>
          <a:p>
            <a:pPr lvl="1">
              <a:lnSpc>
                <a:spcPct val="90000"/>
              </a:lnSpc>
            </a:pPr>
            <a:r>
              <a:rPr lang="es-ES" sz="1800" dirty="0"/>
              <a:t>Medido cerca de la Roda se llama calado de proa. </a:t>
            </a:r>
          </a:p>
          <a:p>
            <a:pPr lvl="1">
              <a:lnSpc>
                <a:spcPct val="90000"/>
              </a:lnSpc>
            </a:pPr>
            <a:r>
              <a:rPr lang="es-ES" sz="1800" dirty="0"/>
              <a:t>Calado de popa será cuando se mide cerca de la popa. </a:t>
            </a:r>
          </a:p>
          <a:p>
            <a:pPr lvl="1">
              <a:lnSpc>
                <a:spcPct val="90000"/>
              </a:lnSpc>
            </a:pPr>
            <a:r>
              <a:rPr lang="es-ES" sz="1800" dirty="0"/>
              <a:t>Calado medio es el promedio aritmético entre el calado de proa y el de popa. Es la medida que se utiliza para entrar a las curvas de estabilidad.</a:t>
            </a:r>
          </a:p>
          <a:p>
            <a:pPr lvl="2">
              <a:lnSpc>
                <a:spcPct val="90000"/>
              </a:lnSpc>
            </a:pPr>
            <a:r>
              <a:rPr lang="es-CL" sz="1600" dirty="0"/>
              <a:t>En buques mayores es frecuente encontrar una escala de calados a la altura de la cuaderna maestra para poder compararlo con el calculado mediante la semisuma de los calados de proa y popa. </a:t>
            </a:r>
          </a:p>
          <a:p>
            <a:pPr lvl="1">
              <a:lnSpc>
                <a:spcPct val="90000"/>
              </a:lnSpc>
            </a:pPr>
            <a:r>
              <a:rPr lang="es-ES" sz="1800" dirty="0"/>
              <a:t>La mayoría de los buques se diseña para que ambos calados sean iguales. </a:t>
            </a:r>
          </a:p>
          <a:p>
            <a:pPr lvl="1">
              <a:lnSpc>
                <a:spcPct val="90000"/>
              </a:lnSpc>
            </a:pPr>
            <a:endParaRPr lang="es-ES" sz="1800" dirty="0"/>
          </a:p>
        </p:txBody>
      </p:sp>
      <p:graphicFrame>
        <p:nvGraphicFramePr>
          <p:cNvPr id="81925" name="Object 5"/>
          <p:cNvGraphicFramePr>
            <a:graphicFrameLocks noGrp="1" noChangeAspect="1"/>
          </p:cNvGraphicFramePr>
          <p:nvPr>
            <p:ph type="clipArt" sz="half" idx="2"/>
          </p:nvPr>
        </p:nvGraphicFramePr>
        <p:xfrm>
          <a:off x="6453190" y="1857365"/>
          <a:ext cx="3733800" cy="1338263"/>
        </p:xfrm>
        <a:graphic>
          <a:graphicData uri="http://schemas.openxmlformats.org/presentationml/2006/ole">
            <mc:AlternateContent xmlns:mc="http://schemas.openxmlformats.org/markup-compatibility/2006">
              <mc:Choice xmlns:v="urn:schemas-microsoft-com:vml" Requires="v">
                <p:oleObj name="Imagen de mapa de bits" r:id="rId2" imgW="5181453" imgH="1857300" progId="PBrush">
                  <p:embed/>
                </p:oleObj>
              </mc:Choice>
              <mc:Fallback>
                <p:oleObj name="Imagen de mapa de bits" r:id="rId2" imgW="5181453" imgH="1857300" progId="PBrush">
                  <p:embed/>
                  <p:pic>
                    <p:nvPicPr>
                      <p:cNvPr id="81925" name="Object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3190" y="1857365"/>
                        <a:ext cx="3733800" cy="1338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8" name="7 Imagen" descr="Draft_scale_at_the_ship_bow_(PIC00110).jpg"/>
          <p:cNvPicPr>
            <a:picLocks noChangeAspect="1"/>
          </p:cNvPicPr>
          <p:nvPr/>
        </p:nvPicPr>
        <p:blipFill>
          <a:blip r:embed="rId4"/>
          <a:stretch>
            <a:fillRect/>
          </a:stretch>
        </p:blipFill>
        <p:spPr>
          <a:xfrm>
            <a:off x="6946416" y="3500438"/>
            <a:ext cx="2792922" cy="2143140"/>
          </a:xfrm>
          <a:prstGeom prst="rect">
            <a:avLst/>
          </a:prstGeom>
          <a:ln>
            <a:noFill/>
          </a:ln>
          <a:effectLst>
            <a:outerShdw blurRad="292100" dist="139700" dir="2700000" algn="tl" rotWithShape="0">
              <a:srgbClr val="333333">
                <a:alpha val="65000"/>
              </a:srgbClr>
            </a:outerShdw>
          </a:effectLst>
          <a:scene3d>
            <a:camera prst="orthographicFront">
              <a:rot lat="0" lon="0" rev="0"/>
            </a:camera>
            <a:lightRig rig="threePt" dir="t"/>
          </a:scene3d>
        </p:spPr>
      </p:pic>
      <p:pic>
        <p:nvPicPr>
          <p:cNvPr id="10" name="10 Marcador de contenido" descr="245px-Draft_scale_metric.svg.png"/>
          <p:cNvPicPr>
            <a:picLocks noChangeAspect="1"/>
          </p:cNvPicPr>
          <p:nvPr/>
        </p:nvPicPr>
        <p:blipFill>
          <a:blip r:embed="rId5"/>
          <a:stretch>
            <a:fillRect/>
          </a:stretch>
        </p:blipFill>
        <p:spPr>
          <a:xfrm>
            <a:off x="7250113" y="1989138"/>
            <a:ext cx="2333625" cy="1657350"/>
          </a:xfrm>
          <a:prstGeom prst="rect">
            <a:avLst/>
          </a:prstGeom>
        </p:spPr>
      </p:pic>
      <p:pic>
        <p:nvPicPr>
          <p:cNvPr id="11" name="11 Marcador de contenido" descr="Draft_scale_foot.JPG"/>
          <p:cNvPicPr>
            <a:picLocks noChangeAspect="1"/>
          </p:cNvPicPr>
          <p:nvPr/>
        </p:nvPicPr>
        <p:blipFill>
          <a:blip r:embed="rId6"/>
          <a:stretch>
            <a:fillRect/>
          </a:stretch>
        </p:blipFill>
        <p:spPr>
          <a:xfrm>
            <a:off x="7250113" y="3852880"/>
            <a:ext cx="2333625" cy="1933575"/>
          </a:xfrm>
          <a:prstGeom prst="rect">
            <a:avLst/>
          </a:prstGeom>
        </p:spPr>
      </p:pic>
      <p:sp>
        <p:nvSpPr>
          <p:cNvPr id="12" name="11 Rectángulo"/>
          <p:cNvSpPr/>
          <p:nvPr/>
        </p:nvSpPr>
        <p:spPr>
          <a:xfrm>
            <a:off x="6667504" y="3667456"/>
            <a:ext cx="4071966" cy="261610"/>
          </a:xfrm>
          <a:prstGeom prst="rect">
            <a:avLst/>
          </a:prstGeom>
        </p:spPr>
        <p:txBody>
          <a:bodyPr wrap="square">
            <a:spAutoFit/>
          </a:bodyPr>
          <a:lstStyle/>
          <a:p>
            <a:r>
              <a:rPr lang="es-CL" sz="1100" dirty="0"/>
              <a:t>Escala de proa, sistema inglés en numeración romana  </a:t>
            </a:r>
          </a:p>
        </p:txBody>
      </p:sp>
      <p:sp>
        <p:nvSpPr>
          <p:cNvPr id="13" name="12 Rectángulo"/>
          <p:cNvSpPr/>
          <p:nvPr/>
        </p:nvSpPr>
        <p:spPr>
          <a:xfrm>
            <a:off x="7239009" y="1667192"/>
            <a:ext cx="2023311" cy="261610"/>
          </a:xfrm>
          <a:prstGeom prst="rect">
            <a:avLst/>
          </a:prstGeom>
        </p:spPr>
        <p:txBody>
          <a:bodyPr wrap="none">
            <a:spAutoFit/>
          </a:bodyPr>
          <a:lstStyle/>
          <a:p>
            <a:r>
              <a:rPr lang="es-CL" sz="1100" dirty="0"/>
              <a:t>Escala de proa, sistema métrico.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0.70"/>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000" fill="hold"/>
                                        <p:tgtEl>
                                          <p:spTgt spid="13"/>
                                        </p:tgtEl>
                                        <p:attrNameLst>
                                          <p:attrName>ppt_w</p:attrName>
                                        </p:attrNameLst>
                                      </p:cBhvr>
                                      <p:tavLst>
                                        <p:tav tm="0">
                                          <p:val>
                                            <p:strVal val="#ppt_w*0.70"/>
                                          </p:val>
                                        </p:tav>
                                        <p:tav tm="100000">
                                          <p:val>
                                            <p:strVal val="#ppt_w"/>
                                          </p:val>
                                        </p:tav>
                                      </p:tavLst>
                                    </p:anim>
                                    <p:anim calcmode="lin" valueType="num">
                                      <p:cBhvr>
                                        <p:cTn id="13" dur="1000" fill="hold"/>
                                        <p:tgtEl>
                                          <p:spTgt spid="13"/>
                                        </p:tgtEl>
                                        <p:attrNameLst>
                                          <p:attrName>ppt_h</p:attrName>
                                        </p:attrNameLst>
                                      </p:cBhvr>
                                      <p:tavLst>
                                        <p:tav tm="0">
                                          <p:val>
                                            <p:strVal val="#ppt_h"/>
                                          </p:val>
                                        </p:tav>
                                        <p:tav tm="100000">
                                          <p:val>
                                            <p:strVal val="#ppt_h"/>
                                          </p:val>
                                        </p:tav>
                                      </p:tavLst>
                                    </p:anim>
                                    <p:animEffect transition="in" filter="fade">
                                      <p:cBhvr>
                                        <p:cTn id="14" dur="1000"/>
                                        <p:tgtEl>
                                          <p:spTgt spid="13"/>
                                        </p:tgtEl>
                                      </p:cBhvr>
                                    </p:animEffect>
                                  </p:childTnLst>
                                </p:cTn>
                              </p:par>
                              <p:par>
                                <p:cTn id="15" presetID="10" presetClass="exit" presetSubtype="0" fill="hold" nodeType="withEffect">
                                  <p:stCondLst>
                                    <p:cond delay="0"/>
                                  </p:stCondLst>
                                  <p:childTnLst>
                                    <p:animEffect transition="out" filter="fade">
                                      <p:cBhvr>
                                        <p:cTn id="16" dur="2000"/>
                                        <p:tgtEl>
                                          <p:spTgt spid="81925"/>
                                        </p:tgtEl>
                                      </p:cBhvr>
                                    </p:animEffect>
                                    <p:set>
                                      <p:cBhvr>
                                        <p:cTn id="17" dur="1" fill="hold">
                                          <p:stCondLst>
                                            <p:cond delay="1999"/>
                                          </p:stCondLst>
                                        </p:cTn>
                                        <p:tgtEl>
                                          <p:spTgt spid="8192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1000" fill="hold"/>
                                        <p:tgtEl>
                                          <p:spTgt spid="11"/>
                                        </p:tgtEl>
                                        <p:attrNameLst>
                                          <p:attrName>ppt_w</p:attrName>
                                        </p:attrNameLst>
                                      </p:cBhvr>
                                      <p:tavLst>
                                        <p:tav tm="0">
                                          <p:val>
                                            <p:strVal val="#ppt_w*0.70"/>
                                          </p:val>
                                        </p:tav>
                                        <p:tav tm="100000">
                                          <p:val>
                                            <p:strVal val="#ppt_w"/>
                                          </p:val>
                                        </p:tav>
                                      </p:tavLst>
                                    </p:anim>
                                    <p:anim calcmode="lin" valueType="num">
                                      <p:cBhvr>
                                        <p:cTn id="23" dur="1000" fill="hold"/>
                                        <p:tgtEl>
                                          <p:spTgt spid="11"/>
                                        </p:tgtEl>
                                        <p:attrNameLst>
                                          <p:attrName>ppt_h</p:attrName>
                                        </p:attrNameLst>
                                      </p:cBhvr>
                                      <p:tavLst>
                                        <p:tav tm="0">
                                          <p:val>
                                            <p:strVal val="#ppt_h"/>
                                          </p:val>
                                        </p:tav>
                                        <p:tav tm="100000">
                                          <p:val>
                                            <p:strVal val="#ppt_h"/>
                                          </p:val>
                                        </p:tav>
                                      </p:tavLst>
                                    </p:anim>
                                    <p:animEffect transition="in" filter="fade">
                                      <p:cBhvr>
                                        <p:cTn id="24" dur="1000"/>
                                        <p:tgtEl>
                                          <p:spTgt spid="11"/>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1000" fill="hold"/>
                                        <p:tgtEl>
                                          <p:spTgt spid="12"/>
                                        </p:tgtEl>
                                        <p:attrNameLst>
                                          <p:attrName>ppt_w</p:attrName>
                                        </p:attrNameLst>
                                      </p:cBhvr>
                                      <p:tavLst>
                                        <p:tav tm="0">
                                          <p:val>
                                            <p:strVal val="#ppt_w*0.70"/>
                                          </p:val>
                                        </p:tav>
                                        <p:tav tm="100000">
                                          <p:val>
                                            <p:strVal val="#ppt_w"/>
                                          </p:val>
                                        </p:tav>
                                      </p:tavLst>
                                    </p:anim>
                                    <p:anim calcmode="lin" valueType="num">
                                      <p:cBhvr>
                                        <p:cTn id="28" dur="1000" fill="hold"/>
                                        <p:tgtEl>
                                          <p:spTgt spid="12"/>
                                        </p:tgtEl>
                                        <p:attrNameLst>
                                          <p:attrName>ppt_h</p:attrName>
                                        </p:attrNameLst>
                                      </p:cBhvr>
                                      <p:tavLst>
                                        <p:tav tm="0">
                                          <p:val>
                                            <p:strVal val="#ppt_h"/>
                                          </p:val>
                                        </p:tav>
                                        <p:tav tm="100000">
                                          <p:val>
                                            <p:strVal val="#ppt_h"/>
                                          </p:val>
                                        </p:tav>
                                      </p:tavLst>
                                    </p:anim>
                                    <p:animEffect transition="in" filter="fade">
                                      <p:cBhvr>
                                        <p:cTn id="29" dur="1000"/>
                                        <p:tgtEl>
                                          <p:spTgt spid="12"/>
                                        </p:tgtEl>
                                      </p:cBhvr>
                                    </p:animEffect>
                                  </p:childTnLst>
                                </p:cTn>
                              </p:par>
                              <p:par>
                                <p:cTn id="30" presetID="10" presetClass="exit" presetSubtype="0" fill="hold" nodeType="withEffect">
                                  <p:stCondLst>
                                    <p:cond delay="0"/>
                                  </p:stCondLst>
                                  <p:childTnLst>
                                    <p:animEffect transition="out" filter="fade">
                                      <p:cBhvr>
                                        <p:cTn id="31" dur="2000"/>
                                        <p:tgtEl>
                                          <p:spTgt spid="8"/>
                                        </p:tgtEl>
                                      </p:cBhvr>
                                    </p:animEffect>
                                    <p:set>
                                      <p:cBhvr>
                                        <p:cTn id="32"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1598084" y="775693"/>
            <a:ext cx="9751483" cy="1143000"/>
          </a:xfrm>
        </p:spPr>
        <p:txBody>
          <a:bodyPr>
            <a:normAutofit/>
          </a:bodyPr>
          <a:lstStyle/>
          <a:p>
            <a:r>
              <a:rPr lang="es-ES" dirty="0"/>
              <a:t>Calado, Asiento y Arrastre</a:t>
            </a:r>
          </a:p>
        </p:txBody>
      </p:sp>
      <p:sp>
        <p:nvSpPr>
          <p:cNvPr id="82947" name="Rectangle 3"/>
          <p:cNvSpPr>
            <a:spLocks noGrp="1" noChangeArrowheads="1"/>
          </p:cNvSpPr>
          <p:nvPr>
            <p:ph sz="half" idx="1"/>
          </p:nvPr>
        </p:nvSpPr>
        <p:spPr/>
        <p:txBody>
          <a:bodyPr>
            <a:normAutofit/>
          </a:bodyPr>
          <a:lstStyle/>
          <a:p>
            <a:pPr>
              <a:lnSpc>
                <a:spcPct val="90000"/>
              </a:lnSpc>
            </a:pPr>
            <a:r>
              <a:rPr lang="es-ES" sz="2000" dirty="0"/>
              <a:t>Calado:</a:t>
            </a:r>
          </a:p>
          <a:p>
            <a:pPr lvl="1">
              <a:lnSpc>
                <a:spcPct val="90000"/>
              </a:lnSpc>
            </a:pPr>
            <a:r>
              <a:rPr lang="es-ES" sz="1800" dirty="0"/>
              <a:t>Cuando el calado de popa es mayor que el de proa, se dice que el buque está sentado o tiene asiento. </a:t>
            </a:r>
          </a:p>
          <a:p>
            <a:pPr lvl="1">
              <a:lnSpc>
                <a:spcPct val="90000"/>
              </a:lnSpc>
            </a:pPr>
            <a:r>
              <a:rPr lang="es-ES" sz="1800" dirty="0"/>
              <a:t>Cuando el de proa es mayor, se dice que el buque está </a:t>
            </a:r>
            <a:r>
              <a:rPr lang="es-ES" sz="1800" dirty="0" err="1"/>
              <a:t>encabuzado</a:t>
            </a:r>
            <a:r>
              <a:rPr lang="es-ES" sz="1800" dirty="0"/>
              <a:t> o con </a:t>
            </a:r>
            <a:r>
              <a:rPr lang="es-ES" sz="1800" dirty="0" err="1"/>
              <a:t>encabuzamiento</a:t>
            </a:r>
            <a:r>
              <a:rPr lang="es-ES" sz="1800" dirty="0"/>
              <a:t>.</a:t>
            </a:r>
          </a:p>
          <a:p>
            <a:pPr lvl="1">
              <a:lnSpc>
                <a:spcPct val="90000"/>
              </a:lnSpc>
            </a:pPr>
            <a:r>
              <a:rPr lang="es-ES" sz="1800" dirty="0"/>
              <a:t>Cuando se diseñan con calados diferentes, siendo el de popa mayor que el de proa se dice que está diseñado con Arrastre.</a:t>
            </a:r>
          </a:p>
        </p:txBody>
      </p:sp>
      <p:sp>
        <p:nvSpPr>
          <p:cNvPr id="7" name="6 Marcador de número de diapositiva"/>
          <p:cNvSpPr>
            <a:spLocks noGrp="1"/>
          </p:cNvSpPr>
          <p:nvPr>
            <p:ph type="sldNum" sz="quarter" idx="12"/>
          </p:nvPr>
        </p:nvSpPr>
        <p:spPr/>
        <p:txBody>
          <a:bodyPr/>
          <a:lstStyle/>
          <a:p>
            <a:fld id="{A49135A8-5742-4861-8441-E102673143B9}" type="slidenum">
              <a:rPr lang="es-ES"/>
              <a:pPr/>
              <a:t>28</a:t>
            </a:fld>
            <a:endParaRPr lang="es-ES"/>
          </a:p>
        </p:txBody>
      </p:sp>
      <p:pic>
        <p:nvPicPr>
          <p:cNvPr id="19" name="16 Marcador de contenido" descr="th.jpg"/>
          <p:cNvPicPr>
            <a:picLocks noGrp="1" noChangeAspect="1"/>
          </p:cNvPicPr>
          <p:nvPr>
            <p:ph sz="quarter" idx="2"/>
          </p:nvPr>
        </p:nvPicPr>
        <p:blipFill>
          <a:blip r:embed="rId2"/>
          <a:srcRect b="47997"/>
          <a:stretch>
            <a:fillRect/>
          </a:stretch>
        </p:blipFill>
        <p:spPr>
          <a:xfrm>
            <a:off x="6626225" y="2049657"/>
            <a:ext cx="3581400" cy="1536313"/>
          </a:xfrm>
          <a:prstGeom prst="rect">
            <a:avLst/>
          </a:prstGeom>
        </p:spPr>
      </p:pic>
      <p:sp>
        <p:nvSpPr>
          <p:cNvPr id="20" name="19 CuadroTexto"/>
          <p:cNvSpPr txBox="1"/>
          <p:nvPr/>
        </p:nvSpPr>
        <p:spPr>
          <a:xfrm>
            <a:off x="7711178" y="2214555"/>
            <a:ext cx="857256" cy="200055"/>
          </a:xfrm>
          <a:prstGeom prst="rect">
            <a:avLst/>
          </a:prstGeom>
          <a:solidFill>
            <a:schemeClr val="bg1"/>
          </a:solidFill>
        </p:spPr>
        <p:txBody>
          <a:bodyPr wrap="square" rtlCol="0">
            <a:spAutoFit/>
          </a:bodyPr>
          <a:lstStyle/>
          <a:p>
            <a:r>
              <a:rPr lang="es-CL" sz="700" dirty="0"/>
              <a:t>Buque sentado</a:t>
            </a:r>
            <a:endParaRPr lang="es-CL" sz="1100" dirty="0"/>
          </a:p>
        </p:txBody>
      </p:sp>
      <p:pic>
        <p:nvPicPr>
          <p:cNvPr id="21" name="16 Marcador de contenido" descr="th.jpg"/>
          <p:cNvPicPr>
            <a:picLocks noGrp="1" noChangeAspect="1"/>
          </p:cNvPicPr>
          <p:nvPr>
            <p:ph sz="quarter" idx="3"/>
          </p:nvPr>
        </p:nvPicPr>
        <p:blipFill>
          <a:blip r:embed="rId2"/>
          <a:srcRect t="48397" b="-2484"/>
          <a:stretch>
            <a:fillRect/>
          </a:stretch>
        </p:blipFill>
        <p:spPr>
          <a:xfrm>
            <a:off x="6626225" y="4152473"/>
            <a:ext cx="3581400" cy="1597880"/>
          </a:xfrm>
          <a:prstGeom prst="rect">
            <a:avLst/>
          </a:prstGeom>
        </p:spPr>
      </p:pic>
      <p:sp>
        <p:nvSpPr>
          <p:cNvPr id="22" name="21 CuadroTexto"/>
          <p:cNvSpPr txBox="1"/>
          <p:nvPr/>
        </p:nvSpPr>
        <p:spPr>
          <a:xfrm>
            <a:off x="7624094" y="4300516"/>
            <a:ext cx="1071570" cy="200055"/>
          </a:xfrm>
          <a:prstGeom prst="rect">
            <a:avLst/>
          </a:prstGeom>
          <a:solidFill>
            <a:schemeClr val="bg1"/>
          </a:solidFill>
        </p:spPr>
        <p:txBody>
          <a:bodyPr wrap="square" rtlCol="0">
            <a:spAutoFit/>
          </a:bodyPr>
          <a:lstStyle/>
          <a:p>
            <a:r>
              <a:rPr lang="es-CL" sz="700" dirty="0"/>
              <a:t>Buque </a:t>
            </a:r>
            <a:r>
              <a:rPr lang="es-CL" sz="700" dirty="0" err="1"/>
              <a:t>encabuzado</a:t>
            </a:r>
            <a:endParaRPr lang="es-CL" sz="1100" dirty="0"/>
          </a:p>
        </p:txBody>
      </p:sp>
      <p:pic>
        <p:nvPicPr>
          <p:cNvPr id="2" name="Imagen 1">
            <a:extLst>
              <a:ext uri="{FF2B5EF4-FFF2-40B4-BE49-F238E27FC236}">
                <a16:creationId xmlns:a16="http://schemas.microsoft.com/office/drawing/2014/main" id="{9FC3BEE3-CC68-6479-1C39-AA5E4F7D2AC6}"/>
              </a:ext>
            </a:extLst>
          </p:cNvPr>
          <p:cNvPicPr>
            <a:picLocks noChangeAspect="1"/>
          </p:cNvPicPr>
          <p:nvPr/>
        </p:nvPicPr>
        <p:blipFill>
          <a:blip r:embed="rId3"/>
          <a:stretch>
            <a:fillRect/>
          </a:stretch>
        </p:blipFill>
        <p:spPr>
          <a:xfrm>
            <a:off x="6599767" y="2311585"/>
            <a:ext cx="5166343" cy="2469781"/>
          </a:xfrm>
          <a:prstGeom prst="rect">
            <a:avLst/>
          </a:prstGeom>
        </p:spPr>
      </p:pic>
      <p:sp>
        <p:nvSpPr>
          <p:cNvPr id="3" name="Marcador de fecha 2">
            <a:extLst>
              <a:ext uri="{FF2B5EF4-FFF2-40B4-BE49-F238E27FC236}">
                <a16:creationId xmlns:a16="http://schemas.microsoft.com/office/drawing/2014/main" id="{BCDC7172-3FDE-8E8A-7191-8117E39182BD}"/>
              </a:ext>
            </a:extLst>
          </p:cNvPr>
          <p:cNvSpPr>
            <a:spLocks noGrp="1"/>
          </p:cNvSpPr>
          <p:nvPr>
            <p:ph type="dt" sz="half" idx="10"/>
          </p:nvPr>
        </p:nvSpPr>
        <p:spPr/>
        <p:txBody>
          <a:bodyPr/>
          <a:lstStyle/>
          <a:p>
            <a:pPr>
              <a:defRPr/>
            </a:pPr>
            <a:fld id="{83289A3C-A912-490C-8E1E-D69F6C465BF2}" type="datetime1">
              <a:rPr lang="es-CL" smtClean="0"/>
              <a:t>10-02-2026</a:t>
            </a:fld>
            <a:endParaRPr lang="es-ES"/>
          </a:p>
        </p:txBody>
      </p:sp>
      <p:sp>
        <p:nvSpPr>
          <p:cNvPr id="4" name="Marcador de pie de página 3">
            <a:extLst>
              <a:ext uri="{FF2B5EF4-FFF2-40B4-BE49-F238E27FC236}">
                <a16:creationId xmlns:a16="http://schemas.microsoft.com/office/drawing/2014/main" id="{5F0E2406-AAC6-1D85-B7C9-41A16C672C31}"/>
              </a:ext>
            </a:extLst>
          </p:cNvPr>
          <p:cNvSpPr>
            <a:spLocks noGrp="1"/>
          </p:cNvSpPr>
          <p:nvPr>
            <p:ph type="ftr" sz="quarter" idx="11"/>
          </p:nvPr>
        </p:nvSpPr>
        <p:spPr/>
        <p:txBody>
          <a:bodyPr/>
          <a:lstStyle/>
          <a:p>
            <a:pPr>
              <a:defRPr/>
            </a:pPr>
            <a:r>
              <a:rPr lang="es-ES"/>
              <a:t>Fundamentos de Estabildad UT 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2947">
                                            <p:txEl>
                                              <p:pRg st="3" end="3"/>
                                            </p:txEl>
                                          </p:spTgt>
                                        </p:tgtEl>
                                        <p:attrNameLst>
                                          <p:attrName>style.visibility</p:attrName>
                                        </p:attrNameLst>
                                      </p:cBhvr>
                                      <p:to>
                                        <p:strVal val="visible"/>
                                      </p:to>
                                    </p:set>
                                    <p:animEffect transition="in" filter="fade">
                                      <p:cBhvr>
                                        <p:cTn id="7" dur="500"/>
                                        <p:tgtEl>
                                          <p:spTgt spid="82947">
                                            <p:txEl>
                                              <p:pRg st="3" end="3"/>
                                            </p:txEl>
                                          </p:spTgt>
                                        </p:tgtEl>
                                      </p:cBhvr>
                                    </p:animEffect>
                                  </p:childTnLst>
                                </p:cTn>
                              </p:par>
                              <p:par>
                                <p:cTn id="8" presetID="10" presetClass="exit" presetSubtype="0" fill="hold" nodeType="withEffect">
                                  <p:stCondLst>
                                    <p:cond delay="0"/>
                                  </p:stCondLst>
                                  <p:childTnLst>
                                    <p:animEffect transition="out" filter="fade">
                                      <p:cBhvr>
                                        <p:cTn id="9" dur="500"/>
                                        <p:tgtEl>
                                          <p:spTgt spid="19"/>
                                        </p:tgtEl>
                                      </p:cBhvr>
                                    </p:animEffect>
                                    <p:set>
                                      <p:cBhvr>
                                        <p:cTn id="10" dur="1" fill="hold">
                                          <p:stCondLst>
                                            <p:cond delay="499"/>
                                          </p:stCondLst>
                                        </p:cTn>
                                        <p:tgtEl>
                                          <p:spTgt spid="19"/>
                                        </p:tgtEl>
                                        <p:attrNameLst>
                                          <p:attrName>style.visibility</p:attrName>
                                        </p:attrNameLst>
                                      </p:cBhvr>
                                      <p:to>
                                        <p:strVal val="hidden"/>
                                      </p:to>
                                    </p:set>
                                  </p:childTnLst>
                                </p:cTn>
                              </p:par>
                              <p:par>
                                <p:cTn id="11" presetID="10" presetClass="exit" presetSubtype="0" fill="hold" nodeType="withEffect">
                                  <p:stCondLst>
                                    <p:cond delay="0"/>
                                  </p:stCondLst>
                                  <p:childTnLst>
                                    <p:animEffect transition="out" filter="fade">
                                      <p:cBhvr>
                                        <p:cTn id="12" dur="500"/>
                                        <p:tgtEl>
                                          <p:spTgt spid="21"/>
                                        </p:tgtEl>
                                      </p:cBhvr>
                                    </p:animEffect>
                                    <p:set>
                                      <p:cBhvr>
                                        <p:cTn id="13" dur="1" fill="hold">
                                          <p:stCondLst>
                                            <p:cond delay="499"/>
                                          </p:stCondLst>
                                        </p:cTn>
                                        <p:tgtEl>
                                          <p:spTgt spid="21"/>
                                        </p:tgtEl>
                                        <p:attrNameLst>
                                          <p:attrName>style.visibility</p:attrName>
                                        </p:attrNameLst>
                                      </p:cBhvr>
                                      <p:to>
                                        <p:strVal val="hidden"/>
                                      </p:to>
                                    </p:se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83973" name="Rectangle 5"/>
              <p:cNvSpPr>
                <a:spLocks noGrp="1" noChangeArrowheads="1"/>
              </p:cNvSpPr>
              <p:nvPr>
                <p:ph type="body" idx="1"/>
              </p:nvPr>
            </p:nvSpPr>
            <p:spPr/>
            <p:txBody>
              <a:bodyPr>
                <a:normAutofit/>
              </a:bodyPr>
              <a:lstStyle/>
              <a:p>
                <a:pPr>
                  <a:lnSpc>
                    <a:spcPct val="110000"/>
                  </a:lnSpc>
                </a:pPr>
                <a:r>
                  <a:rPr lang="es-ES" dirty="0"/>
                  <a:t>Calado medio (Cm ó Tm):</a:t>
                </a:r>
              </a:p>
              <a:p>
                <a:pPr>
                  <a:lnSpc>
                    <a:spcPct val="110000"/>
                  </a:lnSpc>
                  <a:spcBef>
                    <a:spcPts val="1200"/>
                  </a:spcBef>
                  <a:buNone/>
                </a:pPr>
                <a:r>
                  <a:rPr lang="es-ES" dirty="0"/>
                  <a:t>		</a:t>
                </a:r>
                <a14:m>
                  <m:oMath xmlns:m="http://schemas.openxmlformats.org/officeDocument/2006/math">
                    <m:sSub>
                      <m:sSubPr>
                        <m:ctrlPr>
                          <a:rPr lang="es-ES" i="1" smtClean="0">
                            <a:latin typeface="Cambria Math" panose="02040503050406030204" pitchFamily="18" charset="0"/>
                          </a:rPr>
                        </m:ctrlPr>
                      </m:sSubPr>
                      <m:e>
                        <m:r>
                          <a:rPr lang="es-CL" b="0" i="1" smtClean="0">
                            <a:latin typeface="Cambria Math" panose="02040503050406030204" pitchFamily="18" charset="0"/>
                          </a:rPr>
                          <m:t>𝑇</m:t>
                        </m:r>
                      </m:e>
                      <m:sub>
                        <m:r>
                          <a:rPr lang="es-CL" b="0" i="1" smtClean="0">
                            <a:latin typeface="Cambria Math" panose="02040503050406030204" pitchFamily="18" charset="0"/>
                          </a:rPr>
                          <m:t>𝑚</m:t>
                        </m:r>
                      </m:sub>
                    </m:sSub>
                    <m:r>
                      <a:rPr lang="es-ES" i="1" smtClean="0">
                        <a:latin typeface="Cambria Math" panose="02040503050406030204" pitchFamily="18" charset="0"/>
                        <a:ea typeface="Cambria Math" panose="02040503050406030204" pitchFamily="18" charset="0"/>
                      </a:rPr>
                      <m:t>=</m:t>
                    </m:r>
                    <m:f>
                      <m:fPr>
                        <m:ctrlPr>
                          <a:rPr lang="es-ES" i="1" smtClean="0">
                            <a:latin typeface="Cambria Math" panose="02040503050406030204" pitchFamily="18" charset="0"/>
                            <a:ea typeface="Cambria Math" panose="02040503050406030204" pitchFamily="18" charset="0"/>
                          </a:rPr>
                        </m:ctrlPr>
                      </m:fPr>
                      <m:num>
                        <m:sSub>
                          <m:sSubPr>
                            <m:ctrlPr>
                              <a:rPr lang="es-ES"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𝑇</m:t>
                            </m:r>
                          </m:e>
                          <m:sub>
                            <m:r>
                              <a:rPr lang="es-CL" b="0" i="1" smtClean="0">
                                <a:latin typeface="Cambria Math" panose="02040503050406030204" pitchFamily="18" charset="0"/>
                                <a:ea typeface="Cambria Math" panose="02040503050406030204" pitchFamily="18" charset="0"/>
                              </a:rPr>
                              <m:t>𝑝𝑟</m:t>
                            </m:r>
                          </m:sub>
                        </m:sSub>
                        <m:r>
                          <a:rPr lang="es-CL" b="0" i="1" smtClean="0">
                            <a:latin typeface="Cambria Math" panose="02040503050406030204" pitchFamily="18" charset="0"/>
                            <a:ea typeface="Cambria Math" panose="02040503050406030204" pitchFamily="18" charset="0"/>
                          </a:rPr>
                          <m:t>+</m:t>
                        </m:r>
                        <m:sSub>
                          <m:sSubPr>
                            <m:ctrlPr>
                              <a:rPr lang="es-CL" b="0"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𝑇</m:t>
                            </m:r>
                          </m:e>
                          <m:sub>
                            <m:r>
                              <a:rPr lang="es-CL" b="0" i="1" smtClean="0">
                                <a:latin typeface="Cambria Math" panose="02040503050406030204" pitchFamily="18" charset="0"/>
                                <a:ea typeface="Cambria Math" panose="02040503050406030204" pitchFamily="18" charset="0"/>
                              </a:rPr>
                              <m:t>𝑝𝑝</m:t>
                            </m:r>
                          </m:sub>
                        </m:sSub>
                      </m:num>
                      <m:den>
                        <m:r>
                          <a:rPr lang="es-CL" b="0" i="1" smtClean="0">
                            <a:latin typeface="Cambria Math" panose="02040503050406030204" pitchFamily="18" charset="0"/>
                            <a:ea typeface="Cambria Math" panose="02040503050406030204" pitchFamily="18" charset="0"/>
                          </a:rPr>
                          <m:t>2</m:t>
                        </m:r>
                      </m:den>
                    </m:f>
                  </m:oMath>
                </a14:m>
                <a:endParaRPr lang="es-ES" dirty="0"/>
              </a:p>
              <a:p>
                <a:pPr>
                  <a:lnSpc>
                    <a:spcPct val="110000"/>
                  </a:lnSpc>
                </a:pPr>
                <a:r>
                  <a:rPr lang="es-ES" dirty="0" err="1"/>
                  <a:t>Trimado</a:t>
                </a:r>
                <a:r>
                  <a:rPr lang="es-ES" dirty="0"/>
                  <a:t> “t”:</a:t>
                </a:r>
              </a:p>
              <a:p>
                <a:pPr>
                  <a:spcBef>
                    <a:spcPts val="1200"/>
                  </a:spcBef>
                  <a:buNone/>
                </a:pPr>
                <a:r>
                  <a:rPr lang="es-ES" dirty="0"/>
                  <a:t>		</a:t>
                </a:r>
                <a14:m>
                  <m:oMath xmlns:m="http://schemas.openxmlformats.org/officeDocument/2006/math">
                    <m:r>
                      <a:rPr lang="es-CL" b="0" i="1" smtClean="0">
                        <a:latin typeface="Cambria Math" panose="02040503050406030204" pitchFamily="18" charset="0"/>
                      </a:rPr>
                      <m:t>𝑡</m:t>
                    </m:r>
                    <m:r>
                      <a:rPr lang="es-CL" b="0" i="1" smtClean="0">
                        <a:latin typeface="Cambria Math" panose="02040503050406030204" pitchFamily="18" charset="0"/>
                        <a:ea typeface="Cambria Math" panose="02040503050406030204" pitchFamily="18" charset="0"/>
                      </a:rPr>
                      <m:t>=</m:t>
                    </m:r>
                    <m:sSub>
                      <m:sSubPr>
                        <m:ctrlPr>
                          <a:rPr lang="es-ES" i="1">
                            <a:latin typeface="Cambria Math" panose="02040503050406030204" pitchFamily="18" charset="0"/>
                            <a:ea typeface="Cambria Math" panose="02040503050406030204" pitchFamily="18" charset="0"/>
                          </a:rPr>
                        </m:ctrlPr>
                      </m:sSubPr>
                      <m:e>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𝑇</m:t>
                            </m:r>
                          </m:e>
                          <m:sub>
                            <m:r>
                              <a:rPr lang="es-CL" i="1">
                                <a:latin typeface="Cambria Math" panose="02040503050406030204" pitchFamily="18" charset="0"/>
                                <a:ea typeface="Cambria Math" panose="02040503050406030204" pitchFamily="18" charset="0"/>
                              </a:rPr>
                              <m:t>𝑝𝑝</m:t>
                            </m:r>
                          </m:sub>
                        </m:sSub>
                        <m:r>
                          <a:rPr lang="es-CL" b="0" i="1" smtClean="0">
                            <a:latin typeface="Cambria Math" panose="02040503050406030204" pitchFamily="18" charset="0"/>
                            <a:ea typeface="Cambria Math" panose="02040503050406030204" pitchFamily="18" charset="0"/>
                          </a:rPr>
                          <m:t>− </m:t>
                        </m:r>
                        <m:r>
                          <a:rPr lang="es-CL" i="1">
                            <a:latin typeface="Cambria Math" panose="02040503050406030204" pitchFamily="18" charset="0"/>
                            <a:ea typeface="Cambria Math" panose="02040503050406030204" pitchFamily="18" charset="0"/>
                          </a:rPr>
                          <m:t>𝑇</m:t>
                        </m:r>
                      </m:e>
                      <m:sub>
                        <m:r>
                          <a:rPr lang="es-CL" i="1">
                            <a:latin typeface="Cambria Math" panose="02040503050406030204" pitchFamily="18" charset="0"/>
                            <a:ea typeface="Cambria Math" panose="02040503050406030204" pitchFamily="18" charset="0"/>
                          </a:rPr>
                          <m:t>𝑝𝑟</m:t>
                        </m:r>
                      </m:sub>
                    </m:sSub>
                  </m:oMath>
                </a14:m>
                <a:endParaRPr lang="es-ES" dirty="0"/>
              </a:p>
              <a:p>
                <a:pPr lvl="1">
                  <a:lnSpc>
                    <a:spcPct val="110000"/>
                  </a:lnSpc>
                </a:pPr>
                <a:r>
                  <a:rPr lang="es-ES" dirty="0"/>
                  <a:t>Cuando “t” es +, el buque está sentado</a:t>
                </a:r>
              </a:p>
              <a:p>
                <a:pPr lvl="1">
                  <a:lnSpc>
                    <a:spcPct val="110000"/>
                  </a:lnSpc>
                </a:pPr>
                <a:r>
                  <a:rPr lang="es-ES" dirty="0"/>
                  <a:t>Cuando “t” es -, el buque está </a:t>
                </a:r>
                <a:r>
                  <a:rPr lang="es-ES" dirty="0" err="1"/>
                  <a:t>encabuzado</a:t>
                </a:r>
                <a:r>
                  <a:rPr lang="es-ES" dirty="0"/>
                  <a:t>.</a:t>
                </a:r>
              </a:p>
              <a:p>
                <a:pPr lvl="1">
                  <a:lnSpc>
                    <a:spcPct val="110000"/>
                  </a:lnSpc>
                </a:pPr>
                <a:r>
                  <a:rPr lang="es-ES" dirty="0" err="1"/>
                  <a:t>Tpp</a:t>
                </a:r>
                <a:r>
                  <a:rPr lang="es-ES" dirty="0"/>
                  <a:t> es calado de Popa</a:t>
                </a:r>
              </a:p>
              <a:p>
                <a:pPr lvl="1">
                  <a:lnSpc>
                    <a:spcPct val="110000"/>
                  </a:lnSpc>
                </a:pPr>
                <a:r>
                  <a:rPr lang="es-ES" dirty="0" err="1"/>
                  <a:t>Tpr</a:t>
                </a:r>
                <a:r>
                  <a:rPr lang="es-ES" dirty="0"/>
                  <a:t> es Calado de Proa.</a:t>
                </a:r>
              </a:p>
            </p:txBody>
          </p:sp>
        </mc:Choice>
        <mc:Fallback xmlns="">
          <p:sp>
            <p:nvSpPr>
              <p:cNvPr id="83973" name="Rectangle 5"/>
              <p:cNvSpPr>
                <a:spLocks noGrp="1" noRot="1" noChangeAspect="1" noMove="1" noResize="1" noEditPoints="1" noAdjustHandles="1" noChangeArrowheads="1" noChangeShapeType="1" noTextEdit="1"/>
              </p:cNvSpPr>
              <p:nvPr>
                <p:ph type="body" idx="1"/>
              </p:nvPr>
            </p:nvSpPr>
            <p:spPr>
              <a:blipFill>
                <a:blip r:embed="rId2"/>
                <a:stretch>
                  <a:fillRect l="-513" t="-670"/>
                </a:stretch>
              </a:blipFill>
            </p:spPr>
            <p:txBody>
              <a:bodyPr/>
              <a:lstStyle/>
              <a:p>
                <a:r>
                  <a:rPr lang="es-CL">
                    <a:noFill/>
                  </a:rPr>
                  <a:t> </a:t>
                </a:r>
              </a:p>
            </p:txBody>
          </p:sp>
        </mc:Fallback>
      </mc:AlternateContent>
      <p:sp>
        <p:nvSpPr>
          <p:cNvPr id="83970" name="Rectangle 2"/>
          <p:cNvSpPr>
            <a:spLocks noChangeArrowheads="1"/>
          </p:cNvSpPr>
          <p:nvPr/>
        </p:nvSpPr>
        <p:spPr bwMode="auto">
          <a:xfrm>
            <a:off x="1544664" y="3899484"/>
            <a:ext cx="1980123" cy="457200"/>
          </a:xfrm>
          <a:prstGeom prst="rect">
            <a:avLst/>
          </a:prstGeom>
          <a:solidFill>
            <a:schemeClr val="accent1">
              <a:alpha val="50000"/>
            </a:schemeClr>
          </a:solidFill>
          <a:ln w="9525">
            <a:solidFill>
              <a:schemeClr val="tx1"/>
            </a:solidFill>
            <a:miter lim="800000"/>
            <a:headEnd/>
            <a:tailEnd/>
          </a:ln>
          <a:effectLst/>
        </p:spPr>
        <p:txBody>
          <a:bodyPr wrap="none" anchor="ctr"/>
          <a:lstStyle/>
          <a:p>
            <a:endParaRPr lang="es-CL"/>
          </a:p>
        </p:txBody>
      </p:sp>
      <p:sp>
        <p:nvSpPr>
          <p:cNvPr id="83971" name="Rectangle 3"/>
          <p:cNvSpPr>
            <a:spLocks noChangeArrowheads="1"/>
          </p:cNvSpPr>
          <p:nvPr/>
        </p:nvSpPr>
        <p:spPr bwMode="auto">
          <a:xfrm>
            <a:off x="1393997" y="2727589"/>
            <a:ext cx="2281459" cy="568851"/>
          </a:xfrm>
          <a:prstGeom prst="rect">
            <a:avLst/>
          </a:prstGeom>
          <a:solidFill>
            <a:schemeClr val="accent1">
              <a:alpha val="50000"/>
            </a:schemeClr>
          </a:solidFill>
          <a:ln w="9525">
            <a:solidFill>
              <a:schemeClr val="tx1"/>
            </a:solidFill>
            <a:miter lim="800000"/>
            <a:headEnd/>
            <a:tailEnd/>
          </a:ln>
          <a:effectLst/>
        </p:spPr>
        <p:txBody>
          <a:bodyPr wrap="none" anchor="ctr"/>
          <a:lstStyle/>
          <a:p>
            <a:endParaRPr lang="es-CL" dirty="0"/>
          </a:p>
        </p:txBody>
      </p:sp>
      <p:sp>
        <p:nvSpPr>
          <p:cNvPr id="8" name="5 Marcador de número de diapositiva"/>
          <p:cNvSpPr>
            <a:spLocks noGrp="1"/>
          </p:cNvSpPr>
          <p:nvPr>
            <p:ph type="sldNum" sz="quarter" idx="12"/>
          </p:nvPr>
        </p:nvSpPr>
        <p:spPr/>
        <p:txBody>
          <a:bodyPr/>
          <a:lstStyle/>
          <a:p>
            <a:fld id="{93F8FC46-6ED8-4538-BBAD-9CEF0EC3F005}" type="slidenum">
              <a:rPr lang="es-ES"/>
              <a:pPr/>
              <a:t>29</a:t>
            </a:fld>
            <a:endParaRPr lang="es-ES"/>
          </a:p>
        </p:txBody>
      </p:sp>
      <p:sp>
        <p:nvSpPr>
          <p:cNvPr id="83972" name="Rectangle 4"/>
          <p:cNvSpPr>
            <a:spLocks noGrp="1" noChangeArrowheads="1"/>
          </p:cNvSpPr>
          <p:nvPr>
            <p:ph type="title"/>
          </p:nvPr>
        </p:nvSpPr>
        <p:spPr/>
        <p:txBody>
          <a:bodyPr>
            <a:normAutofit/>
          </a:bodyPr>
          <a:lstStyle/>
          <a:p>
            <a:r>
              <a:rPr lang="es-ES" dirty="0"/>
              <a:t>Trabajo con marcas de calado</a:t>
            </a:r>
          </a:p>
        </p:txBody>
      </p:sp>
      <p:sp>
        <p:nvSpPr>
          <p:cNvPr id="2" name="Marcador de fecha 1">
            <a:extLst>
              <a:ext uri="{FF2B5EF4-FFF2-40B4-BE49-F238E27FC236}">
                <a16:creationId xmlns:a16="http://schemas.microsoft.com/office/drawing/2014/main" id="{46BC7071-46B2-5CCA-20C0-F8D9967AB3DB}"/>
              </a:ext>
            </a:extLst>
          </p:cNvPr>
          <p:cNvSpPr>
            <a:spLocks noGrp="1"/>
          </p:cNvSpPr>
          <p:nvPr>
            <p:ph type="dt" sz="half" idx="10"/>
          </p:nvPr>
        </p:nvSpPr>
        <p:spPr/>
        <p:txBody>
          <a:bodyPr/>
          <a:lstStyle/>
          <a:p>
            <a:fld id="{F332B25A-535C-4652-AC56-F9CA8FB95764}" type="datetime1">
              <a:rPr lang="es-CL" smtClean="0"/>
              <a:t>10-02-2026</a:t>
            </a:fld>
            <a:endParaRPr lang="es-CL" dirty="0"/>
          </a:p>
        </p:txBody>
      </p:sp>
      <p:sp>
        <p:nvSpPr>
          <p:cNvPr id="3" name="Marcador de pie de página 2">
            <a:extLst>
              <a:ext uri="{FF2B5EF4-FFF2-40B4-BE49-F238E27FC236}">
                <a16:creationId xmlns:a16="http://schemas.microsoft.com/office/drawing/2014/main" id="{F9183585-2C30-2B65-4543-F2A2C0F1A2BE}"/>
              </a:ext>
            </a:extLst>
          </p:cNvPr>
          <p:cNvSpPr>
            <a:spLocks noGrp="1"/>
          </p:cNvSpPr>
          <p:nvPr>
            <p:ph type="ftr" sz="quarter" idx="11"/>
          </p:nvPr>
        </p:nvSpPr>
        <p:spPr/>
        <p:txBody>
          <a:bodyPr/>
          <a:lstStyle/>
          <a:p>
            <a:r>
              <a:rPr lang="es-CL"/>
              <a:t>Fundamentos de Estabildad UT 1</a:t>
            </a:r>
            <a:endParaRPr lang="es-CL"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3CB7AB6B-195A-49D9-9C2A-9AB8085401FD}" type="slidenum">
              <a:rPr lang="es-ES"/>
              <a:pPr/>
              <a:t>30</a:t>
            </a:fld>
            <a:endParaRPr lang="es-ES"/>
          </a:p>
        </p:txBody>
      </p:sp>
      <p:sp>
        <p:nvSpPr>
          <p:cNvPr id="84997" name="Rectangle 5"/>
          <p:cNvSpPr>
            <a:spLocks noGrp="1" noChangeArrowheads="1"/>
          </p:cNvSpPr>
          <p:nvPr>
            <p:ph type="body" idx="1"/>
          </p:nvPr>
        </p:nvSpPr>
        <p:spPr>
          <a:xfrm>
            <a:off x="739590" y="1619809"/>
            <a:ext cx="10851776" cy="4736541"/>
          </a:xfrm>
        </p:spPr>
        <p:txBody>
          <a:bodyPr>
            <a:noAutofit/>
          </a:bodyPr>
          <a:lstStyle/>
          <a:p>
            <a:pPr>
              <a:lnSpc>
                <a:spcPct val="120000"/>
              </a:lnSpc>
            </a:pPr>
            <a:r>
              <a:rPr lang="es-ES" sz="1600" dirty="0"/>
              <a:t>Todos los buques tienen un calado máximo y mínimo para operar. Operar fuera de estos límites generan peligro para el buque, su tripulación y su carga. </a:t>
            </a:r>
          </a:p>
          <a:p>
            <a:pPr lvl="1">
              <a:lnSpc>
                <a:spcPct val="120000"/>
              </a:lnSpc>
            </a:pPr>
            <a:r>
              <a:rPr lang="es-ES" sz="1400" dirty="0"/>
              <a:t>Estos calados se conocen como calados límites.</a:t>
            </a:r>
          </a:p>
          <a:p>
            <a:pPr>
              <a:lnSpc>
                <a:spcPct val="120000"/>
              </a:lnSpc>
            </a:pPr>
            <a:r>
              <a:rPr lang="es-CL" sz="1600" dirty="0"/>
              <a:t>Ejercicios de cálculo del calado medio y del asiento: </a:t>
            </a:r>
          </a:p>
          <a:p>
            <a:pPr lvl="1">
              <a:lnSpc>
                <a:spcPct val="120000"/>
              </a:lnSpc>
            </a:pPr>
            <a:r>
              <a:rPr lang="es-CL" sz="1400" dirty="0"/>
              <a:t>Los calados de un buque son: </a:t>
            </a:r>
            <a:r>
              <a:rPr lang="es-CL" sz="1400" dirty="0" err="1"/>
              <a:t>Cpp</a:t>
            </a:r>
            <a:r>
              <a:rPr lang="es-CL" sz="1400" dirty="0"/>
              <a:t> 5,20 m y </a:t>
            </a:r>
            <a:r>
              <a:rPr lang="es-CL" sz="1400" dirty="0" err="1"/>
              <a:t>Cpr</a:t>
            </a:r>
            <a:r>
              <a:rPr lang="es-CL" sz="1400" dirty="0"/>
              <a:t> 4,96 m. Hallar el calado medio (Cm), y el asiento (A).</a:t>
            </a:r>
          </a:p>
          <a:p>
            <a:pPr lvl="2">
              <a:lnSpc>
                <a:spcPct val="120000"/>
              </a:lnSpc>
            </a:pPr>
            <a:r>
              <a:rPr lang="es-CL" sz="1200" dirty="0"/>
              <a:t>Solución: Cm = 5,08 m; A = +0,24 m. </a:t>
            </a:r>
          </a:p>
          <a:p>
            <a:pPr lvl="1">
              <a:lnSpc>
                <a:spcPct val="120000"/>
              </a:lnSpc>
            </a:pPr>
            <a:r>
              <a:rPr lang="es-CL" sz="1400" dirty="0"/>
              <a:t>Un buque tiene los siguientes calados: </a:t>
            </a:r>
            <a:r>
              <a:rPr lang="es-CL" sz="1400" dirty="0" err="1"/>
              <a:t>Cpp</a:t>
            </a:r>
            <a:r>
              <a:rPr lang="es-CL" sz="1400" dirty="0"/>
              <a:t> = 6,80 m y </a:t>
            </a:r>
            <a:r>
              <a:rPr lang="es-CL" sz="1400" dirty="0" err="1"/>
              <a:t>Cpr</a:t>
            </a:r>
            <a:r>
              <a:rPr lang="es-CL" sz="1400" dirty="0"/>
              <a:t> = 7,50 m. Hallar el calado medio y el asiento.</a:t>
            </a:r>
          </a:p>
          <a:p>
            <a:pPr lvl="2">
              <a:lnSpc>
                <a:spcPct val="120000"/>
              </a:lnSpc>
            </a:pPr>
            <a:r>
              <a:rPr lang="es-CL" sz="1200" dirty="0"/>
              <a:t>Solución: Cm = 7,15 m; A = -0,70 m. </a:t>
            </a:r>
          </a:p>
          <a:p>
            <a:pPr lvl="1">
              <a:lnSpc>
                <a:spcPct val="120000"/>
              </a:lnSpc>
            </a:pPr>
            <a:r>
              <a:rPr lang="es-ES" sz="1400" dirty="0"/>
              <a:t>Si por diseño un buque cala 20 pie a proa y a popa, y se realizan cambios de peso para que el calado de proa quede en 19’ 6” y el de popa en 20’ 6”, se dice que sufrió un cambio de asiento de 1 pie.</a:t>
            </a:r>
          </a:p>
          <a:p>
            <a:pPr lvl="1">
              <a:lnSpc>
                <a:spcPct val="120000"/>
              </a:lnSpc>
            </a:pPr>
            <a:r>
              <a:rPr lang="es-CL" sz="1400" dirty="0"/>
              <a:t>Un buque flota a su calado de diseño que es 21’ a proa y 22’ 6” a popa, ¿Cuál es su calado medio? - ¿Cambio en asiento? - ¿Arrastre?</a:t>
            </a:r>
          </a:p>
          <a:p>
            <a:pPr lvl="2">
              <a:lnSpc>
                <a:spcPct val="120000"/>
              </a:lnSpc>
            </a:pPr>
            <a:r>
              <a:rPr lang="es-CL" sz="1200" dirty="0"/>
              <a:t>Solución: Calado medio 21’ 9” - Cambio de asiento 0, ya que está en sus calados de diseño y no se ha especificado ningún cambio - Arrastre, 1’ 6”.</a:t>
            </a:r>
            <a:endParaRPr lang="es-ES" sz="1400" dirty="0"/>
          </a:p>
        </p:txBody>
      </p:sp>
      <p:sp>
        <p:nvSpPr>
          <p:cNvPr id="84996" name="Rectangle 4"/>
          <p:cNvSpPr>
            <a:spLocks noGrp="1" noChangeArrowheads="1"/>
          </p:cNvSpPr>
          <p:nvPr>
            <p:ph type="title"/>
          </p:nvPr>
        </p:nvSpPr>
        <p:spPr/>
        <p:txBody>
          <a:bodyPr>
            <a:normAutofit/>
          </a:bodyPr>
          <a:lstStyle/>
          <a:p>
            <a:r>
              <a:rPr lang="es-ES" dirty="0"/>
              <a:t>Trabajo con marcas de calado</a:t>
            </a:r>
          </a:p>
        </p:txBody>
      </p:sp>
      <p:sp>
        <p:nvSpPr>
          <p:cNvPr id="3" name="Marcador de fecha 2">
            <a:extLst>
              <a:ext uri="{FF2B5EF4-FFF2-40B4-BE49-F238E27FC236}">
                <a16:creationId xmlns:a16="http://schemas.microsoft.com/office/drawing/2014/main" id="{6D8DE7B2-35AB-80A5-BF83-9310B6337F87}"/>
              </a:ext>
            </a:extLst>
          </p:cNvPr>
          <p:cNvSpPr>
            <a:spLocks noGrp="1"/>
          </p:cNvSpPr>
          <p:nvPr>
            <p:ph type="dt" sz="half" idx="10"/>
          </p:nvPr>
        </p:nvSpPr>
        <p:spPr/>
        <p:txBody>
          <a:bodyPr/>
          <a:lstStyle/>
          <a:p>
            <a:fld id="{90FC04DF-15DD-458D-84C8-E41571339ADE}" type="datetime1">
              <a:rPr lang="es-CL" smtClean="0"/>
              <a:t>10-02-2026</a:t>
            </a:fld>
            <a:endParaRPr lang="es-CL" dirty="0"/>
          </a:p>
        </p:txBody>
      </p:sp>
      <p:sp>
        <p:nvSpPr>
          <p:cNvPr id="2" name="Marcador de pie de página 1">
            <a:extLst>
              <a:ext uri="{FF2B5EF4-FFF2-40B4-BE49-F238E27FC236}">
                <a16:creationId xmlns:a16="http://schemas.microsoft.com/office/drawing/2014/main" id="{B06471C6-5506-0431-44C3-B058135058E2}"/>
              </a:ext>
            </a:extLst>
          </p:cNvPr>
          <p:cNvSpPr>
            <a:spLocks noGrp="1"/>
          </p:cNvSpPr>
          <p:nvPr>
            <p:ph type="ftr" sz="quarter" idx="11"/>
          </p:nvPr>
        </p:nvSpPr>
        <p:spPr/>
        <p:txBody>
          <a:bodyPr/>
          <a:lstStyle/>
          <a:p>
            <a:r>
              <a:rPr lang="en-US"/>
              <a:t>Fundamentos de Estabildad UT 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84997">
                                            <p:txEl>
                                              <p:pRg st="0" end="0"/>
                                            </p:txEl>
                                          </p:spTgt>
                                        </p:tgtEl>
                                        <p:attrNameLst>
                                          <p:attrName>style.color</p:attrName>
                                        </p:attrNameLst>
                                      </p:cBhvr>
                                      <p:to>
                                        <a:srgbClr val="F76E37"/>
                                      </p:to>
                                    </p:animClr>
                                  </p:childTnLst>
                                </p:cTn>
                              </p:par>
                            </p:childTnLst>
                          </p:cTn>
                        </p:par>
                        <p:par>
                          <p:cTn id="7" fill="hold">
                            <p:stCondLst>
                              <p:cond delay="2000"/>
                            </p:stCondLst>
                            <p:childTnLst>
                              <p:par>
                                <p:cTn id="8" presetID="55" presetClass="entr" presetSubtype="0" fill="hold" nodeType="afterEffect">
                                  <p:stCondLst>
                                    <p:cond delay="1000"/>
                                  </p:stCondLst>
                                  <p:childTnLst>
                                    <p:set>
                                      <p:cBhvr>
                                        <p:cTn id="9" dur="1" fill="hold">
                                          <p:stCondLst>
                                            <p:cond delay="0"/>
                                          </p:stCondLst>
                                        </p:cTn>
                                        <p:tgtEl>
                                          <p:spTgt spid="84997">
                                            <p:txEl>
                                              <p:pRg st="1" end="1"/>
                                            </p:txEl>
                                          </p:spTgt>
                                        </p:tgtEl>
                                        <p:attrNameLst>
                                          <p:attrName>style.visibility</p:attrName>
                                        </p:attrNameLst>
                                      </p:cBhvr>
                                      <p:to>
                                        <p:strVal val="visible"/>
                                      </p:to>
                                    </p:set>
                                    <p:anim calcmode="lin" valueType="num">
                                      <p:cBhvr>
                                        <p:cTn id="10" dur="1000" fill="hold"/>
                                        <p:tgtEl>
                                          <p:spTgt spid="84997">
                                            <p:txEl>
                                              <p:pRg st="1" end="1"/>
                                            </p:txEl>
                                          </p:spTgt>
                                        </p:tgtEl>
                                        <p:attrNameLst>
                                          <p:attrName>ppt_w</p:attrName>
                                        </p:attrNameLst>
                                      </p:cBhvr>
                                      <p:tavLst>
                                        <p:tav tm="0">
                                          <p:val>
                                            <p:strVal val="#ppt_w*0.70"/>
                                          </p:val>
                                        </p:tav>
                                        <p:tav tm="100000">
                                          <p:val>
                                            <p:strVal val="#ppt_w"/>
                                          </p:val>
                                        </p:tav>
                                      </p:tavLst>
                                    </p:anim>
                                    <p:anim calcmode="lin" valueType="num">
                                      <p:cBhvr>
                                        <p:cTn id="11" dur="1000" fill="hold"/>
                                        <p:tgtEl>
                                          <p:spTgt spid="84997">
                                            <p:txEl>
                                              <p:pRg st="1" end="1"/>
                                            </p:txEl>
                                          </p:spTgt>
                                        </p:tgtEl>
                                        <p:attrNameLst>
                                          <p:attrName>ppt_h</p:attrName>
                                        </p:attrNameLst>
                                      </p:cBhvr>
                                      <p:tavLst>
                                        <p:tav tm="0">
                                          <p:val>
                                            <p:strVal val="#ppt_h"/>
                                          </p:val>
                                        </p:tav>
                                        <p:tav tm="100000">
                                          <p:val>
                                            <p:strVal val="#ppt_h"/>
                                          </p:val>
                                        </p:tav>
                                      </p:tavLst>
                                    </p:anim>
                                    <p:animEffect transition="in" filter="fade">
                                      <p:cBhvr>
                                        <p:cTn id="12" dur="1000"/>
                                        <p:tgtEl>
                                          <p:spTgt spid="8499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84997">
                                            <p:txEl>
                                              <p:pRg st="2" end="2"/>
                                            </p:txEl>
                                          </p:spTgt>
                                        </p:tgtEl>
                                        <p:attrNameLst>
                                          <p:attrName>style.visibility</p:attrName>
                                        </p:attrNameLst>
                                      </p:cBhvr>
                                      <p:to>
                                        <p:strVal val="visible"/>
                                      </p:to>
                                    </p:set>
                                    <p:anim calcmode="lin" valueType="num">
                                      <p:cBhvr>
                                        <p:cTn id="17" dur="1000" fill="hold"/>
                                        <p:tgtEl>
                                          <p:spTgt spid="84997">
                                            <p:txEl>
                                              <p:pRg st="2" end="2"/>
                                            </p:txEl>
                                          </p:spTgt>
                                        </p:tgtEl>
                                        <p:attrNameLst>
                                          <p:attrName>ppt_w</p:attrName>
                                        </p:attrNameLst>
                                      </p:cBhvr>
                                      <p:tavLst>
                                        <p:tav tm="0">
                                          <p:val>
                                            <p:strVal val="#ppt_w*0.70"/>
                                          </p:val>
                                        </p:tav>
                                        <p:tav tm="100000">
                                          <p:val>
                                            <p:strVal val="#ppt_w"/>
                                          </p:val>
                                        </p:tav>
                                      </p:tavLst>
                                    </p:anim>
                                    <p:anim calcmode="lin" valueType="num">
                                      <p:cBhvr>
                                        <p:cTn id="18" dur="1000" fill="hold"/>
                                        <p:tgtEl>
                                          <p:spTgt spid="84997">
                                            <p:txEl>
                                              <p:pRg st="2" end="2"/>
                                            </p:txEl>
                                          </p:spTgt>
                                        </p:tgtEl>
                                        <p:attrNameLst>
                                          <p:attrName>ppt_h</p:attrName>
                                        </p:attrNameLst>
                                      </p:cBhvr>
                                      <p:tavLst>
                                        <p:tav tm="0">
                                          <p:val>
                                            <p:strVal val="#ppt_h"/>
                                          </p:val>
                                        </p:tav>
                                        <p:tav tm="100000">
                                          <p:val>
                                            <p:strVal val="#ppt_h"/>
                                          </p:val>
                                        </p:tav>
                                      </p:tavLst>
                                    </p:anim>
                                    <p:animEffect transition="in" filter="fade">
                                      <p:cBhvr>
                                        <p:cTn id="19" dur="1000"/>
                                        <p:tgtEl>
                                          <p:spTgt spid="84997">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nodeType="clickEffect">
                                  <p:stCondLst>
                                    <p:cond delay="0"/>
                                  </p:stCondLst>
                                  <p:childTnLst>
                                    <p:set>
                                      <p:cBhvr>
                                        <p:cTn id="23" dur="1" fill="hold">
                                          <p:stCondLst>
                                            <p:cond delay="0"/>
                                          </p:stCondLst>
                                        </p:cTn>
                                        <p:tgtEl>
                                          <p:spTgt spid="84997">
                                            <p:txEl>
                                              <p:pRg st="3" end="3"/>
                                            </p:txEl>
                                          </p:spTgt>
                                        </p:tgtEl>
                                        <p:attrNameLst>
                                          <p:attrName>style.visibility</p:attrName>
                                        </p:attrNameLst>
                                      </p:cBhvr>
                                      <p:to>
                                        <p:strVal val="visible"/>
                                      </p:to>
                                    </p:set>
                                    <p:anim calcmode="lin" valueType="num">
                                      <p:cBhvr>
                                        <p:cTn id="24" dur="1000" fill="hold"/>
                                        <p:tgtEl>
                                          <p:spTgt spid="84997">
                                            <p:txEl>
                                              <p:pRg st="3" end="3"/>
                                            </p:txEl>
                                          </p:spTgt>
                                        </p:tgtEl>
                                        <p:attrNameLst>
                                          <p:attrName>ppt_w</p:attrName>
                                        </p:attrNameLst>
                                      </p:cBhvr>
                                      <p:tavLst>
                                        <p:tav tm="0">
                                          <p:val>
                                            <p:strVal val="#ppt_w*0.70"/>
                                          </p:val>
                                        </p:tav>
                                        <p:tav tm="100000">
                                          <p:val>
                                            <p:strVal val="#ppt_w"/>
                                          </p:val>
                                        </p:tav>
                                      </p:tavLst>
                                    </p:anim>
                                    <p:anim calcmode="lin" valueType="num">
                                      <p:cBhvr>
                                        <p:cTn id="25" dur="1000" fill="hold"/>
                                        <p:tgtEl>
                                          <p:spTgt spid="84997">
                                            <p:txEl>
                                              <p:pRg st="3" end="3"/>
                                            </p:txEl>
                                          </p:spTgt>
                                        </p:tgtEl>
                                        <p:attrNameLst>
                                          <p:attrName>ppt_h</p:attrName>
                                        </p:attrNameLst>
                                      </p:cBhvr>
                                      <p:tavLst>
                                        <p:tav tm="0">
                                          <p:val>
                                            <p:strVal val="#ppt_h"/>
                                          </p:val>
                                        </p:tav>
                                        <p:tav tm="100000">
                                          <p:val>
                                            <p:strVal val="#ppt_h"/>
                                          </p:val>
                                        </p:tav>
                                      </p:tavLst>
                                    </p:anim>
                                    <p:animEffect transition="in" filter="fade">
                                      <p:cBhvr>
                                        <p:cTn id="26" dur="1000"/>
                                        <p:tgtEl>
                                          <p:spTgt spid="84997">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nodeType="clickEffect">
                                  <p:stCondLst>
                                    <p:cond delay="0"/>
                                  </p:stCondLst>
                                  <p:childTnLst>
                                    <p:set>
                                      <p:cBhvr>
                                        <p:cTn id="30" dur="1" fill="hold">
                                          <p:stCondLst>
                                            <p:cond delay="0"/>
                                          </p:stCondLst>
                                        </p:cTn>
                                        <p:tgtEl>
                                          <p:spTgt spid="84997">
                                            <p:txEl>
                                              <p:pRg st="4" end="4"/>
                                            </p:txEl>
                                          </p:spTgt>
                                        </p:tgtEl>
                                        <p:attrNameLst>
                                          <p:attrName>style.visibility</p:attrName>
                                        </p:attrNameLst>
                                      </p:cBhvr>
                                      <p:to>
                                        <p:strVal val="visible"/>
                                      </p:to>
                                    </p:set>
                                    <p:anim calcmode="lin" valueType="num">
                                      <p:cBhvr>
                                        <p:cTn id="31" dur="1000" fill="hold"/>
                                        <p:tgtEl>
                                          <p:spTgt spid="84997">
                                            <p:txEl>
                                              <p:pRg st="4" end="4"/>
                                            </p:txEl>
                                          </p:spTgt>
                                        </p:tgtEl>
                                        <p:attrNameLst>
                                          <p:attrName>ppt_w</p:attrName>
                                        </p:attrNameLst>
                                      </p:cBhvr>
                                      <p:tavLst>
                                        <p:tav tm="0">
                                          <p:val>
                                            <p:strVal val="#ppt_w*0.70"/>
                                          </p:val>
                                        </p:tav>
                                        <p:tav tm="100000">
                                          <p:val>
                                            <p:strVal val="#ppt_w"/>
                                          </p:val>
                                        </p:tav>
                                      </p:tavLst>
                                    </p:anim>
                                    <p:anim calcmode="lin" valueType="num">
                                      <p:cBhvr>
                                        <p:cTn id="32" dur="1000" fill="hold"/>
                                        <p:tgtEl>
                                          <p:spTgt spid="84997">
                                            <p:txEl>
                                              <p:pRg st="4" end="4"/>
                                            </p:txEl>
                                          </p:spTgt>
                                        </p:tgtEl>
                                        <p:attrNameLst>
                                          <p:attrName>ppt_h</p:attrName>
                                        </p:attrNameLst>
                                      </p:cBhvr>
                                      <p:tavLst>
                                        <p:tav tm="0">
                                          <p:val>
                                            <p:strVal val="#ppt_h"/>
                                          </p:val>
                                        </p:tav>
                                        <p:tav tm="100000">
                                          <p:val>
                                            <p:strVal val="#ppt_h"/>
                                          </p:val>
                                        </p:tav>
                                      </p:tavLst>
                                    </p:anim>
                                    <p:animEffect transition="in" filter="fade">
                                      <p:cBhvr>
                                        <p:cTn id="33" dur="1000"/>
                                        <p:tgtEl>
                                          <p:spTgt spid="84997">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55" presetClass="entr" presetSubtype="0" fill="hold" nodeType="clickEffect">
                                  <p:stCondLst>
                                    <p:cond delay="0"/>
                                  </p:stCondLst>
                                  <p:childTnLst>
                                    <p:set>
                                      <p:cBhvr>
                                        <p:cTn id="37" dur="1" fill="hold">
                                          <p:stCondLst>
                                            <p:cond delay="0"/>
                                          </p:stCondLst>
                                        </p:cTn>
                                        <p:tgtEl>
                                          <p:spTgt spid="84997">
                                            <p:txEl>
                                              <p:pRg st="5" end="5"/>
                                            </p:txEl>
                                          </p:spTgt>
                                        </p:tgtEl>
                                        <p:attrNameLst>
                                          <p:attrName>style.visibility</p:attrName>
                                        </p:attrNameLst>
                                      </p:cBhvr>
                                      <p:to>
                                        <p:strVal val="visible"/>
                                      </p:to>
                                    </p:set>
                                    <p:anim calcmode="lin" valueType="num">
                                      <p:cBhvr>
                                        <p:cTn id="38" dur="1000" fill="hold"/>
                                        <p:tgtEl>
                                          <p:spTgt spid="84997">
                                            <p:txEl>
                                              <p:pRg st="5" end="5"/>
                                            </p:txEl>
                                          </p:spTgt>
                                        </p:tgtEl>
                                        <p:attrNameLst>
                                          <p:attrName>ppt_w</p:attrName>
                                        </p:attrNameLst>
                                      </p:cBhvr>
                                      <p:tavLst>
                                        <p:tav tm="0">
                                          <p:val>
                                            <p:strVal val="#ppt_w*0.70"/>
                                          </p:val>
                                        </p:tav>
                                        <p:tav tm="100000">
                                          <p:val>
                                            <p:strVal val="#ppt_w"/>
                                          </p:val>
                                        </p:tav>
                                      </p:tavLst>
                                    </p:anim>
                                    <p:anim calcmode="lin" valueType="num">
                                      <p:cBhvr>
                                        <p:cTn id="39" dur="1000" fill="hold"/>
                                        <p:tgtEl>
                                          <p:spTgt spid="84997">
                                            <p:txEl>
                                              <p:pRg st="5" end="5"/>
                                            </p:txEl>
                                          </p:spTgt>
                                        </p:tgtEl>
                                        <p:attrNameLst>
                                          <p:attrName>ppt_h</p:attrName>
                                        </p:attrNameLst>
                                      </p:cBhvr>
                                      <p:tavLst>
                                        <p:tav tm="0">
                                          <p:val>
                                            <p:strVal val="#ppt_h"/>
                                          </p:val>
                                        </p:tav>
                                        <p:tav tm="100000">
                                          <p:val>
                                            <p:strVal val="#ppt_h"/>
                                          </p:val>
                                        </p:tav>
                                      </p:tavLst>
                                    </p:anim>
                                    <p:animEffect transition="in" filter="fade">
                                      <p:cBhvr>
                                        <p:cTn id="40" dur="1000"/>
                                        <p:tgtEl>
                                          <p:spTgt spid="84997">
                                            <p:txEl>
                                              <p:pRg st="5" end="5"/>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55" presetClass="entr" presetSubtype="0" fill="hold" nodeType="clickEffect">
                                  <p:stCondLst>
                                    <p:cond delay="0"/>
                                  </p:stCondLst>
                                  <p:childTnLst>
                                    <p:set>
                                      <p:cBhvr>
                                        <p:cTn id="44" dur="1" fill="hold">
                                          <p:stCondLst>
                                            <p:cond delay="0"/>
                                          </p:stCondLst>
                                        </p:cTn>
                                        <p:tgtEl>
                                          <p:spTgt spid="84997">
                                            <p:txEl>
                                              <p:pRg st="6" end="6"/>
                                            </p:txEl>
                                          </p:spTgt>
                                        </p:tgtEl>
                                        <p:attrNameLst>
                                          <p:attrName>style.visibility</p:attrName>
                                        </p:attrNameLst>
                                      </p:cBhvr>
                                      <p:to>
                                        <p:strVal val="visible"/>
                                      </p:to>
                                    </p:set>
                                    <p:anim calcmode="lin" valueType="num">
                                      <p:cBhvr>
                                        <p:cTn id="45" dur="1000" fill="hold"/>
                                        <p:tgtEl>
                                          <p:spTgt spid="84997">
                                            <p:txEl>
                                              <p:pRg st="6" end="6"/>
                                            </p:txEl>
                                          </p:spTgt>
                                        </p:tgtEl>
                                        <p:attrNameLst>
                                          <p:attrName>ppt_w</p:attrName>
                                        </p:attrNameLst>
                                      </p:cBhvr>
                                      <p:tavLst>
                                        <p:tav tm="0">
                                          <p:val>
                                            <p:strVal val="#ppt_w*0.70"/>
                                          </p:val>
                                        </p:tav>
                                        <p:tav tm="100000">
                                          <p:val>
                                            <p:strVal val="#ppt_w"/>
                                          </p:val>
                                        </p:tav>
                                      </p:tavLst>
                                    </p:anim>
                                    <p:anim calcmode="lin" valueType="num">
                                      <p:cBhvr>
                                        <p:cTn id="46" dur="1000" fill="hold"/>
                                        <p:tgtEl>
                                          <p:spTgt spid="84997">
                                            <p:txEl>
                                              <p:pRg st="6" end="6"/>
                                            </p:txEl>
                                          </p:spTgt>
                                        </p:tgtEl>
                                        <p:attrNameLst>
                                          <p:attrName>ppt_h</p:attrName>
                                        </p:attrNameLst>
                                      </p:cBhvr>
                                      <p:tavLst>
                                        <p:tav tm="0">
                                          <p:val>
                                            <p:strVal val="#ppt_h"/>
                                          </p:val>
                                        </p:tav>
                                        <p:tav tm="100000">
                                          <p:val>
                                            <p:strVal val="#ppt_h"/>
                                          </p:val>
                                        </p:tav>
                                      </p:tavLst>
                                    </p:anim>
                                    <p:animEffect transition="in" filter="fade">
                                      <p:cBhvr>
                                        <p:cTn id="47" dur="1000"/>
                                        <p:tgtEl>
                                          <p:spTgt spid="84997">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55" presetClass="entr" presetSubtype="0" fill="hold" nodeType="clickEffect">
                                  <p:stCondLst>
                                    <p:cond delay="0"/>
                                  </p:stCondLst>
                                  <p:childTnLst>
                                    <p:set>
                                      <p:cBhvr>
                                        <p:cTn id="51" dur="1" fill="hold">
                                          <p:stCondLst>
                                            <p:cond delay="0"/>
                                          </p:stCondLst>
                                        </p:cTn>
                                        <p:tgtEl>
                                          <p:spTgt spid="84997">
                                            <p:txEl>
                                              <p:pRg st="7" end="7"/>
                                            </p:txEl>
                                          </p:spTgt>
                                        </p:tgtEl>
                                        <p:attrNameLst>
                                          <p:attrName>style.visibility</p:attrName>
                                        </p:attrNameLst>
                                      </p:cBhvr>
                                      <p:to>
                                        <p:strVal val="visible"/>
                                      </p:to>
                                    </p:set>
                                    <p:anim calcmode="lin" valueType="num">
                                      <p:cBhvr>
                                        <p:cTn id="52" dur="1000" fill="hold"/>
                                        <p:tgtEl>
                                          <p:spTgt spid="84997">
                                            <p:txEl>
                                              <p:pRg st="7" end="7"/>
                                            </p:txEl>
                                          </p:spTgt>
                                        </p:tgtEl>
                                        <p:attrNameLst>
                                          <p:attrName>ppt_w</p:attrName>
                                        </p:attrNameLst>
                                      </p:cBhvr>
                                      <p:tavLst>
                                        <p:tav tm="0">
                                          <p:val>
                                            <p:strVal val="#ppt_w*0.70"/>
                                          </p:val>
                                        </p:tav>
                                        <p:tav tm="100000">
                                          <p:val>
                                            <p:strVal val="#ppt_w"/>
                                          </p:val>
                                        </p:tav>
                                      </p:tavLst>
                                    </p:anim>
                                    <p:anim calcmode="lin" valueType="num">
                                      <p:cBhvr>
                                        <p:cTn id="53" dur="1000" fill="hold"/>
                                        <p:tgtEl>
                                          <p:spTgt spid="84997">
                                            <p:txEl>
                                              <p:pRg st="7" end="7"/>
                                            </p:txEl>
                                          </p:spTgt>
                                        </p:tgtEl>
                                        <p:attrNameLst>
                                          <p:attrName>ppt_h</p:attrName>
                                        </p:attrNameLst>
                                      </p:cBhvr>
                                      <p:tavLst>
                                        <p:tav tm="0">
                                          <p:val>
                                            <p:strVal val="#ppt_h"/>
                                          </p:val>
                                        </p:tav>
                                        <p:tav tm="100000">
                                          <p:val>
                                            <p:strVal val="#ppt_h"/>
                                          </p:val>
                                        </p:tav>
                                      </p:tavLst>
                                    </p:anim>
                                    <p:animEffect transition="in" filter="fade">
                                      <p:cBhvr>
                                        <p:cTn id="54" dur="1000"/>
                                        <p:tgtEl>
                                          <p:spTgt spid="84997">
                                            <p:txEl>
                                              <p:pRg st="7" end="7"/>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55" presetClass="entr" presetSubtype="0" fill="hold" nodeType="clickEffect">
                                  <p:stCondLst>
                                    <p:cond delay="0"/>
                                  </p:stCondLst>
                                  <p:childTnLst>
                                    <p:set>
                                      <p:cBhvr>
                                        <p:cTn id="58" dur="1" fill="hold">
                                          <p:stCondLst>
                                            <p:cond delay="0"/>
                                          </p:stCondLst>
                                        </p:cTn>
                                        <p:tgtEl>
                                          <p:spTgt spid="84997">
                                            <p:txEl>
                                              <p:pRg st="8" end="8"/>
                                            </p:txEl>
                                          </p:spTgt>
                                        </p:tgtEl>
                                        <p:attrNameLst>
                                          <p:attrName>style.visibility</p:attrName>
                                        </p:attrNameLst>
                                      </p:cBhvr>
                                      <p:to>
                                        <p:strVal val="visible"/>
                                      </p:to>
                                    </p:set>
                                    <p:anim calcmode="lin" valueType="num">
                                      <p:cBhvr>
                                        <p:cTn id="59" dur="1000" fill="hold"/>
                                        <p:tgtEl>
                                          <p:spTgt spid="84997">
                                            <p:txEl>
                                              <p:pRg st="8" end="8"/>
                                            </p:txEl>
                                          </p:spTgt>
                                        </p:tgtEl>
                                        <p:attrNameLst>
                                          <p:attrName>ppt_w</p:attrName>
                                        </p:attrNameLst>
                                      </p:cBhvr>
                                      <p:tavLst>
                                        <p:tav tm="0">
                                          <p:val>
                                            <p:strVal val="#ppt_w*0.70"/>
                                          </p:val>
                                        </p:tav>
                                        <p:tav tm="100000">
                                          <p:val>
                                            <p:strVal val="#ppt_w"/>
                                          </p:val>
                                        </p:tav>
                                      </p:tavLst>
                                    </p:anim>
                                    <p:anim calcmode="lin" valueType="num">
                                      <p:cBhvr>
                                        <p:cTn id="60" dur="1000" fill="hold"/>
                                        <p:tgtEl>
                                          <p:spTgt spid="84997">
                                            <p:txEl>
                                              <p:pRg st="8" end="8"/>
                                            </p:txEl>
                                          </p:spTgt>
                                        </p:tgtEl>
                                        <p:attrNameLst>
                                          <p:attrName>ppt_h</p:attrName>
                                        </p:attrNameLst>
                                      </p:cBhvr>
                                      <p:tavLst>
                                        <p:tav tm="0">
                                          <p:val>
                                            <p:strVal val="#ppt_h"/>
                                          </p:val>
                                        </p:tav>
                                        <p:tav tm="100000">
                                          <p:val>
                                            <p:strVal val="#ppt_h"/>
                                          </p:val>
                                        </p:tav>
                                      </p:tavLst>
                                    </p:anim>
                                    <p:animEffect transition="in" filter="fade">
                                      <p:cBhvr>
                                        <p:cTn id="61" dur="1000"/>
                                        <p:tgtEl>
                                          <p:spTgt spid="84997">
                                            <p:txEl>
                                              <p:pRg st="8" end="8"/>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55" presetClass="entr" presetSubtype="0" fill="hold" nodeType="clickEffect">
                                  <p:stCondLst>
                                    <p:cond delay="0"/>
                                  </p:stCondLst>
                                  <p:childTnLst>
                                    <p:set>
                                      <p:cBhvr>
                                        <p:cTn id="65" dur="1" fill="hold">
                                          <p:stCondLst>
                                            <p:cond delay="0"/>
                                          </p:stCondLst>
                                        </p:cTn>
                                        <p:tgtEl>
                                          <p:spTgt spid="84997">
                                            <p:txEl>
                                              <p:pRg st="9" end="9"/>
                                            </p:txEl>
                                          </p:spTgt>
                                        </p:tgtEl>
                                        <p:attrNameLst>
                                          <p:attrName>style.visibility</p:attrName>
                                        </p:attrNameLst>
                                      </p:cBhvr>
                                      <p:to>
                                        <p:strVal val="visible"/>
                                      </p:to>
                                    </p:set>
                                    <p:anim calcmode="lin" valueType="num">
                                      <p:cBhvr>
                                        <p:cTn id="66" dur="1000" fill="hold"/>
                                        <p:tgtEl>
                                          <p:spTgt spid="84997">
                                            <p:txEl>
                                              <p:pRg st="9" end="9"/>
                                            </p:txEl>
                                          </p:spTgt>
                                        </p:tgtEl>
                                        <p:attrNameLst>
                                          <p:attrName>ppt_w</p:attrName>
                                        </p:attrNameLst>
                                      </p:cBhvr>
                                      <p:tavLst>
                                        <p:tav tm="0">
                                          <p:val>
                                            <p:strVal val="#ppt_w*0.70"/>
                                          </p:val>
                                        </p:tav>
                                        <p:tav tm="100000">
                                          <p:val>
                                            <p:strVal val="#ppt_w"/>
                                          </p:val>
                                        </p:tav>
                                      </p:tavLst>
                                    </p:anim>
                                    <p:anim calcmode="lin" valueType="num">
                                      <p:cBhvr>
                                        <p:cTn id="67" dur="1000" fill="hold"/>
                                        <p:tgtEl>
                                          <p:spTgt spid="84997">
                                            <p:txEl>
                                              <p:pRg st="9" end="9"/>
                                            </p:txEl>
                                          </p:spTgt>
                                        </p:tgtEl>
                                        <p:attrNameLst>
                                          <p:attrName>ppt_h</p:attrName>
                                        </p:attrNameLst>
                                      </p:cBhvr>
                                      <p:tavLst>
                                        <p:tav tm="0">
                                          <p:val>
                                            <p:strVal val="#ppt_h"/>
                                          </p:val>
                                        </p:tav>
                                        <p:tav tm="100000">
                                          <p:val>
                                            <p:strVal val="#ppt_h"/>
                                          </p:val>
                                        </p:tav>
                                      </p:tavLst>
                                    </p:anim>
                                    <p:animEffect transition="in" filter="fade">
                                      <p:cBhvr>
                                        <p:cTn id="68" dur="1000"/>
                                        <p:tgtEl>
                                          <p:spTgt spid="8499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38" name="Straight Connector 37">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42" name="Rectangle 41">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Marcador de contenido 32" descr="Diagrama&#10;&#10;El contenido generado por IA puede ser incorrecto.">
            <a:extLst>
              <a:ext uri="{FF2B5EF4-FFF2-40B4-BE49-F238E27FC236}">
                <a16:creationId xmlns:a16="http://schemas.microsoft.com/office/drawing/2014/main" id="{937F3054-7B64-E089-60F5-3D5B6E26AD0B}"/>
              </a:ext>
            </a:extLst>
          </p:cNvPr>
          <p:cNvPicPr>
            <a:picLocks noGrp="1" noChangeAspect="1"/>
          </p:cNvPicPr>
          <p:nvPr>
            <p:ph sz="half" idx="2"/>
          </p:nvPr>
        </p:nvPicPr>
        <p:blipFill>
          <a:blip r:embed="rId2"/>
          <a:srcRect l="2403" r="8316" b="2"/>
          <a:stretch/>
        </p:blipFill>
        <p:spPr>
          <a:xfrm>
            <a:off x="4981575" y="735286"/>
            <a:ext cx="6495042" cy="5419642"/>
          </a:xfrm>
          <a:prstGeom prst="rect">
            <a:avLst/>
          </a:prstGeom>
        </p:spPr>
      </p:pic>
      <p:sp>
        <p:nvSpPr>
          <p:cNvPr id="2" name="Título 1">
            <a:extLst>
              <a:ext uri="{FF2B5EF4-FFF2-40B4-BE49-F238E27FC236}">
                <a16:creationId xmlns:a16="http://schemas.microsoft.com/office/drawing/2014/main" id="{5AF52519-BCA7-CE21-3F47-35E804A0AE1E}"/>
              </a:ext>
            </a:extLst>
          </p:cNvPr>
          <p:cNvSpPr>
            <a:spLocks noGrp="1"/>
          </p:cNvSpPr>
          <p:nvPr>
            <p:ph type="title"/>
          </p:nvPr>
        </p:nvSpPr>
        <p:spPr>
          <a:xfrm>
            <a:off x="704088" y="914400"/>
            <a:ext cx="3799763" cy="1473200"/>
          </a:xfrm>
        </p:spPr>
        <p:txBody>
          <a:bodyPr vert="horz" lIns="91440" tIns="45720" rIns="91440" bIns="45720" rtlCol="0" anchor="t">
            <a:normAutofit/>
          </a:bodyPr>
          <a:lstStyle/>
          <a:p>
            <a:pPr>
              <a:lnSpc>
                <a:spcPct val="90000"/>
              </a:lnSpc>
            </a:pPr>
            <a:r>
              <a:rPr lang="es-CL" sz="3300" noProof="0" dirty="0"/>
              <a:t>Centro de flotación</a:t>
            </a:r>
          </a:p>
        </p:txBody>
      </p:sp>
      <p:sp>
        <p:nvSpPr>
          <p:cNvPr id="3" name="Marcador de contenido 2">
            <a:extLst>
              <a:ext uri="{FF2B5EF4-FFF2-40B4-BE49-F238E27FC236}">
                <a16:creationId xmlns:a16="http://schemas.microsoft.com/office/drawing/2014/main" id="{D48A2708-B265-8A95-7D22-498BDA14DA67}"/>
              </a:ext>
            </a:extLst>
          </p:cNvPr>
          <p:cNvSpPr>
            <a:spLocks noGrp="1"/>
          </p:cNvSpPr>
          <p:nvPr>
            <p:ph sz="half" idx="1"/>
          </p:nvPr>
        </p:nvSpPr>
        <p:spPr>
          <a:xfrm>
            <a:off x="704088" y="2387600"/>
            <a:ext cx="3799763" cy="3767328"/>
          </a:xfrm>
        </p:spPr>
        <p:txBody>
          <a:bodyPr vert="horz" lIns="91440" tIns="45720" rIns="91440" bIns="45720" rtlCol="0">
            <a:normAutofit fontScale="92500" lnSpcReduction="10000"/>
          </a:bodyPr>
          <a:lstStyle/>
          <a:p>
            <a:pPr>
              <a:lnSpc>
                <a:spcPct val="100000"/>
              </a:lnSpc>
              <a:buSzPct val="100000"/>
            </a:pPr>
            <a:r>
              <a:rPr lang="es-CL" sz="1600" noProof="0" dirty="0"/>
              <a:t>Centroide del plano de agua o plano de flotación.</a:t>
            </a:r>
          </a:p>
          <a:p>
            <a:pPr>
              <a:lnSpc>
                <a:spcPct val="100000"/>
              </a:lnSpc>
              <a:buSzPct val="100000"/>
            </a:pPr>
            <a:r>
              <a:rPr lang="es-CL" sz="1600" noProof="0" dirty="0"/>
              <a:t>Es el punto pivote de escora y cambio de asiento de un buque.</a:t>
            </a:r>
          </a:p>
          <a:p>
            <a:pPr>
              <a:lnSpc>
                <a:spcPct val="100000"/>
              </a:lnSpc>
              <a:buSzPct val="100000"/>
            </a:pPr>
            <a:r>
              <a:rPr lang="es-CL" sz="1600" noProof="0" dirty="0"/>
              <a:t>Varía con los cambios de asiento, escoras y calados debido a que cambia el plano de flotación</a:t>
            </a:r>
          </a:p>
          <a:p>
            <a:pPr>
              <a:lnSpc>
                <a:spcPct val="100000"/>
              </a:lnSpc>
              <a:buSzPct val="100000"/>
            </a:pPr>
            <a:r>
              <a:rPr lang="es-CL" sz="1600" noProof="0" dirty="0"/>
              <a:t>En la figura del CF, que representa a un buque adrizado:</a:t>
            </a:r>
          </a:p>
          <a:p>
            <a:pPr lvl="1">
              <a:lnSpc>
                <a:spcPct val="100000"/>
              </a:lnSpc>
            </a:pPr>
            <a:r>
              <a:rPr lang="es-CL" sz="1600" noProof="0" dirty="0"/>
              <a:t>LCF referenciado longitudinalmente desde la cuaderna maestra o sección media.</a:t>
            </a:r>
          </a:p>
          <a:p>
            <a:pPr lvl="1">
              <a:lnSpc>
                <a:spcPct val="100000"/>
              </a:lnSpc>
            </a:pPr>
            <a:r>
              <a:rPr lang="es-CL" sz="1600" noProof="0" dirty="0"/>
              <a:t>TCF referenciados desde la línea de crujía.</a:t>
            </a:r>
          </a:p>
          <a:p>
            <a:pPr>
              <a:lnSpc>
                <a:spcPct val="100000"/>
              </a:lnSpc>
            </a:pPr>
            <a:endParaRPr lang="en-US" sz="1400" dirty="0"/>
          </a:p>
        </p:txBody>
      </p:sp>
      <p:cxnSp>
        <p:nvCxnSpPr>
          <p:cNvPr id="44" name="Straight Connector 43">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Marcador de fecha 3">
            <a:extLst>
              <a:ext uri="{FF2B5EF4-FFF2-40B4-BE49-F238E27FC236}">
                <a16:creationId xmlns:a16="http://schemas.microsoft.com/office/drawing/2014/main" id="{E44F2150-B3E8-BCBF-A5E7-E06F3F5B928D}"/>
              </a:ext>
            </a:extLst>
          </p:cNvPr>
          <p:cNvSpPr>
            <a:spLocks noGrp="1"/>
          </p:cNvSpPr>
          <p:nvPr>
            <p:ph type="dt" sz="half" idx="10"/>
          </p:nvPr>
        </p:nvSpPr>
        <p:spPr/>
        <p:txBody>
          <a:bodyPr/>
          <a:lstStyle/>
          <a:p>
            <a:fld id="{B524E890-460B-42D6-99AE-2D3D0D48E243}" type="datetime1">
              <a:rPr lang="es-CL" smtClean="0"/>
              <a:t>10-02-2026</a:t>
            </a:fld>
            <a:endParaRPr lang="en-US"/>
          </a:p>
        </p:txBody>
      </p:sp>
      <p:sp>
        <p:nvSpPr>
          <p:cNvPr id="5" name="Marcador de pie de página 4">
            <a:extLst>
              <a:ext uri="{FF2B5EF4-FFF2-40B4-BE49-F238E27FC236}">
                <a16:creationId xmlns:a16="http://schemas.microsoft.com/office/drawing/2014/main" id="{A3C6E4C8-6E0A-ABE5-7016-8AD9BE8D103B}"/>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BF8E96E3-BB81-B61A-6022-D4921CE40281}"/>
              </a:ext>
            </a:extLst>
          </p:cNvPr>
          <p:cNvSpPr>
            <a:spLocks noGrp="1"/>
          </p:cNvSpPr>
          <p:nvPr>
            <p:ph type="sldNum" sz="quarter" idx="12"/>
          </p:nvPr>
        </p:nvSpPr>
        <p:spPr/>
        <p:txBody>
          <a:bodyPr/>
          <a:lstStyle/>
          <a:p>
            <a:fld id="{87E7843D-FF13-4365-9478-9625B70A2705}" type="slidenum">
              <a:rPr lang="en-US" smtClean="0"/>
              <a:t>31</a:t>
            </a:fld>
            <a:endParaRPr lang="en-US"/>
          </a:p>
        </p:txBody>
      </p:sp>
    </p:spTree>
    <p:extLst>
      <p:ext uri="{BB962C8B-B14F-4D97-AF65-F5344CB8AC3E}">
        <p14:creationId xmlns:p14="http://schemas.microsoft.com/office/powerpoint/2010/main" val="40127391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a:extLst>
              <a:ext uri="{FF2B5EF4-FFF2-40B4-BE49-F238E27FC236}">
                <a16:creationId xmlns:a16="http://schemas.microsoft.com/office/drawing/2014/main" id="{5A51FFF1-DB10-A21C-8B4F-E93DF3D723B7}"/>
              </a:ext>
            </a:extLst>
          </p:cNvPr>
          <p:cNvSpPr>
            <a:spLocks noGrp="1"/>
          </p:cNvSpPr>
          <p:nvPr>
            <p:ph type="title"/>
          </p:nvPr>
        </p:nvSpPr>
        <p:spPr>
          <a:xfrm>
            <a:off x="653820" y="4624394"/>
            <a:ext cx="10803074" cy="1037503"/>
          </a:xfrm>
        </p:spPr>
        <p:txBody>
          <a:bodyPr vert="horz" lIns="91440" tIns="45720" rIns="91440" bIns="45720" rtlCol="0" anchor="t">
            <a:normAutofit/>
          </a:bodyPr>
          <a:lstStyle/>
          <a:p>
            <a:r>
              <a:rPr lang="es-CL" sz="5400" dirty="0"/>
              <a:t>Flotación</a:t>
            </a:r>
          </a:p>
        </p:txBody>
      </p:sp>
      <p:sp>
        <p:nvSpPr>
          <p:cNvPr id="4" name="Marcador de fecha 3">
            <a:extLst>
              <a:ext uri="{FF2B5EF4-FFF2-40B4-BE49-F238E27FC236}">
                <a16:creationId xmlns:a16="http://schemas.microsoft.com/office/drawing/2014/main" id="{F87BEF55-CC59-4CE5-4DBE-F30025931E36}"/>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CAC79328-D387-4659-953B-0C34524C9D7C}" type="datetime1">
              <a:rPr lang="es-CL" smtClean="0"/>
              <a:t>10-02-2026</a:t>
            </a:fld>
            <a:endParaRPr lang="en-US"/>
          </a:p>
        </p:txBody>
      </p:sp>
      <p:sp>
        <p:nvSpPr>
          <p:cNvPr id="5" name="Marcador de pie de página 4">
            <a:extLst>
              <a:ext uri="{FF2B5EF4-FFF2-40B4-BE49-F238E27FC236}">
                <a16:creationId xmlns:a16="http://schemas.microsoft.com/office/drawing/2014/main" id="{CE020809-72A1-F529-B6EB-0845733D0D44}"/>
              </a:ext>
            </a:extLst>
          </p:cNvPr>
          <p:cNvSpPr>
            <a:spLocks noGrp="1"/>
          </p:cNvSpPr>
          <p:nvPr>
            <p:ph type="ftr" sz="quarter" idx="11"/>
          </p:nvPr>
        </p:nvSpPr>
        <p:spPr>
          <a:xfrm>
            <a:off x="715383" y="6356350"/>
            <a:ext cx="4539727" cy="365125"/>
          </a:xfrm>
        </p:spPr>
        <p:txBody>
          <a:bodyPr vert="horz" lIns="91440" tIns="45720" rIns="91440" bIns="45720" rtlCol="0" anchor="ctr">
            <a:normAutofit/>
          </a:bodyPr>
          <a:lstStyle/>
          <a:p>
            <a:pPr>
              <a:spcAft>
                <a:spcPts val="600"/>
              </a:spcAft>
            </a:pPr>
            <a:r>
              <a:rPr lang="en-US" kern="1200">
                <a:solidFill>
                  <a:schemeClr val="tx1"/>
                </a:solidFill>
                <a:latin typeface="+mj-lt"/>
                <a:ea typeface="+mn-ea"/>
                <a:cs typeface="+mn-cs"/>
              </a:rPr>
              <a:t>Fundamentos de Estabildad UT 1</a:t>
            </a:r>
          </a:p>
        </p:txBody>
      </p:sp>
      <p:sp>
        <p:nvSpPr>
          <p:cNvPr id="6" name="Marcador de número de diapositiva 5">
            <a:extLst>
              <a:ext uri="{FF2B5EF4-FFF2-40B4-BE49-F238E27FC236}">
                <a16:creationId xmlns:a16="http://schemas.microsoft.com/office/drawing/2014/main" id="{A84E94ED-0A9D-76CE-05E5-A0EFE49D60D9}"/>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32</a:t>
            </a:fld>
            <a:endParaRPr lang="en-US"/>
          </a:p>
        </p:txBody>
      </p:sp>
      <p:pic>
        <p:nvPicPr>
          <p:cNvPr id="3" name="Imagen 2">
            <a:extLst>
              <a:ext uri="{FF2B5EF4-FFF2-40B4-BE49-F238E27FC236}">
                <a16:creationId xmlns:a16="http://schemas.microsoft.com/office/drawing/2014/main" id="{974C0574-D420-B9CD-F97B-EBA97782B7BB}"/>
              </a:ext>
            </a:extLst>
          </p:cNvPr>
          <p:cNvPicPr>
            <a:picLocks noChangeAspect="1"/>
          </p:cNvPicPr>
          <p:nvPr/>
        </p:nvPicPr>
        <p:blipFill>
          <a:blip r:embed="rId2"/>
          <a:stretch>
            <a:fillRect/>
          </a:stretch>
        </p:blipFill>
        <p:spPr>
          <a:xfrm>
            <a:off x="4531357" y="937469"/>
            <a:ext cx="3048000" cy="3076575"/>
          </a:xfrm>
          <a:prstGeom prst="rect">
            <a:avLst/>
          </a:prstGeom>
        </p:spPr>
      </p:pic>
    </p:spTree>
    <p:extLst>
      <p:ext uri="{BB962C8B-B14F-4D97-AF65-F5344CB8AC3E}">
        <p14:creationId xmlns:p14="http://schemas.microsoft.com/office/powerpoint/2010/main" val="27704920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fecha 2">
            <a:extLst>
              <a:ext uri="{FF2B5EF4-FFF2-40B4-BE49-F238E27FC236}">
                <a16:creationId xmlns:a16="http://schemas.microsoft.com/office/drawing/2014/main" id="{9BEF2652-E396-D770-C8D1-ECE57567703C}"/>
              </a:ext>
            </a:extLst>
          </p:cNvPr>
          <p:cNvSpPr>
            <a:spLocks noGrp="1"/>
          </p:cNvSpPr>
          <p:nvPr>
            <p:ph type="dt" sz="half" idx="10"/>
          </p:nvPr>
        </p:nvSpPr>
        <p:spPr/>
        <p:txBody>
          <a:bodyPr/>
          <a:lstStyle/>
          <a:p>
            <a:fld id="{DA9E1CF0-8786-46EE-AFCC-764585E03C8A}" type="datetime1">
              <a:rPr lang="es-CL" smtClean="0"/>
              <a:t>10-02-2026</a:t>
            </a:fld>
            <a:endParaRPr lang="es-CL" dirty="0"/>
          </a:p>
        </p:txBody>
      </p:sp>
      <p:sp>
        <p:nvSpPr>
          <p:cNvPr id="4" name="Marcador de pie de página 3">
            <a:extLst>
              <a:ext uri="{FF2B5EF4-FFF2-40B4-BE49-F238E27FC236}">
                <a16:creationId xmlns:a16="http://schemas.microsoft.com/office/drawing/2014/main" id="{F39264DD-9375-C744-10D6-1411A283D566}"/>
              </a:ext>
            </a:extLst>
          </p:cNvPr>
          <p:cNvSpPr>
            <a:spLocks noGrp="1"/>
          </p:cNvSpPr>
          <p:nvPr>
            <p:ph type="ftr" sz="quarter" idx="11"/>
          </p:nvPr>
        </p:nvSpPr>
        <p:spPr/>
        <p:txBody>
          <a:bodyPr/>
          <a:lstStyle/>
          <a:p>
            <a:r>
              <a:rPr lang="es-CL"/>
              <a:t>Estabilidad Guardiamarinas 2024</a:t>
            </a:r>
            <a:endParaRPr lang="es-CL" dirty="0"/>
          </a:p>
        </p:txBody>
      </p:sp>
      <p:sp>
        <p:nvSpPr>
          <p:cNvPr id="5" name="Marcador de número de diapositiva 4">
            <a:extLst>
              <a:ext uri="{FF2B5EF4-FFF2-40B4-BE49-F238E27FC236}">
                <a16:creationId xmlns:a16="http://schemas.microsoft.com/office/drawing/2014/main" id="{165DB832-C4D4-AD9B-AB31-E6BD699383B1}"/>
              </a:ext>
            </a:extLst>
          </p:cNvPr>
          <p:cNvSpPr>
            <a:spLocks noGrp="1"/>
          </p:cNvSpPr>
          <p:nvPr>
            <p:ph type="sldNum" sz="quarter" idx="12"/>
          </p:nvPr>
        </p:nvSpPr>
        <p:spPr/>
        <p:txBody>
          <a:bodyPr/>
          <a:lstStyle/>
          <a:p>
            <a:fld id="{045796BA-5B92-4B9C-A900-39C65348EF58}" type="slidenum">
              <a:rPr lang="es-CL" smtClean="0"/>
              <a:t>33</a:t>
            </a:fld>
            <a:endParaRPr lang="es-CL" dirty="0"/>
          </a:p>
        </p:txBody>
      </p:sp>
      <p:pic>
        <p:nvPicPr>
          <p:cNvPr id="7" name="Imagen 6">
            <a:extLst>
              <a:ext uri="{FF2B5EF4-FFF2-40B4-BE49-F238E27FC236}">
                <a16:creationId xmlns:a16="http://schemas.microsoft.com/office/drawing/2014/main" id="{951512FA-F51A-03B2-3AB3-EAE60512753E}"/>
              </a:ext>
            </a:extLst>
          </p:cNvPr>
          <p:cNvPicPr>
            <a:picLocks noChangeAspect="1"/>
          </p:cNvPicPr>
          <p:nvPr/>
        </p:nvPicPr>
        <p:blipFill>
          <a:blip r:embed="rId2"/>
          <a:stretch>
            <a:fillRect/>
          </a:stretch>
        </p:blipFill>
        <p:spPr>
          <a:xfrm>
            <a:off x="1365634" y="639483"/>
            <a:ext cx="9326277" cy="3057952"/>
          </a:xfrm>
          <a:prstGeom prst="rect">
            <a:avLst/>
          </a:prstGeom>
        </p:spPr>
      </p:pic>
      <p:pic>
        <p:nvPicPr>
          <p:cNvPr id="9" name="Imagen 8">
            <a:extLst>
              <a:ext uri="{FF2B5EF4-FFF2-40B4-BE49-F238E27FC236}">
                <a16:creationId xmlns:a16="http://schemas.microsoft.com/office/drawing/2014/main" id="{96B4BFF4-836F-6DBE-2CBA-49199EE01931}"/>
              </a:ext>
            </a:extLst>
          </p:cNvPr>
          <p:cNvPicPr>
            <a:picLocks noChangeAspect="1"/>
          </p:cNvPicPr>
          <p:nvPr/>
        </p:nvPicPr>
        <p:blipFill>
          <a:blip r:embed="rId3"/>
          <a:stretch>
            <a:fillRect/>
          </a:stretch>
        </p:blipFill>
        <p:spPr>
          <a:xfrm>
            <a:off x="1500089" y="702981"/>
            <a:ext cx="9258091" cy="2501675"/>
          </a:xfrm>
          <a:prstGeom prst="rect">
            <a:avLst/>
          </a:prstGeom>
        </p:spPr>
      </p:pic>
      <p:pic>
        <p:nvPicPr>
          <p:cNvPr id="11" name="Imagen 10">
            <a:extLst>
              <a:ext uri="{FF2B5EF4-FFF2-40B4-BE49-F238E27FC236}">
                <a16:creationId xmlns:a16="http://schemas.microsoft.com/office/drawing/2014/main" id="{4660EED5-E169-C5DB-D162-726BEEB2DD5F}"/>
              </a:ext>
            </a:extLst>
          </p:cNvPr>
          <p:cNvPicPr>
            <a:picLocks noChangeAspect="1"/>
          </p:cNvPicPr>
          <p:nvPr/>
        </p:nvPicPr>
        <p:blipFill>
          <a:blip r:embed="rId4"/>
          <a:stretch>
            <a:fillRect/>
          </a:stretch>
        </p:blipFill>
        <p:spPr>
          <a:xfrm>
            <a:off x="1360714" y="1019006"/>
            <a:ext cx="9192238" cy="2901807"/>
          </a:xfrm>
          <a:prstGeom prst="rect">
            <a:avLst/>
          </a:prstGeom>
        </p:spPr>
      </p:pic>
      <p:pic>
        <p:nvPicPr>
          <p:cNvPr id="13" name="Imagen 12">
            <a:extLst>
              <a:ext uri="{FF2B5EF4-FFF2-40B4-BE49-F238E27FC236}">
                <a16:creationId xmlns:a16="http://schemas.microsoft.com/office/drawing/2014/main" id="{D21E8506-E875-8558-3FD4-D32BC86B8267}"/>
              </a:ext>
            </a:extLst>
          </p:cNvPr>
          <p:cNvPicPr>
            <a:picLocks noChangeAspect="1"/>
          </p:cNvPicPr>
          <p:nvPr/>
        </p:nvPicPr>
        <p:blipFill>
          <a:blip r:embed="rId5"/>
          <a:stretch>
            <a:fillRect/>
          </a:stretch>
        </p:blipFill>
        <p:spPr>
          <a:xfrm>
            <a:off x="1360714" y="1236237"/>
            <a:ext cx="9348470" cy="3224600"/>
          </a:xfrm>
          <a:prstGeom prst="rect">
            <a:avLst/>
          </a:prstGeom>
        </p:spPr>
      </p:pic>
      <p:pic>
        <p:nvPicPr>
          <p:cNvPr id="15" name="Imagen 14">
            <a:extLst>
              <a:ext uri="{FF2B5EF4-FFF2-40B4-BE49-F238E27FC236}">
                <a16:creationId xmlns:a16="http://schemas.microsoft.com/office/drawing/2014/main" id="{3AD69AFD-0A96-7298-865D-BF2526334F8B}"/>
              </a:ext>
            </a:extLst>
          </p:cNvPr>
          <p:cNvPicPr>
            <a:picLocks noChangeAspect="1"/>
          </p:cNvPicPr>
          <p:nvPr/>
        </p:nvPicPr>
        <p:blipFill>
          <a:blip r:embed="rId6"/>
          <a:srcRect r="3963"/>
          <a:stretch/>
        </p:blipFill>
        <p:spPr>
          <a:xfrm>
            <a:off x="1353899" y="1578378"/>
            <a:ext cx="9355285" cy="3998138"/>
          </a:xfrm>
          <a:prstGeom prst="rect">
            <a:avLst/>
          </a:prstGeom>
        </p:spPr>
      </p:pic>
      <p:sp>
        <p:nvSpPr>
          <p:cNvPr id="16" name="Marcador de fecha 2">
            <a:extLst>
              <a:ext uri="{FF2B5EF4-FFF2-40B4-BE49-F238E27FC236}">
                <a16:creationId xmlns:a16="http://schemas.microsoft.com/office/drawing/2014/main" id="{7BD86C12-F854-50A8-9397-01289B47F33A}"/>
              </a:ext>
            </a:extLst>
          </p:cNvPr>
          <p:cNvSpPr txBox="1">
            <a:spLocks/>
          </p:cNvSpPr>
          <p:nvPr/>
        </p:nvSpPr>
        <p:spPr>
          <a:xfrm>
            <a:off x="838201"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DA9E1CF0-8786-46EE-AFCC-764585E03C8A}" type="datetime1">
              <a:rPr lang="es-CL" smtClean="0"/>
              <a:pPr/>
              <a:t>10-02-2026</a:t>
            </a:fld>
            <a:endParaRPr lang="es-CL" dirty="0"/>
          </a:p>
        </p:txBody>
      </p:sp>
      <p:pic>
        <p:nvPicPr>
          <p:cNvPr id="23" name="Imagen 22">
            <a:extLst>
              <a:ext uri="{FF2B5EF4-FFF2-40B4-BE49-F238E27FC236}">
                <a16:creationId xmlns:a16="http://schemas.microsoft.com/office/drawing/2014/main" id="{8C71F797-ECBA-5D7D-A1E1-D684DC194C95}"/>
              </a:ext>
            </a:extLst>
          </p:cNvPr>
          <p:cNvPicPr>
            <a:picLocks noChangeAspect="1"/>
          </p:cNvPicPr>
          <p:nvPr/>
        </p:nvPicPr>
        <p:blipFill>
          <a:blip r:embed="rId7"/>
          <a:stretch>
            <a:fillRect/>
          </a:stretch>
        </p:blipFill>
        <p:spPr>
          <a:xfrm>
            <a:off x="1343441" y="1633609"/>
            <a:ext cx="9459645" cy="3839111"/>
          </a:xfrm>
          <a:prstGeom prst="rect">
            <a:avLst/>
          </a:prstGeom>
        </p:spPr>
      </p:pic>
      <p:pic>
        <p:nvPicPr>
          <p:cNvPr id="25" name="Imagen 24">
            <a:extLst>
              <a:ext uri="{FF2B5EF4-FFF2-40B4-BE49-F238E27FC236}">
                <a16:creationId xmlns:a16="http://schemas.microsoft.com/office/drawing/2014/main" id="{381F417B-83DE-7DC8-A6B7-09D15C73625B}"/>
              </a:ext>
            </a:extLst>
          </p:cNvPr>
          <p:cNvPicPr>
            <a:picLocks noChangeAspect="1"/>
          </p:cNvPicPr>
          <p:nvPr/>
        </p:nvPicPr>
        <p:blipFill>
          <a:blip r:embed="rId8"/>
          <a:stretch>
            <a:fillRect/>
          </a:stretch>
        </p:blipFill>
        <p:spPr>
          <a:xfrm>
            <a:off x="1401366" y="1576168"/>
            <a:ext cx="9299181" cy="3839111"/>
          </a:xfrm>
          <a:prstGeom prst="rect">
            <a:avLst/>
          </a:prstGeom>
        </p:spPr>
      </p:pic>
      <p:pic>
        <p:nvPicPr>
          <p:cNvPr id="27" name="Imagen 26">
            <a:extLst>
              <a:ext uri="{FF2B5EF4-FFF2-40B4-BE49-F238E27FC236}">
                <a16:creationId xmlns:a16="http://schemas.microsoft.com/office/drawing/2014/main" id="{5BD6D010-57EA-D755-E1C7-B8A5AB24DE6B}"/>
              </a:ext>
            </a:extLst>
          </p:cNvPr>
          <p:cNvPicPr>
            <a:picLocks noChangeAspect="1"/>
          </p:cNvPicPr>
          <p:nvPr/>
        </p:nvPicPr>
        <p:blipFill>
          <a:blip r:embed="rId9"/>
          <a:stretch>
            <a:fillRect/>
          </a:stretch>
        </p:blipFill>
        <p:spPr>
          <a:xfrm>
            <a:off x="1360714" y="1326675"/>
            <a:ext cx="9735909" cy="3134162"/>
          </a:xfrm>
          <a:prstGeom prst="rect">
            <a:avLst/>
          </a:prstGeom>
        </p:spPr>
      </p:pic>
      <p:pic>
        <p:nvPicPr>
          <p:cNvPr id="29" name="Imagen 28">
            <a:extLst>
              <a:ext uri="{FF2B5EF4-FFF2-40B4-BE49-F238E27FC236}">
                <a16:creationId xmlns:a16="http://schemas.microsoft.com/office/drawing/2014/main" id="{D7EE00FE-0B20-8BB7-43A7-1E0F75C2D31C}"/>
              </a:ext>
            </a:extLst>
          </p:cNvPr>
          <p:cNvPicPr>
            <a:picLocks noChangeAspect="1"/>
          </p:cNvPicPr>
          <p:nvPr/>
        </p:nvPicPr>
        <p:blipFill>
          <a:blip r:embed="rId10"/>
          <a:stretch>
            <a:fillRect/>
          </a:stretch>
        </p:blipFill>
        <p:spPr>
          <a:xfrm>
            <a:off x="1248067" y="352607"/>
            <a:ext cx="9848556" cy="2901807"/>
          </a:xfrm>
          <a:prstGeom prst="rect">
            <a:avLst/>
          </a:prstGeom>
        </p:spPr>
      </p:pic>
    </p:spTree>
    <p:extLst>
      <p:ext uri="{BB962C8B-B14F-4D97-AF65-F5344CB8AC3E}">
        <p14:creationId xmlns:p14="http://schemas.microsoft.com/office/powerpoint/2010/main" val="1602367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xit" presetSubtype="0" fill="hold" nodeType="withEffect">
                                  <p:stCondLst>
                                    <p:cond delay="0"/>
                                  </p:stCondLst>
                                  <p:childTnLst>
                                    <p:animEffect transition="out" filter="fade">
                                      <p:cBhvr>
                                        <p:cTn id="9" dur="500"/>
                                        <p:tgtEl>
                                          <p:spTgt spid="7"/>
                                        </p:tgtEl>
                                      </p:cBhvr>
                                    </p:animEffect>
                                    <p:set>
                                      <p:cBhvr>
                                        <p:cTn id="10" dur="1" fill="hold">
                                          <p:stCondLst>
                                            <p:cond delay="499"/>
                                          </p:stCondLst>
                                        </p:cTn>
                                        <p:tgtEl>
                                          <p:spTgt spid="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xit" presetSubtype="0" fill="hold" nodeType="withEffect">
                                  <p:stCondLst>
                                    <p:cond delay="0"/>
                                  </p:stCondLst>
                                  <p:childTnLst>
                                    <p:animEffect transition="out" filter="fade">
                                      <p:cBhvr>
                                        <p:cTn id="17" dur="500"/>
                                        <p:tgtEl>
                                          <p:spTgt spid="9"/>
                                        </p:tgtEl>
                                      </p:cBhvr>
                                    </p:animEffect>
                                    <p:set>
                                      <p:cBhvr>
                                        <p:cTn id="18" dur="1" fill="hold">
                                          <p:stCondLst>
                                            <p:cond delay="499"/>
                                          </p:stCondLst>
                                        </p:cTn>
                                        <p:tgtEl>
                                          <p:spTgt spid="9"/>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xit" presetSubtype="0" fill="hold" nodeType="withEffect">
                                  <p:stCondLst>
                                    <p:cond delay="0"/>
                                  </p:stCondLst>
                                  <p:childTnLst>
                                    <p:animEffect transition="out" filter="fade">
                                      <p:cBhvr>
                                        <p:cTn id="25" dur="500"/>
                                        <p:tgtEl>
                                          <p:spTgt spid="11"/>
                                        </p:tgtEl>
                                      </p:cBhvr>
                                    </p:animEffect>
                                    <p:set>
                                      <p:cBhvr>
                                        <p:cTn id="26" dur="1" fill="hold">
                                          <p:stCondLst>
                                            <p:cond delay="499"/>
                                          </p:stCondLst>
                                        </p:cTn>
                                        <p:tgtEl>
                                          <p:spTgt spid="11"/>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par>
                                <p:cTn id="32" presetID="10" presetClass="exit" presetSubtype="0" fill="hold" nodeType="withEffect">
                                  <p:stCondLst>
                                    <p:cond delay="0"/>
                                  </p:stCondLst>
                                  <p:childTnLst>
                                    <p:animEffect transition="out" filter="fade">
                                      <p:cBhvr>
                                        <p:cTn id="33" dur="500"/>
                                        <p:tgtEl>
                                          <p:spTgt spid="13"/>
                                        </p:tgtEl>
                                      </p:cBhvr>
                                    </p:animEffect>
                                    <p:set>
                                      <p:cBhvr>
                                        <p:cTn id="34" dur="1" fill="hold">
                                          <p:stCondLst>
                                            <p:cond delay="499"/>
                                          </p:stCondLst>
                                        </p:cTn>
                                        <p:tgtEl>
                                          <p:spTgt spid="13"/>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500"/>
                                        <p:tgtEl>
                                          <p:spTgt spid="23"/>
                                        </p:tgtEl>
                                      </p:cBhvr>
                                    </p:animEffect>
                                  </p:childTnLst>
                                </p:cTn>
                              </p:par>
                              <p:par>
                                <p:cTn id="40" presetID="10" presetClass="exit" presetSubtype="0" fill="hold" nodeType="withEffect">
                                  <p:stCondLst>
                                    <p:cond delay="0"/>
                                  </p:stCondLst>
                                  <p:childTnLst>
                                    <p:animEffect transition="out" filter="fade">
                                      <p:cBhvr>
                                        <p:cTn id="41" dur="500"/>
                                        <p:tgtEl>
                                          <p:spTgt spid="15"/>
                                        </p:tgtEl>
                                      </p:cBhvr>
                                    </p:animEffect>
                                    <p:set>
                                      <p:cBhvr>
                                        <p:cTn id="42" dur="1" fill="hold">
                                          <p:stCondLst>
                                            <p:cond delay="499"/>
                                          </p:stCondLst>
                                        </p:cTn>
                                        <p:tgtEl>
                                          <p:spTgt spid="15"/>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500"/>
                                        <p:tgtEl>
                                          <p:spTgt spid="25"/>
                                        </p:tgtEl>
                                      </p:cBhvr>
                                    </p:animEffect>
                                  </p:childTnLst>
                                </p:cTn>
                              </p:par>
                              <p:par>
                                <p:cTn id="48" presetID="10" presetClass="exit" presetSubtype="0" fill="hold" nodeType="withEffect">
                                  <p:stCondLst>
                                    <p:cond delay="0"/>
                                  </p:stCondLst>
                                  <p:childTnLst>
                                    <p:animEffect transition="out" filter="fade">
                                      <p:cBhvr>
                                        <p:cTn id="49" dur="500"/>
                                        <p:tgtEl>
                                          <p:spTgt spid="23"/>
                                        </p:tgtEl>
                                      </p:cBhvr>
                                    </p:animEffect>
                                    <p:set>
                                      <p:cBhvr>
                                        <p:cTn id="50" dur="1" fill="hold">
                                          <p:stCondLst>
                                            <p:cond delay="499"/>
                                          </p:stCondLst>
                                        </p:cTn>
                                        <p:tgtEl>
                                          <p:spTgt spid="23"/>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fade">
                                      <p:cBhvr>
                                        <p:cTn id="55" dur="500"/>
                                        <p:tgtEl>
                                          <p:spTgt spid="27"/>
                                        </p:tgtEl>
                                      </p:cBhvr>
                                    </p:animEffect>
                                  </p:childTnLst>
                                </p:cTn>
                              </p:par>
                              <p:par>
                                <p:cTn id="56" presetID="10" presetClass="exit" presetSubtype="0" fill="hold" nodeType="withEffect">
                                  <p:stCondLst>
                                    <p:cond delay="0"/>
                                  </p:stCondLst>
                                  <p:childTnLst>
                                    <p:animEffect transition="out" filter="fade">
                                      <p:cBhvr>
                                        <p:cTn id="57" dur="500"/>
                                        <p:tgtEl>
                                          <p:spTgt spid="25"/>
                                        </p:tgtEl>
                                      </p:cBhvr>
                                    </p:animEffect>
                                    <p:set>
                                      <p:cBhvr>
                                        <p:cTn id="58" dur="1" fill="hold">
                                          <p:stCondLst>
                                            <p:cond delay="499"/>
                                          </p:stCondLst>
                                        </p:cTn>
                                        <p:tgtEl>
                                          <p:spTgt spid="25"/>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fade">
                                      <p:cBhvr>
                                        <p:cTn id="63" dur="500"/>
                                        <p:tgtEl>
                                          <p:spTgt spid="29"/>
                                        </p:tgtEl>
                                      </p:cBhvr>
                                    </p:animEffect>
                                  </p:childTnLst>
                                </p:cTn>
                              </p:par>
                              <p:par>
                                <p:cTn id="64" presetID="10" presetClass="exit" presetSubtype="0" fill="hold" nodeType="withEffect">
                                  <p:stCondLst>
                                    <p:cond delay="0"/>
                                  </p:stCondLst>
                                  <p:childTnLst>
                                    <p:animEffect transition="out" filter="fade">
                                      <p:cBhvr>
                                        <p:cTn id="65" dur="500"/>
                                        <p:tgtEl>
                                          <p:spTgt spid="27"/>
                                        </p:tgtEl>
                                      </p:cBhvr>
                                    </p:animEffect>
                                    <p:set>
                                      <p:cBhvr>
                                        <p:cTn id="66" dur="1" fill="hold">
                                          <p:stCondLst>
                                            <p:cond delay="499"/>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761D1D8-558A-E196-1B30-A0CE8ADE0DCB}"/>
              </a:ext>
            </a:extLst>
          </p:cNvPr>
          <p:cNvSpPr>
            <a:spLocks noGrp="1"/>
          </p:cNvSpPr>
          <p:nvPr>
            <p:ph type="title"/>
          </p:nvPr>
        </p:nvSpPr>
        <p:spPr/>
        <p:txBody>
          <a:bodyPr/>
          <a:lstStyle/>
          <a:p>
            <a:r>
              <a:rPr lang="es-CL" dirty="0"/>
              <a:t>Volumen sumergido</a:t>
            </a:r>
          </a:p>
        </p:txBody>
      </p:sp>
      <p:sp>
        <p:nvSpPr>
          <p:cNvPr id="3" name="Marcador de contenido 2">
            <a:extLst>
              <a:ext uri="{FF2B5EF4-FFF2-40B4-BE49-F238E27FC236}">
                <a16:creationId xmlns:a16="http://schemas.microsoft.com/office/drawing/2014/main" id="{377663A5-BE34-5A79-E8CB-0E957DB008F0}"/>
              </a:ext>
            </a:extLst>
          </p:cNvPr>
          <p:cNvSpPr>
            <a:spLocks noGrp="1"/>
          </p:cNvSpPr>
          <p:nvPr>
            <p:ph idx="1"/>
          </p:nvPr>
        </p:nvSpPr>
        <p:spPr>
          <a:xfrm>
            <a:off x="700635" y="1770927"/>
            <a:ext cx="10691265" cy="4164977"/>
          </a:xfrm>
        </p:spPr>
        <p:txBody>
          <a:bodyPr/>
          <a:lstStyle/>
          <a:p>
            <a:r>
              <a:rPr lang="es-CL" dirty="0"/>
              <a:t>La aplicación del principio de Arquímedes permite calcular el volumen sumergido del casco de un buque si es que se conoce su desplazamiento y la densidad del medio en que flota, o conocer el desplazamiento si se conoce el volumen sumergido y la densidad del líquido en el que flota </a:t>
            </a:r>
          </a:p>
        </p:txBody>
      </p:sp>
      <p:sp>
        <p:nvSpPr>
          <p:cNvPr id="4" name="Marcador de fecha 3">
            <a:extLst>
              <a:ext uri="{FF2B5EF4-FFF2-40B4-BE49-F238E27FC236}">
                <a16:creationId xmlns:a16="http://schemas.microsoft.com/office/drawing/2014/main" id="{16523827-3C96-B52E-4CB0-EDCA90859FDB}"/>
              </a:ext>
            </a:extLst>
          </p:cNvPr>
          <p:cNvSpPr>
            <a:spLocks noGrp="1"/>
          </p:cNvSpPr>
          <p:nvPr>
            <p:ph type="dt" sz="half" idx="10"/>
          </p:nvPr>
        </p:nvSpPr>
        <p:spPr/>
        <p:txBody>
          <a:bodyPr/>
          <a:lstStyle/>
          <a:p>
            <a:fld id="{7F704C9C-1434-4886-8E23-A9D737F688C9}" type="datetime1">
              <a:rPr lang="es-CL" smtClean="0"/>
              <a:t>10-02-2026</a:t>
            </a:fld>
            <a:endParaRPr lang="en-US"/>
          </a:p>
        </p:txBody>
      </p:sp>
      <p:sp>
        <p:nvSpPr>
          <p:cNvPr id="5" name="Marcador de pie de página 4">
            <a:extLst>
              <a:ext uri="{FF2B5EF4-FFF2-40B4-BE49-F238E27FC236}">
                <a16:creationId xmlns:a16="http://schemas.microsoft.com/office/drawing/2014/main" id="{216F0158-E123-1853-04B3-22838A9FE29D}"/>
              </a:ext>
            </a:extLst>
          </p:cNvPr>
          <p:cNvSpPr>
            <a:spLocks noGrp="1"/>
          </p:cNvSpPr>
          <p:nvPr>
            <p:ph type="ftr" sz="quarter" idx="11"/>
          </p:nvPr>
        </p:nvSpPr>
        <p:spPr/>
        <p:txBody>
          <a:bodyPr/>
          <a:lstStyle/>
          <a:p>
            <a:r>
              <a:rPr lang="es-CL" noProof="0" dirty="0"/>
              <a:t>Fundamentos de </a:t>
            </a:r>
            <a:r>
              <a:rPr lang="es-CL" noProof="0" dirty="0" err="1"/>
              <a:t>Estabildad</a:t>
            </a:r>
            <a:r>
              <a:rPr lang="es-CL" noProof="0" dirty="0"/>
              <a:t> UT 1</a:t>
            </a:r>
          </a:p>
        </p:txBody>
      </p:sp>
      <p:sp>
        <p:nvSpPr>
          <p:cNvPr id="6" name="Marcador de número de diapositiva 5">
            <a:extLst>
              <a:ext uri="{FF2B5EF4-FFF2-40B4-BE49-F238E27FC236}">
                <a16:creationId xmlns:a16="http://schemas.microsoft.com/office/drawing/2014/main" id="{BAFA0441-8C8B-DECF-90E2-5730C533F8DC}"/>
              </a:ext>
            </a:extLst>
          </p:cNvPr>
          <p:cNvSpPr>
            <a:spLocks noGrp="1"/>
          </p:cNvSpPr>
          <p:nvPr>
            <p:ph type="sldNum" sz="quarter" idx="12"/>
          </p:nvPr>
        </p:nvSpPr>
        <p:spPr/>
        <p:txBody>
          <a:bodyPr/>
          <a:lstStyle/>
          <a:p>
            <a:fld id="{87E7843D-FF13-4365-9478-9625B70A2705}" type="slidenum">
              <a:rPr lang="en-US" smtClean="0"/>
              <a:t>34</a:t>
            </a:fld>
            <a:endParaRPr lang="en-US"/>
          </a:p>
        </p:txBody>
      </p:sp>
      <p:pic>
        <p:nvPicPr>
          <p:cNvPr id="15" name="Imagen 14" descr="Un barco en el mar&#10;&#10;Descripción generada automáticamente">
            <a:extLst>
              <a:ext uri="{FF2B5EF4-FFF2-40B4-BE49-F238E27FC236}">
                <a16:creationId xmlns:a16="http://schemas.microsoft.com/office/drawing/2014/main" id="{394F9D4B-6EFC-17CB-538A-5824805B25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6782" y="3141957"/>
            <a:ext cx="4056927" cy="2145100"/>
          </a:xfrm>
          <a:prstGeom prst="rect">
            <a:avLst/>
          </a:prstGeom>
        </p:spPr>
      </p:pic>
      <p:sp>
        <p:nvSpPr>
          <p:cNvPr id="16" name="Elipse 15">
            <a:extLst>
              <a:ext uri="{FF2B5EF4-FFF2-40B4-BE49-F238E27FC236}">
                <a16:creationId xmlns:a16="http://schemas.microsoft.com/office/drawing/2014/main" id="{70D80A91-D010-FE0B-E965-283EFD86B472}"/>
              </a:ext>
            </a:extLst>
          </p:cNvPr>
          <p:cNvSpPr/>
          <p:nvPr/>
        </p:nvSpPr>
        <p:spPr>
          <a:xfrm>
            <a:off x="1404629" y="4620905"/>
            <a:ext cx="2951545" cy="678009"/>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8" name="Imagen 7" descr="Imagen que contiene tabla&#10;&#10;Descripción generada automáticamente">
            <a:extLst>
              <a:ext uri="{FF2B5EF4-FFF2-40B4-BE49-F238E27FC236}">
                <a16:creationId xmlns:a16="http://schemas.microsoft.com/office/drawing/2014/main" id="{6F8E02DA-CC61-9EC7-CD94-584BA5AED6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3160" y="2968286"/>
            <a:ext cx="3956824" cy="2967618"/>
          </a:xfrm>
          <a:prstGeom prst="rect">
            <a:avLst/>
          </a:prstGeom>
        </p:spPr>
      </p:pic>
      <p:sp>
        <p:nvSpPr>
          <p:cNvPr id="7" name="CuadroTexto 6">
            <a:extLst>
              <a:ext uri="{FF2B5EF4-FFF2-40B4-BE49-F238E27FC236}">
                <a16:creationId xmlns:a16="http://schemas.microsoft.com/office/drawing/2014/main" id="{A0708E59-40E5-DD3B-32AC-327E3C7252E5}"/>
              </a:ext>
            </a:extLst>
          </p:cNvPr>
          <p:cNvSpPr txBox="1"/>
          <p:nvPr/>
        </p:nvSpPr>
        <p:spPr>
          <a:xfrm>
            <a:off x="872836" y="5384337"/>
            <a:ext cx="6094268" cy="646331"/>
          </a:xfrm>
          <a:prstGeom prst="rect">
            <a:avLst/>
          </a:prstGeom>
          <a:noFill/>
        </p:spPr>
        <p:txBody>
          <a:bodyPr wrap="square">
            <a:spAutoFit/>
          </a:bodyPr>
          <a:lstStyle/>
          <a:p>
            <a:r>
              <a:rPr lang="es-CL" dirty="0"/>
              <a:t>Ejercitación en clases </a:t>
            </a:r>
            <a:r>
              <a:rPr lang="es-CL" dirty="0">
                <a:hlinkClick r:id="rId4"/>
              </a:rPr>
              <a:t>https://www.pbs.org/wgbh/nova/lasalle/buoyancy.html</a:t>
            </a:r>
            <a:r>
              <a:rPr lang="es-CL" dirty="0"/>
              <a:t>  </a:t>
            </a:r>
          </a:p>
        </p:txBody>
      </p:sp>
    </p:spTree>
    <p:extLst>
      <p:ext uri="{BB962C8B-B14F-4D97-AF65-F5344CB8AC3E}">
        <p14:creationId xmlns:p14="http://schemas.microsoft.com/office/powerpoint/2010/main" val="511533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10" presetClass="exit" presetSubtype="0" fill="hold" nodeType="withEffect">
                                  <p:stCondLst>
                                    <p:cond delay="0"/>
                                  </p:stCondLst>
                                  <p:childTnLst>
                                    <p:animEffect transition="out" filter="fade">
                                      <p:cBhvr>
                                        <p:cTn id="17" dur="500"/>
                                        <p:tgtEl>
                                          <p:spTgt spid="15"/>
                                        </p:tgtEl>
                                      </p:cBhvr>
                                    </p:animEffect>
                                    <p:set>
                                      <p:cBhvr>
                                        <p:cTn id="18" dur="1" fill="hold">
                                          <p:stCondLst>
                                            <p:cond delay="499"/>
                                          </p:stCondLst>
                                        </p:cTn>
                                        <p:tgtEl>
                                          <p:spTgt spid="15"/>
                                        </p:tgtEl>
                                        <p:attrNameLst>
                                          <p:attrName>style.visibility</p:attrName>
                                        </p:attrNameLst>
                                      </p:cBhvr>
                                      <p:to>
                                        <p:strVal val="hidden"/>
                                      </p:to>
                                    </p:set>
                                  </p:childTnLst>
                                </p:cTn>
                              </p:par>
                              <p:par>
                                <p:cTn id="19" presetID="10" presetClass="exit" presetSubtype="0" fill="hold" grpId="1" nodeType="withEffect">
                                  <p:stCondLst>
                                    <p:cond delay="0"/>
                                  </p:stCondLst>
                                  <p:childTnLst>
                                    <p:animEffect transition="out" filter="fade">
                                      <p:cBhvr>
                                        <p:cTn id="20" dur="500"/>
                                        <p:tgtEl>
                                          <p:spTgt spid="16"/>
                                        </p:tgtEl>
                                      </p:cBhvr>
                                    </p:animEffect>
                                    <p:set>
                                      <p:cBhvr>
                                        <p:cTn id="21" dur="1" fill="hold">
                                          <p:stCondLst>
                                            <p:cond delay="4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6 Marcador de contenido"/>
              <p:cNvSpPr>
                <a:spLocks noGrp="1"/>
              </p:cNvSpPr>
              <p:nvPr>
                <p:ph idx="1"/>
              </p:nvPr>
            </p:nvSpPr>
            <p:spPr/>
            <p:txBody>
              <a:bodyPr>
                <a:normAutofit fontScale="55000" lnSpcReduction="20000"/>
              </a:bodyPr>
              <a:lstStyle/>
              <a:p>
                <a:pPr>
                  <a:lnSpc>
                    <a:spcPct val="120000"/>
                  </a:lnSpc>
                </a:pPr>
                <a:r>
                  <a:rPr lang="es-MX" sz="2900" dirty="0"/>
                  <a:t>El principio de Arquímedes establece que un cuerpo total o parcialmente sumergido en un fluido recibe un empuje de abajo hacia arriba igual al peso del volumen del fluido que desplaza el volumen sumergido del cuerpo. </a:t>
                </a:r>
              </a:p>
              <a:p>
                <a:pPr lvl="1">
                  <a:lnSpc>
                    <a:spcPct val="120000"/>
                  </a:lnSpc>
                </a:pPr>
                <a:r>
                  <a:rPr lang="es-MX" sz="2700" dirty="0"/>
                  <a:t>A esta fuerza se le conoce con el nombre de empuje hidrostático y se mide en newtons.</a:t>
                </a:r>
              </a:p>
              <a:p>
                <a:pPr lvl="1">
                  <a:lnSpc>
                    <a:spcPct val="120000"/>
                  </a:lnSpc>
                </a:pPr>
                <a:r>
                  <a:rPr lang="es-CL" sz="2600" dirty="0"/>
                  <a:t>Hay una relación directa entre el peso del objeto y el volumen de fluido que desplaza su parte sumergida.</a:t>
                </a:r>
              </a:p>
              <a:p>
                <a:pPr lvl="1">
                  <a:lnSpc>
                    <a:spcPct val="120000"/>
                  </a:lnSpc>
                </a:pPr>
                <a:r>
                  <a:rPr lang="es-CL" sz="2600" dirty="0"/>
                  <a:t>Aplicando el principio al buque, su peso se denomina “</a:t>
                </a:r>
                <a:r>
                  <a:rPr lang="es-CL" sz="2600" b="1" dirty="0"/>
                  <a:t>Desplazamiento</a:t>
                </a:r>
                <a:r>
                  <a:rPr lang="es-CL" sz="2600" dirty="0"/>
                  <a:t>” porque es el agua que desplaza su casco. </a:t>
                </a:r>
              </a:p>
              <a:p>
                <a:r>
                  <a:rPr lang="es-CL" sz="2900" b="1" dirty="0"/>
                  <a:t>El Desplazamiento del Buque </a:t>
                </a:r>
                <a:r>
                  <a:rPr lang="es-CL" sz="2900" dirty="0"/>
                  <a:t>se define como; </a:t>
                </a:r>
                <a14:m>
                  <m:oMath xmlns:m="http://schemas.openxmlformats.org/officeDocument/2006/math">
                    <m:sSub>
                      <m:sSubPr>
                        <m:ctrlPr>
                          <a:rPr lang="es-CL" sz="2900" i="1" smtClean="0">
                            <a:latin typeface="Cambria Math" panose="02040503050406030204" pitchFamily="18" charset="0"/>
                            <a:ea typeface="Cambria Math" panose="02040503050406030204" pitchFamily="18" charset="0"/>
                          </a:rPr>
                        </m:ctrlPr>
                      </m:sSubPr>
                      <m:e>
                        <m:r>
                          <a:rPr lang="es-CL" sz="2900" i="1">
                            <a:latin typeface="Cambria Math" panose="02040503050406030204" pitchFamily="18" charset="0"/>
                            <a:ea typeface="Cambria Math" panose="02040503050406030204" pitchFamily="18" charset="0"/>
                          </a:rPr>
                          <m:t>∆</m:t>
                        </m:r>
                      </m:e>
                      <m:sub>
                        <m:r>
                          <a:rPr lang="es-CL" sz="2900" b="0" i="1" smtClean="0">
                            <a:latin typeface="Cambria Math" panose="02040503050406030204" pitchFamily="18" charset="0"/>
                            <a:ea typeface="Cambria Math" panose="02040503050406030204" pitchFamily="18" charset="0"/>
                          </a:rPr>
                          <m:t>𝑏𝑢𝑞𝑢𝑒</m:t>
                        </m:r>
                      </m:sub>
                    </m:sSub>
                    <m:r>
                      <a:rPr lang="es-CL" sz="2900" i="1" smtClean="0">
                        <a:latin typeface="Cambria Math" panose="02040503050406030204" pitchFamily="18" charset="0"/>
                        <a:ea typeface="Cambria Math" panose="02040503050406030204" pitchFamily="18" charset="0"/>
                      </a:rPr>
                      <m:t>=</m:t>
                    </m:r>
                    <m:sSub>
                      <m:sSubPr>
                        <m:ctrlPr>
                          <a:rPr lang="es-CL" sz="2900" i="1" smtClean="0">
                            <a:latin typeface="Cambria Math" panose="02040503050406030204" pitchFamily="18" charset="0"/>
                            <a:ea typeface="Cambria Math" panose="02040503050406030204" pitchFamily="18" charset="0"/>
                          </a:rPr>
                        </m:ctrlPr>
                      </m:sSubPr>
                      <m:e>
                        <m:r>
                          <m:rPr>
                            <m:sty m:val="p"/>
                          </m:rPr>
                          <a:rPr lang="es-CL" sz="2900" i="1">
                            <a:latin typeface="Cambria Math" panose="02040503050406030204" pitchFamily="18" charset="0"/>
                            <a:ea typeface="Cambria Math" panose="02040503050406030204" pitchFamily="18" charset="0"/>
                          </a:rPr>
                          <m:t>∇</m:t>
                        </m:r>
                      </m:e>
                      <m:sub>
                        <m:r>
                          <a:rPr lang="es-CL" sz="2900" b="0" i="1" smtClean="0">
                            <a:latin typeface="Cambria Math" panose="02040503050406030204" pitchFamily="18" charset="0"/>
                            <a:ea typeface="Cambria Math" panose="02040503050406030204" pitchFamily="18" charset="0"/>
                          </a:rPr>
                          <m:t>𝑠𝑢𝑚𝑒𝑟𝑔𝑖𝑑𝑜</m:t>
                        </m:r>
                      </m:sub>
                    </m:sSub>
                    <m:r>
                      <a:rPr lang="es-CL" sz="2900" i="1" smtClean="0">
                        <a:latin typeface="Cambria Math" panose="02040503050406030204" pitchFamily="18" charset="0"/>
                        <a:ea typeface="Cambria Math" panose="02040503050406030204" pitchFamily="18" charset="0"/>
                      </a:rPr>
                      <m:t>×</m:t>
                    </m:r>
                    <m:sSub>
                      <m:sSubPr>
                        <m:ctrlPr>
                          <a:rPr lang="es-CL" sz="2900" i="1" smtClean="0">
                            <a:latin typeface="Cambria Math" panose="02040503050406030204" pitchFamily="18" charset="0"/>
                            <a:ea typeface="Cambria Math" panose="02040503050406030204" pitchFamily="18" charset="0"/>
                          </a:rPr>
                        </m:ctrlPr>
                      </m:sSubPr>
                      <m:e>
                        <m:r>
                          <a:rPr lang="es-CL" sz="2900" i="1" smtClean="0">
                            <a:latin typeface="Cambria Math" panose="02040503050406030204" pitchFamily="18" charset="0"/>
                            <a:ea typeface="Cambria Math" panose="02040503050406030204" pitchFamily="18" charset="0"/>
                          </a:rPr>
                          <m:t>𝜌</m:t>
                        </m:r>
                      </m:e>
                      <m:sub>
                        <m:r>
                          <a:rPr lang="es-CL" sz="2900" b="0" i="1" smtClean="0">
                            <a:latin typeface="Cambria Math" panose="02040503050406030204" pitchFamily="18" charset="0"/>
                            <a:ea typeface="Cambria Math" panose="02040503050406030204" pitchFamily="18" charset="0"/>
                          </a:rPr>
                          <m:t>𝑓𝑙𝑢𝑖𝑑𝑜</m:t>
                        </m:r>
                        <m:r>
                          <a:rPr lang="es-CL" sz="2900" b="0" i="1" smtClean="0">
                            <a:latin typeface="Cambria Math" panose="02040503050406030204" pitchFamily="18" charset="0"/>
                            <a:ea typeface="Cambria Math" panose="02040503050406030204" pitchFamily="18" charset="0"/>
                          </a:rPr>
                          <m:t> </m:t>
                        </m:r>
                        <m:r>
                          <a:rPr lang="es-CL" sz="2900" b="0" i="1" smtClean="0">
                            <a:latin typeface="Cambria Math" panose="02040503050406030204" pitchFamily="18" charset="0"/>
                            <a:ea typeface="Cambria Math" panose="02040503050406030204" pitchFamily="18" charset="0"/>
                          </a:rPr>
                          <m:t>𝑒𝑛</m:t>
                        </m:r>
                        <m:r>
                          <a:rPr lang="es-CL" sz="2900" b="0" i="1" smtClean="0">
                            <a:latin typeface="Cambria Math" panose="02040503050406030204" pitchFamily="18" charset="0"/>
                            <a:ea typeface="Cambria Math" panose="02040503050406030204" pitchFamily="18" charset="0"/>
                          </a:rPr>
                          <m:t> </m:t>
                        </m:r>
                        <m:r>
                          <a:rPr lang="es-CL" sz="2900" b="0" i="1" smtClean="0">
                            <a:latin typeface="Cambria Math" panose="02040503050406030204" pitchFamily="18" charset="0"/>
                            <a:ea typeface="Cambria Math" panose="02040503050406030204" pitchFamily="18" charset="0"/>
                          </a:rPr>
                          <m:t>𝑞𝑢𝑒</m:t>
                        </m:r>
                        <m:r>
                          <a:rPr lang="es-CL" sz="2900" b="0" i="1" smtClean="0">
                            <a:latin typeface="Cambria Math" panose="02040503050406030204" pitchFamily="18" charset="0"/>
                            <a:ea typeface="Cambria Math" panose="02040503050406030204" pitchFamily="18" charset="0"/>
                          </a:rPr>
                          <m:t> </m:t>
                        </m:r>
                        <m:r>
                          <a:rPr lang="es-CL" sz="2900" b="0" i="1" smtClean="0">
                            <a:latin typeface="Cambria Math" panose="02040503050406030204" pitchFamily="18" charset="0"/>
                            <a:ea typeface="Cambria Math" panose="02040503050406030204" pitchFamily="18" charset="0"/>
                          </a:rPr>
                          <m:t>𝑓𝑙𝑜𝑡𝑎</m:t>
                        </m:r>
                      </m:sub>
                    </m:sSub>
                    <m:r>
                      <a:rPr lang="es-CL" sz="2900" i="1" smtClean="0">
                        <a:latin typeface="Cambria Math" panose="02040503050406030204" pitchFamily="18" charset="0"/>
                        <a:ea typeface="Cambria Math" panose="02040503050406030204" pitchFamily="18" charset="0"/>
                      </a:rPr>
                      <m:t>×</m:t>
                    </m:r>
                    <m:r>
                      <a:rPr lang="es-CL" sz="2900" b="0" i="1" smtClean="0">
                        <a:latin typeface="Cambria Math" panose="02040503050406030204" pitchFamily="18" charset="0"/>
                        <a:ea typeface="Cambria Math" panose="02040503050406030204" pitchFamily="18" charset="0"/>
                      </a:rPr>
                      <m:t>𝑔</m:t>
                    </m:r>
                  </m:oMath>
                </a14:m>
                <a:r>
                  <a:rPr lang="es-CL" sz="2900" b="1" dirty="0"/>
                  <a:t> </a:t>
                </a:r>
                <a:r>
                  <a:rPr lang="es-CL" sz="2900" dirty="0"/>
                  <a:t>y representa el peso del agua desplazada que desplaza su obra viva.</a:t>
                </a:r>
              </a:p>
              <a:p>
                <a:pPr lvl="1"/>
                <a:r>
                  <a:rPr lang="es-CL" sz="2600" dirty="0"/>
                  <a:t>Si se utiliza la aceleración de gravedad, de determina la fuerza que ejerce el buque sobre el agua y se mide en Newton.</a:t>
                </a:r>
              </a:p>
              <a:p>
                <a:pPr lvl="1"/>
                <a:r>
                  <a:rPr lang="es-CL" sz="2600" dirty="0"/>
                  <a:t>Si se utiliza la masa solamente; es decir no se considera la aceleración de gravedad, se utilizan unidades de masa (tonelada, kilogramo u otra).</a:t>
                </a:r>
              </a:p>
              <a:p>
                <a:pPr>
                  <a:lnSpc>
                    <a:spcPct val="120000"/>
                  </a:lnSpc>
                </a:pPr>
                <a:r>
                  <a:rPr lang="es-CL" sz="2900" dirty="0"/>
                  <a:t>Conocido el calado medio de un buque, que determina el volumen sumergido y con ello se puede determinar el desplazamiento de un buque utilizando los planos del buque o directamente de las curvas de forma.</a:t>
                </a:r>
              </a:p>
            </p:txBody>
          </p:sp>
        </mc:Choice>
        <mc:Fallback xmlns="">
          <p:sp>
            <p:nvSpPr>
              <p:cNvPr id="7" name="6 Marcador de contenido"/>
              <p:cNvSpPr>
                <a:spLocks noGrp="1" noRot="1" noChangeAspect="1" noMove="1" noResize="1" noEditPoints="1" noAdjustHandles="1" noChangeArrowheads="1" noChangeShapeType="1" noTextEdit="1"/>
              </p:cNvSpPr>
              <p:nvPr>
                <p:ph idx="1"/>
              </p:nvPr>
            </p:nvSpPr>
            <p:spPr>
              <a:blipFill>
                <a:blip r:embed="rId2"/>
                <a:stretch>
                  <a:fillRect l="-228" t="-503"/>
                </a:stretch>
              </a:blipFill>
            </p:spPr>
            <p:txBody>
              <a:bodyPr/>
              <a:lstStyle/>
              <a:p>
                <a:r>
                  <a:rPr lang="es-CL">
                    <a:noFill/>
                  </a:rPr>
                  <a:t> </a:t>
                </a:r>
              </a:p>
            </p:txBody>
          </p:sp>
        </mc:Fallback>
      </mc:AlternateContent>
      <p:sp>
        <p:nvSpPr>
          <p:cNvPr id="6" name="5 Título"/>
          <p:cNvSpPr>
            <a:spLocks noGrp="1"/>
          </p:cNvSpPr>
          <p:nvPr>
            <p:ph type="title"/>
          </p:nvPr>
        </p:nvSpPr>
        <p:spPr/>
        <p:txBody>
          <a:bodyPr>
            <a:normAutofit/>
          </a:bodyPr>
          <a:lstStyle/>
          <a:p>
            <a:r>
              <a:rPr lang="es-CL" dirty="0"/>
              <a:t>El Buque y sus dimensiones</a:t>
            </a:r>
            <a:br>
              <a:rPr lang="es-CL" dirty="0"/>
            </a:br>
            <a:r>
              <a:rPr lang="es-ES" sz="3100" dirty="0"/>
              <a:t>Desplazamiento</a:t>
            </a:r>
            <a:endParaRPr lang="es-CL" dirty="0"/>
          </a:p>
        </p:txBody>
      </p:sp>
      <p:sp>
        <p:nvSpPr>
          <p:cNvPr id="2" name="Marcador de fecha 1">
            <a:extLst>
              <a:ext uri="{FF2B5EF4-FFF2-40B4-BE49-F238E27FC236}">
                <a16:creationId xmlns:a16="http://schemas.microsoft.com/office/drawing/2014/main" id="{DC45C1CD-869C-9947-F624-89280FE821F9}"/>
              </a:ext>
            </a:extLst>
          </p:cNvPr>
          <p:cNvSpPr>
            <a:spLocks noGrp="1"/>
          </p:cNvSpPr>
          <p:nvPr>
            <p:ph type="dt" sz="half" idx="10"/>
          </p:nvPr>
        </p:nvSpPr>
        <p:spPr/>
        <p:txBody>
          <a:bodyPr/>
          <a:lstStyle/>
          <a:p>
            <a:fld id="{D557BD4E-0194-45BA-849A-E35542BE62CD}" type="datetime1">
              <a:rPr lang="es-CL" smtClean="0"/>
              <a:t>10-02-2026</a:t>
            </a:fld>
            <a:endParaRPr lang="en-US"/>
          </a:p>
        </p:txBody>
      </p:sp>
      <p:sp>
        <p:nvSpPr>
          <p:cNvPr id="3" name="Marcador de pie de página 2">
            <a:extLst>
              <a:ext uri="{FF2B5EF4-FFF2-40B4-BE49-F238E27FC236}">
                <a16:creationId xmlns:a16="http://schemas.microsoft.com/office/drawing/2014/main" id="{CE7E8170-5379-39ED-5AA7-3BB08B0D082E}"/>
              </a:ext>
            </a:extLst>
          </p:cNvPr>
          <p:cNvSpPr>
            <a:spLocks noGrp="1"/>
          </p:cNvSpPr>
          <p:nvPr>
            <p:ph type="ftr" sz="quarter" idx="11"/>
          </p:nvPr>
        </p:nvSpPr>
        <p:spPr/>
        <p:txBody>
          <a:bodyPr/>
          <a:lstStyle/>
          <a:p>
            <a:r>
              <a:rPr lang="en-US"/>
              <a:t>Fundamentos de Estabildad UT 1</a:t>
            </a:r>
          </a:p>
        </p:txBody>
      </p:sp>
      <p:sp>
        <p:nvSpPr>
          <p:cNvPr id="4" name="Marcador de número de diapositiva 3">
            <a:extLst>
              <a:ext uri="{FF2B5EF4-FFF2-40B4-BE49-F238E27FC236}">
                <a16:creationId xmlns:a16="http://schemas.microsoft.com/office/drawing/2014/main" id="{070FCF83-FA68-2B35-75D2-A2079C3ADC34}"/>
              </a:ext>
            </a:extLst>
          </p:cNvPr>
          <p:cNvSpPr>
            <a:spLocks noGrp="1"/>
          </p:cNvSpPr>
          <p:nvPr>
            <p:ph type="sldNum" sz="quarter" idx="12"/>
          </p:nvPr>
        </p:nvSpPr>
        <p:spPr/>
        <p:txBody>
          <a:bodyPr/>
          <a:lstStyle/>
          <a:p>
            <a:fld id="{87E7843D-FF13-4365-9478-9625B70A2705}" type="slidenum">
              <a:rPr lang="en-US" smtClean="0"/>
              <a:t>35</a:t>
            </a:fld>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A8CBDE90-0CE9-46EF-912F-D7488C7EBAE6}" type="slidenum">
              <a:rPr lang="es-ES"/>
              <a:pPr/>
              <a:t>36</a:t>
            </a:fld>
            <a:endParaRPr lang="es-ES"/>
          </a:p>
        </p:txBody>
      </p:sp>
      <p:sp>
        <p:nvSpPr>
          <p:cNvPr id="90114" name="Rectangle 2"/>
          <p:cNvSpPr>
            <a:spLocks noGrp="1" noChangeArrowheads="1"/>
          </p:cNvSpPr>
          <p:nvPr>
            <p:ph type="title"/>
          </p:nvPr>
        </p:nvSpPr>
        <p:spPr/>
        <p:txBody>
          <a:bodyPr>
            <a:normAutofit/>
          </a:bodyPr>
          <a:lstStyle/>
          <a:p>
            <a:r>
              <a:rPr lang="es-CL" dirty="0"/>
              <a:t>Flotabilidad de un buque</a:t>
            </a:r>
            <a:endParaRPr lang="es-ES" dirty="0"/>
          </a:p>
        </p:txBody>
      </p:sp>
      <p:sp>
        <p:nvSpPr>
          <p:cNvPr id="90115" name="Rectangle 3"/>
          <p:cNvSpPr>
            <a:spLocks noGrp="1" noChangeArrowheads="1"/>
          </p:cNvSpPr>
          <p:nvPr>
            <p:ph type="body" idx="1"/>
          </p:nvPr>
        </p:nvSpPr>
        <p:spPr/>
        <p:txBody>
          <a:bodyPr/>
          <a:lstStyle/>
          <a:p>
            <a:pPr>
              <a:lnSpc>
                <a:spcPct val="90000"/>
              </a:lnSpc>
            </a:pPr>
            <a:r>
              <a:rPr lang="es-ES" dirty="0"/>
              <a:t>Escora, Balance y Rolido; (Los buques se diseñan para navegar adrizados)</a:t>
            </a:r>
          </a:p>
          <a:p>
            <a:pPr lvl="1">
              <a:lnSpc>
                <a:spcPct val="90000"/>
              </a:lnSpc>
            </a:pPr>
            <a:r>
              <a:rPr lang="es-ES" dirty="0"/>
              <a:t>Escora; es una inclinación transversal permanente.</a:t>
            </a:r>
          </a:p>
          <a:p>
            <a:pPr lvl="1">
              <a:lnSpc>
                <a:spcPct val="90000"/>
              </a:lnSpc>
            </a:pPr>
            <a:r>
              <a:rPr lang="es-ES" dirty="0"/>
              <a:t>Balance; término que se emplea para identificar escoras temporales o semipermanentes.</a:t>
            </a:r>
          </a:p>
          <a:p>
            <a:pPr lvl="1">
              <a:lnSpc>
                <a:spcPct val="90000"/>
              </a:lnSpc>
            </a:pPr>
            <a:r>
              <a:rPr lang="es-ES" dirty="0" err="1"/>
              <a:t>Rolido</a:t>
            </a:r>
            <a:r>
              <a:rPr lang="es-ES" dirty="0"/>
              <a:t>; movimientos continuos de banda a banda o sector de equilibrio.</a:t>
            </a:r>
          </a:p>
          <a:p>
            <a:pPr>
              <a:lnSpc>
                <a:spcPct val="90000"/>
              </a:lnSpc>
            </a:pPr>
            <a:r>
              <a:rPr lang="es-ES" dirty="0"/>
              <a:t>Desplazamiento y Tonelaje:</a:t>
            </a:r>
          </a:p>
          <a:p>
            <a:pPr lvl="1">
              <a:lnSpc>
                <a:spcPct val="90000"/>
              </a:lnSpc>
            </a:pPr>
            <a:r>
              <a:rPr lang="es-ES" dirty="0"/>
              <a:t>Desplazamiento; volumen de agua que desplaza un buque cuando flota libremente.</a:t>
            </a:r>
          </a:p>
          <a:p>
            <a:pPr lvl="1">
              <a:lnSpc>
                <a:spcPct val="90000"/>
              </a:lnSpc>
            </a:pPr>
            <a:r>
              <a:rPr lang="es-ES" dirty="0"/>
              <a:t>Un destructor de 2.100 toneladas de desplazamiento, indica que su desplazamiento de diseño es equivalente a 2.100 toneladas de agua.</a:t>
            </a:r>
          </a:p>
          <a:p>
            <a:pPr lvl="2">
              <a:lnSpc>
                <a:spcPct val="90000"/>
              </a:lnSpc>
            </a:pPr>
            <a:r>
              <a:rPr lang="es-ES" dirty="0"/>
              <a:t>Tonelada larga es equivalente a 2.240 libras de MASA.</a:t>
            </a:r>
          </a:p>
          <a:p>
            <a:pPr lvl="1">
              <a:lnSpc>
                <a:spcPct val="90000"/>
              </a:lnSpc>
            </a:pPr>
            <a:r>
              <a:rPr lang="es-ES" dirty="0"/>
              <a:t>El desplazamiento se obtiene de las curvas de forma del buque entrando con el calado medio</a:t>
            </a:r>
          </a:p>
        </p:txBody>
      </p:sp>
      <p:sp>
        <p:nvSpPr>
          <p:cNvPr id="2" name="Marcador de fecha 1">
            <a:extLst>
              <a:ext uri="{FF2B5EF4-FFF2-40B4-BE49-F238E27FC236}">
                <a16:creationId xmlns:a16="http://schemas.microsoft.com/office/drawing/2014/main" id="{F6DE5C93-F7A5-D060-A2A2-82B548B22D69}"/>
              </a:ext>
            </a:extLst>
          </p:cNvPr>
          <p:cNvSpPr>
            <a:spLocks noGrp="1"/>
          </p:cNvSpPr>
          <p:nvPr>
            <p:ph type="dt" sz="half" idx="10"/>
          </p:nvPr>
        </p:nvSpPr>
        <p:spPr/>
        <p:txBody>
          <a:bodyPr/>
          <a:lstStyle/>
          <a:p>
            <a:fld id="{CD9A4578-D13A-4320-870E-16690CE98F4E}" type="datetime1">
              <a:rPr lang="es-CL" smtClean="0"/>
              <a:t>10-02-2026</a:t>
            </a:fld>
            <a:endParaRPr lang="en-US"/>
          </a:p>
        </p:txBody>
      </p:sp>
      <p:sp>
        <p:nvSpPr>
          <p:cNvPr id="3" name="Marcador de pie de página 2">
            <a:extLst>
              <a:ext uri="{FF2B5EF4-FFF2-40B4-BE49-F238E27FC236}">
                <a16:creationId xmlns:a16="http://schemas.microsoft.com/office/drawing/2014/main" id="{2294FB94-197B-AF7C-3485-0FA208FC9FAC}"/>
              </a:ext>
            </a:extLst>
          </p:cNvPr>
          <p:cNvSpPr>
            <a:spLocks noGrp="1"/>
          </p:cNvSpPr>
          <p:nvPr>
            <p:ph type="ftr" sz="quarter" idx="11"/>
          </p:nvPr>
        </p:nvSpPr>
        <p:spPr/>
        <p:txBody>
          <a:bodyPr/>
          <a:lstStyle/>
          <a:p>
            <a:r>
              <a:rPr lang="en-US"/>
              <a:t>Fundamentos de Estabildad UT 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90115">
                                            <p:txEl>
                                              <p:pRg st="4" end="4"/>
                                            </p:txEl>
                                          </p:spTgt>
                                        </p:tgtEl>
                                        <p:attrNameLst>
                                          <p:attrName>style.visibility</p:attrName>
                                        </p:attrNameLst>
                                      </p:cBhvr>
                                      <p:to>
                                        <p:strVal val="visible"/>
                                      </p:to>
                                    </p:set>
                                    <p:anim calcmode="lin" valueType="num">
                                      <p:cBhvr>
                                        <p:cTn id="7" dur="1000" fill="hold"/>
                                        <p:tgtEl>
                                          <p:spTgt spid="90115">
                                            <p:txEl>
                                              <p:pRg st="4" end="4"/>
                                            </p:txEl>
                                          </p:spTgt>
                                        </p:tgtEl>
                                        <p:attrNameLst>
                                          <p:attrName>ppt_w</p:attrName>
                                        </p:attrNameLst>
                                      </p:cBhvr>
                                      <p:tavLst>
                                        <p:tav tm="0">
                                          <p:val>
                                            <p:strVal val="#ppt_w*0.70"/>
                                          </p:val>
                                        </p:tav>
                                        <p:tav tm="100000">
                                          <p:val>
                                            <p:strVal val="#ppt_w"/>
                                          </p:val>
                                        </p:tav>
                                      </p:tavLst>
                                    </p:anim>
                                    <p:anim calcmode="lin" valueType="num">
                                      <p:cBhvr>
                                        <p:cTn id="8" dur="1000" fill="hold"/>
                                        <p:tgtEl>
                                          <p:spTgt spid="90115">
                                            <p:txEl>
                                              <p:pRg st="4" end="4"/>
                                            </p:txEl>
                                          </p:spTgt>
                                        </p:tgtEl>
                                        <p:attrNameLst>
                                          <p:attrName>ppt_h</p:attrName>
                                        </p:attrNameLst>
                                      </p:cBhvr>
                                      <p:tavLst>
                                        <p:tav tm="0">
                                          <p:val>
                                            <p:strVal val="#ppt_h"/>
                                          </p:val>
                                        </p:tav>
                                        <p:tav tm="100000">
                                          <p:val>
                                            <p:strVal val="#ppt_h"/>
                                          </p:val>
                                        </p:tav>
                                      </p:tavLst>
                                    </p:anim>
                                    <p:animEffect transition="in" filter="fade">
                                      <p:cBhvr>
                                        <p:cTn id="9" dur="1000"/>
                                        <p:tgtEl>
                                          <p:spTgt spid="90115">
                                            <p:txEl>
                                              <p:pRg st="4" end="4"/>
                                            </p:txEl>
                                          </p:spTgt>
                                        </p:tgtEl>
                                      </p:cBhvr>
                                    </p:animEffect>
                                  </p:childTnLst>
                                </p:cTn>
                              </p:par>
                              <p:par>
                                <p:cTn id="10" presetID="55" presetClass="entr" presetSubtype="0" fill="hold" nodeType="withEffect">
                                  <p:stCondLst>
                                    <p:cond delay="0"/>
                                  </p:stCondLst>
                                  <p:childTnLst>
                                    <p:set>
                                      <p:cBhvr>
                                        <p:cTn id="11" dur="1" fill="hold">
                                          <p:stCondLst>
                                            <p:cond delay="0"/>
                                          </p:stCondLst>
                                        </p:cTn>
                                        <p:tgtEl>
                                          <p:spTgt spid="90115">
                                            <p:txEl>
                                              <p:pRg st="5" end="5"/>
                                            </p:txEl>
                                          </p:spTgt>
                                        </p:tgtEl>
                                        <p:attrNameLst>
                                          <p:attrName>style.visibility</p:attrName>
                                        </p:attrNameLst>
                                      </p:cBhvr>
                                      <p:to>
                                        <p:strVal val="visible"/>
                                      </p:to>
                                    </p:set>
                                    <p:anim calcmode="lin" valueType="num">
                                      <p:cBhvr>
                                        <p:cTn id="12" dur="1000" fill="hold"/>
                                        <p:tgtEl>
                                          <p:spTgt spid="90115">
                                            <p:txEl>
                                              <p:pRg st="5" end="5"/>
                                            </p:txEl>
                                          </p:spTgt>
                                        </p:tgtEl>
                                        <p:attrNameLst>
                                          <p:attrName>ppt_w</p:attrName>
                                        </p:attrNameLst>
                                      </p:cBhvr>
                                      <p:tavLst>
                                        <p:tav tm="0">
                                          <p:val>
                                            <p:strVal val="#ppt_w*0.70"/>
                                          </p:val>
                                        </p:tav>
                                        <p:tav tm="100000">
                                          <p:val>
                                            <p:strVal val="#ppt_w"/>
                                          </p:val>
                                        </p:tav>
                                      </p:tavLst>
                                    </p:anim>
                                    <p:anim calcmode="lin" valueType="num">
                                      <p:cBhvr>
                                        <p:cTn id="13" dur="1000" fill="hold"/>
                                        <p:tgtEl>
                                          <p:spTgt spid="90115">
                                            <p:txEl>
                                              <p:pRg st="5" end="5"/>
                                            </p:txEl>
                                          </p:spTgt>
                                        </p:tgtEl>
                                        <p:attrNameLst>
                                          <p:attrName>ppt_h</p:attrName>
                                        </p:attrNameLst>
                                      </p:cBhvr>
                                      <p:tavLst>
                                        <p:tav tm="0">
                                          <p:val>
                                            <p:strVal val="#ppt_h"/>
                                          </p:val>
                                        </p:tav>
                                        <p:tav tm="100000">
                                          <p:val>
                                            <p:strVal val="#ppt_h"/>
                                          </p:val>
                                        </p:tav>
                                      </p:tavLst>
                                    </p:anim>
                                    <p:animEffect transition="in" filter="fade">
                                      <p:cBhvr>
                                        <p:cTn id="14" dur="1000"/>
                                        <p:tgtEl>
                                          <p:spTgt spid="90115">
                                            <p:txEl>
                                              <p:pRg st="5" end="5"/>
                                            </p:txEl>
                                          </p:spTgt>
                                        </p:tgtEl>
                                      </p:cBhvr>
                                    </p:animEffect>
                                  </p:childTnLst>
                                </p:cTn>
                              </p:par>
                              <p:par>
                                <p:cTn id="15" presetID="55" presetClass="entr" presetSubtype="0" fill="hold" nodeType="withEffect">
                                  <p:stCondLst>
                                    <p:cond delay="0"/>
                                  </p:stCondLst>
                                  <p:childTnLst>
                                    <p:set>
                                      <p:cBhvr>
                                        <p:cTn id="16" dur="1" fill="hold">
                                          <p:stCondLst>
                                            <p:cond delay="0"/>
                                          </p:stCondLst>
                                        </p:cTn>
                                        <p:tgtEl>
                                          <p:spTgt spid="90115">
                                            <p:txEl>
                                              <p:pRg st="6" end="6"/>
                                            </p:txEl>
                                          </p:spTgt>
                                        </p:tgtEl>
                                        <p:attrNameLst>
                                          <p:attrName>style.visibility</p:attrName>
                                        </p:attrNameLst>
                                      </p:cBhvr>
                                      <p:to>
                                        <p:strVal val="visible"/>
                                      </p:to>
                                    </p:set>
                                    <p:anim calcmode="lin" valueType="num">
                                      <p:cBhvr>
                                        <p:cTn id="17" dur="1000" fill="hold"/>
                                        <p:tgtEl>
                                          <p:spTgt spid="90115">
                                            <p:txEl>
                                              <p:pRg st="6" end="6"/>
                                            </p:txEl>
                                          </p:spTgt>
                                        </p:tgtEl>
                                        <p:attrNameLst>
                                          <p:attrName>ppt_w</p:attrName>
                                        </p:attrNameLst>
                                      </p:cBhvr>
                                      <p:tavLst>
                                        <p:tav tm="0">
                                          <p:val>
                                            <p:strVal val="#ppt_w*0.70"/>
                                          </p:val>
                                        </p:tav>
                                        <p:tav tm="100000">
                                          <p:val>
                                            <p:strVal val="#ppt_w"/>
                                          </p:val>
                                        </p:tav>
                                      </p:tavLst>
                                    </p:anim>
                                    <p:anim calcmode="lin" valueType="num">
                                      <p:cBhvr>
                                        <p:cTn id="18" dur="1000" fill="hold"/>
                                        <p:tgtEl>
                                          <p:spTgt spid="90115">
                                            <p:txEl>
                                              <p:pRg st="6" end="6"/>
                                            </p:txEl>
                                          </p:spTgt>
                                        </p:tgtEl>
                                        <p:attrNameLst>
                                          <p:attrName>ppt_h</p:attrName>
                                        </p:attrNameLst>
                                      </p:cBhvr>
                                      <p:tavLst>
                                        <p:tav tm="0">
                                          <p:val>
                                            <p:strVal val="#ppt_h"/>
                                          </p:val>
                                        </p:tav>
                                        <p:tav tm="100000">
                                          <p:val>
                                            <p:strVal val="#ppt_h"/>
                                          </p:val>
                                        </p:tav>
                                      </p:tavLst>
                                    </p:anim>
                                    <p:animEffect transition="in" filter="fade">
                                      <p:cBhvr>
                                        <p:cTn id="19" dur="1000"/>
                                        <p:tgtEl>
                                          <p:spTgt spid="90115">
                                            <p:txEl>
                                              <p:pRg st="6" end="6"/>
                                            </p:txEl>
                                          </p:spTgt>
                                        </p:tgtEl>
                                      </p:cBhvr>
                                    </p:animEffect>
                                  </p:childTnLst>
                                </p:cTn>
                              </p:par>
                              <p:par>
                                <p:cTn id="20" presetID="55" presetClass="entr" presetSubtype="0" fill="hold" nodeType="withEffect">
                                  <p:stCondLst>
                                    <p:cond delay="0"/>
                                  </p:stCondLst>
                                  <p:childTnLst>
                                    <p:set>
                                      <p:cBhvr>
                                        <p:cTn id="21" dur="1" fill="hold">
                                          <p:stCondLst>
                                            <p:cond delay="0"/>
                                          </p:stCondLst>
                                        </p:cTn>
                                        <p:tgtEl>
                                          <p:spTgt spid="90115">
                                            <p:txEl>
                                              <p:pRg st="7" end="7"/>
                                            </p:txEl>
                                          </p:spTgt>
                                        </p:tgtEl>
                                        <p:attrNameLst>
                                          <p:attrName>style.visibility</p:attrName>
                                        </p:attrNameLst>
                                      </p:cBhvr>
                                      <p:to>
                                        <p:strVal val="visible"/>
                                      </p:to>
                                    </p:set>
                                    <p:anim calcmode="lin" valueType="num">
                                      <p:cBhvr>
                                        <p:cTn id="22" dur="1000" fill="hold"/>
                                        <p:tgtEl>
                                          <p:spTgt spid="90115">
                                            <p:txEl>
                                              <p:pRg st="7" end="7"/>
                                            </p:txEl>
                                          </p:spTgt>
                                        </p:tgtEl>
                                        <p:attrNameLst>
                                          <p:attrName>ppt_w</p:attrName>
                                        </p:attrNameLst>
                                      </p:cBhvr>
                                      <p:tavLst>
                                        <p:tav tm="0">
                                          <p:val>
                                            <p:strVal val="#ppt_w*0.70"/>
                                          </p:val>
                                        </p:tav>
                                        <p:tav tm="100000">
                                          <p:val>
                                            <p:strVal val="#ppt_w"/>
                                          </p:val>
                                        </p:tav>
                                      </p:tavLst>
                                    </p:anim>
                                    <p:anim calcmode="lin" valueType="num">
                                      <p:cBhvr>
                                        <p:cTn id="23" dur="1000" fill="hold"/>
                                        <p:tgtEl>
                                          <p:spTgt spid="90115">
                                            <p:txEl>
                                              <p:pRg st="7" end="7"/>
                                            </p:txEl>
                                          </p:spTgt>
                                        </p:tgtEl>
                                        <p:attrNameLst>
                                          <p:attrName>ppt_h</p:attrName>
                                        </p:attrNameLst>
                                      </p:cBhvr>
                                      <p:tavLst>
                                        <p:tav tm="0">
                                          <p:val>
                                            <p:strVal val="#ppt_h"/>
                                          </p:val>
                                        </p:tav>
                                        <p:tav tm="100000">
                                          <p:val>
                                            <p:strVal val="#ppt_h"/>
                                          </p:val>
                                        </p:tav>
                                      </p:tavLst>
                                    </p:anim>
                                    <p:animEffect transition="in" filter="fade">
                                      <p:cBhvr>
                                        <p:cTn id="24" dur="1000"/>
                                        <p:tgtEl>
                                          <p:spTgt spid="90115">
                                            <p:txEl>
                                              <p:pRg st="7" end="7"/>
                                            </p:txEl>
                                          </p:spTgt>
                                        </p:tgtEl>
                                      </p:cBhvr>
                                    </p:animEffect>
                                  </p:childTnLst>
                                </p:cTn>
                              </p:par>
                              <p:par>
                                <p:cTn id="25" presetID="55" presetClass="entr" presetSubtype="0" fill="hold" nodeType="withEffect">
                                  <p:stCondLst>
                                    <p:cond delay="0"/>
                                  </p:stCondLst>
                                  <p:childTnLst>
                                    <p:set>
                                      <p:cBhvr>
                                        <p:cTn id="26" dur="1" fill="hold">
                                          <p:stCondLst>
                                            <p:cond delay="0"/>
                                          </p:stCondLst>
                                        </p:cTn>
                                        <p:tgtEl>
                                          <p:spTgt spid="90115">
                                            <p:txEl>
                                              <p:pRg st="8" end="8"/>
                                            </p:txEl>
                                          </p:spTgt>
                                        </p:tgtEl>
                                        <p:attrNameLst>
                                          <p:attrName>style.visibility</p:attrName>
                                        </p:attrNameLst>
                                      </p:cBhvr>
                                      <p:to>
                                        <p:strVal val="visible"/>
                                      </p:to>
                                    </p:set>
                                    <p:anim calcmode="lin" valueType="num">
                                      <p:cBhvr>
                                        <p:cTn id="27" dur="1000" fill="hold"/>
                                        <p:tgtEl>
                                          <p:spTgt spid="90115">
                                            <p:txEl>
                                              <p:pRg st="8" end="8"/>
                                            </p:txEl>
                                          </p:spTgt>
                                        </p:tgtEl>
                                        <p:attrNameLst>
                                          <p:attrName>ppt_w</p:attrName>
                                        </p:attrNameLst>
                                      </p:cBhvr>
                                      <p:tavLst>
                                        <p:tav tm="0">
                                          <p:val>
                                            <p:strVal val="#ppt_w*0.70"/>
                                          </p:val>
                                        </p:tav>
                                        <p:tav tm="100000">
                                          <p:val>
                                            <p:strVal val="#ppt_w"/>
                                          </p:val>
                                        </p:tav>
                                      </p:tavLst>
                                    </p:anim>
                                    <p:anim calcmode="lin" valueType="num">
                                      <p:cBhvr>
                                        <p:cTn id="28" dur="1000" fill="hold"/>
                                        <p:tgtEl>
                                          <p:spTgt spid="90115">
                                            <p:txEl>
                                              <p:pRg st="8" end="8"/>
                                            </p:txEl>
                                          </p:spTgt>
                                        </p:tgtEl>
                                        <p:attrNameLst>
                                          <p:attrName>ppt_h</p:attrName>
                                        </p:attrNameLst>
                                      </p:cBhvr>
                                      <p:tavLst>
                                        <p:tav tm="0">
                                          <p:val>
                                            <p:strVal val="#ppt_h"/>
                                          </p:val>
                                        </p:tav>
                                        <p:tav tm="100000">
                                          <p:val>
                                            <p:strVal val="#ppt_h"/>
                                          </p:val>
                                        </p:tav>
                                      </p:tavLst>
                                    </p:anim>
                                    <p:animEffect transition="in" filter="fade">
                                      <p:cBhvr>
                                        <p:cTn id="29" dur="1000"/>
                                        <p:tgtEl>
                                          <p:spTgt spid="9011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1 Marcador de contenido"/>
              <p:cNvSpPr>
                <a:spLocks noGrp="1"/>
              </p:cNvSpPr>
              <p:nvPr>
                <p:ph idx="1"/>
              </p:nvPr>
            </p:nvSpPr>
            <p:spPr/>
            <p:txBody>
              <a:bodyPr>
                <a:normAutofit/>
              </a:bodyPr>
              <a:lstStyle/>
              <a:p>
                <a:pPr>
                  <a:lnSpc>
                    <a:spcPct val="120000"/>
                  </a:lnSpc>
                </a:pPr>
                <a:r>
                  <a:rPr lang="es-CL" dirty="0"/>
                  <a:t>Calcular el volumen sumergido de un buque de 10.000 toneladas si la densidad del agua del mar es 1030 kg/m</a:t>
                </a:r>
                <a:r>
                  <a:rPr lang="es-CL" baseline="30000" dirty="0"/>
                  <a:t>3</a:t>
                </a:r>
              </a:p>
              <a:p>
                <a:pPr>
                  <a:lnSpc>
                    <a:spcPct val="120000"/>
                  </a:lnSpc>
                </a:pPr>
                <a:r>
                  <a:rPr lang="es-CL" dirty="0"/>
                  <a:t>Respuesta:</a:t>
                </a:r>
              </a:p>
              <a:p>
                <a:pPr marL="393192" lvl="1" indent="0">
                  <a:lnSpc>
                    <a:spcPct val="120000"/>
                  </a:lnSpc>
                  <a:buNone/>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ea typeface="Cambria Math" panose="02040503050406030204" pitchFamily="18" charset="0"/>
                        </a:rPr>
                        <m:t>∆=</m:t>
                      </m:r>
                      <m:r>
                        <m:rPr>
                          <m:sty m:val="p"/>
                        </m:rP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𝜌</m:t>
                      </m:r>
                    </m:oMath>
                  </m:oMathPara>
                </a14:m>
                <a:endParaRPr lang="es-CL" b="0" i="1" dirty="0">
                  <a:latin typeface="Cambria Math" panose="02040503050406030204" pitchFamily="18" charset="0"/>
                  <a:ea typeface="Cambria Math" panose="02040503050406030204" pitchFamily="18" charset="0"/>
                </a:endParaRPr>
              </a:p>
              <a:p>
                <a:pPr marL="393192" lvl="1" indent="0">
                  <a:lnSpc>
                    <a:spcPct val="120000"/>
                  </a:lnSpc>
                  <a:buNone/>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ea typeface="Cambria Math" panose="02040503050406030204" pitchFamily="18" charset="0"/>
                        </a:rPr>
                        <m:t>∴</m:t>
                      </m:r>
                      <m:r>
                        <m:rPr>
                          <m:sty m:val="p"/>
                        </m:rP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m:t>
                      </m:r>
                      <m:f>
                        <m:fPr>
                          <m:ctrlPr>
                            <a:rPr lang="es-CL" b="0"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m:t>
                          </m:r>
                        </m:num>
                        <m:den>
                          <m:r>
                            <a:rPr lang="es-CL" b="0" i="1" smtClean="0">
                              <a:latin typeface="Cambria Math" panose="02040503050406030204" pitchFamily="18" charset="0"/>
                              <a:ea typeface="Cambria Math" panose="02040503050406030204" pitchFamily="18" charset="0"/>
                            </a:rPr>
                            <m:t>𝜌</m:t>
                          </m:r>
                        </m:den>
                      </m:f>
                      <m:r>
                        <a:rPr lang="es-CL" b="0" i="1" smtClean="0">
                          <a:latin typeface="Cambria Math" panose="02040503050406030204" pitchFamily="18" charset="0"/>
                          <a:ea typeface="Cambria Math" panose="02040503050406030204" pitchFamily="18" charset="0"/>
                        </a:rPr>
                        <m:t>=</m:t>
                      </m:r>
                      <m:f>
                        <m:fPr>
                          <m:ctrlPr>
                            <a:rPr lang="es-CL" b="0"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10.000</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𝑡</m:t>
                              </m:r>
                            </m:e>
                          </m:d>
                        </m:num>
                        <m:den>
                          <m:r>
                            <a:rPr lang="es-CL" b="0" i="1" smtClean="0">
                              <a:latin typeface="Cambria Math" panose="02040503050406030204" pitchFamily="18" charset="0"/>
                              <a:ea typeface="Cambria Math" panose="02040503050406030204" pitchFamily="18" charset="0"/>
                            </a:rPr>
                            <m:t>1,030</m:t>
                          </m:r>
                          <m:d>
                            <m:dPr>
                              <m:ctrlPr>
                                <a:rPr lang="es-CL" b="0" i="1" smtClean="0">
                                  <a:latin typeface="Cambria Math" panose="02040503050406030204" pitchFamily="18" charset="0"/>
                                  <a:ea typeface="Cambria Math" panose="02040503050406030204" pitchFamily="18" charset="0"/>
                                </a:rPr>
                              </m:ctrlPr>
                            </m:dPr>
                            <m:e>
                              <m:f>
                                <m:fPr>
                                  <m:ctrlPr>
                                    <a:rPr lang="es-CL" b="0"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𝑡</m:t>
                                  </m:r>
                                </m:num>
                                <m:den>
                                  <m:sSup>
                                    <m:sSupPr>
                                      <m:ctrlPr>
                                        <a:rPr lang="es-CL" b="0" i="1" smtClean="0">
                                          <a:latin typeface="Cambria Math" panose="02040503050406030204" pitchFamily="18" charset="0"/>
                                          <a:ea typeface="Cambria Math" panose="02040503050406030204" pitchFamily="18" charset="0"/>
                                        </a:rPr>
                                      </m:ctrlPr>
                                    </m:sSupPr>
                                    <m:e>
                                      <m:r>
                                        <a:rPr lang="es-CL" b="0" i="1" smtClean="0">
                                          <a:latin typeface="Cambria Math" panose="02040503050406030204" pitchFamily="18" charset="0"/>
                                          <a:ea typeface="Cambria Math" panose="02040503050406030204" pitchFamily="18" charset="0"/>
                                        </a:rPr>
                                        <m:t>𝑚</m:t>
                                      </m:r>
                                    </m:e>
                                    <m:sup>
                                      <m:r>
                                        <a:rPr lang="es-CL" b="0" i="1" smtClean="0">
                                          <a:latin typeface="Cambria Math" panose="02040503050406030204" pitchFamily="18" charset="0"/>
                                          <a:ea typeface="Cambria Math" panose="02040503050406030204" pitchFamily="18" charset="0"/>
                                        </a:rPr>
                                        <m:t>3</m:t>
                                      </m:r>
                                    </m:sup>
                                  </m:sSup>
                                </m:den>
                              </m:f>
                            </m:e>
                          </m:d>
                        </m:den>
                      </m:f>
                    </m:oMath>
                  </m:oMathPara>
                </a14:m>
                <a:endParaRPr lang="es-CL" dirty="0"/>
              </a:p>
              <a:p>
                <a:pPr marL="393192" lvl="1" indent="0">
                  <a:lnSpc>
                    <a:spcPct val="120000"/>
                  </a:lnSpc>
                  <a:buNone/>
                </a:pPr>
                <a14:m>
                  <m:oMathPara xmlns:m="http://schemas.openxmlformats.org/officeDocument/2006/math">
                    <m:oMathParaPr>
                      <m:jc m:val="centerGroup"/>
                    </m:oMathParaPr>
                    <m:oMath xmlns:m="http://schemas.openxmlformats.org/officeDocument/2006/math">
                      <m:r>
                        <a:rPr lang="es-CL" i="1">
                          <a:latin typeface="Cambria Math" panose="02040503050406030204" pitchFamily="18" charset="0"/>
                          <a:ea typeface="Cambria Math" panose="02040503050406030204" pitchFamily="18" charset="0"/>
                        </a:rPr>
                        <m:t>∴</m:t>
                      </m:r>
                      <m:r>
                        <m:rPr>
                          <m:sty m:val="p"/>
                        </m:rPr>
                        <a:rPr lang="es-CL"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=9.708,74</m:t>
                      </m:r>
                      <m:d>
                        <m:dPr>
                          <m:ctrlPr>
                            <a:rPr lang="es-CL" b="0" i="1" smtClean="0">
                              <a:latin typeface="Cambria Math" panose="02040503050406030204" pitchFamily="18" charset="0"/>
                              <a:ea typeface="Cambria Math" panose="02040503050406030204" pitchFamily="18" charset="0"/>
                            </a:rPr>
                          </m:ctrlPr>
                        </m:dPr>
                        <m:e>
                          <m:sSup>
                            <m:sSupPr>
                              <m:ctrlPr>
                                <a:rPr lang="es-CL" b="0" i="1" smtClean="0">
                                  <a:latin typeface="Cambria Math" panose="02040503050406030204" pitchFamily="18" charset="0"/>
                                  <a:ea typeface="Cambria Math" panose="02040503050406030204" pitchFamily="18" charset="0"/>
                                </a:rPr>
                              </m:ctrlPr>
                            </m:sSupPr>
                            <m:e>
                              <m:r>
                                <a:rPr lang="es-CL" b="0" i="1" smtClean="0">
                                  <a:latin typeface="Cambria Math" panose="02040503050406030204" pitchFamily="18" charset="0"/>
                                  <a:ea typeface="Cambria Math" panose="02040503050406030204" pitchFamily="18" charset="0"/>
                                </a:rPr>
                                <m:t>𝑚</m:t>
                              </m:r>
                            </m:e>
                            <m:sup>
                              <m:r>
                                <a:rPr lang="es-CL" b="0" i="1" smtClean="0">
                                  <a:latin typeface="Cambria Math" panose="02040503050406030204" pitchFamily="18" charset="0"/>
                                  <a:ea typeface="Cambria Math" panose="02040503050406030204" pitchFamily="18" charset="0"/>
                                </a:rPr>
                                <m:t>3</m:t>
                              </m:r>
                            </m:sup>
                          </m:sSup>
                        </m:e>
                      </m:d>
                    </m:oMath>
                  </m:oMathPara>
                </a14:m>
                <a:endParaRPr lang="es-CL" dirty="0"/>
              </a:p>
              <a:p>
                <a:pPr lvl="1">
                  <a:lnSpc>
                    <a:spcPct val="120000"/>
                  </a:lnSpc>
                  <a:buFont typeface="Symbol"/>
                  <a:buChar char=" "/>
                </a:pPr>
                <a:endParaRPr lang="es-CL" dirty="0"/>
              </a:p>
            </p:txBody>
          </p:sp>
        </mc:Choice>
        <mc:Fallback xmlns="">
          <p:sp>
            <p:nvSpPr>
              <p:cNvPr id="2" name="1 Marcador de contenido"/>
              <p:cNvSpPr>
                <a:spLocks noGrp="1" noRot="1" noChangeAspect="1" noMove="1" noResize="1" noEditPoints="1" noAdjustHandles="1" noChangeArrowheads="1" noChangeShapeType="1" noTextEdit="1"/>
              </p:cNvSpPr>
              <p:nvPr>
                <p:ph idx="1"/>
              </p:nvPr>
            </p:nvSpPr>
            <p:spPr>
              <a:blipFill>
                <a:blip r:embed="rId2"/>
                <a:stretch>
                  <a:fillRect l="-513"/>
                </a:stretch>
              </a:blipFill>
            </p:spPr>
            <p:txBody>
              <a:bodyPr/>
              <a:lstStyle/>
              <a:p>
                <a:r>
                  <a:rPr lang="es-CL">
                    <a:noFill/>
                  </a:rPr>
                  <a:t> </a:t>
                </a:r>
              </a:p>
            </p:txBody>
          </p:sp>
        </mc:Fallback>
      </mc:AlternateContent>
      <p:sp>
        <p:nvSpPr>
          <p:cNvPr id="3" name="2 Título"/>
          <p:cNvSpPr>
            <a:spLocks noGrp="1"/>
          </p:cNvSpPr>
          <p:nvPr>
            <p:ph type="title"/>
          </p:nvPr>
        </p:nvSpPr>
        <p:spPr/>
        <p:txBody>
          <a:bodyPr>
            <a:normAutofit/>
          </a:bodyPr>
          <a:lstStyle/>
          <a:p>
            <a:r>
              <a:rPr lang="es-CL" dirty="0"/>
              <a:t>Flotación</a:t>
            </a:r>
            <a:br>
              <a:rPr lang="es-CL" sz="2800" dirty="0"/>
            </a:br>
            <a:r>
              <a:rPr lang="es-CL" sz="2800" dirty="0"/>
              <a:t>Volumen sumergido – ejemplo 1</a:t>
            </a:r>
            <a:endParaRPr lang="es-CL" dirty="0"/>
          </a:p>
        </p:txBody>
      </p:sp>
      <p:sp>
        <p:nvSpPr>
          <p:cNvPr id="4" name="Marcador de fecha 3">
            <a:extLst>
              <a:ext uri="{FF2B5EF4-FFF2-40B4-BE49-F238E27FC236}">
                <a16:creationId xmlns:a16="http://schemas.microsoft.com/office/drawing/2014/main" id="{EEAEEFE7-41E2-BB50-6CBA-AC92C67C8C60}"/>
              </a:ext>
            </a:extLst>
          </p:cNvPr>
          <p:cNvSpPr>
            <a:spLocks noGrp="1"/>
          </p:cNvSpPr>
          <p:nvPr>
            <p:ph type="dt" sz="half" idx="10"/>
          </p:nvPr>
        </p:nvSpPr>
        <p:spPr/>
        <p:txBody>
          <a:bodyPr/>
          <a:lstStyle/>
          <a:p>
            <a:fld id="{BB908421-F1DF-479A-878A-424A27056B92}" type="datetime1">
              <a:rPr lang="es-CL" smtClean="0"/>
              <a:t>10-02-2026</a:t>
            </a:fld>
            <a:endParaRPr lang="en-US"/>
          </a:p>
        </p:txBody>
      </p:sp>
      <p:sp>
        <p:nvSpPr>
          <p:cNvPr id="5" name="Marcador de pie de página 4">
            <a:extLst>
              <a:ext uri="{FF2B5EF4-FFF2-40B4-BE49-F238E27FC236}">
                <a16:creationId xmlns:a16="http://schemas.microsoft.com/office/drawing/2014/main" id="{7058985B-4869-4017-67C2-35728020E77A}"/>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F80233CD-E9FF-560D-BB21-294E2B2E6DB0}"/>
              </a:ext>
            </a:extLst>
          </p:cNvPr>
          <p:cNvSpPr>
            <a:spLocks noGrp="1"/>
          </p:cNvSpPr>
          <p:nvPr>
            <p:ph type="sldNum" sz="quarter" idx="12"/>
          </p:nvPr>
        </p:nvSpPr>
        <p:spPr/>
        <p:txBody>
          <a:bodyPr/>
          <a:lstStyle/>
          <a:p>
            <a:fld id="{87E7843D-FF13-4365-9478-9625B70A2705}" type="slidenum">
              <a:rPr lang="en-US" smtClean="0"/>
              <a:t>37</a:t>
            </a:fld>
            <a:endParaRPr 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FA528081-8130-4669-A00D-8323335D3428}" type="slidenum">
              <a:rPr lang="es-ES"/>
              <a:pPr/>
              <a:t>38</a:t>
            </a:fld>
            <a:endParaRPr lang="es-ES"/>
          </a:p>
        </p:txBody>
      </p:sp>
      <p:sp>
        <p:nvSpPr>
          <p:cNvPr id="98306" name="Rectangle 2"/>
          <p:cNvSpPr>
            <a:spLocks noGrp="1" noChangeArrowheads="1"/>
          </p:cNvSpPr>
          <p:nvPr>
            <p:ph type="title"/>
          </p:nvPr>
        </p:nvSpPr>
        <p:spPr/>
        <p:txBody>
          <a:bodyPr>
            <a:normAutofit/>
          </a:bodyPr>
          <a:lstStyle/>
          <a:p>
            <a:r>
              <a:rPr lang="es-ES" dirty="0"/>
              <a:t>Flotación </a:t>
            </a:r>
            <a:br>
              <a:rPr lang="es-ES" dirty="0"/>
            </a:br>
            <a:r>
              <a:rPr lang="es-ES" sz="3100" dirty="0"/>
              <a:t>volumen sumergido- Ejemplo 2</a:t>
            </a:r>
            <a:endParaRPr lang="es-ES" dirty="0"/>
          </a:p>
        </p:txBody>
      </p:sp>
      <p:sp>
        <p:nvSpPr>
          <p:cNvPr id="98307" name="Rectangle 3"/>
          <p:cNvSpPr>
            <a:spLocks noGrp="1" noChangeArrowheads="1"/>
          </p:cNvSpPr>
          <p:nvPr>
            <p:ph type="body" idx="1"/>
          </p:nvPr>
        </p:nvSpPr>
        <p:spPr/>
        <p:txBody>
          <a:bodyPr/>
          <a:lstStyle/>
          <a:p>
            <a:pPr>
              <a:lnSpc>
                <a:spcPct val="90000"/>
              </a:lnSpc>
            </a:pPr>
            <a:r>
              <a:rPr lang="es-ES" dirty="0"/>
              <a:t>Una barcaza con la forma de cajón rectangular de 16 m x 6 m x 5 m, se encuentra atracada a un buque en agua dulce, con un calado de 3,5 m. La barcaza debe ser izada a bordo por un pescante del buque. </a:t>
            </a:r>
          </a:p>
          <a:p>
            <a:pPr lvl="1">
              <a:lnSpc>
                <a:spcPct val="90000"/>
              </a:lnSpc>
            </a:pPr>
            <a:r>
              <a:rPr lang="es-ES" dirty="0"/>
              <a:t>Encontrar la carga que sustenta el pescante del buque en toneladas cuando la barcaza ha sido izada parcialmente y se encuentra con un calado de 2 m.</a:t>
            </a:r>
          </a:p>
        </p:txBody>
      </p:sp>
      <p:sp>
        <p:nvSpPr>
          <p:cNvPr id="2" name="Marcador de fecha 1">
            <a:extLst>
              <a:ext uri="{FF2B5EF4-FFF2-40B4-BE49-F238E27FC236}">
                <a16:creationId xmlns:a16="http://schemas.microsoft.com/office/drawing/2014/main" id="{5D1EE841-2A54-C4B4-8BAD-B11D87C83136}"/>
              </a:ext>
            </a:extLst>
          </p:cNvPr>
          <p:cNvSpPr>
            <a:spLocks noGrp="1"/>
          </p:cNvSpPr>
          <p:nvPr>
            <p:ph type="dt" sz="half" idx="10"/>
          </p:nvPr>
        </p:nvSpPr>
        <p:spPr/>
        <p:txBody>
          <a:bodyPr/>
          <a:lstStyle/>
          <a:p>
            <a:fld id="{1AB76525-8919-49D1-9661-1287548B0C7B}" type="datetime1">
              <a:rPr lang="es-CL" smtClean="0"/>
              <a:t>10-02-2026</a:t>
            </a:fld>
            <a:endParaRPr lang="en-US"/>
          </a:p>
        </p:txBody>
      </p:sp>
      <p:sp>
        <p:nvSpPr>
          <p:cNvPr id="3" name="Marcador de pie de página 2">
            <a:extLst>
              <a:ext uri="{FF2B5EF4-FFF2-40B4-BE49-F238E27FC236}">
                <a16:creationId xmlns:a16="http://schemas.microsoft.com/office/drawing/2014/main" id="{CBE76F4C-595D-8D61-DE83-9F4F152A2F27}"/>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CCA93E63-7D6E-4DC4-A59F-F76A03CACA68}" type="slidenum">
              <a:rPr lang="es-ES"/>
              <a:pPr/>
              <a:t>39</a:t>
            </a:fld>
            <a:endParaRPr lang="es-ES"/>
          </a:p>
        </p:txBody>
      </p:sp>
      <p:sp>
        <p:nvSpPr>
          <p:cNvPr id="99330" name="Rectangle 2"/>
          <p:cNvSpPr>
            <a:spLocks noGrp="1" noChangeArrowheads="1"/>
          </p:cNvSpPr>
          <p:nvPr>
            <p:ph type="title"/>
          </p:nvPr>
        </p:nvSpPr>
        <p:spPr/>
        <p:txBody>
          <a:bodyPr>
            <a:normAutofit/>
          </a:bodyPr>
          <a:lstStyle/>
          <a:p>
            <a:r>
              <a:rPr lang="es-ES" dirty="0"/>
              <a:t>Flotación </a:t>
            </a:r>
            <a:br>
              <a:rPr lang="es-ES" dirty="0"/>
            </a:br>
            <a:r>
              <a:rPr lang="es-ES" sz="3100" dirty="0"/>
              <a:t>volumen sumergido - Resolución ejemplo 2</a:t>
            </a:r>
          </a:p>
        </p:txBody>
      </p:sp>
      <mc:AlternateContent xmlns:mc="http://schemas.openxmlformats.org/markup-compatibility/2006" xmlns:a14="http://schemas.microsoft.com/office/drawing/2010/main">
        <mc:Choice Requires="a14">
          <p:sp>
            <p:nvSpPr>
              <p:cNvPr id="99331" name="Rectangle 3"/>
              <p:cNvSpPr>
                <a:spLocks noGrp="1" noChangeArrowheads="1"/>
              </p:cNvSpPr>
              <p:nvPr>
                <p:ph type="body" idx="1"/>
              </p:nvPr>
            </p:nvSpPr>
            <p:spPr/>
            <p:txBody>
              <a:bodyPr>
                <a:normAutofit fontScale="70000" lnSpcReduction="20000"/>
              </a:bodyPr>
              <a:lstStyle/>
              <a:p>
                <a:r>
                  <a:rPr lang="es-ES" dirty="0"/>
                  <a:t>La masa de agua dulce desplazada por la barcaza flotando libremente (calado de 3,5 metros) será:</a:t>
                </a:r>
              </a:p>
              <a:p>
                <a:pPr marL="0" indent="0">
                  <a:buNone/>
                </a:pPr>
                <a14:m>
                  <m:oMathPara xmlns:m="http://schemas.openxmlformats.org/officeDocument/2006/math">
                    <m:oMathParaPr>
                      <m:jc m:val="centerGroup"/>
                    </m:oMathParaPr>
                    <m:oMath xmlns:m="http://schemas.openxmlformats.org/officeDocument/2006/math">
                      <m:sSub>
                        <m:sSubPr>
                          <m:ctrlPr>
                            <a:rPr lang="es-ES" i="1" smtClean="0">
                              <a:latin typeface="Cambria Math" panose="02040503050406030204" pitchFamily="18" charset="0"/>
                            </a:rPr>
                          </m:ctrlPr>
                        </m:sSubPr>
                        <m:e>
                          <m:r>
                            <a:rPr lang="es-ES" i="1" smtClean="0">
                              <a:latin typeface="Cambria Math" panose="02040503050406030204" pitchFamily="18" charset="0"/>
                              <a:ea typeface="Cambria Math" panose="02040503050406030204" pitchFamily="18" charset="0"/>
                            </a:rPr>
                            <m:t>∆</m:t>
                          </m:r>
                        </m:e>
                        <m:sub>
                          <m:r>
                            <a:rPr lang="es-CL" b="0" i="1" smtClean="0">
                              <a:latin typeface="Cambria Math" panose="02040503050406030204" pitchFamily="18" charset="0"/>
                            </a:rPr>
                            <m:t>𝑓𝑙𝑜𝑡𝑎𝑛𝑑𝑜</m:t>
                          </m:r>
                          <m:r>
                            <a:rPr lang="es-CL" b="0" i="1" smtClean="0">
                              <a:latin typeface="Cambria Math" panose="02040503050406030204" pitchFamily="18" charset="0"/>
                            </a:rPr>
                            <m:t> </m:t>
                          </m:r>
                          <m:r>
                            <a:rPr lang="es-CL" b="0" i="1" smtClean="0">
                              <a:latin typeface="Cambria Math" panose="02040503050406030204" pitchFamily="18" charset="0"/>
                            </a:rPr>
                            <m:t>𝑙𝑖𝑏𝑟𝑒</m:t>
                          </m:r>
                        </m:sub>
                      </m:sSub>
                      <m:r>
                        <a:rPr lang="es-ES"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𝐿</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𝐵</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𝑡</m:t>
                      </m:r>
                      <m:r>
                        <a:rPr lang="es-CL" b="0" i="1" smtClean="0">
                          <a:latin typeface="Cambria Math" panose="02040503050406030204" pitchFamily="18" charset="0"/>
                          <a:ea typeface="Cambria Math" panose="02040503050406030204" pitchFamily="18" charset="0"/>
                        </a:rPr>
                        <m:t>×</m:t>
                      </m:r>
                      <m:sSub>
                        <m:sSubPr>
                          <m:ctrlPr>
                            <a:rPr lang="es-CL" b="0"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𝜌</m:t>
                          </m:r>
                        </m:e>
                        <m:sub>
                          <m:sSub>
                            <m:sSubPr>
                              <m:ctrlPr>
                                <a:rPr lang="es-CL" b="0" i="1" smtClean="0">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𝐻</m:t>
                              </m:r>
                            </m:e>
                            <m:sub>
                              <m:r>
                                <a:rPr lang="es-CL" b="0" i="1" smtClean="0">
                                  <a:latin typeface="Cambria Math" panose="02040503050406030204" pitchFamily="18" charset="0"/>
                                  <a:ea typeface="Cambria Math" panose="02040503050406030204" pitchFamily="18" charset="0"/>
                                </a:rPr>
                                <m:t>2</m:t>
                              </m:r>
                            </m:sub>
                          </m:sSub>
                          <m:sSub>
                            <m:sSubPr>
                              <m:ctrlPr>
                                <a:rPr lang="es-CL" b="0"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𝑂</m:t>
                              </m:r>
                            </m:e>
                            <m:sub>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𝑑𝑢𝑙𝑐𝑒</m:t>
                                  </m:r>
                                </m:e>
                              </m:d>
                            </m:sub>
                          </m:sSub>
                        </m:sub>
                      </m:sSub>
                    </m:oMath>
                  </m:oMathPara>
                </a14:m>
                <a:endParaRPr lang="es-ES" dirty="0"/>
              </a:p>
              <a:p>
                <a:pPr marL="0" indent="0">
                  <a:buNone/>
                </a:pPr>
                <a14:m>
                  <m:oMathPara xmlns:m="http://schemas.openxmlformats.org/officeDocument/2006/math">
                    <m:oMathParaPr>
                      <m:jc m:val="centerGroup"/>
                    </m:oMathParaPr>
                    <m:oMath xmlns:m="http://schemas.openxmlformats.org/officeDocument/2006/math">
                      <m:sSub>
                        <m:sSubPr>
                          <m:ctrlPr>
                            <a:rPr lang="es-ES" i="1" smtClean="0">
                              <a:latin typeface="Cambria Math" panose="02040503050406030204" pitchFamily="18" charset="0"/>
                            </a:rPr>
                          </m:ctrlPr>
                        </m:sSubPr>
                        <m:e>
                          <m:r>
                            <a:rPr lang="es-ES" i="1" smtClean="0">
                              <a:latin typeface="Cambria Math" panose="02040503050406030204" pitchFamily="18" charset="0"/>
                              <a:ea typeface="Cambria Math" panose="02040503050406030204" pitchFamily="18" charset="0"/>
                            </a:rPr>
                            <m:t>∆</m:t>
                          </m:r>
                        </m:e>
                        <m:sub>
                          <m:r>
                            <a:rPr lang="es-CL" b="0" i="1" smtClean="0">
                              <a:latin typeface="Cambria Math" panose="02040503050406030204" pitchFamily="18" charset="0"/>
                            </a:rPr>
                            <m:t>𝑓𝑙𝑜𝑡𝑎𝑛𝑑𝑜</m:t>
                          </m:r>
                          <m:r>
                            <a:rPr lang="es-CL" b="0" i="1" smtClean="0">
                              <a:latin typeface="Cambria Math" panose="02040503050406030204" pitchFamily="18" charset="0"/>
                            </a:rPr>
                            <m:t> </m:t>
                          </m:r>
                          <m:r>
                            <a:rPr lang="es-CL" b="0" i="1" smtClean="0">
                              <a:latin typeface="Cambria Math" panose="02040503050406030204" pitchFamily="18" charset="0"/>
                            </a:rPr>
                            <m:t>𝑙𝑖𝑏𝑟𝑒</m:t>
                          </m:r>
                        </m:sub>
                      </m:sSub>
                      <m:r>
                        <a:rPr lang="es-ES"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16</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𝑚</m:t>
                          </m:r>
                        </m:e>
                      </m:d>
                      <m:r>
                        <a:rPr lang="es-CL" b="0" i="1" smtClean="0">
                          <a:latin typeface="Cambria Math" panose="02040503050406030204" pitchFamily="18" charset="0"/>
                          <a:ea typeface="Cambria Math" panose="02040503050406030204" pitchFamily="18" charset="0"/>
                        </a:rPr>
                        <m:t>×6</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𝑚</m:t>
                          </m:r>
                        </m:e>
                      </m:d>
                      <m:r>
                        <a:rPr lang="es-CL" b="0" i="1" smtClean="0">
                          <a:latin typeface="Cambria Math" panose="02040503050406030204" pitchFamily="18" charset="0"/>
                          <a:ea typeface="Cambria Math" panose="02040503050406030204" pitchFamily="18" charset="0"/>
                        </a:rPr>
                        <m:t>×3,5</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𝑚</m:t>
                          </m:r>
                        </m:e>
                      </m:d>
                      <m:r>
                        <a:rPr lang="es-CL" b="0" i="1" smtClean="0">
                          <a:latin typeface="Cambria Math" panose="02040503050406030204" pitchFamily="18" charset="0"/>
                          <a:ea typeface="Cambria Math" panose="02040503050406030204" pitchFamily="18" charset="0"/>
                        </a:rPr>
                        <m:t>×1</m:t>
                      </m:r>
                      <m:d>
                        <m:dPr>
                          <m:ctrlPr>
                            <a:rPr lang="es-CL" b="0" i="1" smtClean="0">
                              <a:latin typeface="Cambria Math" panose="02040503050406030204" pitchFamily="18" charset="0"/>
                              <a:ea typeface="Cambria Math" panose="02040503050406030204" pitchFamily="18" charset="0"/>
                            </a:rPr>
                          </m:ctrlPr>
                        </m:dPr>
                        <m:e>
                          <m:f>
                            <m:fPr>
                              <m:ctrlPr>
                                <a:rPr lang="es-CL" b="0"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𝑡</m:t>
                              </m:r>
                            </m:num>
                            <m:den>
                              <m:sSup>
                                <m:sSupPr>
                                  <m:ctrlPr>
                                    <a:rPr lang="es-CL" b="0" i="1" smtClean="0">
                                      <a:latin typeface="Cambria Math" panose="02040503050406030204" pitchFamily="18" charset="0"/>
                                      <a:ea typeface="Cambria Math" panose="02040503050406030204" pitchFamily="18" charset="0"/>
                                    </a:rPr>
                                  </m:ctrlPr>
                                </m:sSupPr>
                                <m:e>
                                  <m:r>
                                    <a:rPr lang="es-CL" b="0" i="1" smtClean="0">
                                      <a:latin typeface="Cambria Math" panose="02040503050406030204" pitchFamily="18" charset="0"/>
                                      <a:ea typeface="Cambria Math" panose="02040503050406030204" pitchFamily="18" charset="0"/>
                                    </a:rPr>
                                    <m:t>𝑚</m:t>
                                  </m:r>
                                </m:e>
                                <m:sup>
                                  <m:r>
                                    <a:rPr lang="es-CL" b="0" i="1" smtClean="0">
                                      <a:latin typeface="Cambria Math" panose="02040503050406030204" pitchFamily="18" charset="0"/>
                                      <a:ea typeface="Cambria Math" panose="02040503050406030204" pitchFamily="18" charset="0"/>
                                    </a:rPr>
                                    <m:t>3</m:t>
                                  </m:r>
                                </m:sup>
                              </m:sSup>
                            </m:den>
                          </m:f>
                        </m:e>
                      </m:d>
                      <m:r>
                        <a:rPr lang="es-CL" b="0" i="1" smtClean="0">
                          <a:latin typeface="Cambria Math" panose="02040503050406030204" pitchFamily="18" charset="0"/>
                          <a:ea typeface="Cambria Math" panose="02040503050406030204" pitchFamily="18" charset="0"/>
                        </a:rPr>
                        <m:t>=336</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𝑡</m:t>
                          </m:r>
                        </m:e>
                      </m:d>
                    </m:oMath>
                  </m:oMathPara>
                </a14:m>
                <a:endParaRPr lang="es-ES" dirty="0"/>
              </a:p>
              <a:p>
                <a:r>
                  <a:rPr lang="es-ES" dirty="0"/>
                  <a:t>La masa de agua dulce desplazada con 2 metros de calado:</a:t>
                </a:r>
              </a:p>
              <a:p>
                <a:pPr marL="0" indent="0">
                  <a:buNone/>
                </a:pPr>
                <a14:m>
                  <m:oMathPara xmlns:m="http://schemas.openxmlformats.org/officeDocument/2006/math">
                    <m:oMathParaPr>
                      <m:jc m:val="centerGroup"/>
                    </m:oMathParaPr>
                    <m:oMath xmlns:m="http://schemas.openxmlformats.org/officeDocument/2006/math">
                      <m:sSub>
                        <m:sSubPr>
                          <m:ctrlPr>
                            <a:rPr lang="es-ES" i="1">
                              <a:latin typeface="Cambria Math" panose="02040503050406030204" pitchFamily="18" charset="0"/>
                            </a:rPr>
                          </m:ctrlPr>
                        </m:sSubPr>
                        <m:e>
                          <m:r>
                            <a:rPr lang="es-ES" i="1">
                              <a:latin typeface="Cambria Math" panose="02040503050406030204" pitchFamily="18" charset="0"/>
                              <a:ea typeface="Cambria Math" panose="02040503050406030204" pitchFamily="18" charset="0"/>
                            </a:rPr>
                            <m:t>∆</m:t>
                          </m:r>
                        </m:e>
                        <m:sub>
                          <m:r>
                            <a:rPr lang="es-CL" b="0" i="1" smtClean="0">
                              <a:latin typeface="Cambria Math" panose="02040503050406030204" pitchFamily="18" charset="0"/>
                              <a:ea typeface="Cambria Math" panose="02040503050406030204" pitchFamily="18" charset="0"/>
                            </a:rPr>
                            <m:t>𝑐𝑜𝑛</m:t>
                          </m:r>
                          <m:r>
                            <a:rPr lang="es-CL" b="0" i="1" smtClean="0">
                              <a:latin typeface="Cambria Math" panose="02040503050406030204" pitchFamily="18" charset="0"/>
                              <a:ea typeface="Cambria Math" panose="02040503050406030204" pitchFamily="18" charset="0"/>
                            </a:rPr>
                            <m:t> 2 </m:t>
                          </m:r>
                          <m:r>
                            <a:rPr lang="es-CL" b="0" i="1" smtClean="0">
                              <a:latin typeface="Cambria Math" panose="02040503050406030204" pitchFamily="18" charset="0"/>
                              <a:ea typeface="Cambria Math" panose="02040503050406030204" pitchFamily="18" charset="0"/>
                            </a:rPr>
                            <m:t>𝑚𝑒𝑡𝑟𝑜𝑠</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𝑑𝑒</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𝑐𝑎𝑙𝑎𝑑𝑜</m:t>
                          </m:r>
                        </m:sub>
                      </m:sSub>
                      <m:r>
                        <a:rPr lang="es-ES"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16</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𝑚</m:t>
                          </m:r>
                        </m:e>
                      </m:d>
                      <m:r>
                        <a:rPr lang="es-CL" i="1">
                          <a:latin typeface="Cambria Math" panose="02040503050406030204" pitchFamily="18" charset="0"/>
                          <a:ea typeface="Cambria Math" panose="02040503050406030204" pitchFamily="18" charset="0"/>
                        </a:rPr>
                        <m:t>×6</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𝑚</m:t>
                          </m:r>
                        </m:e>
                      </m:d>
                      <m:r>
                        <a:rPr lang="es-CL" i="1">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2</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𝑚</m:t>
                          </m:r>
                        </m:e>
                      </m:d>
                      <m:r>
                        <a:rPr lang="es-CL" i="1">
                          <a:latin typeface="Cambria Math" panose="02040503050406030204" pitchFamily="18" charset="0"/>
                          <a:ea typeface="Cambria Math" panose="02040503050406030204" pitchFamily="18" charset="0"/>
                        </a:rPr>
                        <m:t>×1</m:t>
                      </m:r>
                      <m:d>
                        <m:dPr>
                          <m:ctrlPr>
                            <a:rPr lang="es-CL" i="1">
                              <a:latin typeface="Cambria Math" panose="02040503050406030204" pitchFamily="18" charset="0"/>
                              <a:ea typeface="Cambria Math" panose="02040503050406030204" pitchFamily="18" charset="0"/>
                            </a:rPr>
                          </m:ctrlPr>
                        </m:dPr>
                        <m:e>
                          <m:f>
                            <m:fPr>
                              <m:ctrlPr>
                                <a:rPr lang="es-CL" i="1">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𝑡</m:t>
                              </m:r>
                            </m:num>
                            <m:den>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den>
                          </m:f>
                        </m:e>
                      </m:d>
                      <m:r>
                        <a:rPr lang="es-CL" i="1">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192</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𝑡</m:t>
                          </m:r>
                        </m:e>
                      </m:d>
                    </m:oMath>
                  </m:oMathPara>
                </a14:m>
                <a:endParaRPr lang="es-ES" dirty="0"/>
              </a:p>
              <a:p>
                <a:r>
                  <a:rPr lang="es-ES" dirty="0"/>
                  <a:t>Carga del pescante: </a:t>
                </a:r>
              </a:p>
              <a:p>
                <a:pPr marL="0" indent="0">
                  <a:buNone/>
                </a:pPr>
                <a14:m>
                  <m:oMathPara xmlns:m="http://schemas.openxmlformats.org/officeDocument/2006/math">
                    <m:oMathParaPr>
                      <m:jc m:val="centerGroup"/>
                    </m:oMathParaPr>
                    <m:oMath xmlns:m="http://schemas.openxmlformats.org/officeDocument/2006/math">
                      <m:sSub>
                        <m:sSubPr>
                          <m:ctrlPr>
                            <a:rPr lang="es-ES" i="1">
                              <a:latin typeface="Cambria Math" panose="02040503050406030204" pitchFamily="18" charset="0"/>
                            </a:rPr>
                          </m:ctrlPr>
                        </m:sSubPr>
                        <m:e>
                          <m:r>
                            <a:rPr lang="es-ES" i="1">
                              <a:latin typeface="Cambria Math" panose="02040503050406030204" pitchFamily="18" charset="0"/>
                              <a:ea typeface="Cambria Math" panose="02040503050406030204" pitchFamily="18" charset="0"/>
                            </a:rPr>
                            <m:t>∆</m:t>
                          </m:r>
                        </m:e>
                        <m:sub>
                          <m:r>
                            <a:rPr lang="es-CL" i="1">
                              <a:latin typeface="Cambria Math" panose="02040503050406030204" pitchFamily="18" charset="0"/>
                            </a:rPr>
                            <m:t>𝑓𝑙𝑜𝑡𝑎𝑛𝑑𝑜</m:t>
                          </m:r>
                          <m:r>
                            <a:rPr lang="es-CL" i="1">
                              <a:latin typeface="Cambria Math" panose="02040503050406030204" pitchFamily="18" charset="0"/>
                            </a:rPr>
                            <m:t> </m:t>
                          </m:r>
                          <m:r>
                            <a:rPr lang="es-CL" i="1">
                              <a:latin typeface="Cambria Math" panose="02040503050406030204" pitchFamily="18" charset="0"/>
                            </a:rPr>
                            <m:t>𝑙𝑖𝑏𝑟𝑒</m:t>
                          </m:r>
                        </m:sub>
                      </m:sSub>
                      <m:r>
                        <a:rPr lang="es-CL" b="0" i="1" smtClean="0">
                          <a:latin typeface="Cambria Math" panose="02040503050406030204" pitchFamily="18" charset="0"/>
                        </a:rPr>
                        <m:t>−</m:t>
                      </m:r>
                      <m:sSub>
                        <m:sSubPr>
                          <m:ctrlPr>
                            <a:rPr lang="es-ES" i="1">
                              <a:latin typeface="Cambria Math" panose="02040503050406030204" pitchFamily="18" charset="0"/>
                            </a:rPr>
                          </m:ctrlPr>
                        </m:sSubPr>
                        <m:e>
                          <m:r>
                            <a:rPr lang="es-ES" i="1">
                              <a:latin typeface="Cambria Math" panose="02040503050406030204" pitchFamily="18" charset="0"/>
                              <a:ea typeface="Cambria Math" panose="02040503050406030204" pitchFamily="18" charset="0"/>
                            </a:rPr>
                            <m:t>∆</m:t>
                          </m:r>
                        </m:e>
                        <m:sub>
                          <m:r>
                            <a:rPr lang="es-CL" i="1">
                              <a:latin typeface="Cambria Math" panose="02040503050406030204" pitchFamily="18" charset="0"/>
                              <a:ea typeface="Cambria Math" panose="02040503050406030204" pitchFamily="18" charset="0"/>
                            </a:rPr>
                            <m:t>𝑐𝑜𝑛</m:t>
                          </m:r>
                          <m:r>
                            <a:rPr lang="es-CL" i="1">
                              <a:latin typeface="Cambria Math" panose="02040503050406030204" pitchFamily="18" charset="0"/>
                              <a:ea typeface="Cambria Math" panose="02040503050406030204" pitchFamily="18" charset="0"/>
                            </a:rPr>
                            <m:t> 2 </m:t>
                          </m:r>
                          <m:r>
                            <a:rPr lang="es-CL" i="1">
                              <a:latin typeface="Cambria Math" panose="02040503050406030204" pitchFamily="18" charset="0"/>
                              <a:ea typeface="Cambria Math" panose="02040503050406030204" pitchFamily="18" charset="0"/>
                            </a:rPr>
                            <m:t>𝑚𝑒𝑡𝑟𝑜𝑠</m:t>
                          </m:r>
                          <m:r>
                            <a:rPr lang="es-CL" i="1">
                              <a:latin typeface="Cambria Math" panose="02040503050406030204" pitchFamily="18" charset="0"/>
                              <a:ea typeface="Cambria Math" panose="02040503050406030204" pitchFamily="18" charset="0"/>
                            </a:rPr>
                            <m:t> </m:t>
                          </m:r>
                          <m:r>
                            <a:rPr lang="es-CL" i="1">
                              <a:latin typeface="Cambria Math" panose="02040503050406030204" pitchFamily="18" charset="0"/>
                              <a:ea typeface="Cambria Math" panose="02040503050406030204" pitchFamily="18" charset="0"/>
                            </a:rPr>
                            <m:t>𝑑𝑒</m:t>
                          </m:r>
                          <m:r>
                            <a:rPr lang="es-CL" i="1">
                              <a:latin typeface="Cambria Math" panose="02040503050406030204" pitchFamily="18" charset="0"/>
                              <a:ea typeface="Cambria Math" panose="02040503050406030204" pitchFamily="18" charset="0"/>
                            </a:rPr>
                            <m:t> </m:t>
                          </m:r>
                          <m:r>
                            <a:rPr lang="es-CL" i="1">
                              <a:latin typeface="Cambria Math" panose="02040503050406030204" pitchFamily="18" charset="0"/>
                              <a:ea typeface="Cambria Math" panose="02040503050406030204" pitchFamily="18" charset="0"/>
                            </a:rPr>
                            <m:t>𝑐𝑎𝑙𝑎𝑑𝑜</m:t>
                          </m:r>
                        </m:sub>
                      </m:sSub>
                      <m:r>
                        <a:rPr lang="es-CL" i="1" smtClean="0">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336</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𝑡</m:t>
                          </m:r>
                        </m:e>
                      </m:d>
                      <m:r>
                        <a:rPr lang="es-CL" b="0" i="1" smtClean="0">
                          <a:latin typeface="Cambria Math" panose="02040503050406030204" pitchFamily="18" charset="0"/>
                          <a:ea typeface="Cambria Math" panose="02040503050406030204" pitchFamily="18" charset="0"/>
                        </a:rPr>
                        <m:t>−192</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𝑡</m:t>
                          </m:r>
                        </m:e>
                      </m:d>
                      <m:r>
                        <a:rPr lang="es-CL" b="0" i="1" smtClean="0">
                          <a:latin typeface="Cambria Math" panose="02040503050406030204" pitchFamily="18" charset="0"/>
                          <a:ea typeface="Cambria Math" panose="02040503050406030204" pitchFamily="18" charset="0"/>
                        </a:rPr>
                        <m:t>=144</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𝑡</m:t>
                          </m:r>
                        </m:e>
                      </m:d>
                    </m:oMath>
                  </m:oMathPara>
                </a14:m>
                <a:endParaRPr lang="es-ES" dirty="0"/>
              </a:p>
              <a:p>
                <a:r>
                  <a:rPr lang="es-ES" dirty="0"/>
                  <a:t>Otra forma para calcular el esfuerzo del pescante con 2 m de calado = </a:t>
                </a:r>
                <a:endParaRPr lang="es-CL" i="1" dirty="0">
                  <a:latin typeface="Cambria Math" panose="02040503050406030204" pitchFamily="18" charset="0"/>
                </a:endParaRPr>
              </a:p>
              <a:p>
                <a:pPr marL="0" indent="0">
                  <a:lnSpc>
                    <a:spcPct val="130000"/>
                  </a:lnSpc>
                  <a:buNone/>
                </a:pPr>
                <a14:m>
                  <m:oMathPara xmlns:m="http://schemas.openxmlformats.org/officeDocument/2006/math">
                    <m:oMathParaPr>
                      <m:jc m:val="centerGroup"/>
                    </m:oMathParaPr>
                    <m:oMath xmlns:m="http://schemas.openxmlformats.org/officeDocument/2006/math">
                      <m:r>
                        <a:rPr lang="es-CL" i="1" dirty="0">
                          <a:latin typeface="Cambria Math" panose="02040503050406030204" pitchFamily="18" charset="0"/>
                        </a:rPr>
                        <m:t>𝐶𝑎𝑟𝑔𝑎</m:t>
                      </m:r>
                      <m:r>
                        <a:rPr lang="es-CL" i="1" dirty="0">
                          <a:latin typeface="Cambria Math" panose="02040503050406030204" pitchFamily="18" charset="0"/>
                        </a:rPr>
                        <m:t> </m:t>
                      </m:r>
                      <m:r>
                        <a:rPr lang="es-CL" i="1" dirty="0">
                          <a:latin typeface="Cambria Math" panose="02040503050406030204" pitchFamily="18" charset="0"/>
                        </a:rPr>
                        <m:t>𝑑𝑒𝑙</m:t>
                      </m:r>
                      <m:r>
                        <a:rPr lang="es-CL" i="1" dirty="0">
                          <a:latin typeface="Cambria Math" panose="02040503050406030204" pitchFamily="18" charset="0"/>
                        </a:rPr>
                        <m:t> </m:t>
                      </m:r>
                      <m:r>
                        <a:rPr lang="es-CL" i="1" dirty="0">
                          <a:latin typeface="Cambria Math" panose="02040503050406030204" pitchFamily="18" charset="0"/>
                        </a:rPr>
                        <m:t>𝑝𝑒𝑠𝑐𝑎𝑛𝑡𝑒</m:t>
                      </m:r>
                      <m:r>
                        <a:rPr lang="es-CL" i="1" dirty="0">
                          <a:latin typeface="Cambria Math" panose="02040503050406030204" pitchFamily="18" charset="0"/>
                        </a:rPr>
                        <m:t> =16</m:t>
                      </m:r>
                      <m:d>
                        <m:dPr>
                          <m:ctrlPr>
                            <a:rPr lang="es-ES" i="1" dirty="0">
                              <a:latin typeface="Cambria Math" panose="02040503050406030204" pitchFamily="18" charset="0"/>
                            </a:rPr>
                          </m:ctrlPr>
                        </m:dPr>
                        <m:e>
                          <m:r>
                            <a:rPr lang="es-CL" i="1" dirty="0">
                              <a:latin typeface="Cambria Math" panose="02040503050406030204" pitchFamily="18" charset="0"/>
                            </a:rPr>
                            <m:t>𝑚</m:t>
                          </m:r>
                        </m:e>
                      </m:d>
                      <m:r>
                        <a:rPr lang="es-ES" i="1" dirty="0">
                          <a:latin typeface="Cambria Math" panose="02040503050406030204" pitchFamily="18" charset="0"/>
                        </a:rPr>
                        <m:t> × 6</m:t>
                      </m:r>
                      <m:d>
                        <m:dPr>
                          <m:ctrlPr>
                            <a:rPr lang="es-ES" i="1" dirty="0">
                              <a:latin typeface="Cambria Math" panose="02040503050406030204" pitchFamily="18" charset="0"/>
                            </a:rPr>
                          </m:ctrlPr>
                        </m:dPr>
                        <m:e>
                          <m:r>
                            <a:rPr lang="es-CL" i="1" dirty="0">
                              <a:latin typeface="Cambria Math" panose="02040503050406030204" pitchFamily="18" charset="0"/>
                            </a:rPr>
                            <m:t>𝑚</m:t>
                          </m:r>
                        </m:e>
                      </m:d>
                      <m:r>
                        <a:rPr lang="es-ES" i="1" dirty="0">
                          <a:latin typeface="Cambria Math" panose="02040503050406030204" pitchFamily="18" charset="0"/>
                        </a:rPr>
                        <m:t> ×(3,5</m:t>
                      </m:r>
                      <m:d>
                        <m:dPr>
                          <m:ctrlPr>
                            <a:rPr lang="es-ES" i="1" dirty="0">
                              <a:latin typeface="Cambria Math" panose="02040503050406030204" pitchFamily="18" charset="0"/>
                            </a:rPr>
                          </m:ctrlPr>
                        </m:dPr>
                        <m:e>
                          <m:r>
                            <a:rPr lang="es-CL" i="1" dirty="0">
                              <a:latin typeface="Cambria Math" panose="02040503050406030204" pitchFamily="18" charset="0"/>
                            </a:rPr>
                            <m:t>𝑚</m:t>
                          </m:r>
                        </m:e>
                      </m:d>
                      <m:r>
                        <a:rPr lang="es-ES" i="1" dirty="0">
                          <a:latin typeface="Cambria Math" panose="02040503050406030204" pitchFamily="18" charset="0"/>
                        </a:rPr>
                        <m:t> – 2</m:t>
                      </m:r>
                      <m:d>
                        <m:dPr>
                          <m:ctrlPr>
                            <a:rPr lang="es-ES" i="1" dirty="0">
                              <a:latin typeface="Cambria Math" panose="02040503050406030204" pitchFamily="18" charset="0"/>
                            </a:rPr>
                          </m:ctrlPr>
                        </m:dPr>
                        <m:e>
                          <m:r>
                            <a:rPr lang="es-CL" i="1" dirty="0">
                              <a:latin typeface="Cambria Math" panose="02040503050406030204" pitchFamily="18" charset="0"/>
                            </a:rPr>
                            <m:t>𝑚</m:t>
                          </m:r>
                        </m:e>
                      </m:d>
                      <m:r>
                        <a:rPr lang="es-ES" i="1" dirty="0">
                          <a:latin typeface="Cambria Math" panose="02040503050406030204" pitchFamily="18" charset="0"/>
                        </a:rPr>
                        <m:t>)×</m:t>
                      </m:r>
                      <m:r>
                        <a:rPr lang="es-CL" i="1" dirty="0">
                          <a:latin typeface="Cambria Math" panose="02040503050406030204" pitchFamily="18" charset="0"/>
                        </a:rPr>
                        <m:t>1</m:t>
                      </m:r>
                      <m:d>
                        <m:dPr>
                          <m:ctrlPr>
                            <a:rPr lang="es-CL" i="1" dirty="0">
                              <a:latin typeface="Cambria Math" panose="02040503050406030204" pitchFamily="18" charset="0"/>
                            </a:rPr>
                          </m:ctrlPr>
                        </m:dPr>
                        <m:e>
                          <m:f>
                            <m:fPr>
                              <m:ctrlPr>
                                <a:rPr lang="es-CL" i="1" dirty="0">
                                  <a:latin typeface="Cambria Math" panose="02040503050406030204" pitchFamily="18" charset="0"/>
                                </a:rPr>
                              </m:ctrlPr>
                            </m:fPr>
                            <m:num>
                              <m:r>
                                <a:rPr lang="es-CL" i="1" dirty="0">
                                  <a:latin typeface="Cambria Math" panose="02040503050406030204" pitchFamily="18" charset="0"/>
                                </a:rPr>
                                <m:t>𝑡</m:t>
                              </m:r>
                            </m:num>
                            <m:den>
                              <m:sSup>
                                <m:sSupPr>
                                  <m:ctrlPr>
                                    <a:rPr lang="es-CL" i="1" dirty="0">
                                      <a:latin typeface="Cambria Math" panose="02040503050406030204" pitchFamily="18" charset="0"/>
                                    </a:rPr>
                                  </m:ctrlPr>
                                </m:sSupPr>
                                <m:e>
                                  <m:r>
                                    <a:rPr lang="es-CL" i="1" dirty="0">
                                      <a:latin typeface="Cambria Math" panose="02040503050406030204" pitchFamily="18" charset="0"/>
                                    </a:rPr>
                                    <m:t>𝑚</m:t>
                                  </m:r>
                                </m:e>
                                <m:sup>
                                  <m:r>
                                    <a:rPr lang="es-CL" i="1" dirty="0">
                                      <a:latin typeface="Cambria Math" panose="02040503050406030204" pitchFamily="18" charset="0"/>
                                    </a:rPr>
                                    <m:t>3</m:t>
                                  </m:r>
                                </m:sup>
                              </m:sSup>
                            </m:den>
                          </m:f>
                        </m:e>
                      </m:d>
                      <m:r>
                        <a:rPr lang="es-CL" i="1" dirty="0">
                          <a:latin typeface="Cambria Math" panose="02040503050406030204" pitchFamily="18" charset="0"/>
                        </a:rPr>
                        <m:t>=144</m:t>
                      </m:r>
                      <m:d>
                        <m:dPr>
                          <m:ctrlPr>
                            <a:rPr lang="es-CL" i="1" dirty="0">
                              <a:latin typeface="Cambria Math" panose="02040503050406030204" pitchFamily="18" charset="0"/>
                            </a:rPr>
                          </m:ctrlPr>
                        </m:dPr>
                        <m:e>
                          <m:r>
                            <a:rPr lang="es-CL" i="1" dirty="0">
                              <a:latin typeface="Cambria Math" panose="02040503050406030204" pitchFamily="18" charset="0"/>
                            </a:rPr>
                            <m:t>𝑡</m:t>
                          </m:r>
                        </m:e>
                      </m:d>
                    </m:oMath>
                  </m:oMathPara>
                </a14:m>
                <a:endParaRPr lang="es-CL" i="1" dirty="0">
                  <a:latin typeface="Cambria Math" panose="02040503050406030204" pitchFamily="18" charset="0"/>
                </a:endParaRPr>
              </a:p>
              <a:p>
                <a:r>
                  <a:rPr lang="es-ES" dirty="0"/>
                  <a:t>Respuesta: 144 toneladas.</a:t>
                </a:r>
              </a:p>
            </p:txBody>
          </p:sp>
        </mc:Choice>
        <mc:Fallback xmlns="">
          <p:sp>
            <p:nvSpPr>
              <p:cNvPr id="99331" name="Rectangle 3"/>
              <p:cNvSpPr>
                <a:spLocks noGrp="1" noRot="1" noChangeAspect="1" noMove="1" noResize="1" noEditPoints="1" noAdjustHandles="1" noChangeArrowheads="1" noChangeShapeType="1" noTextEdit="1"/>
              </p:cNvSpPr>
              <p:nvPr>
                <p:ph type="body" idx="1"/>
              </p:nvPr>
            </p:nvSpPr>
            <p:spPr>
              <a:blipFill>
                <a:blip r:embed="rId2"/>
                <a:stretch>
                  <a:fillRect l="-114" t="-838"/>
                </a:stretch>
              </a:blipFill>
            </p:spPr>
            <p:txBody>
              <a:bodyPr/>
              <a:lstStyle/>
              <a:p>
                <a:r>
                  <a:rPr lang="es-CL">
                    <a:noFill/>
                  </a:rPr>
                  <a:t> </a:t>
                </a:r>
              </a:p>
            </p:txBody>
          </p:sp>
        </mc:Fallback>
      </mc:AlternateContent>
      <p:sp>
        <p:nvSpPr>
          <p:cNvPr id="2" name="Marcador de fecha 1">
            <a:extLst>
              <a:ext uri="{FF2B5EF4-FFF2-40B4-BE49-F238E27FC236}">
                <a16:creationId xmlns:a16="http://schemas.microsoft.com/office/drawing/2014/main" id="{323F4DD5-7913-E677-4E91-C6FF2D152FF6}"/>
              </a:ext>
            </a:extLst>
          </p:cNvPr>
          <p:cNvSpPr>
            <a:spLocks noGrp="1"/>
          </p:cNvSpPr>
          <p:nvPr>
            <p:ph type="dt" sz="half" idx="10"/>
          </p:nvPr>
        </p:nvSpPr>
        <p:spPr/>
        <p:txBody>
          <a:bodyPr/>
          <a:lstStyle/>
          <a:p>
            <a:fld id="{96A30AA1-5644-4805-AAC4-8901BB040271}" type="datetime1">
              <a:rPr lang="es-CL" smtClean="0"/>
              <a:t>10-02-2026</a:t>
            </a:fld>
            <a:endParaRPr lang="en-US"/>
          </a:p>
        </p:txBody>
      </p:sp>
      <p:sp>
        <p:nvSpPr>
          <p:cNvPr id="3" name="Marcador de pie de página 2">
            <a:extLst>
              <a:ext uri="{FF2B5EF4-FFF2-40B4-BE49-F238E27FC236}">
                <a16:creationId xmlns:a16="http://schemas.microsoft.com/office/drawing/2014/main" id="{B8BBD3A0-AA59-7766-E7E8-2C39E674CD68}"/>
              </a:ext>
            </a:extLst>
          </p:cNvPr>
          <p:cNvSpPr>
            <a:spLocks noGrp="1"/>
          </p:cNvSpPr>
          <p:nvPr>
            <p:ph type="ftr" sz="quarter" idx="11"/>
          </p:nvPr>
        </p:nvSpPr>
        <p:spPr/>
        <p:txBody>
          <a:bodyPr/>
          <a:lstStyle/>
          <a:p>
            <a:r>
              <a:rPr lang="en-US" dirty="0" err="1"/>
              <a:t>Fundamentos</a:t>
            </a:r>
            <a:r>
              <a:rPr lang="en-US" dirty="0"/>
              <a:t> de </a:t>
            </a:r>
            <a:r>
              <a:rPr lang="en-US" dirty="0" err="1"/>
              <a:t>Estabildad</a:t>
            </a:r>
            <a:r>
              <a:rPr lang="en-US" dirty="0"/>
              <a:t> UT 1</a:t>
            </a: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A6F1221D-A274-4AAA-A902-268CFA0FFA6C}" type="slidenum">
              <a:rPr lang="es-ES"/>
              <a:pPr/>
              <a:t>40</a:t>
            </a:fld>
            <a:endParaRPr lang="es-ES"/>
          </a:p>
        </p:txBody>
      </p:sp>
      <p:sp>
        <p:nvSpPr>
          <p:cNvPr id="116738" name="Rectangle 2"/>
          <p:cNvSpPr>
            <a:spLocks noGrp="1" noChangeArrowheads="1"/>
          </p:cNvSpPr>
          <p:nvPr>
            <p:ph type="title"/>
          </p:nvPr>
        </p:nvSpPr>
        <p:spPr/>
        <p:txBody>
          <a:bodyPr>
            <a:normAutofit/>
          </a:bodyPr>
          <a:lstStyle/>
          <a:p>
            <a:r>
              <a:rPr lang="es-ES" dirty="0"/>
              <a:t>Relación de densidad v/s Calado y Desplazamiento</a:t>
            </a:r>
          </a:p>
        </p:txBody>
      </p:sp>
      <p:sp>
        <p:nvSpPr>
          <p:cNvPr id="116739" name="Rectangle 3"/>
          <p:cNvSpPr>
            <a:spLocks noGrp="1" noChangeArrowheads="1"/>
          </p:cNvSpPr>
          <p:nvPr>
            <p:ph type="body" idx="1"/>
          </p:nvPr>
        </p:nvSpPr>
        <p:spPr/>
        <p:txBody>
          <a:bodyPr/>
          <a:lstStyle/>
          <a:p>
            <a:r>
              <a:rPr lang="es-ES" sz="2400" dirty="0"/>
              <a:t>Efecto del cambio de densidad del agua cuando el desplazamiento es constante.</a:t>
            </a:r>
          </a:p>
          <a:p>
            <a:pPr lvl="1"/>
            <a:r>
              <a:rPr lang="es-ES" sz="2000" dirty="0"/>
              <a:t>Cuando un buque se desplaza de agua de una densidad a otra, cambiará su calado.</a:t>
            </a:r>
          </a:p>
          <a:p>
            <a:pPr lvl="1"/>
            <a:r>
              <a:rPr lang="es-ES" sz="2000" dirty="0"/>
              <a:t>Esto se debe a que el buque desplaza la misma cantidad de masa de agua en cada caso.</a:t>
            </a:r>
          </a:p>
          <a:p>
            <a:pPr lvl="1">
              <a:spcBef>
                <a:spcPts val="600"/>
              </a:spcBef>
            </a:pPr>
            <a:r>
              <a:rPr lang="es-ES" sz="2000" dirty="0"/>
              <a:t>Como cambia la densidad del agua, el volumen de agua desplazada también variará</a:t>
            </a:r>
          </a:p>
          <a:p>
            <a:pPr lvl="2">
              <a:spcBef>
                <a:spcPts val="600"/>
              </a:spcBef>
            </a:pPr>
            <a:r>
              <a:rPr lang="es-ES" sz="1800" dirty="0"/>
              <a:t>Masa = Volumen x Densidad</a:t>
            </a:r>
          </a:p>
          <a:p>
            <a:pPr lvl="2">
              <a:spcBef>
                <a:spcPts val="600"/>
              </a:spcBef>
            </a:pPr>
            <a:r>
              <a:rPr lang="es-ES" sz="1800" dirty="0"/>
              <a:t>Si la densidad del agua aumenta, el volumen de agua desplazada disminuirá para mantener la masa constante y viceversa.</a:t>
            </a:r>
          </a:p>
        </p:txBody>
      </p:sp>
      <p:sp>
        <p:nvSpPr>
          <p:cNvPr id="2" name="Marcador de fecha 1">
            <a:extLst>
              <a:ext uri="{FF2B5EF4-FFF2-40B4-BE49-F238E27FC236}">
                <a16:creationId xmlns:a16="http://schemas.microsoft.com/office/drawing/2014/main" id="{4F370B1A-BA39-9B38-19F0-09F0F8610A46}"/>
              </a:ext>
            </a:extLst>
          </p:cNvPr>
          <p:cNvSpPr>
            <a:spLocks noGrp="1"/>
          </p:cNvSpPr>
          <p:nvPr>
            <p:ph type="dt" sz="half" idx="10"/>
          </p:nvPr>
        </p:nvSpPr>
        <p:spPr/>
        <p:txBody>
          <a:bodyPr/>
          <a:lstStyle/>
          <a:p>
            <a:fld id="{9F7C4E70-3F17-4F29-A327-A455F98068AA}" type="datetime1">
              <a:rPr lang="es-CL" smtClean="0"/>
              <a:t>10-02-2026</a:t>
            </a:fld>
            <a:endParaRPr lang="en-US"/>
          </a:p>
        </p:txBody>
      </p:sp>
      <p:sp>
        <p:nvSpPr>
          <p:cNvPr id="3" name="Marcador de pie de página 2">
            <a:extLst>
              <a:ext uri="{FF2B5EF4-FFF2-40B4-BE49-F238E27FC236}">
                <a16:creationId xmlns:a16="http://schemas.microsoft.com/office/drawing/2014/main" id="{879A436D-6D63-78A4-2D92-340E832D280E}"/>
              </a:ext>
            </a:extLst>
          </p:cNvPr>
          <p:cNvSpPr>
            <a:spLocks noGrp="1"/>
          </p:cNvSpPr>
          <p:nvPr>
            <p:ph type="ftr" sz="quarter" idx="11"/>
          </p:nvPr>
        </p:nvSpPr>
        <p:spPr/>
        <p:txBody>
          <a:bodyPr/>
          <a:lstStyle/>
          <a:p>
            <a:r>
              <a:rPr lang="en-US"/>
              <a:t>Fundamentos de Estabildad UT 1</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16739">
                                            <p:txEl>
                                              <p:pRg st="1" end="1"/>
                                            </p:txEl>
                                          </p:spTgt>
                                        </p:tgtEl>
                                        <p:attrNameLst>
                                          <p:attrName>style.visibility</p:attrName>
                                        </p:attrNameLst>
                                      </p:cBhvr>
                                      <p:to>
                                        <p:strVal val="visible"/>
                                      </p:to>
                                    </p:set>
                                    <p:animEffect transition="in" filter="dissolve">
                                      <p:cBhvr>
                                        <p:cTn id="7" dur="500"/>
                                        <p:tgtEl>
                                          <p:spTgt spid="11673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16739">
                                            <p:txEl>
                                              <p:pRg st="2" end="2"/>
                                            </p:txEl>
                                          </p:spTgt>
                                        </p:tgtEl>
                                        <p:attrNameLst>
                                          <p:attrName>style.visibility</p:attrName>
                                        </p:attrNameLst>
                                      </p:cBhvr>
                                      <p:to>
                                        <p:strVal val="visible"/>
                                      </p:to>
                                    </p:set>
                                    <p:animEffect transition="in" filter="dissolve">
                                      <p:cBhvr>
                                        <p:cTn id="12" dur="500"/>
                                        <p:tgtEl>
                                          <p:spTgt spid="11673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16739">
                                            <p:txEl>
                                              <p:pRg st="3" end="3"/>
                                            </p:txEl>
                                          </p:spTgt>
                                        </p:tgtEl>
                                        <p:attrNameLst>
                                          <p:attrName>style.visibility</p:attrName>
                                        </p:attrNameLst>
                                      </p:cBhvr>
                                      <p:to>
                                        <p:strVal val="visible"/>
                                      </p:to>
                                    </p:set>
                                    <p:animEffect transition="in" filter="dissolve">
                                      <p:cBhvr>
                                        <p:cTn id="17" dur="500"/>
                                        <p:tgtEl>
                                          <p:spTgt spid="11673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16739">
                                            <p:txEl>
                                              <p:pRg st="4" end="4"/>
                                            </p:txEl>
                                          </p:spTgt>
                                        </p:tgtEl>
                                        <p:attrNameLst>
                                          <p:attrName>style.visibility</p:attrName>
                                        </p:attrNameLst>
                                      </p:cBhvr>
                                      <p:to>
                                        <p:strVal val="visible"/>
                                      </p:to>
                                    </p:set>
                                    <p:animEffect transition="in" filter="dissolve">
                                      <p:cBhvr>
                                        <p:cTn id="22" dur="500"/>
                                        <p:tgtEl>
                                          <p:spTgt spid="11673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116739">
                                            <p:txEl>
                                              <p:pRg st="5" end="5"/>
                                            </p:txEl>
                                          </p:spTgt>
                                        </p:tgtEl>
                                        <p:attrNameLst>
                                          <p:attrName>style.visibility</p:attrName>
                                        </p:attrNameLst>
                                      </p:cBhvr>
                                      <p:to>
                                        <p:strVal val="visible"/>
                                      </p:to>
                                    </p:set>
                                    <p:animEffect transition="in" filter="dissolve">
                                      <p:cBhvr>
                                        <p:cTn id="27" dur="500"/>
                                        <p:tgtEl>
                                          <p:spTgt spid="11673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598B99-6E12-D88C-955E-7E9934785156}"/>
              </a:ext>
            </a:extLst>
          </p:cNvPr>
          <p:cNvSpPr>
            <a:spLocks noGrp="1"/>
          </p:cNvSpPr>
          <p:nvPr>
            <p:ph type="title"/>
          </p:nvPr>
        </p:nvSpPr>
        <p:spPr/>
        <p:txBody>
          <a:bodyPr/>
          <a:lstStyle/>
          <a:p>
            <a:r>
              <a:rPr lang="es-MX" dirty="0"/>
              <a:t>Relación de densidad v/s Calado y Desplazamiento</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5AC71A0B-D3F7-2825-8043-F57D8196D03E}"/>
                  </a:ext>
                </a:extLst>
              </p:cNvPr>
              <p:cNvSpPr>
                <a:spLocks noGrp="1"/>
              </p:cNvSpPr>
              <p:nvPr>
                <p:ph idx="1"/>
              </p:nvPr>
            </p:nvSpPr>
            <p:spPr/>
            <p:txBody>
              <a:bodyPr>
                <a:normAutofit fontScale="85000" lnSpcReduction="10000"/>
              </a:bodyPr>
              <a:lstStyle/>
              <a:p>
                <a:r>
                  <a:rPr lang="es-ES" dirty="0"/>
                  <a:t>Para artefactos navales con casco de forma rectangular - Sea 1 para valores nuevos y 2 valores anteriores.</a:t>
                </a:r>
              </a:p>
              <a:p>
                <a:pPr lvl="1"/>
                <a14:m>
                  <m:oMath xmlns:m="http://schemas.openxmlformats.org/officeDocument/2006/math">
                    <m:sSub>
                      <m:sSubPr>
                        <m:ctrlPr>
                          <a:rPr lang="es-ES" i="1" dirty="0">
                            <a:latin typeface="Cambria Math" panose="02040503050406030204" pitchFamily="18" charset="0"/>
                          </a:rPr>
                        </m:ctrlPr>
                      </m:sSubPr>
                      <m:e>
                        <m:r>
                          <a:rPr lang="es-ES" i="1" dirty="0">
                            <a:latin typeface="Cambria Math" panose="02040503050406030204" pitchFamily="18" charset="0"/>
                          </a:rPr>
                          <m:t>𝑀𝑎𝑠𝑎</m:t>
                        </m:r>
                        <m:r>
                          <a:rPr lang="es-ES" i="1" dirty="0">
                            <a:latin typeface="Cambria Math" panose="02040503050406030204" pitchFamily="18" charset="0"/>
                          </a:rPr>
                          <m:t> </m:t>
                        </m:r>
                        <m:r>
                          <a:rPr lang="es-ES" i="1" dirty="0">
                            <a:latin typeface="Cambria Math" panose="02040503050406030204" pitchFamily="18" charset="0"/>
                          </a:rPr>
                          <m:t>𝑑𝑒</m:t>
                        </m:r>
                        <m:r>
                          <a:rPr lang="es-ES" i="1" dirty="0">
                            <a:latin typeface="Cambria Math" panose="02040503050406030204" pitchFamily="18" charset="0"/>
                          </a:rPr>
                          <m:t> </m:t>
                        </m:r>
                        <m:r>
                          <a:rPr lang="es-ES" i="1" dirty="0">
                            <a:latin typeface="Cambria Math" panose="02040503050406030204" pitchFamily="18" charset="0"/>
                          </a:rPr>
                          <m:t>𝑎𝑔𝑢𝑎</m:t>
                        </m:r>
                        <m:r>
                          <a:rPr lang="es-ES" i="1" dirty="0">
                            <a:latin typeface="Cambria Math" panose="02040503050406030204" pitchFamily="18" charset="0"/>
                          </a:rPr>
                          <m:t> </m:t>
                        </m:r>
                        <m:r>
                          <a:rPr lang="es-ES" i="1" dirty="0">
                            <a:latin typeface="Cambria Math" panose="02040503050406030204" pitchFamily="18" charset="0"/>
                          </a:rPr>
                          <m:t>𝑑𝑒𝑠𝑝𝑙𝑎𝑧𝑎𝑑𝑎</m:t>
                        </m:r>
                      </m:e>
                      <m:sub>
                        <m:r>
                          <a:rPr lang="es-ES" i="1" dirty="0">
                            <a:latin typeface="Cambria Math" panose="02040503050406030204" pitchFamily="18" charset="0"/>
                          </a:rPr>
                          <m:t>1</m:t>
                        </m:r>
                      </m:sub>
                    </m:sSub>
                    <m:r>
                      <a:rPr lang="es-ES" i="1" dirty="0">
                        <a:latin typeface="Cambria Math" panose="02040503050406030204" pitchFamily="18" charset="0"/>
                      </a:rPr>
                      <m:t> =</m:t>
                    </m:r>
                    <m:sSub>
                      <m:sSubPr>
                        <m:ctrlPr>
                          <a:rPr lang="es-ES" i="1" dirty="0">
                            <a:latin typeface="Cambria Math" panose="02040503050406030204" pitchFamily="18" charset="0"/>
                          </a:rPr>
                        </m:ctrlPr>
                      </m:sSubPr>
                      <m:e>
                        <m:r>
                          <a:rPr lang="es-ES" i="1" dirty="0">
                            <a:latin typeface="Cambria Math" panose="02040503050406030204" pitchFamily="18" charset="0"/>
                          </a:rPr>
                          <m:t>𝑀𝑎𝑠𝑎</m:t>
                        </m:r>
                        <m:r>
                          <a:rPr lang="es-ES" i="1" dirty="0">
                            <a:latin typeface="Cambria Math" panose="02040503050406030204" pitchFamily="18" charset="0"/>
                          </a:rPr>
                          <m:t> </m:t>
                        </m:r>
                        <m:r>
                          <a:rPr lang="es-ES" i="1" dirty="0">
                            <a:latin typeface="Cambria Math" panose="02040503050406030204" pitchFamily="18" charset="0"/>
                          </a:rPr>
                          <m:t>𝑑𝑒</m:t>
                        </m:r>
                        <m:r>
                          <a:rPr lang="es-ES" i="1" dirty="0">
                            <a:latin typeface="Cambria Math" panose="02040503050406030204" pitchFamily="18" charset="0"/>
                          </a:rPr>
                          <m:t> </m:t>
                        </m:r>
                        <m:r>
                          <a:rPr lang="es-ES" i="1" dirty="0">
                            <a:latin typeface="Cambria Math" panose="02040503050406030204" pitchFamily="18" charset="0"/>
                          </a:rPr>
                          <m:t>𝑎𝑔𝑢𝑎</m:t>
                        </m:r>
                        <m:r>
                          <a:rPr lang="es-ES" i="1" dirty="0">
                            <a:latin typeface="Cambria Math" panose="02040503050406030204" pitchFamily="18" charset="0"/>
                          </a:rPr>
                          <m:t> </m:t>
                        </m:r>
                        <m:r>
                          <a:rPr lang="es-ES" i="1" dirty="0">
                            <a:latin typeface="Cambria Math" panose="02040503050406030204" pitchFamily="18" charset="0"/>
                          </a:rPr>
                          <m:t>𝑑𝑒𝑠𝑝𝑙𝑎𝑧𝑎𝑑𝑎</m:t>
                        </m:r>
                      </m:e>
                      <m:sub>
                        <m:r>
                          <a:rPr lang="es-CL" i="1" dirty="0">
                            <a:latin typeface="Cambria Math" panose="02040503050406030204" pitchFamily="18" charset="0"/>
                          </a:rPr>
                          <m:t>2</m:t>
                        </m:r>
                      </m:sub>
                    </m:sSub>
                  </m:oMath>
                </a14:m>
                <a:endParaRPr lang="es-ES" dirty="0"/>
              </a:p>
              <a:p>
                <a:pPr lvl="1">
                  <a:spcBef>
                    <a:spcPts val="600"/>
                  </a:spcBef>
                </a:pPr>
                <a14:m>
                  <m:oMath xmlns:m="http://schemas.openxmlformats.org/officeDocument/2006/math">
                    <m:sSub>
                      <m:sSubPr>
                        <m:ctrlPr>
                          <a:rPr lang="es-ES" i="1" dirty="0">
                            <a:latin typeface="Cambria Math" panose="02040503050406030204" pitchFamily="18" charset="0"/>
                          </a:rPr>
                        </m:ctrlPr>
                      </m:sSubPr>
                      <m:e>
                        <m:r>
                          <a:rPr lang="es-ES" i="1" dirty="0">
                            <a:latin typeface="Cambria Math" panose="02040503050406030204" pitchFamily="18" charset="0"/>
                          </a:rPr>
                          <m:t>𝑉𝑜𝑙𝑢𝑚𝑒𝑛</m:t>
                        </m:r>
                      </m:e>
                      <m:sub>
                        <m:r>
                          <a:rPr lang="es-ES" i="1" dirty="0">
                            <a:latin typeface="Cambria Math" panose="02040503050406030204" pitchFamily="18" charset="0"/>
                          </a:rPr>
                          <m:t>1</m:t>
                        </m:r>
                      </m:sub>
                    </m:sSub>
                    <m:r>
                      <a:rPr lang="es-ES" i="1" dirty="0">
                        <a:latin typeface="Cambria Math" panose="02040503050406030204" pitchFamily="18" charset="0"/>
                      </a:rPr>
                      <m:t> </m:t>
                    </m:r>
                    <m:r>
                      <a:rPr lang="es-ES" i="1" dirty="0">
                        <a:latin typeface="Cambria Math" panose="02040503050406030204" pitchFamily="18" charset="0"/>
                      </a:rPr>
                      <m:t>𝑥</m:t>
                    </m:r>
                    <m:r>
                      <a:rPr lang="es-ES" i="1" dirty="0">
                        <a:latin typeface="Cambria Math" panose="02040503050406030204" pitchFamily="18" charset="0"/>
                      </a:rPr>
                      <m:t> </m:t>
                    </m:r>
                    <m:sSub>
                      <m:sSubPr>
                        <m:ctrlPr>
                          <a:rPr lang="es-ES" i="1" dirty="0">
                            <a:latin typeface="Cambria Math" panose="02040503050406030204" pitchFamily="18" charset="0"/>
                          </a:rPr>
                        </m:ctrlPr>
                      </m:sSubPr>
                      <m:e>
                        <m:r>
                          <a:rPr lang="es-ES" i="1" dirty="0">
                            <a:latin typeface="Cambria Math" panose="02040503050406030204" pitchFamily="18" charset="0"/>
                            <a:ea typeface="Cambria Math" panose="02040503050406030204" pitchFamily="18" charset="0"/>
                          </a:rPr>
                          <m:t>𝜌</m:t>
                        </m:r>
                      </m:e>
                      <m:sub>
                        <m:r>
                          <a:rPr lang="es-ES" i="1" dirty="0">
                            <a:latin typeface="Cambria Math" panose="02040503050406030204" pitchFamily="18" charset="0"/>
                          </a:rPr>
                          <m:t>1</m:t>
                        </m:r>
                      </m:sub>
                    </m:sSub>
                    <m:r>
                      <a:rPr lang="es-ES" i="1" dirty="0">
                        <a:latin typeface="Cambria Math" panose="02040503050406030204" pitchFamily="18" charset="0"/>
                      </a:rPr>
                      <m:t>=</m:t>
                    </m:r>
                    <m:sSub>
                      <m:sSubPr>
                        <m:ctrlPr>
                          <a:rPr lang="es-ES" i="1" dirty="0">
                            <a:latin typeface="Cambria Math" panose="02040503050406030204" pitchFamily="18" charset="0"/>
                          </a:rPr>
                        </m:ctrlPr>
                      </m:sSubPr>
                      <m:e>
                        <m:r>
                          <a:rPr lang="es-ES" i="1" dirty="0">
                            <a:latin typeface="Cambria Math" panose="02040503050406030204" pitchFamily="18" charset="0"/>
                          </a:rPr>
                          <m:t>𝑉𝑜𝑙𝑢𝑚𝑒𝑛</m:t>
                        </m:r>
                      </m:e>
                      <m:sub>
                        <m:r>
                          <a:rPr lang="es-CL" i="1" dirty="0">
                            <a:latin typeface="Cambria Math" panose="02040503050406030204" pitchFamily="18" charset="0"/>
                          </a:rPr>
                          <m:t>2</m:t>
                        </m:r>
                      </m:sub>
                    </m:sSub>
                    <m:r>
                      <a:rPr lang="es-ES" i="1" dirty="0">
                        <a:latin typeface="Cambria Math" panose="02040503050406030204" pitchFamily="18" charset="0"/>
                      </a:rPr>
                      <m:t> </m:t>
                    </m:r>
                    <m:r>
                      <a:rPr lang="es-ES" i="1" dirty="0">
                        <a:latin typeface="Cambria Math" panose="02040503050406030204" pitchFamily="18" charset="0"/>
                      </a:rPr>
                      <m:t>𝑥</m:t>
                    </m:r>
                    <m:r>
                      <a:rPr lang="es-ES" i="1" dirty="0">
                        <a:latin typeface="Cambria Math" panose="02040503050406030204" pitchFamily="18" charset="0"/>
                      </a:rPr>
                      <m:t> </m:t>
                    </m:r>
                    <m:sSub>
                      <m:sSubPr>
                        <m:ctrlPr>
                          <a:rPr lang="es-ES" i="1" dirty="0">
                            <a:latin typeface="Cambria Math" panose="02040503050406030204" pitchFamily="18" charset="0"/>
                          </a:rPr>
                        </m:ctrlPr>
                      </m:sSubPr>
                      <m:e>
                        <m:r>
                          <a:rPr lang="es-ES" i="1" dirty="0">
                            <a:latin typeface="Cambria Math" panose="02040503050406030204" pitchFamily="18" charset="0"/>
                            <a:ea typeface="Cambria Math" panose="02040503050406030204" pitchFamily="18" charset="0"/>
                          </a:rPr>
                          <m:t>𝜌</m:t>
                        </m:r>
                      </m:e>
                      <m:sub>
                        <m:r>
                          <a:rPr lang="es-CL" i="1" dirty="0">
                            <a:latin typeface="Cambria Math" panose="02040503050406030204" pitchFamily="18" charset="0"/>
                          </a:rPr>
                          <m:t>2</m:t>
                        </m:r>
                      </m:sub>
                    </m:sSub>
                  </m:oMath>
                </a14:m>
                <a:endParaRPr lang="es-ES" dirty="0"/>
              </a:p>
              <a:p>
                <a:pPr lvl="1">
                  <a:spcBef>
                    <a:spcPts val="600"/>
                  </a:spcBef>
                </a:pPr>
                <a14:m>
                  <m:oMath xmlns:m="http://schemas.openxmlformats.org/officeDocument/2006/math">
                    <m:f>
                      <m:fPr>
                        <m:ctrlPr>
                          <a:rPr lang="es-ES" i="1">
                            <a:latin typeface="Cambria Math" panose="02040503050406030204" pitchFamily="18" charset="0"/>
                          </a:rPr>
                        </m:ctrlPr>
                      </m:fPr>
                      <m:num>
                        <m:sSub>
                          <m:sSubPr>
                            <m:ctrlPr>
                              <a:rPr lang="es-ES" i="1" dirty="0">
                                <a:latin typeface="Cambria Math" panose="02040503050406030204" pitchFamily="18" charset="0"/>
                              </a:rPr>
                            </m:ctrlPr>
                          </m:sSubPr>
                          <m:e>
                            <m:r>
                              <a:rPr lang="es-ES" i="1" dirty="0">
                                <a:latin typeface="Cambria Math" panose="02040503050406030204" pitchFamily="18" charset="0"/>
                              </a:rPr>
                              <m:t>𝑉𝑜𝑙𝑢𝑚𝑒𝑛</m:t>
                            </m:r>
                          </m:e>
                          <m:sub>
                            <m:r>
                              <a:rPr lang="es-ES" i="1" dirty="0">
                                <a:latin typeface="Cambria Math" panose="02040503050406030204" pitchFamily="18" charset="0"/>
                              </a:rPr>
                              <m:t>1</m:t>
                            </m:r>
                          </m:sub>
                        </m:sSub>
                      </m:num>
                      <m:den>
                        <m:sSub>
                          <m:sSubPr>
                            <m:ctrlPr>
                              <a:rPr lang="es-ES" i="1" dirty="0">
                                <a:latin typeface="Cambria Math" panose="02040503050406030204" pitchFamily="18" charset="0"/>
                              </a:rPr>
                            </m:ctrlPr>
                          </m:sSubPr>
                          <m:e>
                            <m:r>
                              <a:rPr lang="es-ES" i="1" dirty="0">
                                <a:latin typeface="Cambria Math" panose="02040503050406030204" pitchFamily="18" charset="0"/>
                              </a:rPr>
                              <m:t>𝑉𝑜𝑙𝑢𝑚𝑒𝑛</m:t>
                            </m:r>
                          </m:e>
                          <m:sub>
                            <m:r>
                              <a:rPr lang="es-CL" i="1" dirty="0">
                                <a:latin typeface="Cambria Math" panose="02040503050406030204" pitchFamily="18" charset="0"/>
                              </a:rPr>
                              <m:t>2</m:t>
                            </m:r>
                          </m:sub>
                        </m:sSub>
                      </m:den>
                    </m:f>
                    <m:r>
                      <a:rPr lang="es-ES" i="1">
                        <a:latin typeface="Cambria Math" panose="02040503050406030204" pitchFamily="18" charset="0"/>
                        <a:ea typeface="Cambria Math" panose="02040503050406030204" pitchFamily="18" charset="0"/>
                      </a:rPr>
                      <m:t>=</m:t>
                    </m:r>
                    <m:f>
                      <m:fPr>
                        <m:ctrlPr>
                          <a:rPr lang="es-ES" i="1">
                            <a:latin typeface="Cambria Math" panose="02040503050406030204" pitchFamily="18" charset="0"/>
                            <a:ea typeface="Cambria Math" panose="02040503050406030204" pitchFamily="18" charset="0"/>
                          </a:rPr>
                        </m:ctrlPr>
                      </m:fPr>
                      <m:num>
                        <m:sSub>
                          <m:sSubPr>
                            <m:ctrlPr>
                              <a:rPr lang="es-ES" i="1" dirty="0">
                                <a:latin typeface="Cambria Math" panose="02040503050406030204" pitchFamily="18" charset="0"/>
                              </a:rPr>
                            </m:ctrlPr>
                          </m:sSubPr>
                          <m:e>
                            <m:r>
                              <a:rPr lang="es-ES" i="1" dirty="0">
                                <a:latin typeface="Cambria Math" panose="02040503050406030204" pitchFamily="18" charset="0"/>
                                <a:ea typeface="Cambria Math" panose="02040503050406030204" pitchFamily="18" charset="0"/>
                              </a:rPr>
                              <m:t>𝜌</m:t>
                            </m:r>
                          </m:e>
                          <m:sub>
                            <m:r>
                              <a:rPr lang="es-CL" i="1" dirty="0">
                                <a:latin typeface="Cambria Math" panose="02040503050406030204" pitchFamily="18" charset="0"/>
                              </a:rPr>
                              <m:t>2</m:t>
                            </m:r>
                          </m:sub>
                        </m:sSub>
                      </m:num>
                      <m:den>
                        <m:sSub>
                          <m:sSubPr>
                            <m:ctrlPr>
                              <a:rPr lang="es-ES" i="1" dirty="0">
                                <a:latin typeface="Cambria Math" panose="02040503050406030204" pitchFamily="18" charset="0"/>
                              </a:rPr>
                            </m:ctrlPr>
                          </m:sSubPr>
                          <m:e>
                            <m:r>
                              <a:rPr lang="es-ES" i="1" dirty="0">
                                <a:latin typeface="Cambria Math" panose="02040503050406030204" pitchFamily="18" charset="0"/>
                                <a:ea typeface="Cambria Math" panose="02040503050406030204" pitchFamily="18" charset="0"/>
                              </a:rPr>
                              <m:t>𝜌</m:t>
                            </m:r>
                          </m:e>
                          <m:sub>
                            <m:r>
                              <a:rPr lang="es-ES" i="1" dirty="0">
                                <a:latin typeface="Cambria Math" panose="02040503050406030204" pitchFamily="18" charset="0"/>
                              </a:rPr>
                              <m:t>1</m:t>
                            </m:r>
                          </m:sub>
                        </m:sSub>
                      </m:den>
                    </m:f>
                  </m:oMath>
                </a14:m>
                <a:endParaRPr lang="es-ES" dirty="0"/>
              </a:p>
              <a:p>
                <a:pPr marL="393192" lvl="1" indent="0">
                  <a:spcBef>
                    <a:spcPts val="600"/>
                  </a:spcBef>
                  <a:buNone/>
                </a:pPr>
                <a:r>
                  <a:rPr lang="es-ES" dirty="0"/>
                  <a:t>Pero Volumen es Largo x Ancho x Calado</a:t>
                </a:r>
              </a:p>
              <a:p>
                <a:pPr lvl="1"/>
                <a:r>
                  <a:rPr lang="es-ES" dirty="0"/>
                  <a:t>Luego:</a:t>
                </a:r>
                <a:br>
                  <a:rPr lang="es-ES" dirty="0"/>
                </a:br>
                <a14:m>
                  <m:oMath xmlns:m="http://schemas.openxmlformats.org/officeDocument/2006/math">
                    <m:f>
                      <m:fPr>
                        <m:ctrlPr>
                          <a:rPr lang="es-ES" i="1">
                            <a:latin typeface="Cambria Math" panose="02040503050406030204" pitchFamily="18" charset="0"/>
                          </a:rPr>
                        </m:ctrlPr>
                      </m:fPr>
                      <m:num>
                        <m:r>
                          <a:rPr lang="es-CL" i="1">
                            <a:latin typeface="Cambria Math" panose="02040503050406030204" pitchFamily="18" charset="0"/>
                          </a:rPr>
                          <m:t>𝐿</m:t>
                        </m:r>
                        <m:r>
                          <a:rPr lang="es-CL"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𝑀</m:t>
                        </m:r>
                        <m:r>
                          <a:rPr lang="es-CL" i="1">
                            <a:latin typeface="Cambria Math" panose="02040503050406030204" pitchFamily="18" charset="0"/>
                            <a:ea typeface="Cambria Math" panose="02040503050406030204" pitchFamily="18" charset="0"/>
                          </a:rPr>
                          <m:t>×</m:t>
                        </m:r>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𝐶𝑎𝑙𝑎𝑑𝑜</m:t>
                            </m:r>
                          </m:e>
                          <m:sub>
                            <m:r>
                              <a:rPr lang="es-CL" i="1">
                                <a:latin typeface="Cambria Math" panose="02040503050406030204" pitchFamily="18" charset="0"/>
                                <a:ea typeface="Cambria Math" panose="02040503050406030204" pitchFamily="18" charset="0"/>
                              </a:rPr>
                              <m:t>1</m:t>
                            </m:r>
                          </m:sub>
                        </m:sSub>
                      </m:num>
                      <m:den>
                        <m:r>
                          <a:rPr lang="es-CL" i="1">
                            <a:latin typeface="Cambria Math" panose="02040503050406030204" pitchFamily="18" charset="0"/>
                          </a:rPr>
                          <m:t>𝐿</m:t>
                        </m:r>
                        <m:r>
                          <a:rPr lang="es-CL"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𝑀</m:t>
                        </m:r>
                        <m:r>
                          <a:rPr lang="es-CL" i="1">
                            <a:latin typeface="Cambria Math" panose="02040503050406030204" pitchFamily="18" charset="0"/>
                            <a:ea typeface="Cambria Math" panose="02040503050406030204" pitchFamily="18" charset="0"/>
                          </a:rPr>
                          <m:t>×</m:t>
                        </m:r>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𝐶𝑎𝑙𝑎𝑑𝑜</m:t>
                            </m:r>
                          </m:e>
                          <m:sub>
                            <m:r>
                              <a:rPr lang="es-CL" i="1">
                                <a:latin typeface="Cambria Math" panose="02040503050406030204" pitchFamily="18" charset="0"/>
                                <a:ea typeface="Cambria Math" panose="02040503050406030204" pitchFamily="18" charset="0"/>
                              </a:rPr>
                              <m:t>2</m:t>
                            </m:r>
                          </m:sub>
                        </m:sSub>
                      </m:den>
                    </m:f>
                    <m:r>
                      <a:rPr lang="es-ES" i="1">
                        <a:latin typeface="Cambria Math" panose="02040503050406030204" pitchFamily="18" charset="0"/>
                        <a:ea typeface="Cambria Math" panose="02040503050406030204" pitchFamily="18" charset="0"/>
                      </a:rPr>
                      <m:t>=</m:t>
                    </m:r>
                    <m:f>
                      <m:fPr>
                        <m:ctrlPr>
                          <a:rPr lang="es-ES" i="1">
                            <a:latin typeface="Cambria Math" panose="02040503050406030204" pitchFamily="18" charset="0"/>
                            <a:ea typeface="Cambria Math" panose="02040503050406030204" pitchFamily="18" charset="0"/>
                          </a:rPr>
                        </m:ctrlPr>
                      </m:fPr>
                      <m:num>
                        <m:sSub>
                          <m:sSubPr>
                            <m:ctrlPr>
                              <a:rPr lang="es-ES" i="1" dirty="0">
                                <a:latin typeface="Cambria Math" panose="02040503050406030204" pitchFamily="18" charset="0"/>
                              </a:rPr>
                            </m:ctrlPr>
                          </m:sSubPr>
                          <m:e>
                            <m:r>
                              <a:rPr lang="es-ES" i="1" dirty="0">
                                <a:latin typeface="Cambria Math" panose="02040503050406030204" pitchFamily="18" charset="0"/>
                                <a:ea typeface="Cambria Math" panose="02040503050406030204" pitchFamily="18" charset="0"/>
                              </a:rPr>
                              <m:t>𝜌</m:t>
                            </m:r>
                          </m:e>
                          <m:sub>
                            <m:r>
                              <a:rPr lang="es-CL" i="1" dirty="0">
                                <a:latin typeface="Cambria Math" panose="02040503050406030204" pitchFamily="18" charset="0"/>
                              </a:rPr>
                              <m:t>2</m:t>
                            </m:r>
                          </m:sub>
                        </m:sSub>
                      </m:num>
                      <m:den>
                        <m:sSub>
                          <m:sSubPr>
                            <m:ctrlPr>
                              <a:rPr lang="es-ES" i="1" dirty="0">
                                <a:latin typeface="Cambria Math" panose="02040503050406030204" pitchFamily="18" charset="0"/>
                              </a:rPr>
                            </m:ctrlPr>
                          </m:sSubPr>
                          <m:e>
                            <m:r>
                              <a:rPr lang="es-ES" i="1" dirty="0">
                                <a:latin typeface="Cambria Math" panose="02040503050406030204" pitchFamily="18" charset="0"/>
                                <a:ea typeface="Cambria Math" panose="02040503050406030204" pitchFamily="18" charset="0"/>
                              </a:rPr>
                              <m:t>𝜌</m:t>
                            </m:r>
                          </m:e>
                          <m:sub>
                            <m:r>
                              <a:rPr lang="es-ES" i="1" dirty="0">
                                <a:latin typeface="Cambria Math" panose="02040503050406030204" pitchFamily="18" charset="0"/>
                              </a:rPr>
                              <m:t>1</m:t>
                            </m:r>
                          </m:sub>
                        </m:sSub>
                      </m:den>
                    </m:f>
                  </m:oMath>
                </a14:m>
                <a:endParaRPr lang="es-ES" dirty="0"/>
              </a:p>
              <a:p>
                <a:pPr marL="393192" lvl="1" indent="0" algn="ctr">
                  <a:buNone/>
                </a:pPr>
                <a:endParaRPr lang="es-ES" dirty="0"/>
              </a:p>
              <a:p>
                <a:pPr marL="393192" lvl="1" indent="0" algn="ctr">
                  <a:buNone/>
                </a:pPr>
                <a14:m>
                  <m:oMathPara xmlns:m="http://schemas.openxmlformats.org/officeDocument/2006/math">
                    <m:oMathParaPr>
                      <m:jc m:val="centerGroup"/>
                    </m:oMathParaPr>
                    <m:oMath xmlns:m="http://schemas.openxmlformats.org/officeDocument/2006/math">
                      <m:f>
                        <m:fPr>
                          <m:ctrlPr>
                            <a:rPr lang="es-ES" i="1">
                              <a:latin typeface="Cambria Math" panose="02040503050406030204" pitchFamily="18" charset="0"/>
                            </a:rPr>
                          </m:ctrlPr>
                        </m:fPr>
                        <m:num>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𝐶𝑎𝑙𝑎𝑑𝑜</m:t>
                              </m:r>
                            </m:e>
                            <m:sub>
                              <m:r>
                                <a:rPr lang="es-CL" i="1">
                                  <a:latin typeface="Cambria Math" panose="02040503050406030204" pitchFamily="18" charset="0"/>
                                  <a:ea typeface="Cambria Math" panose="02040503050406030204" pitchFamily="18" charset="0"/>
                                </a:rPr>
                                <m:t>1</m:t>
                              </m:r>
                            </m:sub>
                          </m:sSub>
                        </m:num>
                        <m:den>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𝐶𝑎𝑙𝑎𝑑𝑜</m:t>
                              </m:r>
                            </m:e>
                            <m:sub>
                              <m:r>
                                <a:rPr lang="es-CL" i="1">
                                  <a:latin typeface="Cambria Math" panose="02040503050406030204" pitchFamily="18" charset="0"/>
                                  <a:ea typeface="Cambria Math" panose="02040503050406030204" pitchFamily="18" charset="0"/>
                                </a:rPr>
                                <m:t>2</m:t>
                              </m:r>
                            </m:sub>
                          </m:sSub>
                        </m:den>
                      </m:f>
                      <m:r>
                        <a:rPr lang="es-ES" i="1">
                          <a:latin typeface="Cambria Math" panose="02040503050406030204" pitchFamily="18" charset="0"/>
                          <a:ea typeface="Cambria Math" panose="02040503050406030204" pitchFamily="18" charset="0"/>
                        </a:rPr>
                        <m:t>=</m:t>
                      </m:r>
                      <m:f>
                        <m:fPr>
                          <m:ctrlPr>
                            <a:rPr lang="es-ES" i="1">
                              <a:latin typeface="Cambria Math" panose="02040503050406030204" pitchFamily="18" charset="0"/>
                              <a:ea typeface="Cambria Math" panose="02040503050406030204" pitchFamily="18" charset="0"/>
                            </a:rPr>
                          </m:ctrlPr>
                        </m:fPr>
                        <m:num>
                          <m:sSub>
                            <m:sSubPr>
                              <m:ctrlPr>
                                <a:rPr lang="es-ES" i="1" dirty="0">
                                  <a:latin typeface="Cambria Math" panose="02040503050406030204" pitchFamily="18" charset="0"/>
                                </a:rPr>
                              </m:ctrlPr>
                            </m:sSubPr>
                            <m:e>
                              <m:r>
                                <a:rPr lang="es-ES" i="1" dirty="0">
                                  <a:latin typeface="Cambria Math" panose="02040503050406030204" pitchFamily="18" charset="0"/>
                                  <a:ea typeface="Cambria Math" panose="02040503050406030204" pitchFamily="18" charset="0"/>
                                </a:rPr>
                                <m:t>𝜌</m:t>
                              </m:r>
                            </m:e>
                            <m:sub>
                              <m:r>
                                <a:rPr lang="es-CL" i="1" dirty="0">
                                  <a:latin typeface="Cambria Math" panose="02040503050406030204" pitchFamily="18" charset="0"/>
                                </a:rPr>
                                <m:t>2</m:t>
                              </m:r>
                            </m:sub>
                          </m:sSub>
                        </m:num>
                        <m:den>
                          <m:sSub>
                            <m:sSubPr>
                              <m:ctrlPr>
                                <a:rPr lang="es-ES" i="1" dirty="0">
                                  <a:latin typeface="Cambria Math" panose="02040503050406030204" pitchFamily="18" charset="0"/>
                                </a:rPr>
                              </m:ctrlPr>
                            </m:sSubPr>
                            <m:e>
                              <m:r>
                                <a:rPr lang="es-ES" i="1" dirty="0">
                                  <a:latin typeface="Cambria Math" panose="02040503050406030204" pitchFamily="18" charset="0"/>
                                  <a:ea typeface="Cambria Math" panose="02040503050406030204" pitchFamily="18" charset="0"/>
                                </a:rPr>
                                <m:t>𝜌</m:t>
                              </m:r>
                            </m:e>
                            <m:sub>
                              <m:r>
                                <a:rPr lang="es-ES" i="1" dirty="0">
                                  <a:latin typeface="Cambria Math" panose="02040503050406030204" pitchFamily="18" charset="0"/>
                                </a:rPr>
                                <m:t>1</m:t>
                              </m:r>
                            </m:sub>
                          </m:sSub>
                        </m:den>
                      </m:f>
                    </m:oMath>
                  </m:oMathPara>
                </a14:m>
                <a:endParaRPr lang="es-ES" dirty="0"/>
              </a:p>
              <a:p>
                <a:endParaRPr lang="es-CL" dirty="0"/>
              </a:p>
            </p:txBody>
          </p:sp>
        </mc:Choice>
        <mc:Fallback xmlns="">
          <p:sp>
            <p:nvSpPr>
              <p:cNvPr id="3" name="Marcador de contenido 2">
                <a:extLst>
                  <a:ext uri="{FF2B5EF4-FFF2-40B4-BE49-F238E27FC236}">
                    <a16:creationId xmlns:a16="http://schemas.microsoft.com/office/drawing/2014/main" id="{5AC71A0B-D3F7-2825-8043-F57D8196D03E}"/>
                  </a:ext>
                </a:extLst>
              </p:cNvPr>
              <p:cNvSpPr>
                <a:spLocks noGrp="1" noRot="1" noChangeAspect="1" noMove="1" noResize="1" noEditPoints="1" noAdjustHandles="1" noChangeArrowheads="1" noChangeShapeType="1" noTextEdit="1"/>
              </p:cNvSpPr>
              <p:nvPr>
                <p:ph idx="1"/>
              </p:nvPr>
            </p:nvSpPr>
            <p:spPr>
              <a:blipFill>
                <a:blip r:embed="rId2"/>
                <a:stretch>
                  <a:fillRect l="-285" t="-503"/>
                </a:stretch>
              </a:blipFill>
            </p:spPr>
            <p:txBody>
              <a:bodyPr/>
              <a:lstStyle/>
              <a:p>
                <a:r>
                  <a:rPr lang="es-CL">
                    <a:noFill/>
                  </a:rPr>
                  <a:t> </a:t>
                </a:r>
              </a:p>
            </p:txBody>
          </p:sp>
        </mc:Fallback>
      </mc:AlternateContent>
      <p:sp>
        <p:nvSpPr>
          <p:cNvPr id="4" name="Marcador de fecha 3">
            <a:extLst>
              <a:ext uri="{FF2B5EF4-FFF2-40B4-BE49-F238E27FC236}">
                <a16:creationId xmlns:a16="http://schemas.microsoft.com/office/drawing/2014/main" id="{C6801672-CC49-3D23-48C1-0D3E9DA295AB}"/>
              </a:ext>
            </a:extLst>
          </p:cNvPr>
          <p:cNvSpPr>
            <a:spLocks noGrp="1"/>
          </p:cNvSpPr>
          <p:nvPr>
            <p:ph type="dt" sz="half" idx="10"/>
          </p:nvPr>
        </p:nvSpPr>
        <p:spPr/>
        <p:txBody>
          <a:bodyPr/>
          <a:lstStyle/>
          <a:p>
            <a:fld id="{AD90EF2C-5BF9-48F2-9B05-AEEDA82EFDDB}" type="datetime1">
              <a:rPr lang="es-CL" smtClean="0"/>
              <a:t>10-02-2026</a:t>
            </a:fld>
            <a:endParaRPr lang="en-US"/>
          </a:p>
        </p:txBody>
      </p:sp>
      <p:sp>
        <p:nvSpPr>
          <p:cNvPr id="5" name="Marcador de pie de página 4">
            <a:extLst>
              <a:ext uri="{FF2B5EF4-FFF2-40B4-BE49-F238E27FC236}">
                <a16:creationId xmlns:a16="http://schemas.microsoft.com/office/drawing/2014/main" id="{92E91C8F-65D4-8462-8D22-9F34D912D698}"/>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DBFEC23A-F9CE-CFDF-0D67-DE16AA316C5D}"/>
              </a:ext>
            </a:extLst>
          </p:cNvPr>
          <p:cNvSpPr>
            <a:spLocks noGrp="1"/>
          </p:cNvSpPr>
          <p:nvPr>
            <p:ph type="sldNum" sz="quarter" idx="12"/>
          </p:nvPr>
        </p:nvSpPr>
        <p:spPr/>
        <p:txBody>
          <a:bodyPr/>
          <a:lstStyle/>
          <a:p>
            <a:fld id="{87E7843D-FF13-4365-9478-9625B70A2705}" type="slidenum">
              <a:rPr lang="en-US" smtClean="0"/>
              <a:t>41</a:t>
            </a:fld>
            <a:endParaRPr lang="en-US"/>
          </a:p>
        </p:txBody>
      </p:sp>
      <p:sp>
        <p:nvSpPr>
          <p:cNvPr id="7" name="Rectangle 2">
            <a:extLst>
              <a:ext uri="{FF2B5EF4-FFF2-40B4-BE49-F238E27FC236}">
                <a16:creationId xmlns:a16="http://schemas.microsoft.com/office/drawing/2014/main" id="{3F193282-B11D-A4E9-01A0-924B14A0CD7E}"/>
              </a:ext>
            </a:extLst>
          </p:cNvPr>
          <p:cNvSpPr>
            <a:spLocks noChangeArrowheads="1"/>
          </p:cNvSpPr>
          <p:nvPr/>
        </p:nvSpPr>
        <p:spPr bwMode="auto">
          <a:xfrm>
            <a:off x="4804956" y="4999782"/>
            <a:ext cx="2016224" cy="762000"/>
          </a:xfrm>
          <a:prstGeom prst="rect">
            <a:avLst/>
          </a:prstGeom>
          <a:solidFill>
            <a:schemeClr val="accent1">
              <a:alpha val="50000"/>
            </a:schemeClr>
          </a:solidFill>
          <a:ln w="9525">
            <a:solidFill>
              <a:schemeClr val="tx1"/>
            </a:solidFill>
            <a:miter lim="800000"/>
            <a:headEnd/>
            <a:tailEnd/>
          </a:ln>
          <a:effectLst/>
        </p:spPr>
        <p:txBody>
          <a:bodyPr wrap="none" anchor="ctr"/>
          <a:lstStyle/>
          <a:p>
            <a:endParaRPr lang="es-CL"/>
          </a:p>
        </p:txBody>
      </p:sp>
    </p:spTree>
    <p:extLst>
      <p:ext uri="{BB962C8B-B14F-4D97-AF65-F5344CB8AC3E}">
        <p14:creationId xmlns:p14="http://schemas.microsoft.com/office/powerpoint/2010/main" val="42269221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Fundamentos de Estabildad UT 1</a:t>
            </a:r>
          </a:p>
        </p:txBody>
      </p:sp>
      <p:sp>
        <p:nvSpPr>
          <p:cNvPr id="6" name="5 Marcador de número de diapositiva"/>
          <p:cNvSpPr>
            <a:spLocks noGrp="1"/>
          </p:cNvSpPr>
          <p:nvPr>
            <p:ph type="sldNum" sz="quarter" idx="12"/>
          </p:nvPr>
        </p:nvSpPr>
        <p:spPr/>
        <p:txBody>
          <a:bodyPr/>
          <a:lstStyle/>
          <a:p>
            <a:fld id="{3623C41D-F15B-4B09-88F8-1C74E8BE6E06}" type="slidenum">
              <a:rPr lang="es-ES"/>
              <a:pPr/>
              <a:t>42</a:t>
            </a:fld>
            <a:endParaRPr lang="es-ES"/>
          </a:p>
        </p:txBody>
      </p:sp>
      <p:sp>
        <p:nvSpPr>
          <p:cNvPr id="120834" name="Rectangle 2"/>
          <p:cNvSpPr>
            <a:spLocks noGrp="1" noChangeArrowheads="1"/>
          </p:cNvSpPr>
          <p:nvPr>
            <p:ph type="title"/>
          </p:nvPr>
        </p:nvSpPr>
        <p:spPr/>
        <p:txBody>
          <a:bodyPr/>
          <a:lstStyle/>
          <a:p>
            <a:r>
              <a:rPr lang="es-ES"/>
              <a:t>Ejercicio</a:t>
            </a:r>
          </a:p>
        </p:txBody>
      </p:sp>
      <p:sp>
        <p:nvSpPr>
          <p:cNvPr id="120835" name="Rectangle 3"/>
          <p:cNvSpPr>
            <a:spLocks noGrp="1" noChangeArrowheads="1"/>
          </p:cNvSpPr>
          <p:nvPr>
            <p:ph type="body" idx="1"/>
          </p:nvPr>
        </p:nvSpPr>
        <p:spPr/>
        <p:txBody>
          <a:bodyPr/>
          <a:lstStyle/>
          <a:p>
            <a:r>
              <a:rPr lang="es-ES" dirty="0"/>
              <a:t>Un artefacto naval de forma de caja tiene un calado medio de 2.1 metros. Flota en agua de densidad 1020 kg/m</a:t>
            </a:r>
            <a:r>
              <a:rPr lang="es-ES" baseline="30000" dirty="0"/>
              <a:t>3</a:t>
            </a:r>
            <a:r>
              <a:rPr lang="es-ES" dirty="0"/>
              <a:t>. Encontrar su calado medio para un desplazamiento de  misma masa, flotando en agua salada de densidad 1025 kg/m</a:t>
            </a:r>
            <a:r>
              <a:rPr lang="es-ES" baseline="30000" dirty="0"/>
              <a:t>3</a:t>
            </a:r>
            <a:r>
              <a:rPr lang="es-ES" dirty="0"/>
              <a:t>.</a:t>
            </a:r>
          </a:p>
        </p:txBody>
      </p:sp>
      <p:sp>
        <p:nvSpPr>
          <p:cNvPr id="2" name="Marcador de fecha 1">
            <a:extLst>
              <a:ext uri="{FF2B5EF4-FFF2-40B4-BE49-F238E27FC236}">
                <a16:creationId xmlns:a16="http://schemas.microsoft.com/office/drawing/2014/main" id="{39562B92-2ECE-8C37-E206-DE239AE3512F}"/>
              </a:ext>
            </a:extLst>
          </p:cNvPr>
          <p:cNvSpPr>
            <a:spLocks noGrp="1"/>
          </p:cNvSpPr>
          <p:nvPr>
            <p:ph type="dt" sz="half" idx="10"/>
          </p:nvPr>
        </p:nvSpPr>
        <p:spPr/>
        <p:txBody>
          <a:bodyPr/>
          <a:lstStyle/>
          <a:p>
            <a:fld id="{6DE29293-79A7-497D-AE8D-CA3EFACED8DB}" type="datetime1">
              <a:rPr lang="es-CL" smtClean="0"/>
              <a:t>10-02-2026</a:t>
            </a:fld>
            <a:endParaRPr lang="en-US"/>
          </a:p>
        </p:txBody>
      </p:sp>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Fundamentos de Estabildad UT 1</a:t>
            </a:r>
          </a:p>
        </p:txBody>
      </p:sp>
      <p:sp>
        <p:nvSpPr>
          <p:cNvPr id="6" name="5 Marcador de número de diapositiva"/>
          <p:cNvSpPr>
            <a:spLocks noGrp="1"/>
          </p:cNvSpPr>
          <p:nvPr>
            <p:ph type="sldNum" sz="quarter" idx="12"/>
          </p:nvPr>
        </p:nvSpPr>
        <p:spPr/>
        <p:txBody>
          <a:bodyPr/>
          <a:lstStyle/>
          <a:p>
            <a:fld id="{B6CD2538-9F90-4E99-9BD1-AB5EAC6BE6AA}" type="slidenum">
              <a:rPr lang="es-ES"/>
              <a:pPr/>
              <a:t>43</a:t>
            </a:fld>
            <a:endParaRPr lang="es-ES"/>
          </a:p>
        </p:txBody>
      </p:sp>
      <p:sp>
        <p:nvSpPr>
          <p:cNvPr id="121858" name="Rectangle 2"/>
          <p:cNvSpPr>
            <a:spLocks noGrp="1" noChangeArrowheads="1"/>
          </p:cNvSpPr>
          <p:nvPr>
            <p:ph type="title"/>
          </p:nvPr>
        </p:nvSpPr>
        <p:spPr/>
        <p:txBody>
          <a:bodyPr/>
          <a:lstStyle/>
          <a:p>
            <a:r>
              <a:rPr lang="es-ES" dirty="0"/>
              <a:t>Solución</a:t>
            </a:r>
          </a:p>
        </p:txBody>
      </p:sp>
      <mc:AlternateContent xmlns:mc="http://schemas.openxmlformats.org/markup-compatibility/2006" xmlns:a14="http://schemas.microsoft.com/office/drawing/2010/main">
        <mc:Choice Requires="a14">
          <p:sp>
            <p:nvSpPr>
              <p:cNvPr id="121859" name="Rectangle 3"/>
              <p:cNvSpPr>
                <a:spLocks noGrp="1" noChangeArrowheads="1"/>
              </p:cNvSpPr>
              <p:nvPr>
                <p:ph type="body" idx="1"/>
              </p:nvPr>
            </p:nvSpPr>
            <p:spPr/>
            <p:txBody>
              <a:bodyPr>
                <a:normAutofit/>
              </a:bodyPr>
              <a:lstStyle/>
              <a:p>
                <a:pPr lvl="1">
                  <a:spcAft>
                    <a:spcPts val="600"/>
                  </a:spcAft>
                </a:pPr>
                <a14:m>
                  <m:oMath xmlns:m="http://schemas.openxmlformats.org/officeDocument/2006/math">
                    <m:f>
                      <m:fPr>
                        <m:ctrlPr>
                          <a:rPr lang="es-ES" sz="2800" i="1">
                            <a:latin typeface="Cambria Math" panose="02040503050406030204" pitchFamily="18" charset="0"/>
                            <a:ea typeface="Cambria Math" panose="02040503050406030204" pitchFamily="18" charset="0"/>
                          </a:rPr>
                        </m:ctrlPr>
                      </m:fPr>
                      <m:num>
                        <m:sSub>
                          <m:sSubPr>
                            <m:ctrlPr>
                              <a:rPr lang="es-CL" sz="2800" i="1">
                                <a:latin typeface="Cambria Math" panose="02040503050406030204" pitchFamily="18" charset="0"/>
                                <a:ea typeface="Cambria Math" panose="02040503050406030204" pitchFamily="18" charset="0"/>
                              </a:rPr>
                            </m:ctrlPr>
                          </m:sSubPr>
                          <m:e>
                            <m:r>
                              <a:rPr lang="es-CL" sz="2800" i="1">
                                <a:latin typeface="Cambria Math" panose="02040503050406030204" pitchFamily="18" charset="0"/>
                                <a:ea typeface="Cambria Math" panose="02040503050406030204" pitchFamily="18" charset="0"/>
                              </a:rPr>
                              <m:t>𝐶𝑎𝑙𝑎𝑑𝑜</m:t>
                            </m:r>
                          </m:e>
                          <m:sub>
                            <m:r>
                              <a:rPr lang="es-CL" sz="2800" i="1">
                                <a:latin typeface="Cambria Math" panose="02040503050406030204" pitchFamily="18" charset="0"/>
                                <a:ea typeface="Cambria Math" panose="02040503050406030204" pitchFamily="18" charset="0"/>
                              </a:rPr>
                              <m:t>𝑛𝑢𝑒𝑣𝑜</m:t>
                            </m:r>
                          </m:sub>
                        </m:sSub>
                      </m:num>
                      <m:den>
                        <m:sSub>
                          <m:sSubPr>
                            <m:ctrlPr>
                              <a:rPr lang="es-CL" sz="2800" i="1">
                                <a:latin typeface="Cambria Math" panose="02040503050406030204" pitchFamily="18" charset="0"/>
                                <a:ea typeface="Cambria Math" panose="02040503050406030204" pitchFamily="18" charset="0"/>
                              </a:rPr>
                            </m:ctrlPr>
                          </m:sSubPr>
                          <m:e>
                            <m:r>
                              <a:rPr lang="es-CL" sz="2800" i="1">
                                <a:latin typeface="Cambria Math" panose="02040503050406030204" pitchFamily="18" charset="0"/>
                                <a:ea typeface="Cambria Math" panose="02040503050406030204" pitchFamily="18" charset="0"/>
                              </a:rPr>
                              <m:t>𝐶𝑎𝑙𝑎𝑑𝑜</m:t>
                            </m:r>
                          </m:e>
                          <m:sub>
                            <m:r>
                              <a:rPr lang="es-CL" sz="2800" i="1">
                                <a:latin typeface="Cambria Math" panose="02040503050406030204" pitchFamily="18" charset="0"/>
                                <a:ea typeface="Cambria Math" panose="02040503050406030204" pitchFamily="18" charset="0"/>
                              </a:rPr>
                              <m:t>𝑖𝑛𝑖𝑐𝑖𝑎𝑙</m:t>
                            </m:r>
                          </m:sub>
                        </m:sSub>
                      </m:den>
                    </m:f>
                    <m:r>
                      <a:rPr lang="es-ES" sz="2800" i="1">
                        <a:latin typeface="Cambria Math" panose="02040503050406030204" pitchFamily="18" charset="0"/>
                        <a:ea typeface="Cambria Math" panose="02040503050406030204" pitchFamily="18" charset="0"/>
                      </a:rPr>
                      <m:t>=</m:t>
                    </m:r>
                    <m:f>
                      <m:fPr>
                        <m:ctrlPr>
                          <a:rPr lang="es-ES" sz="2800" i="1">
                            <a:latin typeface="Cambria Math" panose="02040503050406030204" pitchFamily="18" charset="0"/>
                            <a:ea typeface="Cambria Math" panose="02040503050406030204" pitchFamily="18" charset="0"/>
                          </a:rPr>
                        </m:ctrlPr>
                      </m:fPr>
                      <m:num>
                        <m:sSub>
                          <m:sSubPr>
                            <m:ctrlPr>
                              <a:rPr lang="es-ES" sz="2800" i="1" dirty="0">
                                <a:latin typeface="Cambria Math" panose="02040503050406030204" pitchFamily="18" charset="0"/>
                                <a:ea typeface="Cambria Math" panose="02040503050406030204" pitchFamily="18" charset="0"/>
                              </a:rPr>
                            </m:ctrlPr>
                          </m:sSubPr>
                          <m:e>
                            <m:r>
                              <a:rPr lang="es-ES" sz="2800" i="1" dirty="0">
                                <a:latin typeface="Cambria Math" panose="02040503050406030204" pitchFamily="18" charset="0"/>
                                <a:ea typeface="Cambria Math" panose="02040503050406030204" pitchFamily="18" charset="0"/>
                              </a:rPr>
                              <m:t>𝜌</m:t>
                            </m:r>
                          </m:e>
                          <m:sub>
                            <m:r>
                              <a:rPr lang="es-CL" sz="2800" i="1" dirty="0">
                                <a:latin typeface="Cambria Math" panose="02040503050406030204" pitchFamily="18" charset="0"/>
                                <a:ea typeface="Cambria Math" panose="02040503050406030204" pitchFamily="18" charset="0"/>
                              </a:rPr>
                              <m:t>𝑖𝑛𝑖𝑐𝑖𝑎𝑙</m:t>
                            </m:r>
                          </m:sub>
                        </m:sSub>
                      </m:num>
                      <m:den>
                        <m:sSub>
                          <m:sSubPr>
                            <m:ctrlPr>
                              <a:rPr lang="es-ES" sz="2800" i="1" dirty="0">
                                <a:latin typeface="Cambria Math" panose="02040503050406030204" pitchFamily="18" charset="0"/>
                                <a:ea typeface="Cambria Math" panose="02040503050406030204" pitchFamily="18" charset="0"/>
                              </a:rPr>
                            </m:ctrlPr>
                          </m:sSubPr>
                          <m:e>
                            <m:r>
                              <a:rPr lang="es-ES" sz="2800" i="1" dirty="0">
                                <a:latin typeface="Cambria Math" panose="02040503050406030204" pitchFamily="18" charset="0"/>
                                <a:ea typeface="Cambria Math" panose="02040503050406030204" pitchFamily="18" charset="0"/>
                              </a:rPr>
                              <m:t>𝜌</m:t>
                            </m:r>
                          </m:e>
                          <m:sub>
                            <m:r>
                              <a:rPr lang="es-CL" sz="2800" i="1" dirty="0">
                                <a:latin typeface="Cambria Math" panose="02040503050406030204" pitchFamily="18" charset="0"/>
                                <a:ea typeface="Cambria Math" panose="02040503050406030204" pitchFamily="18" charset="0"/>
                              </a:rPr>
                              <m:t>𝑛𝑢𝑒𝑣𝑎</m:t>
                            </m:r>
                          </m:sub>
                        </m:sSub>
                      </m:den>
                    </m:f>
                  </m:oMath>
                </a14:m>
                <a:endParaRPr lang="es-ES" sz="2400" i="1" dirty="0">
                  <a:latin typeface="Cambria Math" panose="02040503050406030204" pitchFamily="18" charset="0"/>
                  <a:ea typeface="Cambria Math" panose="02040503050406030204" pitchFamily="18" charset="0"/>
                </a:endParaRPr>
              </a:p>
              <a:p>
                <a:pPr lvl="1">
                  <a:spcAft>
                    <a:spcPts val="600"/>
                  </a:spcAft>
                </a:pPr>
                <a14:m>
                  <m:oMath xmlns:m="http://schemas.openxmlformats.org/officeDocument/2006/math">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𝐶𝑎𝑙𝑎𝑑𝑜</m:t>
                        </m:r>
                      </m:e>
                      <m:sub>
                        <m:r>
                          <a:rPr lang="es-CL" sz="2400" i="1">
                            <a:latin typeface="Cambria Math" panose="02040503050406030204" pitchFamily="18" charset="0"/>
                            <a:ea typeface="Cambria Math" panose="02040503050406030204" pitchFamily="18" charset="0"/>
                          </a:rPr>
                          <m:t>𝑛𝑢𝑒𝑣𝑜</m:t>
                        </m:r>
                      </m:sub>
                    </m:sSub>
                    <m:r>
                      <a:rPr lang="es-ES" sz="2400" i="1">
                        <a:latin typeface="Cambria Math" panose="02040503050406030204" pitchFamily="18" charset="0"/>
                        <a:ea typeface="Cambria Math" panose="02040503050406030204" pitchFamily="18" charset="0"/>
                      </a:rPr>
                      <m:t>=</m:t>
                    </m:r>
                    <m:f>
                      <m:fPr>
                        <m:ctrlPr>
                          <a:rPr lang="es-ES" sz="2400" i="1">
                            <a:latin typeface="Cambria Math" panose="02040503050406030204" pitchFamily="18" charset="0"/>
                            <a:ea typeface="Cambria Math" panose="02040503050406030204" pitchFamily="18" charset="0"/>
                          </a:rPr>
                        </m:ctrlPr>
                      </m:fPr>
                      <m:num>
                        <m:sSub>
                          <m:sSubPr>
                            <m:ctrlPr>
                              <a:rPr lang="es-ES" sz="2400" i="1" dirty="0">
                                <a:latin typeface="Cambria Math" panose="02040503050406030204" pitchFamily="18" charset="0"/>
                                <a:ea typeface="Cambria Math" panose="02040503050406030204" pitchFamily="18" charset="0"/>
                              </a:rPr>
                            </m:ctrlPr>
                          </m:sSubPr>
                          <m:e>
                            <m:r>
                              <a:rPr lang="es-ES" sz="2400" i="1" dirty="0">
                                <a:latin typeface="Cambria Math" panose="02040503050406030204" pitchFamily="18" charset="0"/>
                                <a:ea typeface="Cambria Math" panose="02040503050406030204" pitchFamily="18" charset="0"/>
                              </a:rPr>
                              <m:t>𝜌</m:t>
                            </m:r>
                          </m:e>
                          <m:sub>
                            <m:r>
                              <a:rPr lang="es-CL" sz="2400" i="1" dirty="0">
                                <a:latin typeface="Cambria Math" panose="02040503050406030204" pitchFamily="18" charset="0"/>
                                <a:ea typeface="Cambria Math" panose="02040503050406030204" pitchFamily="18" charset="0"/>
                              </a:rPr>
                              <m:t>𝑖𝑛𝑖𝑐𝑖𝑎𝑙</m:t>
                            </m:r>
                          </m:sub>
                        </m:sSub>
                      </m:num>
                      <m:den>
                        <m:sSub>
                          <m:sSubPr>
                            <m:ctrlPr>
                              <a:rPr lang="es-ES" sz="2400" i="1" dirty="0">
                                <a:latin typeface="Cambria Math" panose="02040503050406030204" pitchFamily="18" charset="0"/>
                                <a:ea typeface="Cambria Math" panose="02040503050406030204" pitchFamily="18" charset="0"/>
                              </a:rPr>
                            </m:ctrlPr>
                          </m:sSubPr>
                          <m:e>
                            <m:r>
                              <a:rPr lang="es-ES" sz="2400" i="1" dirty="0">
                                <a:latin typeface="Cambria Math" panose="02040503050406030204" pitchFamily="18" charset="0"/>
                                <a:ea typeface="Cambria Math" panose="02040503050406030204" pitchFamily="18" charset="0"/>
                              </a:rPr>
                              <m:t>𝜌</m:t>
                            </m:r>
                          </m:e>
                          <m:sub>
                            <m:r>
                              <a:rPr lang="es-CL" sz="2400" i="1" dirty="0">
                                <a:latin typeface="Cambria Math" panose="02040503050406030204" pitchFamily="18" charset="0"/>
                                <a:ea typeface="Cambria Math" panose="02040503050406030204" pitchFamily="18" charset="0"/>
                              </a:rPr>
                              <m:t>𝑛𝑢𝑒𝑣𝑎</m:t>
                            </m:r>
                          </m:sub>
                        </m:sSub>
                      </m:den>
                    </m:f>
                    <m:r>
                      <a:rPr lang="es-CL" sz="2400" i="1" dirty="0">
                        <a:latin typeface="Cambria Math" panose="02040503050406030204" pitchFamily="18" charset="0"/>
                        <a:ea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𝐶𝑎𝑙𝑎𝑑𝑜</m:t>
                        </m:r>
                      </m:e>
                      <m:sub>
                        <m:r>
                          <a:rPr lang="es-CL" sz="2400" i="1">
                            <a:latin typeface="Cambria Math" panose="02040503050406030204" pitchFamily="18" charset="0"/>
                            <a:ea typeface="Cambria Math" panose="02040503050406030204" pitchFamily="18" charset="0"/>
                          </a:rPr>
                          <m:t>𝑖𝑛𝑖𝑐𝑖𝑎𝑙</m:t>
                        </m:r>
                      </m:sub>
                    </m:sSub>
                  </m:oMath>
                </a14:m>
                <a:endParaRPr lang="es-ES" sz="2400" i="1" dirty="0">
                  <a:latin typeface="Cambria Math" panose="02040503050406030204" pitchFamily="18" charset="0"/>
                  <a:ea typeface="Cambria Math" panose="02040503050406030204" pitchFamily="18" charset="0"/>
                </a:endParaRPr>
              </a:p>
              <a:p>
                <a:pPr lvl="1">
                  <a:spcAft>
                    <a:spcPts val="600"/>
                  </a:spcAft>
                </a:pPr>
                <a14:m>
                  <m:oMath xmlns:m="http://schemas.openxmlformats.org/officeDocument/2006/math">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𝐶𝑎𝑙𝑎𝑑𝑜</m:t>
                        </m:r>
                      </m:e>
                      <m:sub>
                        <m:r>
                          <a:rPr lang="es-CL" sz="2400" i="1">
                            <a:latin typeface="Cambria Math" panose="02040503050406030204" pitchFamily="18" charset="0"/>
                            <a:ea typeface="Cambria Math" panose="02040503050406030204" pitchFamily="18" charset="0"/>
                          </a:rPr>
                          <m:t>𝑛𝑢𝑒𝑣𝑜</m:t>
                        </m:r>
                      </m:sub>
                    </m:sSub>
                    <m:r>
                      <a:rPr lang="es-ES" sz="2400" i="1">
                        <a:latin typeface="Cambria Math" panose="02040503050406030204" pitchFamily="18" charset="0"/>
                        <a:ea typeface="Cambria Math" panose="02040503050406030204" pitchFamily="18" charset="0"/>
                      </a:rPr>
                      <m:t>=</m:t>
                    </m:r>
                    <m:f>
                      <m:fPr>
                        <m:ctrlPr>
                          <a:rPr lang="es-ES" sz="2400" i="1">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1.020</m:t>
                        </m:r>
                        <m:d>
                          <m:dPr>
                            <m:ctrlPr>
                              <a:rPr lang="es-CL" sz="2400" i="1" dirty="0">
                                <a:latin typeface="Cambria Math" panose="02040503050406030204" pitchFamily="18" charset="0"/>
                                <a:ea typeface="Cambria Math" panose="02040503050406030204" pitchFamily="18" charset="0"/>
                              </a:rPr>
                            </m:ctrlPr>
                          </m:dPr>
                          <m:e>
                            <m:f>
                              <m:fPr>
                                <m:ctrlPr>
                                  <a:rPr lang="es-CL" sz="2400" i="1" dirty="0">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𝑘𝑔</m:t>
                                </m:r>
                              </m:num>
                              <m:den>
                                <m:sSup>
                                  <m:sSupPr>
                                    <m:ctrlPr>
                                      <a:rPr lang="es-CL" sz="2400" i="1" dirty="0">
                                        <a:latin typeface="Cambria Math" panose="02040503050406030204" pitchFamily="18" charset="0"/>
                                        <a:ea typeface="Cambria Math" panose="02040503050406030204" pitchFamily="18" charset="0"/>
                                      </a:rPr>
                                    </m:ctrlPr>
                                  </m:sSupPr>
                                  <m:e>
                                    <m:r>
                                      <a:rPr lang="es-CL" sz="2400" i="1" dirty="0">
                                        <a:latin typeface="Cambria Math" panose="02040503050406030204" pitchFamily="18" charset="0"/>
                                        <a:ea typeface="Cambria Math" panose="02040503050406030204" pitchFamily="18" charset="0"/>
                                      </a:rPr>
                                      <m:t>𝑚</m:t>
                                    </m:r>
                                  </m:e>
                                  <m:sup>
                                    <m:r>
                                      <a:rPr lang="es-CL" sz="2400" i="1" dirty="0">
                                        <a:latin typeface="Cambria Math" panose="02040503050406030204" pitchFamily="18" charset="0"/>
                                        <a:ea typeface="Cambria Math" panose="02040503050406030204" pitchFamily="18" charset="0"/>
                                      </a:rPr>
                                      <m:t>3</m:t>
                                    </m:r>
                                  </m:sup>
                                </m:sSup>
                              </m:den>
                            </m:f>
                          </m:e>
                        </m:d>
                      </m:num>
                      <m:den>
                        <m:r>
                          <a:rPr lang="es-CL" sz="2400" i="1" dirty="0">
                            <a:latin typeface="Cambria Math" panose="02040503050406030204" pitchFamily="18" charset="0"/>
                            <a:ea typeface="Cambria Math" panose="02040503050406030204" pitchFamily="18" charset="0"/>
                          </a:rPr>
                          <m:t>1.025</m:t>
                        </m:r>
                        <m:d>
                          <m:dPr>
                            <m:ctrlPr>
                              <a:rPr lang="es-CL" sz="2400" i="1" dirty="0">
                                <a:latin typeface="Cambria Math" panose="02040503050406030204" pitchFamily="18" charset="0"/>
                                <a:ea typeface="Cambria Math" panose="02040503050406030204" pitchFamily="18" charset="0"/>
                              </a:rPr>
                            </m:ctrlPr>
                          </m:dPr>
                          <m:e>
                            <m:f>
                              <m:fPr>
                                <m:ctrlPr>
                                  <a:rPr lang="es-CL" sz="2400" i="1" dirty="0">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𝑘𝑔</m:t>
                                </m:r>
                              </m:num>
                              <m:den>
                                <m:sSup>
                                  <m:sSupPr>
                                    <m:ctrlPr>
                                      <a:rPr lang="es-CL" sz="2400" i="1" dirty="0">
                                        <a:latin typeface="Cambria Math" panose="02040503050406030204" pitchFamily="18" charset="0"/>
                                        <a:ea typeface="Cambria Math" panose="02040503050406030204" pitchFamily="18" charset="0"/>
                                      </a:rPr>
                                    </m:ctrlPr>
                                  </m:sSupPr>
                                  <m:e>
                                    <m:r>
                                      <a:rPr lang="es-CL" sz="2400" i="1" dirty="0">
                                        <a:latin typeface="Cambria Math" panose="02040503050406030204" pitchFamily="18" charset="0"/>
                                        <a:ea typeface="Cambria Math" panose="02040503050406030204" pitchFamily="18" charset="0"/>
                                      </a:rPr>
                                      <m:t>𝑚</m:t>
                                    </m:r>
                                  </m:e>
                                  <m:sup>
                                    <m:r>
                                      <a:rPr lang="es-CL" sz="2400" i="1" dirty="0">
                                        <a:latin typeface="Cambria Math" panose="02040503050406030204" pitchFamily="18" charset="0"/>
                                        <a:ea typeface="Cambria Math" panose="02040503050406030204" pitchFamily="18" charset="0"/>
                                      </a:rPr>
                                      <m:t>3</m:t>
                                    </m:r>
                                  </m:sup>
                                </m:sSup>
                              </m:den>
                            </m:f>
                          </m:e>
                        </m:d>
                      </m:den>
                    </m:f>
                    <m:r>
                      <a:rPr lang="es-CL" sz="2400" i="1" dirty="0">
                        <a:latin typeface="Cambria Math" panose="02040503050406030204" pitchFamily="18" charset="0"/>
                        <a:ea typeface="Cambria Math" panose="02040503050406030204" pitchFamily="18" charset="0"/>
                      </a:rPr>
                      <m:t>×</m:t>
                    </m:r>
                    <m:r>
                      <a:rPr lang="es-CL" sz="2400" i="1">
                        <a:latin typeface="Cambria Math" panose="02040503050406030204" pitchFamily="18" charset="0"/>
                        <a:ea typeface="Cambria Math" panose="02040503050406030204" pitchFamily="18" charset="0"/>
                      </a:rPr>
                      <m:t>2,1</m:t>
                    </m:r>
                    <m:d>
                      <m:dPr>
                        <m:ctrlPr>
                          <a:rPr lang="es-CL" sz="2400" i="1">
                            <a:latin typeface="Cambria Math" panose="02040503050406030204" pitchFamily="18" charset="0"/>
                            <a:ea typeface="Cambria Math" panose="02040503050406030204" pitchFamily="18" charset="0"/>
                          </a:rPr>
                        </m:ctrlPr>
                      </m:dPr>
                      <m:e>
                        <m:r>
                          <a:rPr lang="es-CL" sz="2400" i="1">
                            <a:latin typeface="Cambria Math" panose="02040503050406030204" pitchFamily="18" charset="0"/>
                            <a:ea typeface="Cambria Math" panose="02040503050406030204" pitchFamily="18" charset="0"/>
                          </a:rPr>
                          <m:t>𝑚</m:t>
                        </m:r>
                      </m:e>
                    </m:d>
                  </m:oMath>
                </a14:m>
                <a:endParaRPr lang="es-ES" sz="2400" i="1" dirty="0">
                  <a:latin typeface="Cambria Math" panose="02040503050406030204" pitchFamily="18" charset="0"/>
                  <a:ea typeface="Cambria Math" panose="02040503050406030204" pitchFamily="18" charset="0"/>
                </a:endParaRPr>
              </a:p>
              <a:p>
                <a:pPr lvl="1">
                  <a:spcAft>
                    <a:spcPts val="600"/>
                  </a:spcAft>
                </a:pPr>
                <a14:m>
                  <m:oMath xmlns:m="http://schemas.openxmlformats.org/officeDocument/2006/math">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𝐶𝑎𝑙𝑎𝑑𝑜</m:t>
                        </m:r>
                      </m:e>
                      <m:sub>
                        <m:r>
                          <a:rPr lang="es-CL" sz="2400" i="1">
                            <a:latin typeface="Cambria Math" panose="02040503050406030204" pitchFamily="18" charset="0"/>
                            <a:ea typeface="Cambria Math" panose="02040503050406030204" pitchFamily="18" charset="0"/>
                          </a:rPr>
                          <m:t>𝑛𝑢𝑒𝑣𝑜</m:t>
                        </m:r>
                      </m:sub>
                    </m:sSub>
                    <m:r>
                      <a:rPr lang="es-ES" sz="2400" i="1">
                        <a:latin typeface="Cambria Math" panose="02040503050406030204" pitchFamily="18" charset="0"/>
                        <a:ea typeface="Cambria Math" panose="02040503050406030204" pitchFamily="18" charset="0"/>
                      </a:rPr>
                      <m:t>=</m:t>
                    </m:r>
                    <m:r>
                      <a:rPr lang="es-CL" sz="2400" i="1">
                        <a:latin typeface="Cambria Math" panose="02040503050406030204" pitchFamily="18" charset="0"/>
                        <a:ea typeface="Cambria Math" panose="02040503050406030204" pitchFamily="18" charset="0"/>
                      </a:rPr>
                      <m:t>2,09</m:t>
                    </m:r>
                    <m:d>
                      <m:dPr>
                        <m:ctrlPr>
                          <a:rPr lang="es-CL" sz="2400" i="1">
                            <a:latin typeface="Cambria Math" panose="02040503050406030204" pitchFamily="18" charset="0"/>
                            <a:ea typeface="Cambria Math" panose="02040503050406030204" pitchFamily="18" charset="0"/>
                          </a:rPr>
                        </m:ctrlPr>
                      </m:dPr>
                      <m:e>
                        <m:r>
                          <a:rPr lang="es-CL" sz="2400" i="1">
                            <a:latin typeface="Cambria Math" panose="02040503050406030204" pitchFamily="18" charset="0"/>
                            <a:ea typeface="Cambria Math" panose="02040503050406030204" pitchFamily="18" charset="0"/>
                          </a:rPr>
                          <m:t>𝑚</m:t>
                        </m:r>
                      </m:e>
                    </m:d>
                  </m:oMath>
                </a14:m>
                <a:endParaRPr lang="es-ES" sz="2400" i="1" dirty="0">
                  <a:latin typeface="Cambria Math" panose="02040503050406030204" pitchFamily="18" charset="0"/>
                  <a:ea typeface="Cambria Math" panose="02040503050406030204" pitchFamily="18" charset="0"/>
                </a:endParaRPr>
              </a:p>
            </p:txBody>
          </p:sp>
        </mc:Choice>
        <mc:Fallback xmlns="">
          <p:sp>
            <p:nvSpPr>
              <p:cNvPr id="121859" name="Rectangle 3"/>
              <p:cNvSpPr>
                <a:spLocks noGrp="1" noRot="1" noChangeAspect="1" noMove="1" noResize="1" noEditPoints="1" noAdjustHandles="1" noChangeArrowheads="1" noChangeShapeType="1" noTextEdit="1"/>
              </p:cNvSpPr>
              <p:nvPr>
                <p:ph type="body" idx="1"/>
              </p:nvPr>
            </p:nvSpPr>
            <p:spPr>
              <a:blipFill>
                <a:blip r:embed="rId2"/>
                <a:stretch>
                  <a:fillRect/>
                </a:stretch>
              </a:blipFill>
            </p:spPr>
            <p:txBody>
              <a:bodyPr/>
              <a:lstStyle/>
              <a:p>
                <a:r>
                  <a:rPr lang="es-CL">
                    <a:noFill/>
                  </a:rPr>
                  <a:t> </a:t>
                </a:r>
              </a:p>
            </p:txBody>
          </p:sp>
        </mc:Fallback>
      </mc:AlternateContent>
      <p:sp>
        <p:nvSpPr>
          <p:cNvPr id="2" name="Marcador de fecha 1">
            <a:extLst>
              <a:ext uri="{FF2B5EF4-FFF2-40B4-BE49-F238E27FC236}">
                <a16:creationId xmlns:a16="http://schemas.microsoft.com/office/drawing/2014/main" id="{3A4F5089-33C1-E4C6-C5B5-D58DBEBA6F90}"/>
              </a:ext>
            </a:extLst>
          </p:cNvPr>
          <p:cNvSpPr>
            <a:spLocks noGrp="1"/>
          </p:cNvSpPr>
          <p:nvPr>
            <p:ph type="dt" sz="half" idx="10"/>
          </p:nvPr>
        </p:nvSpPr>
        <p:spPr/>
        <p:txBody>
          <a:bodyPr/>
          <a:lstStyle/>
          <a:p>
            <a:fld id="{88DFA0EB-CF88-4152-ADC8-8127B20B1C69}" type="datetime1">
              <a:rPr lang="es-CL" smtClean="0"/>
              <a:t>10-02-2026</a:t>
            </a:fld>
            <a:endParaRPr lang="en-US"/>
          </a:p>
        </p:txBody>
      </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78F59E-7DD1-1D99-9FE5-D9542C99C677}"/>
              </a:ext>
            </a:extLst>
          </p:cNvPr>
          <p:cNvSpPr>
            <a:spLocks noGrp="1"/>
          </p:cNvSpPr>
          <p:nvPr>
            <p:ph type="title"/>
          </p:nvPr>
        </p:nvSpPr>
        <p:spPr/>
        <p:txBody>
          <a:bodyPr/>
          <a:lstStyle/>
          <a:p>
            <a:r>
              <a:rPr lang="es-CL" dirty="0"/>
              <a:t>Ejercicio 2</a:t>
            </a:r>
          </a:p>
        </p:txBody>
      </p:sp>
      <mc:AlternateContent xmlns:mc="http://schemas.openxmlformats.org/markup-compatibility/2006" xmlns:a14="http://schemas.microsoft.com/office/drawing/2010/main">
        <mc:Choice Requires="a14">
          <p:sp>
            <p:nvSpPr>
              <p:cNvPr id="7" name="Marcador de contenido 6">
                <a:extLst>
                  <a:ext uri="{FF2B5EF4-FFF2-40B4-BE49-F238E27FC236}">
                    <a16:creationId xmlns:a16="http://schemas.microsoft.com/office/drawing/2014/main" id="{B82357A4-A72A-2051-752D-920CDE06A4E3}"/>
                  </a:ext>
                </a:extLst>
              </p:cNvPr>
              <p:cNvSpPr>
                <a:spLocks noGrp="1"/>
              </p:cNvSpPr>
              <p:nvPr>
                <p:ph sz="half" idx="1"/>
              </p:nvPr>
            </p:nvSpPr>
            <p:spPr/>
            <p:txBody>
              <a:bodyPr/>
              <a:lstStyle/>
              <a:p>
                <a:pPr>
                  <a:lnSpc>
                    <a:spcPct val="90000"/>
                  </a:lnSpc>
                </a:pPr>
                <a:r>
                  <a:rPr lang="es-ES" dirty="0"/>
                  <a:t>Un artefacto naval con forma de caja rectangular flota adrizado en agua dulce (</a:t>
                </a:r>
                <a14:m>
                  <m:oMath xmlns:m="http://schemas.openxmlformats.org/officeDocument/2006/math">
                    <m:sSub>
                      <m:sSubPr>
                        <m:ctrlPr>
                          <a:rPr lang="es-ES" i="1" smtClean="0">
                            <a:latin typeface="Cambria Math" panose="02040503050406030204" pitchFamily="18" charset="0"/>
                          </a:rPr>
                        </m:ctrlPr>
                      </m:sSubPr>
                      <m:e>
                        <m:r>
                          <a:rPr lang="es-ES" i="1" smtClean="0">
                            <a:latin typeface="Cambria Math" panose="02040503050406030204" pitchFamily="18" charset="0"/>
                            <a:ea typeface="Cambria Math" panose="02040503050406030204" pitchFamily="18" charset="0"/>
                          </a:rPr>
                          <m:t>𝜌</m:t>
                        </m:r>
                      </m:e>
                      <m:sub>
                        <m:r>
                          <a:rPr lang="es-CL" b="0" i="1" smtClean="0">
                            <a:latin typeface="Cambria Math" panose="02040503050406030204" pitchFamily="18" charset="0"/>
                          </a:rPr>
                          <m:t>𝐻</m:t>
                        </m:r>
                        <m:r>
                          <a:rPr lang="es-CL" b="0" i="1" smtClean="0">
                            <a:latin typeface="Cambria Math" panose="02040503050406030204" pitchFamily="18" charset="0"/>
                          </a:rPr>
                          <m:t>2</m:t>
                        </m:r>
                        <m:r>
                          <a:rPr lang="es-CL" b="0" i="1" smtClean="0">
                            <a:latin typeface="Cambria Math" panose="02040503050406030204" pitchFamily="18" charset="0"/>
                          </a:rPr>
                          <m:t>𝑂</m:t>
                        </m:r>
                        <m:r>
                          <a:rPr lang="es-CL" b="0" i="1" smtClean="0">
                            <a:latin typeface="Cambria Math" panose="02040503050406030204" pitchFamily="18" charset="0"/>
                          </a:rPr>
                          <m:t> (</m:t>
                        </m:r>
                        <m:r>
                          <a:rPr lang="es-CL" b="0" i="1" smtClean="0">
                            <a:latin typeface="Cambria Math" panose="02040503050406030204" pitchFamily="18" charset="0"/>
                          </a:rPr>
                          <m:t>𝑑</m:t>
                        </m:r>
                        <m:r>
                          <a:rPr lang="es-CL" b="0" i="1" smtClean="0">
                            <a:latin typeface="Cambria Math" panose="02040503050406030204" pitchFamily="18" charset="0"/>
                          </a:rPr>
                          <m:t>)</m:t>
                        </m:r>
                      </m:sub>
                    </m:sSub>
                    <m:r>
                      <a:rPr lang="es-ES"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1.000</m:t>
                    </m:r>
                    <m:d>
                      <m:dPr>
                        <m:ctrlPr>
                          <a:rPr lang="es-CL" b="0" i="1" smtClean="0">
                            <a:latin typeface="Cambria Math" panose="02040503050406030204" pitchFamily="18" charset="0"/>
                            <a:ea typeface="Cambria Math" panose="02040503050406030204" pitchFamily="18" charset="0"/>
                          </a:rPr>
                        </m:ctrlPr>
                      </m:dPr>
                      <m:e>
                        <m:f>
                          <m:fPr>
                            <m:type m:val="skw"/>
                            <m:ctrlPr>
                              <a:rPr lang="es-CL" i="1">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𝑘𝑔</m:t>
                            </m:r>
                          </m:num>
                          <m:den>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den>
                        </m:f>
                      </m:e>
                    </m:d>
                  </m:oMath>
                </a14:m>
                <a:r>
                  <a:rPr lang="es-ES" dirty="0"/>
                  <a:t>, con su centro de boyantez ubicado a 0,5 metros sobre la quilla. Encontrar la posición vertical del centro de boyantez cuando la unidad está flotando en agua salada</a:t>
                </a:r>
              </a:p>
              <a:p>
                <a:pPr lvl="1">
                  <a:lnSpc>
                    <a:spcPct val="90000"/>
                  </a:lnSpc>
                </a:pPr>
                <a:r>
                  <a:rPr lang="es-ES" dirty="0"/>
                  <a:t>Recordar que el centro de boyantez es el centro geométrico del volumen sumergido, que para este caso es KB = ½ calado</a:t>
                </a:r>
              </a:p>
            </p:txBody>
          </p:sp>
        </mc:Choice>
        <mc:Fallback xmlns="">
          <p:sp>
            <p:nvSpPr>
              <p:cNvPr id="7" name="Marcador de contenido 6">
                <a:extLst>
                  <a:ext uri="{FF2B5EF4-FFF2-40B4-BE49-F238E27FC236}">
                    <a16:creationId xmlns:a16="http://schemas.microsoft.com/office/drawing/2014/main" id="{B82357A4-A72A-2051-752D-920CDE06A4E3}"/>
                  </a:ext>
                </a:extLst>
              </p:cNvPr>
              <p:cNvSpPr>
                <a:spLocks noGrp="1" noRot="1" noChangeAspect="1" noMove="1" noResize="1" noEditPoints="1" noAdjustHandles="1" noChangeArrowheads="1" noChangeShapeType="1" noTextEdit="1"/>
              </p:cNvSpPr>
              <p:nvPr>
                <p:ph sz="half" idx="1"/>
              </p:nvPr>
            </p:nvSpPr>
            <p:spPr>
              <a:blipFill>
                <a:blip r:embed="rId2"/>
                <a:stretch>
                  <a:fillRect l="-1033" t="-3011"/>
                </a:stretch>
              </a:blipFill>
            </p:spPr>
            <p:txBody>
              <a:bodyPr/>
              <a:lstStyle/>
              <a:p>
                <a:r>
                  <a:rPr lang="es-CL">
                    <a:noFill/>
                  </a:rPr>
                  <a:t> </a:t>
                </a:r>
              </a:p>
            </p:txBody>
          </p:sp>
        </mc:Fallback>
      </mc:AlternateContent>
      <p:pic>
        <p:nvPicPr>
          <p:cNvPr id="9" name="Marcador de contenido 8">
            <a:extLst>
              <a:ext uri="{FF2B5EF4-FFF2-40B4-BE49-F238E27FC236}">
                <a16:creationId xmlns:a16="http://schemas.microsoft.com/office/drawing/2014/main" id="{8D0CA678-2684-0C76-F72F-2A7DC6DC0D90}"/>
              </a:ext>
            </a:extLst>
          </p:cNvPr>
          <p:cNvPicPr>
            <a:picLocks noGrp="1" noChangeAspect="1"/>
          </p:cNvPicPr>
          <p:nvPr>
            <p:ph sz="half" idx="2"/>
          </p:nvPr>
        </p:nvPicPr>
        <p:blipFill>
          <a:blip r:embed="rId3"/>
          <a:stretch>
            <a:fillRect/>
          </a:stretch>
        </p:blipFill>
        <p:spPr>
          <a:xfrm>
            <a:off x="6555731" y="2618090"/>
            <a:ext cx="3627434" cy="1585097"/>
          </a:xfrm>
          <a:prstGeom prst="rect">
            <a:avLst/>
          </a:prstGeom>
        </p:spPr>
      </p:pic>
      <p:sp>
        <p:nvSpPr>
          <p:cNvPr id="4" name="Marcador de fecha 3">
            <a:extLst>
              <a:ext uri="{FF2B5EF4-FFF2-40B4-BE49-F238E27FC236}">
                <a16:creationId xmlns:a16="http://schemas.microsoft.com/office/drawing/2014/main" id="{8113AA1E-2D7E-66BE-A725-94E5C13B056F}"/>
              </a:ext>
            </a:extLst>
          </p:cNvPr>
          <p:cNvSpPr>
            <a:spLocks noGrp="1"/>
          </p:cNvSpPr>
          <p:nvPr>
            <p:ph type="dt" sz="half" idx="10"/>
          </p:nvPr>
        </p:nvSpPr>
        <p:spPr/>
        <p:txBody>
          <a:bodyPr/>
          <a:lstStyle/>
          <a:p>
            <a:fld id="{99DE3549-F2F0-4BB2-A77F-875E9D89755C}" type="datetime1">
              <a:rPr lang="es-CL" smtClean="0"/>
              <a:t>10-02-2026</a:t>
            </a:fld>
            <a:endParaRPr lang="en-US"/>
          </a:p>
        </p:txBody>
      </p:sp>
      <p:sp>
        <p:nvSpPr>
          <p:cNvPr id="5" name="Marcador de pie de página 4">
            <a:extLst>
              <a:ext uri="{FF2B5EF4-FFF2-40B4-BE49-F238E27FC236}">
                <a16:creationId xmlns:a16="http://schemas.microsoft.com/office/drawing/2014/main" id="{BC421DE5-DDD5-50F8-0104-B65021B5D149}"/>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9BE580AF-6948-795C-F69A-5F45D0C95F14}"/>
              </a:ext>
            </a:extLst>
          </p:cNvPr>
          <p:cNvSpPr>
            <a:spLocks noGrp="1"/>
          </p:cNvSpPr>
          <p:nvPr>
            <p:ph type="sldNum" sz="quarter" idx="12"/>
          </p:nvPr>
        </p:nvSpPr>
        <p:spPr/>
        <p:txBody>
          <a:bodyPr/>
          <a:lstStyle/>
          <a:p>
            <a:fld id="{87E7843D-FF13-4365-9478-9625B70A2705}" type="slidenum">
              <a:rPr lang="en-US" smtClean="0"/>
              <a:t>44</a:t>
            </a:fld>
            <a:endParaRPr lang="en-US"/>
          </a:p>
        </p:txBody>
      </p:sp>
    </p:spTree>
    <p:extLst>
      <p:ext uri="{BB962C8B-B14F-4D97-AF65-F5344CB8AC3E}">
        <p14:creationId xmlns:p14="http://schemas.microsoft.com/office/powerpoint/2010/main" val="15738917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25BB6211-C27A-4BBC-BA70-058161131818}" type="slidenum">
              <a:rPr lang="es-ES"/>
              <a:pPr/>
              <a:t>45</a:t>
            </a:fld>
            <a:endParaRPr lang="es-ES"/>
          </a:p>
        </p:txBody>
      </p:sp>
      <p:sp>
        <p:nvSpPr>
          <p:cNvPr id="124930" name="Rectangle 2"/>
          <p:cNvSpPr>
            <a:spLocks noGrp="1" noChangeArrowheads="1"/>
          </p:cNvSpPr>
          <p:nvPr>
            <p:ph type="title"/>
          </p:nvPr>
        </p:nvSpPr>
        <p:spPr/>
        <p:txBody>
          <a:bodyPr/>
          <a:lstStyle/>
          <a:p>
            <a:r>
              <a:rPr lang="es-ES"/>
              <a:t>Solución 2</a:t>
            </a:r>
          </a:p>
        </p:txBody>
      </p:sp>
      <mc:AlternateContent xmlns:mc="http://schemas.openxmlformats.org/markup-compatibility/2006" xmlns:a14="http://schemas.microsoft.com/office/drawing/2010/main">
        <mc:Choice Requires="a14">
          <p:sp>
            <p:nvSpPr>
              <p:cNvPr id="124931" name="Rectangle 3"/>
              <p:cNvSpPr>
                <a:spLocks noGrp="1" noChangeArrowheads="1"/>
              </p:cNvSpPr>
              <p:nvPr>
                <p:ph type="body" idx="1"/>
              </p:nvPr>
            </p:nvSpPr>
            <p:spPr/>
            <p:txBody>
              <a:bodyPr>
                <a:normAutofit/>
              </a:bodyPr>
              <a:lstStyle/>
              <a:p>
                <a14:m>
                  <m:oMath xmlns:m="http://schemas.openxmlformats.org/officeDocument/2006/math">
                    <m:r>
                      <a:rPr lang="es-CL" sz="2400" i="1">
                        <a:latin typeface="Cambria Math" panose="02040503050406030204" pitchFamily="18" charset="0"/>
                      </a:rPr>
                      <m:t>𝐸𝑛</m:t>
                    </m:r>
                    <m:r>
                      <a:rPr lang="es-CL" sz="2400" i="1">
                        <a:latin typeface="Cambria Math" panose="02040503050406030204" pitchFamily="18" charset="0"/>
                      </a:rPr>
                      <m:t> </m:t>
                    </m:r>
                    <m:r>
                      <a:rPr lang="es-CL" sz="2400" i="1">
                        <a:latin typeface="Cambria Math" panose="02040503050406030204" pitchFamily="18" charset="0"/>
                      </a:rPr>
                      <m:t>𝑎𝑔𝑢𝑎</m:t>
                    </m:r>
                    <m:r>
                      <a:rPr lang="es-CL" sz="2400" i="1">
                        <a:latin typeface="Cambria Math" panose="02040503050406030204" pitchFamily="18" charset="0"/>
                      </a:rPr>
                      <m:t> </m:t>
                    </m:r>
                    <m:r>
                      <a:rPr lang="es-CL" sz="2400" i="1">
                        <a:latin typeface="Cambria Math" panose="02040503050406030204" pitchFamily="18" charset="0"/>
                      </a:rPr>
                      <m:t>𝑑𝑢𝑙𝑐𝑒</m:t>
                    </m:r>
                    <m:r>
                      <a:rPr lang="es-CL" sz="2400" i="1">
                        <a:latin typeface="Cambria Math" panose="02040503050406030204" pitchFamily="18" charset="0"/>
                      </a:rPr>
                      <m:t>;</m:t>
                    </m:r>
                    <m:r>
                      <a:rPr lang="es-CL" sz="2400" i="1">
                        <a:latin typeface="Cambria Math" panose="02040503050406030204" pitchFamily="18" charset="0"/>
                      </a:rPr>
                      <m:t>𝐾𝐵</m:t>
                    </m:r>
                    <m:r>
                      <a:rPr lang="es-CL" sz="2400" i="1">
                        <a:latin typeface="Cambria Math" panose="02040503050406030204" pitchFamily="18" charset="0"/>
                        <a:ea typeface="Cambria Math" panose="02040503050406030204" pitchFamily="18" charset="0"/>
                      </a:rPr>
                      <m:t>=0,5</m:t>
                    </m:r>
                    <m:d>
                      <m:dPr>
                        <m:ctrlPr>
                          <a:rPr lang="es-CL" sz="2400" i="1">
                            <a:latin typeface="Cambria Math" panose="02040503050406030204" pitchFamily="18" charset="0"/>
                            <a:ea typeface="Cambria Math" panose="02040503050406030204" pitchFamily="18" charset="0"/>
                          </a:rPr>
                        </m:ctrlPr>
                      </m:dPr>
                      <m:e>
                        <m:r>
                          <a:rPr lang="es-CL" sz="2400" i="1">
                            <a:latin typeface="Cambria Math" panose="02040503050406030204" pitchFamily="18" charset="0"/>
                            <a:ea typeface="Cambria Math" panose="02040503050406030204" pitchFamily="18" charset="0"/>
                          </a:rPr>
                          <m:t>𝑚</m:t>
                        </m:r>
                      </m:e>
                    </m:d>
                  </m:oMath>
                </a14:m>
                <a:endParaRPr lang="es-CL" sz="2400" dirty="0">
                  <a:ea typeface="Cambria Math" panose="02040503050406030204" pitchFamily="18" charset="0"/>
                </a:endParaRPr>
              </a:p>
              <a:p>
                <a14:m>
                  <m:oMath xmlns:m="http://schemas.openxmlformats.org/officeDocument/2006/math">
                    <m:r>
                      <a:rPr lang="es-CL" sz="2400" i="1">
                        <a:latin typeface="Cambria Math" panose="02040503050406030204" pitchFamily="18" charset="0"/>
                      </a:rPr>
                      <m:t>𝐸𝑛</m:t>
                    </m:r>
                    <m:r>
                      <a:rPr lang="es-CL" sz="2400" i="1">
                        <a:latin typeface="Cambria Math" panose="02040503050406030204" pitchFamily="18" charset="0"/>
                      </a:rPr>
                      <m:t> </m:t>
                    </m:r>
                    <m:r>
                      <a:rPr lang="es-CL" sz="2400" i="1">
                        <a:latin typeface="Cambria Math" panose="02040503050406030204" pitchFamily="18" charset="0"/>
                      </a:rPr>
                      <m:t>𝑎𝑔𝑢𝑎</m:t>
                    </m:r>
                    <m:r>
                      <a:rPr lang="es-CL" sz="2400" i="1">
                        <a:latin typeface="Cambria Math" panose="02040503050406030204" pitchFamily="18" charset="0"/>
                      </a:rPr>
                      <m:t> </m:t>
                    </m:r>
                    <m:r>
                      <a:rPr lang="es-CL" sz="2400" i="1">
                        <a:latin typeface="Cambria Math" panose="02040503050406030204" pitchFamily="18" charset="0"/>
                      </a:rPr>
                      <m:t>𝑠𝑎𝑙𝑎𝑑𝑎</m:t>
                    </m:r>
                    <m:r>
                      <a:rPr lang="es-CL" sz="2400" i="1">
                        <a:latin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𝐶𝑎𝑙𝑎𝑑𝑜</m:t>
                        </m:r>
                      </m:e>
                      <m:sub>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𝐻</m:t>
                            </m:r>
                            <m:r>
                              <a:rPr lang="es-CL" sz="2400" i="1">
                                <a:latin typeface="Cambria Math" panose="02040503050406030204" pitchFamily="18" charset="0"/>
                                <a:ea typeface="Cambria Math" panose="02040503050406030204" pitchFamily="18" charset="0"/>
                              </a:rPr>
                              <m:t>2</m:t>
                            </m:r>
                            <m:r>
                              <a:rPr lang="es-CL" sz="2400" i="1">
                                <a:latin typeface="Cambria Math" panose="02040503050406030204" pitchFamily="18" charset="0"/>
                                <a:ea typeface="Cambria Math" panose="02040503050406030204" pitchFamily="18" charset="0"/>
                              </a:rPr>
                              <m:t>𝑂</m:t>
                            </m:r>
                          </m:e>
                          <m:sub>
                            <m:r>
                              <a:rPr lang="es-CL" sz="2400" i="1">
                                <a:latin typeface="Cambria Math" panose="02040503050406030204" pitchFamily="18" charset="0"/>
                                <a:ea typeface="Cambria Math" panose="02040503050406030204" pitchFamily="18" charset="0"/>
                              </a:rPr>
                              <m:t>𝑠</m:t>
                            </m:r>
                          </m:sub>
                        </m:sSub>
                      </m:sub>
                    </m:sSub>
                    <m:r>
                      <a:rPr lang="es-ES" sz="2400" i="1">
                        <a:latin typeface="Cambria Math" panose="02040503050406030204" pitchFamily="18" charset="0"/>
                        <a:ea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𝐶𝑎𝑙𝑎𝑑𝑜</m:t>
                        </m:r>
                      </m:e>
                      <m:sub>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𝐻</m:t>
                            </m:r>
                            <m:r>
                              <a:rPr lang="es-CL" sz="2400" i="1">
                                <a:latin typeface="Cambria Math" panose="02040503050406030204" pitchFamily="18" charset="0"/>
                                <a:ea typeface="Cambria Math" panose="02040503050406030204" pitchFamily="18" charset="0"/>
                              </a:rPr>
                              <m:t>2</m:t>
                            </m:r>
                            <m:r>
                              <a:rPr lang="es-CL" sz="2400" i="1">
                                <a:latin typeface="Cambria Math" panose="02040503050406030204" pitchFamily="18" charset="0"/>
                                <a:ea typeface="Cambria Math" panose="02040503050406030204" pitchFamily="18" charset="0"/>
                              </a:rPr>
                              <m:t>𝑂</m:t>
                            </m:r>
                          </m:e>
                          <m:sub>
                            <m:r>
                              <a:rPr lang="es-CL" sz="2400" i="1">
                                <a:latin typeface="Cambria Math" panose="02040503050406030204" pitchFamily="18" charset="0"/>
                                <a:ea typeface="Cambria Math" panose="02040503050406030204" pitchFamily="18" charset="0"/>
                              </a:rPr>
                              <m:t>𝑑</m:t>
                            </m:r>
                          </m:sub>
                        </m:sSub>
                        <m:r>
                          <a:rPr lang="es-CL" sz="2400" i="1">
                            <a:latin typeface="Cambria Math" panose="02040503050406030204" pitchFamily="18" charset="0"/>
                            <a:ea typeface="Cambria Math" panose="02040503050406030204" pitchFamily="18" charset="0"/>
                          </a:rPr>
                          <m:t> </m:t>
                        </m:r>
                      </m:sub>
                    </m:sSub>
                    <m:r>
                      <a:rPr lang="es-CL" sz="2400" i="1">
                        <a:latin typeface="Cambria Math" panose="02040503050406030204" pitchFamily="18" charset="0"/>
                        <a:ea typeface="Cambria Math" panose="02040503050406030204" pitchFamily="18" charset="0"/>
                      </a:rPr>
                      <m:t>×</m:t>
                    </m:r>
                    <m:f>
                      <m:fPr>
                        <m:ctrlPr>
                          <a:rPr lang="es-ES" sz="2400" i="1">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1.000</m:t>
                        </m:r>
                        <m:d>
                          <m:dPr>
                            <m:ctrlPr>
                              <a:rPr lang="es-CL" sz="2400" i="1" dirty="0">
                                <a:latin typeface="Cambria Math" panose="02040503050406030204" pitchFamily="18" charset="0"/>
                                <a:ea typeface="Cambria Math" panose="02040503050406030204" pitchFamily="18" charset="0"/>
                              </a:rPr>
                            </m:ctrlPr>
                          </m:dPr>
                          <m:e>
                            <m:f>
                              <m:fPr>
                                <m:ctrlPr>
                                  <a:rPr lang="es-CL" sz="2400" i="1" dirty="0">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𝑘𝑔</m:t>
                                </m:r>
                              </m:num>
                              <m:den>
                                <m:sSup>
                                  <m:sSupPr>
                                    <m:ctrlPr>
                                      <a:rPr lang="es-CL" sz="2400" i="1" dirty="0">
                                        <a:latin typeface="Cambria Math" panose="02040503050406030204" pitchFamily="18" charset="0"/>
                                        <a:ea typeface="Cambria Math" panose="02040503050406030204" pitchFamily="18" charset="0"/>
                                      </a:rPr>
                                    </m:ctrlPr>
                                  </m:sSupPr>
                                  <m:e>
                                    <m:r>
                                      <a:rPr lang="es-CL" sz="2400" i="1" dirty="0">
                                        <a:latin typeface="Cambria Math" panose="02040503050406030204" pitchFamily="18" charset="0"/>
                                        <a:ea typeface="Cambria Math" panose="02040503050406030204" pitchFamily="18" charset="0"/>
                                      </a:rPr>
                                      <m:t>𝑚</m:t>
                                    </m:r>
                                  </m:e>
                                  <m:sup>
                                    <m:r>
                                      <a:rPr lang="es-CL" sz="2400" i="1" dirty="0">
                                        <a:latin typeface="Cambria Math" panose="02040503050406030204" pitchFamily="18" charset="0"/>
                                        <a:ea typeface="Cambria Math" panose="02040503050406030204" pitchFamily="18" charset="0"/>
                                      </a:rPr>
                                      <m:t>3</m:t>
                                    </m:r>
                                  </m:sup>
                                </m:sSup>
                              </m:den>
                            </m:f>
                          </m:e>
                        </m:d>
                      </m:num>
                      <m:den>
                        <m:r>
                          <a:rPr lang="es-CL" sz="2400" i="1" dirty="0">
                            <a:latin typeface="Cambria Math" panose="02040503050406030204" pitchFamily="18" charset="0"/>
                            <a:ea typeface="Cambria Math" panose="02040503050406030204" pitchFamily="18" charset="0"/>
                          </a:rPr>
                          <m:t>1.025</m:t>
                        </m:r>
                        <m:d>
                          <m:dPr>
                            <m:ctrlPr>
                              <a:rPr lang="es-CL" sz="2400" i="1" dirty="0">
                                <a:latin typeface="Cambria Math" panose="02040503050406030204" pitchFamily="18" charset="0"/>
                                <a:ea typeface="Cambria Math" panose="02040503050406030204" pitchFamily="18" charset="0"/>
                              </a:rPr>
                            </m:ctrlPr>
                          </m:dPr>
                          <m:e>
                            <m:f>
                              <m:fPr>
                                <m:ctrlPr>
                                  <a:rPr lang="es-CL" sz="2400" i="1" dirty="0">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𝑘𝑔</m:t>
                                </m:r>
                              </m:num>
                              <m:den>
                                <m:sSup>
                                  <m:sSupPr>
                                    <m:ctrlPr>
                                      <a:rPr lang="es-CL" sz="2400" i="1" dirty="0">
                                        <a:latin typeface="Cambria Math" panose="02040503050406030204" pitchFamily="18" charset="0"/>
                                        <a:ea typeface="Cambria Math" panose="02040503050406030204" pitchFamily="18" charset="0"/>
                                      </a:rPr>
                                    </m:ctrlPr>
                                  </m:sSupPr>
                                  <m:e>
                                    <m:r>
                                      <a:rPr lang="es-CL" sz="2400" i="1" dirty="0">
                                        <a:latin typeface="Cambria Math" panose="02040503050406030204" pitchFamily="18" charset="0"/>
                                        <a:ea typeface="Cambria Math" panose="02040503050406030204" pitchFamily="18" charset="0"/>
                                      </a:rPr>
                                      <m:t>𝑚</m:t>
                                    </m:r>
                                  </m:e>
                                  <m:sup>
                                    <m:r>
                                      <a:rPr lang="es-CL" sz="2400" i="1" dirty="0">
                                        <a:latin typeface="Cambria Math" panose="02040503050406030204" pitchFamily="18" charset="0"/>
                                        <a:ea typeface="Cambria Math" panose="02040503050406030204" pitchFamily="18" charset="0"/>
                                      </a:rPr>
                                      <m:t>3</m:t>
                                    </m:r>
                                  </m:sup>
                                </m:sSup>
                              </m:den>
                            </m:f>
                          </m:e>
                        </m:d>
                      </m:den>
                    </m:f>
                  </m:oMath>
                </a14:m>
                <a:endParaRPr lang="es-CL" sz="2400" i="1" dirty="0">
                  <a:latin typeface="Cambria Math" panose="02040503050406030204" pitchFamily="18" charset="0"/>
                  <a:ea typeface="Cambria Math" panose="02040503050406030204" pitchFamily="18" charset="0"/>
                </a:endParaRPr>
              </a:p>
              <a:p>
                <a14:m>
                  <m:oMath xmlns:m="http://schemas.openxmlformats.org/officeDocument/2006/math">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𝐶𝑎𝑙𝑎𝑑𝑜</m:t>
                        </m:r>
                      </m:e>
                      <m:sub>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𝐻</m:t>
                            </m:r>
                            <m:r>
                              <a:rPr lang="es-CL" sz="2400" i="1">
                                <a:latin typeface="Cambria Math" panose="02040503050406030204" pitchFamily="18" charset="0"/>
                                <a:ea typeface="Cambria Math" panose="02040503050406030204" pitchFamily="18" charset="0"/>
                              </a:rPr>
                              <m:t>2</m:t>
                            </m:r>
                            <m:r>
                              <a:rPr lang="es-CL" sz="2400" i="1">
                                <a:latin typeface="Cambria Math" panose="02040503050406030204" pitchFamily="18" charset="0"/>
                                <a:ea typeface="Cambria Math" panose="02040503050406030204" pitchFamily="18" charset="0"/>
                              </a:rPr>
                              <m:t>𝑂</m:t>
                            </m:r>
                          </m:e>
                          <m:sub>
                            <m:r>
                              <a:rPr lang="es-CL" sz="2400" i="1">
                                <a:latin typeface="Cambria Math" panose="02040503050406030204" pitchFamily="18" charset="0"/>
                                <a:ea typeface="Cambria Math" panose="02040503050406030204" pitchFamily="18" charset="0"/>
                              </a:rPr>
                              <m:t>𝑠</m:t>
                            </m:r>
                          </m:sub>
                        </m:sSub>
                      </m:sub>
                    </m:sSub>
                    <m:r>
                      <a:rPr lang="es-ES" sz="2400" i="1">
                        <a:latin typeface="Cambria Math" panose="02040503050406030204" pitchFamily="18" charset="0"/>
                        <a:ea typeface="Cambria Math" panose="02040503050406030204" pitchFamily="18" charset="0"/>
                      </a:rPr>
                      <m:t>=</m:t>
                    </m:r>
                    <m:r>
                      <a:rPr lang="es-CL" sz="2400" i="1">
                        <a:latin typeface="Cambria Math" panose="02040503050406030204" pitchFamily="18" charset="0"/>
                        <a:ea typeface="Cambria Math" panose="02040503050406030204" pitchFamily="18" charset="0"/>
                      </a:rPr>
                      <m:t>1</m:t>
                    </m:r>
                    <m:d>
                      <m:dPr>
                        <m:ctrlPr>
                          <a:rPr lang="es-CL" sz="2400" i="1">
                            <a:latin typeface="Cambria Math" panose="02040503050406030204" pitchFamily="18" charset="0"/>
                            <a:ea typeface="Cambria Math" panose="02040503050406030204" pitchFamily="18" charset="0"/>
                          </a:rPr>
                        </m:ctrlPr>
                      </m:dPr>
                      <m:e>
                        <m:r>
                          <a:rPr lang="es-CL" sz="2400" i="1">
                            <a:latin typeface="Cambria Math" panose="02040503050406030204" pitchFamily="18" charset="0"/>
                            <a:ea typeface="Cambria Math" panose="02040503050406030204" pitchFamily="18" charset="0"/>
                          </a:rPr>
                          <m:t>𝑚</m:t>
                        </m:r>
                      </m:e>
                    </m:d>
                    <m:r>
                      <a:rPr lang="es-CL" sz="2400" i="1">
                        <a:latin typeface="Cambria Math" panose="02040503050406030204" pitchFamily="18" charset="0"/>
                        <a:ea typeface="Cambria Math" panose="02040503050406030204" pitchFamily="18" charset="0"/>
                      </a:rPr>
                      <m:t>×</m:t>
                    </m:r>
                    <m:f>
                      <m:fPr>
                        <m:ctrlPr>
                          <a:rPr lang="es-ES" sz="2400" i="1">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1.000</m:t>
                        </m:r>
                        <m:d>
                          <m:dPr>
                            <m:ctrlPr>
                              <a:rPr lang="es-CL" sz="2400" i="1" dirty="0">
                                <a:latin typeface="Cambria Math" panose="02040503050406030204" pitchFamily="18" charset="0"/>
                                <a:ea typeface="Cambria Math" panose="02040503050406030204" pitchFamily="18" charset="0"/>
                              </a:rPr>
                            </m:ctrlPr>
                          </m:dPr>
                          <m:e>
                            <m:f>
                              <m:fPr>
                                <m:ctrlPr>
                                  <a:rPr lang="es-CL" sz="2400" i="1" dirty="0">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𝑘𝑔</m:t>
                                </m:r>
                              </m:num>
                              <m:den>
                                <m:sSup>
                                  <m:sSupPr>
                                    <m:ctrlPr>
                                      <a:rPr lang="es-CL" sz="2400" i="1" dirty="0">
                                        <a:latin typeface="Cambria Math" panose="02040503050406030204" pitchFamily="18" charset="0"/>
                                        <a:ea typeface="Cambria Math" panose="02040503050406030204" pitchFamily="18" charset="0"/>
                                      </a:rPr>
                                    </m:ctrlPr>
                                  </m:sSupPr>
                                  <m:e>
                                    <m:r>
                                      <a:rPr lang="es-CL" sz="2400" i="1" dirty="0">
                                        <a:latin typeface="Cambria Math" panose="02040503050406030204" pitchFamily="18" charset="0"/>
                                        <a:ea typeface="Cambria Math" panose="02040503050406030204" pitchFamily="18" charset="0"/>
                                      </a:rPr>
                                      <m:t>𝑚</m:t>
                                    </m:r>
                                  </m:e>
                                  <m:sup>
                                    <m:r>
                                      <a:rPr lang="es-CL" sz="2400" i="1" dirty="0">
                                        <a:latin typeface="Cambria Math" panose="02040503050406030204" pitchFamily="18" charset="0"/>
                                        <a:ea typeface="Cambria Math" panose="02040503050406030204" pitchFamily="18" charset="0"/>
                                      </a:rPr>
                                      <m:t>3</m:t>
                                    </m:r>
                                  </m:sup>
                                </m:sSup>
                              </m:den>
                            </m:f>
                          </m:e>
                        </m:d>
                      </m:num>
                      <m:den>
                        <m:r>
                          <a:rPr lang="es-CL" sz="2400" i="1" dirty="0">
                            <a:latin typeface="Cambria Math" panose="02040503050406030204" pitchFamily="18" charset="0"/>
                            <a:ea typeface="Cambria Math" panose="02040503050406030204" pitchFamily="18" charset="0"/>
                          </a:rPr>
                          <m:t>1.025</m:t>
                        </m:r>
                        <m:d>
                          <m:dPr>
                            <m:ctrlPr>
                              <a:rPr lang="es-CL" sz="2400" i="1" dirty="0">
                                <a:latin typeface="Cambria Math" panose="02040503050406030204" pitchFamily="18" charset="0"/>
                                <a:ea typeface="Cambria Math" panose="02040503050406030204" pitchFamily="18" charset="0"/>
                              </a:rPr>
                            </m:ctrlPr>
                          </m:dPr>
                          <m:e>
                            <m:f>
                              <m:fPr>
                                <m:ctrlPr>
                                  <a:rPr lang="es-CL" sz="2400" i="1" dirty="0">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𝑘𝑔</m:t>
                                </m:r>
                              </m:num>
                              <m:den>
                                <m:sSup>
                                  <m:sSupPr>
                                    <m:ctrlPr>
                                      <a:rPr lang="es-CL" sz="2400" i="1" dirty="0">
                                        <a:latin typeface="Cambria Math" panose="02040503050406030204" pitchFamily="18" charset="0"/>
                                        <a:ea typeface="Cambria Math" panose="02040503050406030204" pitchFamily="18" charset="0"/>
                                      </a:rPr>
                                    </m:ctrlPr>
                                  </m:sSupPr>
                                  <m:e>
                                    <m:r>
                                      <a:rPr lang="es-CL" sz="2400" i="1" dirty="0">
                                        <a:latin typeface="Cambria Math" panose="02040503050406030204" pitchFamily="18" charset="0"/>
                                        <a:ea typeface="Cambria Math" panose="02040503050406030204" pitchFamily="18" charset="0"/>
                                      </a:rPr>
                                      <m:t>𝑚</m:t>
                                    </m:r>
                                  </m:e>
                                  <m:sup>
                                    <m:r>
                                      <a:rPr lang="es-CL" sz="2400" i="1" dirty="0">
                                        <a:latin typeface="Cambria Math" panose="02040503050406030204" pitchFamily="18" charset="0"/>
                                        <a:ea typeface="Cambria Math" panose="02040503050406030204" pitchFamily="18" charset="0"/>
                                      </a:rPr>
                                      <m:t>3</m:t>
                                    </m:r>
                                  </m:sup>
                                </m:sSup>
                              </m:den>
                            </m:f>
                          </m:e>
                        </m:d>
                      </m:den>
                    </m:f>
                    <m:r>
                      <a:rPr lang="es-CL" sz="2400" i="1" dirty="0">
                        <a:latin typeface="Cambria Math" panose="02040503050406030204" pitchFamily="18" charset="0"/>
                        <a:ea typeface="Cambria Math" panose="02040503050406030204" pitchFamily="18" charset="0"/>
                      </a:rPr>
                      <m:t>=0,977</m:t>
                    </m:r>
                    <m:d>
                      <m:dPr>
                        <m:ctrlPr>
                          <a:rPr lang="es-CL" sz="2400" i="1" dirty="0">
                            <a:latin typeface="Cambria Math" panose="02040503050406030204" pitchFamily="18" charset="0"/>
                            <a:ea typeface="Cambria Math" panose="02040503050406030204" pitchFamily="18" charset="0"/>
                          </a:rPr>
                        </m:ctrlPr>
                      </m:dPr>
                      <m:e>
                        <m:r>
                          <a:rPr lang="es-CL" sz="2400" i="1" dirty="0">
                            <a:latin typeface="Cambria Math" panose="02040503050406030204" pitchFamily="18" charset="0"/>
                            <a:ea typeface="Cambria Math" panose="02040503050406030204" pitchFamily="18" charset="0"/>
                          </a:rPr>
                          <m:t>𝑚</m:t>
                        </m:r>
                      </m:e>
                    </m:d>
                  </m:oMath>
                </a14:m>
                <a:endParaRPr lang="es-CL" sz="2400" i="1" dirty="0">
                  <a:latin typeface="Cambria Math" panose="02040503050406030204" pitchFamily="18" charset="0"/>
                  <a:ea typeface="Cambria Math" panose="02040503050406030204" pitchFamily="18" charset="0"/>
                </a:endParaRPr>
              </a:p>
              <a:p>
                <a14:m>
                  <m:oMath xmlns:m="http://schemas.openxmlformats.org/officeDocument/2006/math">
                    <m:sSub>
                      <m:sSubPr>
                        <m:ctrlPr>
                          <a:rPr lang="es-CL" sz="2400" i="1">
                            <a:latin typeface="Cambria Math" panose="02040503050406030204" pitchFamily="18" charset="0"/>
                          </a:rPr>
                        </m:ctrlPr>
                      </m:sSubPr>
                      <m:e>
                        <m:r>
                          <a:rPr lang="es-CL" sz="2400" i="1">
                            <a:latin typeface="Cambria Math" panose="02040503050406030204" pitchFamily="18" charset="0"/>
                          </a:rPr>
                          <m:t>𝐾𝐵</m:t>
                        </m:r>
                      </m:e>
                      <m:sub>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𝐻</m:t>
                            </m:r>
                            <m:r>
                              <a:rPr lang="es-CL" sz="2400" i="1">
                                <a:latin typeface="Cambria Math" panose="02040503050406030204" pitchFamily="18" charset="0"/>
                                <a:ea typeface="Cambria Math" panose="02040503050406030204" pitchFamily="18" charset="0"/>
                              </a:rPr>
                              <m:t>2</m:t>
                            </m:r>
                            <m:r>
                              <a:rPr lang="es-CL" sz="2400" i="1">
                                <a:latin typeface="Cambria Math" panose="02040503050406030204" pitchFamily="18" charset="0"/>
                                <a:ea typeface="Cambria Math" panose="02040503050406030204" pitchFamily="18" charset="0"/>
                              </a:rPr>
                              <m:t>𝑂</m:t>
                            </m:r>
                          </m:e>
                          <m:sub>
                            <m:r>
                              <a:rPr lang="es-CL" sz="2400" i="1">
                                <a:latin typeface="Cambria Math" panose="02040503050406030204" pitchFamily="18" charset="0"/>
                                <a:ea typeface="Cambria Math" panose="02040503050406030204" pitchFamily="18" charset="0"/>
                              </a:rPr>
                              <m:t>𝑠</m:t>
                            </m:r>
                          </m:sub>
                        </m:sSub>
                      </m:sub>
                    </m:sSub>
                    <m:r>
                      <a:rPr lang="es-CL" sz="2400" i="1">
                        <a:latin typeface="Cambria Math" panose="02040503050406030204" pitchFamily="18" charset="0"/>
                        <a:ea typeface="Cambria Math" panose="02040503050406030204" pitchFamily="18" charset="0"/>
                      </a:rPr>
                      <m:t>=</m:t>
                    </m:r>
                    <m:f>
                      <m:fPr>
                        <m:ctrlPr>
                          <a:rPr lang="es-CL" sz="2400" i="1">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0,977</m:t>
                        </m:r>
                        <m:d>
                          <m:dPr>
                            <m:ctrlPr>
                              <a:rPr lang="es-CL" sz="2400" i="1" dirty="0">
                                <a:latin typeface="Cambria Math" panose="02040503050406030204" pitchFamily="18" charset="0"/>
                                <a:ea typeface="Cambria Math" panose="02040503050406030204" pitchFamily="18" charset="0"/>
                              </a:rPr>
                            </m:ctrlPr>
                          </m:dPr>
                          <m:e>
                            <m:r>
                              <a:rPr lang="es-CL" sz="2400" i="1" dirty="0">
                                <a:latin typeface="Cambria Math" panose="02040503050406030204" pitchFamily="18" charset="0"/>
                                <a:ea typeface="Cambria Math" panose="02040503050406030204" pitchFamily="18" charset="0"/>
                              </a:rPr>
                              <m:t>𝑚</m:t>
                            </m:r>
                          </m:e>
                        </m:d>
                      </m:num>
                      <m:den>
                        <m:r>
                          <a:rPr lang="es-CL" sz="2400" i="1">
                            <a:latin typeface="Cambria Math" panose="02040503050406030204" pitchFamily="18" charset="0"/>
                            <a:ea typeface="Cambria Math" panose="02040503050406030204" pitchFamily="18" charset="0"/>
                          </a:rPr>
                          <m:t>2</m:t>
                        </m:r>
                      </m:den>
                    </m:f>
                    <m:r>
                      <a:rPr lang="es-CL" sz="2400" i="1">
                        <a:latin typeface="Cambria Math" panose="02040503050406030204" pitchFamily="18" charset="0"/>
                        <a:ea typeface="Cambria Math" panose="02040503050406030204" pitchFamily="18" charset="0"/>
                      </a:rPr>
                      <m:t>=0,488</m:t>
                    </m:r>
                    <m:d>
                      <m:dPr>
                        <m:ctrlPr>
                          <a:rPr lang="es-CL" sz="2400" i="1">
                            <a:latin typeface="Cambria Math" panose="02040503050406030204" pitchFamily="18" charset="0"/>
                            <a:ea typeface="Cambria Math" panose="02040503050406030204" pitchFamily="18" charset="0"/>
                          </a:rPr>
                        </m:ctrlPr>
                      </m:dPr>
                      <m:e>
                        <m:r>
                          <a:rPr lang="es-CL" sz="2400" i="1">
                            <a:latin typeface="Cambria Math" panose="02040503050406030204" pitchFamily="18" charset="0"/>
                            <a:ea typeface="Cambria Math" panose="02040503050406030204" pitchFamily="18" charset="0"/>
                          </a:rPr>
                          <m:t>𝑚</m:t>
                        </m:r>
                      </m:e>
                    </m:d>
                  </m:oMath>
                </a14:m>
                <a:endParaRPr lang="es-CL" sz="2400" dirty="0">
                  <a:ea typeface="Cambria Math" panose="02040503050406030204" pitchFamily="18" charset="0"/>
                </a:endParaRPr>
              </a:p>
            </p:txBody>
          </p:sp>
        </mc:Choice>
        <mc:Fallback xmlns="">
          <p:sp>
            <p:nvSpPr>
              <p:cNvPr id="124931" name="Rectangle 3"/>
              <p:cNvSpPr>
                <a:spLocks noGrp="1" noRot="1" noChangeAspect="1" noMove="1" noResize="1" noEditPoints="1" noAdjustHandles="1" noChangeArrowheads="1" noChangeShapeType="1" noTextEdit="1"/>
              </p:cNvSpPr>
              <p:nvPr>
                <p:ph type="body" idx="1"/>
              </p:nvPr>
            </p:nvSpPr>
            <p:spPr>
              <a:blipFill>
                <a:blip r:embed="rId2"/>
                <a:stretch>
                  <a:fillRect/>
                </a:stretch>
              </a:blipFill>
            </p:spPr>
            <p:txBody>
              <a:bodyPr/>
              <a:lstStyle/>
              <a:p>
                <a:r>
                  <a:rPr lang="es-CL">
                    <a:noFill/>
                  </a:rPr>
                  <a:t> </a:t>
                </a:r>
              </a:p>
            </p:txBody>
          </p:sp>
        </mc:Fallback>
      </mc:AlternateContent>
      <p:sp>
        <p:nvSpPr>
          <p:cNvPr id="2" name="Marcador de fecha 1">
            <a:extLst>
              <a:ext uri="{FF2B5EF4-FFF2-40B4-BE49-F238E27FC236}">
                <a16:creationId xmlns:a16="http://schemas.microsoft.com/office/drawing/2014/main" id="{51931409-CB74-D3B2-FB3C-1EAE9E827833}"/>
              </a:ext>
            </a:extLst>
          </p:cNvPr>
          <p:cNvSpPr>
            <a:spLocks noGrp="1"/>
          </p:cNvSpPr>
          <p:nvPr>
            <p:ph type="dt" sz="half" idx="10"/>
          </p:nvPr>
        </p:nvSpPr>
        <p:spPr/>
        <p:txBody>
          <a:bodyPr/>
          <a:lstStyle/>
          <a:p>
            <a:fld id="{D7BA83C3-0891-4232-B552-C25981F4AF95}" type="datetime1">
              <a:rPr lang="es-CL" smtClean="0"/>
              <a:t>10-02-2026</a:t>
            </a:fld>
            <a:endParaRPr lang="en-US"/>
          </a:p>
        </p:txBody>
      </p:sp>
      <p:sp>
        <p:nvSpPr>
          <p:cNvPr id="3" name="Marcador de pie de página 2">
            <a:extLst>
              <a:ext uri="{FF2B5EF4-FFF2-40B4-BE49-F238E27FC236}">
                <a16:creationId xmlns:a16="http://schemas.microsoft.com/office/drawing/2014/main" id="{7A17388B-9208-E26F-FF1D-46EB8B2AD574}"/>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F68DBD7D-99D9-44B1-9A7C-9529AFB8CAC3}" type="slidenum">
              <a:rPr lang="es-ES"/>
              <a:pPr/>
              <a:t>46</a:t>
            </a:fld>
            <a:endParaRPr lang="es-ES"/>
          </a:p>
        </p:txBody>
      </p:sp>
      <p:sp>
        <p:nvSpPr>
          <p:cNvPr id="93186" name="Rectangle 2"/>
          <p:cNvSpPr>
            <a:spLocks noGrp="1" noChangeArrowheads="1"/>
          </p:cNvSpPr>
          <p:nvPr>
            <p:ph type="title"/>
          </p:nvPr>
        </p:nvSpPr>
        <p:spPr/>
        <p:txBody>
          <a:bodyPr>
            <a:normAutofit/>
          </a:bodyPr>
          <a:lstStyle/>
          <a:p>
            <a:r>
              <a:rPr lang="es-ES" dirty="0"/>
              <a:t>Reserva de Boyantéz</a:t>
            </a:r>
          </a:p>
        </p:txBody>
      </p:sp>
      <p:sp>
        <p:nvSpPr>
          <p:cNvPr id="93187" name="Rectangle 3"/>
          <p:cNvSpPr>
            <a:spLocks noGrp="1" noChangeArrowheads="1"/>
          </p:cNvSpPr>
          <p:nvPr>
            <p:ph type="body" idx="1"/>
          </p:nvPr>
        </p:nvSpPr>
        <p:spPr/>
        <p:txBody>
          <a:bodyPr>
            <a:normAutofit fontScale="92500" lnSpcReduction="10000"/>
          </a:bodyPr>
          <a:lstStyle/>
          <a:p>
            <a:r>
              <a:rPr lang="es-ES" dirty="0"/>
              <a:t>Un cuerpo que flota desplaza su propio peso en el agua, por ello la parte sumergida del cuerpo flotante el que le provee flotabilidad o boyantéz.</a:t>
            </a:r>
          </a:p>
          <a:p>
            <a:r>
              <a:rPr lang="es-ES" dirty="0"/>
              <a:t>El volumen superior del casco (medido hasta la cubierta principal o cubierta estanca más alta) que se encuentra sobre la línea de agua no está generando boyantéz; sin embargo, es la </a:t>
            </a:r>
            <a:r>
              <a:rPr lang="es-ES" b="1" dirty="0"/>
              <a:t>reserva</a:t>
            </a:r>
            <a:r>
              <a:rPr lang="es-ES" dirty="0"/>
              <a:t> para casos de aumento de calado por incremento de carga.</a:t>
            </a:r>
          </a:p>
          <a:p>
            <a:pPr lvl="1"/>
            <a:r>
              <a:rPr lang="es-ES" sz="1600" dirty="0"/>
              <a:t>Si se agrega carga adicional, el calado del aumentará y disminuirá el francobordo, pero será la Reserva de Boyantez remanente la que le permitirá al buque seguir flotado.</a:t>
            </a:r>
          </a:p>
          <a:p>
            <a:pPr lvl="1"/>
            <a:r>
              <a:rPr lang="es-ES" sz="1600" dirty="0"/>
              <a:t>Si la carga adicional hace desaparecer el francobordo, el buque se hundirá.</a:t>
            </a:r>
          </a:p>
          <a:p>
            <a:r>
              <a:rPr lang="es-ES" dirty="0"/>
              <a:t>Por ello, la Reserva de Boyantéz se define como el volumen del espacio que se encuentra sobre la línea de agua. </a:t>
            </a:r>
          </a:p>
          <a:p>
            <a:pPr lvl="1"/>
            <a:r>
              <a:rPr lang="es-ES" sz="1600" dirty="0"/>
              <a:t>Puede ser expresado como volumen o como porcentaje del total del volumen del buque.</a:t>
            </a:r>
          </a:p>
        </p:txBody>
      </p:sp>
      <p:sp>
        <p:nvSpPr>
          <p:cNvPr id="2" name="Marcador de fecha 1">
            <a:extLst>
              <a:ext uri="{FF2B5EF4-FFF2-40B4-BE49-F238E27FC236}">
                <a16:creationId xmlns:a16="http://schemas.microsoft.com/office/drawing/2014/main" id="{AC79B6FC-2AD9-B83E-9114-CDF5FAD81ACE}"/>
              </a:ext>
            </a:extLst>
          </p:cNvPr>
          <p:cNvSpPr>
            <a:spLocks noGrp="1"/>
          </p:cNvSpPr>
          <p:nvPr>
            <p:ph type="dt" sz="half" idx="10"/>
          </p:nvPr>
        </p:nvSpPr>
        <p:spPr/>
        <p:txBody>
          <a:bodyPr/>
          <a:lstStyle/>
          <a:p>
            <a:fld id="{5B2BFFF2-84D3-47EF-951A-6268C9C099BC}" type="datetime1">
              <a:rPr lang="es-CL" smtClean="0"/>
              <a:t>10-02-2026</a:t>
            </a:fld>
            <a:endParaRPr lang="en-US"/>
          </a:p>
        </p:txBody>
      </p:sp>
      <p:sp>
        <p:nvSpPr>
          <p:cNvPr id="3" name="Marcador de pie de página 2">
            <a:extLst>
              <a:ext uri="{FF2B5EF4-FFF2-40B4-BE49-F238E27FC236}">
                <a16:creationId xmlns:a16="http://schemas.microsoft.com/office/drawing/2014/main" id="{DE68B590-0602-A4CD-0FCE-8F661A7DD7A7}"/>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D53EAB-C407-A497-C756-3A138500CFC5}"/>
              </a:ext>
            </a:extLst>
          </p:cNvPr>
          <p:cNvSpPr>
            <a:spLocks noGrp="1"/>
          </p:cNvSpPr>
          <p:nvPr>
            <p:ph type="title"/>
          </p:nvPr>
        </p:nvSpPr>
        <p:spPr/>
        <p:txBody>
          <a:bodyPr/>
          <a:lstStyle/>
          <a:p>
            <a:r>
              <a:rPr lang="es-CL" dirty="0"/>
              <a:t>Reserva de boyantez</a:t>
            </a:r>
          </a:p>
        </p:txBody>
      </p:sp>
      <p:sp>
        <p:nvSpPr>
          <p:cNvPr id="4" name="Marcador de fecha 3">
            <a:extLst>
              <a:ext uri="{FF2B5EF4-FFF2-40B4-BE49-F238E27FC236}">
                <a16:creationId xmlns:a16="http://schemas.microsoft.com/office/drawing/2014/main" id="{9D02E4BB-955D-5299-FC2C-F32C82CA9F25}"/>
              </a:ext>
            </a:extLst>
          </p:cNvPr>
          <p:cNvSpPr>
            <a:spLocks noGrp="1"/>
          </p:cNvSpPr>
          <p:nvPr>
            <p:ph type="dt" sz="half" idx="10"/>
          </p:nvPr>
        </p:nvSpPr>
        <p:spPr/>
        <p:txBody>
          <a:bodyPr/>
          <a:lstStyle/>
          <a:p>
            <a:fld id="{2EEBA433-B0FC-4449-B922-8D526B0D74C0}" type="datetime1">
              <a:rPr lang="es-CL" smtClean="0"/>
              <a:t>10-02-2026</a:t>
            </a:fld>
            <a:endParaRPr lang="en-US"/>
          </a:p>
        </p:txBody>
      </p:sp>
      <p:sp>
        <p:nvSpPr>
          <p:cNvPr id="5" name="Marcador de pie de página 4">
            <a:extLst>
              <a:ext uri="{FF2B5EF4-FFF2-40B4-BE49-F238E27FC236}">
                <a16:creationId xmlns:a16="http://schemas.microsoft.com/office/drawing/2014/main" id="{91B7728A-A856-232B-AA50-241D8FD92C82}"/>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874C0630-5D0E-B6FC-9563-98896C552589}"/>
              </a:ext>
            </a:extLst>
          </p:cNvPr>
          <p:cNvSpPr>
            <a:spLocks noGrp="1"/>
          </p:cNvSpPr>
          <p:nvPr>
            <p:ph type="sldNum" sz="quarter" idx="12"/>
          </p:nvPr>
        </p:nvSpPr>
        <p:spPr/>
        <p:txBody>
          <a:bodyPr/>
          <a:lstStyle/>
          <a:p>
            <a:fld id="{87E7843D-FF13-4365-9478-9625B70A2705}" type="slidenum">
              <a:rPr lang="en-US" smtClean="0"/>
              <a:t>47</a:t>
            </a:fld>
            <a:endParaRPr lang="en-US"/>
          </a:p>
        </p:txBody>
      </p:sp>
      <p:pic>
        <p:nvPicPr>
          <p:cNvPr id="7" name="Imagen 6">
            <a:extLst>
              <a:ext uri="{FF2B5EF4-FFF2-40B4-BE49-F238E27FC236}">
                <a16:creationId xmlns:a16="http://schemas.microsoft.com/office/drawing/2014/main" id="{F60666C7-DAA2-2B59-87A1-FBFB16877E09}"/>
              </a:ext>
            </a:extLst>
          </p:cNvPr>
          <p:cNvPicPr>
            <a:picLocks noChangeAspect="1"/>
          </p:cNvPicPr>
          <p:nvPr/>
        </p:nvPicPr>
        <p:blipFill>
          <a:blip r:embed="rId2"/>
          <a:stretch>
            <a:fillRect/>
          </a:stretch>
        </p:blipFill>
        <p:spPr>
          <a:xfrm>
            <a:off x="5891646" y="779890"/>
            <a:ext cx="6183545" cy="3445691"/>
          </a:xfrm>
          <a:prstGeom prst="rect">
            <a:avLst/>
          </a:prstGeom>
        </p:spPr>
      </p:pic>
      <p:pic>
        <p:nvPicPr>
          <p:cNvPr id="9" name="Imagen 8">
            <a:extLst>
              <a:ext uri="{FF2B5EF4-FFF2-40B4-BE49-F238E27FC236}">
                <a16:creationId xmlns:a16="http://schemas.microsoft.com/office/drawing/2014/main" id="{B1EBD549-802C-F6DE-CFD7-F733CA5E7F40}"/>
              </a:ext>
            </a:extLst>
          </p:cNvPr>
          <p:cNvPicPr>
            <a:picLocks noChangeAspect="1"/>
          </p:cNvPicPr>
          <p:nvPr/>
        </p:nvPicPr>
        <p:blipFill>
          <a:blip r:embed="rId3"/>
          <a:stretch>
            <a:fillRect/>
          </a:stretch>
        </p:blipFill>
        <p:spPr>
          <a:xfrm>
            <a:off x="1176429" y="4225581"/>
            <a:ext cx="8675360" cy="1950889"/>
          </a:xfrm>
          <a:prstGeom prst="rect">
            <a:avLst/>
          </a:prstGeom>
        </p:spPr>
      </p:pic>
    </p:spTree>
    <p:extLst>
      <p:ext uri="{BB962C8B-B14F-4D97-AF65-F5344CB8AC3E}">
        <p14:creationId xmlns:p14="http://schemas.microsoft.com/office/powerpoint/2010/main" val="206447575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 name="Straight Connector 24">
            <a:extLst>
              <a:ext uri="{FF2B5EF4-FFF2-40B4-BE49-F238E27FC236}">
                <a16:creationId xmlns:a16="http://schemas.microsoft.com/office/drawing/2014/main" id="{C19EF34C-5622-413F-9C9F-AC937E306E7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26">
            <a:extLst>
              <a:ext uri="{FF2B5EF4-FFF2-40B4-BE49-F238E27FC236}">
                <a16:creationId xmlns:a16="http://schemas.microsoft.com/office/drawing/2014/main" id="{28549954-3C0C-48B7-9BE6-9B32C39D044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7" name="Marcador de contenido 6" descr="Diagrama&#10;&#10;El contenido generado por IA puede ser incorrecto.">
            <a:extLst>
              <a:ext uri="{FF2B5EF4-FFF2-40B4-BE49-F238E27FC236}">
                <a16:creationId xmlns:a16="http://schemas.microsoft.com/office/drawing/2014/main" id="{4D4DA165-31DF-E9AD-B4F1-7389B818934F}"/>
              </a:ext>
            </a:extLst>
          </p:cNvPr>
          <p:cNvPicPr>
            <a:picLocks noGrp="1" noChangeAspect="1"/>
          </p:cNvPicPr>
          <p:nvPr>
            <p:ph idx="1"/>
          </p:nvPr>
        </p:nvPicPr>
        <p:blipFill>
          <a:blip r:embed="rId2"/>
          <a:srcRect t="7667"/>
          <a:stretch/>
        </p:blipFill>
        <p:spPr>
          <a:xfrm>
            <a:off x="800100" y="3048000"/>
            <a:ext cx="5133990" cy="2737551"/>
          </a:xfrm>
          <a:prstGeom prst="rect">
            <a:avLst/>
          </a:prstGeom>
        </p:spPr>
      </p:pic>
      <p:pic>
        <p:nvPicPr>
          <p:cNvPr id="8" name="Imagen 7" descr="Gráfico&#10;&#10;El contenido generado por IA puede ser incorrecto.">
            <a:extLst>
              <a:ext uri="{FF2B5EF4-FFF2-40B4-BE49-F238E27FC236}">
                <a16:creationId xmlns:a16="http://schemas.microsoft.com/office/drawing/2014/main" id="{BBD54F1B-C38F-6DDB-753D-C8E97A17035B}"/>
              </a:ext>
            </a:extLst>
          </p:cNvPr>
          <p:cNvPicPr>
            <a:picLocks noChangeAspect="1"/>
          </p:cNvPicPr>
          <p:nvPr/>
        </p:nvPicPr>
        <p:blipFill>
          <a:blip r:embed="rId3"/>
          <a:srcRect t="24445" r="2" b="5123"/>
          <a:stretch/>
        </p:blipFill>
        <p:spPr>
          <a:xfrm>
            <a:off x="6209622" y="3048000"/>
            <a:ext cx="5182278" cy="2737551"/>
          </a:xfrm>
          <a:prstGeom prst="rect">
            <a:avLst/>
          </a:prstGeom>
        </p:spPr>
      </p:pic>
      <p:sp>
        <p:nvSpPr>
          <p:cNvPr id="2" name="Título 1">
            <a:extLst>
              <a:ext uri="{FF2B5EF4-FFF2-40B4-BE49-F238E27FC236}">
                <a16:creationId xmlns:a16="http://schemas.microsoft.com/office/drawing/2014/main" id="{319022F4-DC69-189F-5411-EE7552F95CCD}"/>
              </a:ext>
            </a:extLst>
          </p:cNvPr>
          <p:cNvSpPr>
            <a:spLocks noGrp="1"/>
          </p:cNvSpPr>
          <p:nvPr>
            <p:ph type="title"/>
          </p:nvPr>
        </p:nvSpPr>
        <p:spPr>
          <a:xfrm>
            <a:off x="704088" y="904729"/>
            <a:ext cx="4206240" cy="1821525"/>
          </a:xfrm>
        </p:spPr>
        <p:txBody>
          <a:bodyPr vert="horz" lIns="91440" tIns="45720" rIns="91440" bIns="45720" rtlCol="0" anchor="t">
            <a:normAutofit/>
          </a:bodyPr>
          <a:lstStyle/>
          <a:p>
            <a:r>
              <a:rPr lang="en-US"/>
              <a:t>Marca de Plimsoll</a:t>
            </a:r>
          </a:p>
        </p:txBody>
      </p:sp>
      <p:sp>
        <p:nvSpPr>
          <p:cNvPr id="9" name="CuadroTexto 8">
            <a:extLst>
              <a:ext uri="{FF2B5EF4-FFF2-40B4-BE49-F238E27FC236}">
                <a16:creationId xmlns:a16="http://schemas.microsoft.com/office/drawing/2014/main" id="{315AF629-F3E1-1DDC-379E-5543C208DDE4}"/>
              </a:ext>
            </a:extLst>
          </p:cNvPr>
          <p:cNvSpPr txBox="1"/>
          <p:nvPr/>
        </p:nvSpPr>
        <p:spPr>
          <a:xfrm>
            <a:off x="3616036" y="952368"/>
            <a:ext cx="7936665" cy="1773893"/>
          </a:xfrm>
          <a:prstGeom prst="rect">
            <a:avLst/>
          </a:prstGeom>
        </p:spPr>
        <p:txBody>
          <a:bodyPr vert="horz" lIns="91440" tIns="45720" rIns="91440" bIns="45720" rtlCol="0">
            <a:normAutofit fontScale="85000" lnSpcReduction="20000"/>
          </a:bodyPr>
          <a:lstStyle/>
          <a:p>
            <a:pPr>
              <a:lnSpc>
                <a:spcPct val="110000"/>
              </a:lnSpc>
              <a:spcAft>
                <a:spcPts val="600"/>
              </a:spcAft>
            </a:pPr>
            <a:r>
              <a:rPr lang="es-MX" noProof="0" dirty="0"/>
              <a:t>La marca de </a:t>
            </a:r>
            <a:r>
              <a:rPr lang="es-MX" noProof="0" dirty="0" err="1"/>
              <a:t>Plimsoll</a:t>
            </a:r>
            <a:r>
              <a:rPr lang="es-MX" noProof="0" dirty="0"/>
              <a:t>, también llamada marca de francobordo o línea de carga, es un distintivo pintado en el casco de los buques que indica hasta qué punto puede cargarse de manera segura.</a:t>
            </a:r>
            <a:endParaRPr lang="es-CL" noProof="0" dirty="0"/>
          </a:p>
          <a:p>
            <a:pPr>
              <a:lnSpc>
                <a:spcPct val="110000"/>
              </a:lnSpc>
              <a:spcAft>
                <a:spcPts val="600"/>
              </a:spcAft>
            </a:pPr>
            <a:r>
              <a:rPr lang="es-MX" noProof="0" dirty="0"/>
              <a:t>El calado varía según las dimensiones del buque, tipo de carga, época del año y las densidades del agua en puerto y en el mar. </a:t>
            </a:r>
          </a:p>
          <a:p>
            <a:pPr>
              <a:lnSpc>
                <a:spcPct val="110000"/>
              </a:lnSpc>
              <a:spcAft>
                <a:spcPts val="600"/>
              </a:spcAft>
            </a:pPr>
            <a:r>
              <a:rPr lang="es-MX" dirty="0"/>
              <a:t>Lo llevan </a:t>
            </a:r>
            <a:r>
              <a:rPr lang="es-MX" noProof="0" dirty="0"/>
              <a:t>todos las embarcaciones comerciales con esloras superiores a 24 metros o más deben tener esta marca de línea de carga en la posición central de la longitud de la línea de agua de carga de verano</a:t>
            </a:r>
          </a:p>
          <a:p>
            <a:pPr>
              <a:lnSpc>
                <a:spcPct val="110000"/>
              </a:lnSpc>
              <a:spcAft>
                <a:spcPts val="600"/>
              </a:spcAft>
            </a:pPr>
            <a:endParaRPr lang="es-MX" noProof="0" dirty="0"/>
          </a:p>
        </p:txBody>
      </p:sp>
      <p:sp>
        <p:nvSpPr>
          <p:cNvPr id="4" name="Marcador de fecha 3">
            <a:extLst>
              <a:ext uri="{FF2B5EF4-FFF2-40B4-BE49-F238E27FC236}">
                <a16:creationId xmlns:a16="http://schemas.microsoft.com/office/drawing/2014/main" id="{39708A7D-701D-199F-3D03-A695C1568E3B}"/>
              </a:ext>
            </a:extLst>
          </p:cNvPr>
          <p:cNvSpPr>
            <a:spLocks noGrp="1"/>
          </p:cNvSpPr>
          <p:nvPr>
            <p:ph type="dt" sz="half" idx="10"/>
          </p:nvPr>
        </p:nvSpPr>
        <p:spPr>
          <a:xfrm>
            <a:off x="8369448" y="6356350"/>
            <a:ext cx="2549564" cy="365125"/>
          </a:xfrm>
        </p:spPr>
        <p:txBody>
          <a:bodyPr vert="horz" lIns="91440" tIns="45720" rIns="91440" bIns="45720" rtlCol="0" anchor="ctr">
            <a:normAutofit/>
          </a:bodyPr>
          <a:lstStyle/>
          <a:p>
            <a:pPr>
              <a:spcAft>
                <a:spcPts val="600"/>
              </a:spcAft>
            </a:pPr>
            <a:fld id="{2CE7C1C5-3EEA-46D4-8649-E4476F69320F}" type="datetime1">
              <a:rPr lang="en-US" smtClean="0"/>
              <a:pPr>
                <a:spcAft>
                  <a:spcPts val="600"/>
                </a:spcAft>
              </a:pPr>
              <a:t>2/10/2026</a:t>
            </a:fld>
            <a:endParaRPr lang="en-US"/>
          </a:p>
        </p:txBody>
      </p:sp>
      <p:sp>
        <p:nvSpPr>
          <p:cNvPr id="5" name="Marcador de pie de página 4">
            <a:extLst>
              <a:ext uri="{FF2B5EF4-FFF2-40B4-BE49-F238E27FC236}">
                <a16:creationId xmlns:a16="http://schemas.microsoft.com/office/drawing/2014/main" id="{F44BF793-4C1E-8D6E-0040-CE15BCC73B20}"/>
              </a:ext>
            </a:extLst>
          </p:cNvPr>
          <p:cNvSpPr>
            <a:spLocks noGrp="1"/>
          </p:cNvSpPr>
          <p:nvPr>
            <p:ph type="ftr" sz="quarter" idx="11"/>
          </p:nvPr>
        </p:nvSpPr>
        <p:spPr>
          <a:xfrm>
            <a:off x="704088" y="6356350"/>
            <a:ext cx="4539727" cy="365125"/>
          </a:xfrm>
        </p:spPr>
        <p:txBody>
          <a:bodyPr vert="horz" lIns="91440" tIns="45720" rIns="91440" bIns="45720" rtlCol="0" anchor="ctr">
            <a:normAutofit/>
          </a:bodyPr>
          <a:lstStyle/>
          <a:p>
            <a:pPr>
              <a:spcAft>
                <a:spcPts val="600"/>
              </a:spcAft>
            </a:pPr>
            <a:r>
              <a:rPr lang="en-US" kern="1200">
                <a:solidFill>
                  <a:schemeClr val="tx1"/>
                </a:solidFill>
                <a:latin typeface="+mj-lt"/>
                <a:ea typeface="+mn-ea"/>
                <a:cs typeface="+mn-cs"/>
              </a:rPr>
              <a:t>Fundamentos de Estabildad UT 1</a:t>
            </a:r>
            <a:endParaRPr lang="en-US" kern="1200" dirty="0">
              <a:solidFill>
                <a:schemeClr val="tx1"/>
              </a:solidFill>
              <a:latin typeface="+mj-lt"/>
              <a:ea typeface="+mn-ea"/>
              <a:cs typeface="+mn-cs"/>
            </a:endParaRPr>
          </a:p>
        </p:txBody>
      </p:sp>
      <p:sp>
        <p:nvSpPr>
          <p:cNvPr id="6" name="Marcador de número de diapositiva 5">
            <a:extLst>
              <a:ext uri="{FF2B5EF4-FFF2-40B4-BE49-F238E27FC236}">
                <a16:creationId xmlns:a16="http://schemas.microsoft.com/office/drawing/2014/main" id="{4A8A93F5-54AC-75C0-7F07-D435E4FEF17B}"/>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48</a:t>
            </a:fld>
            <a:endParaRPr lang="en-US"/>
          </a:p>
        </p:txBody>
      </p:sp>
    </p:spTree>
    <p:extLst>
      <p:ext uri="{BB962C8B-B14F-4D97-AF65-F5344CB8AC3E}">
        <p14:creationId xmlns:p14="http://schemas.microsoft.com/office/powerpoint/2010/main" val="17354060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CC09164-EFD7-4E83-4520-E14D4944D462}"/>
            </a:ext>
          </a:extLst>
        </p:cNvPr>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258441EF-CCBC-D29D-6E2C-8EA5C5FCD749}"/>
              </a:ext>
            </a:extLst>
          </p:cNvPr>
          <p:cNvSpPr>
            <a:spLocks noGrp="1"/>
          </p:cNvSpPr>
          <p:nvPr>
            <p:ph type="title"/>
          </p:nvPr>
        </p:nvSpPr>
        <p:spPr>
          <a:xfrm>
            <a:off x="704088" y="555712"/>
            <a:ext cx="4218435" cy="2390687"/>
          </a:xfrm>
        </p:spPr>
        <p:txBody>
          <a:bodyPr vert="horz" lIns="91440" tIns="45720" rIns="91440" bIns="45720" rtlCol="0">
            <a:normAutofit/>
          </a:bodyPr>
          <a:lstStyle/>
          <a:p>
            <a:r>
              <a:rPr lang="en-US" dirty="0"/>
              <a:t>Marca de </a:t>
            </a:r>
            <a:r>
              <a:rPr lang="en-US" dirty="0" err="1"/>
              <a:t>Plimsoll</a:t>
            </a:r>
            <a:endParaRPr lang="en-US" dirty="0"/>
          </a:p>
        </p:txBody>
      </p:sp>
      <p:pic>
        <p:nvPicPr>
          <p:cNvPr id="12" name="Imagen 11">
            <a:extLst>
              <a:ext uri="{FF2B5EF4-FFF2-40B4-BE49-F238E27FC236}">
                <a16:creationId xmlns:a16="http://schemas.microsoft.com/office/drawing/2014/main" id="{BA3D7446-13B4-5F2A-967A-4AA458EF5A12}"/>
              </a:ext>
            </a:extLst>
          </p:cNvPr>
          <p:cNvPicPr>
            <a:picLocks noChangeAspect="1"/>
          </p:cNvPicPr>
          <p:nvPr/>
        </p:nvPicPr>
        <p:blipFill>
          <a:blip r:embed="rId2"/>
          <a:stretch>
            <a:fillRect/>
          </a:stretch>
        </p:blipFill>
        <p:spPr>
          <a:xfrm>
            <a:off x="715383" y="3757142"/>
            <a:ext cx="4289754" cy="2412986"/>
          </a:xfrm>
          <a:prstGeom prst="rect">
            <a:avLst/>
          </a:prstGeom>
        </p:spPr>
      </p:pic>
      <p:cxnSp>
        <p:nvCxnSpPr>
          <p:cNvPr id="38" name="Straight Connector 37">
            <a:extLst>
              <a:ext uri="{FF2B5EF4-FFF2-40B4-BE49-F238E27FC236}">
                <a16:creationId xmlns:a16="http://schemas.microsoft.com/office/drawing/2014/main" id="{40ADC89C-EB4E-4AA5-ABBD-448BEC5FA3C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255110" y="723900"/>
            <a:ext cx="0" cy="54494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Marcador de contenido 9">
            <a:extLst>
              <a:ext uri="{FF2B5EF4-FFF2-40B4-BE49-F238E27FC236}">
                <a16:creationId xmlns:a16="http://schemas.microsoft.com/office/drawing/2014/main" id="{6C1AF17A-CF08-BA50-51F9-037D40AD4488}"/>
              </a:ext>
            </a:extLst>
          </p:cNvPr>
          <p:cNvSpPr>
            <a:spLocks noGrp="1"/>
          </p:cNvSpPr>
          <p:nvPr>
            <p:ph idx="1"/>
          </p:nvPr>
        </p:nvSpPr>
        <p:spPr>
          <a:xfrm>
            <a:off x="5576418" y="555712"/>
            <a:ext cx="5916168" cy="5614416"/>
          </a:xfrm>
        </p:spPr>
        <p:txBody>
          <a:bodyPr>
            <a:normAutofit/>
          </a:bodyPr>
          <a:lstStyle/>
          <a:p>
            <a:pPr>
              <a:lnSpc>
                <a:spcPct val="100000"/>
              </a:lnSpc>
            </a:pPr>
            <a:r>
              <a:rPr lang="es-MX" b="1"/>
              <a:t>Características principales</a:t>
            </a:r>
          </a:p>
          <a:p>
            <a:pPr lvl="1">
              <a:lnSpc>
                <a:spcPct val="100000"/>
              </a:lnSpc>
            </a:pPr>
            <a:r>
              <a:rPr lang="es-MX"/>
              <a:t>Forma: un círculo de unos 30 cm de diámetro atravesado por una línea horizontal.</a:t>
            </a:r>
          </a:p>
          <a:p>
            <a:pPr lvl="1">
              <a:lnSpc>
                <a:spcPct val="100000"/>
              </a:lnSpc>
            </a:pPr>
            <a:r>
              <a:rPr lang="es-MX"/>
              <a:t>Ubicación: En el centro del casco, a la altura correspondiente al francobordo mínimo de verano.</a:t>
            </a:r>
          </a:p>
          <a:p>
            <a:pPr lvl="1">
              <a:lnSpc>
                <a:spcPct val="100000"/>
              </a:lnSpc>
            </a:pPr>
            <a:r>
              <a:rPr lang="es-MX"/>
              <a:t>Función: Señala el límite de carga permitido para garantizar la flotabilidad y seguridad del buque.</a:t>
            </a:r>
          </a:p>
          <a:p>
            <a:pPr lvl="1">
              <a:lnSpc>
                <a:spcPct val="100000"/>
              </a:lnSpc>
            </a:pPr>
            <a:r>
              <a:rPr lang="es-MX"/>
              <a:t>Variantes: junto al disco aparecen marcas adicionales que indican límites según condiciones de navegación:</a:t>
            </a:r>
          </a:p>
          <a:p>
            <a:pPr lvl="2">
              <a:lnSpc>
                <a:spcPct val="100000"/>
              </a:lnSpc>
            </a:pPr>
            <a:r>
              <a:rPr lang="es-MX"/>
              <a:t>TF: Tropical </a:t>
            </a:r>
            <a:r>
              <a:rPr lang="es-MX" err="1"/>
              <a:t>Fresh</a:t>
            </a:r>
            <a:r>
              <a:rPr lang="es-MX"/>
              <a:t> (agua dulce en zona tropical).</a:t>
            </a:r>
          </a:p>
          <a:p>
            <a:pPr lvl="2">
              <a:lnSpc>
                <a:spcPct val="100000"/>
              </a:lnSpc>
            </a:pPr>
            <a:r>
              <a:rPr lang="es-MX"/>
              <a:t>F: </a:t>
            </a:r>
            <a:r>
              <a:rPr lang="es-MX" err="1"/>
              <a:t>Fresh</a:t>
            </a:r>
            <a:r>
              <a:rPr lang="es-MX"/>
              <a:t> (agua dulce).</a:t>
            </a:r>
          </a:p>
          <a:p>
            <a:pPr lvl="2">
              <a:lnSpc>
                <a:spcPct val="100000"/>
              </a:lnSpc>
            </a:pPr>
            <a:r>
              <a:rPr lang="es-MX"/>
              <a:t>T: Tropical (mar en zona tropical).</a:t>
            </a:r>
          </a:p>
          <a:p>
            <a:pPr lvl="2">
              <a:lnSpc>
                <a:spcPct val="100000"/>
              </a:lnSpc>
            </a:pPr>
            <a:r>
              <a:rPr lang="es-MX"/>
              <a:t>S: Summer (verano).</a:t>
            </a:r>
          </a:p>
          <a:p>
            <a:pPr lvl="2">
              <a:lnSpc>
                <a:spcPct val="100000"/>
              </a:lnSpc>
            </a:pPr>
            <a:r>
              <a:rPr lang="es-MX"/>
              <a:t>W: Winter (invierno).</a:t>
            </a:r>
          </a:p>
          <a:p>
            <a:pPr lvl="2">
              <a:lnSpc>
                <a:spcPct val="100000"/>
              </a:lnSpc>
            </a:pPr>
            <a:r>
              <a:rPr lang="es-MX"/>
              <a:t>WNA: Winter North Atlantic (invierno en el Atlántico Norte).</a:t>
            </a:r>
          </a:p>
        </p:txBody>
      </p:sp>
      <p:sp>
        <p:nvSpPr>
          <p:cNvPr id="5" name="Marcador de pie de página 4">
            <a:extLst>
              <a:ext uri="{FF2B5EF4-FFF2-40B4-BE49-F238E27FC236}">
                <a16:creationId xmlns:a16="http://schemas.microsoft.com/office/drawing/2014/main" id="{1533B8D4-E2CA-DCE8-7DCF-F866774E94A8}"/>
              </a:ext>
            </a:extLst>
          </p:cNvPr>
          <p:cNvSpPr>
            <a:spLocks noGrp="1"/>
          </p:cNvSpPr>
          <p:nvPr>
            <p:ph type="ftr" sz="quarter" idx="11"/>
          </p:nvPr>
        </p:nvSpPr>
        <p:spPr>
          <a:xfrm>
            <a:off x="704088" y="6356350"/>
            <a:ext cx="4539727" cy="365125"/>
          </a:xfrm>
        </p:spPr>
        <p:txBody>
          <a:bodyPr vert="horz" lIns="91440" tIns="45720" rIns="91440" bIns="45720" rtlCol="0">
            <a:normAutofit/>
          </a:bodyPr>
          <a:lstStyle/>
          <a:p>
            <a:pPr>
              <a:spcAft>
                <a:spcPts val="600"/>
              </a:spcAft>
            </a:pPr>
            <a:r>
              <a:rPr lang="en-US" kern="1200">
                <a:latin typeface="+mj-lt"/>
                <a:ea typeface="+mn-ea"/>
                <a:cs typeface="+mn-cs"/>
              </a:rPr>
              <a:t>Fundamentos de Estabildad UT 1</a:t>
            </a:r>
          </a:p>
        </p:txBody>
      </p:sp>
      <p:sp>
        <p:nvSpPr>
          <p:cNvPr id="4" name="Marcador de fecha 3">
            <a:extLst>
              <a:ext uri="{FF2B5EF4-FFF2-40B4-BE49-F238E27FC236}">
                <a16:creationId xmlns:a16="http://schemas.microsoft.com/office/drawing/2014/main" id="{98A7639C-4096-6B07-AA9F-D32FC0986663}"/>
              </a:ext>
            </a:extLst>
          </p:cNvPr>
          <p:cNvSpPr>
            <a:spLocks noGrp="1"/>
          </p:cNvSpPr>
          <p:nvPr>
            <p:ph type="dt" sz="half" idx="10"/>
          </p:nvPr>
        </p:nvSpPr>
        <p:spPr>
          <a:xfrm>
            <a:off x="8369448" y="6356350"/>
            <a:ext cx="2549564" cy="365125"/>
          </a:xfrm>
        </p:spPr>
        <p:txBody>
          <a:bodyPr vert="horz" lIns="91440" tIns="45720" rIns="91440" bIns="45720" rtlCol="0">
            <a:normAutofit/>
          </a:bodyPr>
          <a:lstStyle/>
          <a:p>
            <a:pPr>
              <a:spcAft>
                <a:spcPts val="600"/>
              </a:spcAft>
            </a:pPr>
            <a:fld id="{2CE7C1C5-3EEA-46D4-8649-E4476F69320F}" type="datetime1">
              <a:rPr lang="en-US" smtClean="0"/>
              <a:pPr>
                <a:spcAft>
                  <a:spcPts val="600"/>
                </a:spcAft>
              </a:pPr>
              <a:t>2/10/2026</a:t>
            </a:fld>
            <a:endParaRPr lang="en-US"/>
          </a:p>
        </p:txBody>
      </p:sp>
      <p:sp>
        <p:nvSpPr>
          <p:cNvPr id="6" name="Marcador de número de diapositiva 5">
            <a:extLst>
              <a:ext uri="{FF2B5EF4-FFF2-40B4-BE49-F238E27FC236}">
                <a16:creationId xmlns:a16="http://schemas.microsoft.com/office/drawing/2014/main" id="{09B7849D-4E0B-8209-1064-025471888C09}"/>
              </a:ext>
            </a:extLst>
          </p:cNvPr>
          <p:cNvSpPr>
            <a:spLocks noGrp="1"/>
          </p:cNvSpPr>
          <p:nvPr>
            <p:ph type="sldNum" sz="quarter" idx="12"/>
          </p:nvPr>
        </p:nvSpPr>
        <p:spPr>
          <a:xfrm>
            <a:off x="10919012" y="6356350"/>
            <a:ext cx="672354" cy="365125"/>
          </a:xfrm>
        </p:spPr>
        <p:txBody>
          <a:bodyPr vert="horz" lIns="91440" tIns="45720" rIns="91440" bIns="45720" rtlCol="0">
            <a:normAutofit/>
          </a:bodyPr>
          <a:lstStyle/>
          <a:p>
            <a:pPr>
              <a:lnSpc>
                <a:spcPct val="90000"/>
              </a:lnSpc>
              <a:spcAft>
                <a:spcPts val="600"/>
              </a:spcAft>
            </a:pPr>
            <a:fld id="{87E7843D-FF13-4365-9478-9625B70A2705}" type="slidenum">
              <a:rPr lang="en-US" smtClean="0"/>
              <a:pPr>
                <a:lnSpc>
                  <a:spcPct val="90000"/>
                </a:lnSpc>
                <a:spcAft>
                  <a:spcPts val="600"/>
                </a:spcAft>
              </a:pPr>
              <a:t>49</a:t>
            </a:fld>
            <a:endParaRPr lang="en-US"/>
          </a:p>
        </p:txBody>
      </p:sp>
      <p:sp>
        <p:nvSpPr>
          <p:cNvPr id="9" name="CuadroTexto 8">
            <a:extLst>
              <a:ext uri="{FF2B5EF4-FFF2-40B4-BE49-F238E27FC236}">
                <a16:creationId xmlns:a16="http://schemas.microsoft.com/office/drawing/2014/main" id="{DB235FC6-AAF6-F171-2A1E-0600AB0C56C0}"/>
              </a:ext>
            </a:extLst>
          </p:cNvPr>
          <p:cNvSpPr txBox="1"/>
          <p:nvPr/>
        </p:nvSpPr>
        <p:spPr>
          <a:xfrm>
            <a:off x="5096764" y="952361"/>
            <a:ext cx="6418727" cy="1773893"/>
          </a:xfrm>
          <a:prstGeom prst="rect">
            <a:avLst/>
          </a:prstGeom>
        </p:spPr>
        <p:txBody>
          <a:bodyPr vert="horz" lIns="91440" tIns="45720" rIns="91440" bIns="45720" rtlCol="0">
            <a:normAutofit/>
          </a:bodyPr>
          <a:lstStyle/>
          <a:p>
            <a:pPr>
              <a:lnSpc>
                <a:spcPct val="110000"/>
              </a:lnSpc>
              <a:spcAft>
                <a:spcPts val="600"/>
              </a:spcAft>
            </a:pPr>
            <a:endParaRPr lang="es-MX" noProof="0" dirty="0"/>
          </a:p>
        </p:txBody>
      </p:sp>
    </p:spTree>
    <p:extLst>
      <p:ext uri="{BB962C8B-B14F-4D97-AF65-F5344CB8AC3E}">
        <p14:creationId xmlns:p14="http://schemas.microsoft.com/office/powerpoint/2010/main" val="294896876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710C636-AEDC-0EC5-3F83-F58E994AEE9E}"/>
            </a:ext>
          </a:extLst>
        </p:cNvPr>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2C35D83C-334F-6DF3-40D2-E35F70109635}"/>
              </a:ext>
            </a:extLst>
          </p:cNvPr>
          <p:cNvSpPr>
            <a:spLocks noGrp="1"/>
          </p:cNvSpPr>
          <p:nvPr>
            <p:ph type="title"/>
          </p:nvPr>
        </p:nvSpPr>
        <p:spPr>
          <a:xfrm>
            <a:off x="704088" y="555712"/>
            <a:ext cx="4218435" cy="2390687"/>
          </a:xfrm>
        </p:spPr>
        <p:txBody>
          <a:bodyPr vert="horz" lIns="91440" tIns="45720" rIns="91440" bIns="45720" rtlCol="0">
            <a:normAutofit/>
          </a:bodyPr>
          <a:lstStyle/>
          <a:p>
            <a:r>
              <a:rPr lang="en-US" dirty="0"/>
              <a:t>Marca de </a:t>
            </a:r>
            <a:r>
              <a:rPr lang="en-US" dirty="0" err="1"/>
              <a:t>Plimsoll</a:t>
            </a:r>
            <a:endParaRPr lang="en-US" dirty="0"/>
          </a:p>
        </p:txBody>
      </p:sp>
      <p:pic>
        <p:nvPicPr>
          <p:cNvPr id="3" name="Imagen 2">
            <a:extLst>
              <a:ext uri="{FF2B5EF4-FFF2-40B4-BE49-F238E27FC236}">
                <a16:creationId xmlns:a16="http://schemas.microsoft.com/office/drawing/2014/main" id="{E91FAA25-0AD1-10C2-BD4B-A81AE9D128FD}"/>
              </a:ext>
            </a:extLst>
          </p:cNvPr>
          <p:cNvPicPr>
            <a:picLocks noChangeAspect="1"/>
          </p:cNvPicPr>
          <p:nvPr/>
        </p:nvPicPr>
        <p:blipFill>
          <a:blip r:embed="rId2"/>
          <a:stretch>
            <a:fillRect/>
          </a:stretch>
        </p:blipFill>
        <p:spPr>
          <a:xfrm>
            <a:off x="715383" y="3317442"/>
            <a:ext cx="4289754" cy="2852686"/>
          </a:xfrm>
          <a:prstGeom prst="rect">
            <a:avLst/>
          </a:prstGeom>
        </p:spPr>
      </p:pic>
      <p:cxnSp>
        <p:nvCxnSpPr>
          <p:cNvPr id="38" name="Straight Connector 37">
            <a:extLst>
              <a:ext uri="{FF2B5EF4-FFF2-40B4-BE49-F238E27FC236}">
                <a16:creationId xmlns:a16="http://schemas.microsoft.com/office/drawing/2014/main" id="{40ADC89C-EB4E-4AA5-ABBD-448BEC5FA3C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255110" y="723900"/>
            <a:ext cx="0" cy="54494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Marcador de contenido 9">
            <a:extLst>
              <a:ext uri="{FF2B5EF4-FFF2-40B4-BE49-F238E27FC236}">
                <a16:creationId xmlns:a16="http://schemas.microsoft.com/office/drawing/2014/main" id="{EDF0AC31-2DA8-33DB-624F-76019C9A4740}"/>
              </a:ext>
            </a:extLst>
          </p:cNvPr>
          <p:cNvSpPr>
            <a:spLocks noGrp="1"/>
          </p:cNvSpPr>
          <p:nvPr>
            <p:ph idx="1"/>
          </p:nvPr>
        </p:nvSpPr>
        <p:spPr>
          <a:xfrm>
            <a:off x="5576418" y="555712"/>
            <a:ext cx="5916168" cy="5614416"/>
          </a:xfrm>
        </p:spPr>
        <p:txBody>
          <a:bodyPr>
            <a:normAutofit/>
          </a:bodyPr>
          <a:lstStyle/>
          <a:p>
            <a:pPr>
              <a:lnSpc>
                <a:spcPct val="100000"/>
              </a:lnSpc>
            </a:pPr>
            <a:r>
              <a:rPr lang="es-MX" sz="1300"/>
              <a:t>Importancia</a:t>
            </a:r>
          </a:p>
          <a:p>
            <a:pPr lvl="1">
              <a:lnSpc>
                <a:spcPct val="100000"/>
              </a:lnSpc>
            </a:pPr>
            <a:r>
              <a:rPr lang="es-MX" sz="1300"/>
              <a:t>Evita el sobrecargado de buques, que podría comprometer la estabilidad y seguridad.</a:t>
            </a:r>
          </a:p>
          <a:p>
            <a:pPr lvl="1">
              <a:lnSpc>
                <a:spcPct val="100000"/>
              </a:lnSpc>
            </a:pPr>
            <a:r>
              <a:rPr lang="es-MX" sz="1300"/>
              <a:t>Es un estándar internacional regulado por convenios marítimos.</a:t>
            </a:r>
          </a:p>
          <a:p>
            <a:pPr lvl="1">
              <a:lnSpc>
                <a:spcPct val="100000"/>
              </a:lnSpc>
            </a:pPr>
            <a:r>
              <a:rPr lang="es-MX" sz="1300"/>
              <a:t>Su nombre proviene de Samuel </a:t>
            </a:r>
            <a:r>
              <a:rPr lang="es-MX" sz="1300" err="1"/>
              <a:t>Plimsoll</a:t>
            </a:r>
            <a:r>
              <a:rPr lang="es-MX" sz="1300"/>
              <a:t>, político británico del siglo XIX que impulsó leyes de seguridad marítima.</a:t>
            </a:r>
          </a:p>
          <a:p>
            <a:pPr>
              <a:lnSpc>
                <a:spcPct val="100000"/>
              </a:lnSpc>
            </a:pPr>
            <a:r>
              <a:rPr lang="es-MX" sz="1300"/>
              <a:t>Ubicación en el casco</a:t>
            </a:r>
          </a:p>
          <a:p>
            <a:pPr lvl="1">
              <a:lnSpc>
                <a:spcPct val="100000"/>
              </a:lnSpc>
            </a:pPr>
            <a:r>
              <a:rPr lang="es-MX" sz="1300"/>
              <a:t>Centro del casco: Se pinta en ambos costados del buque, aproximadamente en el punto medio longitudinal (a mitad de eslora), cerca de la línea de flotación.</a:t>
            </a:r>
          </a:p>
          <a:p>
            <a:pPr lvl="1">
              <a:lnSpc>
                <a:spcPct val="100000"/>
              </a:lnSpc>
            </a:pPr>
            <a:r>
              <a:rPr lang="es-MX" sz="1300"/>
              <a:t>Altura: La línea horizontal del círculo (marca principal) se alinea con el francobordo mínimo permitido en verano, y las demás líneas se distribuyen verticalmente según las condiciones de carga.</a:t>
            </a:r>
          </a:p>
          <a:p>
            <a:pPr lvl="1">
              <a:lnSpc>
                <a:spcPct val="100000"/>
              </a:lnSpc>
            </a:pPr>
            <a:r>
              <a:rPr lang="es-MX" sz="1300"/>
              <a:t>Visibilidad: Debe estar claramente visible desde el muelle, sin obstrucciones, y pintada con colores contrastantes respecto al casco.</a:t>
            </a:r>
          </a:p>
          <a:p>
            <a:pPr>
              <a:lnSpc>
                <a:spcPct val="100000"/>
              </a:lnSpc>
            </a:pPr>
            <a:r>
              <a:rPr lang="es-MX" sz="1300"/>
              <a:t>¿Por qué en esa zona?</a:t>
            </a:r>
          </a:p>
          <a:p>
            <a:pPr lvl="1">
              <a:lnSpc>
                <a:spcPct val="100000"/>
              </a:lnSpc>
            </a:pPr>
            <a:r>
              <a:rPr lang="es-MX" sz="1300"/>
              <a:t>Es el punto más representativo del calado del buque.</a:t>
            </a:r>
          </a:p>
          <a:p>
            <a:pPr lvl="1">
              <a:lnSpc>
                <a:spcPct val="100000"/>
              </a:lnSpc>
            </a:pPr>
            <a:r>
              <a:rPr lang="es-MX" sz="1300"/>
              <a:t>Permite una lectura rápida desde el muelle o desde embarcaciones de inspección.</a:t>
            </a:r>
          </a:p>
          <a:p>
            <a:pPr lvl="1">
              <a:lnSpc>
                <a:spcPct val="100000"/>
              </a:lnSpc>
            </a:pPr>
            <a:r>
              <a:rPr lang="es-MX" sz="1300"/>
              <a:t>Facilita el control del cumplimiento de las normas de carga en puerto.</a:t>
            </a:r>
            <a:endParaRPr lang="es-CL" sz="1300"/>
          </a:p>
        </p:txBody>
      </p:sp>
      <p:sp>
        <p:nvSpPr>
          <p:cNvPr id="5" name="Marcador de pie de página 4">
            <a:extLst>
              <a:ext uri="{FF2B5EF4-FFF2-40B4-BE49-F238E27FC236}">
                <a16:creationId xmlns:a16="http://schemas.microsoft.com/office/drawing/2014/main" id="{578D90B9-41B5-9981-553B-00C6A87E4706}"/>
              </a:ext>
            </a:extLst>
          </p:cNvPr>
          <p:cNvSpPr>
            <a:spLocks noGrp="1"/>
          </p:cNvSpPr>
          <p:nvPr>
            <p:ph type="ftr" sz="quarter" idx="11"/>
          </p:nvPr>
        </p:nvSpPr>
        <p:spPr>
          <a:xfrm>
            <a:off x="704088" y="6356350"/>
            <a:ext cx="4539727" cy="365125"/>
          </a:xfrm>
        </p:spPr>
        <p:txBody>
          <a:bodyPr vert="horz" lIns="91440" tIns="45720" rIns="91440" bIns="45720" rtlCol="0">
            <a:normAutofit/>
          </a:bodyPr>
          <a:lstStyle/>
          <a:p>
            <a:pPr>
              <a:spcAft>
                <a:spcPts val="600"/>
              </a:spcAft>
            </a:pPr>
            <a:r>
              <a:rPr lang="en-US" kern="1200">
                <a:latin typeface="+mj-lt"/>
                <a:ea typeface="+mn-ea"/>
                <a:cs typeface="+mn-cs"/>
              </a:rPr>
              <a:t>Fundamentos de Estabildad UT 1</a:t>
            </a:r>
          </a:p>
        </p:txBody>
      </p:sp>
      <p:sp>
        <p:nvSpPr>
          <p:cNvPr id="4" name="Marcador de fecha 3">
            <a:extLst>
              <a:ext uri="{FF2B5EF4-FFF2-40B4-BE49-F238E27FC236}">
                <a16:creationId xmlns:a16="http://schemas.microsoft.com/office/drawing/2014/main" id="{B652AC57-0F3F-07C4-170A-DBA9FB239007}"/>
              </a:ext>
            </a:extLst>
          </p:cNvPr>
          <p:cNvSpPr>
            <a:spLocks noGrp="1"/>
          </p:cNvSpPr>
          <p:nvPr>
            <p:ph type="dt" sz="half" idx="10"/>
          </p:nvPr>
        </p:nvSpPr>
        <p:spPr>
          <a:xfrm>
            <a:off x="8369448" y="6356350"/>
            <a:ext cx="2549564" cy="365125"/>
          </a:xfrm>
        </p:spPr>
        <p:txBody>
          <a:bodyPr vert="horz" lIns="91440" tIns="45720" rIns="91440" bIns="45720" rtlCol="0">
            <a:normAutofit/>
          </a:bodyPr>
          <a:lstStyle/>
          <a:p>
            <a:pPr>
              <a:spcAft>
                <a:spcPts val="600"/>
              </a:spcAft>
            </a:pPr>
            <a:fld id="{2CE7C1C5-3EEA-46D4-8649-E4476F69320F}" type="datetime1">
              <a:rPr lang="en-US" smtClean="0"/>
              <a:pPr>
                <a:spcAft>
                  <a:spcPts val="600"/>
                </a:spcAft>
              </a:pPr>
              <a:t>2/10/2026</a:t>
            </a:fld>
            <a:endParaRPr lang="en-US"/>
          </a:p>
        </p:txBody>
      </p:sp>
      <p:sp>
        <p:nvSpPr>
          <p:cNvPr id="6" name="Marcador de número de diapositiva 5">
            <a:extLst>
              <a:ext uri="{FF2B5EF4-FFF2-40B4-BE49-F238E27FC236}">
                <a16:creationId xmlns:a16="http://schemas.microsoft.com/office/drawing/2014/main" id="{7BA71EA9-1504-24F5-087F-2B7EF01FE450}"/>
              </a:ext>
            </a:extLst>
          </p:cNvPr>
          <p:cNvSpPr>
            <a:spLocks noGrp="1"/>
          </p:cNvSpPr>
          <p:nvPr>
            <p:ph type="sldNum" sz="quarter" idx="12"/>
          </p:nvPr>
        </p:nvSpPr>
        <p:spPr>
          <a:xfrm>
            <a:off x="10919012" y="6356350"/>
            <a:ext cx="672354" cy="365125"/>
          </a:xfrm>
        </p:spPr>
        <p:txBody>
          <a:bodyPr vert="horz" lIns="91440" tIns="45720" rIns="91440" bIns="45720" rtlCol="0">
            <a:normAutofit/>
          </a:bodyPr>
          <a:lstStyle/>
          <a:p>
            <a:pPr>
              <a:lnSpc>
                <a:spcPct val="90000"/>
              </a:lnSpc>
              <a:spcAft>
                <a:spcPts val="600"/>
              </a:spcAft>
            </a:pPr>
            <a:fld id="{87E7843D-FF13-4365-9478-9625B70A2705}" type="slidenum">
              <a:rPr lang="en-US" smtClean="0"/>
              <a:pPr>
                <a:lnSpc>
                  <a:spcPct val="90000"/>
                </a:lnSpc>
                <a:spcAft>
                  <a:spcPts val="600"/>
                </a:spcAft>
              </a:pPr>
              <a:t>50</a:t>
            </a:fld>
            <a:endParaRPr lang="en-US"/>
          </a:p>
        </p:txBody>
      </p:sp>
      <p:sp>
        <p:nvSpPr>
          <p:cNvPr id="9" name="CuadroTexto 8">
            <a:extLst>
              <a:ext uri="{FF2B5EF4-FFF2-40B4-BE49-F238E27FC236}">
                <a16:creationId xmlns:a16="http://schemas.microsoft.com/office/drawing/2014/main" id="{542457AB-6C5C-28A5-991F-6E46678681C5}"/>
              </a:ext>
            </a:extLst>
          </p:cNvPr>
          <p:cNvSpPr txBox="1"/>
          <p:nvPr/>
        </p:nvSpPr>
        <p:spPr>
          <a:xfrm>
            <a:off x="5096764" y="952361"/>
            <a:ext cx="6418727" cy="1773893"/>
          </a:xfrm>
          <a:prstGeom prst="rect">
            <a:avLst/>
          </a:prstGeom>
        </p:spPr>
        <p:txBody>
          <a:bodyPr vert="horz" lIns="91440" tIns="45720" rIns="91440" bIns="45720" rtlCol="0">
            <a:normAutofit/>
          </a:bodyPr>
          <a:lstStyle/>
          <a:p>
            <a:pPr>
              <a:lnSpc>
                <a:spcPct val="110000"/>
              </a:lnSpc>
              <a:spcAft>
                <a:spcPts val="600"/>
              </a:spcAft>
            </a:pPr>
            <a:endParaRPr lang="es-MX" noProof="0" dirty="0"/>
          </a:p>
        </p:txBody>
      </p:sp>
    </p:spTree>
    <p:extLst>
      <p:ext uri="{BB962C8B-B14F-4D97-AF65-F5344CB8AC3E}">
        <p14:creationId xmlns:p14="http://schemas.microsoft.com/office/powerpoint/2010/main" val="106288266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1EBE4E4-2F36-20AC-1BBD-D97A6BAD1FF8}"/>
            </a:ext>
          </a:extLst>
        </p:cNvPr>
        <p:cNvGrpSpPr/>
        <p:nvPr/>
      </p:nvGrpSpPr>
      <p:grpSpPr>
        <a:xfrm>
          <a:off x="0" y="0"/>
          <a:ext cx="0" cy="0"/>
          <a:chOff x="0" y="0"/>
          <a:chExt cx="0" cy="0"/>
        </a:xfrm>
      </p:grpSpPr>
      <p:sp useBgFill="1">
        <p:nvSpPr>
          <p:cNvPr id="42" name="Rectangle 35">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A6E775C9-3000-8F28-A53E-E667039FD425}"/>
              </a:ext>
            </a:extLst>
          </p:cNvPr>
          <p:cNvSpPr>
            <a:spLocks noGrp="1"/>
          </p:cNvSpPr>
          <p:nvPr>
            <p:ph type="title"/>
          </p:nvPr>
        </p:nvSpPr>
        <p:spPr>
          <a:xfrm>
            <a:off x="704088" y="555712"/>
            <a:ext cx="4218435" cy="2390687"/>
          </a:xfrm>
        </p:spPr>
        <p:txBody>
          <a:bodyPr vert="horz" lIns="91440" tIns="45720" rIns="91440" bIns="45720" rtlCol="0">
            <a:normAutofit/>
          </a:bodyPr>
          <a:lstStyle/>
          <a:p>
            <a:r>
              <a:rPr lang="en-US" dirty="0"/>
              <a:t>Marca de </a:t>
            </a:r>
            <a:r>
              <a:rPr lang="en-US" dirty="0" err="1"/>
              <a:t>Plimsoll</a:t>
            </a:r>
            <a:endParaRPr lang="en-US" dirty="0"/>
          </a:p>
        </p:txBody>
      </p:sp>
      <p:pic>
        <p:nvPicPr>
          <p:cNvPr id="3" name="Imagen 2">
            <a:extLst>
              <a:ext uri="{FF2B5EF4-FFF2-40B4-BE49-F238E27FC236}">
                <a16:creationId xmlns:a16="http://schemas.microsoft.com/office/drawing/2014/main" id="{EE257564-7113-5E78-9E70-C2DAC50AD53E}"/>
              </a:ext>
            </a:extLst>
          </p:cNvPr>
          <p:cNvPicPr>
            <a:picLocks noChangeAspect="1"/>
          </p:cNvPicPr>
          <p:nvPr/>
        </p:nvPicPr>
        <p:blipFill>
          <a:blip r:embed="rId2"/>
          <a:srcRect t="25445"/>
          <a:stretch>
            <a:fillRect/>
          </a:stretch>
        </p:blipFill>
        <p:spPr>
          <a:xfrm>
            <a:off x="715383" y="3210560"/>
            <a:ext cx="3946090" cy="2959568"/>
          </a:xfrm>
          <a:prstGeom prst="rect">
            <a:avLst/>
          </a:prstGeom>
        </p:spPr>
      </p:pic>
      <p:cxnSp>
        <p:nvCxnSpPr>
          <p:cNvPr id="43" name="Straight Connector 37">
            <a:extLst>
              <a:ext uri="{FF2B5EF4-FFF2-40B4-BE49-F238E27FC236}">
                <a16:creationId xmlns:a16="http://schemas.microsoft.com/office/drawing/2014/main" id="{40ADC89C-EB4E-4AA5-ABBD-448BEC5FA3C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255110" y="723900"/>
            <a:ext cx="0" cy="54494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Marcador de contenido 9">
            <a:extLst>
              <a:ext uri="{FF2B5EF4-FFF2-40B4-BE49-F238E27FC236}">
                <a16:creationId xmlns:a16="http://schemas.microsoft.com/office/drawing/2014/main" id="{CB8C1271-C445-7692-1C1E-C8BC55441867}"/>
              </a:ext>
            </a:extLst>
          </p:cNvPr>
          <p:cNvSpPr>
            <a:spLocks noGrp="1"/>
          </p:cNvSpPr>
          <p:nvPr>
            <p:ph idx="1"/>
          </p:nvPr>
        </p:nvSpPr>
        <p:spPr>
          <a:xfrm>
            <a:off x="5576418" y="555712"/>
            <a:ext cx="5916168" cy="5614416"/>
          </a:xfrm>
        </p:spPr>
        <p:txBody>
          <a:bodyPr>
            <a:normAutofit/>
          </a:bodyPr>
          <a:lstStyle/>
          <a:p>
            <a:pPr>
              <a:lnSpc>
                <a:spcPct val="100000"/>
              </a:lnSpc>
            </a:pPr>
            <a:r>
              <a:rPr lang="es-MX" sz="1400"/>
              <a:t>Buques obligados</a:t>
            </a:r>
          </a:p>
          <a:p>
            <a:pPr lvl="1">
              <a:lnSpc>
                <a:spcPct val="100000"/>
              </a:lnSpc>
            </a:pPr>
            <a:r>
              <a:rPr lang="es-MX" sz="1400"/>
              <a:t>Buques mercantes de más de 24 m de eslora.</a:t>
            </a:r>
          </a:p>
          <a:p>
            <a:pPr lvl="1">
              <a:lnSpc>
                <a:spcPct val="100000"/>
              </a:lnSpc>
            </a:pPr>
            <a:r>
              <a:rPr lang="es-MX" sz="1400"/>
              <a:t>Buques de carga en navegación internacional (Convenio Internacional sobre Líneas de Carga, 1966).</a:t>
            </a:r>
          </a:p>
          <a:p>
            <a:pPr lvl="1">
              <a:lnSpc>
                <a:spcPct val="100000"/>
              </a:lnSpc>
            </a:pPr>
            <a:r>
              <a:rPr lang="es-MX" sz="1400"/>
              <a:t>Buques logísticos y de abastecimiento de la Armada, cuando operan bajo normas de seguridad equivalentes.</a:t>
            </a:r>
          </a:p>
          <a:p>
            <a:pPr>
              <a:lnSpc>
                <a:spcPct val="100000"/>
              </a:lnSpc>
            </a:pPr>
            <a:r>
              <a:rPr lang="es-MX" sz="1400"/>
              <a:t>Exentos: </a:t>
            </a:r>
          </a:p>
          <a:p>
            <a:pPr lvl="1">
              <a:lnSpc>
                <a:spcPct val="100000"/>
              </a:lnSpc>
            </a:pPr>
            <a:r>
              <a:rPr lang="es-MX" sz="1400"/>
              <a:t>buques de guerra, pesqueros menores y embarcaciones recreativas.</a:t>
            </a:r>
          </a:p>
          <a:p>
            <a:pPr>
              <a:lnSpc>
                <a:spcPct val="100000"/>
              </a:lnSpc>
            </a:pPr>
            <a:r>
              <a:rPr lang="es-MX" sz="1400"/>
              <a:t>Fundamento normativo</a:t>
            </a:r>
          </a:p>
          <a:p>
            <a:pPr lvl="1">
              <a:lnSpc>
                <a:spcPct val="100000"/>
              </a:lnSpc>
            </a:pPr>
            <a:r>
              <a:rPr lang="es-MX" sz="1400"/>
              <a:t>Convenio Internacional sobre Líneas de Carga (ILLC, 1966) al cual Chile está adscrito.</a:t>
            </a:r>
          </a:p>
          <a:p>
            <a:pPr lvl="1">
              <a:lnSpc>
                <a:spcPct val="100000"/>
              </a:lnSpc>
            </a:pPr>
            <a:r>
              <a:rPr lang="es-MX" sz="1400"/>
              <a:t>Reglamentos nacionales de la DIRECTEMAR.</a:t>
            </a:r>
          </a:p>
          <a:p>
            <a:pPr lvl="1">
              <a:lnSpc>
                <a:spcPct val="100000"/>
              </a:lnSpc>
            </a:pPr>
            <a:r>
              <a:rPr lang="es-MX" sz="1400"/>
              <a:t>Aplicación práctica en buques logísticos: garantiza seguridad en operaciones de transporte de víveres, combustibles y pertrechos.</a:t>
            </a:r>
          </a:p>
          <a:p>
            <a:pPr>
              <a:lnSpc>
                <a:spcPct val="100000"/>
              </a:lnSpc>
            </a:pPr>
            <a:r>
              <a:rPr lang="es-MX" sz="1400"/>
              <a:t>Ejemplo aplicado a buques logísticos</a:t>
            </a:r>
          </a:p>
          <a:p>
            <a:pPr lvl="1">
              <a:lnSpc>
                <a:spcPct val="100000"/>
              </a:lnSpc>
            </a:pPr>
            <a:r>
              <a:rPr lang="es-MX" sz="1400"/>
              <a:t>Un buque de abastecimiento que navega en el Atlántico Norte en invierno debe respetar la marca WNA, más restrictiva que la de verano (S) para asegurar que el buque mantenga suficiente francobordo para enfrentar condiciones de mar adversas.</a:t>
            </a:r>
            <a:endParaRPr lang="es-CL" sz="1400"/>
          </a:p>
        </p:txBody>
      </p:sp>
      <p:sp>
        <p:nvSpPr>
          <p:cNvPr id="5" name="Marcador de pie de página 4">
            <a:extLst>
              <a:ext uri="{FF2B5EF4-FFF2-40B4-BE49-F238E27FC236}">
                <a16:creationId xmlns:a16="http://schemas.microsoft.com/office/drawing/2014/main" id="{E30507F5-E6BC-19EC-431A-BCED24D1EECF}"/>
              </a:ext>
            </a:extLst>
          </p:cNvPr>
          <p:cNvSpPr>
            <a:spLocks noGrp="1"/>
          </p:cNvSpPr>
          <p:nvPr>
            <p:ph type="ftr" sz="quarter" idx="11"/>
          </p:nvPr>
        </p:nvSpPr>
        <p:spPr>
          <a:xfrm>
            <a:off x="704088" y="6356350"/>
            <a:ext cx="4539727" cy="365125"/>
          </a:xfrm>
        </p:spPr>
        <p:txBody>
          <a:bodyPr vert="horz" lIns="91440" tIns="45720" rIns="91440" bIns="45720" rtlCol="0">
            <a:normAutofit/>
          </a:bodyPr>
          <a:lstStyle/>
          <a:p>
            <a:pPr>
              <a:spcAft>
                <a:spcPts val="600"/>
              </a:spcAft>
            </a:pPr>
            <a:r>
              <a:rPr lang="en-US" kern="1200">
                <a:latin typeface="+mj-lt"/>
                <a:ea typeface="+mn-ea"/>
                <a:cs typeface="+mn-cs"/>
              </a:rPr>
              <a:t>Fundamentos de Estabildad UT 1</a:t>
            </a:r>
          </a:p>
        </p:txBody>
      </p:sp>
      <p:sp>
        <p:nvSpPr>
          <p:cNvPr id="4" name="Marcador de fecha 3">
            <a:extLst>
              <a:ext uri="{FF2B5EF4-FFF2-40B4-BE49-F238E27FC236}">
                <a16:creationId xmlns:a16="http://schemas.microsoft.com/office/drawing/2014/main" id="{327BBCF9-8E31-DA14-A260-5ACB7319E9F1}"/>
              </a:ext>
            </a:extLst>
          </p:cNvPr>
          <p:cNvSpPr>
            <a:spLocks noGrp="1"/>
          </p:cNvSpPr>
          <p:nvPr>
            <p:ph type="dt" sz="half" idx="10"/>
          </p:nvPr>
        </p:nvSpPr>
        <p:spPr>
          <a:xfrm>
            <a:off x="8369448" y="6356350"/>
            <a:ext cx="2549564" cy="365125"/>
          </a:xfrm>
        </p:spPr>
        <p:txBody>
          <a:bodyPr vert="horz" lIns="91440" tIns="45720" rIns="91440" bIns="45720" rtlCol="0">
            <a:normAutofit/>
          </a:bodyPr>
          <a:lstStyle/>
          <a:p>
            <a:pPr>
              <a:spcAft>
                <a:spcPts val="600"/>
              </a:spcAft>
            </a:pPr>
            <a:fld id="{2CE7C1C5-3EEA-46D4-8649-E4476F69320F}" type="datetime1">
              <a:rPr lang="en-US" smtClean="0"/>
              <a:pPr>
                <a:spcAft>
                  <a:spcPts val="600"/>
                </a:spcAft>
              </a:pPr>
              <a:t>2/10/2026</a:t>
            </a:fld>
            <a:endParaRPr lang="en-US"/>
          </a:p>
        </p:txBody>
      </p:sp>
      <p:sp>
        <p:nvSpPr>
          <p:cNvPr id="6" name="Marcador de número de diapositiva 5">
            <a:extLst>
              <a:ext uri="{FF2B5EF4-FFF2-40B4-BE49-F238E27FC236}">
                <a16:creationId xmlns:a16="http://schemas.microsoft.com/office/drawing/2014/main" id="{8B83D559-7329-9558-A4A7-F38E16B83ADA}"/>
              </a:ext>
            </a:extLst>
          </p:cNvPr>
          <p:cNvSpPr>
            <a:spLocks noGrp="1"/>
          </p:cNvSpPr>
          <p:nvPr>
            <p:ph type="sldNum" sz="quarter" idx="12"/>
          </p:nvPr>
        </p:nvSpPr>
        <p:spPr>
          <a:xfrm>
            <a:off x="10919012" y="6356350"/>
            <a:ext cx="672354" cy="365125"/>
          </a:xfrm>
        </p:spPr>
        <p:txBody>
          <a:bodyPr vert="horz" lIns="91440" tIns="45720" rIns="91440" bIns="45720" rtlCol="0">
            <a:normAutofit/>
          </a:bodyPr>
          <a:lstStyle/>
          <a:p>
            <a:pPr>
              <a:lnSpc>
                <a:spcPct val="90000"/>
              </a:lnSpc>
              <a:spcAft>
                <a:spcPts val="600"/>
              </a:spcAft>
            </a:pPr>
            <a:fld id="{87E7843D-FF13-4365-9478-9625B70A2705}" type="slidenum">
              <a:rPr lang="en-US" smtClean="0"/>
              <a:pPr>
                <a:lnSpc>
                  <a:spcPct val="90000"/>
                </a:lnSpc>
                <a:spcAft>
                  <a:spcPts val="600"/>
                </a:spcAft>
              </a:pPr>
              <a:t>51</a:t>
            </a:fld>
            <a:endParaRPr lang="en-US"/>
          </a:p>
        </p:txBody>
      </p:sp>
      <p:sp>
        <p:nvSpPr>
          <p:cNvPr id="9" name="CuadroTexto 8">
            <a:extLst>
              <a:ext uri="{FF2B5EF4-FFF2-40B4-BE49-F238E27FC236}">
                <a16:creationId xmlns:a16="http://schemas.microsoft.com/office/drawing/2014/main" id="{426ABDD7-A0C5-BBEF-946B-C96E3D879171}"/>
              </a:ext>
            </a:extLst>
          </p:cNvPr>
          <p:cNvSpPr txBox="1"/>
          <p:nvPr/>
        </p:nvSpPr>
        <p:spPr>
          <a:xfrm>
            <a:off x="5096764" y="952361"/>
            <a:ext cx="6418727" cy="1773893"/>
          </a:xfrm>
          <a:prstGeom prst="rect">
            <a:avLst/>
          </a:prstGeom>
        </p:spPr>
        <p:txBody>
          <a:bodyPr vert="horz" lIns="91440" tIns="45720" rIns="91440" bIns="45720" rtlCol="0">
            <a:normAutofit/>
          </a:bodyPr>
          <a:lstStyle/>
          <a:p>
            <a:pPr>
              <a:lnSpc>
                <a:spcPct val="110000"/>
              </a:lnSpc>
              <a:spcAft>
                <a:spcPts val="600"/>
              </a:spcAft>
            </a:pPr>
            <a:endParaRPr lang="es-MX" noProof="0" dirty="0"/>
          </a:p>
        </p:txBody>
      </p:sp>
    </p:spTree>
    <p:extLst>
      <p:ext uri="{BB962C8B-B14F-4D97-AF65-F5344CB8AC3E}">
        <p14:creationId xmlns:p14="http://schemas.microsoft.com/office/powerpoint/2010/main" val="101520282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2 Título"/>
          <p:cNvSpPr>
            <a:spLocks noGrp="1"/>
          </p:cNvSpPr>
          <p:nvPr>
            <p:ph type="title"/>
          </p:nvPr>
        </p:nvSpPr>
        <p:spPr>
          <a:xfrm>
            <a:off x="1826684" y="169545"/>
            <a:ext cx="9751483" cy="1143000"/>
          </a:xfrm>
        </p:spPr>
        <p:txBody>
          <a:bodyPr>
            <a:normAutofit/>
          </a:bodyPr>
          <a:lstStyle/>
          <a:p>
            <a:r>
              <a:rPr lang="es-CL" sz="3100" dirty="0"/>
              <a:t>Marca de </a:t>
            </a:r>
            <a:r>
              <a:rPr lang="es-CL" sz="3100" dirty="0" err="1"/>
              <a:t>Pimsoll</a:t>
            </a:r>
            <a:endParaRPr lang="es-CL" sz="3100" dirty="0"/>
          </a:p>
        </p:txBody>
      </p:sp>
      <p:sp>
        <p:nvSpPr>
          <p:cNvPr id="4" name="3 Marcador de texto"/>
          <p:cNvSpPr>
            <a:spLocks noGrp="1"/>
          </p:cNvSpPr>
          <p:nvPr>
            <p:ph type="body" sz="half" idx="2"/>
          </p:nvPr>
        </p:nvSpPr>
        <p:spPr/>
        <p:txBody>
          <a:bodyPr>
            <a:normAutofit fontScale="70000" lnSpcReduction="20000"/>
          </a:bodyPr>
          <a:lstStyle/>
          <a:p>
            <a:r>
              <a:rPr lang="es-CL" dirty="0"/>
              <a:t>La Figura adjunta muestra las marcas de línea de carga de una nave. </a:t>
            </a:r>
          </a:p>
          <a:p>
            <a:pPr lvl="1"/>
            <a:r>
              <a:rPr lang="es-CL" dirty="0"/>
              <a:t>El centro del disco está bajo la línea de cubierta a una distancia igual al Francobordo autorizado del buque. </a:t>
            </a:r>
          </a:p>
          <a:p>
            <a:pPr lvl="1"/>
            <a:r>
              <a:rPr lang="es-CL" dirty="0"/>
              <a:t>540 mm a proa del disco hay una línea vertical de 25 mm de grosor, con líneas horizontales que miden 230 x 25 mm a cada lado. </a:t>
            </a:r>
          </a:p>
          <a:p>
            <a:pPr lvl="1"/>
            <a:r>
              <a:rPr lang="es-CL" dirty="0"/>
              <a:t>El borde superior, marcado con  una "S" está en línea con la horizontal que atraviesa el disco  y ambas indican el calado máximo al que se puede cargar cuando flota en agua salada en verano. </a:t>
            </a:r>
          </a:p>
          <a:p>
            <a:pPr lvl="1"/>
            <a:r>
              <a:rPr lang="es-CL" dirty="0"/>
              <a:t>Encima de esta línea y apuntando hacia popa hay otra línea marcada con “F”, cuyo borde superior indica el calado máximo que se puede cargar cuando flota en agua dulce en Verano. </a:t>
            </a:r>
          </a:p>
          <a:p>
            <a:pPr lvl="2"/>
            <a:r>
              <a:rPr lang="es-CL" dirty="0"/>
              <a:t>Si se carga en este calado en agua dulce, el barco aumentará automáticamente a "S" cuando entre en agua salada. </a:t>
            </a:r>
          </a:p>
          <a:p>
            <a:pPr lvl="2"/>
            <a:r>
              <a:rPr lang="es-CL" dirty="0"/>
              <a:t>La distancia perpendicular en milímetros entre los bordes superiores de estas dos líneas es, por lo tanto, el </a:t>
            </a:r>
            <a:r>
              <a:rPr lang="es-CL" b="1" dirty="0"/>
              <a:t>Permiso de agua dulce </a:t>
            </a:r>
            <a:r>
              <a:rPr lang="es-CL" dirty="0"/>
              <a:t>del barco.</a:t>
            </a:r>
          </a:p>
        </p:txBody>
      </p:sp>
      <p:pic>
        <p:nvPicPr>
          <p:cNvPr id="234501" name="Picture 5"/>
          <p:cNvPicPr>
            <a:picLocks noGrp="1" noChangeAspect="1" noChangeArrowheads="1"/>
          </p:cNvPicPr>
          <p:nvPr>
            <p:ph sz="half" idx="1"/>
          </p:nvPr>
        </p:nvPicPr>
        <p:blipFill>
          <a:blip r:embed="rId2"/>
          <a:srcRect/>
          <a:stretch>
            <a:fillRect/>
          </a:stretch>
        </p:blipFill>
        <p:spPr bwMode="auto">
          <a:xfrm>
            <a:off x="1815610" y="1785926"/>
            <a:ext cx="4431179" cy="3286148"/>
          </a:xfrm>
          <a:prstGeom prst="rect">
            <a:avLst/>
          </a:prstGeom>
          <a:noFill/>
          <a:ln w="9525">
            <a:noFill/>
            <a:miter lim="800000"/>
            <a:headEnd/>
            <a:tailEnd/>
          </a:ln>
          <a:effec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2 Título"/>
          <p:cNvSpPr>
            <a:spLocks noGrp="1"/>
          </p:cNvSpPr>
          <p:nvPr>
            <p:ph type="title"/>
          </p:nvPr>
        </p:nvSpPr>
        <p:spPr>
          <a:xfrm>
            <a:off x="1795511" y="83416"/>
            <a:ext cx="9751483" cy="1143000"/>
          </a:xfrm>
        </p:spPr>
        <p:txBody>
          <a:bodyPr>
            <a:normAutofit/>
          </a:bodyPr>
          <a:lstStyle/>
          <a:p>
            <a:r>
              <a:rPr lang="es-CL" dirty="0"/>
              <a:t>Flotación </a:t>
            </a:r>
            <a:r>
              <a:rPr lang="es-CL" sz="3100" dirty="0"/>
              <a:t>Marca de </a:t>
            </a:r>
            <a:r>
              <a:rPr lang="es-CL" sz="3100" dirty="0" err="1"/>
              <a:t>Pimsoll</a:t>
            </a:r>
            <a:endParaRPr lang="es-CL" sz="3100" dirty="0"/>
          </a:p>
        </p:txBody>
      </p:sp>
      <p:sp>
        <p:nvSpPr>
          <p:cNvPr id="4" name="3 Marcador de texto"/>
          <p:cNvSpPr>
            <a:spLocks noGrp="1"/>
          </p:cNvSpPr>
          <p:nvPr>
            <p:ph type="body" sz="half" idx="2"/>
          </p:nvPr>
        </p:nvSpPr>
        <p:spPr>
          <a:xfrm>
            <a:off x="6167439" y="1827213"/>
            <a:ext cx="4040187" cy="4114800"/>
          </a:xfrm>
        </p:spPr>
        <p:txBody>
          <a:bodyPr>
            <a:normAutofit fontScale="40000" lnSpcReduction="20000"/>
          </a:bodyPr>
          <a:lstStyle/>
          <a:p>
            <a:r>
              <a:rPr lang="es-CL" sz="3200" dirty="0"/>
              <a:t>Cuando la nave se carga en un puerto cuya agua tiene una densidad de entre agua dulce y salada, podrá cargarse hasta un calado tal, que cuando alcance el mar abierto y el agua salada, su calado se reduzca hasta alcanzar la marca “S”.</a:t>
            </a:r>
          </a:p>
          <a:p>
            <a:pPr lvl="1"/>
            <a:r>
              <a:rPr lang="es-CL" sz="2800" dirty="0"/>
              <a:t>Esto se conoce como “Autorización para densidad de agua del muelle o puerto (DWA)”. </a:t>
            </a:r>
          </a:p>
          <a:p>
            <a:r>
              <a:rPr lang="es-CL" sz="3200" dirty="0"/>
              <a:t>El DWA se puede estimar a partir de una fórmula:</a:t>
            </a:r>
          </a:p>
          <a:p>
            <a:pPr lvl="1"/>
            <a:r>
              <a:rPr lang="es-CL" sz="2700" dirty="0"/>
              <a:t>DWA = FWA (1.025 – d)/(1.025 - 1.000)</a:t>
            </a:r>
          </a:p>
          <a:p>
            <a:pPr lvl="1">
              <a:buNone/>
            </a:pPr>
            <a:r>
              <a:rPr lang="es-CL" sz="2800" dirty="0"/>
              <a:t>	o puede expresarse como:</a:t>
            </a:r>
          </a:p>
          <a:p>
            <a:pPr lvl="1"/>
            <a:r>
              <a:rPr lang="es-CL" sz="2700" dirty="0"/>
              <a:t>DWA = FWA (1025 – d)/25</a:t>
            </a:r>
          </a:p>
          <a:p>
            <a:pPr lvl="1">
              <a:buNone/>
            </a:pPr>
            <a:r>
              <a:rPr lang="es-CL" sz="2700" dirty="0"/>
              <a:t>	donde d = la densidad del agua en la que flota el barco.</a:t>
            </a:r>
          </a:p>
          <a:p>
            <a:r>
              <a:rPr lang="es-CL" sz="3100" dirty="0"/>
              <a:t>EL siguiente video en Inglés ilustra este concepto:</a:t>
            </a:r>
          </a:p>
          <a:p>
            <a:pPr lvl="2">
              <a:buNone/>
            </a:pPr>
            <a:r>
              <a:rPr lang="es-CL" sz="3100" dirty="0"/>
              <a:t>	</a:t>
            </a:r>
            <a:r>
              <a:rPr lang="es-CL" sz="3100" dirty="0">
                <a:hlinkClick r:id="rId2"/>
              </a:rPr>
              <a:t>https://www.youtube.com/watch?v=GUfnDbI_iaQ</a:t>
            </a:r>
            <a:r>
              <a:rPr lang="es-CL" sz="3100" dirty="0"/>
              <a:t> </a:t>
            </a:r>
          </a:p>
          <a:p>
            <a:pPr lvl="1"/>
            <a:endParaRPr lang="es-CL" dirty="0"/>
          </a:p>
        </p:txBody>
      </p:sp>
      <p:pic>
        <p:nvPicPr>
          <p:cNvPr id="7" name="Picture 2" descr="Imagen relacionada"/>
          <p:cNvPicPr>
            <a:picLocks noGrp="1" noChangeAspect="1" noChangeArrowheads="1"/>
          </p:cNvPicPr>
          <p:nvPr>
            <p:ph sz="half" idx="1"/>
          </p:nvPr>
        </p:nvPicPr>
        <p:blipFill>
          <a:blip r:embed="rId3" cstate="print"/>
          <a:srcRect/>
          <a:stretch>
            <a:fillRect/>
          </a:stretch>
        </p:blipFill>
        <p:spPr bwMode="auto">
          <a:xfrm>
            <a:off x="2174503" y="1785926"/>
            <a:ext cx="3832004" cy="2928958"/>
          </a:xfrm>
          <a:prstGeom prst="rect">
            <a:avLst/>
          </a:prstGeom>
          <a:noFill/>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6264" name="Rectangle 96263">
            <a:extLst>
              <a:ext uri="{FF2B5EF4-FFF2-40B4-BE49-F238E27FC236}">
                <a16:creationId xmlns:a16="http://schemas.microsoft.com/office/drawing/2014/main" id="{5F710FDB-0919-493E-8539-8240C23F1E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sto MT"/>
              <a:ea typeface="+mn-ea"/>
              <a:cs typeface="+mn-cs"/>
            </a:endParaRPr>
          </a:p>
        </p:txBody>
      </p:sp>
      <p:cxnSp>
        <p:nvCxnSpPr>
          <p:cNvPr id="96266" name="Straight Connector 96265">
            <a:extLst>
              <a:ext uri="{FF2B5EF4-FFF2-40B4-BE49-F238E27FC236}">
                <a16:creationId xmlns:a16="http://schemas.microsoft.com/office/drawing/2014/main" id="{22F20000-FD86-48F6-9363-FEC90C932D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268" name="Straight Connector 96267">
            <a:extLst>
              <a:ext uri="{FF2B5EF4-FFF2-40B4-BE49-F238E27FC236}">
                <a16:creationId xmlns:a16="http://schemas.microsoft.com/office/drawing/2014/main" id="{872AE332-6ACA-45BE-875F-91A291D4A4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6258" name="Rectangle 2"/>
          <p:cNvSpPr>
            <a:spLocks noGrp="1" noChangeArrowheads="1"/>
          </p:cNvSpPr>
          <p:nvPr>
            <p:ph type="title"/>
          </p:nvPr>
        </p:nvSpPr>
        <p:spPr>
          <a:xfrm>
            <a:off x="702129" y="914760"/>
            <a:ext cx="3678485" cy="3543764"/>
          </a:xfrm>
        </p:spPr>
        <p:txBody>
          <a:bodyPr>
            <a:normAutofit/>
          </a:bodyPr>
          <a:lstStyle/>
          <a:p>
            <a:r>
              <a:rPr lang="es-ES" dirty="0"/>
              <a:t>Flotación </a:t>
            </a:r>
            <a:br>
              <a:rPr lang="es-ES" dirty="0"/>
            </a:br>
            <a:r>
              <a:rPr lang="es-ES"/>
              <a:t>Reserva de boyantéz - Ejemplo 1</a:t>
            </a:r>
            <a:endParaRPr lang="es-ES" dirty="0"/>
          </a:p>
        </p:txBody>
      </p:sp>
      <p:sp>
        <p:nvSpPr>
          <p:cNvPr id="96259" name="Rectangle 3"/>
          <p:cNvSpPr>
            <a:spLocks noGrp="1" noChangeArrowheads="1"/>
          </p:cNvSpPr>
          <p:nvPr>
            <p:ph type="body" idx="1"/>
          </p:nvPr>
        </p:nvSpPr>
        <p:spPr>
          <a:xfrm>
            <a:off x="4773168" y="993228"/>
            <a:ext cx="6720840" cy="4935981"/>
          </a:xfrm>
        </p:spPr>
        <p:txBody>
          <a:bodyPr>
            <a:normAutofit/>
          </a:bodyPr>
          <a:lstStyle/>
          <a:p>
            <a:r>
              <a:rPr lang="es-ES" dirty="0"/>
              <a:t>Un buque con la forma de una caja rectangular tiene una eslora de 105 m, una manga de 30 m y un puntal de 20 m, se encuentra flotando adrizado en agua dulce. Su desplazamiento es de 19.500 toneladas. Encontrar el volumen de la reserva de boyantéz.</a:t>
            </a:r>
          </a:p>
        </p:txBody>
      </p:sp>
      <p:sp>
        <p:nvSpPr>
          <p:cNvPr id="3" name="Marcador de pie de página 2">
            <a:extLst>
              <a:ext uri="{FF2B5EF4-FFF2-40B4-BE49-F238E27FC236}">
                <a16:creationId xmlns:a16="http://schemas.microsoft.com/office/drawing/2014/main" id="{F309A695-0BB4-7D6B-2662-127DF4D6CA0C}"/>
              </a:ext>
            </a:extLst>
          </p:cNvPr>
          <p:cNvSpPr>
            <a:spLocks noGrp="1"/>
          </p:cNvSpPr>
          <p:nvPr>
            <p:ph type="ftr" sz="quarter" idx="11"/>
          </p:nvPr>
        </p:nvSpPr>
        <p:spPr>
          <a:xfrm>
            <a:off x="704088" y="6356350"/>
            <a:ext cx="4539727" cy="365125"/>
          </a:xfrm>
        </p:spPr>
        <p:txBody>
          <a:bodyPr>
            <a:normAutofit/>
          </a:bodyPr>
          <a:lstStyle/>
          <a:p>
            <a:pPr>
              <a:spcAft>
                <a:spcPts val="600"/>
              </a:spcAft>
            </a:pPr>
            <a:r>
              <a:rPr lang="en-US">
                <a:solidFill>
                  <a:srgbClr val="000000"/>
                </a:solidFill>
              </a:rPr>
              <a:t>Fundamentos de Estabildad UT 1</a:t>
            </a:r>
          </a:p>
        </p:txBody>
      </p:sp>
      <p:sp>
        <p:nvSpPr>
          <p:cNvPr id="2" name="Marcador de fecha 1">
            <a:extLst>
              <a:ext uri="{FF2B5EF4-FFF2-40B4-BE49-F238E27FC236}">
                <a16:creationId xmlns:a16="http://schemas.microsoft.com/office/drawing/2014/main" id="{2B550A46-ED10-7594-8639-14C9DC5ED31E}"/>
              </a:ext>
            </a:extLst>
          </p:cNvPr>
          <p:cNvSpPr>
            <a:spLocks noGrp="1"/>
          </p:cNvSpPr>
          <p:nvPr>
            <p:ph type="dt" sz="half" idx="10"/>
          </p:nvPr>
        </p:nvSpPr>
        <p:spPr>
          <a:xfrm>
            <a:off x="8369448" y="6356350"/>
            <a:ext cx="2549564" cy="365125"/>
          </a:xfrm>
        </p:spPr>
        <p:txBody>
          <a:bodyPr>
            <a:normAutofit/>
          </a:bodyPr>
          <a:lstStyle/>
          <a:p>
            <a:pPr>
              <a:spcAft>
                <a:spcPts val="600"/>
              </a:spcAft>
            </a:pPr>
            <a:fld id="{D9BF1ED9-CEF3-46AA-9BE4-7CC3C902AD47}" type="datetime1">
              <a:rPr lang="es-CL">
                <a:solidFill>
                  <a:srgbClr val="000000"/>
                </a:solidFill>
              </a:rPr>
              <a:pPr>
                <a:spcAft>
                  <a:spcPts val="600"/>
                </a:spcAft>
              </a:pPr>
              <a:t>10-02-2026</a:t>
            </a:fld>
            <a:endParaRPr lang="en-US">
              <a:solidFill>
                <a:srgbClr val="000000"/>
              </a:solidFill>
            </a:endParaRPr>
          </a:p>
        </p:txBody>
      </p:sp>
      <p:sp>
        <p:nvSpPr>
          <p:cNvPr id="6" name="5 Marcador de número de diapositiva"/>
          <p:cNvSpPr>
            <a:spLocks noGrp="1"/>
          </p:cNvSpPr>
          <p:nvPr>
            <p:ph type="sldNum" sz="quarter" idx="12"/>
          </p:nvPr>
        </p:nvSpPr>
        <p:spPr>
          <a:xfrm>
            <a:off x="10919012" y="6356350"/>
            <a:ext cx="672354" cy="365125"/>
          </a:xfrm>
        </p:spPr>
        <p:txBody>
          <a:bodyPr>
            <a:normAutofit/>
          </a:bodyPr>
          <a:lstStyle/>
          <a:p>
            <a:pPr>
              <a:lnSpc>
                <a:spcPct val="90000"/>
              </a:lnSpc>
              <a:spcAft>
                <a:spcPts val="600"/>
              </a:spcAft>
            </a:pPr>
            <a:fld id="{F8B87485-5BDF-4FB3-81C7-F395C7AA5B8B}" type="slidenum">
              <a:rPr lang="es-ES">
                <a:solidFill>
                  <a:srgbClr val="000000"/>
                </a:solidFill>
              </a:rPr>
              <a:pPr>
                <a:lnSpc>
                  <a:spcPct val="90000"/>
                </a:lnSpc>
                <a:spcAft>
                  <a:spcPts val="600"/>
                </a:spcAft>
              </a:pPr>
              <a:t>54</a:t>
            </a:fld>
            <a:endParaRPr lang="es-ES">
              <a:solidFill>
                <a:srgbClr val="000000"/>
              </a:solidFill>
            </a:endParaRPr>
          </a:p>
        </p:txBody>
      </p:sp>
    </p:spTree>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C23F2E04-8AC1-4891-9074-EF16E7493C46}" type="slidenum">
              <a:rPr lang="es-ES"/>
              <a:pPr/>
              <a:t>55</a:t>
            </a:fld>
            <a:endParaRPr lang="es-ES"/>
          </a:p>
        </p:txBody>
      </p:sp>
      <p:sp>
        <p:nvSpPr>
          <p:cNvPr id="97282" name="Rectangle 2"/>
          <p:cNvSpPr>
            <a:spLocks noGrp="1" noChangeArrowheads="1"/>
          </p:cNvSpPr>
          <p:nvPr>
            <p:ph type="title"/>
          </p:nvPr>
        </p:nvSpPr>
        <p:spPr/>
        <p:txBody>
          <a:bodyPr>
            <a:normAutofit/>
          </a:bodyPr>
          <a:lstStyle/>
          <a:p>
            <a:r>
              <a:rPr lang="es-ES" dirty="0"/>
              <a:t>Flotación </a:t>
            </a:r>
            <a:br>
              <a:rPr lang="es-ES" dirty="0"/>
            </a:br>
            <a:r>
              <a:rPr lang="es-ES" sz="3100" dirty="0"/>
              <a:t>Reserva de boyantéz - Resolución ejemplo 1</a:t>
            </a:r>
          </a:p>
        </p:txBody>
      </p:sp>
      <mc:AlternateContent xmlns:mc="http://schemas.openxmlformats.org/markup-compatibility/2006" xmlns:a14="http://schemas.microsoft.com/office/drawing/2010/main">
        <mc:Choice Requires="a14">
          <p:sp>
            <p:nvSpPr>
              <p:cNvPr id="97283" name="Rectangle 3"/>
              <p:cNvSpPr>
                <a:spLocks noGrp="1" noChangeArrowheads="1"/>
              </p:cNvSpPr>
              <p:nvPr>
                <p:ph type="body" idx="1"/>
              </p:nvPr>
            </p:nvSpPr>
            <p:spPr/>
            <p:txBody>
              <a:bodyPr>
                <a:normAutofit fontScale="77500" lnSpcReduction="20000"/>
              </a:bodyPr>
              <a:lstStyle/>
              <a:p>
                <a:pPr>
                  <a:lnSpc>
                    <a:spcPct val="90000"/>
                  </a:lnSpc>
                  <a:spcAft>
                    <a:spcPts val="1200"/>
                  </a:spcAft>
                </a:pPr>
                <a14:m>
                  <m:oMath xmlns:m="http://schemas.openxmlformats.org/officeDocument/2006/math">
                    <m:r>
                      <a:rPr lang="es-ES" sz="2800" i="1" dirty="0" smtClean="0">
                        <a:latin typeface="Cambria Math" panose="02040503050406030204" pitchFamily="18" charset="0"/>
                      </a:rPr>
                      <m:t>𝑉𝑜𝑙𝑢𝑚𝑒𝑛</m:t>
                    </m:r>
                    <m:r>
                      <a:rPr lang="es-ES" sz="2800" i="1" dirty="0" smtClean="0">
                        <a:latin typeface="Cambria Math" panose="02040503050406030204" pitchFamily="18" charset="0"/>
                      </a:rPr>
                      <m:t> </m:t>
                    </m:r>
                    <m:r>
                      <a:rPr lang="es-ES" sz="2800" i="1" dirty="0" smtClean="0">
                        <a:latin typeface="Cambria Math" panose="02040503050406030204" pitchFamily="18" charset="0"/>
                      </a:rPr>
                      <m:t>𝑑𝑒</m:t>
                    </m:r>
                    <m:r>
                      <a:rPr lang="es-ES" sz="2800" i="1" dirty="0" smtClean="0">
                        <a:latin typeface="Cambria Math" panose="02040503050406030204" pitchFamily="18" charset="0"/>
                      </a:rPr>
                      <m:t> </m:t>
                    </m:r>
                    <m:r>
                      <a:rPr lang="es-ES" sz="2800" i="1" dirty="0" smtClean="0">
                        <a:latin typeface="Cambria Math" panose="02040503050406030204" pitchFamily="18" charset="0"/>
                      </a:rPr>
                      <m:t>𝑎𝑔𝑢𝑎</m:t>
                    </m:r>
                    <m:r>
                      <a:rPr lang="es-ES" sz="2800" i="1" dirty="0" smtClean="0">
                        <a:latin typeface="Cambria Math" panose="02040503050406030204" pitchFamily="18" charset="0"/>
                      </a:rPr>
                      <m:t> </m:t>
                    </m:r>
                    <m:r>
                      <a:rPr lang="es-ES" sz="2800" i="1" dirty="0" smtClean="0">
                        <a:latin typeface="Cambria Math" panose="02040503050406030204" pitchFamily="18" charset="0"/>
                      </a:rPr>
                      <m:t>𝑑𝑒𝑠𝑝𝑙𝑎𝑧𝑎𝑑𝑜</m:t>
                    </m:r>
                    <m:r>
                      <a:rPr lang="es-ES" sz="2800" i="1" dirty="0" smtClean="0">
                        <a:latin typeface="Cambria Math" panose="02040503050406030204" pitchFamily="18" charset="0"/>
                      </a:rPr>
                      <m:t> =</m:t>
                    </m:r>
                    <m:f>
                      <m:fPr>
                        <m:ctrlPr>
                          <a:rPr lang="es-ES" sz="2800" i="1" dirty="0" smtClean="0">
                            <a:latin typeface="Cambria Math" panose="02040503050406030204" pitchFamily="18" charset="0"/>
                          </a:rPr>
                        </m:ctrlPr>
                      </m:fPr>
                      <m:num>
                        <m:r>
                          <a:rPr lang="es-CL" sz="2800" b="0" i="1" dirty="0" smtClean="0">
                            <a:latin typeface="Cambria Math" panose="02040503050406030204" pitchFamily="18" charset="0"/>
                          </a:rPr>
                          <m:t>𝑀𝑎𝑠𝑎</m:t>
                        </m:r>
                      </m:num>
                      <m:den>
                        <m:r>
                          <a:rPr lang="es-CL" sz="2800" b="0" i="1" dirty="0" smtClean="0">
                            <a:latin typeface="Cambria Math" panose="02040503050406030204" pitchFamily="18" charset="0"/>
                          </a:rPr>
                          <m:t>𝐷𝑒𝑛𝑠𝑖𝑑𝑎𝑑</m:t>
                        </m:r>
                      </m:den>
                    </m:f>
                  </m:oMath>
                </a14:m>
                <a:endParaRPr lang="es-CL" sz="2800" i="1" dirty="0">
                  <a:latin typeface="Cambria Math" panose="02040503050406030204" pitchFamily="18" charset="0"/>
                </a:endParaRPr>
              </a:p>
              <a:p>
                <a:pPr marL="0" indent="0">
                  <a:lnSpc>
                    <a:spcPct val="90000"/>
                  </a:lnSpc>
                  <a:buNone/>
                </a:pPr>
                <a14:m>
                  <m:oMathPara xmlns:m="http://schemas.openxmlformats.org/officeDocument/2006/math">
                    <m:oMathParaPr>
                      <m:jc m:val="centerGroup"/>
                    </m:oMathParaPr>
                    <m:oMath xmlns:m="http://schemas.openxmlformats.org/officeDocument/2006/math">
                      <m:r>
                        <m:rPr>
                          <m:sty m:val="p"/>
                        </m:rPr>
                        <a:rPr lang="es-ES" sz="2800" i="1" dirty="0" smtClean="0">
                          <a:latin typeface="Cambria Math" panose="02040503050406030204" pitchFamily="18" charset="0"/>
                          <a:ea typeface="Cambria Math" panose="02040503050406030204" pitchFamily="18" charset="0"/>
                        </a:rPr>
                        <m:t>∇</m:t>
                      </m:r>
                      <m:r>
                        <a:rPr lang="es-ES" sz="2800" i="1" dirty="0" smtClean="0">
                          <a:latin typeface="Cambria Math" panose="02040503050406030204" pitchFamily="18" charset="0"/>
                          <a:ea typeface="Cambria Math" panose="02040503050406030204" pitchFamily="18" charset="0"/>
                        </a:rPr>
                        <m:t>=</m:t>
                      </m:r>
                      <m:f>
                        <m:fPr>
                          <m:ctrlPr>
                            <a:rPr lang="es-ES" sz="2800" i="1" dirty="0" smtClean="0">
                              <a:latin typeface="Cambria Math" panose="02040503050406030204" pitchFamily="18" charset="0"/>
                              <a:ea typeface="Cambria Math" panose="02040503050406030204" pitchFamily="18" charset="0"/>
                            </a:rPr>
                          </m:ctrlPr>
                        </m:fPr>
                        <m:num>
                          <m:r>
                            <a:rPr lang="es-ES" sz="2800" i="1" dirty="0">
                              <a:latin typeface="Cambria Math" panose="02040503050406030204" pitchFamily="18" charset="0"/>
                            </a:rPr>
                            <m:t>19</m:t>
                          </m:r>
                          <m:r>
                            <a:rPr lang="es-CL" sz="2800" b="0" i="1" dirty="0" smtClean="0">
                              <a:latin typeface="Cambria Math" panose="02040503050406030204" pitchFamily="18" charset="0"/>
                            </a:rPr>
                            <m:t>.</m:t>
                          </m:r>
                          <m:r>
                            <a:rPr lang="es-ES" sz="2800" i="1" dirty="0">
                              <a:latin typeface="Cambria Math" panose="02040503050406030204" pitchFamily="18" charset="0"/>
                            </a:rPr>
                            <m:t>500 </m:t>
                          </m:r>
                          <m:d>
                            <m:dPr>
                              <m:ctrlPr>
                                <a:rPr lang="es-ES" sz="2800" i="1" dirty="0" smtClean="0">
                                  <a:latin typeface="Cambria Math" panose="02040503050406030204" pitchFamily="18" charset="0"/>
                                </a:rPr>
                              </m:ctrlPr>
                            </m:dPr>
                            <m:e>
                              <m:r>
                                <a:rPr lang="es-CL" sz="2800" b="0" i="1" dirty="0" smtClean="0">
                                  <a:latin typeface="Cambria Math" panose="02040503050406030204" pitchFamily="18" charset="0"/>
                                </a:rPr>
                                <m:t>𝑡</m:t>
                              </m:r>
                            </m:e>
                          </m:d>
                          <m:r>
                            <a:rPr lang="es-ES" sz="2800" i="1" dirty="0">
                              <a:latin typeface="Cambria Math" panose="02040503050406030204" pitchFamily="18" charset="0"/>
                            </a:rPr>
                            <m:t>  </m:t>
                          </m:r>
                          <m:r>
                            <a:rPr lang="es-ES" sz="2800" i="1" dirty="0">
                              <a:latin typeface="Cambria Math" panose="02040503050406030204" pitchFamily="18" charset="0"/>
                            </a:rPr>
                            <m:t>𝑡𝑜𝑛</m:t>
                          </m:r>
                        </m:num>
                        <m:den>
                          <m:r>
                            <a:rPr lang="es-ES" sz="2800" i="1" dirty="0">
                              <a:latin typeface="Cambria Math" panose="02040503050406030204" pitchFamily="18" charset="0"/>
                            </a:rPr>
                            <m:t>1</m:t>
                          </m:r>
                          <m:r>
                            <a:rPr lang="es-CL" sz="2800" b="0" i="1" dirty="0" smtClean="0">
                              <a:latin typeface="Cambria Math" panose="02040503050406030204" pitchFamily="18" charset="0"/>
                            </a:rPr>
                            <m:t>.</m:t>
                          </m:r>
                          <m:r>
                            <a:rPr lang="es-ES" sz="2800" i="1" dirty="0">
                              <a:latin typeface="Cambria Math" panose="02040503050406030204" pitchFamily="18" charset="0"/>
                            </a:rPr>
                            <m:t>000</m:t>
                          </m:r>
                          <m:d>
                            <m:dPr>
                              <m:ctrlPr>
                                <a:rPr lang="es-ES" sz="2800" i="1" dirty="0" smtClean="0">
                                  <a:latin typeface="Cambria Math" panose="02040503050406030204" pitchFamily="18" charset="0"/>
                                </a:rPr>
                              </m:ctrlPr>
                            </m:dPr>
                            <m:e>
                              <m:f>
                                <m:fPr>
                                  <m:ctrlPr>
                                    <a:rPr lang="es-ES" sz="2800" i="1" dirty="0" smtClean="0">
                                      <a:latin typeface="Cambria Math" panose="02040503050406030204" pitchFamily="18" charset="0"/>
                                    </a:rPr>
                                  </m:ctrlPr>
                                </m:fPr>
                                <m:num>
                                  <m:r>
                                    <a:rPr lang="es-CL" sz="2800" b="0" i="1" dirty="0" smtClean="0">
                                      <a:latin typeface="Cambria Math" panose="02040503050406030204" pitchFamily="18" charset="0"/>
                                    </a:rPr>
                                    <m:t>𝑘𝑔</m:t>
                                  </m:r>
                                </m:num>
                                <m:den>
                                  <m:sSup>
                                    <m:sSupPr>
                                      <m:ctrlPr>
                                        <a:rPr lang="es-ES" sz="2800" i="1" dirty="0" smtClean="0">
                                          <a:latin typeface="Cambria Math" panose="02040503050406030204" pitchFamily="18" charset="0"/>
                                        </a:rPr>
                                      </m:ctrlPr>
                                    </m:sSupPr>
                                    <m:e>
                                      <m:r>
                                        <a:rPr lang="es-CL" sz="2800" b="0" i="1" dirty="0" smtClean="0">
                                          <a:latin typeface="Cambria Math" panose="02040503050406030204" pitchFamily="18" charset="0"/>
                                        </a:rPr>
                                        <m:t>𝑚</m:t>
                                      </m:r>
                                    </m:e>
                                    <m:sup>
                                      <m:r>
                                        <a:rPr lang="es-CL" sz="2800" b="0" i="1" dirty="0" smtClean="0">
                                          <a:latin typeface="Cambria Math" panose="02040503050406030204" pitchFamily="18" charset="0"/>
                                        </a:rPr>
                                        <m:t>3</m:t>
                                      </m:r>
                                    </m:sup>
                                  </m:sSup>
                                </m:den>
                              </m:f>
                            </m:e>
                          </m:d>
                        </m:den>
                      </m:f>
                      <m:r>
                        <a:rPr lang="es-ES" sz="2800" i="1" dirty="0">
                          <a:latin typeface="Cambria Math" panose="02040503050406030204" pitchFamily="18" charset="0"/>
                        </a:rPr>
                        <m:t>	=  19</m:t>
                      </m:r>
                      <m:r>
                        <a:rPr lang="es-CL" sz="2800" b="0" i="1" dirty="0" smtClean="0">
                          <a:latin typeface="Cambria Math" panose="02040503050406030204" pitchFamily="18" charset="0"/>
                        </a:rPr>
                        <m:t>.</m:t>
                      </m:r>
                      <m:r>
                        <a:rPr lang="es-ES" sz="2800" i="1" dirty="0">
                          <a:latin typeface="Cambria Math" panose="02040503050406030204" pitchFamily="18" charset="0"/>
                        </a:rPr>
                        <m:t>500 </m:t>
                      </m:r>
                      <m:d>
                        <m:dPr>
                          <m:ctrlPr>
                            <a:rPr lang="es-ES" sz="2800" i="1" dirty="0" smtClean="0">
                              <a:latin typeface="Cambria Math" panose="02040503050406030204" pitchFamily="18" charset="0"/>
                            </a:rPr>
                          </m:ctrlPr>
                        </m:dPr>
                        <m:e>
                          <m:r>
                            <a:rPr lang="es-ES" sz="2800" i="1" dirty="0">
                              <a:latin typeface="Cambria Math" panose="02040503050406030204" pitchFamily="18" charset="0"/>
                            </a:rPr>
                            <m:t>𝑚</m:t>
                          </m:r>
                          <m:r>
                            <a:rPr lang="es-ES" sz="2800" i="1" baseline="30000" dirty="0">
                              <a:latin typeface="Cambria Math" panose="02040503050406030204" pitchFamily="18" charset="0"/>
                            </a:rPr>
                            <m:t>3</m:t>
                          </m:r>
                        </m:e>
                      </m:d>
                    </m:oMath>
                  </m:oMathPara>
                </a14:m>
                <a:endParaRPr lang="es-ES" sz="2800" dirty="0"/>
              </a:p>
              <a:p>
                <a:pPr>
                  <a:lnSpc>
                    <a:spcPct val="90000"/>
                  </a:lnSpc>
                </a:pPr>
                <a14:m>
                  <m:oMath xmlns:m="http://schemas.openxmlformats.org/officeDocument/2006/math">
                    <m:r>
                      <a:rPr lang="es-ES" sz="2800" i="1" dirty="0" smtClean="0">
                        <a:latin typeface="Cambria Math" panose="02040503050406030204" pitchFamily="18" charset="0"/>
                      </a:rPr>
                      <m:t>𝑉𝑜𝑙𝑢𝑚𝑒𝑛</m:t>
                    </m:r>
                    <m:r>
                      <a:rPr lang="es-ES" sz="2800" i="1" dirty="0" smtClean="0">
                        <a:latin typeface="Cambria Math" panose="02040503050406030204" pitchFamily="18" charset="0"/>
                      </a:rPr>
                      <m:t> </m:t>
                    </m:r>
                    <m:r>
                      <a:rPr lang="es-ES" sz="2800" i="1" dirty="0">
                        <a:latin typeface="Cambria Math" panose="02040503050406030204" pitchFamily="18" charset="0"/>
                      </a:rPr>
                      <m:t>𝑑𝑒𝑙</m:t>
                    </m:r>
                    <m:r>
                      <a:rPr lang="es-ES" sz="2800" i="1" dirty="0">
                        <a:latin typeface="Cambria Math" panose="02040503050406030204" pitchFamily="18" charset="0"/>
                      </a:rPr>
                      <m:t> </m:t>
                    </m:r>
                    <m:r>
                      <a:rPr lang="es-ES" sz="2800" i="1" dirty="0">
                        <a:latin typeface="Cambria Math" panose="02040503050406030204" pitchFamily="18" charset="0"/>
                      </a:rPr>
                      <m:t>𝑏𝑢𝑞𝑢𝑒</m:t>
                    </m:r>
                    <m:r>
                      <a:rPr lang="es-ES" sz="2800" i="1" dirty="0">
                        <a:latin typeface="Cambria Math" panose="02040503050406030204" pitchFamily="18" charset="0"/>
                      </a:rPr>
                      <m:t> = 105 × 30 × 20=63.000</m:t>
                    </m:r>
                    <m:d>
                      <m:dPr>
                        <m:ctrlPr>
                          <a:rPr lang="es-CL" sz="2800" b="0" i="1" dirty="0" smtClean="0">
                            <a:latin typeface="Cambria Math" panose="02040503050406030204" pitchFamily="18" charset="0"/>
                            <a:ea typeface="Cambria Math" panose="02040503050406030204" pitchFamily="18" charset="0"/>
                          </a:rPr>
                        </m:ctrlPr>
                      </m:dPr>
                      <m:e>
                        <m:sSup>
                          <m:sSupPr>
                            <m:ctrlPr>
                              <a:rPr lang="es-CL" sz="2800" b="0" i="1" dirty="0" smtClean="0">
                                <a:latin typeface="Cambria Math" panose="02040503050406030204" pitchFamily="18" charset="0"/>
                                <a:ea typeface="Cambria Math" panose="02040503050406030204" pitchFamily="18" charset="0"/>
                              </a:rPr>
                            </m:ctrlPr>
                          </m:sSupPr>
                          <m:e>
                            <m:r>
                              <a:rPr lang="es-CL" sz="2800" b="0" i="1" dirty="0" smtClean="0">
                                <a:latin typeface="Cambria Math" panose="02040503050406030204" pitchFamily="18" charset="0"/>
                                <a:ea typeface="Cambria Math" panose="02040503050406030204" pitchFamily="18" charset="0"/>
                              </a:rPr>
                              <m:t>𝑚</m:t>
                            </m:r>
                          </m:e>
                          <m:sup>
                            <m:r>
                              <a:rPr lang="es-CL" sz="2800" b="0" i="1" dirty="0" smtClean="0">
                                <a:latin typeface="Cambria Math" panose="02040503050406030204" pitchFamily="18" charset="0"/>
                                <a:ea typeface="Cambria Math" panose="02040503050406030204" pitchFamily="18" charset="0"/>
                              </a:rPr>
                              <m:t>3</m:t>
                            </m:r>
                          </m:sup>
                        </m:sSup>
                      </m:e>
                    </m:d>
                  </m:oMath>
                </a14:m>
                <a:endParaRPr lang="es-ES" sz="2800" dirty="0"/>
              </a:p>
              <a:p>
                <a:pPr>
                  <a:lnSpc>
                    <a:spcPct val="90000"/>
                  </a:lnSpc>
                  <a:spcAft>
                    <a:spcPts val="1200"/>
                  </a:spcAft>
                </a:pPr>
                <a14:m>
                  <m:oMath xmlns:m="http://schemas.openxmlformats.org/officeDocument/2006/math">
                    <m:r>
                      <a:rPr lang="es-CL" sz="2800" b="0" i="1" smtClean="0">
                        <a:latin typeface="Cambria Math" panose="02040503050406030204" pitchFamily="18" charset="0"/>
                      </a:rPr>
                      <m:t>𝑅𝑒𝑠𝑒𝑟𝑣𝑎</m:t>
                    </m:r>
                    <m:r>
                      <a:rPr lang="es-CL" sz="2800" b="0" i="1" smtClean="0">
                        <a:latin typeface="Cambria Math" panose="02040503050406030204" pitchFamily="18" charset="0"/>
                      </a:rPr>
                      <m:t> </m:t>
                    </m:r>
                    <m:r>
                      <a:rPr lang="es-CL" sz="2800" b="0" i="1" smtClean="0">
                        <a:latin typeface="Cambria Math" panose="02040503050406030204" pitchFamily="18" charset="0"/>
                      </a:rPr>
                      <m:t>𝑑𝑒</m:t>
                    </m:r>
                    <m:r>
                      <a:rPr lang="es-CL" sz="2800" b="0" i="1" smtClean="0">
                        <a:latin typeface="Cambria Math" panose="02040503050406030204" pitchFamily="18" charset="0"/>
                      </a:rPr>
                      <m:t> </m:t>
                    </m:r>
                    <m:r>
                      <a:rPr lang="es-CL" sz="2800" b="0" i="1" smtClean="0">
                        <a:latin typeface="Cambria Math" panose="02040503050406030204" pitchFamily="18" charset="0"/>
                      </a:rPr>
                      <m:t>𝑏𝑜𝑦𝑎𝑛𝑡𝑒𝑧</m:t>
                    </m:r>
                    <m:r>
                      <a:rPr lang="es-CL" sz="2800" b="0" i="1" smtClean="0">
                        <a:latin typeface="Cambria Math" panose="02040503050406030204" pitchFamily="18" charset="0"/>
                        <a:ea typeface="Cambria Math" panose="02040503050406030204" pitchFamily="18" charset="0"/>
                      </a:rPr>
                      <m:t>=</m:t>
                    </m:r>
                    <m:sSub>
                      <m:sSubPr>
                        <m:ctrlPr>
                          <a:rPr lang="es-CL" sz="2800" b="0" i="1" smtClean="0">
                            <a:latin typeface="Cambria Math" panose="02040503050406030204" pitchFamily="18" charset="0"/>
                            <a:ea typeface="Cambria Math" panose="02040503050406030204" pitchFamily="18" charset="0"/>
                          </a:rPr>
                        </m:ctrlPr>
                      </m:sSubPr>
                      <m:e>
                        <m:r>
                          <m:rPr>
                            <m:sty m:val="p"/>
                          </m:rPr>
                          <a:rPr lang="es-CL" sz="2800" b="0" i="1" smtClean="0">
                            <a:latin typeface="Cambria Math" panose="02040503050406030204" pitchFamily="18" charset="0"/>
                            <a:ea typeface="Cambria Math" panose="02040503050406030204" pitchFamily="18" charset="0"/>
                          </a:rPr>
                          <m:t>∇</m:t>
                        </m:r>
                      </m:e>
                      <m:sub>
                        <m:r>
                          <a:rPr lang="es-CL" sz="2800" b="0" i="1" smtClean="0">
                            <a:latin typeface="Cambria Math" panose="02040503050406030204" pitchFamily="18" charset="0"/>
                            <a:ea typeface="Cambria Math" panose="02040503050406030204" pitchFamily="18" charset="0"/>
                          </a:rPr>
                          <m:t>𝐵𝑢𝑞𝑢𝑒</m:t>
                        </m:r>
                      </m:sub>
                    </m:sSub>
                    <m:r>
                      <a:rPr lang="es-CL" sz="2800" b="0" i="1" smtClean="0">
                        <a:latin typeface="Cambria Math" panose="02040503050406030204" pitchFamily="18" charset="0"/>
                        <a:ea typeface="Cambria Math" panose="02040503050406030204" pitchFamily="18" charset="0"/>
                      </a:rPr>
                      <m:t>−</m:t>
                    </m:r>
                    <m:sSub>
                      <m:sSubPr>
                        <m:ctrlPr>
                          <a:rPr lang="es-CL" sz="2800" b="0" i="1" smtClean="0">
                            <a:latin typeface="Cambria Math" panose="02040503050406030204" pitchFamily="18" charset="0"/>
                            <a:ea typeface="Cambria Math" panose="02040503050406030204" pitchFamily="18" charset="0"/>
                          </a:rPr>
                        </m:ctrlPr>
                      </m:sSubPr>
                      <m:e>
                        <m:r>
                          <m:rPr>
                            <m:sty m:val="p"/>
                          </m:rPr>
                          <a:rPr lang="es-CL" sz="2800" b="0" i="1" smtClean="0">
                            <a:latin typeface="Cambria Math" panose="02040503050406030204" pitchFamily="18" charset="0"/>
                            <a:ea typeface="Cambria Math" panose="02040503050406030204" pitchFamily="18" charset="0"/>
                          </a:rPr>
                          <m:t>∇</m:t>
                        </m:r>
                      </m:e>
                      <m:sub>
                        <m:r>
                          <a:rPr lang="es-CL" sz="2800" b="0" i="1" smtClean="0">
                            <a:latin typeface="Cambria Math" panose="02040503050406030204" pitchFamily="18" charset="0"/>
                            <a:ea typeface="Cambria Math" panose="02040503050406030204" pitchFamily="18" charset="0"/>
                          </a:rPr>
                          <m:t>𝐴𝑔𝑢𝑎</m:t>
                        </m:r>
                        <m:r>
                          <a:rPr lang="es-CL" sz="2800" b="0" i="1" smtClean="0">
                            <a:latin typeface="Cambria Math" panose="02040503050406030204" pitchFamily="18" charset="0"/>
                            <a:ea typeface="Cambria Math" panose="02040503050406030204" pitchFamily="18" charset="0"/>
                          </a:rPr>
                          <m:t> </m:t>
                        </m:r>
                        <m:r>
                          <a:rPr lang="es-CL" sz="2800" b="0" i="1" smtClean="0">
                            <a:latin typeface="Cambria Math" panose="02040503050406030204" pitchFamily="18" charset="0"/>
                            <a:ea typeface="Cambria Math" panose="02040503050406030204" pitchFamily="18" charset="0"/>
                          </a:rPr>
                          <m:t>𝑑𝑒𝑠𝑝𝑙𝑎𝑧𝑎𝑑𝑎</m:t>
                        </m:r>
                      </m:sub>
                    </m:sSub>
                  </m:oMath>
                </a14:m>
                <a:endParaRPr lang="es-CL" sz="2800" b="0" dirty="0">
                  <a:ea typeface="Cambria Math" panose="02040503050406030204" pitchFamily="18" charset="0"/>
                </a:endParaRPr>
              </a:p>
              <a:p>
                <a:pPr marL="0" indent="0">
                  <a:lnSpc>
                    <a:spcPct val="90000"/>
                  </a:lnSpc>
                  <a:buNone/>
                </a:pPr>
                <a14:m>
                  <m:oMathPara xmlns:m="http://schemas.openxmlformats.org/officeDocument/2006/math">
                    <m:oMathParaPr>
                      <m:jc m:val="centerGroup"/>
                    </m:oMathParaPr>
                    <m:oMath xmlns:m="http://schemas.openxmlformats.org/officeDocument/2006/math">
                      <m:r>
                        <a:rPr lang="es-CL" sz="2800" b="0" i="1" smtClean="0">
                          <a:latin typeface="Cambria Math" panose="02040503050406030204" pitchFamily="18" charset="0"/>
                        </a:rPr>
                        <m:t>𝑅</m:t>
                      </m:r>
                      <m:r>
                        <a:rPr lang="es-CL" sz="2800" b="0" i="1" smtClean="0">
                          <a:latin typeface="Cambria Math" panose="02040503050406030204" pitchFamily="18" charset="0"/>
                        </a:rPr>
                        <m:t>.</m:t>
                      </m:r>
                      <m:r>
                        <a:rPr lang="es-CL" sz="2800" b="0" i="1" smtClean="0">
                          <a:latin typeface="Cambria Math" panose="02040503050406030204" pitchFamily="18" charset="0"/>
                        </a:rPr>
                        <m:t>𝐵</m:t>
                      </m:r>
                      <m:r>
                        <a:rPr lang="es-CL" sz="2800" b="0" i="1" smtClean="0">
                          <a:latin typeface="Cambria Math" panose="02040503050406030204" pitchFamily="18" charset="0"/>
                        </a:rPr>
                        <m:t>.=63.000</m:t>
                      </m:r>
                      <m:d>
                        <m:dPr>
                          <m:ctrlPr>
                            <a:rPr lang="es-CL" sz="2800" i="1" dirty="0">
                              <a:latin typeface="Cambria Math" panose="02040503050406030204" pitchFamily="18" charset="0"/>
                              <a:ea typeface="Cambria Math" panose="02040503050406030204" pitchFamily="18" charset="0"/>
                            </a:rPr>
                          </m:ctrlPr>
                        </m:dPr>
                        <m:e>
                          <m:sSup>
                            <m:sSupPr>
                              <m:ctrlPr>
                                <a:rPr lang="es-CL" sz="2800" i="1" dirty="0">
                                  <a:latin typeface="Cambria Math" panose="02040503050406030204" pitchFamily="18" charset="0"/>
                                  <a:ea typeface="Cambria Math" panose="02040503050406030204" pitchFamily="18" charset="0"/>
                                </a:rPr>
                              </m:ctrlPr>
                            </m:sSupPr>
                            <m:e>
                              <m:r>
                                <a:rPr lang="es-CL" sz="2800" i="1" dirty="0">
                                  <a:latin typeface="Cambria Math" panose="02040503050406030204" pitchFamily="18" charset="0"/>
                                  <a:ea typeface="Cambria Math" panose="02040503050406030204" pitchFamily="18" charset="0"/>
                                </a:rPr>
                                <m:t>𝑚</m:t>
                              </m:r>
                            </m:e>
                            <m:sup>
                              <m:r>
                                <a:rPr lang="es-CL" sz="2800" i="1" dirty="0">
                                  <a:latin typeface="Cambria Math" panose="02040503050406030204" pitchFamily="18" charset="0"/>
                                  <a:ea typeface="Cambria Math" panose="02040503050406030204" pitchFamily="18" charset="0"/>
                                </a:rPr>
                                <m:t>3</m:t>
                              </m:r>
                            </m:sup>
                          </m:sSup>
                        </m:e>
                      </m:d>
                      <m:r>
                        <a:rPr lang="es-CL" sz="2800" b="0" i="1" dirty="0" smtClean="0">
                          <a:latin typeface="Cambria Math" panose="02040503050406030204" pitchFamily="18" charset="0"/>
                          <a:ea typeface="Cambria Math" panose="02040503050406030204" pitchFamily="18" charset="0"/>
                        </a:rPr>
                        <m:t>−</m:t>
                      </m:r>
                      <m:r>
                        <a:rPr lang="es-ES" sz="2800" i="1" dirty="0">
                          <a:latin typeface="Cambria Math" panose="02040503050406030204" pitchFamily="18" charset="0"/>
                        </a:rPr>
                        <m:t>19</m:t>
                      </m:r>
                      <m:r>
                        <a:rPr lang="es-CL" sz="2800" i="1" dirty="0">
                          <a:latin typeface="Cambria Math" panose="02040503050406030204" pitchFamily="18" charset="0"/>
                        </a:rPr>
                        <m:t>.</m:t>
                      </m:r>
                      <m:r>
                        <a:rPr lang="es-ES" sz="2800" i="1" dirty="0">
                          <a:latin typeface="Cambria Math" panose="02040503050406030204" pitchFamily="18" charset="0"/>
                        </a:rPr>
                        <m:t>500 </m:t>
                      </m:r>
                      <m:d>
                        <m:dPr>
                          <m:ctrlPr>
                            <a:rPr lang="es-ES" sz="2800" i="1" dirty="0">
                              <a:latin typeface="Cambria Math" panose="02040503050406030204" pitchFamily="18" charset="0"/>
                            </a:rPr>
                          </m:ctrlPr>
                        </m:dPr>
                        <m:e>
                          <m:r>
                            <a:rPr lang="es-ES" sz="2800" i="1" dirty="0">
                              <a:latin typeface="Cambria Math" panose="02040503050406030204" pitchFamily="18" charset="0"/>
                            </a:rPr>
                            <m:t>𝑚</m:t>
                          </m:r>
                          <m:r>
                            <a:rPr lang="es-ES" sz="2800" i="1" baseline="30000" dirty="0">
                              <a:latin typeface="Cambria Math" panose="02040503050406030204" pitchFamily="18" charset="0"/>
                            </a:rPr>
                            <m:t>3</m:t>
                          </m:r>
                        </m:e>
                      </m:d>
                    </m:oMath>
                    <m:oMath xmlns:m="http://schemas.openxmlformats.org/officeDocument/2006/math">
                      <m:r>
                        <a:rPr lang="es-ES" sz="2800" i="1" dirty="0" smtClean="0">
                          <a:latin typeface="Cambria Math" panose="02040503050406030204" pitchFamily="18" charset="0"/>
                        </a:rPr>
                        <m:t>			</m:t>
                      </m:r>
                    </m:oMath>
                  </m:oMathPara>
                </a14:m>
                <a:endParaRPr lang="es-ES" sz="2800" dirty="0"/>
              </a:p>
              <a:p>
                <a:pPr>
                  <a:lnSpc>
                    <a:spcPct val="90000"/>
                  </a:lnSpc>
                </a:pPr>
                <a14:m>
                  <m:oMath xmlns:m="http://schemas.openxmlformats.org/officeDocument/2006/math">
                    <m:r>
                      <a:rPr lang="es-ES" sz="2800" i="1" dirty="0" smtClean="0">
                        <a:latin typeface="Cambria Math" panose="02040503050406030204" pitchFamily="18" charset="0"/>
                      </a:rPr>
                      <m:t>𝑅𝑒𝑠𝑒𝑟𝑣𝑎</m:t>
                    </m:r>
                    <m:r>
                      <a:rPr lang="es-ES" sz="2800" i="1" dirty="0" smtClean="0">
                        <a:latin typeface="Cambria Math" panose="02040503050406030204" pitchFamily="18" charset="0"/>
                      </a:rPr>
                      <m:t> </m:t>
                    </m:r>
                    <m:r>
                      <a:rPr lang="es-ES" sz="2800" i="1" dirty="0" smtClean="0">
                        <a:latin typeface="Cambria Math" panose="02040503050406030204" pitchFamily="18" charset="0"/>
                      </a:rPr>
                      <m:t>𝑑𝑒</m:t>
                    </m:r>
                    <m:r>
                      <a:rPr lang="es-ES" sz="2800" i="1" dirty="0" smtClean="0">
                        <a:latin typeface="Cambria Math" panose="02040503050406030204" pitchFamily="18" charset="0"/>
                      </a:rPr>
                      <m:t> </m:t>
                    </m:r>
                    <m:r>
                      <a:rPr lang="es-ES" sz="2800" i="1" dirty="0" smtClean="0">
                        <a:latin typeface="Cambria Math" panose="02040503050406030204" pitchFamily="18" charset="0"/>
                      </a:rPr>
                      <m:t>𝑏𝑜𝑦𝑎𝑛𝑡</m:t>
                    </m:r>
                    <m:r>
                      <a:rPr lang="es-ES" sz="2800" i="1" dirty="0" smtClean="0">
                        <a:latin typeface="Cambria Math" panose="02040503050406030204" pitchFamily="18" charset="0"/>
                      </a:rPr>
                      <m:t>é</m:t>
                    </m:r>
                    <m:r>
                      <a:rPr lang="es-ES" sz="2800" i="1" dirty="0" smtClean="0">
                        <a:latin typeface="Cambria Math" panose="02040503050406030204" pitchFamily="18" charset="0"/>
                      </a:rPr>
                      <m:t>𝑧</m:t>
                    </m:r>
                    <m:r>
                      <a:rPr lang="es-ES" sz="2800" i="1" dirty="0" smtClean="0">
                        <a:latin typeface="Cambria Math" panose="02040503050406030204" pitchFamily="18" charset="0"/>
                      </a:rPr>
                      <m:t> = 43500 </m:t>
                    </m:r>
                    <m:r>
                      <a:rPr lang="es-ES" sz="2800" i="1" dirty="0" smtClean="0">
                        <a:latin typeface="Cambria Math" panose="02040503050406030204" pitchFamily="18" charset="0"/>
                      </a:rPr>
                      <m:t>𝑚</m:t>
                    </m:r>
                    <m:r>
                      <a:rPr lang="es-ES" sz="2800" i="1" dirty="0" smtClean="0">
                        <a:latin typeface="Cambria Math" panose="02040503050406030204" pitchFamily="18" charset="0"/>
                      </a:rPr>
                      <m:t>3 ó 69%</m:t>
                    </m:r>
                  </m:oMath>
                </a14:m>
                <a:r>
                  <a:rPr lang="es-ES" sz="2800" dirty="0"/>
                  <a:t>	</a:t>
                </a:r>
              </a:p>
            </p:txBody>
          </p:sp>
        </mc:Choice>
        <mc:Fallback xmlns="">
          <p:sp>
            <p:nvSpPr>
              <p:cNvPr id="97283" name="Rectangle 3"/>
              <p:cNvSpPr>
                <a:spLocks noGrp="1" noRot="1" noChangeAspect="1" noMove="1" noResize="1" noEditPoints="1" noAdjustHandles="1" noChangeArrowheads="1" noChangeShapeType="1" noTextEdit="1"/>
              </p:cNvSpPr>
              <p:nvPr>
                <p:ph type="body" idx="1"/>
              </p:nvPr>
            </p:nvSpPr>
            <p:spPr>
              <a:blipFill>
                <a:blip r:embed="rId2"/>
                <a:stretch>
                  <a:fillRect l="-684" b="-1005"/>
                </a:stretch>
              </a:blipFill>
            </p:spPr>
            <p:txBody>
              <a:bodyPr/>
              <a:lstStyle/>
              <a:p>
                <a:r>
                  <a:rPr lang="es-CL">
                    <a:noFill/>
                  </a:rPr>
                  <a:t> </a:t>
                </a:r>
              </a:p>
            </p:txBody>
          </p:sp>
        </mc:Fallback>
      </mc:AlternateContent>
      <p:sp>
        <p:nvSpPr>
          <p:cNvPr id="2" name="Marcador de fecha 1">
            <a:extLst>
              <a:ext uri="{FF2B5EF4-FFF2-40B4-BE49-F238E27FC236}">
                <a16:creationId xmlns:a16="http://schemas.microsoft.com/office/drawing/2014/main" id="{C825CAFA-3D63-F015-C4E7-4DDAB26E1FE6}"/>
              </a:ext>
            </a:extLst>
          </p:cNvPr>
          <p:cNvSpPr>
            <a:spLocks noGrp="1"/>
          </p:cNvSpPr>
          <p:nvPr>
            <p:ph type="dt" sz="half" idx="10"/>
          </p:nvPr>
        </p:nvSpPr>
        <p:spPr/>
        <p:txBody>
          <a:bodyPr/>
          <a:lstStyle/>
          <a:p>
            <a:fld id="{DA1868C7-A465-4721-8E60-623CE4D445E0}" type="datetime1">
              <a:rPr lang="es-CL" smtClean="0"/>
              <a:t>10-02-2026</a:t>
            </a:fld>
            <a:endParaRPr lang="en-US"/>
          </a:p>
        </p:txBody>
      </p:sp>
      <p:sp>
        <p:nvSpPr>
          <p:cNvPr id="3" name="Marcador de pie de página 2">
            <a:extLst>
              <a:ext uri="{FF2B5EF4-FFF2-40B4-BE49-F238E27FC236}">
                <a16:creationId xmlns:a16="http://schemas.microsoft.com/office/drawing/2014/main" id="{563055A1-E1D8-4DAF-7621-E3F1F98FA167}"/>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36" name="Straight Connector 35">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40" name="Rectangle 39">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19512585-223E-857B-D554-9E1735BEE616}"/>
              </a:ext>
            </a:extLst>
          </p:cNvPr>
          <p:cNvSpPr>
            <a:spLocks noGrp="1"/>
          </p:cNvSpPr>
          <p:nvPr>
            <p:ph type="title"/>
          </p:nvPr>
        </p:nvSpPr>
        <p:spPr>
          <a:xfrm>
            <a:off x="700088" y="909637"/>
            <a:ext cx="6400800" cy="1307592"/>
          </a:xfrm>
        </p:spPr>
        <p:txBody>
          <a:bodyPr vert="horz" lIns="91440" tIns="45720" rIns="91440" bIns="45720" rtlCol="0" anchor="t">
            <a:normAutofit/>
          </a:bodyPr>
          <a:lstStyle/>
          <a:p>
            <a:pPr>
              <a:lnSpc>
                <a:spcPct val="90000"/>
              </a:lnSpc>
            </a:pPr>
            <a:r>
              <a:rPr lang="en-US" sz="3100"/>
              <a:t>Flotación </a:t>
            </a:r>
            <a:br>
              <a:rPr lang="en-US" sz="3100"/>
            </a:br>
            <a:r>
              <a:rPr lang="en-US" sz="3100"/>
              <a:t>Reserva de boyantez - Ejemplo 2</a:t>
            </a:r>
          </a:p>
        </p:txBody>
      </p:sp>
      <p:cxnSp>
        <p:nvCxnSpPr>
          <p:cNvPr id="42" name="Straight Connector 41">
            <a:extLst>
              <a:ext uri="{FF2B5EF4-FFF2-40B4-BE49-F238E27FC236}">
                <a16:creationId xmlns:a16="http://schemas.microsoft.com/office/drawing/2014/main" id="{8E813B4C-6731-0B72-5252-A79AB0E20B5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3900"/>
            <a:ext cx="10588752"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Marcador de contenido 6">
            <a:extLst>
              <a:ext uri="{FF2B5EF4-FFF2-40B4-BE49-F238E27FC236}">
                <a16:creationId xmlns:a16="http://schemas.microsoft.com/office/drawing/2014/main" id="{15DF9B27-792E-6BB6-AF5B-A87DDCF8CF25}"/>
              </a:ext>
            </a:extLst>
          </p:cNvPr>
          <p:cNvSpPr>
            <a:spLocks noGrp="1"/>
          </p:cNvSpPr>
          <p:nvPr>
            <p:ph sz="half" idx="1"/>
          </p:nvPr>
        </p:nvSpPr>
        <p:spPr>
          <a:xfrm>
            <a:off x="700088" y="2221992"/>
            <a:ext cx="6400800" cy="3739896"/>
          </a:xfrm>
        </p:spPr>
        <p:txBody>
          <a:bodyPr vert="horz" lIns="91440" tIns="45720" rIns="91440" bIns="45720" rtlCol="0">
            <a:normAutofit/>
          </a:bodyPr>
          <a:lstStyle/>
          <a:p>
            <a:r>
              <a:rPr lang="en-US"/>
              <a:t>Un cilindro de 1,5 m de largo y 60 cm de diámetro tiene una masa de 20 Kg cuando se encuentra vacío.</a:t>
            </a:r>
          </a:p>
          <a:p>
            <a:r>
              <a:rPr lang="en-US"/>
              <a:t>Encontrar su calado en agua de densidad de 1024 Kg/m</a:t>
            </a:r>
            <a:r>
              <a:rPr lang="en-US" baseline="30000"/>
              <a:t>3</a:t>
            </a:r>
            <a:r>
              <a:rPr lang="en-US"/>
              <a:t> cuando en su interior contiene 200 litros de kerosén de densidad relativa 0,6 y se encuentra flotado con su eje perpendicular a la línea de agua, como lo ilustra la figura adjunta. </a:t>
            </a:r>
          </a:p>
          <a:p>
            <a:endParaRPr lang="en-US"/>
          </a:p>
        </p:txBody>
      </p:sp>
      <p:pic>
        <p:nvPicPr>
          <p:cNvPr id="31" name="Marcador de contenido 30">
            <a:extLst>
              <a:ext uri="{FF2B5EF4-FFF2-40B4-BE49-F238E27FC236}">
                <a16:creationId xmlns:a16="http://schemas.microsoft.com/office/drawing/2014/main" id="{B619CAD7-E49B-4453-A57C-097FE6F1835D}"/>
              </a:ext>
            </a:extLst>
          </p:cNvPr>
          <p:cNvPicPr>
            <a:picLocks noGrp="1" noChangeAspect="1"/>
          </p:cNvPicPr>
          <p:nvPr>
            <p:ph sz="half" idx="2"/>
          </p:nvPr>
        </p:nvPicPr>
        <p:blipFill>
          <a:blip r:embed="rId2"/>
          <a:stretch>
            <a:fillRect/>
          </a:stretch>
        </p:blipFill>
        <p:spPr>
          <a:xfrm>
            <a:off x="7487920" y="997893"/>
            <a:ext cx="3903980" cy="5008349"/>
          </a:xfrm>
          <a:prstGeom prst="rect">
            <a:avLst/>
          </a:prstGeom>
        </p:spPr>
      </p:pic>
      <p:cxnSp>
        <p:nvCxnSpPr>
          <p:cNvPr id="44" name="Straight Connector 43">
            <a:extLst>
              <a:ext uri="{FF2B5EF4-FFF2-40B4-BE49-F238E27FC236}">
                <a16:creationId xmlns:a16="http://schemas.microsoft.com/office/drawing/2014/main" id="{6E0E8146-6E65-2E6C-0C86-547E3C92540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9065" y="6145599"/>
            <a:ext cx="1058283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Marcador de pie de página 4">
            <a:extLst>
              <a:ext uri="{FF2B5EF4-FFF2-40B4-BE49-F238E27FC236}">
                <a16:creationId xmlns:a16="http://schemas.microsoft.com/office/drawing/2014/main" id="{01859368-7368-1E01-03F0-58A75175769C}"/>
              </a:ext>
            </a:extLst>
          </p:cNvPr>
          <p:cNvSpPr>
            <a:spLocks noGrp="1"/>
          </p:cNvSpPr>
          <p:nvPr>
            <p:ph type="ftr" sz="quarter" idx="11"/>
          </p:nvPr>
        </p:nvSpPr>
        <p:spPr>
          <a:xfrm>
            <a:off x="704088" y="6356350"/>
            <a:ext cx="4539727" cy="365125"/>
          </a:xfrm>
        </p:spPr>
        <p:txBody>
          <a:bodyPr vert="horz" lIns="91440" tIns="45720" rIns="91440" bIns="45720" rtlCol="0" anchor="ctr">
            <a:normAutofit/>
          </a:bodyPr>
          <a:lstStyle/>
          <a:p>
            <a:pPr>
              <a:spcAft>
                <a:spcPts val="600"/>
              </a:spcAft>
            </a:pPr>
            <a:r>
              <a:rPr lang="en-US" kern="1200">
                <a:solidFill>
                  <a:schemeClr val="tx1"/>
                </a:solidFill>
                <a:latin typeface="+mj-lt"/>
                <a:ea typeface="+mn-ea"/>
                <a:cs typeface="+mn-cs"/>
              </a:rPr>
              <a:t>Fundamentos de Estabildad UT 1</a:t>
            </a:r>
          </a:p>
        </p:txBody>
      </p:sp>
      <p:sp>
        <p:nvSpPr>
          <p:cNvPr id="4" name="Marcador de fecha 3">
            <a:extLst>
              <a:ext uri="{FF2B5EF4-FFF2-40B4-BE49-F238E27FC236}">
                <a16:creationId xmlns:a16="http://schemas.microsoft.com/office/drawing/2014/main" id="{CB8B391F-B194-8BEB-1F52-94E2441E8D57}"/>
              </a:ext>
            </a:extLst>
          </p:cNvPr>
          <p:cNvSpPr>
            <a:spLocks noGrp="1"/>
          </p:cNvSpPr>
          <p:nvPr>
            <p:ph type="dt" sz="half" idx="10"/>
          </p:nvPr>
        </p:nvSpPr>
        <p:spPr>
          <a:xfrm>
            <a:off x="8369448" y="6356350"/>
            <a:ext cx="2549564" cy="365125"/>
          </a:xfrm>
        </p:spPr>
        <p:txBody>
          <a:bodyPr vert="horz" lIns="91440" tIns="45720" rIns="91440" bIns="45720" rtlCol="0" anchor="ctr">
            <a:normAutofit/>
          </a:bodyPr>
          <a:lstStyle/>
          <a:p>
            <a:pPr>
              <a:spcAft>
                <a:spcPts val="600"/>
              </a:spcAft>
            </a:pPr>
            <a:fld id="{2EEBA433-B0FC-4449-B922-8D526B0D74C0}" type="datetime1">
              <a:rPr lang="en-US" smtClean="0"/>
              <a:pPr>
                <a:spcAft>
                  <a:spcPts val="600"/>
                </a:spcAft>
              </a:pPr>
              <a:t>2/10/2026</a:t>
            </a:fld>
            <a:endParaRPr lang="en-US"/>
          </a:p>
        </p:txBody>
      </p:sp>
      <p:sp>
        <p:nvSpPr>
          <p:cNvPr id="6" name="Marcador de número de diapositiva 5">
            <a:extLst>
              <a:ext uri="{FF2B5EF4-FFF2-40B4-BE49-F238E27FC236}">
                <a16:creationId xmlns:a16="http://schemas.microsoft.com/office/drawing/2014/main" id="{F15E1D20-767C-2842-4092-ECF4037BAEC2}"/>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56</a:t>
            </a:fld>
            <a:endParaRPr lang="en-US"/>
          </a:p>
        </p:txBody>
      </p:sp>
    </p:spTree>
    <p:extLst>
      <p:ext uri="{BB962C8B-B14F-4D97-AF65-F5344CB8AC3E}">
        <p14:creationId xmlns:p14="http://schemas.microsoft.com/office/powerpoint/2010/main" val="267853890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AC7539-ECDA-C56D-33E5-1293226A4A33}"/>
              </a:ext>
            </a:extLst>
          </p:cNvPr>
          <p:cNvSpPr>
            <a:spLocks noGrp="1"/>
          </p:cNvSpPr>
          <p:nvPr>
            <p:ph type="title"/>
          </p:nvPr>
        </p:nvSpPr>
        <p:spPr/>
        <p:txBody>
          <a:bodyPr>
            <a:normAutofit fontScale="90000"/>
          </a:bodyPr>
          <a:lstStyle/>
          <a:p>
            <a:r>
              <a:rPr lang="es-MX" dirty="0"/>
              <a:t>Flotación </a:t>
            </a:r>
            <a:br>
              <a:rPr lang="es-MX" dirty="0"/>
            </a:br>
            <a:r>
              <a:rPr lang="es-MX" dirty="0"/>
              <a:t>Reserva de boyantez - Resolución ejemplo 3</a:t>
            </a:r>
            <a:endParaRPr lang="es-CL" dirty="0"/>
          </a:p>
        </p:txBody>
      </p:sp>
      <mc:AlternateContent xmlns:mc="http://schemas.openxmlformats.org/markup-compatibility/2006">
        <mc:Choice xmlns:a14="http://schemas.microsoft.com/office/drawing/2010/main" Requires="a14">
          <p:sp>
            <p:nvSpPr>
              <p:cNvPr id="8" name="Marcador de contenido 7">
                <a:extLst>
                  <a:ext uri="{FF2B5EF4-FFF2-40B4-BE49-F238E27FC236}">
                    <a16:creationId xmlns:a16="http://schemas.microsoft.com/office/drawing/2014/main" id="{DA921EDC-DFB2-3BA5-E0EB-FAA13205B4EF}"/>
                  </a:ext>
                </a:extLst>
              </p:cNvPr>
              <p:cNvSpPr>
                <a:spLocks noGrp="1"/>
              </p:cNvSpPr>
              <p:nvPr>
                <p:ph idx="1"/>
              </p:nvPr>
            </p:nvSpPr>
            <p:spPr/>
            <p:txBody>
              <a:bodyPr>
                <a:normAutofit fontScale="85000" lnSpcReduction="10000"/>
              </a:bodyPr>
              <a:lstStyle/>
              <a:p>
                <a:pPr>
                  <a:lnSpc>
                    <a:spcPct val="90000"/>
                  </a:lnSpc>
                </a:pPr>
                <a:r>
                  <a:rPr lang="es-ES" sz="2000" dirty="0"/>
                  <a:t>Nota; el cilindro desplazará la masa de agua equivalente a la masa del cilindro más la masa de kerosén.</a:t>
                </a:r>
                <a:endParaRPr lang="es-ES" sz="2000" baseline="30000" dirty="0"/>
              </a:p>
              <a:p>
                <a:pPr>
                  <a:lnSpc>
                    <a:spcPct val="90000"/>
                  </a:lnSpc>
                </a:pPr>
                <a14:m>
                  <m:oMath xmlns:m="http://schemas.openxmlformats.org/officeDocument/2006/math">
                    <m:r>
                      <a:rPr lang="es-ES" sz="2000" i="1" dirty="0" smtClean="0">
                        <a:latin typeface="Cambria Math" panose="02040503050406030204" pitchFamily="18" charset="0"/>
                      </a:rPr>
                      <m:t>𝐷𝑒𝑛𝑠𝑖𝑑𝑎𝑑</m:t>
                    </m:r>
                    <m:r>
                      <a:rPr lang="es-ES" sz="2000" i="1" dirty="0" smtClean="0">
                        <a:latin typeface="Cambria Math" panose="02040503050406030204" pitchFamily="18" charset="0"/>
                      </a:rPr>
                      <m:t> </m:t>
                    </m:r>
                    <m:r>
                      <a:rPr lang="es-ES" sz="2000" i="1" dirty="0" smtClean="0">
                        <a:latin typeface="Cambria Math" panose="02040503050406030204" pitchFamily="18" charset="0"/>
                      </a:rPr>
                      <m:t>𝑑𝑒𝑙</m:t>
                    </m:r>
                    <m:r>
                      <a:rPr lang="es-ES" sz="2000" i="1" dirty="0" smtClean="0">
                        <a:latin typeface="Cambria Math" panose="02040503050406030204" pitchFamily="18" charset="0"/>
                      </a:rPr>
                      <m:t> </m:t>
                    </m:r>
                    <m:r>
                      <a:rPr lang="es-ES" sz="2000" i="1" dirty="0" smtClean="0">
                        <a:latin typeface="Cambria Math" panose="02040503050406030204" pitchFamily="18" charset="0"/>
                      </a:rPr>
                      <m:t>𝑘𝑒𝑟𝑜𝑠</m:t>
                    </m:r>
                    <m:r>
                      <a:rPr lang="es-ES" sz="2000" i="1" dirty="0" smtClean="0">
                        <a:latin typeface="Cambria Math" panose="02040503050406030204" pitchFamily="18" charset="0"/>
                      </a:rPr>
                      <m:t>é</m:t>
                    </m:r>
                    <m:r>
                      <a:rPr lang="es-ES" sz="2000" i="1" dirty="0" smtClean="0">
                        <a:latin typeface="Cambria Math" panose="02040503050406030204" pitchFamily="18" charset="0"/>
                      </a:rPr>
                      <m:t>𝑛</m:t>
                    </m:r>
                    <m:r>
                      <a:rPr lang="es-ES" sz="2000" i="1" dirty="0" smtClean="0">
                        <a:latin typeface="Cambria Math" panose="02040503050406030204" pitchFamily="18" charset="0"/>
                      </a:rPr>
                      <m:t> 	= </m:t>
                    </m:r>
                    <m:sSub>
                      <m:sSubPr>
                        <m:ctrlPr>
                          <a:rPr lang="es-ES" sz="2000" i="1" dirty="0" smtClean="0">
                            <a:latin typeface="Cambria Math" panose="02040503050406030204" pitchFamily="18" charset="0"/>
                          </a:rPr>
                        </m:ctrlPr>
                      </m:sSubPr>
                      <m:e>
                        <m:r>
                          <a:rPr lang="es-CL" sz="2000" b="0" i="1" dirty="0" smtClean="0">
                            <a:latin typeface="Cambria Math" panose="02040503050406030204" pitchFamily="18" charset="0"/>
                          </a:rPr>
                          <m:t>𝑆</m:t>
                        </m:r>
                      </m:e>
                      <m:sub>
                        <m:r>
                          <a:rPr lang="es-CL" sz="2000" b="0" i="1" dirty="0" smtClean="0">
                            <a:latin typeface="Cambria Math" panose="02040503050406030204" pitchFamily="18" charset="0"/>
                          </a:rPr>
                          <m:t>𝑘𝑒𝑟𝑜𝑠</m:t>
                        </m:r>
                        <m:r>
                          <a:rPr lang="es-CL" sz="2000" b="0" i="1" dirty="0" smtClean="0">
                            <a:latin typeface="Cambria Math" panose="02040503050406030204" pitchFamily="18" charset="0"/>
                          </a:rPr>
                          <m:t>é</m:t>
                        </m:r>
                        <m:r>
                          <a:rPr lang="es-CL" sz="2000" b="0" i="1" dirty="0" smtClean="0">
                            <a:latin typeface="Cambria Math" panose="02040503050406030204" pitchFamily="18" charset="0"/>
                          </a:rPr>
                          <m:t>𝑛</m:t>
                        </m:r>
                      </m:sub>
                    </m:sSub>
                    <m:r>
                      <a:rPr lang="es-ES" sz="2000" i="1" dirty="0" smtClean="0">
                        <a:latin typeface="Cambria Math" panose="02040503050406030204" pitchFamily="18" charset="0"/>
                        <a:ea typeface="Cambria Math" panose="02040503050406030204" pitchFamily="18" charset="0"/>
                      </a:rPr>
                      <m:t>×</m:t>
                    </m:r>
                    <m:r>
                      <a:rPr lang="es-ES" sz="2000" i="1" dirty="0" smtClean="0">
                        <a:latin typeface="Cambria Math" panose="02040503050406030204" pitchFamily="18" charset="0"/>
                      </a:rPr>
                      <m:t>1</m:t>
                    </m:r>
                    <m:r>
                      <a:rPr lang="es-CL" sz="2000" b="0" i="1" dirty="0" smtClean="0">
                        <a:latin typeface="Cambria Math" panose="02040503050406030204" pitchFamily="18" charset="0"/>
                      </a:rPr>
                      <m:t>.</m:t>
                    </m:r>
                    <m:r>
                      <a:rPr lang="es-ES" sz="2000" i="1" dirty="0" smtClean="0">
                        <a:latin typeface="Cambria Math" panose="02040503050406030204" pitchFamily="18" charset="0"/>
                      </a:rPr>
                      <m:t>000 </m:t>
                    </m:r>
                    <m:d>
                      <m:dPr>
                        <m:ctrlPr>
                          <a:rPr lang="es-ES" sz="2000" i="1" dirty="0" smtClean="0">
                            <a:latin typeface="Cambria Math" panose="02040503050406030204" pitchFamily="18" charset="0"/>
                          </a:rPr>
                        </m:ctrlPr>
                      </m:dPr>
                      <m:e>
                        <m:f>
                          <m:fPr>
                            <m:ctrlPr>
                              <a:rPr lang="es-ES" sz="2000" i="1" dirty="0" smtClean="0">
                                <a:latin typeface="Cambria Math" panose="02040503050406030204" pitchFamily="18" charset="0"/>
                              </a:rPr>
                            </m:ctrlPr>
                          </m:fPr>
                          <m:num>
                            <m:r>
                              <a:rPr lang="es-CL" sz="2000" b="0" i="1" dirty="0" smtClean="0">
                                <a:latin typeface="Cambria Math" panose="02040503050406030204" pitchFamily="18" charset="0"/>
                              </a:rPr>
                              <m:t>𝑘𝑔</m:t>
                            </m:r>
                          </m:num>
                          <m:den>
                            <m:sSup>
                              <m:sSupPr>
                                <m:ctrlPr>
                                  <a:rPr lang="es-ES" sz="2000" i="1" dirty="0" smtClean="0">
                                    <a:latin typeface="Cambria Math" panose="02040503050406030204" pitchFamily="18" charset="0"/>
                                  </a:rPr>
                                </m:ctrlPr>
                              </m:sSupPr>
                              <m:e>
                                <m:r>
                                  <a:rPr lang="es-CL" sz="2000" b="0" i="1" dirty="0" smtClean="0">
                                    <a:latin typeface="Cambria Math" panose="02040503050406030204" pitchFamily="18" charset="0"/>
                                  </a:rPr>
                                  <m:t>𝑚</m:t>
                                </m:r>
                              </m:e>
                              <m:sup>
                                <m:r>
                                  <a:rPr lang="es-CL" sz="2000" b="0" i="1" dirty="0" smtClean="0">
                                    <a:latin typeface="Cambria Math" panose="02040503050406030204" pitchFamily="18" charset="0"/>
                                  </a:rPr>
                                  <m:t>3</m:t>
                                </m:r>
                              </m:sup>
                            </m:sSup>
                          </m:den>
                        </m:f>
                      </m:e>
                    </m:d>
                    <m:r>
                      <a:rPr lang="es-ES" sz="2000" i="1" dirty="0" smtClean="0">
                        <a:latin typeface="Cambria Math" panose="02040503050406030204" pitchFamily="18" charset="0"/>
                        <a:ea typeface="Cambria Math" panose="02040503050406030204" pitchFamily="18" charset="0"/>
                      </a:rPr>
                      <m:t>=</m:t>
                    </m:r>
                    <m:r>
                      <a:rPr lang="es-CL" sz="2000" b="0" i="1" dirty="0" smtClean="0">
                        <a:latin typeface="Cambria Math" panose="02040503050406030204" pitchFamily="18" charset="0"/>
                        <a:ea typeface="Cambria Math" panose="02040503050406030204" pitchFamily="18" charset="0"/>
                      </a:rPr>
                      <m:t>600</m:t>
                    </m:r>
                    <m:d>
                      <m:dPr>
                        <m:ctrlPr>
                          <a:rPr lang="es-ES" i="1" dirty="0">
                            <a:latin typeface="Cambria Math" panose="02040503050406030204" pitchFamily="18" charset="0"/>
                          </a:rPr>
                        </m:ctrlPr>
                      </m:dPr>
                      <m:e>
                        <m:f>
                          <m:fPr>
                            <m:ctrlPr>
                              <a:rPr lang="es-ES" i="1" dirty="0">
                                <a:latin typeface="Cambria Math" panose="02040503050406030204" pitchFamily="18" charset="0"/>
                              </a:rPr>
                            </m:ctrlPr>
                          </m:fPr>
                          <m:num>
                            <m:r>
                              <a:rPr lang="es-CL" i="1" dirty="0">
                                <a:latin typeface="Cambria Math" panose="02040503050406030204" pitchFamily="18" charset="0"/>
                              </a:rPr>
                              <m:t>𝑘𝑔</m:t>
                            </m:r>
                          </m:num>
                          <m:den>
                            <m:sSup>
                              <m:sSupPr>
                                <m:ctrlPr>
                                  <a:rPr lang="es-ES" i="1" dirty="0">
                                    <a:latin typeface="Cambria Math" panose="02040503050406030204" pitchFamily="18" charset="0"/>
                                  </a:rPr>
                                </m:ctrlPr>
                              </m:sSupPr>
                              <m:e>
                                <m:r>
                                  <a:rPr lang="es-CL" i="1" dirty="0">
                                    <a:latin typeface="Cambria Math" panose="02040503050406030204" pitchFamily="18" charset="0"/>
                                  </a:rPr>
                                  <m:t>𝑚</m:t>
                                </m:r>
                              </m:e>
                              <m:sup>
                                <m:r>
                                  <a:rPr lang="es-CL" i="1" dirty="0">
                                    <a:latin typeface="Cambria Math" panose="02040503050406030204" pitchFamily="18" charset="0"/>
                                  </a:rPr>
                                  <m:t>3</m:t>
                                </m:r>
                              </m:sup>
                            </m:sSup>
                          </m:den>
                        </m:f>
                      </m:e>
                    </m:d>
                  </m:oMath>
                </a14:m>
                <a:endParaRPr lang="es-ES" sz="2000" dirty="0"/>
              </a:p>
              <a:p>
                <a:pPr>
                  <a:lnSpc>
                    <a:spcPct val="90000"/>
                  </a:lnSpc>
                </a:pPr>
                <a14:m>
                  <m:oMath xmlns:m="http://schemas.openxmlformats.org/officeDocument/2006/math">
                    <m:r>
                      <a:rPr lang="es-CL" sz="2000" b="0" i="1" smtClean="0">
                        <a:latin typeface="Cambria Math" panose="02040503050406030204" pitchFamily="18" charset="0"/>
                      </a:rPr>
                      <m:t>𝑀𝑎𝑠𝑎</m:t>
                    </m:r>
                    <m:r>
                      <a:rPr lang="es-CL" sz="2000" b="0" i="1" smtClean="0">
                        <a:latin typeface="Cambria Math" panose="02040503050406030204" pitchFamily="18" charset="0"/>
                      </a:rPr>
                      <m:t> </m:t>
                    </m:r>
                    <m:r>
                      <a:rPr lang="es-CL" sz="2000" b="0" i="1" smtClean="0">
                        <a:latin typeface="Cambria Math" panose="02040503050406030204" pitchFamily="18" charset="0"/>
                      </a:rPr>
                      <m:t>𝑑𝑒𝑙</m:t>
                    </m:r>
                    <m:r>
                      <a:rPr lang="es-CL" sz="2000" b="0" i="1" smtClean="0">
                        <a:latin typeface="Cambria Math" panose="02040503050406030204" pitchFamily="18" charset="0"/>
                      </a:rPr>
                      <m:t> </m:t>
                    </m:r>
                    <m:r>
                      <a:rPr lang="es-CL" sz="2000" b="0" i="1" smtClean="0">
                        <a:latin typeface="Cambria Math" panose="02040503050406030204" pitchFamily="18" charset="0"/>
                      </a:rPr>
                      <m:t>𝑘𝑒𝑟𝑜𝑠</m:t>
                    </m:r>
                    <m:r>
                      <a:rPr lang="es-CL" sz="2000" b="0" i="1" smtClean="0">
                        <a:latin typeface="Cambria Math" panose="02040503050406030204" pitchFamily="18" charset="0"/>
                      </a:rPr>
                      <m:t>é</m:t>
                    </m:r>
                    <m:r>
                      <a:rPr lang="es-CL" sz="2000" b="0" i="1" smtClean="0">
                        <a:latin typeface="Cambria Math" panose="02040503050406030204" pitchFamily="18" charset="0"/>
                      </a:rPr>
                      <m:t>𝑛</m:t>
                    </m:r>
                    <m:r>
                      <a:rPr lang="es-CL" i="1">
                        <a:latin typeface="Cambria Math" panose="02040503050406030204" pitchFamily="18" charset="0"/>
                        <a:ea typeface="Cambria Math" panose="02040503050406030204" pitchFamily="18" charset="0"/>
                      </a:rPr>
                      <m:t>=</m:t>
                    </m:r>
                    <m:sSub>
                      <m:sSubPr>
                        <m:ctrlPr>
                          <a:rPr lang="es-CL" sz="2000" b="0" i="1" smtClean="0">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𝑉𝑜𝑙𝑢𝑚𝑒𝑛</m:t>
                        </m:r>
                      </m:e>
                      <m:sub>
                        <m:r>
                          <a:rPr lang="es-CL" sz="2000" b="0" i="1" smtClean="0">
                            <a:latin typeface="Cambria Math" panose="02040503050406030204" pitchFamily="18" charset="0"/>
                            <a:ea typeface="Cambria Math" panose="02040503050406030204" pitchFamily="18" charset="0"/>
                          </a:rPr>
                          <m:t>𝑘𝑒𝑟𝑜𝑠</m:t>
                        </m:r>
                        <m:r>
                          <a:rPr lang="es-CL" sz="2000" b="0" i="1" smtClean="0">
                            <a:latin typeface="Cambria Math" panose="02040503050406030204" pitchFamily="18" charset="0"/>
                            <a:ea typeface="Cambria Math" panose="02040503050406030204" pitchFamily="18" charset="0"/>
                          </a:rPr>
                          <m:t>é</m:t>
                        </m:r>
                        <m:r>
                          <a:rPr lang="es-CL" sz="2000" b="0" i="1" smtClean="0">
                            <a:latin typeface="Cambria Math" panose="02040503050406030204" pitchFamily="18" charset="0"/>
                            <a:ea typeface="Cambria Math" panose="02040503050406030204" pitchFamily="18" charset="0"/>
                          </a:rPr>
                          <m:t>𝑛</m:t>
                        </m:r>
                      </m:sub>
                    </m:sSub>
                    <m:r>
                      <a:rPr lang="es-CL" sz="2000" b="0" i="1" smtClean="0">
                        <a:latin typeface="Cambria Math" panose="02040503050406030204" pitchFamily="18" charset="0"/>
                        <a:ea typeface="Cambria Math" panose="02040503050406030204" pitchFamily="18" charset="0"/>
                      </a:rPr>
                      <m:t>×</m:t>
                    </m:r>
                    <m:sSub>
                      <m:sSubPr>
                        <m:ctrlPr>
                          <a:rPr lang="es-CL" sz="2000" b="0" i="1" smtClean="0">
                            <a:latin typeface="Cambria Math" panose="02040503050406030204" pitchFamily="18" charset="0"/>
                            <a:ea typeface="Cambria Math" panose="02040503050406030204" pitchFamily="18" charset="0"/>
                          </a:rPr>
                        </m:ctrlPr>
                      </m:sSubPr>
                      <m:e>
                        <m:r>
                          <a:rPr lang="es-CL" sz="2000" b="0" i="1" smtClean="0">
                            <a:latin typeface="Cambria Math" panose="02040503050406030204" pitchFamily="18" charset="0"/>
                            <a:ea typeface="Cambria Math" panose="02040503050406030204" pitchFamily="18" charset="0"/>
                          </a:rPr>
                          <m:t>𝜌</m:t>
                        </m:r>
                      </m:e>
                      <m:sub>
                        <m:r>
                          <a:rPr lang="es-CL" sz="2000" b="0" i="1" smtClean="0">
                            <a:latin typeface="Cambria Math" panose="02040503050406030204" pitchFamily="18" charset="0"/>
                            <a:ea typeface="Cambria Math" panose="02040503050406030204" pitchFamily="18" charset="0"/>
                          </a:rPr>
                          <m:t>𝑘𝑒𝑟𝑜𝑠</m:t>
                        </m:r>
                        <m:r>
                          <a:rPr lang="es-CL" sz="2000" b="0" i="1" smtClean="0">
                            <a:latin typeface="Cambria Math" panose="02040503050406030204" pitchFamily="18" charset="0"/>
                            <a:ea typeface="Cambria Math" panose="02040503050406030204" pitchFamily="18" charset="0"/>
                          </a:rPr>
                          <m:t>é</m:t>
                        </m:r>
                        <m:r>
                          <a:rPr lang="es-CL" sz="2000" b="0" i="1" smtClean="0">
                            <a:latin typeface="Cambria Math" panose="02040503050406030204" pitchFamily="18" charset="0"/>
                            <a:ea typeface="Cambria Math" panose="02040503050406030204" pitchFamily="18" charset="0"/>
                          </a:rPr>
                          <m:t>𝑛</m:t>
                        </m:r>
                      </m:sub>
                    </m:sSub>
                    <m:r>
                      <a:rPr lang="es-CL" sz="2000" b="0" i="1" smtClean="0">
                        <a:latin typeface="Cambria Math" panose="02040503050406030204" pitchFamily="18" charset="0"/>
                        <a:ea typeface="Cambria Math" panose="02040503050406030204" pitchFamily="18" charset="0"/>
                      </a:rPr>
                      <m:t>=0,2</m:t>
                    </m:r>
                    <m:d>
                      <m:dPr>
                        <m:ctrlPr>
                          <a:rPr lang="es-CL" sz="2000" b="0" i="1" smtClean="0">
                            <a:latin typeface="Cambria Math" panose="02040503050406030204" pitchFamily="18" charset="0"/>
                            <a:ea typeface="Cambria Math" panose="02040503050406030204" pitchFamily="18" charset="0"/>
                          </a:rPr>
                        </m:ctrlPr>
                      </m:dPr>
                      <m:e>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e>
                    </m:d>
                    <m:r>
                      <a:rPr lang="es-CL" sz="2000" b="0" i="1" smtClean="0">
                        <a:latin typeface="Cambria Math" panose="02040503050406030204" pitchFamily="18" charset="0"/>
                        <a:ea typeface="Cambria Math" panose="02040503050406030204" pitchFamily="18" charset="0"/>
                      </a:rPr>
                      <m:t>×</m:t>
                    </m:r>
                    <m:r>
                      <a:rPr lang="es-CL" i="1" dirty="0">
                        <a:latin typeface="Cambria Math" panose="02040503050406030204" pitchFamily="18" charset="0"/>
                        <a:ea typeface="Cambria Math" panose="02040503050406030204" pitchFamily="18" charset="0"/>
                      </a:rPr>
                      <m:t>600</m:t>
                    </m:r>
                    <m:d>
                      <m:dPr>
                        <m:ctrlPr>
                          <a:rPr lang="es-ES" i="1" dirty="0">
                            <a:latin typeface="Cambria Math" panose="02040503050406030204" pitchFamily="18" charset="0"/>
                          </a:rPr>
                        </m:ctrlPr>
                      </m:dPr>
                      <m:e>
                        <m:f>
                          <m:fPr>
                            <m:ctrlPr>
                              <a:rPr lang="es-ES" i="1" dirty="0">
                                <a:latin typeface="Cambria Math" panose="02040503050406030204" pitchFamily="18" charset="0"/>
                              </a:rPr>
                            </m:ctrlPr>
                          </m:fPr>
                          <m:num>
                            <m:r>
                              <a:rPr lang="es-CL" i="1" dirty="0">
                                <a:latin typeface="Cambria Math" panose="02040503050406030204" pitchFamily="18" charset="0"/>
                              </a:rPr>
                              <m:t>𝑘𝑔</m:t>
                            </m:r>
                          </m:num>
                          <m:den>
                            <m:sSup>
                              <m:sSupPr>
                                <m:ctrlPr>
                                  <a:rPr lang="es-ES" i="1" dirty="0">
                                    <a:latin typeface="Cambria Math" panose="02040503050406030204" pitchFamily="18" charset="0"/>
                                  </a:rPr>
                                </m:ctrlPr>
                              </m:sSupPr>
                              <m:e>
                                <m:r>
                                  <a:rPr lang="es-CL" i="1" dirty="0">
                                    <a:latin typeface="Cambria Math" panose="02040503050406030204" pitchFamily="18" charset="0"/>
                                  </a:rPr>
                                  <m:t>𝑚</m:t>
                                </m:r>
                              </m:e>
                              <m:sup>
                                <m:r>
                                  <a:rPr lang="es-CL" i="1" dirty="0">
                                    <a:latin typeface="Cambria Math" panose="02040503050406030204" pitchFamily="18" charset="0"/>
                                  </a:rPr>
                                  <m:t>3</m:t>
                                </m:r>
                              </m:sup>
                            </m:sSup>
                          </m:den>
                        </m:f>
                      </m:e>
                    </m:d>
                    <m:r>
                      <a:rPr lang="es-CL" i="1" dirty="0" smtClean="0">
                        <a:latin typeface="Cambria Math" panose="02040503050406030204" pitchFamily="18" charset="0"/>
                        <a:ea typeface="Cambria Math" panose="02040503050406030204" pitchFamily="18" charset="0"/>
                      </a:rPr>
                      <m:t>=</m:t>
                    </m:r>
                    <m:r>
                      <a:rPr lang="es-CL" b="0" i="1" dirty="0" smtClean="0">
                        <a:latin typeface="Cambria Math" panose="02040503050406030204" pitchFamily="18" charset="0"/>
                        <a:ea typeface="Cambria Math" panose="02040503050406030204" pitchFamily="18" charset="0"/>
                      </a:rPr>
                      <m:t>120</m:t>
                    </m:r>
                    <m:d>
                      <m:dPr>
                        <m:ctrlPr>
                          <a:rPr lang="es-CL" b="0" i="1" dirty="0" smtClean="0">
                            <a:latin typeface="Cambria Math" panose="02040503050406030204" pitchFamily="18" charset="0"/>
                            <a:ea typeface="Cambria Math" panose="02040503050406030204" pitchFamily="18" charset="0"/>
                          </a:rPr>
                        </m:ctrlPr>
                      </m:dPr>
                      <m:e>
                        <m:r>
                          <a:rPr lang="es-CL" b="0" i="1" dirty="0" smtClean="0">
                            <a:latin typeface="Cambria Math" panose="02040503050406030204" pitchFamily="18" charset="0"/>
                            <a:ea typeface="Cambria Math" panose="02040503050406030204" pitchFamily="18" charset="0"/>
                          </a:rPr>
                          <m:t>𝑘𝑔</m:t>
                        </m:r>
                      </m:e>
                    </m:d>
                  </m:oMath>
                </a14:m>
                <a:endParaRPr lang="es-ES" sz="2000" dirty="0"/>
              </a:p>
              <a:p>
                <a:pPr>
                  <a:lnSpc>
                    <a:spcPct val="90000"/>
                  </a:lnSpc>
                </a:pPr>
                <a:r>
                  <a:rPr lang="es-ES" sz="2000" dirty="0"/>
                  <a:t>Resolviendo:</a:t>
                </a:r>
              </a:p>
              <a:p>
                <a:pPr marL="0" indent="0">
                  <a:lnSpc>
                    <a:spcPct val="90000"/>
                  </a:lnSpc>
                  <a:spcAft>
                    <a:spcPts val="1200"/>
                  </a:spcAft>
                  <a:buNone/>
                </a:pPr>
                <a14:m>
                  <m:oMathPara xmlns:m="http://schemas.openxmlformats.org/officeDocument/2006/math">
                    <m:oMathParaPr>
                      <m:jc m:val="centerGroup"/>
                    </m:oMathParaPr>
                    <m:oMath xmlns:m="http://schemas.openxmlformats.org/officeDocument/2006/math">
                      <m:sSub>
                        <m:sSubPr>
                          <m:ctrlPr>
                            <a:rPr lang="es-CL" i="1">
                              <a:latin typeface="Cambria Math" panose="02040503050406030204" pitchFamily="18" charset="0"/>
                            </a:rPr>
                          </m:ctrlPr>
                        </m:sSubPr>
                        <m:e>
                          <m:r>
                            <a:rPr lang="es-CL" i="1">
                              <a:latin typeface="Cambria Math" panose="02040503050406030204" pitchFamily="18" charset="0"/>
                            </a:rPr>
                            <m:t>𝑀𝑎𝑠𝑎</m:t>
                          </m:r>
                        </m:e>
                        <m:sub>
                          <m:r>
                            <a:rPr lang="es-CL" b="0" i="1" smtClean="0">
                              <a:latin typeface="Cambria Math" panose="02040503050406030204" pitchFamily="18" charset="0"/>
                            </a:rPr>
                            <m:t>𝑡𝑜𝑡𝑎𝑙</m:t>
                          </m:r>
                          <m:r>
                            <a:rPr lang="es-CL" b="0" i="1" smtClean="0">
                              <a:latin typeface="Cambria Math" panose="02040503050406030204" pitchFamily="18" charset="0"/>
                            </a:rPr>
                            <m:t> </m:t>
                          </m:r>
                          <m:r>
                            <a:rPr lang="es-CL" b="0" i="1" smtClean="0">
                              <a:latin typeface="Cambria Math" panose="02040503050406030204" pitchFamily="18" charset="0"/>
                            </a:rPr>
                            <m:t>𝑑𝑒𝑙</m:t>
                          </m:r>
                          <m:r>
                            <a:rPr lang="es-CL" b="0" i="1" smtClean="0">
                              <a:latin typeface="Cambria Math" panose="02040503050406030204" pitchFamily="18" charset="0"/>
                            </a:rPr>
                            <m:t> </m:t>
                          </m:r>
                          <m:r>
                            <a:rPr lang="es-CL" i="1">
                              <a:latin typeface="Cambria Math" panose="02040503050406030204" pitchFamily="18" charset="0"/>
                            </a:rPr>
                            <m:t>𝑡𝑎𝑚𝑏𝑜𝑟</m:t>
                          </m:r>
                        </m:sub>
                      </m:sSub>
                      <m:r>
                        <a:rPr lang="es-CL" i="1" smtClean="0">
                          <a:latin typeface="Cambria Math" panose="02040503050406030204" pitchFamily="18" charset="0"/>
                          <a:ea typeface="Cambria Math" panose="02040503050406030204" pitchFamily="18" charset="0"/>
                        </a:rPr>
                        <m:t>=</m:t>
                      </m:r>
                      <m:sSub>
                        <m:sSubPr>
                          <m:ctrlPr>
                            <a:rPr lang="es-CL" sz="2000" b="0" i="1" smtClean="0">
                              <a:latin typeface="Cambria Math" panose="02040503050406030204" pitchFamily="18" charset="0"/>
                            </a:rPr>
                          </m:ctrlPr>
                        </m:sSubPr>
                        <m:e>
                          <m:r>
                            <a:rPr lang="es-CL" i="1">
                              <a:latin typeface="Cambria Math" panose="02040503050406030204" pitchFamily="18" charset="0"/>
                            </a:rPr>
                            <m:t>𝑀𝑎𝑠𝑎</m:t>
                          </m:r>
                        </m:e>
                        <m:sub>
                          <m:r>
                            <a:rPr lang="es-CL" sz="2000" b="0" i="1" smtClean="0">
                              <a:latin typeface="Cambria Math" panose="02040503050406030204" pitchFamily="18" charset="0"/>
                            </a:rPr>
                            <m:t>𝑘𝑒𝑟𝑜𝑠</m:t>
                          </m:r>
                          <m:r>
                            <a:rPr lang="es-CL" sz="2000" b="0" i="1" smtClean="0">
                              <a:latin typeface="Cambria Math" panose="02040503050406030204" pitchFamily="18" charset="0"/>
                            </a:rPr>
                            <m:t>é</m:t>
                          </m:r>
                          <m:r>
                            <a:rPr lang="es-CL" sz="2000" b="0" i="1" smtClean="0">
                              <a:latin typeface="Cambria Math" panose="02040503050406030204" pitchFamily="18" charset="0"/>
                            </a:rPr>
                            <m:t>𝑛</m:t>
                          </m:r>
                        </m:sub>
                      </m:sSub>
                      <m:sSub>
                        <m:sSubPr>
                          <m:ctrlPr>
                            <a:rPr lang="es-CL" i="1">
                              <a:latin typeface="Cambria Math" panose="02040503050406030204" pitchFamily="18" charset="0"/>
                            </a:rPr>
                          </m:ctrlPr>
                        </m:sSubPr>
                        <m:e>
                          <m:r>
                            <a:rPr lang="es-CL" b="0" i="1" smtClean="0">
                              <a:latin typeface="Cambria Math" panose="02040503050406030204" pitchFamily="18" charset="0"/>
                            </a:rPr>
                            <m:t>+ </m:t>
                          </m:r>
                          <m:r>
                            <a:rPr lang="es-CL" i="1">
                              <a:latin typeface="Cambria Math" panose="02040503050406030204" pitchFamily="18" charset="0"/>
                            </a:rPr>
                            <m:t>𝑀𝑎𝑠𝑎</m:t>
                          </m:r>
                        </m:e>
                        <m:sub>
                          <m:r>
                            <a:rPr lang="es-CL" i="1">
                              <a:latin typeface="Cambria Math" panose="02040503050406030204" pitchFamily="18" charset="0"/>
                            </a:rPr>
                            <m:t>𝑡𝑎𝑚𝑏𝑜𝑟</m:t>
                          </m:r>
                        </m:sub>
                      </m:sSub>
                      <m:r>
                        <a:rPr lang="es-CL" sz="2000" b="0" i="1" smtClean="0">
                          <a:latin typeface="Cambria Math" panose="02040503050406030204" pitchFamily="18" charset="0"/>
                          <a:ea typeface="Cambria Math" panose="02040503050406030204" pitchFamily="18" charset="0"/>
                        </a:rPr>
                        <m:t>=120</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𝑘𝑔</m:t>
                          </m:r>
                        </m:e>
                      </m:d>
                      <m:r>
                        <a:rPr lang="es-CL" sz="2000" b="0" i="1" smtClean="0">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20</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𝑘𝑔</m:t>
                          </m:r>
                        </m:e>
                      </m:d>
                      <m:r>
                        <a:rPr lang="es-CL"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140</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𝑘𝑔</m:t>
                          </m:r>
                        </m:e>
                      </m:d>
                    </m:oMath>
                  </m:oMathPara>
                </a14:m>
                <a:endParaRPr lang="es-ES" sz="2000" dirty="0"/>
              </a:p>
              <a:p>
                <a:pPr marL="0" indent="0">
                  <a:lnSpc>
                    <a:spcPct val="90000"/>
                  </a:lnSpc>
                  <a:buNone/>
                </a:pPr>
                <a14:m>
                  <m:oMathPara xmlns:m="http://schemas.openxmlformats.org/officeDocument/2006/math">
                    <m:oMathParaPr>
                      <m:jc m:val="centerGroup"/>
                    </m:oMathParaPr>
                    <m:oMath xmlns:m="http://schemas.openxmlformats.org/officeDocument/2006/math">
                      <m:r>
                        <a:rPr lang="es-CL" sz="2000" b="0" i="1" smtClean="0">
                          <a:latin typeface="Cambria Math" panose="02040503050406030204" pitchFamily="18" charset="0"/>
                        </a:rPr>
                        <m:t>𝑉𝑜𝑙𝑢𝑚𝑒𝑛</m:t>
                      </m:r>
                      <m:r>
                        <a:rPr lang="es-CL" sz="2000" b="0" i="1" smtClean="0">
                          <a:latin typeface="Cambria Math" panose="02040503050406030204" pitchFamily="18" charset="0"/>
                        </a:rPr>
                        <m:t> </m:t>
                      </m:r>
                      <m:r>
                        <a:rPr lang="es-CL" sz="2000" b="0" i="1" smtClean="0">
                          <a:latin typeface="Cambria Math" panose="02040503050406030204" pitchFamily="18" charset="0"/>
                        </a:rPr>
                        <m:t>𝑑𝑒</m:t>
                      </m:r>
                      <m:r>
                        <a:rPr lang="es-CL" sz="2000" b="0" i="1" smtClean="0">
                          <a:latin typeface="Cambria Math" panose="02040503050406030204" pitchFamily="18" charset="0"/>
                        </a:rPr>
                        <m:t> </m:t>
                      </m:r>
                      <m:r>
                        <a:rPr lang="es-CL" sz="2000" b="0" i="1" smtClean="0">
                          <a:latin typeface="Cambria Math" panose="02040503050406030204" pitchFamily="18" charset="0"/>
                        </a:rPr>
                        <m:t>𝑎𝑔𝑢𝑎</m:t>
                      </m:r>
                      <m:r>
                        <a:rPr lang="es-CL" sz="2000" b="0" i="1" smtClean="0">
                          <a:latin typeface="Cambria Math" panose="02040503050406030204" pitchFamily="18" charset="0"/>
                        </a:rPr>
                        <m:t> </m:t>
                      </m:r>
                      <m:r>
                        <a:rPr lang="es-CL" sz="2000" b="0" i="1" smtClean="0">
                          <a:latin typeface="Cambria Math" panose="02040503050406030204" pitchFamily="18" charset="0"/>
                        </a:rPr>
                        <m:t>𝑑𝑒𝑠𝑝𝑙𝑎𝑧𝑎𝑑𝑎</m:t>
                      </m:r>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sz="2000" b="0" i="1" smtClean="0">
                              <a:latin typeface="Cambria Math" panose="02040503050406030204" pitchFamily="18" charset="0"/>
                              <a:ea typeface="Cambria Math" panose="02040503050406030204" pitchFamily="18" charset="0"/>
                            </a:rPr>
                            <m:t>𝑀𝑎𝑠𝑎</m:t>
                          </m:r>
                          <m:r>
                            <a:rPr lang="es-CL" sz="2000" b="0" i="1" smtClean="0">
                              <a:latin typeface="Cambria Math" panose="02040503050406030204" pitchFamily="18" charset="0"/>
                              <a:ea typeface="Cambria Math" panose="02040503050406030204" pitchFamily="18" charset="0"/>
                            </a:rPr>
                            <m:t> </m:t>
                          </m:r>
                          <m:r>
                            <a:rPr lang="es-CL" sz="2000" b="0" i="1" smtClean="0">
                              <a:latin typeface="Cambria Math" panose="02040503050406030204" pitchFamily="18" charset="0"/>
                              <a:ea typeface="Cambria Math" panose="02040503050406030204" pitchFamily="18" charset="0"/>
                            </a:rPr>
                            <m:t>𝑡𝑎𝑚𝑏𝑜𝑟</m:t>
                          </m:r>
                        </m:num>
                        <m:den>
                          <m:sSub>
                            <m:sSubPr>
                              <m:ctrlPr>
                                <a:rPr lang="es-CL" sz="2000" b="0" i="1" smtClean="0">
                                  <a:latin typeface="Cambria Math" panose="02040503050406030204" pitchFamily="18" charset="0"/>
                                  <a:ea typeface="Cambria Math" panose="02040503050406030204" pitchFamily="18" charset="0"/>
                                </a:rPr>
                              </m:ctrlPr>
                            </m:sSubPr>
                            <m:e>
                              <m:r>
                                <a:rPr lang="es-CL" sz="2000" b="0" i="1" smtClean="0">
                                  <a:latin typeface="Cambria Math" panose="02040503050406030204" pitchFamily="18" charset="0"/>
                                  <a:ea typeface="Cambria Math" panose="02040503050406030204" pitchFamily="18" charset="0"/>
                                </a:rPr>
                                <m:t>𝜌</m:t>
                              </m:r>
                            </m:e>
                            <m:sub>
                              <m:r>
                                <a:rPr lang="es-CL" sz="2000" b="0" i="1" smtClean="0">
                                  <a:latin typeface="Cambria Math" panose="02040503050406030204" pitchFamily="18" charset="0"/>
                                  <a:ea typeface="Cambria Math" panose="02040503050406030204" pitchFamily="18" charset="0"/>
                                </a:rPr>
                                <m:t>𝑎𝑔𝑢𝑎</m:t>
                              </m:r>
                            </m:sub>
                          </m:sSub>
                        </m:den>
                      </m:f>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140</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𝑘𝑔</m:t>
                              </m:r>
                            </m:e>
                          </m:d>
                        </m:num>
                        <m:den>
                          <m:r>
                            <a:rPr lang="es-CL" sz="2000" b="0" i="1" smtClean="0">
                              <a:latin typeface="Cambria Math" panose="02040503050406030204" pitchFamily="18" charset="0"/>
                              <a:ea typeface="Cambria Math" panose="02040503050406030204" pitchFamily="18" charset="0"/>
                            </a:rPr>
                            <m:t>1.024</m:t>
                          </m:r>
                          <m:d>
                            <m:dPr>
                              <m:ctrlPr>
                                <a:rPr lang="es-CL" sz="2000" b="0" i="1" smtClean="0">
                                  <a:latin typeface="Cambria Math" panose="02040503050406030204" pitchFamily="18" charset="0"/>
                                  <a:ea typeface="Cambria Math" panose="02040503050406030204" pitchFamily="18" charset="0"/>
                                </a:rPr>
                              </m:ctrlPr>
                            </m:dPr>
                            <m:e>
                              <m:f>
                                <m:fPr>
                                  <m:ctrlPr>
                                    <a:rPr lang="es-CL" sz="2000" b="0" i="1" smtClean="0">
                                      <a:latin typeface="Cambria Math" panose="02040503050406030204" pitchFamily="18" charset="0"/>
                                      <a:ea typeface="Cambria Math" panose="02040503050406030204" pitchFamily="18" charset="0"/>
                                    </a:rPr>
                                  </m:ctrlPr>
                                </m:fPr>
                                <m:num>
                                  <m:r>
                                    <a:rPr lang="es-CL" sz="2000" b="0" i="1" smtClean="0">
                                      <a:latin typeface="Cambria Math" panose="02040503050406030204" pitchFamily="18" charset="0"/>
                                      <a:ea typeface="Cambria Math" panose="02040503050406030204" pitchFamily="18" charset="0"/>
                                    </a:rPr>
                                    <m:t>𝑘𝑔</m:t>
                                  </m:r>
                                </m:num>
                                <m:den>
                                  <m:sSup>
                                    <m:sSupPr>
                                      <m:ctrlPr>
                                        <a:rPr lang="es-CL" sz="2000" b="0" i="1" smtClean="0">
                                          <a:latin typeface="Cambria Math" panose="02040503050406030204" pitchFamily="18" charset="0"/>
                                          <a:ea typeface="Cambria Math" panose="02040503050406030204" pitchFamily="18" charset="0"/>
                                        </a:rPr>
                                      </m:ctrlPr>
                                    </m:sSupPr>
                                    <m:e>
                                      <m:r>
                                        <a:rPr lang="es-CL" sz="2000" b="0" i="1" smtClean="0">
                                          <a:latin typeface="Cambria Math" panose="02040503050406030204" pitchFamily="18" charset="0"/>
                                          <a:ea typeface="Cambria Math" panose="02040503050406030204" pitchFamily="18" charset="0"/>
                                        </a:rPr>
                                        <m:t>𝑚</m:t>
                                      </m:r>
                                    </m:e>
                                    <m:sup>
                                      <m:r>
                                        <a:rPr lang="es-CL" sz="2000" b="0" i="1" smtClean="0">
                                          <a:latin typeface="Cambria Math" panose="02040503050406030204" pitchFamily="18" charset="0"/>
                                          <a:ea typeface="Cambria Math" panose="02040503050406030204" pitchFamily="18" charset="0"/>
                                        </a:rPr>
                                        <m:t>3</m:t>
                                      </m:r>
                                    </m:sup>
                                  </m:sSup>
                                </m:den>
                              </m:f>
                            </m:e>
                          </m:d>
                        </m:den>
                      </m:f>
                      <m:r>
                        <a:rPr lang="es-CL" sz="2000" b="0" i="1" smtClean="0">
                          <a:latin typeface="Cambria Math" panose="02040503050406030204" pitchFamily="18" charset="0"/>
                          <a:ea typeface="Cambria Math" panose="02040503050406030204" pitchFamily="18" charset="0"/>
                        </a:rPr>
                        <m:t>=0,137</m:t>
                      </m:r>
                      <m:d>
                        <m:dPr>
                          <m:ctrlPr>
                            <a:rPr lang="es-CL" i="1">
                              <a:latin typeface="Cambria Math" panose="02040503050406030204" pitchFamily="18" charset="0"/>
                              <a:ea typeface="Cambria Math" panose="02040503050406030204" pitchFamily="18" charset="0"/>
                            </a:rPr>
                          </m:ctrlPr>
                        </m:dPr>
                        <m:e>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e>
                      </m:d>
                    </m:oMath>
                  </m:oMathPara>
                </a14:m>
                <a:endParaRPr lang="es-ES" sz="2000" dirty="0"/>
              </a:p>
              <a:p>
                <a:pPr marL="0" indent="0">
                  <a:lnSpc>
                    <a:spcPct val="90000"/>
                  </a:lnSpc>
                  <a:buNone/>
                </a:pPr>
                <a14:m>
                  <m:oMathPara xmlns:m="http://schemas.openxmlformats.org/officeDocument/2006/math">
                    <m:oMathParaPr>
                      <m:jc m:val="centerGroup"/>
                    </m:oMathParaPr>
                    <m:oMath xmlns:m="http://schemas.openxmlformats.org/officeDocument/2006/math">
                      <m:r>
                        <a:rPr lang="es-CL" sz="2000" b="0" i="1" smtClean="0">
                          <a:latin typeface="Cambria Math" panose="02040503050406030204" pitchFamily="18" charset="0"/>
                        </a:rPr>
                        <m:t>𝑉𝑜𝑙𝑢𝑚𝑒𝑛</m:t>
                      </m:r>
                      <m:r>
                        <a:rPr lang="es-CL" sz="2000" b="0" i="1" smtClean="0">
                          <a:latin typeface="Cambria Math" panose="02040503050406030204" pitchFamily="18" charset="0"/>
                        </a:rPr>
                        <m:t> </m:t>
                      </m:r>
                      <m:r>
                        <a:rPr lang="es-CL" sz="2000" b="0" i="1" smtClean="0">
                          <a:latin typeface="Cambria Math" panose="02040503050406030204" pitchFamily="18" charset="0"/>
                        </a:rPr>
                        <m:t>𝑠𝑢𝑚𝑒𝑟𝑔𝑖𝑑𝑜</m:t>
                      </m:r>
                      <m:r>
                        <a:rPr lang="es-CL" sz="2000" b="0" i="1" smtClean="0">
                          <a:latin typeface="Cambria Math" panose="02040503050406030204" pitchFamily="18" charset="0"/>
                        </a:rPr>
                        <m:t> </m:t>
                      </m:r>
                      <m:r>
                        <a:rPr lang="es-CL" sz="2000" b="0" i="1" smtClean="0">
                          <a:latin typeface="Cambria Math" panose="02040503050406030204" pitchFamily="18" charset="0"/>
                        </a:rPr>
                        <m:t>𝑑𝑒𝑙</m:t>
                      </m:r>
                      <m:r>
                        <a:rPr lang="es-CL" sz="2000" b="0" i="1" smtClean="0">
                          <a:latin typeface="Cambria Math" panose="02040503050406030204" pitchFamily="18" charset="0"/>
                        </a:rPr>
                        <m:t> </m:t>
                      </m:r>
                      <m:r>
                        <a:rPr lang="es-CL" sz="2000" b="0" i="1" smtClean="0">
                          <a:latin typeface="Cambria Math" panose="02040503050406030204" pitchFamily="18" charset="0"/>
                        </a:rPr>
                        <m:t>𝑡𝑎𝑚𝑏𝑜𝑟</m:t>
                      </m:r>
                      <m: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𝜋</m:t>
                      </m:r>
                      <m:sSup>
                        <m:sSupPr>
                          <m:ctrlPr>
                            <a:rPr lang="es-CL" sz="2000" b="0" i="1" smtClean="0">
                              <a:latin typeface="Cambria Math" panose="02040503050406030204" pitchFamily="18" charset="0"/>
                              <a:ea typeface="Cambria Math" panose="02040503050406030204" pitchFamily="18" charset="0"/>
                            </a:rPr>
                          </m:ctrlPr>
                        </m:sSupPr>
                        <m:e>
                          <m:r>
                            <a:rPr lang="es-CL" sz="2000" b="0" i="1" smtClean="0">
                              <a:latin typeface="Cambria Math" panose="02040503050406030204" pitchFamily="18" charset="0"/>
                              <a:ea typeface="Cambria Math" panose="02040503050406030204" pitchFamily="18" charset="0"/>
                            </a:rPr>
                            <m:t>𝑟</m:t>
                          </m:r>
                        </m:e>
                        <m:sup>
                          <m:r>
                            <a:rPr lang="es-CL" sz="2000" b="0" i="1" smtClean="0">
                              <a:latin typeface="Cambria Math" panose="02040503050406030204" pitchFamily="18" charset="0"/>
                              <a:ea typeface="Cambria Math" panose="02040503050406030204" pitchFamily="18" charset="0"/>
                            </a:rPr>
                            <m:t>2</m:t>
                          </m:r>
                        </m:sup>
                      </m:sSup>
                      <m: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𝑐𝑎𝑙𝑎𝑑𝑜</m:t>
                      </m:r>
                      <m: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𝜋</m:t>
                      </m:r>
                      <m:r>
                        <a:rPr lang="es-CL" sz="2000" b="0" i="1" smtClean="0">
                          <a:latin typeface="Cambria Math" panose="02040503050406030204" pitchFamily="18" charset="0"/>
                          <a:ea typeface="Cambria Math" panose="02040503050406030204" pitchFamily="18" charset="0"/>
                        </a:rPr>
                        <m:t>×</m:t>
                      </m:r>
                      <m:sSup>
                        <m:sSupPr>
                          <m:ctrlPr>
                            <a:rPr lang="es-CL" sz="2000" b="0" i="1" smtClean="0">
                              <a:latin typeface="Cambria Math" panose="02040503050406030204" pitchFamily="18" charset="0"/>
                              <a:ea typeface="Cambria Math" panose="02040503050406030204" pitchFamily="18" charset="0"/>
                            </a:rPr>
                          </m:ctrlPr>
                        </m:sSupPr>
                        <m:e>
                          <m:d>
                            <m:dPr>
                              <m:ctrlPr>
                                <a:rPr lang="es-CL" sz="2000" b="0" i="1" smtClean="0">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0,3</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𝑚</m:t>
                                  </m:r>
                                </m:e>
                              </m:d>
                            </m:e>
                          </m:d>
                        </m:e>
                        <m:sup>
                          <m:r>
                            <a:rPr lang="es-CL" sz="2000" b="0" i="1" smtClean="0">
                              <a:latin typeface="Cambria Math" panose="02040503050406030204" pitchFamily="18" charset="0"/>
                              <a:ea typeface="Cambria Math" panose="02040503050406030204" pitchFamily="18" charset="0"/>
                            </a:rPr>
                            <m:t>2</m:t>
                          </m:r>
                        </m:sup>
                      </m:sSup>
                      <m:r>
                        <a:rPr lang="es-CL"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𝑐𝑎𝑙𝑎𝑑𝑜</m:t>
                      </m:r>
                      <m:r>
                        <a:rPr lang="es-CL" i="1">
                          <a:latin typeface="Cambria Math" panose="02040503050406030204" pitchFamily="18" charset="0"/>
                          <a:ea typeface="Cambria Math" panose="02040503050406030204" pitchFamily="18" charset="0"/>
                        </a:rPr>
                        <m:t>=0,137</m:t>
                      </m:r>
                      <m:d>
                        <m:dPr>
                          <m:ctrlPr>
                            <a:rPr lang="es-CL" i="1">
                              <a:latin typeface="Cambria Math" panose="02040503050406030204" pitchFamily="18" charset="0"/>
                              <a:ea typeface="Cambria Math" panose="02040503050406030204" pitchFamily="18" charset="0"/>
                            </a:rPr>
                          </m:ctrlPr>
                        </m:dPr>
                        <m:e>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e>
                      </m:d>
                    </m:oMath>
                  </m:oMathPara>
                </a14:m>
                <a:endParaRPr lang="es-ES" sz="2000" dirty="0"/>
              </a:p>
              <a:p>
                <a:pPr marL="0" indent="0">
                  <a:lnSpc>
                    <a:spcPct val="90000"/>
                  </a:lnSpc>
                  <a:buNone/>
                </a:pPr>
                <a14:m>
                  <m:oMathPara xmlns:m="http://schemas.openxmlformats.org/officeDocument/2006/math">
                    <m:oMathParaPr>
                      <m:jc m:val="centerGroup"/>
                    </m:oMathParaPr>
                    <m:oMath xmlns:m="http://schemas.openxmlformats.org/officeDocument/2006/math">
                      <m:r>
                        <a:rPr lang="es-CL" sz="2000" b="0" i="1" smtClean="0">
                          <a:latin typeface="Cambria Math" panose="02040503050406030204" pitchFamily="18" charset="0"/>
                        </a:rPr>
                        <m:t>𝑐𝑎𝑙𝑎𝑑𝑜</m:t>
                      </m:r>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0,137</m:t>
                          </m:r>
                          <m:d>
                            <m:dPr>
                              <m:ctrlPr>
                                <a:rPr lang="es-CL" i="1">
                                  <a:latin typeface="Cambria Math" panose="02040503050406030204" pitchFamily="18" charset="0"/>
                                  <a:ea typeface="Cambria Math" panose="02040503050406030204" pitchFamily="18" charset="0"/>
                                </a:rPr>
                              </m:ctrlPr>
                            </m:dPr>
                            <m:e>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e>
                          </m:d>
                        </m:num>
                        <m:den>
                          <m:r>
                            <a:rPr lang="es-CL" i="1">
                              <a:latin typeface="Cambria Math" panose="02040503050406030204" pitchFamily="18" charset="0"/>
                              <a:ea typeface="Cambria Math" panose="02040503050406030204" pitchFamily="18" charset="0"/>
                            </a:rPr>
                            <m:t>𝜋</m:t>
                          </m:r>
                          <m:r>
                            <a:rPr lang="es-CL" i="1">
                              <a:latin typeface="Cambria Math" panose="02040503050406030204" pitchFamily="18" charset="0"/>
                              <a:ea typeface="Cambria Math" panose="02040503050406030204" pitchFamily="18" charset="0"/>
                            </a:rPr>
                            <m:t>×</m:t>
                          </m:r>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0,3</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𝑚</m:t>
                                  </m:r>
                                </m:e>
                              </m:d>
                            </m:e>
                            <m:sup>
                              <m:r>
                                <a:rPr lang="es-CL" i="1">
                                  <a:latin typeface="Cambria Math" panose="02040503050406030204" pitchFamily="18" charset="0"/>
                                  <a:ea typeface="Cambria Math" panose="02040503050406030204" pitchFamily="18" charset="0"/>
                                </a:rPr>
                                <m:t>2</m:t>
                              </m:r>
                            </m:sup>
                          </m:sSup>
                        </m:den>
                      </m:f>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0,137</m:t>
                          </m:r>
                          <m:d>
                            <m:dPr>
                              <m:ctrlPr>
                                <a:rPr lang="es-CL" i="1">
                                  <a:latin typeface="Cambria Math" panose="02040503050406030204" pitchFamily="18" charset="0"/>
                                  <a:ea typeface="Cambria Math" panose="02040503050406030204" pitchFamily="18" charset="0"/>
                                </a:rPr>
                              </m:ctrlPr>
                            </m:dPr>
                            <m:e>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e>
                          </m:d>
                        </m:num>
                        <m:den>
                          <m:r>
                            <a:rPr lang="es-CL" i="1">
                              <a:latin typeface="Cambria Math" panose="02040503050406030204" pitchFamily="18" charset="0"/>
                              <a:ea typeface="Cambria Math" panose="02040503050406030204" pitchFamily="18" charset="0"/>
                            </a:rPr>
                            <m:t>0,28</m:t>
                          </m:r>
                          <m:r>
                            <a:rPr lang="es-CL" b="0" i="1" smtClean="0">
                              <a:latin typeface="Cambria Math" panose="02040503050406030204" pitchFamily="18" charset="0"/>
                              <a:ea typeface="Cambria Math" panose="02040503050406030204" pitchFamily="18" charset="0"/>
                            </a:rPr>
                            <m:t>3</m:t>
                          </m:r>
                          <m:d>
                            <m:dPr>
                              <m:ctrlPr>
                                <a:rPr lang="es-CL" b="0" i="1" smtClean="0">
                                  <a:latin typeface="Cambria Math" panose="02040503050406030204" pitchFamily="18" charset="0"/>
                                  <a:ea typeface="Cambria Math" panose="02040503050406030204" pitchFamily="18" charset="0"/>
                                </a:rPr>
                              </m:ctrlPr>
                            </m:dPr>
                            <m:e>
                              <m:sSup>
                                <m:sSupPr>
                                  <m:ctrlPr>
                                    <a:rPr lang="es-CL" b="0" i="1" smtClean="0">
                                      <a:latin typeface="Cambria Math" panose="02040503050406030204" pitchFamily="18" charset="0"/>
                                      <a:ea typeface="Cambria Math" panose="02040503050406030204" pitchFamily="18" charset="0"/>
                                    </a:rPr>
                                  </m:ctrlPr>
                                </m:sSupPr>
                                <m:e>
                                  <m:r>
                                    <a:rPr lang="es-CL" b="0" i="1" smtClean="0">
                                      <a:latin typeface="Cambria Math" panose="02040503050406030204" pitchFamily="18" charset="0"/>
                                      <a:ea typeface="Cambria Math" panose="02040503050406030204" pitchFamily="18" charset="0"/>
                                    </a:rPr>
                                    <m:t>𝑚</m:t>
                                  </m:r>
                                </m:e>
                                <m:sup>
                                  <m:r>
                                    <a:rPr lang="es-CL" b="0" i="1" smtClean="0">
                                      <a:latin typeface="Cambria Math" panose="02040503050406030204" pitchFamily="18" charset="0"/>
                                      <a:ea typeface="Cambria Math" panose="02040503050406030204" pitchFamily="18" charset="0"/>
                                    </a:rPr>
                                    <m:t>2</m:t>
                                  </m:r>
                                </m:sup>
                              </m:sSup>
                            </m:e>
                          </m:d>
                        </m:den>
                      </m:f>
                      <m:r>
                        <a:rPr lang="es-CL"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0,485</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𝑚</m:t>
                          </m:r>
                        </m:e>
                      </m:d>
                      <m:r>
                        <a:rPr lang="es-CL" sz="2000" b="0" i="1" smtClean="0">
                          <a:latin typeface="Cambria Math" panose="02040503050406030204" pitchFamily="18" charset="0"/>
                          <a:ea typeface="Cambria Math" panose="02040503050406030204" pitchFamily="18" charset="0"/>
                        </a:rPr>
                        <m:t>=48,5</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𝑐𝑚</m:t>
                          </m:r>
                        </m:e>
                      </m:d>
                    </m:oMath>
                  </m:oMathPara>
                </a14:m>
                <a:endParaRPr lang="es-ES" sz="2000" dirty="0"/>
              </a:p>
            </p:txBody>
          </p:sp>
        </mc:Choice>
        <mc:Fallback>
          <p:sp>
            <p:nvSpPr>
              <p:cNvPr id="8" name="Marcador de contenido 7">
                <a:extLst>
                  <a:ext uri="{FF2B5EF4-FFF2-40B4-BE49-F238E27FC236}">
                    <a16:creationId xmlns:a16="http://schemas.microsoft.com/office/drawing/2014/main" id="{DA921EDC-DFB2-3BA5-E0EB-FAA13205B4EF}"/>
                  </a:ext>
                </a:extLst>
              </p:cNvPr>
              <p:cNvSpPr>
                <a:spLocks noGrp="1" noRot="1" noChangeAspect="1" noMove="1" noResize="1" noEditPoints="1" noAdjustHandles="1" noChangeArrowheads="1" noChangeShapeType="1" noTextEdit="1"/>
              </p:cNvSpPr>
              <p:nvPr>
                <p:ph idx="1"/>
              </p:nvPr>
            </p:nvSpPr>
            <p:spPr>
              <a:blipFill>
                <a:blip r:embed="rId2"/>
                <a:stretch>
                  <a:fillRect l="-285" t="-1843"/>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BA2437EE-01B8-448F-B915-147217B2532E}"/>
              </a:ext>
            </a:extLst>
          </p:cNvPr>
          <p:cNvSpPr>
            <a:spLocks noGrp="1"/>
          </p:cNvSpPr>
          <p:nvPr>
            <p:ph type="dt" sz="half" idx="10"/>
          </p:nvPr>
        </p:nvSpPr>
        <p:spPr/>
        <p:txBody>
          <a:bodyPr/>
          <a:lstStyle/>
          <a:p>
            <a:fld id="{AB1BF7B6-0351-4C67-B82E-74DB5C7D8F95}" type="datetime1">
              <a:rPr lang="es-CL" smtClean="0"/>
              <a:t>10-02-2026</a:t>
            </a:fld>
            <a:endParaRPr lang="en-US"/>
          </a:p>
        </p:txBody>
      </p:sp>
      <p:sp>
        <p:nvSpPr>
          <p:cNvPr id="6" name="Marcador de pie de página 5">
            <a:extLst>
              <a:ext uri="{FF2B5EF4-FFF2-40B4-BE49-F238E27FC236}">
                <a16:creationId xmlns:a16="http://schemas.microsoft.com/office/drawing/2014/main" id="{93E004DD-F5C2-AAEA-AA80-0492853CC3C3}"/>
              </a:ext>
            </a:extLst>
          </p:cNvPr>
          <p:cNvSpPr>
            <a:spLocks noGrp="1"/>
          </p:cNvSpPr>
          <p:nvPr>
            <p:ph type="ftr" sz="quarter" idx="11"/>
          </p:nvPr>
        </p:nvSpPr>
        <p:spPr/>
        <p:txBody>
          <a:bodyPr/>
          <a:lstStyle/>
          <a:p>
            <a:r>
              <a:rPr lang="en-US"/>
              <a:t>Fundamentos de Estabildad UT 1</a:t>
            </a:r>
          </a:p>
        </p:txBody>
      </p:sp>
      <p:sp>
        <p:nvSpPr>
          <p:cNvPr id="7" name="Marcador de número de diapositiva 6">
            <a:extLst>
              <a:ext uri="{FF2B5EF4-FFF2-40B4-BE49-F238E27FC236}">
                <a16:creationId xmlns:a16="http://schemas.microsoft.com/office/drawing/2014/main" id="{69FA76A6-E898-E0C9-4F56-B977C9DFE2C5}"/>
              </a:ext>
            </a:extLst>
          </p:cNvPr>
          <p:cNvSpPr>
            <a:spLocks noGrp="1"/>
          </p:cNvSpPr>
          <p:nvPr>
            <p:ph type="sldNum" sz="quarter" idx="12"/>
          </p:nvPr>
        </p:nvSpPr>
        <p:spPr/>
        <p:txBody>
          <a:bodyPr/>
          <a:lstStyle/>
          <a:p>
            <a:fld id="{87E7843D-FF13-4365-9478-9625B70A2705}" type="slidenum">
              <a:rPr lang="en-US" smtClean="0"/>
              <a:t>57</a:t>
            </a:fld>
            <a:endParaRPr lang="en-US"/>
          </a:p>
        </p:txBody>
      </p:sp>
    </p:spTree>
    <p:extLst>
      <p:ext uri="{BB962C8B-B14F-4D97-AF65-F5344CB8AC3E}">
        <p14:creationId xmlns:p14="http://schemas.microsoft.com/office/powerpoint/2010/main" val="292991155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F799ED-ECDF-815A-5CAC-821AAE4A0D4B}"/>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60498C0E-012B-1494-8CCC-50BC75A98B29}"/>
              </a:ext>
            </a:extLst>
          </p:cNvPr>
          <p:cNvSpPr>
            <a:spLocks noGrp="1"/>
          </p:cNvSpPr>
          <p:nvPr>
            <p:ph type="title"/>
          </p:nvPr>
        </p:nvSpPr>
        <p:spPr>
          <a:xfrm>
            <a:off x="715383" y="914400"/>
            <a:ext cx="5195889" cy="1316736"/>
          </a:xfrm>
        </p:spPr>
        <p:txBody>
          <a:bodyPr vert="horz" lIns="91440" tIns="45720" rIns="91440" bIns="45720" rtlCol="0" anchor="t">
            <a:normAutofit/>
          </a:bodyPr>
          <a:lstStyle/>
          <a:p>
            <a:pPr>
              <a:lnSpc>
                <a:spcPct val="90000"/>
              </a:lnSpc>
            </a:pPr>
            <a:r>
              <a:rPr lang="es-CL" sz="2800" kern="1200" cap="all" spc="30" baseline="0" dirty="0">
                <a:solidFill>
                  <a:schemeClr val="tx1"/>
                </a:solidFill>
                <a:latin typeface="+mj-lt"/>
                <a:ea typeface="+mj-ea"/>
                <a:cs typeface="+mj-cs"/>
              </a:rPr>
              <a:t>Flotación </a:t>
            </a:r>
            <a:br>
              <a:rPr lang="es-CL" sz="2800" kern="1200" cap="all" spc="30" baseline="0" dirty="0">
                <a:solidFill>
                  <a:schemeClr val="tx1"/>
                </a:solidFill>
                <a:latin typeface="+mj-lt"/>
                <a:ea typeface="+mj-ea"/>
                <a:cs typeface="+mj-cs"/>
              </a:rPr>
            </a:br>
            <a:r>
              <a:rPr lang="es-CL" sz="2800" kern="1200" cap="all" spc="30" baseline="0" dirty="0">
                <a:solidFill>
                  <a:schemeClr val="tx1"/>
                </a:solidFill>
                <a:latin typeface="+mj-lt"/>
                <a:ea typeface="+mj-ea"/>
                <a:cs typeface="+mj-cs"/>
              </a:rPr>
              <a:t>Reserva de boyantez - Ejemplo 3</a:t>
            </a:r>
          </a:p>
        </p:txBody>
      </p:sp>
      <p:sp>
        <p:nvSpPr>
          <p:cNvPr id="7" name="Marcador de contenido 6">
            <a:extLst>
              <a:ext uri="{FF2B5EF4-FFF2-40B4-BE49-F238E27FC236}">
                <a16:creationId xmlns:a16="http://schemas.microsoft.com/office/drawing/2014/main" id="{78090384-82AB-DDCC-C368-9DABE496D58A}"/>
              </a:ext>
            </a:extLst>
          </p:cNvPr>
          <p:cNvSpPr>
            <a:spLocks noGrp="1"/>
          </p:cNvSpPr>
          <p:nvPr>
            <p:ph sz="half" idx="1"/>
          </p:nvPr>
        </p:nvSpPr>
        <p:spPr>
          <a:xfrm>
            <a:off x="715383" y="2231136"/>
            <a:ext cx="5195889" cy="3931920"/>
          </a:xfrm>
        </p:spPr>
        <p:txBody>
          <a:bodyPr vert="horz" lIns="91440" tIns="45720" rIns="91440" bIns="45720" rtlCol="0">
            <a:normAutofit/>
          </a:bodyPr>
          <a:lstStyle/>
          <a:p>
            <a:r>
              <a:rPr lang="es-ES" dirty="0"/>
              <a:t>Encontrar la distancia entre los centros de gravedad y boyantez (ambos transversales) de un madero rectangular de 1,2 m de ancho, 0.6 de alto y de una densidad relativa de 0.8, cuando flota en agua dulce con los dos de sus lados paralelos a la línea de agua.</a:t>
            </a:r>
          </a:p>
          <a:p>
            <a:r>
              <a:rPr lang="es-ES" dirty="0"/>
              <a:t>Nota; El centro de gravedad de un madero homogéneo está en su centro geométrico.</a:t>
            </a:r>
          </a:p>
        </p:txBody>
      </p:sp>
      <p:sp>
        <p:nvSpPr>
          <p:cNvPr id="4" name="Marcador de fecha 3">
            <a:extLst>
              <a:ext uri="{FF2B5EF4-FFF2-40B4-BE49-F238E27FC236}">
                <a16:creationId xmlns:a16="http://schemas.microsoft.com/office/drawing/2014/main" id="{B3CD3D8D-17FD-66E9-2502-7A8A9152F14E}"/>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2EEBA433-B0FC-4449-B922-8D526B0D74C0}" type="datetime1">
              <a:rPr lang="en-US" smtClean="0"/>
              <a:pPr>
                <a:spcAft>
                  <a:spcPts val="600"/>
                </a:spcAft>
              </a:pPr>
              <a:t>2/10/2026</a:t>
            </a:fld>
            <a:endParaRPr lang="en-US"/>
          </a:p>
        </p:txBody>
      </p:sp>
      <p:sp>
        <p:nvSpPr>
          <p:cNvPr id="5" name="Marcador de pie de página 4">
            <a:extLst>
              <a:ext uri="{FF2B5EF4-FFF2-40B4-BE49-F238E27FC236}">
                <a16:creationId xmlns:a16="http://schemas.microsoft.com/office/drawing/2014/main" id="{3AC77AD0-1E4B-572E-DA18-F57494660021}"/>
              </a:ext>
            </a:extLst>
          </p:cNvPr>
          <p:cNvSpPr>
            <a:spLocks noGrp="1"/>
          </p:cNvSpPr>
          <p:nvPr>
            <p:ph type="ftr" sz="quarter" idx="11"/>
          </p:nvPr>
        </p:nvSpPr>
        <p:spPr>
          <a:xfrm>
            <a:off x="715383" y="6356350"/>
            <a:ext cx="4539727" cy="365125"/>
          </a:xfrm>
        </p:spPr>
        <p:txBody>
          <a:bodyPr vert="horz" lIns="91440" tIns="45720" rIns="91440" bIns="45720" rtlCol="0" anchor="ctr">
            <a:normAutofit/>
          </a:bodyPr>
          <a:lstStyle/>
          <a:p>
            <a:pPr>
              <a:spcAft>
                <a:spcPts val="600"/>
              </a:spcAft>
            </a:pPr>
            <a:r>
              <a:rPr lang="en-US" kern="1200" dirty="0" err="1">
                <a:solidFill>
                  <a:schemeClr val="tx1"/>
                </a:solidFill>
                <a:latin typeface="+mj-lt"/>
                <a:ea typeface="+mn-ea"/>
                <a:cs typeface="+mn-cs"/>
              </a:rPr>
              <a:t>Fundamentos</a:t>
            </a:r>
            <a:r>
              <a:rPr lang="en-US" kern="1200" dirty="0">
                <a:solidFill>
                  <a:schemeClr val="tx1"/>
                </a:solidFill>
                <a:latin typeface="+mj-lt"/>
                <a:ea typeface="+mn-ea"/>
                <a:cs typeface="+mn-cs"/>
              </a:rPr>
              <a:t> de </a:t>
            </a:r>
            <a:r>
              <a:rPr lang="en-US" kern="1200" dirty="0" err="1">
                <a:solidFill>
                  <a:schemeClr val="tx1"/>
                </a:solidFill>
                <a:latin typeface="+mj-lt"/>
                <a:ea typeface="+mn-ea"/>
                <a:cs typeface="+mn-cs"/>
              </a:rPr>
              <a:t>Estabildad</a:t>
            </a:r>
            <a:r>
              <a:rPr lang="en-US" kern="1200" dirty="0">
                <a:solidFill>
                  <a:schemeClr val="tx1"/>
                </a:solidFill>
                <a:latin typeface="+mj-lt"/>
                <a:ea typeface="+mn-ea"/>
                <a:cs typeface="+mn-cs"/>
              </a:rPr>
              <a:t> UT 1</a:t>
            </a:r>
          </a:p>
        </p:txBody>
      </p:sp>
      <p:sp>
        <p:nvSpPr>
          <p:cNvPr id="6" name="Marcador de número de diapositiva 5">
            <a:extLst>
              <a:ext uri="{FF2B5EF4-FFF2-40B4-BE49-F238E27FC236}">
                <a16:creationId xmlns:a16="http://schemas.microsoft.com/office/drawing/2014/main" id="{FC8E51F4-9BA1-EEB2-E915-C70FA77701B2}"/>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58</a:t>
            </a:fld>
            <a:endParaRPr lang="en-US"/>
          </a:p>
        </p:txBody>
      </p:sp>
      <p:pic>
        <p:nvPicPr>
          <p:cNvPr id="9" name="Marcador de contenido 8">
            <a:extLst>
              <a:ext uri="{FF2B5EF4-FFF2-40B4-BE49-F238E27FC236}">
                <a16:creationId xmlns:a16="http://schemas.microsoft.com/office/drawing/2014/main" id="{1602FC36-DB08-81C8-687A-9D9A6E07AAC2}"/>
              </a:ext>
            </a:extLst>
          </p:cNvPr>
          <p:cNvPicPr>
            <a:picLocks noGrp="1" noChangeAspect="1"/>
          </p:cNvPicPr>
          <p:nvPr>
            <p:ph sz="half" idx="2"/>
          </p:nvPr>
        </p:nvPicPr>
        <p:blipFill>
          <a:blip r:embed="rId2"/>
          <a:stretch>
            <a:fillRect/>
          </a:stretch>
        </p:blipFill>
        <p:spPr>
          <a:xfrm>
            <a:off x="7018845" y="2511472"/>
            <a:ext cx="3548180" cy="1835055"/>
          </a:xfrm>
          <a:prstGeom prst="rect">
            <a:avLst/>
          </a:prstGeom>
        </p:spPr>
      </p:pic>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15ADCAF2-D698-DEA7-DD75-F16EE9A4CFD9}"/>
                  </a:ext>
                </a:extLst>
              </p:cNvPr>
              <p:cNvSpPr txBox="1"/>
              <p:nvPr/>
            </p:nvSpPr>
            <p:spPr>
              <a:xfrm>
                <a:off x="1055914" y="5297269"/>
                <a:ext cx="10080172" cy="670761"/>
              </a:xfrm>
              <a:prstGeom prst="rect">
                <a:avLst/>
              </a:prstGeom>
              <a:noFill/>
            </p:spPr>
            <p:txBody>
              <a:bodyPr wrap="square" rtlCol="0">
                <a:spAutoFit/>
              </a:bodyPr>
              <a:lstStyle/>
              <a:p>
                <a:r>
                  <a:rPr lang="es-CL" dirty="0">
                    <a:solidFill>
                      <a:srgbClr val="FF0000"/>
                    </a:solidFill>
                  </a:rPr>
                  <a:t>Respuestas:</a:t>
                </a:r>
              </a:p>
              <a:p>
                <a:r>
                  <a:rPr lang="es-CL" dirty="0">
                    <a:solidFill>
                      <a:srgbClr val="FF0000"/>
                    </a:solidFill>
                  </a:rPr>
                  <a:t>KG: 0,3 (m); KB: 0,24 (m). Luego </a:t>
                </a:r>
                <a14:m>
                  <m:oMath xmlns:m="http://schemas.openxmlformats.org/officeDocument/2006/math">
                    <m:acc>
                      <m:accPr>
                        <m:chr m:val="̅"/>
                        <m:ctrlPr>
                          <a:rPr lang="es-CL" i="1" smtClean="0">
                            <a:solidFill>
                              <a:srgbClr val="FF0000"/>
                            </a:solidFill>
                            <a:latin typeface="Cambria Math" panose="02040503050406030204" pitchFamily="18" charset="0"/>
                          </a:rPr>
                        </m:ctrlPr>
                      </m:accPr>
                      <m:e>
                        <m:r>
                          <a:rPr lang="es-CL" b="0" i="1" smtClean="0">
                            <a:solidFill>
                              <a:srgbClr val="FF0000"/>
                            </a:solidFill>
                            <a:latin typeface="Cambria Math" panose="02040503050406030204" pitchFamily="18" charset="0"/>
                          </a:rPr>
                          <m:t>𝐵𝐺</m:t>
                        </m:r>
                      </m:e>
                    </m:acc>
                    <m:r>
                      <a:rPr lang="es-CL" i="1" smtClean="0">
                        <a:solidFill>
                          <a:srgbClr val="FF0000"/>
                        </a:solidFill>
                        <a:latin typeface="Cambria Math" panose="02040503050406030204" pitchFamily="18" charset="0"/>
                        <a:ea typeface="Cambria Math" panose="02040503050406030204" pitchFamily="18" charset="0"/>
                      </a:rPr>
                      <m:t>=</m:t>
                    </m:r>
                    <m:r>
                      <a:rPr lang="es-CL" b="0" i="1" smtClean="0">
                        <a:solidFill>
                          <a:srgbClr val="FF0000"/>
                        </a:solidFill>
                        <a:latin typeface="Cambria Math" panose="02040503050406030204" pitchFamily="18" charset="0"/>
                        <a:ea typeface="Cambria Math" panose="02040503050406030204" pitchFamily="18" charset="0"/>
                      </a:rPr>
                      <m:t>0,06</m:t>
                    </m:r>
                    <m:d>
                      <m:dPr>
                        <m:ctrlPr>
                          <a:rPr lang="es-CL" b="0" i="1" smtClean="0">
                            <a:solidFill>
                              <a:srgbClr val="FF0000"/>
                            </a:solidFill>
                            <a:latin typeface="Cambria Math" panose="02040503050406030204" pitchFamily="18" charset="0"/>
                            <a:ea typeface="Cambria Math" panose="02040503050406030204" pitchFamily="18" charset="0"/>
                          </a:rPr>
                        </m:ctrlPr>
                      </m:dPr>
                      <m:e>
                        <m:r>
                          <a:rPr lang="es-CL" b="0" i="1" smtClean="0">
                            <a:solidFill>
                              <a:srgbClr val="FF0000"/>
                            </a:solidFill>
                            <a:latin typeface="Cambria Math" panose="02040503050406030204" pitchFamily="18" charset="0"/>
                            <a:ea typeface="Cambria Math" panose="02040503050406030204" pitchFamily="18" charset="0"/>
                          </a:rPr>
                          <m:t>𝑚</m:t>
                        </m:r>
                      </m:e>
                    </m:d>
                  </m:oMath>
                </a14:m>
                <a:endParaRPr lang="es-CL" dirty="0">
                  <a:solidFill>
                    <a:srgbClr val="FF0000"/>
                  </a:solidFill>
                </a:endParaRPr>
              </a:p>
            </p:txBody>
          </p:sp>
        </mc:Choice>
        <mc:Fallback xmlns="">
          <p:sp>
            <p:nvSpPr>
              <p:cNvPr id="10" name="CuadroTexto 9">
                <a:extLst>
                  <a:ext uri="{FF2B5EF4-FFF2-40B4-BE49-F238E27FC236}">
                    <a16:creationId xmlns:a16="http://schemas.microsoft.com/office/drawing/2014/main" id="{15ADCAF2-D698-DEA7-DD75-F16EE9A4CFD9}"/>
                  </a:ext>
                </a:extLst>
              </p:cNvPr>
              <p:cNvSpPr txBox="1">
                <a:spLocks noRot="1" noChangeAspect="1" noMove="1" noResize="1" noEditPoints="1" noAdjustHandles="1" noChangeArrowheads="1" noChangeShapeType="1" noTextEdit="1"/>
              </p:cNvSpPr>
              <p:nvPr/>
            </p:nvSpPr>
            <p:spPr>
              <a:xfrm>
                <a:off x="1055914" y="5297269"/>
                <a:ext cx="10080172" cy="670761"/>
              </a:xfrm>
              <a:prstGeom prst="rect">
                <a:avLst/>
              </a:prstGeom>
              <a:blipFill>
                <a:blip r:embed="rId3"/>
                <a:stretch>
                  <a:fillRect l="-484" t="-5455" b="-10000"/>
                </a:stretch>
              </a:blipFill>
            </p:spPr>
            <p:txBody>
              <a:bodyPr/>
              <a:lstStyle/>
              <a:p>
                <a:r>
                  <a:rPr lang="es-CL">
                    <a:noFill/>
                  </a:rPr>
                  <a:t> </a:t>
                </a:r>
              </a:p>
            </p:txBody>
          </p:sp>
        </mc:Fallback>
      </mc:AlternateContent>
    </p:spTree>
    <p:extLst>
      <p:ext uri="{BB962C8B-B14F-4D97-AF65-F5344CB8AC3E}">
        <p14:creationId xmlns:p14="http://schemas.microsoft.com/office/powerpoint/2010/main" val="1586820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4CDAF9BD-F31C-409A-8DF3-C28E2B6597A5}" type="slidenum">
              <a:rPr lang="es-ES"/>
              <a:pPr/>
              <a:t>59</a:t>
            </a:fld>
            <a:endParaRPr lang="es-ES"/>
          </a:p>
        </p:txBody>
      </p:sp>
      <p:sp>
        <p:nvSpPr>
          <p:cNvPr id="93186" name="Rectangle 2"/>
          <p:cNvSpPr>
            <a:spLocks noGrp="1" noChangeArrowheads="1"/>
          </p:cNvSpPr>
          <p:nvPr>
            <p:ph type="title"/>
          </p:nvPr>
        </p:nvSpPr>
        <p:spPr/>
        <p:txBody>
          <a:bodyPr/>
          <a:lstStyle/>
          <a:p>
            <a:r>
              <a:rPr lang="es-ES" dirty="0"/>
              <a:t>Ejercicios de estudio</a:t>
            </a:r>
          </a:p>
        </p:txBody>
      </p:sp>
      <p:sp>
        <p:nvSpPr>
          <p:cNvPr id="93187" name="Rectangle 3"/>
          <p:cNvSpPr>
            <a:spLocks noGrp="1" noChangeArrowheads="1"/>
          </p:cNvSpPr>
          <p:nvPr>
            <p:ph type="body" idx="1"/>
          </p:nvPr>
        </p:nvSpPr>
        <p:spPr/>
        <p:txBody>
          <a:bodyPr>
            <a:normAutofit lnSpcReduction="10000"/>
          </a:bodyPr>
          <a:lstStyle/>
          <a:p>
            <a:pPr>
              <a:lnSpc>
                <a:spcPct val="90000"/>
              </a:lnSpc>
            </a:pPr>
            <a:r>
              <a:rPr lang="es-ES" dirty="0"/>
              <a:t>¿Qué cantidad de agua dulce desplazará un pontón cilíndrico de 3,5 metros de diámetro por 9 metros de longitud cuando está totalmente sumergido totalmente? ¿Cuál sería la fuerza de boyantez que experimenta cuando se encuentra sumergido en agua salada? ¿Cuál será su desplazamiento cuando flota en agua salada con su eje en la línea de agua?</a:t>
            </a:r>
          </a:p>
          <a:p>
            <a:pPr lvl="1">
              <a:lnSpc>
                <a:spcPct val="90000"/>
              </a:lnSpc>
            </a:pPr>
            <a:r>
              <a:rPr lang="es-ES" dirty="0"/>
              <a:t>Respuestas: 86,6 (t) o 849,55 (kN) LT; 88,8 (t) o 871,13 (kN) y 44,4 (t) o 435,56 (kN).</a:t>
            </a:r>
          </a:p>
          <a:p>
            <a:pPr>
              <a:lnSpc>
                <a:spcPct val="90000"/>
              </a:lnSpc>
            </a:pPr>
            <a:r>
              <a:rPr lang="es-ES" dirty="0"/>
              <a:t>Cuál es la reserva de flotabilidad de una barcaza de casco rectangular que mide 6 x 3 x 2 metros, si flota en agua salada con un calado de 1 metro.</a:t>
            </a:r>
          </a:p>
          <a:p>
            <a:pPr lvl="1">
              <a:lnSpc>
                <a:spcPct val="90000"/>
              </a:lnSpc>
            </a:pPr>
            <a:r>
              <a:rPr lang="es-ES" dirty="0"/>
              <a:t>Respuesta;  18 m</a:t>
            </a:r>
            <a:r>
              <a:rPr lang="es-ES" baseline="30000" dirty="0"/>
              <a:t>3</a:t>
            </a:r>
            <a:r>
              <a:rPr lang="es-ES" dirty="0"/>
              <a:t> o 100%.</a:t>
            </a:r>
          </a:p>
          <a:p>
            <a:pPr>
              <a:lnSpc>
                <a:spcPct val="90000"/>
              </a:lnSpc>
            </a:pPr>
            <a:r>
              <a:rPr lang="es-ES" dirty="0"/>
              <a:t>Una barcaza rectangular de 10m x 5m x 2m tiene un calado de 1 m a proa y a popa cuando flota en agua dulce. Determinar; desplazamiento, calado en agua salada, Ubicación del Centro de Boyantez sobre la quilla y ubicación del Centro de Flotación.</a:t>
            </a:r>
          </a:p>
          <a:p>
            <a:pPr lvl="1">
              <a:lnSpc>
                <a:spcPct val="90000"/>
              </a:lnSpc>
            </a:pPr>
            <a:r>
              <a:rPr lang="es-ES" dirty="0"/>
              <a:t>Respuesta; Desplazamiento 50(t); calado 0,977(m); KB 0,49(m) y 5(m) desde la  proa en la línea de crujía.</a:t>
            </a:r>
          </a:p>
        </p:txBody>
      </p:sp>
      <p:sp>
        <p:nvSpPr>
          <p:cNvPr id="2" name="Marcador de fecha 1">
            <a:extLst>
              <a:ext uri="{FF2B5EF4-FFF2-40B4-BE49-F238E27FC236}">
                <a16:creationId xmlns:a16="http://schemas.microsoft.com/office/drawing/2014/main" id="{4E33B75C-9D1E-31EF-CA27-CC3EC815E69A}"/>
              </a:ext>
            </a:extLst>
          </p:cNvPr>
          <p:cNvSpPr>
            <a:spLocks noGrp="1"/>
          </p:cNvSpPr>
          <p:nvPr>
            <p:ph type="dt" sz="half" idx="10"/>
          </p:nvPr>
        </p:nvSpPr>
        <p:spPr/>
        <p:txBody>
          <a:bodyPr/>
          <a:lstStyle/>
          <a:p>
            <a:fld id="{E25855F7-C45F-41DA-ADF0-4FA2BD66C9F0}" type="datetime1">
              <a:rPr lang="es-CL" smtClean="0"/>
              <a:t>10-02-2026</a:t>
            </a:fld>
            <a:endParaRPr lang="en-US"/>
          </a:p>
        </p:txBody>
      </p:sp>
      <p:sp>
        <p:nvSpPr>
          <p:cNvPr id="3" name="Marcador de pie de página 2">
            <a:extLst>
              <a:ext uri="{FF2B5EF4-FFF2-40B4-BE49-F238E27FC236}">
                <a16:creationId xmlns:a16="http://schemas.microsoft.com/office/drawing/2014/main" id="{77F2C0AE-617A-6F07-32CF-7D0B58FDA51D}"/>
              </a:ext>
            </a:extLst>
          </p:cNvPr>
          <p:cNvSpPr>
            <a:spLocks noGrp="1"/>
          </p:cNvSpPr>
          <p:nvPr>
            <p:ph type="ftr" sz="quarter" idx="11"/>
          </p:nvPr>
        </p:nvSpPr>
        <p:spPr/>
        <p:txBody>
          <a:bodyPr/>
          <a:lstStyle/>
          <a:p>
            <a:r>
              <a:rPr lang="en-US"/>
              <a:t>Fundamentos de Estabildad UT 1</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FB730A-7D39-6EF5-A8DE-AA06A06CB272}"/>
              </a:ext>
            </a:extLst>
          </p:cNvPr>
          <p:cNvSpPr>
            <a:spLocks noGrp="1"/>
          </p:cNvSpPr>
          <p:nvPr>
            <p:ph type="title"/>
          </p:nvPr>
        </p:nvSpPr>
        <p:spPr/>
        <p:txBody>
          <a:bodyPr/>
          <a:lstStyle/>
          <a:p>
            <a:r>
              <a:rPr lang="es-MX" dirty="0"/>
              <a:t>Flotación</a:t>
            </a:r>
            <a:br>
              <a:rPr lang="es-MX" dirty="0"/>
            </a:br>
            <a:r>
              <a:rPr lang="es-MX" sz="3200" dirty="0"/>
              <a:t>Toneladas por centímetro de inmersión</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18593796-9774-E5F5-0DE2-C62CC43B5EBB}"/>
                  </a:ext>
                </a:extLst>
              </p:cNvPr>
              <p:cNvSpPr>
                <a:spLocks noGrp="1"/>
              </p:cNvSpPr>
              <p:nvPr>
                <p:ph idx="1"/>
              </p:nvPr>
            </p:nvSpPr>
            <p:spPr/>
            <p:txBody>
              <a:bodyPr/>
              <a:lstStyle/>
              <a:p>
                <a:r>
                  <a:rPr lang="es-MX" dirty="0"/>
                  <a:t>Las toneladas por centímetro de inmersión o TPC, se refiere a la masa que es necesario cargar o descargar en un buque para que su calado medio varíe 1 centímetro.</a:t>
                </a:r>
              </a:p>
              <a:p>
                <a:pPr lvl="1"/>
                <a:r>
                  <a:rPr lang="es-MX" dirty="0"/>
                  <a:t>Su ecuación es:</a:t>
                </a:r>
              </a:p>
              <a:p>
                <a:pPr marL="1257300" indent="0">
                  <a:buNone/>
                </a:pPr>
                <a14:m>
                  <m:oMathPara xmlns:m="http://schemas.openxmlformats.org/officeDocument/2006/math">
                    <m:oMathParaPr>
                      <m:jc m:val="centerGroup"/>
                    </m:oMathParaPr>
                    <m:oMath xmlns:m="http://schemas.openxmlformats.org/officeDocument/2006/math">
                      <m:r>
                        <a:rPr lang="es-MX" i="1" dirty="0" smtClean="0">
                          <a:latin typeface="Cambria Math" panose="02040503050406030204" pitchFamily="18" charset="0"/>
                        </a:rPr>
                        <m:t>	</m:t>
                      </m:r>
                      <m:r>
                        <a:rPr lang="es-MX" i="1" dirty="0" smtClean="0">
                          <a:latin typeface="Cambria Math" panose="02040503050406030204" pitchFamily="18" charset="0"/>
                        </a:rPr>
                        <m:t>𝑇𝑃𝐶</m:t>
                      </m:r>
                      <m:r>
                        <a:rPr lang="es-MX" i="1" dirty="0" smtClean="0">
                          <a:latin typeface="Cambria Math" panose="02040503050406030204" pitchFamily="18" charset="0"/>
                        </a:rPr>
                        <m:t> = </m:t>
                      </m:r>
                      <m:f>
                        <m:fPr>
                          <m:ctrlPr>
                            <a:rPr lang="es-MX" i="1" dirty="0" smtClean="0">
                              <a:latin typeface="Cambria Math" panose="02040503050406030204" pitchFamily="18" charset="0"/>
                            </a:rPr>
                          </m:ctrlPr>
                        </m:fPr>
                        <m:num>
                          <m:r>
                            <a:rPr lang="es-MX" i="1" dirty="0">
                              <a:latin typeface="Cambria Math" panose="02040503050406030204" pitchFamily="18" charset="0"/>
                            </a:rPr>
                            <m:t>Á</m:t>
                          </m:r>
                          <m:r>
                            <a:rPr lang="es-MX" i="1" dirty="0">
                              <a:latin typeface="Cambria Math" panose="02040503050406030204" pitchFamily="18" charset="0"/>
                            </a:rPr>
                            <m:t>𝑟𝑒𝑎</m:t>
                          </m:r>
                          <m:r>
                            <a:rPr lang="es-MX" i="1" dirty="0">
                              <a:latin typeface="Cambria Math" panose="02040503050406030204" pitchFamily="18" charset="0"/>
                            </a:rPr>
                            <m:t> </m:t>
                          </m:r>
                          <m:r>
                            <a:rPr lang="es-MX" i="1" dirty="0">
                              <a:latin typeface="Cambria Math" panose="02040503050406030204" pitchFamily="18" charset="0"/>
                            </a:rPr>
                            <m:t>𝑝𝑙𝑎𝑛𝑜</m:t>
                          </m:r>
                          <m:r>
                            <a:rPr lang="es-MX" i="1" dirty="0">
                              <a:latin typeface="Cambria Math" panose="02040503050406030204" pitchFamily="18" charset="0"/>
                            </a:rPr>
                            <m:t> </m:t>
                          </m:r>
                          <m:r>
                            <a:rPr lang="es-MX" i="1" dirty="0">
                              <a:latin typeface="Cambria Math" panose="02040503050406030204" pitchFamily="18" charset="0"/>
                            </a:rPr>
                            <m:t>𝑓𝑙𝑜𝑡𝑎𝑐𝑖</m:t>
                          </m:r>
                          <m:r>
                            <a:rPr lang="es-MX" i="1" dirty="0">
                              <a:latin typeface="Cambria Math" panose="02040503050406030204" pitchFamily="18" charset="0"/>
                            </a:rPr>
                            <m:t>ó</m:t>
                          </m:r>
                          <m:r>
                            <a:rPr lang="es-MX" i="1" dirty="0">
                              <a:latin typeface="Cambria Math" panose="02040503050406030204" pitchFamily="18" charset="0"/>
                            </a:rPr>
                            <m:t>𝑛</m:t>
                          </m:r>
                          <m:r>
                            <a:rPr lang="es-MX" i="1" dirty="0" smtClean="0">
                              <a:latin typeface="Cambria Math" panose="02040503050406030204" pitchFamily="18" charset="0"/>
                              <a:ea typeface="Cambria Math" panose="02040503050406030204" pitchFamily="18" charset="0"/>
                            </a:rPr>
                            <m:t>×</m:t>
                          </m:r>
                          <m:r>
                            <a:rPr lang="es-MX" i="1" dirty="0">
                              <a:latin typeface="Cambria Math" panose="02040503050406030204" pitchFamily="18" charset="0"/>
                            </a:rPr>
                            <m:t>𝑑𝑒𝑛𝑠𝑖𝑑𝑎𝑑</m:t>
                          </m:r>
                          <m:r>
                            <a:rPr lang="es-MX" i="1" dirty="0">
                              <a:latin typeface="Cambria Math" panose="02040503050406030204" pitchFamily="18" charset="0"/>
                            </a:rPr>
                            <m:t> </m:t>
                          </m:r>
                          <m:r>
                            <a:rPr lang="es-MX" i="1" dirty="0">
                              <a:latin typeface="Cambria Math" panose="02040503050406030204" pitchFamily="18" charset="0"/>
                            </a:rPr>
                            <m:t>𝑑𝑒𝑙</m:t>
                          </m:r>
                          <m:r>
                            <a:rPr lang="es-MX" i="1" dirty="0">
                              <a:latin typeface="Cambria Math" panose="02040503050406030204" pitchFamily="18" charset="0"/>
                            </a:rPr>
                            <m:t> </m:t>
                          </m:r>
                          <m:r>
                            <a:rPr lang="es-MX" i="1" dirty="0">
                              <a:latin typeface="Cambria Math" panose="02040503050406030204" pitchFamily="18" charset="0"/>
                            </a:rPr>
                            <m:t>𝑎𝑔𝑢𝑎</m:t>
                          </m:r>
                        </m:num>
                        <m:den>
                          <m:r>
                            <a:rPr lang="es-CL" b="0" i="1" dirty="0" smtClean="0">
                              <a:latin typeface="Cambria Math" panose="02040503050406030204" pitchFamily="18" charset="0"/>
                            </a:rPr>
                            <m:t>100</m:t>
                          </m:r>
                        </m:den>
                      </m:f>
                    </m:oMath>
                  </m:oMathPara>
                </a14:m>
                <a:br>
                  <a:rPr lang="es-MX" dirty="0"/>
                </a:br>
                <a:r>
                  <a:rPr lang="es-MX" dirty="0"/>
                  <a:t>Normalmente:</a:t>
                </a:r>
              </a:p>
              <a:p>
                <a:pPr marL="2139950" indent="-342900"/>
                <a:r>
                  <a:rPr lang="es-MX" dirty="0"/>
                  <a:t>Área plano flotación en m</a:t>
                </a:r>
                <a:r>
                  <a:rPr lang="es-MX" baseline="30000" dirty="0"/>
                  <a:t>2</a:t>
                </a:r>
                <a:r>
                  <a:rPr lang="es-MX" dirty="0"/>
                  <a:t> (unidades de superficie)</a:t>
                </a:r>
              </a:p>
              <a:p>
                <a:pPr marL="2139950" indent="-342900"/>
                <a:r>
                  <a:rPr lang="es-MX" dirty="0"/>
                  <a:t>Densidad (ρ) en t/m</a:t>
                </a:r>
                <a:r>
                  <a:rPr lang="es-MX" baseline="30000" dirty="0"/>
                  <a:t>3</a:t>
                </a:r>
                <a:r>
                  <a:rPr lang="es-MX" dirty="0"/>
                  <a:t> (masa/volumen)</a:t>
                </a:r>
              </a:p>
              <a:p>
                <a:endParaRPr lang="es-CL" dirty="0"/>
              </a:p>
            </p:txBody>
          </p:sp>
        </mc:Choice>
        <mc:Fallback xmlns="">
          <p:sp>
            <p:nvSpPr>
              <p:cNvPr id="3" name="Marcador de contenido 2">
                <a:extLst>
                  <a:ext uri="{FF2B5EF4-FFF2-40B4-BE49-F238E27FC236}">
                    <a16:creationId xmlns:a16="http://schemas.microsoft.com/office/drawing/2014/main" id="{18593796-9774-E5F5-0DE2-C62CC43B5EBB}"/>
                  </a:ext>
                </a:extLst>
              </p:cNvPr>
              <p:cNvSpPr>
                <a:spLocks noGrp="1" noRot="1" noChangeAspect="1" noMove="1" noResize="1" noEditPoints="1" noAdjustHandles="1" noChangeArrowheads="1" noChangeShapeType="1" noTextEdit="1"/>
              </p:cNvSpPr>
              <p:nvPr>
                <p:ph idx="1"/>
              </p:nvPr>
            </p:nvSpPr>
            <p:spPr>
              <a:blipFill>
                <a:blip r:embed="rId2"/>
                <a:stretch>
                  <a:fillRect l="-513" t="-670" r="-969"/>
                </a:stretch>
              </a:blipFill>
            </p:spPr>
            <p:txBody>
              <a:bodyPr/>
              <a:lstStyle/>
              <a:p>
                <a:r>
                  <a:rPr lang="es-CL">
                    <a:noFill/>
                  </a:rPr>
                  <a:t> </a:t>
                </a:r>
              </a:p>
            </p:txBody>
          </p:sp>
        </mc:Fallback>
      </mc:AlternateContent>
      <p:sp>
        <p:nvSpPr>
          <p:cNvPr id="4" name="Marcador de fecha 3">
            <a:extLst>
              <a:ext uri="{FF2B5EF4-FFF2-40B4-BE49-F238E27FC236}">
                <a16:creationId xmlns:a16="http://schemas.microsoft.com/office/drawing/2014/main" id="{96B0AD2E-D2D1-6AAD-9E4E-60D59B42955E}"/>
              </a:ext>
            </a:extLst>
          </p:cNvPr>
          <p:cNvSpPr>
            <a:spLocks noGrp="1"/>
          </p:cNvSpPr>
          <p:nvPr>
            <p:ph type="dt" sz="half" idx="10"/>
          </p:nvPr>
        </p:nvSpPr>
        <p:spPr/>
        <p:txBody>
          <a:bodyPr/>
          <a:lstStyle/>
          <a:p>
            <a:fld id="{7C1BA515-3347-445A-98C0-B49551ED329B}" type="datetime1">
              <a:rPr lang="es-CL" smtClean="0"/>
              <a:t>10-02-2026</a:t>
            </a:fld>
            <a:endParaRPr lang="en-US"/>
          </a:p>
        </p:txBody>
      </p:sp>
      <p:sp>
        <p:nvSpPr>
          <p:cNvPr id="5" name="Marcador de pie de página 4">
            <a:extLst>
              <a:ext uri="{FF2B5EF4-FFF2-40B4-BE49-F238E27FC236}">
                <a16:creationId xmlns:a16="http://schemas.microsoft.com/office/drawing/2014/main" id="{4793654A-6A68-943B-A6B5-7424971ED448}"/>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6CD95C8B-EB5F-08E1-2342-D323C1942013}"/>
              </a:ext>
            </a:extLst>
          </p:cNvPr>
          <p:cNvSpPr>
            <a:spLocks noGrp="1"/>
          </p:cNvSpPr>
          <p:nvPr>
            <p:ph type="sldNum" sz="quarter" idx="12"/>
          </p:nvPr>
        </p:nvSpPr>
        <p:spPr/>
        <p:txBody>
          <a:bodyPr/>
          <a:lstStyle/>
          <a:p>
            <a:fld id="{87E7843D-FF13-4365-9478-9625B70A2705}" type="slidenum">
              <a:rPr lang="en-US" smtClean="0"/>
              <a:t>60</a:t>
            </a:fld>
            <a:endParaRPr lang="en-US"/>
          </a:p>
        </p:txBody>
      </p:sp>
    </p:spTree>
    <p:extLst>
      <p:ext uri="{BB962C8B-B14F-4D97-AF65-F5344CB8AC3E}">
        <p14:creationId xmlns:p14="http://schemas.microsoft.com/office/powerpoint/2010/main" val="424037765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66BF729F-6D2B-482D-A67F-AFAB6DDA5696}" type="slidenum">
              <a:rPr lang="es-ES"/>
              <a:pPr/>
              <a:t>61</a:t>
            </a:fld>
            <a:endParaRPr lang="es-ES"/>
          </a:p>
        </p:txBody>
      </p:sp>
      <p:sp>
        <p:nvSpPr>
          <p:cNvPr id="109570" name="Rectangle 2"/>
          <p:cNvSpPr>
            <a:spLocks noGrp="1" noChangeArrowheads="1"/>
          </p:cNvSpPr>
          <p:nvPr>
            <p:ph type="title"/>
          </p:nvPr>
        </p:nvSpPr>
        <p:spPr/>
        <p:txBody>
          <a:bodyPr>
            <a:normAutofit/>
          </a:bodyPr>
          <a:lstStyle/>
          <a:p>
            <a:r>
              <a:rPr lang="es-ES" dirty="0"/>
              <a:t>Ejemplo 1 TONELADAS POR CENTÍMETRO DE INMERSIÓN</a:t>
            </a:r>
          </a:p>
        </p:txBody>
      </p:sp>
      <mc:AlternateContent xmlns:mc="http://schemas.openxmlformats.org/markup-compatibility/2006" xmlns:a14="http://schemas.microsoft.com/office/drawing/2010/main">
        <mc:Choice Requires="a14">
          <p:sp>
            <p:nvSpPr>
              <p:cNvPr id="109571" name="Rectangle 3"/>
              <p:cNvSpPr>
                <a:spLocks noGrp="1" noChangeArrowheads="1"/>
              </p:cNvSpPr>
              <p:nvPr>
                <p:ph type="body" idx="1"/>
              </p:nvPr>
            </p:nvSpPr>
            <p:spPr/>
            <p:txBody>
              <a:bodyPr>
                <a:normAutofit/>
              </a:bodyPr>
              <a:lstStyle/>
              <a:p>
                <a:r>
                  <a:rPr lang="es-ES" sz="2800" dirty="0"/>
                  <a:t>Encontrar las TPC de una barcaza de casco rectangular de 128 metros de eslora y 20 de manga cuando flota en agua salada</a:t>
                </a:r>
              </a:p>
              <a:p>
                <a:pPr lvl="1">
                  <a:spcBef>
                    <a:spcPts val="600"/>
                  </a:spcBef>
                </a:pPr>
                <a:r>
                  <a:rPr lang="es-ES" sz="2400" dirty="0"/>
                  <a:t>Área plano flotación = L x B</a:t>
                </a:r>
                <a:br>
                  <a:rPr lang="es-ES" sz="2400" baseline="-25000" dirty="0"/>
                </a:br>
                <a:r>
                  <a:rPr lang="es-ES" sz="2400" baseline="-25000" dirty="0"/>
                  <a:t>			         </a:t>
                </a:r>
                <a:r>
                  <a:rPr lang="es-ES" sz="2400" dirty="0"/>
                  <a:t>  = 128 x 20</a:t>
                </a:r>
                <a:br>
                  <a:rPr lang="es-ES" sz="2400" dirty="0"/>
                </a:br>
                <a:r>
                  <a:rPr lang="es-ES" sz="2400" dirty="0"/>
                  <a:t>Área plano flotación = 2.560 m</a:t>
                </a:r>
                <a:r>
                  <a:rPr lang="es-ES" sz="2400" baseline="30000" dirty="0"/>
                  <a:t>2</a:t>
                </a:r>
              </a:p>
              <a:p>
                <a:pPr lvl="1">
                  <a:spcBef>
                    <a:spcPts val="600"/>
                  </a:spcBef>
                </a:pPr>
                <a14:m>
                  <m:oMath xmlns:m="http://schemas.openxmlformats.org/officeDocument/2006/math">
                    <m:r>
                      <a:rPr lang="es-CL" sz="2400" b="0" i="1" smtClean="0">
                        <a:latin typeface="Cambria Math" panose="02040503050406030204" pitchFamily="18" charset="0"/>
                      </a:rPr>
                      <m:t>𝑇𝑃𝐶</m:t>
                    </m:r>
                    <m:r>
                      <a:rPr lang="es-CL" sz="2400" b="0" i="1" smtClean="0">
                        <a:latin typeface="Cambria Math" panose="02040503050406030204" pitchFamily="18" charset="0"/>
                        <a:ea typeface="Cambria Math" panose="02040503050406030204" pitchFamily="18" charset="0"/>
                      </a:rPr>
                      <m:t>=</m:t>
                    </m:r>
                    <m:f>
                      <m:fPr>
                        <m:ctrlPr>
                          <a:rPr lang="es-CL" sz="2400" b="0" i="1" smtClean="0">
                            <a:latin typeface="Cambria Math" panose="02040503050406030204" pitchFamily="18" charset="0"/>
                            <a:ea typeface="Cambria Math" panose="02040503050406030204" pitchFamily="18" charset="0"/>
                          </a:rPr>
                        </m:ctrlPr>
                      </m:fPr>
                      <m:num>
                        <m:r>
                          <a:rPr lang="es-CL" sz="2400" b="0" i="1" smtClean="0">
                            <a:latin typeface="Cambria Math" panose="02040503050406030204" pitchFamily="18" charset="0"/>
                            <a:ea typeface="Cambria Math" panose="02040503050406030204" pitchFamily="18" charset="0"/>
                          </a:rPr>
                          <m:t>Á</m:t>
                        </m:r>
                        <m:r>
                          <a:rPr lang="es-CL" sz="2400" b="0" i="1" smtClean="0">
                            <a:latin typeface="Cambria Math" panose="02040503050406030204" pitchFamily="18" charset="0"/>
                            <a:ea typeface="Cambria Math" panose="02040503050406030204" pitchFamily="18" charset="0"/>
                          </a:rPr>
                          <m:t>𝑟𝑒𝑎</m:t>
                        </m:r>
                        <m:r>
                          <a:rPr lang="es-CL" sz="2400" b="0" i="1" smtClean="0">
                            <a:latin typeface="Cambria Math" panose="02040503050406030204" pitchFamily="18" charset="0"/>
                            <a:ea typeface="Cambria Math" panose="02040503050406030204" pitchFamily="18" charset="0"/>
                          </a:rPr>
                          <m:t> </m:t>
                        </m:r>
                        <m:r>
                          <a:rPr lang="es-CL" sz="2400" b="0" i="1" smtClean="0">
                            <a:latin typeface="Cambria Math" panose="02040503050406030204" pitchFamily="18" charset="0"/>
                            <a:ea typeface="Cambria Math" panose="02040503050406030204" pitchFamily="18" charset="0"/>
                          </a:rPr>
                          <m:t>𝑑𝑒𝑙</m:t>
                        </m:r>
                        <m:r>
                          <a:rPr lang="es-CL" sz="2400" b="0" i="1" smtClean="0">
                            <a:latin typeface="Cambria Math" panose="02040503050406030204" pitchFamily="18" charset="0"/>
                            <a:ea typeface="Cambria Math" panose="02040503050406030204" pitchFamily="18" charset="0"/>
                          </a:rPr>
                          <m:t> </m:t>
                        </m:r>
                        <m:r>
                          <a:rPr lang="es-CL" sz="2400" b="0" i="1" smtClean="0">
                            <a:latin typeface="Cambria Math" panose="02040503050406030204" pitchFamily="18" charset="0"/>
                            <a:ea typeface="Cambria Math" panose="02040503050406030204" pitchFamily="18" charset="0"/>
                          </a:rPr>
                          <m:t>𝑝𝑙𝑎𝑛𝑜</m:t>
                        </m:r>
                        <m:r>
                          <a:rPr lang="es-CL" sz="2400" b="0" i="1" smtClean="0">
                            <a:latin typeface="Cambria Math" panose="02040503050406030204" pitchFamily="18" charset="0"/>
                            <a:ea typeface="Cambria Math" panose="02040503050406030204" pitchFamily="18" charset="0"/>
                          </a:rPr>
                          <m:t> </m:t>
                        </m:r>
                        <m:r>
                          <a:rPr lang="es-CL" sz="2400" b="0" i="1" smtClean="0">
                            <a:latin typeface="Cambria Math" panose="02040503050406030204" pitchFamily="18" charset="0"/>
                            <a:ea typeface="Cambria Math" panose="02040503050406030204" pitchFamily="18" charset="0"/>
                          </a:rPr>
                          <m:t>𝑑𝑒</m:t>
                        </m:r>
                        <m:r>
                          <a:rPr lang="es-CL" sz="2400" b="0" i="1" smtClean="0">
                            <a:latin typeface="Cambria Math" panose="02040503050406030204" pitchFamily="18" charset="0"/>
                            <a:ea typeface="Cambria Math" panose="02040503050406030204" pitchFamily="18" charset="0"/>
                          </a:rPr>
                          <m:t> </m:t>
                        </m:r>
                        <m:r>
                          <a:rPr lang="es-CL" sz="2400" b="0" i="1" smtClean="0">
                            <a:latin typeface="Cambria Math" panose="02040503050406030204" pitchFamily="18" charset="0"/>
                            <a:ea typeface="Cambria Math" panose="02040503050406030204" pitchFamily="18" charset="0"/>
                          </a:rPr>
                          <m:t>𝑓𝑙𝑜𝑡𝑎𝑐𝑖</m:t>
                        </m:r>
                        <m:r>
                          <a:rPr lang="es-CL" sz="2400" b="0" i="1" smtClean="0">
                            <a:latin typeface="Cambria Math" panose="02040503050406030204" pitchFamily="18" charset="0"/>
                            <a:ea typeface="Cambria Math" panose="02040503050406030204" pitchFamily="18" charset="0"/>
                          </a:rPr>
                          <m:t>ó</m:t>
                        </m:r>
                        <m:r>
                          <a:rPr lang="es-CL" sz="2400" b="0" i="1" smtClean="0">
                            <a:latin typeface="Cambria Math" panose="02040503050406030204" pitchFamily="18" charset="0"/>
                            <a:ea typeface="Cambria Math" panose="02040503050406030204" pitchFamily="18" charset="0"/>
                          </a:rPr>
                          <m:t>𝑛</m:t>
                        </m:r>
                      </m:num>
                      <m:den>
                        <m:r>
                          <a:rPr lang="es-CL" sz="2400" b="0" i="1" smtClean="0">
                            <a:latin typeface="Cambria Math" panose="02040503050406030204" pitchFamily="18" charset="0"/>
                            <a:ea typeface="Cambria Math" panose="02040503050406030204" pitchFamily="18" charset="0"/>
                          </a:rPr>
                          <m:t>100</m:t>
                        </m:r>
                      </m:den>
                    </m:f>
                    <m:r>
                      <a:rPr lang="es-CL" sz="2400" b="0" i="1" smtClean="0">
                        <a:latin typeface="Cambria Math" panose="02040503050406030204" pitchFamily="18" charset="0"/>
                        <a:ea typeface="Cambria Math" panose="02040503050406030204" pitchFamily="18" charset="0"/>
                      </a:rPr>
                      <m:t>×</m:t>
                    </m:r>
                    <m:sSub>
                      <m:sSubPr>
                        <m:ctrlPr>
                          <a:rPr lang="es-CL" sz="2400" b="0" i="1" smtClean="0">
                            <a:latin typeface="Cambria Math" panose="02040503050406030204" pitchFamily="18" charset="0"/>
                            <a:ea typeface="Cambria Math" panose="02040503050406030204" pitchFamily="18" charset="0"/>
                          </a:rPr>
                        </m:ctrlPr>
                      </m:sSubPr>
                      <m:e>
                        <m:r>
                          <a:rPr lang="es-CL" sz="2400" b="0" i="1" smtClean="0">
                            <a:latin typeface="Cambria Math" panose="02040503050406030204" pitchFamily="18" charset="0"/>
                            <a:ea typeface="Cambria Math" panose="02040503050406030204" pitchFamily="18" charset="0"/>
                          </a:rPr>
                          <m:t>𝜌</m:t>
                        </m:r>
                      </m:e>
                      <m:sub>
                        <m:r>
                          <a:rPr lang="es-CL" sz="2400" b="0" i="1" smtClean="0">
                            <a:latin typeface="Cambria Math" panose="02040503050406030204" pitchFamily="18" charset="0"/>
                            <a:ea typeface="Cambria Math" panose="02040503050406030204" pitchFamily="18" charset="0"/>
                          </a:rPr>
                          <m:t>𝐻</m:t>
                        </m:r>
                        <m:r>
                          <a:rPr lang="es-CL" sz="2400" b="0" i="1" smtClean="0">
                            <a:latin typeface="Cambria Math" panose="02040503050406030204" pitchFamily="18" charset="0"/>
                            <a:ea typeface="Cambria Math" panose="02040503050406030204" pitchFamily="18" charset="0"/>
                          </a:rPr>
                          <m:t>2</m:t>
                        </m:r>
                        <m:r>
                          <a:rPr lang="es-CL" sz="2400" b="0" i="1" smtClean="0">
                            <a:latin typeface="Cambria Math" panose="02040503050406030204" pitchFamily="18" charset="0"/>
                            <a:ea typeface="Cambria Math" panose="02040503050406030204" pitchFamily="18" charset="0"/>
                          </a:rPr>
                          <m:t>𝑂</m:t>
                        </m:r>
                        <m:r>
                          <a:rPr lang="es-CL" sz="2400" b="0" i="1" smtClean="0">
                            <a:latin typeface="Cambria Math" panose="02040503050406030204" pitchFamily="18" charset="0"/>
                            <a:ea typeface="Cambria Math" panose="02040503050406030204" pitchFamily="18" charset="0"/>
                          </a:rPr>
                          <m:t>(</m:t>
                        </m:r>
                        <m:r>
                          <a:rPr lang="es-CL" sz="2400" b="0" i="1" smtClean="0">
                            <a:latin typeface="Cambria Math" panose="02040503050406030204" pitchFamily="18" charset="0"/>
                            <a:ea typeface="Cambria Math" panose="02040503050406030204" pitchFamily="18" charset="0"/>
                          </a:rPr>
                          <m:t>𝑠</m:t>
                        </m:r>
                        <m:r>
                          <a:rPr lang="es-CL" sz="2400" b="0" i="1" smtClean="0">
                            <a:latin typeface="Cambria Math" panose="02040503050406030204" pitchFamily="18" charset="0"/>
                            <a:ea typeface="Cambria Math" panose="02040503050406030204" pitchFamily="18" charset="0"/>
                          </a:rPr>
                          <m:t>)</m:t>
                        </m:r>
                      </m:sub>
                    </m:sSub>
                    <m:r>
                      <a:rPr lang="es-CL" sz="2400" b="0" i="1" smtClean="0">
                        <a:latin typeface="Cambria Math" panose="02040503050406030204" pitchFamily="18" charset="0"/>
                        <a:ea typeface="Cambria Math" panose="02040503050406030204" pitchFamily="18" charset="0"/>
                      </a:rPr>
                      <m:t>=</m:t>
                    </m:r>
                    <m:f>
                      <m:fPr>
                        <m:ctrlPr>
                          <a:rPr lang="es-CL" sz="2400" b="0" i="1" smtClean="0">
                            <a:latin typeface="Cambria Math" panose="02040503050406030204" pitchFamily="18" charset="0"/>
                            <a:ea typeface="Cambria Math" panose="02040503050406030204" pitchFamily="18" charset="0"/>
                          </a:rPr>
                        </m:ctrlPr>
                      </m:fPr>
                      <m:num>
                        <m:r>
                          <a:rPr lang="es-CL" sz="2400" b="0" i="1" smtClean="0">
                            <a:latin typeface="Cambria Math" panose="02040503050406030204" pitchFamily="18" charset="0"/>
                            <a:ea typeface="Cambria Math" panose="02040503050406030204" pitchFamily="18" charset="0"/>
                          </a:rPr>
                          <m:t>2.560</m:t>
                        </m:r>
                        <m:d>
                          <m:dPr>
                            <m:ctrlPr>
                              <a:rPr lang="es-CL" sz="2400" b="0" i="1" smtClean="0">
                                <a:latin typeface="Cambria Math" panose="02040503050406030204" pitchFamily="18" charset="0"/>
                                <a:ea typeface="Cambria Math" panose="02040503050406030204" pitchFamily="18" charset="0"/>
                              </a:rPr>
                            </m:ctrlPr>
                          </m:dPr>
                          <m:e>
                            <m:sSup>
                              <m:sSupPr>
                                <m:ctrlPr>
                                  <a:rPr lang="es-CL" sz="2400" b="0" i="1" smtClean="0">
                                    <a:latin typeface="Cambria Math" panose="02040503050406030204" pitchFamily="18" charset="0"/>
                                    <a:ea typeface="Cambria Math" panose="02040503050406030204" pitchFamily="18" charset="0"/>
                                  </a:rPr>
                                </m:ctrlPr>
                              </m:sSupPr>
                              <m:e>
                                <m:r>
                                  <a:rPr lang="es-CL" sz="2400" b="0" i="1" smtClean="0">
                                    <a:latin typeface="Cambria Math" panose="02040503050406030204" pitchFamily="18" charset="0"/>
                                    <a:ea typeface="Cambria Math" panose="02040503050406030204" pitchFamily="18" charset="0"/>
                                  </a:rPr>
                                  <m:t>𝑚</m:t>
                                </m:r>
                              </m:e>
                              <m:sup>
                                <m:r>
                                  <a:rPr lang="es-CL" sz="2400" b="0" i="1" smtClean="0">
                                    <a:latin typeface="Cambria Math" panose="02040503050406030204" pitchFamily="18" charset="0"/>
                                    <a:ea typeface="Cambria Math" panose="02040503050406030204" pitchFamily="18" charset="0"/>
                                  </a:rPr>
                                  <m:t>2</m:t>
                                </m:r>
                              </m:sup>
                            </m:sSup>
                          </m:e>
                        </m:d>
                      </m:num>
                      <m:den>
                        <m:r>
                          <a:rPr lang="es-CL" sz="2400" b="0" i="1" smtClean="0">
                            <a:latin typeface="Cambria Math" panose="02040503050406030204" pitchFamily="18" charset="0"/>
                            <a:ea typeface="Cambria Math" panose="02040503050406030204" pitchFamily="18" charset="0"/>
                          </a:rPr>
                          <m:t>100</m:t>
                        </m:r>
                      </m:den>
                    </m:f>
                    <m:r>
                      <a:rPr lang="es-CL" sz="2400" b="0" i="1" smtClean="0">
                        <a:latin typeface="Cambria Math" panose="02040503050406030204" pitchFamily="18" charset="0"/>
                        <a:ea typeface="Cambria Math" panose="02040503050406030204" pitchFamily="18" charset="0"/>
                      </a:rPr>
                      <m:t>×1,025</m:t>
                    </m:r>
                    <m:d>
                      <m:dPr>
                        <m:ctrlPr>
                          <a:rPr lang="es-CL" sz="2400" b="0" i="1" smtClean="0">
                            <a:latin typeface="Cambria Math" panose="02040503050406030204" pitchFamily="18" charset="0"/>
                            <a:ea typeface="Cambria Math" panose="02040503050406030204" pitchFamily="18" charset="0"/>
                          </a:rPr>
                        </m:ctrlPr>
                      </m:dPr>
                      <m:e>
                        <m:f>
                          <m:fPr>
                            <m:type m:val="skw"/>
                            <m:ctrlPr>
                              <a:rPr lang="es-CL" sz="2400" b="0" i="1" smtClean="0">
                                <a:latin typeface="Cambria Math" panose="02040503050406030204" pitchFamily="18" charset="0"/>
                                <a:ea typeface="Cambria Math" panose="02040503050406030204" pitchFamily="18" charset="0"/>
                              </a:rPr>
                            </m:ctrlPr>
                          </m:fPr>
                          <m:num>
                            <m:r>
                              <a:rPr lang="es-CL" sz="2400" b="0" i="1" smtClean="0">
                                <a:latin typeface="Cambria Math" panose="02040503050406030204" pitchFamily="18" charset="0"/>
                                <a:ea typeface="Cambria Math" panose="02040503050406030204" pitchFamily="18" charset="0"/>
                              </a:rPr>
                              <m:t>𝑡</m:t>
                            </m:r>
                          </m:num>
                          <m:den>
                            <m:sSup>
                              <m:sSupPr>
                                <m:ctrlPr>
                                  <a:rPr lang="es-CL" sz="2400" b="0" i="1" smtClean="0">
                                    <a:latin typeface="Cambria Math" panose="02040503050406030204" pitchFamily="18" charset="0"/>
                                    <a:ea typeface="Cambria Math" panose="02040503050406030204" pitchFamily="18" charset="0"/>
                                  </a:rPr>
                                </m:ctrlPr>
                              </m:sSupPr>
                              <m:e>
                                <m:r>
                                  <a:rPr lang="es-CL" sz="2400" b="0" i="1" smtClean="0">
                                    <a:latin typeface="Cambria Math" panose="02040503050406030204" pitchFamily="18" charset="0"/>
                                    <a:ea typeface="Cambria Math" panose="02040503050406030204" pitchFamily="18" charset="0"/>
                                  </a:rPr>
                                  <m:t>𝑚</m:t>
                                </m:r>
                              </m:e>
                              <m:sup>
                                <m:r>
                                  <a:rPr lang="es-CL" sz="2400" b="0" i="1" smtClean="0">
                                    <a:latin typeface="Cambria Math" panose="02040503050406030204" pitchFamily="18" charset="0"/>
                                    <a:ea typeface="Cambria Math" panose="02040503050406030204" pitchFamily="18" charset="0"/>
                                  </a:rPr>
                                  <m:t>3</m:t>
                                </m:r>
                              </m:sup>
                            </m:sSup>
                          </m:den>
                        </m:f>
                      </m:e>
                    </m:d>
                  </m:oMath>
                </a14:m>
                <a:br>
                  <a:rPr lang="es-ES" sz="2400" dirty="0"/>
                </a:br>
                <a:r>
                  <a:rPr lang="es-ES" sz="2400" dirty="0"/>
                  <a:t>TPC = 26.240 kg/cm </a:t>
                </a:r>
                <a:r>
                  <a:rPr lang="es-ES" sz="2400" dirty="0" err="1"/>
                  <a:t>ó</a:t>
                </a:r>
                <a:r>
                  <a:rPr lang="es-ES" sz="2400" dirty="0"/>
                  <a:t> 26,2 t/cm</a:t>
                </a:r>
              </a:p>
            </p:txBody>
          </p:sp>
        </mc:Choice>
        <mc:Fallback xmlns="">
          <p:sp>
            <p:nvSpPr>
              <p:cNvPr id="109571" name="Rectangle 3"/>
              <p:cNvSpPr>
                <a:spLocks noGrp="1" noRot="1" noChangeAspect="1" noMove="1" noResize="1" noEditPoints="1" noAdjustHandles="1" noChangeArrowheads="1" noChangeShapeType="1" noTextEdit="1"/>
              </p:cNvSpPr>
              <p:nvPr>
                <p:ph type="body" idx="1"/>
              </p:nvPr>
            </p:nvSpPr>
            <p:spPr>
              <a:blipFill>
                <a:blip r:embed="rId2"/>
                <a:stretch>
                  <a:fillRect l="-1026" t="-1340"/>
                </a:stretch>
              </a:blipFill>
            </p:spPr>
            <p:txBody>
              <a:bodyPr/>
              <a:lstStyle/>
              <a:p>
                <a:r>
                  <a:rPr lang="es-CL">
                    <a:noFill/>
                  </a:rPr>
                  <a:t> </a:t>
                </a:r>
              </a:p>
            </p:txBody>
          </p:sp>
        </mc:Fallback>
      </mc:AlternateContent>
      <p:sp>
        <p:nvSpPr>
          <p:cNvPr id="2" name="Marcador de fecha 1">
            <a:extLst>
              <a:ext uri="{FF2B5EF4-FFF2-40B4-BE49-F238E27FC236}">
                <a16:creationId xmlns:a16="http://schemas.microsoft.com/office/drawing/2014/main" id="{DECF9BC6-A38E-7C0B-7272-638292C8D70E}"/>
              </a:ext>
            </a:extLst>
          </p:cNvPr>
          <p:cNvSpPr>
            <a:spLocks noGrp="1"/>
          </p:cNvSpPr>
          <p:nvPr>
            <p:ph type="dt" sz="half" idx="10"/>
          </p:nvPr>
        </p:nvSpPr>
        <p:spPr/>
        <p:txBody>
          <a:bodyPr/>
          <a:lstStyle/>
          <a:p>
            <a:fld id="{DC590E85-4ED3-48C2-99E8-896C7864DAD6}" type="datetime1">
              <a:rPr lang="es-CL" smtClean="0"/>
              <a:t>10-02-2026</a:t>
            </a:fld>
            <a:endParaRPr lang="en-US"/>
          </a:p>
        </p:txBody>
      </p:sp>
      <p:sp>
        <p:nvSpPr>
          <p:cNvPr id="3" name="Marcador de pie de página 2">
            <a:extLst>
              <a:ext uri="{FF2B5EF4-FFF2-40B4-BE49-F238E27FC236}">
                <a16:creationId xmlns:a16="http://schemas.microsoft.com/office/drawing/2014/main" id="{4334C792-36A4-92F8-CF2A-214BCF9459A0}"/>
              </a:ext>
            </a:extLst>
          </p:cNvPr>
          <p:cNvSpPr>
            <a:spLocks noGrp="1"/>
          </p:cNvSpPr>
          <p:nvPr>
            <p:ph type="ftr" sz="quarter" idx="11"/>
          </p:nvPr>
        </p:nvSpPr>
        <p:spPr/>
        <p:txBody>
          <a:bodyPr/>
          <a:lstStyle/>
          <a:p>
            <a:r>
              <a:rPr lang="en-US"/>
              <a:t>Fundamentos de Estabildad UT 1</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91139" name="Rectangle 3"/>
              <p:cNvSpPr>
                <a:spLocks noGrp="1" noChangeArrowheads="1"/>
              </p:cNvSpPr>
              <p:nvPr>
                <p:ph type="body" idx="1"/>
              </p:nvPr>
            </p:nvSpPr>
            <p:spPr/>
            <p:txBody>
              <a:bodyPr>
                <a:normAutofit fontScale="92500" lnSpcReduction="20000"/>
              </a:bodyPr>
              <a:lstStyle/>
              <a:p>
                <a:r>
                  <a:rPr lang="es-ES" sz="1800" dirty="0"/>
                  <a:t>Masa 	= Volumen x densidad;   y</a:t>
                </a:r>
              </a:p>
              <a:p>
                <a:pPr>
                  <a:buNone/>
                </a:pPr>
                <a:r>
                  <a:rPr lang="es-ES" sz="1800" dirty="0"/>
                  <a:t>	TPC 		= </a:t>
                </a:r>
                <a:r>
                  <a:rPr lang="es-ES" sz="1800" u="sng" dirty="0"/>
                  <a:t>Área plano flotación</a:t>
                </a:r>
                <a:r>
                  <a:rPr lang="es-ES" sz="1800" dirty="0"/>
                  <a:t> x densidad del agua </a:t>
                </a:r>
                <a:br>
                  <a:rPr lang="es-ES" sz="1800" dirty="0"/>
                </a:br>
                <a:r>
                  <a:rPr lang="es-ES" sz="1800" dirty="0"/>
                  <a:t>			     100</a:t>
                </a:r>
                <a:br>
                  <a:rPr lang="es-ES" sz="1800" dirty="0"/>
                </a:br>
                <a:r>
                  <a:rPr lang="es-ES" sz="1800" dirty="0"/>
                  <a:t>Entonces:</a:t>
                </a:r>
              </a:p>
              <a:p>
                <a:pPr>
                  <a:buNone/>
                </a:pPr>
                <a:r>
                  <a:rPr lang="es-ES" sz="1800" dirty="0"/>
                  <a:t>	</a:t>
                </a:r>
                <a14:m>
                  <m:oMath xmlns:m="http://schemas.openxmlformats.org/officeDocument/2006/math">
                    <m:r>
                      <a:rPr lang="es-CL" sz="1800" i="1">
                        <a:latin typeface="Cambria Math" panose="02040503050406030204" pitchFamily="18" charset="0"/>
                      </a:rPr>
                      <m:t>𝑀𝑎𝑠𝑎</m:t>
                    </m:r>
                    <m:r>
                      <a:rPr lang="es-CL" sz="1800" i="1">
                        <a:latin typeface="Cambria Math" panose="02040503050406030204" pitchFamily="18" charset="0"/>
                      </a:rPr>
                      <m:t> =</m:t>
                    </m:r>
                    <m:r>
                      <a:rPr lang="es-CL" sz="1800" i="1">
                        <a:latin typeface="Cambria Math" panose="02040503050406030204" pitchFamily="18" charset="0"/>
                        <a:ea typeface="Cambria Math" panose="02040503050406030204" pitchFamily="18" charset="0"/>
                      </a:rPr>
                      <m:t>𝐴</m:t>
                    </m:r>
                    <m:d>
                      <m:dPr>
                        <m:ctrlPr>
                          <a:rPr lang="es-CL" sz="1800" i="1">
                            <a:latin typeface="Cambria Math" panose="02040503050406030204" pitchFamily="18" charset="0"/>
                            <a:ea typeface="Cambria Math" panose="02040503050406030204" pitchFamily="18" charset="0"/>
                          </a:rPr>
                        </m:ctrlPr>
                      </m:dPr>
                      <m:e>
                        <m:sSup>
                          <m:sSupPr>
                            <m:ctrlPr>
                              <a:rPr lang="es-CL" sz="1800" i="1">
                                <a:latin typeface="Cambria Math" panose="02040503050406030204" pitchFamily="18" charset="0"/>
                                <a:ea typeface="Cambria Math" panose="02040503050406030204" pitchFamily="18" charset="0"/>
                              </a:rPr>
                            </m:ctrlPr>
                          </m:sSupPr>
                          <m:e>
                            <m:r>
                              <a:rPr lang="es-CL" sz="1800" i="1">
                                <a:latin typeface="Cambria Math" panose="02040503050406030204" pitchFamily="18" charset="0"/>
                                <a:ea typeface="Cambria Math" panose="02040503050406030204" pitchFamily="18" charset="0"/>
                              </a:rPr>
                              <m:t>𝑚</m:t>
                            </m:r>
                          </m:e>
                          <m:sup>
                            <m:r>
                              <a:rPr lang="es-CL" sz="1800" i="1">
                                <a:latin typeface="Cambria Math" panose="02040503050406030204" pitchFamily="18" charset="0"/>
                                <a:ea typeface="Cambria Math" panose="02040503050406030204" pitchFamily="18" charset="0"/>
                              </a:rPr>
                              <m:t>2</m:t>
                            </m:r>
                          </m:sup>
                        </m:sSup>
                      </m:e>
                    </m:d>
                    <m:r>
                      <a:rPr lang="es-CL" sz="1800" i="1">
                        <a:latin typeface="Cambria Math" panose="02040503050406030204" pitchFamily="18" charset="0"/>
                        <a:ea typeface="Cambria Math" panose="02040503050406030204" pitchFamily="18" charset="0"/>
                      </a:rPr>
                      <m:t>×</m:t>
                    </m:r>
                    <m:f>
                      <m:fPr>
                        <m:ctrlPr>
                          <a:rPr lang="es-CL" sz="1800" i="1">
                            <a:latin typeface="Cambria Math" panose="02040503050406030204" pitchFamily="18" charset="0"/>
                            <a:ea typeface="Cambria Math" panose="02040503050406030204" pitchFamily="18" charset="0"/>
                          </a:rPr>
                        </m:ctrlPr>
                      </m:fPr>
                      <m:num>
                        <m:r>
                          <a:rPr lang="es-CL" sz="1800" i="1">
                            <a:latin typeface="Cambria Math" panose="02040503050406030204" pitchFamily="18" charset="0"/>
                            <a:ea typeface="Cambria Math" panose="02040503050406030204" pitchFamily="18" charset="0"/>
                          </a:rPr>
                          <m:t>1</m:t>
                        </m:r>
                        <m:d>
                          <m:dPr>
                            <m:ctrlPr>
                              <a:rPr lang="es-CL" sz="1800" i="1">
                                <a:latin typeface="Cambria Math" panose="02040503050406030204" pitchFamily="18" charset="0"/>
                                <a:ea typeface="Cambria Math" panose="02040503050406030204" pitchFamily="18" charset="0"/>
                              </a:rPr>
                            </m:ctrlPr>
                          </m:dPr>
                          <m:e>
                            <m:r>
                              <a:rPr lang="es-CL" sz="1800" i="1">
                                <a:latin typeface="Cambria Math" panose="02040503050406030204" pitchFamily="18" charset="0"/>
                                <a:ea typeface="Cambria Math" panose="02040503050406030204" pitchFamily="18" charset="0"/>
                              </a:rPr>
                              <m:t>𝑚</m:t>
                            </m:r>
                          </m:e>
                        </m:d>
                      </m:num>
                      <m:den>
                        <m:r>
                          <a:rPr lang="es-CL" sz="1800" i="1">
                            <a:latin typeface="Cambria Math" panose="02040503050406030204" pitchFamily="18" charset="0"/>
                            <a:ea typeface="Cambria Math" panose="02040503050406030204" pitchFamily="18" charset="0"/>
                          </a:rPr>
                          <m:t>100</m:t>
                        </m:r>
                        <m:d>
                          <m:dPr>
                            <m:ctrlPr>
                              <a:rPr lang="es-CL" sz="1800" i="1">
                                <a:latin typeface="Cambria Math" panose="02040503050406030204" pitchFamily="18" charset="0"/>
                                <a:ea typeface="Cambria Math" panose="02040503050406030204" pitchFamily="18" charset="0"/>
                              </a:rPr>
                            </m:ctrlPr>
                          </m:dPr>
                          <m:e>
                            <m:r>
                              <a:rPr lang="es-CL" sz="1800" i="1">
                                <a:latin typeface="Cambria Math" panose="02040503050406030204" pitchFamily="18" charset="0"/>
                                <a:ea typeface="Cambria Math" panose="02040503050406030204" pitchFamily="18" charset="0"/>
                              </a:rPr>
                              <m:t>𝑐𝑚</m:t>
                            </m:r>
                          </m:e>
                        </m:d>
                      </m:den>
                    </m:f>
                    <m:r>
                      <a:rPr lang="es-CL" sz="1800" i="1">
                        <a:latin typeface="Cambria Math" panose="02040503050406030204" pitchFamily="18" charset="0"/>
                        <a:ea typeface="Cambria Math" panose="02040503050406030204" pitchFamily="18" charset="0"/>
                      </a:rPr>
                      <m:t>×</m:t>
                    </m:r>
                    <m:f>
                      <m:fPr>
                        <m:ctrlPr>
                          <a:rPr lang="es-CL" sz="1800" i="1">
                            <a:latin typeface="Cambria Math" panose="02040503050406030204" pitchFamily="18" charset="0"/>
                            <a:ea typeface="Cambria Math" panose="02040503050406030204" pitchFamily="18" charset="0"/>
                          </a:rPr>
                        </m:ctrlPr>
                      </m:fPr>
                      <m:num>
                        <m:r>
                          <a:rPr lang="es-CL" sz="1800" i="1">
                            <a:latin typeface="Cambria Math" panose="02040503050406030204" pitchFamily="18" charset="0"/>
                            <a:ea typeface="Cambria Math" panose="02040503050406030204" pitchFamily="18" charset="0"/>
                          </a:rPr>
                          <m:t>1025</m:t>
                        </m:r>
                        <m:d>
                          <m:dPr>
                            <m:ctrlPr>
                              <a:rPr lang="es-CL" sz="1800" i="1">
                                <a:latin typeface="Cambria Math" panose="02040503050406030204" pitchFamily="18" charset="0"/>
                                <a:ea typeface="Cambria Math" panose="02040503050406030204" pitchFamily="18" charset="0"/>
                              </a:rPr>
                            </m:ctrlPr>
                          </m:dPr>
                          <m:e>
                            <m:f>
                              <m:fPr>
                                <m:ctrlPr>
                                  <a:rPr lang="es-CL" sz="1800" i="1">
                                    <a:latin typeface="Cambria Math" panose="02040503050406030204" pitchFamily="18" charset="0"/>
                                    <a:ea typeface="Cambria Math" panose="02040503050406030204" pitchFamily="18" charset="0"/>
                                  </a:rPr>
                                </m:ctrlPr>
                              </m:fPr>
                              <m:num>
                                <m:r>
                                  <a:rPr lang="es-CL" sz="1800" i="1">
                                    <a:latin typeface="Cambria Math" panose="02040503050406030204" pitchFamily="18" charset="0"/>
                                    <a:ea typeface="Cambria Math" panose="02040503050406030204" pitchFamily="18" charset="0"/>
                                  </a:rPr>
                                  <m:t>𝑘𝑔</m:t>
                                </m:r>
                              </m:num>
                              <m:den>
                                <m:sSup>
                                  <m:sSupPr>
                                    <m:ctrlPr>
                                      <a:rPr lang="es-CL" sz="1800" i="1">
                                        <a:latin typeface="Cambria Math" panose="02040503050406030204" pitchFamily="18" charset="0"/>
                                        <a:ea typeface="Cambria Math" panose="02040503050406030204" pitchFamily="18" charset="0"/>
                                      </a:rPr>
                                    </m:ctrlPr>
                                  </m:sSupPr>
                                  <m:e>
                                    <m:r>
                                      <a:rPr lang="es-CL" sz="1800" i="1">
                                        <a:latin typeface="Cambria Math" panose="02040503050406030204" pitchFamily="18" charset="0"/>
                                        <a:ea typeface="Cambria Math" panose="02040503050406030204" pitchFamily="18" charset="0"/>
                                      </a:rPr>
                                      <m:t>𝑚</m:t>
                                    </m:r>
                                  </m:e>
                                  <m:sup>
                                    <m:r>
                                      <a:rPr lang="es-CL" sz="1800" i="1">
                                        <a:latin typeface="Cambria Math" panose="02040503050406030204" pitchFamily="18" charset="0"/>
                                        <a:ea typeface="Cambria Math" panose="02040503050406030204" pitchFamily="18" charset="0"/>
                                      </a:rPr>
                                      <m:t>3</m:t>
                                    </m:r>
                                  </m:sup>
                                </m:sSup>
                              </m:den>
                            </m:f>
                          </m:e>
                        </m:d>
                      </m:num>
                      <m:den>
                        <m:r>
                          <a:rPr lang="es-CL" sz="1800" i="1">
                            <a:latin typeface="Cambria Math" panose="02040503050406030204" pitchFamily="18" charset="0"/>
                            <a:ea typeface="Cambria Math" panose="02040503050406030204" pitchFamily="18" charset="0"/>
                          </a:rPr>
                          <m:t>1000</m:t>
                        </m:r>
                        <m:d>
                          <m:dPr>
                            <m:ctrlPr>
                              <a:rPr lang="es-CL" sz="1800" i="1">
                                <a:latin typeface="Cambria Math" panose="02040503050406030204" pitchFamily="18" charset="0"/>
                                <a:ea typeface="Cambria Math" panose="02040503050406030204" pitchFamily="18" charset="0"/>
                              </a:rPr>
                            </m:ctrlPr>
                          </m:dPr>
                          <m:e>
                            <m:f>
                              <m:fPr>
                                <m:ctrlPr>
                                  <a:rPr lang="es-CL" sz="1800" i="1">
                                    <a:latin typeface="Cambria Math" panose="02040503050406030204" pitchFamily="18" charset="0"/>
                                    <a:ea typeface="Cambria Math" panose="02040503050406030204" pitchFamily="18" charset="0"/>
                                  </a:rPr>
                                </m:ctrlPr>
                              </m:fPr>
                              <m:num>
                                <m:r>
                                  <a:rPr lang="es-CL" sz="1800" i="1">
                                    <a:latin typeface="Cambria Math" panose="02040503050406030204" pitchFamily="18" charset="0"/>
                                    <a:ea typeface="Cambria Math" panose="02040503050406030204" pitchFamily="18" charset="0"/>
                                  </a:rPr>
                                  <m:t>𝑘𝑔</m:t>
                                </m:r>
                              </m:num>
                              <m:den>
                                <m:r>
                                  <a:rPr lang="es-CL" sz="1800" i="1">
                                    <a:latin typeface="Cambria Math" panose="02040503050406030204" pitchFamily="18" charset="0"/>
                                    <a:ea typeface="Cambria Math" panose="02040503050406030204" pitchFamily="18" charset="0"/>
                                  </a:rPr>
                                  <m:t>𝑇</m:t>
                                </m:r>
                              </m:den>
                            </m:f>
                          </m:e>
                        </m:d>
                      </m:den>
                    </m:f>
                    <m:r>
                      <a:rPr lang="es-CL" sz="1800" i="1">
                        <a:latin typeface="Cambria Math" panose="02040503050406030204" pitchFamily="18" charset="0"/>
                        <a:ea typeface="Cambria Math" panose="02040503050406030204" pitchFamily="18" charset="0"/>
                      </a:rPr>
                      <m:t>=</m:t>
                    </m:r>
                    <m:f>
                      <m:fPr>
                        <m:ctrlPr>
                          <a:rPr lang="es-CL" sz="1800" i="1">
                            <a:latin typeface="Cambria Math" panose="02040503050406030204" pitchFamily="18" charset="0"/>
                            <a:ea typeface="Cambria Math" panose="02040503050406030204" pitchFamily="18" charset="0"/>
                          </a:rPr>
                        </m:ctrlPr>
                      </m:fPr>
                      <m:num>
                        <m:r>
                          <a:rPr lang="es-CL" sz="1800" i="1">
                            <a:latin typeface="Cambria Math" panose="02040503050406030204" pitchFamily="18" charset="0"/>
                            <a:ea typeface="Cambria Math" panose="02040503050406030204" pitchFamily="18" charset="0"/>
                          </a:rPr>
                          <m:t>1,025</m:t>
                        </m:r>
                        <m:d>
                          <m:dPr>
                            <m:ctrlPr>
                              <a:rPr lang="es-CL" sz="1800" i="1">
                                <a:latin typeface="Cambria Math" panose="02040503050406030204" pitchFamily="18" charset="0"/>
                                <a:ea typeface="Cambria Math" panose="02040503050406030204" pitchFamily="18" charset="0"/>
                              </a:rPr>
                            </m:ctrlPr>
                          </m:dPr>
                          <m:e>
                            <m:r>
                              <a:rPr lang="es-CL" sz="1800" i="1">
                                <a:latin typeface="Cambria Math" panose="02040503050406030204" pitchFamily="18" charset="0"/>
                                <a:ea typeface="Cambria Math" panose="02040503050406030204" pitchFamily="18" charset="0"/>
                              </a:rPr>
                              <m:t>𝑇</m:t>
                            </m:r>
                          </m:e>
                        </m:d>
                      </m:num>
                      <m:den>
                        <m:r>
                          <a:rPr lang="es-CL" sz="1800" i="1">
                            <a:latin typeface="Cambria Math" panose="02040503050406030204" pitchFamily="18" charset="0"/>
                            <a:ea typeface="Cambria Math" panose="02040503050406030204" pitchFamily="18" charset="0"/>
                          </a:rPr>
                          <m:t>100</m:t>
                        </m:r>
                        <m:d>
                          <m:dPr>
                            <m:ctrlPr>
                              <a:rPr lang="es-CL" sz="1800" i="1">
                                <a:latin typeface="Cambria Math" panose="02040503050406030204" pitchFamily="18" charset="0"/>
                                <a:ea typeface="Cambria Math" panose="02040503050406030204" pitchFamily="18" charset="0"/>
                              </a:rPr>
                            </m:ctrlPr>
                          </m:dPr>
                          <m:e>
                            <m:r>
                              <a:rPr lang="es-CL" sz="1800" i="1">
                                <a:latin typeface="Cambria Math" panose="02040503050406030204" pitchFamily="18" charset="0"/>
                                <a:ea typeface="Cambria Math" panose="02040503050406030204" pitchFamily="18" charset="0"/>
                              </a:rPr>
                              <m:t>𝑐𝑚</m:t>
                            </m:r>
                          </m:e>
                        </m:d>
                      </m:den>
                    </m:f>
                    <m:r>
                      <a:rPr lang="es-CL" sz="1800" i="1">
                        <a:latin typeface="Cambria Math" panose="02040503050406030204" pitchFamily="18" charset="0"/>
                        <a:ea typeface="Cambria Math" panose="02040503050406030204" pitchFamily="18" charset="0"/>
                      </a:rPr>
                      <m:t>×</m:t>
                    </m:r>
                    <m:r>
                      <a:rPr lang="es-CL" sz="1800" i="1">
                        <a:latin typeface="Cambria Math" panose="02040503050406030204" pitchFamily="18" charset="0"/>
                        <a:ea typeface="Cambria Math" panose="02040503050406030204" pitchFamily="18" charset="0"/>
                      </a:rPr>
                      <m:t>𝐴</m:t>
                    </m:r>
                  </m:oMath>
                </a14:m>
                <a:endParaRPr lang="es-ES" sz="1800" dirty="0"/>
              </a:p>
              <a:p>
                <a:pPr>
                  <a:buNone/>
                  <a:tabLst>
                    <a:tab pos="1797050" algn="l"/>
                    <a:tab pos="3232150" algn="l"/>
                  </a:tabLst>
                </a:pPr>
                <a:r>
                  <a:rPr lang="es-ES" sz="1800" dirty="0"/>
                  <a:t>Luego:</a:t>
                </a:r>
                <a:br>
                  <a:rPr lang="es-ES" sz="1800" dirty="0"/>
                </a:br>
                <a:br>
                  <a:rPr lang="es-ES" sz="1800" dirty="0"/>
                </a:br>
                <a:r>
                  <a:rPr lang="es-ES" sz="1800" dirty="0"/>
                  <a:t>TPC </a:t>
                </a:r>
                <a:r>
                  <a:rPr lang="es-ES" sz="1800" baseline="-25000" dirty="0"/>
                  <a:t>(agua mar)</a:t>
                </a:r>
                <a:r>
                  <a:rPr lang="es-ES" sz="1800" dirty="0"/>
                  <a:t> =  </a:t>
                </a:r>
                <a:r>
                  <a:rPr lang="es-ES" sz="1800" u="sng" dirty="0"/>
                  <a:t>1,025</a:t>
                </a:r>
                <a:r>
                  <a:rPr lang="es-ES" sz="1800" dirty="0"/>
                  <a:t> x A = </a:t>
                </a:r>
                <a:r>
                  <a:rPr lang="es-ES" sz="1800" u="sng" dirty="0"/>
                  <a:t>Plano flotación</a:t>
                </a:r>
                <a:r>
                  <a:rPr lang="es-ES" sz="1800" dirty="0"/>
                  <a:t>  </a:t>
                </a:r>
                <a:br>
                  <a:rPr lang="es-ES" sz="1800" dirty="0"/>
                </a:br>
                <a:r>
                  <a:rPr lang="es-ES" sz="1800" dirty="0"/>
                  <a:t>	100	97,56</a:t>
                </a:r>
                <a:br>
                  <a:rPr lang="es-ES" sz="1800" dirty="0"/>
                </a:br>
                <a:br>
                  <a:rPr lang="es-ES" sz="1800" dirty="0"/>
                </a:br>
                <a:r>
                  <a:rPr lang="es-ES" sz="1800" dirty="0"/>
                  <a:t>TPC </a:t>
                </a:r>
                <a:r>
                  <a:rPr lang="es-ES" sz="1800" baseline="-25000" dirty="0"/>
                  <a:t>(agua dulce)</a:t>
                </a:r>
                <a:r>
                  <a:rPr lang="es-ES" sz="1800" dirty="0"/>
                  <a:t> =  </a:t>
                </a:r>
                <a:r>
                  <a:rPr lang="es-ES" sz="1800" u="sng" dirty="0"/>
                  <a:t>1,000</a:t>
                </a:r>
                <a:r>
                  <a:rPr lang="es-ES" sz="1800" dirty="0"/>
                  <a:t> x A = </a:t>
                </a:r>
                <a:r>
                  <a:rPr lang="es-ES" sz="1800" u="sng" dirty="0"/>
                  <a:t>Plano flotación</a:t>
                </a:r>
                <a:r>
                  <a:rPr lang="es-ES" sz="1800" dirty="0"/>
                  <a:t>  </a:t>
                </a:r>
                <a:br>
                  <a:rPr lang="es-ES" sz="1800" dirty="0"/>
                </a:br>
                <a:r>
                  <a:rPr lang="es-ES" sz="1800" dirty="0"/>
                  <a:t>	 100	   100</a:t>
                </a:r>
              </a:p>
            </p:txBody>
          </p:sp>
        </mc:Choice>
        <mc:Fallback xmlns="">
          <p:sp>
            <p:nvSpPr>
              <p:cNvPr id="91139" name="Rectangle 3"/>
              <p:cNvSpPr>
                <a:spLocks noGrp="1" noRot="1" noChangeAspect="1" noMove="1" noResize="1" noEditPoints="1" noAdjustHandles="1" noChangeArrowheads="1" noChangeShapeType="1" noTextEdit="1"/>
              </p:cNvSpPr>
              <p:nvPr>
                <p:ph type="body" idx="1"/>
              </p:nvPr>
            </p:nvSpPr>
            <p:spPr>
              <a:blipFill>
                <a:blip r:embed="rId2"/>
                <a:stretch>
                  <a:fillRect l="-399" t="-1173" b="-1005"/>
                </a:stretch>
              </a:blipFill>
            </p:spPr>
            <p:txBody>
              <a:bodyPr/>
              <a:lstStyle/>
              <a:p>
                <a:r>
                  <a:rPr lang="es-CL">
                    <a:noFill/>
                  </a:rPr>
                  <a:t> </a:t>
                </a:r>
              </a:p>
            </p:txBody>
          </p:sp>
        </mc:Fallback>
      </mc:AlternateContent>
      <p:sp>
        <p:nvSpPr>
          <p:cNvPr id="91161" name="Rectangle 25"/>
          <p:cNvSpPr>
            <a:spLocks noChangeArrowheads="1"/>
          </p:cNvSpPr>
          <p:nvPr/>
        </p:nvSpPr>
        <p:spPr bwMode="auto">
          <a:xfrm>
            <a:off x="886231" y="5324550"/>
            <a:ext cx="5000660" cy="685800"/>
          </a:xfrm>
          <a:prstGeom prst="rect">
            <a:avLst/>
          </a:prstGeom>
          <a:noFill/>
          <a:ln w="9525">
            <a:solidFill>
              <a:schemeClr val="accent4"/>
            </a:solidFill>
            <a:miter lim="800000"/>
            <a:headEnd/>
            <a:tailEnd/>
          </a:ln>
          <a:effectLst/>
        </p:spPr>
        <p:txBody>
          <a:bodyPr wrap="none" anchor="ctr"/>
          <a:lstStyle/>
          <a:p>
            <a:endParaRPr lang="es-CL"/>
          </a:p>
        </p:txBody>
      </p:sp>
      <p:sp>
        <p:nvSpPr>
          <p:cNvPr id="91160" name="Rectangle 24"/>
          <p:cNvSpPr>
            <a:spLocks noChangeArrowheads="1"/>
          </p:cNvSpPr>
          <p:nvPr/>
        </p:nvSpPr>
        <p:spPr bwMode="auto">
          <a:xfrm>
            <a:off x="886231" y="4402114"/>
            <a:ext cx="5000660" cy="838200"/>
          </a:xfrm>
          <a:prstGeom prst="rect">
            <a:avLst/>
          </a:prstGeom>
          <a:noFill/>
          <a:ln w="9525">
            <a:solidFill>
              <a:schemeClr val="accent4"/>
            </a:solidFill>
            <a:miter lim="800000"/>
            <a:headEnd/>
            <a:tailEnd/>
          </a:ln>
          <a:effectLst/>
        </p:spPr>
        <p:txBody>
          <a:bodyPr wrap="none" anchor="ctr"/>
          <a:lstStyle/>
          <a:p>
            <a:endParaRPr lang="es-CL"/>
          </a:p>
        </p:txBody>
      </p:sp>
      <p:sp>
        <p:nvSpPr>
          <p:cNvPr id="8" name="5 Marcador de número de diapositiva"/>
          <p:cNvSpPr>
            <a:spLocks noGrp="1"/>
          </p:cNvSpPr>
          <p:nvPr>
            <p:ph type="sldNum" sz="quarter" idx="12"/>
          </p:nvPr>
        </p:nvSpPr>
        <p:spPr/>
        <p:txBody>
          <a:bodyPr/>
          <a:lstStyle/>
          <a:p>
            <a:fld id="{27040957-729C-4BFB-88B2-A3C45C9C3646}" type="slidenum">
              <a:rPr lang="es-ES"/>
              <a:pPr/>
              <a:t>62</a:t>
            </a:fld>
            <a:endParaRPr lang="es-ES"/>
          </a:p>
        </p:txBody>
      </p:sp>
      <p:sp>
        <p:nvSpPr>
          <p:cNvPr id="91138" name="Rectangle 2"/>
          <p:cNvSpPr>
            <a:spLocks noGrp="1" noChangeArrowheads="1"/>
          </p:cNvSpPr>
          <p:nvPr>
            <p:ph type="title"/>
          </p:nvPr>
        </p:nvSpPr>
        <p:spPr/>
        <p:txBody>
          <a:bodyPr>
            <a:normAutofit/>
          </a:bodyPr>
          <a:lstStyle/>
          <a:p>
            <a:r>
              <a:rPr lang="es-ES" dirty="0">
                <a:solidFill>
                  <a:srgbClr val="002060"/>
                </a:solidFill>
              </a:rPr>
              <a:t>Flotación</a:t>
            </a:r>
            <a:br>
              <a:rPr lang="es-ES" dirty="0">
                <a:solidFill>
                  <a:srgbClr val="002060"/>
                </a:solidFill>
              </a:rPr>
            </a:br>
            <a:r>
              <a:rPr lang="es-ES" sz="3100" dirty="0">
                <a:solidFill>
                  <a:srgbClr val="002060"/>
                </a:solidFill>
              </a:rPr>
              <a:t>Toneladas por centímetro de inmersión</a:t>
            </a:r>
          </a:p>
        </p:txBody>
      </p:sp>
      <p:sp>
        <p:nvSpPr>
          <p:cNvPr id="2" name="Marcador de fecha 1">
            <a:extLst>
              <a:ext uri="{FF2B5EF4-FFF2-40B4-BE49-F238E27FC236}">
                <a16:creationId xmlns:a16="http://schemas.microsoft.com/office/drawing/2014/main" id="{BBF35571-83C6-38EC-90BF-C02ACE38AAEF}"/>
              </a:ext>
            </a:extLst>
          </p:cNvPr>
          <p:cNvSpPr>
            <a:spLocks noGrp="1"/>
          </p:cNvSpPr>
          <p:nvPr>
            <p:ph type="dt" sz="half" idx="10"/>
          </p:nvPr>
        </p:nvSpPr>
        <p:spPr/>
        <p:txBody>
          <a:bodyPr/>
          <a:lstStyle/>
          <a:p>
            <a:fld id="{D5A6D317-D861-45AB-A480-0F88EF9467CA}" type="datetime1">
              <a:rPr lang="es-CL" smtClean="0"/>
              <a:t>10-02-2026</a:t>
            </a:fld>
            <a:endParaRPr lang="en-US"/>
          </a:p>
        </p:txBody>
      </p:sp>
      <p:sp>
        <p:nvSpPr>
          <p:cNvPr id="3" name="Marcador de pie de página 2">
            <a:extLst>
              <a:ext uri="{FF2B5EF4-FFF2-40B4-BE49-F238E27FC236}">
                <a16:creationId xmlns:a16="http://schemas.microsoft.com/office/drawing/2014/main" id="{2FBBDAC3-A549-CC71-524D-5DE285C02B61}"/>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ítulo 8">
            <a:extLst>
              <a:ext uri="{FF2B5EF4-FFF2-40B4-BE49-F238E27FC236}">
                <a16:creationId xmlns:a16="http://schemas.microsoft.com/office/drawing/2014/main" id="{91F323A1-431E-F797-DCE1-5C2DAC62EF7B}"/>
              </a:ext>
            </a:extLst>
          </p:cNvPr>
          <p:cNvSpPr>
            <a:spLocks noGrp="1"/>
          </p:cNvSpPr>
          <p:nvPr>
            <p:ph type="ctrTitle"/>
          </p:nvPr>
        </p:nvSpPr>
        <p:spPr>
          <a:xfrm>
            <a:off x="669852" y="870596"/>
            <a:ext cx="4887382" cy="3747820"/>
          </a:xfrm>
        </p:spPr>
        <p:txBody>
          <a:bodyPr>
            <a:normAutofit/>
          </a:bodyPr>
          <a:lstStyle/>
          <a:p>
            <a:r>
              <a:rPr lang="es-CL" sz="5000"/>
              <a:t>Uso de curvas de hidrostáticas o de forma</a:t>
            </a:r>
          </a:p>
        </p:txBody>
      </p:sp>
      <p:sp>
        <p:nvSpPr>
          <p:cNvPr id="4" name="Marcador de fecha 3">
            <a:extLst>
              <a:ext uri="{FF2B5EF4-FFF2-40B4-BE49-F238E27FC236}">
                <a16:creationId xmlns:a16="http://schemas.microsoft.com/office/drawing/2014/main" id="{269C86A5-4BF3-9117-B834-32C7974C1EDB}"/>
              </a:ext>
            </a:extLst>
          </p:cNvPr>
          <p:cNvSpPr>
            <a:spLocks noGrp="1"/>
          </p:cNvSpPr>
          <p:nvPr>
            <p:ph type="dt" sz="half" idx="10"/>
          </p:nvPr>
        </p:nvSpPr>
        <p:spPr>
          <a:xfrm>
            <a:off x="8369448" y="6356350"/>
            <a:ext cx="2592594" cy="365125"/>
          </a:xfrm>
        </p:spPr>
        <p:txBody>
          <a:bodyPr>
            <a:normAutofit/>
          </a:bodyPr>
          <a:lstStyle/>
          <a:p>
            <a:pPr>
              <a:spcAft>
                <a:spcPts val="600"/>
              </a:spcAft>
            </a:pPr>
            <a:fld id="{2EEBA433-B0FC-4449-B922-8D526B0D74C0}" type="datetime1">
              <a:rPr lang="es-CL" smtClean="0"/>
              <a:pPr>
                <a:spcAft>
                  <a:spcPts val="600"/>
                </a:spcAft>
              </a:pPr>
              <a:t>10-02-2026</a:t>
            </a:fld>
            <a:endParaRPr lang="en-US"/>
          </a:p>
        </p:txBody>
      </p:sp>
      <p:sp>
        <p:nvSpPr>
          <p:cNvPr id="5" name="Marcador de pie de página 4">
            <a:extLst>
              <a:ext uri="{FF2B5EF4-FFF2-40B4-BE49-F238E27FC236}">
                <a16:creationId xmlns:a16="http://schemas.microsoft.com/office/drawing/2014/main" id="{2B4EF458-C22B-6943-CF73-27DA2E9D48BF}"/>
              </a:ext>
            </a:extLst>
          </p:cNvPr>
          <p:cNvSpPr>
            <a:spLocks noGrp="1"/>
          </p:cNvSpPr>
          <p:nvPr>
            <p:ph type="ftr" sz="quarter" idx="11"/>
          </p:nvPr>
        </p:nvSpPr>
        <p:spPr>
          <a:xfrm>
            <a:off x="715383" y="6356350"/>
            <a:ext cx="4539727" cy="365125"/>
          </a:xfrm>
        </p:spPr>
        <p:txBody>
          <a:bodyPr>
            <a:normAutofit/>
          </a:bodyPr>
          <a:lstStyle/>
          <a:p>
            <a:pPr>
              <a:spcAft>
                <a:spcPts val="600"/>
              </a:spcAft>
            </a:pPr>
            <a:r>
              <a:rPr lang="en-US"/>
              <a:t>Fundamentos de Estabildad UT 1</a:t>
            </a:r>
          </a:p>
        </p:txBody>
      </p:sp>
      <p:sp>
        <p:nvSpPr>
          <p:cNvPr id="6" name="Marcador de número de diapositiva 5">
            <a:extLst>
              <a:ext uri="{FF2B5EF4-FFF2-40B4-BE49-F238E27FC236}">
                <a16:creationId xmlns:a16="http://schemas.microsoft.com/office/drawing/2014/main" id="{178A0A67-A125-372C-819D-A2AB5138506D}"/>
              </a:ext>
            </a:extLst>
          </p:cNvPr>
          <p:cNvSpPr>
            <a:spLocks noGrp="1"/>
          </p:cNvSpPr>
          <p:nvPr>
            <p:ph type="sldNum" sz="quarter" idx="12"/>
          </p:nvPr>
        </p:nvSpPr>
        <p:spPr>
          <a:xfrm>
            <a:off x="10919012" y="6356350"/>
            <a:ext cx="672354" cy="365125"/>
          </a:xfrm>
        </p:spPr>
        <p:txBody>
          <a:bodyPr>
            <a:normAutofit/>
          </a:bodyPr>
          <a:lstStyle/>
          <a:p>
            <a:pPr>
              <a:lnSpc>
                <a:spcPct val="90000"/>
              </a:lnSpc>
              <a:spcAft>
                <a:spcPts val="600"/>
              </a:spcAft>
            </a:pPr>
            <a:fld id="{87E7843D-FF13-4365-9478-9625B70A2705}" type="slidenum">
              <a:rPr lang="en-US" smtClean="0"/>
              <a:pPr>
                <a:lnSpc>
                  <a:spcPct val="90000"/>
                </a:lnSpc>
                <a:spcAft>
                  <a:spcPts val="600"/>
                </a:spcAft>
              </a:pPr>
              <a:t>63</a:t>
            </a:fld>
            <a:endParaRPr lang="en-US"/>
          </a:p>
        </p:txBody>
      </p:sp>
      <p:pic>
        <p:nvPicPr>
          <p:cNvPr id="11" name="Imagen 10">
            <a:extLst>
              <a:ext uri="{FF2B5EF4-FFF2-40B4-BE49-F238E27FC236}">
                <a16:creationId xmlns:a16="http://schemas.microsoft.com/office/drawing/2014/main" id="{89A73BA9-A79E-D08F-9DC9-05236EE30C1C}"/>
              </a:ext>
            </a:extLst>
          </p:cNvPr>
          <p:cNvPicPr>
            <a:picLocks noChangeAspect="1"/>
          </p:cNvPicPr>
          <p:nvPr/>
        </p:nvPicPr>
        <p:blipFill>
          <a:blip r:embed="rId2"/>
          <a:stretch>
            <a:fillRect/>
          </a:stretch>
        </p:blipFill>
        <p:spPr>
          <a:xfrm>
            <a:off x="6096000" y="2005725"/>
            <a:ext cx="5295900" cy="2846547"/>
          </a:xfrm>
          <a:prstGeom prst="rect">
            <a:avLst/>
          </a:prstGeom>
        </p:spPr>
      </p:pic>
    </p:spTree>
    <p:extLst>
      <p:ext uri="{BB962C8B-B14F-4D97-AF65-F5344CB8AC3E}">
        <p14:creationId xmlns:p14="http://schemas.microsoft.com/office/powerpoint/2010/main" val="311231727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2D780F8-623E-1EFC-F1BD-251B72F265A1}"/>
              </a:ext>
            </a:extLst>
          </p:cNvPr>
          <p:cNvSpPr>
            <a:spLocks noGrp="1"/>
          </p:cNvSpPr>
          <p:nvPr>
            <p:ph type="title"/>
          </p:nvPr>
        </p:nvSpPr>
        <p:spPr/>
        <p:txBody>
          <a:bodyPr/>
          <a:lstStyle/>
          <a:p>
            <a:r>
              <a:rPr lang="es-MX" dirty="0"/>
              <a:t>Curvas hidrostáticas de un buque</a:t>
            </a:r>
            <a:endParaRPr lang="es-CL" dirty="0"/>
          </a:p>
        </p:txBody>
      </p:sp>
      <p:sp>
        <p:nvSpPr>
          <p:cNvPr id="3" name="Marcador de contenido 2">
            <a:extLst>
              <a:ext uri="{FF2B5EF4-FFF2-40B4-BE49-F238E27FC236}">
                <a16:creationId xmlns:a16="http://schemas.microsoft.com/office/drawing/2014/main" id="{2AF3D439-1F04-506B-63C8-3B4C27C5B00F}"/>
              </a:ext>
            </a:extLst>
          </p:cNvPr>
          <p:cNvSpPr>
            <a:spLocks noGrp="1"/>
          </p:cNvSpPr>
          <p:nvPr>
            <p:ph idx="1"/>
          </p:nvPr>
        </p:nvSpPr>
        <p:spPr/>
        <p:txBody>
          <a:bodyPr>
            <a:normAutofit fontScale="92500" lnSpcReduction="10000"/>
          </a:bodyPr>
          <a:lstStyle/>
          <a:p>
            <a:r>
              <a:rPr lang="es-MX" dirty="0"/>
              <a:t>Son tablas y/o gráficos que, utilizando el calado medio del buque, entregan sus características de estabilidad de diseño geométrico de un buque.</a:t>
            </a:r>
          </a:p>
          <a:p>
            <a:r>
              <a:rPr lang="es-MX" dirty="0"/>
              <a:t>Entre otras, para cada calado medio entregan:</a:t>
            </a:r>
          </a:p>
          <a:p>
            <a:pPr lvl="1"/>
            <a:r>
              <a:rPr lang="es-MX" dirty="0"/>
              <a:t>Desplazamiento.</a:t>
            </a:r>
          </a:p>
          <a:p>
            <a:pPr lvl="1"/>
            <a:r>
              <a:rPr lang="es-MX" dirty="0"/>
              <a:t>Toneladas por centímetro de inmersión.</a:t>
            </a:r>
          </a:p>
          <a:p>
            <a:pPr lvl="1"/>
            <a:r>
              <a:rPr lang="es-MX" dirty="0"/>
              <a:t>Momento de cambiar el asiento en un centímetro.</a:t>
            </a:r>
          </a:p>
          <a:p>
            <a:pPr lvl="1"/>
            <a:r>
              <a:rPr lang="es-MX" dirty="0"/>
              <a:t>Altura del Metacentro transversal y longitudinal</a:t>
            </a:r>
          </a:p>
          <a:p>
            <a:pPr lvl="1"/>
            <a:r>
              <a:rPr lang="es-MX" dirty="0"/>
              <a:t>Posición longitudinal del centro de flotación.</a:t>
            </a:r>
          </a:p>
          <a:p>
            <a:pPr lvl="1"/>
            <a:r>
              <a:rPr lang="es-MX" dirty="0"/>
              <a:t>Posición vertical y longitudinal del centro de boyantez.</a:t>
            </a:r>
          </a:p>
          <a:p>
            <a:r>
              <a:rPr lang="es-MX" dirty="0"/>
              <a:t>No entregan información del CG. El centro de masa no depende de una característica geométrica. </a:t>
            </a:r>
          </a:p>
          <a:p>
            <a:endParaRPr lang="es-CL" dirty="0"/>
          </a:p>
        </p:txBody>
      </p:sp>
      <p:sp>
        <p:nvSpPr>
          <p:cNvPr id="4" name="Marcador de fecha 3">
            <a:extLst>
              <a:ext uri="{FF2B5EF4-FFF2-40B4-BE49-F238E27FC236}">
                <a16:creationId xmlns:a16="http://schemas.microsoft.com/office/drawing/2014/main" id="{2C21CAB8-DA36-72DF-20C9-F17E39CB4852}"/>
              </a:ext>
            </a:extLst>
          </p:cNvPr>
          <p:cNvSpPr>
            <a:spLocks noGrp="1"/>
          </p:cNvSpPr>
          <p:nvPr>
            <p:ph type="dt" sz="half" idx="10"/>
          </p:nvPr>
        </p:nvSpPr>
        <p:spPr/>
        <p:txBody>
          <a:bodyPr/>
          <a:lstStyle/>
          <a:p>
            <a:fld id="{2EEBA433-B0FC-4449-B922-8D526B0D74C0}" type="datetime1">
              <a:rPr lang="es-CL" smtClean="0"/>
              <a:t>10-02-2026</a:t>
            </a:fld>
            <a:endParaRPr lang="en-US"/>
          </a:p>
        </p:txBody>
      </p:sp>
      <p:sp>
        <p:nvSpPr>
          <p:cNvPr id="5" name="Marcador de pie de página 4">
            <a:extLst>
              <a:ext uri="{FF2B5EF4-FFF2-40B4-BE49-F238E27FC236}">
                <a16:creationId xmlns:a16="http://schemas.microsoft.com/office/drawing/2014/main" id="{DA9290FC-3D03-6AAC-F2D6-FF6EDEB8AC87}"/>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8AE2A3EE-A394-7A0A-22A0-2EF989CEA35F}"/>
              </a:ext>
            </a:extLst>
          </p:cNvPr>
          <p:cNvSpPr>
            <a:spLocks noGrp="1"/>
          </p:cNvSpPr>
          <p:nvPr>
            <p:ph type="sldNum" sz="quarter" idx="12"/>
          </p:nvPr>
        </p:nvSpPr>
        <p:spPr/>
        <p:txBody>
          <a:bodyPr/>
          <a:lstStyle/>
          <a:p>
            <a:fld id="{87E7843D-FF13-4365-9478-9625B70A2705}" type="slidenum">
              <a:rPr lang="en-US" smtClean="0"/>
              <a:t>64</a:t>
            </a:fld>
            <a:endParaRPr lang="en-US"/>
          </a:p>
        </p:txBody>
      </p:sp>
    </p:spTree>
    <p:extLst>
      <p:ext uri="{BB962C8B-B14F-4D97-AF65-F5344CB8AC3E}">
        <p14:creationId xmlns:p14="http://schemas.microsoft.com/office/powerpoint/2010/main" val="312837578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91D54EB-2E41-E6D9-4634-002267844ACC}"/>
              </a:ext>
            </a:extLst>
          </p:cNvPr>
          <p:cNvSpPr>
            <a:spLocks noGrp="1"/>
          </p:cNvSpPr>
          <p:nvPr>
            <p:ph type="title"/>
          </p:nvPr>
        </p:nvSpPr>
        <p:spPr>
          <a:xfrm>
            <a:off x="695326" y="4742029"/>
            <a:ext cx="10765912" cy="925950"/>
          </a:xfrm>
        </p:spPr>
        <p:txBody>
          <a:bodyPr vert="horz" lIns="91440" tIns="45720" rIns="91440" bIns="45720" rtlCol="0" anchor="t">
            <a:normAutofit/>
          </a:bodyPr>
          <a:lstStyle/>
          <a:p>
            <a:pPr>
              <a:lnSpc>
                <a:spcPct val="90000"/>
              </a:lnSpc>
            </a:pPr>
            <a:r>
              <a:rPr lang="es-CL" sz="4600" noProof="0" dirty="0"/>
              <a:t>Curvas hidrostáticas de un buque</a:t>
            </a:r>
          </a:p>
        </p:txBody>
      </p:sp>
      <p:sp>
        <p:nvSpPr>
          <p:cNvPr id="3" name="Marcador de contenido 2">
            <a:extLst>
              <a:ext uri="{FF2B5EF4-FFF2-40B4-BE49-F238E27FC236}">
                <a16:creationId xmlns:a16="http://schemas.microsoft.com/office/drawing/2014/main" id="{3C742EE8-27BA-8EB1-950F-5CE6F1208758}"/>
              </a:ext>
            </a:extLst>
          </p:cNvPr>
          <p:cNvSpPr>
            <a:spLocks noGrp="1"/>
          </p:cNvSpPr>
          <p:nvPr>
            <p:ph sz="half" idx="1"/>
          </p:nvPr>
        </p:nvSpPr>
        <p:spPr>
          <a:xfrm>
            <a:off x="695325" y="5731877"/>
            <a:ext cx="8829674" cy="429622"/>
          </a:xfrm>
        </p:spPr>
        <p:txBody>
          <a:bodyPr vert="horz" lIns="91440" tIns="45720" rIns="91440" bIns="45720" rtlCol="0" anchor="t">
            <a:normAutofit/>
          </a:bodyPr>
          <a:lstStyle/>
          <a:p>
            <a:pPr marL="0" indent="0">
              <a:buNone/>
            </a:pPr>
            <a:r>
              <a:rPr lang="es-CL" noProof="0" dirty="0"/>
              <a:t>Para el caso del modelo utilizado en la sala de ingeniería ESNAVAL.</a:t>
            </a:r>
          </a:p>
        </p:txBody>
      </p:sp>
      <p:sp>
        <p:nvSpPr>
          <p:cNvPr id="4" name="Marcador de fecha 3">
            <a:extLst>
              <a:ext uri="{FF2B5EF4-FFF2-40B4-BE49-F238E27FC236}">
                <a16:creationId xmlns:a16="http://schemas.microsoft.com/office/drawing/2014/main" id="{B81656C4-5647-BF7C-48C6-F5F83C8803A3}"/>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2EEBA433-B0FC-4449-B922-8D526B0D74C0}" type="datetime1">
              <a:rPr lang="en-US" smtClean="0"/>
              <a:pPr>
                <a:spcAft>
                  <a:spcPts val="600"/>
                </a:spcAft>
              </a:pPr>
              <a:t>2/10/2026</a:t>
            </a:fld>
            <a:endParaRPr lang="en-US"/>
          </a:p>
        </p:txBody>
      </p:sp>
      <p:sp>
        <p:nvSpPr>
          <p:cNvPr id="5" name="Marcador de pie de página 4">
            <a:extLst>
              <a:ext uri="{FF2B5EF4-FFF2-40B4-BE49-F238E27FC236}">
                <a16:creationId xmlns:a16="http://schemas.microsoft.com/office/drawing/2014/main" id="{B8461430-0579-7E2D-E7FC-E43BB86BAF83}"/>
              </a:ext>
            </a:extLst>
          </p:cNvPr>
          <p:cNvSpPr>
            <a:spLocks noGrp="1"/>
          </p:cNvSpPr>
          <p:nvPr>
            <p:ph type="ftr" sz="quarter" idx="11"/>
          </p:nvPr>
        </p:nvSpPr>
        <p:spPr>
          <a:xfrm>
            <a:off x="715383" y="6356350"/>
            <a:ext cx="4539727" cy="365125"/>
          </a:xfrm>
        </p:spPr>
        <p:txBody>
          <a:bodyPr vert="horz" lIns="91440" tIns="45720" rIns="91440" bIns="45720" rtlCol="0" anchor="ctr">
            <a:normAutofit/>
          </a:bodyPr>
          <a:lstStyle/>
          <a:p>
            <a:pPr>
              <a:spcAft>
                <a:spcPts val="600"/>
              </a:spcAft>
            </a:pPr>
            <a:r>
              <a:rPr lang="en-US" kern="1200">
                <a:solidFill>
                  <a:schemeClr val="tx1"/>
                </a:solidFill>
                <a:latin typeface="+mj-lt"/>
                <a:ea typeface="+mn-ea"/>
                <a:cs typeface="+mn-cs"/>
              </a:rPr>
              <a:t>Fundamentos de Estabildad UT 1</a:t>
            </a:r>
          </a:p>
        </p:txBody>
      </p:sp>
      <p:sp>
        <p:nvSpPr>
          <p:cNvPr id="6" name="Marcador de número de diapositiva 5">
            <a:extLst>
              <a:ext uri="{FF2B5EF4-FFF2-40B4-BE49-F238E27FC236}">
                <a16:creationId xmlns:a16="http://schemas.microsoft.com/office/drawing/2014/main" id="{005DB611-55CD-E82D-E4C5-367F3BD24560}"/>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65</a:t>
            </a:fld>
            <a:endParaRPr lang="en-US"/>
          </a:p>
        </p:txBody>
      </p:sp>
      <p:pic>
        <p:nvPicPr>
          <p:cNvPr id="9" name="Marcador de contenido 8" descr="Un barco en el espejo&#10;&#10;Descripción generada automáticamente con confianza media">
            <a:extLst>
              <a:ext uri="{FF2B5EF4-FFF2-40B4-BE49-F238E27FC236}">
                <a16:creationId xmlns:a16="http://schemas.microsoft.com/office/drawing/2014/main" id="{C6DD118D-906A-73A9-FBDD-A39FED6DE965}"/>
              </a:ext>
            </a:extLst>
          </p:cNvPr>
          <p:cNvPicPr>
            <a:picLocks noGrp="1" noChangeAspect="1"/>
          </p:cNvPicPr>
          <p:nvPr>
            <p:ph sz="half" idx="2"/>
          </p:nvPr>
        </p:nvPicPr>
        <p:blipFill>
          <a:blip r:embed="rId2"/>
          <a:stretch>
            <a:fillRect/>
          </a:stretch>
        </p:blipFill>
        <p:spPr>
          <a:xfrm>
            <a:off x="800100" y="1291549"/>
            <a:ext cx="5134573" cy="3016561"/>
          </a:xfrm>
          <a:prstGeom prst="rect">
            <a:avLst/>
          </a:prstGeom>
        </p:spPr>
      </p:pic>
      <p:pic>
        <p:nvPicPr>
          <p:cNvPr id="11" name="Imagen 10" descr="Gráfico, Gráfico de líneas&#10;&#10;Descripción generada automáticamente">
            <a:extLst>
              <a:ext uri="{FF2B5EF4-FFF2-40B4-BE49-F238E27FC236}">
                <a16:creationId xmlns:a16="http://schemas.microsoft.com/office/drawing/2014/main" id="{65163AA2-27E3-0DCC-9047-063F05435D33}"/>
              </a:ext>
            </a:extLst>
          </p:cNvPr>
          <p:cNvPicPr>
            <a:picLocks noChangeAspect="1"/>
          </p:cNvPicPr>
          <p:nvPr/>
        </p:nvPicPr>
        <p:blipFill>
          <a:blip r:embed="rId3"/>
          <a:stretch>
            <a:fillRect/>
          </a:stretch>
        </p:blipFill>
        <p:spPr>
          <a:xfrm>
            <a:off x="6272812" y="1198265"/>
            <a:ext cx="5119088" cy="3109845"/>
          </a:xfrm>
          <a:prstGeom prst="rect">
            <a:avLst/>
          </a:prstGeom>
        </p:spPr>
      </p:pic>
    </p:spTree>
    <p:extLst>
      <p:ext uri="{BB962C8B-B14F-4D97-AF65-F5344CB8AC3E}">
        <p14:creationId xmlns:p14="http://schemas.microsoft.com/office/powerpoint/2010/main" val="93160611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7">
            <a:extLst>
              <a:ext uri="{FF2B5EF4-FFF2-40B4-BE49-F238E27FC236}">
                <a16:creationId xmlns:a16="http://schemas.microsoft.com/office/drawing/2014/main" id="{BEBE1982-A59A-D196-7C68-AE374378C630}"/>
              </a:ext>
            </a:extLst>
          </p:cNvPr>
          <p:cNvSpPr>
            <a:spLocks noGrp="1"/>
          </p:cNvSpPr>
          <p:nvPr>
            <p:ph type="title"/>
          </p:nvPr>
        </p:nvSpPr>
        <p:spPr/>
        <p:txBody>
          <a:bodyPr/>
          <a:lstStyle/>
          <a:p>
            <a:r>
              <a:rPr lang="es-MX" dirty="0"/>
              <a:t>Uso de las Curvas hidrostáticas</a:t>
            </a:r>
            <a:endParaRPr lang="es-CL" dirty="0"/>
          </a:p>
        </p:txBody>
      </p:sp>
      <p:sp>
        <p:nvSpPr>
          <p:cNvPr id="5" name="Marcador de fecha 4">
            <a:extLst>
              <a:ext uri="{FF2B5EF4-FFF2-40B4-BE49-F238E27FC236}">
                <a16:creationId xmlns:a16="http://schemas.microsoft.com/office/drawing/2014/main" id="{DBF5AE44-BEDE-E24B-4E24-434B9283D2A5}"/>
              </a:ext>
            </a:extLst>
          </p:cNvPr>
          <p:cNvSpPr>
            <a:spLocks noGrp="1"/>
          </p:cNvSpPr>
          <p:nvPr>
            <p:ph type="dt" sz="half" idx="10"/>
          </p:nvPr>
        </p:nvSpPr>
        <p:spPr/>
        <p:txBody>
          <a:bodyPr/>
          <a:lstStyle/>
          <a:p>
            <a:fld id="{AB1BF7B6-0351-4C67-B82E-74DB5C7D8F95}" type="datetime1">
              <a:rPr lang="es-CL" smtClean="0"/>
              <a:t>10-02-2026</a:t>
            </a:fld>
            <a:endParaRPr lang="en-US"/>
          </a:p>
        </p:txBody>
      </p:sp>
      <p:sp>
        <p:nvSpPr>
          <p:cNvPr id="6" name="Marcador de pie de página 5">
            <a:extLst>
              <a:ext uri="{FF2B5EF4-FFF2-40B4-BE49-F238E27FC236}">
                <a16:creationId xmlns:a16="http://schemas.microsoft.com/office/drawing/2014/main" id="{DEB2617D-478C-39FC-F12F-ACE9767A03B3}"/>
              </a:ext>
            </a:extLst>
          </p:cNvPr>
          <p:cNvSpPr>
            <a:spLocks noGrp="1"/>
          </p:cNvSpPr>
          <p:nvPr>
            <p:ph type="ftr" sz="quarter" idx="11"/>
          </p:nvPr>
        </p:nvSpPr>
        <p:spPr/>
        <p:txBody>
          <a:bodyPr/>
          <a:lstStyle/>
          <a:p>
            <a:r>
              <a:rPr lang="en-US"/>
              <a:t>Fundamentos de Estabildad UT 1</a:t>
            </a:r>
          </a:p>
        </p:txBody>
      </p:sp>
      <p:sp>
        <p:nvSpPr>
          <p:cNvPr id="7" name="Marcador de número de diapositiva 6">
            <a:extLst>
              <a:ext uri="{FF2B5EF4-FFF2-40B4-BE49-F238E27FC236}">
                <a16:creationId xmlns:a16="http://schemas.microsoft.com/office/drawing/2014/main" id="{279625BB-6878-3694-9B06-A41223F025CF}"/>
              </a:ext>
            </a:extLst>
          </p:cNvPr>
          <p:cNvSpPr>
            <a:spLocks noGrp="1"/>
          </p:cNvSpPr>
          <p:nvPr>
            <p:ph type="sldNum" sz="quarter" idx="12"/>
          </p:nvPr>
        </p:nvSpPr>
        <p:spPr/>
        <p:txBody>
          <a:bodyPr/>
          <a:lstStyle/>
          <a:p>
            <a:fld id="{87E7843D-FF13-4365-9478-9625B70A2705}" type="slidenum">
              <a:rPr lang="en-US" smtClean="0"/>
              <a:t>66</a:t>
            </a:fld>
            <a:endParaRPr lang="en-US"/>
          </a:p>
        </p:txBody>
      </p:sp>
      <p:pic>
        <p:nvPicPr>
          <p:cNvPr id="10" name="Imagen 9">
            <a:extLst>
              <a:ext uri="{FF2B5EF4-FFF2-40B4-BE49-F238E27FC236}">
                <a16:creationId xmlns:a16="http://schemas.microsoft.com/office/drawing/2014/main" id="{17587399-5410-F23B-B082-AA78DA74EC3D}"/>
              </a:ext>
            </a:extLst>
          </p:cNvPr>
          <p:cNvPicPr>
            <a:picLocks noChangeAspect="1"/>
          </p:cNvPicPr>
          <p:nvPr/>
        </p:nvPicPr>
        <p:blipFill>
          <a:blip r:embed="rId2"/>
          <a:stretch>
            <a:fillRect/>
          </a:stretch>
        </p:blipFill>
        <p:spPr>
          <a:xfrm>
            <a:off x="700635" y="1685059"/>
            <a:ext cx="4029075" cy="952500"/>
          </a:xfrm>
          <a:prstGeom prst="rect">
            <a:avLst/>
          </a:prstGeom>
        </p:spPr>
      </p:pic>
      <p:sp>
        <p:nvSpPr>
          <p:cNvPr id="13" name="CuadroTexto 12">
            <a:extLst>
              <a:ext uri="{FF2B5EF4-FFF2-40B4-BE49-F238E27FC236}">
                <a16:creationId xmlns:a16="http://schemas.microsoft.com/office/drawing/2014/main" id="{9DA95331-8E2F-83DD-9F87-5021FAED2775}"/>
              </a:ext>
            </a:extLst>
          </p:cNvPr>
          <p:cNvSpPr txBox="1"/>
          <p:nvPr/>
        </p:nvSpPr>
        <p:spPr>
          <a:xfrm>
            <a:off x="5018809" y="1646795"/>
            <a:ext cx="6505291" cy="646331"/>
          </a:xfrm>
          <a:prstGeom prst="rect">
            <a:avLst/>
          </a:prstGeom>
          <a:noFill/>
        </p:spPr>
        <p:txBody>
          <a:bodyPr wrap="square" rtlCol="0">
            <a:spAutoFit/>
          </a:bodyPr>
          <a:lstStyle/>
          <a:p>
            <a:r>
              <a:rPr lang="es-CL" dirty="0"/>
              <a:t>Las curvas pueden ser en forma de tablas, gráficos nomogramas u otro formato. (Normalmente son para agua salada).</a:t>
            </a:r>
          </a:p>
        </p:txBody>
      </p:sp>
      <p:pic>
        <p:nvPicPr>
          <p:cNvPr id="17" name="Imagen 16">
            <a:extLst>
              <a:ext uri="{FF2B5EF4-FFF2-40B4-BE49-F238E27FC236}">
                <a16:creationId xmlns:a16="http://schemas.microsoft.com/office/drawing/2014/main" id="{F349D43E-49C0-6B14-BF2F-E8968727CA53}"/>
              </a:ext>
            </a:extLst>
          </p:cNvPr>
          <p:cNvPicPr>
            <a:picLocks noChangeAspect="1"/>
          </p:cNvPicPr>
          <p:nvPr/>
        </p:nvPicPr>
        <p:blipFill>
          <a:blip r:embed="rId3"/>
          <a:stretch>
            <a:fillRect/>
          </a:stretch>
        </p:blipFill>
        <p:spPr>
          <a:xfrm>
            <a:off x="700635" y="2640825"/>
            <a:ext cx="5171343" cy="3178545"/>
          </a:xfrm>
          <a:prstGeom prst="rect">
            <a:avLst/>
          </a:prstGeom>
        </p:spPr>
      </p:pic>
      <p:pic>
        <p:nvPicPr>
          <p:cNvPr id="23" name="Imagen 22">
            <a:extLst>
              <a:ext uri="{FF2B5EF4-FFF2-40B4-BE49-F238E27FC236}">
                <a16:creationId xmlns:a16="http://schemas.microsoft.com/office/drawing/2014/main" id="{F3C39B67-1E47-1501-EA55-5F69CCAE30A0}"/>
              </a:ext>
            </a:extLst>
          </p:cNvPr>
          <p:cNvPicPr>
            <a:picLocks noChangeAspect="1"/>
          </p:cNvPicPr>
          <p:nvPr/>
        </p:nvPicPr>
        <p:blipFill>
          <a:blip r:embed="rId4"/>
          <a:stretch>
            <a:fillRect/>
          </a:stretch>
        </p:blipFill>
        <p:spPr>
          <a:xfrm>
            <a:off x="5871978" y="2433984"/>
            <a:ext cx="5753228" cy="3592226"/>
          </a:xfrm>
          <a:prstGeom prst="rect">
            <a:avLst/>
          </a:prstGeom>
        </p:spPr>
      </p:pic>
      <p:sp>
        <p:nvSpPr>
          <p:cNvPr id="25" name="CuadroTexto 24">
            <a:extLst>
              <a:ext uri="{FF2B5EF4-FFF2-40B4-BE49-F238E27FC236}">
                <a16:creationId xmlns:a16="http://schemas.microsoft.com/office/drawing/2014/main" id="{78E6C5E0-5A80-C760-4CBC-957EFBD07DE2}"/>
              </a:ext>
            </a:extLst>
          </p:cNvPr>
          <p:cNvSpPr txBox="1"/>
          <p:nvPr/>
        </p:nvSpPr>
        <p:spPr>
          <a:xfrm>
            <a:off x="937078" y="49294"/>
            <a:ext cx="10218377" cy="646331"/>
          </a:xfrm>
          <a:prstGeom prst="rect">
            <a:avLst/>
          </a:prstGeom>
          <a:solidFill>
            <a:schemeClr val="bg1"/>
          </a:solidFill>
        </p:spPr>
        <p:txBody>
          <a:bodyPr wrap="square">
            <a:spAutoFit/>
          </a:bodyPr>
          <a:lstStyle/>
          <a:p>
            <a:r>
              <a:rPr lang="es-MX" dirty="0"/>
              <a:t>Las curvas que se muestran corresponden a los valores hidrostáticos de un buque de carga general de 135 m de eslora entre perpendiculares y 10.000 toneladas de capacidad de carga (DWT). </a:t>
            </a:r>
            <a:endParaRPr lang="es-CL" dirty="0"/>
          </a:p>
        </p:txBody>
      </p:sp>
      <p:pic>
        <p:nvPicPr>
          <p:cNvPr id="27" name="Imagen 26" descr="Un conjunto de letras negras en un fondo blanco&#10;&#10;Descripción generada automáticamente con confianza media">
            <a:extLst>
              <a:ext uri="{FF2B5EF4-FFF2-40B4-BE49-F238E27FC236}">
                <a16:creationId xmlns:a16="http://schemas.microsoft.com/office/drawing/2014/main" id="{640062E4-4094-4A7D-29C4-2FBEE2C5DF0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60454" y="1669696"/>
            <a:ext cx="6505291" cy="4492679"/>
          </a:xfrm>
          <a:prstGeom prst="rect">
            <a:avLst/>
          </a:prstGeom>
        </p:spPr>
      </p:pic>
      <p:sp>
        <p:nvSpPr>
          <p:cNvPr id="28" name="CuadroTexto 27">
            <a:extLst>
              <a:ext uri="{FF2B5EF4-FFF2-40B4-BE49-F238E27FC236}">
                <a16:creationId xmlns:a16="http://schemas.microsoft.com/office/drawing/2014/main" id="{F6C09529-B391-54C6-F9B3-38FAC23EE850}"/>
              </a:ext>
            </a:extLst>
          </p:cNvPr>
          <p:cNvSpPr txBox="1"/>
          <p:nvPr/>
        </p:nvSpPr>
        <p:spPr>
          <a:xfrm>
            <a:off x="4328160" y="6185102"/>
            <a:ext cx="3535680" cy="646331"/>
          </a:xfrm>
          <a:prstGeom prst="rect">
            <a:avLst/>
          </a:prstGeom>
          <a:solidFill>
            <a:schemeClr val="bg1"/>
          </a:solidFill>
        </p:spPr>
        <p:txBody>
          <a:bodyPr wrap="square" rtlCol="0">
            <a:spAutoFit/>
          </a:bodyPr>
          <a:lstStyle/>
          <a:p>
            <a:r>
              <a:rPr lang="es-CL" dirty="0"/>
              <a:t>Nomograma para un buque de 6.000 t DWT</a:t>
            </a:r>
          </a:p>
        </p:txBody>
      </p:sp>
    </p:spTree>
    <p:extLst>
      <p:ext uri="{BB962C8B-B14F-4D97-AF65-F5344CB8AC3E}">
        <p14:creationId xmlns:p14="http://schemas.microsoft.com/office/powerpoint/2010/main" val="3433193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500"/>
                                        <p:tgtEl>
                                          <p:spTgt spid="27"/>
                                        </p:tgtEl>
                                      </p:cBhvr>
                                    </p:animEffect>
                                  </p:childTnLst>
                                </p:cTn>
                              </p:par>
                              <p:par>
                                <p:cTn id="13" presetID="10" presetClass="exit" presetSubtype="0" fill="hold" nodeType="withEffect">
                                  <p:stCondLst>
                                    <p:cond delay="0"/>
                                  </p:stCondLst>
                                  <p:childTnLst>
                                    <p:animEffect transition="out" filter="fade">
                                      <p:cBhvr>
                                        <p:cTn id="14" dur="500"/>
                                        <p:tgtEl>
                                          <p:spTgt spid="17"/>
                                        </p:tgtEl>
                                      </p:cBhvr>
                                    </p:animEffect>
                                    <p:set>
                                      <p:cBhvr>
                                        <p:cTn id="15" dur="1" fill="hold">
                                          <p:stCondLst>
                                            <p:cond delay="499"/>
                                          </p:stCondLst>
                                        </p:cTn>
                                        <p:tgtEl>
                                          <p:spTgt spid="17"/>
                                        </p:tgtEl>
                                        <p:attrNameLst>
                                          <p:attrName>style.visibility</p:attrName>
                                        </p:attrNameLst>
                                      </p:cBhvr>
                                      <p:to>
                                        <p:strVal val="hidden"/>
                                      </p:to>
                                    </p:set>
                                  </p:childTnLst>
                                </p:cTn>
                              </p:par>
                              <p:par>
                                <p:cTn id="16" presetID="10" presetClass="exit" presetSubtype="0" fill="hold" nodeType="withEffect">
                                  <p:stCondLst>
                                    <p:cond delay="0"/>
                                  </p:stCondLst>
                                  <p:childTnLst>
                                    <p:animEffect transition="out" filter="fade">
                                      <p:cBhvr>
                                        <p:cTn id="17" dur="500"/>
                                        <p:tgtEl>
                                          <p:spTgt spid="23"/>
                                        </p:tgtEl>
                                      </p:cBhvr>
                                    </p:animEffect>
                                    <p:set>
                                      <p:cBhvr>
                                        <p:cTn id="18" dur="1" fill="hold">
                                          <p:stCondLst>
                                            <p:cond delay="499"/>
                                          </p:stCondLst>
                                        </p:cTn>
                                        <p:tgtEl>
                                          <p:spTgt spid="23"/>
                                        </p:tgtEl>
                                        <p:attrNameLst>
                                          <p:attrName>style.visibility</p:attrName>
                                        </p:attrNameLst>
                                      </p:cBhvr>
                                      <p:to>
                                        <p:strVal val="hidden"/>
                                      </p:to>
                                    </p:set>
                                  </p:childTnLst>
                                </p:cTn>
                              </p:par>
                              <p:par>
                                <p:cTn id="19" presetID="10" presetClass="entr" presetSubtype="0"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500"/>
                                        <p:tgtEl>
                                          <p:spTgt spid="28"/>
                                        </p:tgtEl>
                                      </p:cBhvr>
                                    </p:animEffect>
                                  </p:childTnLst>
                                </p:cTn>
                              </p:par>
                              <p:par>
                                <p:cTn id="22" presetID="10" presetClass="exit" presetSubtype="0" fill="hold" grpId="1" nodeType="withEffect">
                                  <p:stCondLst>
                                    <p:cond delay="0"/>
                                  </p:stCondLst>
                                  <p:childTnLst>
                                    <p:animEffect transition="out" filter="fade">
                                      <p:cBhvr>
                                        <p:cTn id="23" dur="500"/>
                                        <p:tgtEl>
                                          <p:spTgt spid="25"/>
                                        </p:tgtEl>
                                      </p:cBhvr>
                                    </p:animEffect>
                                    <p:set>
                                      <p:cBhvr>
                                        <p:cTn id="24" dur="1" fill="hold">
                                          <p:stCondLst>
                                            <p:cond delay="4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P spid="28"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B6B1FA-D05E-0466-EC15-69AA750111BF}"/>
            </a:ext>
          </a:extLst>
        </p:cNvPr>
        <p:cNvGrpSpPr/>
        <p:nvPr/>
      </p:nvGrpSpPr>
      <p:grpSpPr>
        <a:xfrm>
          <a:off x="0" y="0"/>
          <a:ext cx="0" cy="0"/>
          <a:chOff x="0" y="0"/>
          <a:chExt cx="0" cy="0"/>
        </a:xfrm>
      </p:grpSpPr>
      <p:sp>
        <p:nvSpPr>
          <p:cNvPr id="8" name="Título 7">
            <a:extLst>
              <a:ext uri="{FF2B5EF4-FFF2-40B4-BE49-F238E27FC236}">
                <a16:creationId xmlns:a16="http://schemas.microsoft.com/office/drawing/2014/main" id="{B843B3AD-AED7-7872-08D2-FC2E3910B33E}"/>
              </a:ext>
            </a:extLst>
          </p:cNvPr>
          <p:cNvSpPr>
            <a:spLocks noGrp="1"/>
          </p:cNvSpPr>
          <p:nvPr>
            <p:ph type="title"/>
          </p:nvPr>
        </p:nvSpPr>
        <p:spPr>
          <a:xfrm>
            <a:off x="700088" y="909637"/>
            <a:ext cx="5958216" cy="1316736"/>
          </a:xfrm>
        </p:spPr>
        <p:txBody>
          <a:bodyPr vert="horz" lIns="91440" tIns="45720" rIns="91440" bIns="45720" rtlCol="0" anchor="t">
            <a:normAutofit/>
          </a:bodyPr>
          <a:lstStyle/>
          <a:p>
            <a:r>
              <a:rPr lang="en-US" kern="1200" cap="all" spc="30" baseline="0">
                <a:solidFill>
                  <a:schemeClr val="tx1"/>
                </a:solidFill>
                <a:latin typeface="+mj-lt"/>
                <a:ea typeface="+mj-ea"/>
                <a:cs typeface="+mj-cs"/>
              </a:rPr>
              <a:t>Uso de las Curvas hidrostáticas</a:t>
            </a:r>
          </a:p>
        </p:txBody>
      </p:sp>
      <p:sp>
        <p:nvSpPr>
          <p:cNvPr id="12" name="CuadroTexto 11">
            <a:extLst>
              <a:ext uri="{FF2B5EF4-FFF2-40B4-BE49-F238E27FC236}">
                <a16:creationId xmlns:a16="http://schemas.microsoft.com/office/drawing/2014/main" id="{0F56A0B0-9295-E7D0-3FB1-A13012C4A3B4}"/>
              </a:ext>
            </a:extLst>
          </p:cNvPr>
          <p:cNvSpPr txBox="1"/>
          <p:nvPr/>
        </p:nvSpPr>
        <p:spPr>
          <a:xfrm>
            <a:off x="700088" y="2235251"/>
            <a:ext cx="5958216" cy="3603211"/>
          </a:xfrm>
          <a:prstGeom prst="rect">
            <a:avLst/>
          </a:prstGeom>
        </p:spPr>
        <p:txBody>
          <a:bodyPr vert="horz" lIns="91440" tIns="45720" rIns="91440" bIns="45720" rtlCol="0">
            <a:normAutofit/>
          </a:bodyPr>
          <a:lstStyle/>
          <a:p>
            <a:pPr indent="-228600">
              <a:spcAft>
                <a:spcPts val="600"/>
              </a:spcAft>
              <a:buFont typeface="Arial" panose="020B0604020202020204" pitchFamily="34" charset="0"/>
              <a:buChar char="•"/>
            </a:pPr>
            <a:r>
              <a:rPr lang="es-CL" sz="1100" dirty="0"/>
              <a:t>Asumamos que el calado medio es de 6 m.</a:t>
            </a:r>
          </a:p>
          <a:p>
            <a:pPr lvl="1" indent="-228600">
              <a:spcAft>
                <a:spcPts val="600"/>
              </a:spcAft>
              <a:buFont typeface="Arial" panose="020B0604020202020204" pitchFamily="34" charset="0"/>
              <a:buChar char="•"/>
            </a:pPr>
            <a:r>
              <a:rPr lang="es-CL" sz="1100" dirty="0"/>
              <a:t>En cada intersección con una curva y esta línea de 6 m, proyecta hacia abajo y lee en la escala apropiada en el eje ‘x’:</a:t>
            </a:r>
          </a:p>
          <a:p>
            <a:pPr lvl="1" indent="-228600">
              <a:spcAft>
                <a:spcPts val="600"/>
              </a:spcAft>
              <a:buFont typeface="Arial" panose="020B0604020202020204" pitchFamily="34" charset="0"/>
              <a:buChar char="•"/>
            </a:pPr>
            <a:r>
              <a:rPr lang="es-CL" sz="1100" dirty="0"/>
              <a:t>Para nuestras curvas hidrostáticas, en un proyecto medio de 6 m, por ejemplo, obtendríamos lo siguiente:</a:t>
            </a:r>
          </a:p>
          <a:p>
            <a:pPr lvl="2" indent="-228600">
              <a:spcAft>
                <a:spcPts val="600"/>
              </a:spcAft>
              <a:buFont typeface="+mj-lt"/>
              <a:buAutoNum type="alphaLcPeriod"/>
            </a:pPr>
            <a:r>
              <a:rPr lang="es-CL" sz="1100" dirty="0"/>
              <a:t>Desplazamiento: 10.293 toneladas</a:t>
            </a:r>
          </a:p>
          <a:p>
            <a:pPr lvl="2" indent="-228600">
              <a:spcAft>
                <a:spcPts val="600"/>
              </a:spcAft>
              <a:buFont typeface="+mj-lt"/>
              <a:buAutoNum type="alphaLcPeriod"/>
            </a:pPr>
            <a:r>
              <a:rPr lang="es-CL" sz="1100" dirty="0"/>
              <a:t>Toneladas por centímetro de inmersión: 19,70 toneladas.</a:t>
            </a:r>
          </a:p>
          <a:p>
            <a:pPr lvl="2" indent="-228600">
              <a:spcAft>
                <a:spcPts val="600"/>
              </a:spcAft>
              <a:buFont typeface="+mj-lt"/>
              <a:buAutoNum type="alphaLcPeriod"/>
            </a:pPr>
            <a:r>
              <a:rPr lang="es-CL" sz="1100" dirty="0"/>
              <a:t>Momento para cambiar de asiento en 1 cm: 152,5 toneladas por metro</a:t>
            </a:r>
          </a:p>
          <a:p>
            <a:pPr lvl="2" indent="-228600">
              <a:spcAft>
                <a:spcPts val="600"/>
              </a:spcAft>
              <a:buFont typeface="+mj-lt"/>
              <a:buAutoNum type="alphaLcPeriod"/>
            </a:pPr>
            <a:r>
              <a:rPr lang="es-CL" sz="1100" dirty="0"/>
              <a:t>LCF: 0,05 metros a proa de la cuaderna maestra.</a:t>
            </a:r>
          </a:p>
          <a:p>
            <a:pPr lvl="2" indent="-228600">
              <a:spcAft>
                <a:spcPts val="600"/>
              </a:spcAft>
              <a:buFont typeface="+mj-lt"/>
              <a:buAutoNum type="alphaLcPeriod"/>
            </a:pPr>
            <a:r>
              <a:rPr lang="es-CL" sz="1100" dirty="0"/>
              <a:t>LCB: 0,08 metros a proa de la cuaderna maestra</a:t>
            </a:r>
          </a:p>
          <a:p>
            <a:pPr indent="-228600">
              <a:spcAft>
                <a:spcPts val="600"/>
              </a:spcAft>
              <a:buFont typeface="Arial" panose="020B0604020202020204" pitchFamily="34" charset="0"/>
              <a:buChar char="•"/>
            </a:pPr>
            <a:r>
              <a:rPr lang="es-CL" sz="1100" dirty="0"/>
              <a:t>LCF y LCB son distancias medidas desde la cuaderna maestra.</a:t>
            </a:r>
          </a:p>
        </p:txBody>
      </p:sp>
      <p:sp>
        <p:nvSpPr>
          <p:cNvPr id="5" name="Marcador de fecha 4">
            <a:extLst>
              <a:ext uri="{FF2B5EF4-FFF2-40B4-BE49-F238E27FC236}">
                <a16:creationId xmlns:a16="http://schemas.microsoft.com/office/drawing/2014/main" id="{520EF386-3D4E-9BA2-EB6F-6BAAF4BFA485}"/>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AB1BF7B6-0351-4C67-B82E-74DB5C7D8F95}" type="datetime1">
              <a:rPr lang="en-US" smtClean="0"/>
              <a:pPr>
                <a:spcAft>
                  <a:spcPts val="600"/>
                </a:spcAft>
              </a:pPr>
              <a:t>2/10/2026</a:t>
            </a:fld>
            <a:endParaRPr lang="en-US" dirty="0"/>
          </a:p>
        </p:txBody>
      </p:sp>
      <p:sp>
        <p:nvSpPr>
          <p:cNvPr id="6" name="Marcador de pie de página 5">
            <a:extLst>
              <a:ext uri="{FF2B5EF4-FFF2-40B4-BE49-F238E27FC236}">
                <a16:creationId xmlns:a16="http://schemas.microsoft.com/office/drawing/2014/main" id="{678FFF25-48BC-CE46-0161-2FF18D9A8CCF}"/>
              </a:ext>
            </a:extLst>
          </p:cNvPr>
          <p:cNvSpPr>
            <a:spLocks noGrp="1"/>
          </p:cNvSpPr>
          <p:nvPr>
            <p:ph type="ftr" sz="quarter" idx="11"/>
          </p:nvPr>
        </p:nvSpPr>
        <p:spPr>
          <a:xfrm>
            <a:off x="715383" y="6356350"/>
            <a:ext cx="4539727" cy="365125"/>
          </a:xfrm>
        </p:spPr>
        <p:txBody>
          <a:bodyPr vert="horz" lIns="91440" tIns="45720" rIns="91440" bIns="45720" rtlCol="0" anchor="ctr">
            <a:normAutofit/>
          </a:bodyPr>
          <a:lstStyle/>
          <a:p>
            <a:pPr>
              <a:spcAft>
                <a:spcPts val="600"/>
              </a:spcAft>
            </a:pPr>
            <a:r>
              <a:rPr lang="en-US" kern="1200" dirty="0" err="1">
                <a:solidFill>
                  <a:schemeClr val="tx1"/>
                </a:solidFill>
                <a:latin typeface="+mj-lt"/>
                <a:ea typeface="+mn-ea"/>
                <a:cs typeface="+mn-cs"/>
              </a:rPr>
              <a:t>Fundamentos</a:t>
            </a:r>
            <a:r>
              <a:rPr lang="en-US" kern="1200" dirty="0">
                <a:solidFill>
                  <a:schemeClr val="tx1"/>
                </a:solidFill>
                <a:latin typeface="+mj-lt"/>
                <a:ea typeface="+mn-ea"/>
                <a:cs typeface="+mn-cs"/>
              </a:rPr>
              <a:t> de </a:t>
            </a:r>
            <a:r>
              <a:rPr lang="en-US" kern="1200" dirty="0" err="1">
                <a:solidFill>
                  <a:schemeClr val="tx1"/>
                </a:solidFill>
                <a:latin typeface="+mj-lt"/>
                <a:ea typeface="+mn-ea"/>
                <a:cs typeface="+mn-cs"/>
              </a:rPr>
              <a:t>Estabildad</a:t>
            </a:r>
            <a:r>
              <a:rPr lang="en-US" kern="1200" dirty="0">
                <a:solidFill>
                  <a:schemeClr val="tx1"/>
                </a:solidFill>
                <a:latin typeface="+mj-lt"/>
                <a:ea typeface="+mn-ea"/>
                <a:cs typeface="+mn-cs"/>
              </a:rPr>
              <a:t> UT 1</a:t>
            </a:r>
          </a:p>
        </p:txBody>
      </p:sp>
      <p:sp>
        <p:nvSpPr>
          <p:cNvPr id="7" name="Marcador de número de diapositiva 6">
            <a:extLst>
              <a:ext uri="{FF2B5EF4-FFF2-40B4-BE49-F238E27FC236}">
                <a16:creationId xmlns:a16="http://schemas.microsoft.com/office/drawing/2014/main" id="{1397D98B-A568-0744-5739-DBFDE679EC74}"/>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67</a:t>
            </a:fld>
            <a:endParaRPr lang="en-US"/>
          </a:p>
        </p:txBody>
      </p:sp>
      <p:pic>
        <p:nvPicPr>
          <p:cNvPr id="2" name="Imagen 1">
            <a:extLst>
              <a:ext uri="{FF2B5EF4-FFF2-40B4-BE49-F238E27FC236}">
                <a16:creationId xmlns:a16="http://schemas.microsoft.com/office/drawing/2014/main" id="{F0179884-F367-47E8-3ACD-6EDE0AA4EFA4}"/>
              </a:ext>
            </a:extLst>
          </p:cNvPr>
          <p:cNvPicPr>
            <a:picLocks noChangeAspect="1"/>
          </p:cNvPicPr>
          <p:nvPr/>
        </p:nvPicPr>
        <p:blipFill>
          <a:blip r:embed="rId2"/>
          <a:stretch>
            <a:fillRect/>
          </a:stretch>
        </p:blipFill>
        <p:spPr>
          <a:xfrm>
            <a:off x="6515100" y="2331080"/>
            <a:ext cx="5576058" cy="3485036"/>
          </a:xfrm>
          <a:prstGeom prst="rect">
            <a:avLst/>
          </a:prstGeom>
        </p:spPr>
      </p:pic>
      <p:pic>
        <p:nvPicPr>
          <p:cNvPr id="10" name="Imagen 9">
            <a:extLst>
              <a:ext uri="{FF2B5EF4-FFF2-40B4-BE49-F238E27FC236}">
                <a16:creationId xmlns:a16="http://schemas.microsoft.com/office/drawing/2014/main" id="{AFAB6892-7D47-FBD7-3363-A9D543742D67}"/>
              </a:ext>
            </a:extLst>
          </p:cNvPr>
          <p:cNvPicPr>
            <a:picLocks noChangeAspect="1"/>
          </p:cNvPicPr>
          <p:nvPr/>
        </p:nvPicPr>
        <p:blipFill>
          <a:blip r:embed="rId3"/>
          <a:stretch>
            <a:fillRect/>
          </a:stretch>
        </p:blipFill>
        <p:spPr>
          <a:xfrm>
            <a:off x="7020560" y="909637"/>
            <a:ext cx="4076700" cy="968215"/>
          </a:xfrm>
          <a:prstGeom prst="rect">
            <a:avLst/>
          </a:prstGeom>
        </p:spPr>
      </p:pic>
      <p:cxnSp>
        <p:nvCxnSpPr>
          <p:cNvPr id="4" name="Conector recto 3">
            <a:extLst>
              <a:ext uri="{FF2B5EF4-FFF2-40B4-BE49-F238E27FC236}">
                <a16:creationId xmlns:a16="http://schemas.microsoft.com/office/drawing/2014/main" id="{9B1BA8E8-F230-E3D6-8170-81976CDAD742}"/>
              </a:ext>
            </a:extLst>
          </p:cNvPr>
          <p:cNvCxnSpPr/>
          <p:nvPr/>
        </p:nvCxnSpPr>
        <p:spPr>
          <a:xfrm>
            <a:off x="7337728" y="3580109"/>
            <a:ext cx="4368659"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Conector recto de flecha 10">
            <a:extLst>
              <a:ext uri="{FF2B5EF4-FFF2-40B4-BE49-F238E27FC236}">
                <a16:creationId xmlns:a16="http://schemas.microsoft.com/office/drawing/2014/main" id="{9728F746-14E4-B6FC-0292-A51ABED6E1B7}"/>
              </a:ext>
            </a:extLst>
          </p:cNvPr>
          <p:cNvCxnSpPr>
            <a:cxnSpLocks/>
          </p:cNvCxnSpPr>
          <p:nvPr/>
        </p:nvCxnSpPr>
        <p:spPr>
          <a:xfrm>
            <a:off x="8317424" y="3605939"/>
            <a:ext cx="0" cy="1632488"/>
          </a:xfrm>
          <a:prstGeom prst="straightConnector1">
            <a:avLst/>
          </a:prstGeom>
          <a:ln w="15875">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4" name="Conector recto de flecha 13">
            <a:extLst>
              <a:ext uri="{FF2B5EF4-FFF2-40B4-BE49-F238E27FC236}">
                <a16:creationId xmlns:a16="http://schemas.microsoft.com/office/drawing/2014/main" id="{95AB73A1-726C-BD9C-E654-26F0D40E5D25}"/>
              </a:ext>
            </a:extLst>
          </p:cNvPr>
          <p:cNvCxnSpPr>
            <a:cxnSpLocks/>
          </p:cNvCxnSpPr>
          <p:nvPr/>
        </p:nvCxnSpPr>
        <p:spPr>
          <a:xfrm>
            <a:off x="9247322" y="3600773"/>
            <a:ext cx="0" cy="1146874"/>
          </a:xfrm>
          <a:prstGeom prst="straightConnector1">
            <a:avLst/>
          </a:prstGeom>
          <a:ln w="15875">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6" name="Conector recto de flecha 15">
            <a:extLst>
              <a:ext uri="{FF2B5EF4-FFF2-40B4-BE49-F238E27FC236}">
                <a16:creationId xmlns:a16="http://schemas.microsoft.com/office/drawing/2014/main" id="{C9F68A14-A159-C4EF-D4C5-DEACA115105C}"/>
              </a:ext>
            </a:extLst>
          </p:cNvPr>
          <p:cNvCxnSpPr>
            <a:cxnSpLocks/>
          </p:cNvCxnSpPr>
          <p:nvPr/>
        </p:nvCxnSpPr>
        <p:spPr>
          <a:xfrm>
            <a:off x="10698997" y="3600773"/>
            <a:ext cx="0" cy="1369017"/>
          </a:xfrm>
          <a:prstGeom prst="straightConnector1">
            <a:avLst/>
          </a:prstGeom>
          <a:ln w="15875">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20" name="Conector recto de flecha 19">
            <a:extLst>
              <a:ext uri="{FF2B5EF4-FFF2-40B4-BE49-F238E27FC236}">
                <a16:creationId xmlns:a16="http://schemas.microsoft.com/office/drawing/2014/main" id="{56D9811F-7412-1E1F-94DC-9DE2466BB8CF}"/>
              </a:ext>
            </a:extLst>
          </p:cNvPr>
          <p:cNvCxnSpPr>
            <a:cxnSpLocks/>
          </p:cNvCxnSpPr>
          <p:nvPr/>
        </p:nvCxnSpPr>
        <p:spPr>
          <a:xfrm>
            <a:off x="11008963" y="3600773"/>
            <a:ext cx="0" cy="2133600"/>
          </a:xfrm>
          <a:prstGeom prst="straightConnector1">
            <a:avLst/>
          </a:prstGeom>
          <a:ln w="15875">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24" name="Conector recto de flecha 23">
            <a:extLst>
              <a:ext uri="{FF2B5EF4-FFF2-40B4-BE49-F238E27FC236}">
                <a16:creationId xmlns:a16="http://schemas.microsoft.com/office/drawing/2014/main" id="{03F4AC63-A4ED-B701-D942-5274B9D07925}"/>
              </a:ext>
            </a:extLst>
          </p:cNvPr>
          <p:cNvCxnSpPr>
            <a:cxnSpLocks/>
          </p:cNvCxnSpPr>
          <p:nvPr/>
        </p:nvCxnSpPr>
        <p:spPr>
          <a:xfrm flipH="1">
            <a:off x="11255189" y="3600773"/>
            <a:ext cx="15499" cy="1864963"/>
          </a:xfrm>
          <a:prstGeom prst="straightConnector1">
            <a:avLst/>
          </a:prstGeom>
          <a:ln w="15875">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9431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2" end="2"/>
                                            </p:txEl>
                                          </p:spTgt>
                                        </p:tgtEl>
                                        <p:attrNameLst>
                                          <p:attrName>style.visibility</p:attrName>
                                        </p:attrNameLst>
                                      </p:cBhvr>
                                      <p:to>
                                        <p:strVal val="visible"/>
                                      </p:to>
                                    </p:set>
                                    <p:animEffect transition="in" filter="fade">
                                      <p:cBhvr>
                                        <p:cTn id="7" dur="500"/>
                                        <p:tgtEl>
                                          <p:spTgt spid="12">
                                            <p:txEl>
                                              <p:pRg st="2" end="2"/>
                                            </p:txEl>
                                          </p:spTgt>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2">
                                            <p:txEl>
                                              <p:pRg st="3" end="3"/>
                                            </p:txEl>
                                          </p:spTgt>
                                        </p:tgtEl>
                                        <p:attrNameLst>
                                          <p:attrName>style.visibility</p:attrName>
                                        </p:attrNameLst>
                                      </p:cBhvr>
                                      <p:to>
                                        <p:strVal val="visible"/>
                                      </p:to>
                                    </p:set>
                                    <p:animEffect transition="in" filter="fade">
                                      <p:cBhvr>
                                        <p:cTn id="16" dur="500"/>
                                        <p:tgtEl>
                                          <p:spTgt spid="12">
                                            <p:txEl>
                                              <p:pRg st="3" end="3"/>
                                            </p:txEl>
                                          </p:spTgt>
                                        </p:tgtEl>
                                      </p:cBhvr>
                                    </p:animEffect>
                                  </p:childTnLst>
                                </p:cTn>
                              </p:par>
                            </p:childTnLst>
                          </p:cTn>
                        </p:par>
                        <p:par>
                          <p:cTn id="17" fill="hold">
                            <p:stCondLst>
                              <p:cond delay="500"/>
                            </p:stCondLst>
                            <p:childTnLst>
                              <p:par>
                                <p:cTn id="18" presetID="17" presetClass="entr" presetSubtype="10" fill="hold" nodeType="after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p:cTn id="20" dur="500" fill="hold"/>
                                        <p:tgtEl>
                                          <p:spTgt spid="14"/>
                                        </p:tgtEl>
                                        <p:attrNameLst>
                                          <p:attrName>ppt_w</p:attrName>
                                        </p:attrNameLst>
                                      </p:cBhvr>
                                      <p:tavLst>
                                        <p:tav tm="0">
                                          <p:val>
                                            <p:fltVal val="0"/>
                                          </p:val>
                                        </p:tav>
                                        <p:tav tm="100000">
                                          <p:val>
                                            <p:strVal val="#ppt_w"/>
                                          </p:val>
                                        </p:tav>
                                      </p:tavLst>
                                    </p:anim>
                                    <p:anim calcmode="lin" valueType="num">
                                      <p:cBhvr>
                                        <p:cTn id="21" dur="5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2">
                                            <p:txEl>
                                              <p:pRg st="4" end="4"/>
                                            </p:txEl>
                                          </p:spTgt>
                                        </p:tgtEl>
                                        <p:attrNameLst>
                                          <p:attrName>style.visibility</p:attrName>
                                        </p:attrNameLst>
                                      </p:cBhvr>
                                      <p:to>
                                        <p:strVal val="visible"/>
                                      </p:to>
                                    </p:set>
                                    <p:animEffect transition="in" filter="fade">
                                      <p:cBhvr>
                                        <p:cTn id="26" dur="500"/>
                                        <p:tgtEl>
                                          <p:spTgt spid="12">
                                            <p:txEl>
                                              <p:pRg st="4" end="4"/>
                                            </p:txEl>
                                          </p:spTgt>
                                        </p:tgtEl>
                                      </p:cBhvr>
                                    </p:animEffect>
                                  </p:childTnLst>
                                </p:cTn>
                              </p:par>
                            </p:childTnLst>
                          </p:cTn>
                        </p:par>
                        <p:par>
                          <p:cTn id="27" fill="hold">
                            <p:stCondLst>
                              <p:cond delay="500"/>
                            </p:stCondLst>
                            <p:childTnLst>
                              <p:par>
                                <p:cTn id="28" presetID="17" presetClass="entr" presetSubtype="10"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ppt_w</p:attrName>
                                        </p:attrNameLst>
                                      </p:cBhvr>
                                      <p:tavLst>
                                        <p:tav tm="0">
                                          <p:val>
                                            <p:fltVal val="0"/>
                                          </p:val>
                                        </p:tav>
                                        <p:tav tm="100000">
                                          <p:val>
                                            <p:strVal val="#ppt_w"/>
                                          </p:val>
                                        </p:tav>
                                      </p:tavLst>
                                    </p:anim>
                                    <p:anim calcmode="lin" valueType="num">
                                      <p:cBhvr>
                                        <p:cTn id="31" dur="5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2">
                                            <p:txEl>
                                              <p:pRg st="5" end="5"/>
                                            </p:txEl>
                                          </p:spTgt>
                                        </p:tgtEl>
                                        <p:attrNameLst>
                                          <p:attrName>style.visibility</p:attrName>
                                        </p:attrNameLst>
                                      </p:cBhvr>
                                      <p:to>
                                        <p:strVal val="visible"/>
                                      </p:to>
                                    </p:set>
                                    <p:animEffect transition="in" filter="fade">
                                      <p:cBhvr>
                                        <p:cTn id="36" dur="500"/>
                                        <p:tgtEl>
                                          <p:spTgt spid="12">
                                            <p:txEl>
                                              <p:pRg st="5" end="5"/>
                                            </p:txEl>
                                          </p:spTgt>
                                        </p:tgtEl>
                                      </p:cBhvr>
                                    </p:animEffect>
                                  </p:childTnLst>
                                </p:cTn>
                              </p:par>
                            </p:childTnLst>
                          </p:cTn>
                        </p:par>
                        <p:par>
                          <p:cTn id="37" fill="hold">
                            <p:stCondLst>
                              <p:cond delay="500"/>
                            </p:stCondLst>
                            <p:childTnLst>
                              <p:par>
                                <p:cTn id="38" presetID="17" presetClass="entr" presetSubtype="10"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12">
                                            <p:txEl>
                                              <p:pRg st="6" end="6"/>
                                            </p:txEl>
                                          </p:spTgt>
                                        </p:tgtEl>
                                        <p:attrNameLst>
                                          <p:attrName>style.visibility</p:attrName>
                                        </p:attrNameLst>
                                      </p:cBhvr>
                                      <p:to>
                                        <p:strVal val="visible"/>
                                      </p:to>
                                    </p:set>
                                    <p:animEffect transition="in" filter="fade">
                                      <p:cBhvr>
                                        <p:cTn id="46" dur="500"/>
                                        <p:tgtEl>
                                          <p:spTgt spid="12">
                                            <p:txEl>
                                              <p:pRg st="6" end="6"/>
                                            </p:txEl>
                                          </p:spTgt>
                                        </p:tgtEl>
                                      </p:cBhvr>
                                    </p:animEffect>
                                  </p:childTnLst>
                                </p:cTn>
                              </p:par>
                            </p:childTnLst>
                          </p:cTn>
                        </p:par>
                        <p:par>
                          <p:cTn id="47" fill="hold">
                            <p:stCondLst>
                              <p:cond delay="500"/>
                            </p:stCondLst>
                            <p:childTnLst>
                              <p:par>
                                <p:cTn id="48" presetID="17" presetClass="entr" presetSubtype="10" fill="hold" nodeType="after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p:cTn id="50" dur="500" fill="hold"/>
                                        <p:tgtEl>
                                          <p:spTgt spid="20"/>
                                        </p:tgtEl>
                                        <p:attrNameLst>
                                          <p:attrName>ppt_w</p:attrName>
                                        </p:attrNameLst>
                                      </p:cBhvr>
                                      <p:tavLst>
                                        <p:tav tm="0">
                                          <p:val>
                                            <p:fltVal val="0"/>
                                          </p:val>
                                        </p:tav>
                                        <p:tav tm="100000">
                                          <p:val>
                                            <p:strVal val="#ppt_w"/>
                                          </p:val>
                                        </p:tav>
                                      </p:tavLst>
                                    </p:anim>
                                    <p:anim calcmode="lin" valueType="num">
                                      <p:cBhvr>
                                        <p:cTn id="51" dur="500" fill="hold"/>
                                        <p:tgtEl>
                                          <p:spTgt spid="20"/>
                                        </p:tgtEl>
                                        <p:attrNameLst>
                                          <p:attrName>ppt_h</p:attrName>
                                        </p:attrNameLst>
                                      </p:cBhvr>
                                      <p:tavLst>
                                        <p:tav tm="0">
                                          <p:val>
                                            <p:strVal val="#ppt_h"/>
                                          </p:val>
                                        </p:tav>
                                        <p:tav tm="100000">
                                          <p:val>
                                            <p:strVal val="#ppt_h"/>
                                          </p:val>
                                        </p:tav>
                                      </p:tavLst>
                                    </p:anim>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12">
                                            <p:txEl>
                                              <p:pRg st="7" end="7"/>
                                            </p:txEl>
                                          </p:spTgt>
                                        </p:tgtEl>
                                        <p:attrNameLst>
                                          <p:attrName>style.visibility</p:attrName>
                                        </p:attrNameLst>
                                      </p:cBhvr>
                                      <p:to>
                                        <p:strVal val="visible"/>
                                      </p:to>
                                    </p:set>
                                    <p:animEffect transition="in" filter="fade">
                                      <p:cBhvr>
                                        <p:cTn id="56" dur="500"/>
                                        <p:tgtEl>
                                          <p:spTgt spid="12">
                                            <p:txEl>
                                              <p:pRg st="7" end="7"/>
                                            </p:txEl>
                                          </p:spTgt>
                                        </p:tgtEl>
                                      </p:cBhvr>
                                    </p:animEffect>
                                  </p:childTnLst>
                                </p:cTn>
                              </p:par>
                            </p:childTnLst>
                          </p:cTn>
                        </p:par>
                        <p:par>
                          <p:cTn id="57" fill="hold">
                            <p:stCondLst>
                              <p:cond delay="500"/>
                            </p:stCondLst>
                            <p:childTnLst>
                              <p:par>
                                <p:cTn id="58" presetID="17" presetClass="entr" presetSubtype="10" fill="hold" nodeType="afterEffect">
                                  <p:stCondLst>
                                    <p:cond delay="0"/>
                                  </p:stCondLst>
                                  <p:childTnLst>
                                    <p:set>
                                      <p:cBhvr>
                                        <p:cTn id="59" dur="1" fill="hold">
                                          <p:stCondLst>
                                            <p:cond delay="0"/>
                                          </p:stCondLst>
                                        </p:cTn>
                                        <p:tgtEl>
                                          <p:spTgt spid="24"/>
                                        </p:tgtEl>
                                        <p:attrNameLst>
                                          <p:attrName>style.visibility</p:attrName>
                                        </p:attrNameLst>
                                      </p:cBhvr>
                                      <p:to>
                                        <p:strVal val="visible"/>
                                      </p:to>
                                    </p:set>
                                    <p:anim calcmode="lin" valueType="num">
                                      <p:cBhvr>
                                        <p:cTn id="60" dur="500" fill="hold"/>
                                        <p:tgtEl>
                                          <p:spTgt spid="24"/>
                                        </p:tgtEl>
                                        <p:attrNameLst>
                                          <p:attrName>ppt_w</p:attrName>
                                        </p:attrNameLst>
                                      </p:cBhvr>
                                      <p:tavLst>
                                        <p:tav tm="0">
                                          <p:val>
                                            <p:fltVal val="0"/>
                                          </p:val>
                                        </p:tav>
                                        <p:tav tm="100000">
                                          <p:val>
                                            <p:strVal val="#ppt_w"/>
                                          </p:val>
                                        </p:tav>
                                      </p:tavLst>
                                    </p:anim>
                                    <p:anim calcmode="lin" valueType="num">
                                      <p:cBhvr>
                                        <p:cTn id="61" dur="500" fill="hold"/>
                                        <p:tgtEl>
                                          <p:spTgt spid="24"/>
                                        </p:tgtEl>
                                        <p:attrNameLst>
                                          <p:attrName>ppt_h</p:attrName>
                                        </p:attrNameLst>
                                      </p:cBhvr>
                                      <p:tavLst>
                                        <p:tav tm="0">
                                          <p:val>
                                            <p:strVal val="#ppt_h"/>
                                          </p:val>
                                        </p:tav>
                                        <p:tav tm="100000">
                                          <p:val>
                                            <p:strVal val="#ppt_h"/>
                                          </p:val>
                                        </p:tav>
                                      </p:tavLst>
                                    </p:anim>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12">
                                            <p:txEl>
                                              <p:pRg st="8" end="8"/>
                                            </p:txEl>
                                          </p:spTgt>
                                        </p:tgtEl>
                                        <p:attrNameLst>
                                          <p:attrName>style.visibility</p:attrName>
                                        </p:attrNameLst>
                                      </p:cBhvr>
                                      <p:to>
                                        <p:strVal val="visible"/>
                                      </p:to>
                                    </p:set>
                                    <p:animEffect transition="in" filter="fade">
                                      <p:cBhvr>
                                        <p:cTn id="66" dur="500"/>
                                        <p:tgtEl>
                                          <p:spTgt spid="1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0DB53C-A68C-7D51-3862-D942F7A47BB0}"/>
              </a:ext>
            </a:extLst>
          </p:cNvPr>
          <p:cNvSpPr>
            <a:spLocks noGrp="1"/>
          </p:cNvSpPr>
          <p:nvPr>
            <p:ph type="title"/>
          </p:nvPr>
        </p:nvSpPr>
        <p:spPr/>
        <p:txBody>
          <a:bodyPr>
            <a:normAutofit/>
          </a:bodyPr>
          <a:lstStyle/>
          <a:p>
            <a:r>
              <a:rPr lang="es-ES" dirty="0"/>
              <a:t>Uso de curvas cruzadas</a:t>
            </a:r>
            <a:br>
              <a:rPr lang="es-ES" dirty="0"/>
            </a:br>
            <a:r>
              <a:rPr lang="es-ES" sz="4000" dirty="0"/>
              <a:t>Desplazamiento</a:t>
            </a:r>
            <a:endParaRPr lang="es-CL" dirty="0"/>
          </a:p>
        </p:txBody>
      </p:sp>
      <p:sp>
        <p:nvSpPr>
          <p:cNvPr id="3" name="Marcador de contenido 2">
            <a:extLst>
              <a:ext uri="{FF2B5EF4-FFF2-40B4-BE49-F238E27FC236}">
                <a16:creationId xmlns:a16="http://schemas.microsoft.com/office/drawing/2014/main" id="{BDB93AC9-6951-10BE-EA4A-C32ED49389D3}"/>
              </a:ext>
            </a:extLst>
          </p:cNvPr>
          <p:cNvSpPr>
            <a:spLocks noGrp="1"/>
          </p:cNvSpPr>
          <p:nvPr>
            <p:ph idx="1"/>
          </p:nvPr>
        </p:nvSpPr>
        <p:spPr/>
        <p:txBody>
          <a:bodyPr/>
          <a:lstStyle/>
          <a:p>
            <a:endParaRPr lang="es-CL" dirty="0"/>
          </a:p>
        </p:txBody>
      </p:sp>
      <p:sp>
        <p:nvSpPr>
          <p:cNvPr id="4" name="Marcador de fecha 3">
            <a:extLst>
              <a:ext uri="{FF2B5EF4-FFF2-40B4-BE49-F238E27FC236}">
                <a16:creationId xmlns:a16="http://schemas.microsoft.com/office/drawing/2014/main" id="{01427EE2-E652-A1CB-66CA-1FA16FD70B00}"/>
              </a:ext>
            </a:extLst>
          </p:cNvPr>
          <p:cNvSpPr>
            <a:spLocks noGrp="1"/>
          </p:cNvSpPr>
          <p:nvPr>
            <p:ph type="dt" sz="half" idx="10"/>
          </p:nvPr>
        </p:nvSpPr>
        <p:spPr/>
        <p:txBody>
          <a:bodyPr/>
          <a:lstStyle/>
          <a:p>
            <a:fld id="{2EEBA433-B0FC-4449-B922-8D526B0D74C0}" type="datetime1">
              <a:rPr lang="es-CL" smtClean="0"/>
              <a:t>10-02-2026</a:t>
            </a:fld>
            <a:endParaRPr lang="en-US"/>
          </a:p>
        </p:txBody>
      </p:sp>
      <p:sp>
        <p:nvSpPr>
          <p:cNvPr id="5" name="Marcador de pie de página 4">
            <a:extLst>
              <a:ext uri="{FF2B5EF4-FFF2-40B4-BE49-F238E27FC236}">
                <a16:creationId xmlns:a16="http://schemas.microsoft.com/office/drawing/2014/main" id="{8432B88F-4F6E-1743-D138-45A750D06CA7}"/>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93893646-B1B5-DAEF-4108-9A5F18A521E0}"/>
              </a:ext>
            </a:extLst>
          </p:cNvPr>
          <p:cNvSpPr>
            <a:spLocks noGrp="1"/>
          </p:cNvSpPr>
          <p:nvPr>
            <p:ph type="sldNum" sz="quarter" idx="12"/>
          </p:nvPr>
        </p:nvSpPr>
        <p:spPr/>
        <p:txBody>
          <a:bodyPr/>
          <a:lstStyle/>
          <a:p>
            <a:fld id="{87E7843D-FF13-4365-9478-9625B70A2705}" type="slidenum">
              <a:rPr lang="en-US" smtClean="0"/>
              <a:t>68</a:t>
            </a:fld>
            <a:endParaRPr lang="en-US"/>
          </a:p>
        </p:txBody>
      </p:sp>
      <p:pic>
        <p:nvPicPr>
          <p:cNvPr id="8" name="6 Marcador de contenido" descr="CurvasCarenaDerecha.png">
            <a:extLst>
              <a:ext uri="{FF2B5EF4-FFF2-40B4-BE49-F238E27FC236}">
                <a16:creationId xmlns:a16="http://schemas.microsoft.com/office/drawing/2014/main" id="{4EE5B4ED-BEDB-D696-D6E3-2A6D1E848364}"/>
              </a:ext>
            </a:extLst>
          </p:cNvPr>
          <p:cNvPicPr>
            <a:picLocks noChangeAspect="1"/>
          </p:cNvPicPr>
          <p:nvPr/>
        </p:nvPicPr>
        <p:blipFill>
          <a:blip r:embed="rId2"/>
          <a:stretch>
            <a:fillRect/>
          </a:stretch>
        </p:blipFill>
        <p:spPr>
          <a:xfrm>
            <a:off x="1981200" y="2187417"/>
            <a:ext cx="8229600" cy="4401879"/>
          </a:xfrm>
          <a:prstGeom prst="rect">
            <a:avLst/>
          </a:prstGeom>
        </p:spPr>
      </p:pic>
      <p:sp>
        <p:nvSpPr>
          <p:cNvPr id="9" name="7 CuadroTexto">
            <a:extLst>
              <a:ext uri="{FF2B5EF4-FFF2-40B4-BE49-F238E27FC236}">
                <a16:creationId xmlns:a16="http://schemas.microsoft.com/office/drawing/2014/main" id="{CBA036AD-C0C5-CE50-E929-6102675E1662}"/>
              </a:ext>
            </a:extLst>
          </p:cNvPr>
          <p:cNvSpPr txBox="1"/>
          <p:nvPr/>
        </p:nvSpPr>
        <p:spPr>
          <a:xfrm>
            <a:off x="3024166" y="2078845"/>
            <a:ext cx="3571900" cy="307777"/>
          </a:xfrm>
          <a:prstGeom prst="rect">
            <a:avLst/>
          </a:prstGeom>
          <a:solidFill>
            <a:schemeClr val="bg1"/>
          </a:solidFill>
        </p:spPr>
        <p:txBody>
          <a:bodyPr wrap="square" rtlCol="0">
            <a:spAutoFit/>
          </a:bodyPr>
          <a:lstStyle/>
          <a:p>
            <a:r>
              <a:rPr lang="es-CL" sz="1400" dirty="0"/>
              <a:t>Curvas de carena adrizada</a:t>
            </a:r>
          </a:p>
        </p:txBody>
      </p:sp>
      <p:cxnSp>
        <p:nvCxnSpPr>
          <p:cNvPr id="10" name="12 Conector recto de flecha">
            <a:extLst>
              <a:ext uri="{FF2B5EF4-FFF2-40B4-BE49-F238E27FC236}">
                <a16:creationId xmlns:a16="http://schemas.microsoft.com/office/drawing/2014/main" id="{D3D9FCE4-E382-A9C4-6ACC-406DEE73E078}"/>
              </a:ext>
            </a:extLst>
          </p:cNvPr>
          <p:cNvCxnSpPr/>
          <p:nvPr/>
        </p:nvCxnSpPr>
        <p:spPr>
          <a:xfrm>
            <a:off x="2333602" y="4287551"/>
            <a:ext cx="3262333" cy="1588"/>
          </a:xfrm>
          <a:prstGeom prst="straightConnector1">
            <a:avLst/>
          </a:prstGeom>
          <a:ln w="317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11" name="18 CuadroTexto">
            <a:extLst>
              <a:ext uri="{FF2B5EF4-FFF2-40B4-BE49-F238E27FC236}">
                <a16:creationId xmlns:a16="http://schemas.microsoft.com/office/drawing/2014/main" id="{8F24869E-340C-C735-6EE2-B6E2FC6C6D46}"/>
              </a:ext>
            </a:extLst>
          </p:cNvPr>
          <p:cNvSpPr txBox="1"/>
          <p:nvPr/>
        </p:nvSpPr>
        <p:spPr>
          <a:xfrm>
            <a:off x="1828766" y="4201824"/>
            <a:ext cx="481021" cy="184666"/>
          </a:xfrm>
          <a:prstGeom prst="rect">
            <a:avLst/>
          </a:prstGeom>
          <a:solidFill>
            <a:schemeClr val="accent1"/>
          </a:solidFill>
        </p:spPr>
        <p:txBody>
          <a:bodyPr wrap="square" rtlCol="0">
            <a:spAutoFit/>
          </a:bodyPr>
          <a:lstStyle/>
          <a:p>
            <a:r>
              <a:rPr lang="es-CL" sz="600" dirty="0">
                <a:solidFill>
                  <a:schemeClr val="bg1"/>
                </a:solidFill>
              </a:rPr>
              <a:t>3,4 </a:t>
            </a:r>
            <a:r>
              <a:rPr lang="es-CL" sz="600" dirty="0" err="1">
                <a:solidFill>
                  <a:schemeClr val="bg1"/>
                </a:solidFill>
              </a:rPr>
              <a:t>mt</a:t>
            </a:r>
            <a:endParaRPr lang="es-CL" sz="600" dirty="0">
              <a:solidFill>
                <a:schemeClr val="bg1"/>
              </a:solidFill>
            </a:endParaRPr>
          </a:p>
        </p:txBody>
      </p:sp>
      <p:cxnSp>
        <p:nvCxnSpPr>
          <p:cNvPr id="12" name="20 Conector recto de flecha">
            <a:extLst>
              <a:ext uri="{FF2B5EF4-FFF2-40B4-BE49-F238E27FC236}">
                <a16:creationId xmlns:a16="http://schemas.microsoft.com/office/drawing/2014/main" id="{52955614-E189-33F0-C82A-44F33E81E7B4}"/>
              </a:ext>
            </a:extLst>
          </p:cNvPr>
          <p:cNvCxnSpPr/>
          <p:nvPr/>
        </p:nvCxnSpPr>
        <p:spPr>
          <a:xfrm rot="5400000" flipH="1" flipV="1">
            <a:off x="4731537" y="3394581"/>
            <a:ext cx="1790710" cy="4752"/>
          </a:xfrm>
          <a:prstGeom prst="straightConnector1">
            <a:avLst/>
          </a:prstGeom>
          <a:ln w="31750">
            <a:tailEnd type="arrow"/>
          </a:ln>
        </p:spPr>
        <p:style>
          <a:lnRef idx="1">
            <a:schemeClr val="accent1"/>
          </a:lnRef>
          <a:fillRef idx="0">
            <a:schemeClr val="accent1"/>
          </a:fillRef>
          <a:effectRef idx="0">
            <a:schemeClr val="accent1"/>
          </a:effectRef>
          <a:fontRef idx="minor">
            <a:schemeClr val="tx1"/>
          </a:fontRef>
        </p:style>
      </p:cxnSp>
      <p:sp>
        <p:nvSpPr>
          <p:cNvPr id="13" name="22 CuadroTexto">
            <a:extLst>
              <a:ext uri="{FF2B5EF4-FFF2-40B4-BE49-F238E27FC236}">
                <a16:creationId xmlns:a16="http://schemas.microsoft.com/office/drawing/2014/main" id="{786C4609-1495-76D3-D04B-DEC8B7707E1C}"/>
              </a:ext>
            </a:extLst>
          </p:cNvPr>
          <p:cNvSpPr txBox="1"/>
          <p:nvPr/>
        </p:nvSpPr>
        <p:spPr>
          <a:xfrm>
            <a:off x="5238744" y="2287287"/>
            <a:ext cx="500066" cy="184666"/>
          </a:xfrm>
          <a:prstGeom prst="rect">
            <a:avLst/>
          </a:prstGeom>
          <a:solidFill>
            <a:schemeClr val="accent1"/>
          </a:solidFill>
        </p:spPr>
        <p:txBody>
          <a:bodyPr wrap="square" rtlCol="0">
            <a:spAutoFit/>
          </a:bodyPr>
          <a:lstStyle/>
          <a:p>
            <a:r>
              <a:rPr lang="es-CL" sz="600" dirty="0">
                <a:solidFill>
                  <a:schemeClr val="bg1"/>
                </a:solidFill>
              </a:rPr>
              <a:t>24 cm</a:t>
            </a:r>
          </a:p>
        </p:txBody>
      </p:sp>
      <p:sp>
        <p:nvSpPr>
          <p:cNvPr id="14" name="23 CuadroTexto">
            <a:extLst>
              <a:ext uri="{FF2B5EF4-FFF2-40B4-BE49-F238E27FC236}">
                <a16:creationId xmlns:a16="http://schemas.microsoft.com/office/drawing/2014/main" id="{748A683E-1804-C23D-5A82-7DC9A57DD593}"/>
              </a:ext>
            </a:extLst>
          </p:cNvPr>
          <p:cNvSpPr txBox="1"/>
          <p:nvPr/>
        </p:nvSpPr>
        <p:spPr>
          <a:xfrm>
            <a:off x="3167042" y="3644610"/>
            <a:ext cx="2143140" cy="246221"/>
          </a:xfrm>
          <a:prstGeom prst="rect">
            <a:avLst/>
          </a:prstGeom>
          <a:solidFill>
            <a:schemeClr val="accent1"/>
          </a:solidFill>
        </p:spPr>
        <p:txBody>
          <a:bodyPr wrap="square" rtlCol="0">
            <a:spAutoFit/>
          </a:bodyPr>
          <a:lstStyle/>
          <a:p>
            <a:r>
              <a:rPr lang="es-CL" sz="1000" dirty="0">
                <a:solidFill>
                  <a:schemeClr val="bg1"/>
                </a:solidFill>
              </a:rPr>
              <a:t>24 cm x 200 t = 4.800 </a:t>
            </a:r>
            <a:r>
              <a:rPr lang="es-CL" sz="1000" dirty="0" err="1">
                <a:solidFill>
                  <a:schemeClr val="bg1"/>
                </a:solidFill>
              </a:rPr>
              <a:t>Tons</a:t>
            </a:r>
            <a:r>
              <a:rPr lang="es-CL" sz="1000" dirty="0">
                <a:solidFill>
                  <a:schemeClr val="bg1"/>
                </a:solidFill>
              </a:rPr>
              <a:t> </a:t>
            </a:r>
          </a:p>
        </p:txBody>
      </p:sp>
      <p:sp>
        <p:nvSpPr>
          <p:cNvPr id="15" name="26 Elipse">
            <a:extLst>
              <a:ext uri="{FF2B5EF4-FFF2-40B4-BE49-F238E27FC236}">
                <a16:creationId xmlns:a16="http://schemas.microsoft.com/office/drawing/2014/main" id="{F3EB4005-4E6B-885C-BE7E-5C6B0E46FADB}"/>
              </a:ext>
            </a:extLst>
          </p:cNvPr>
          <p:cNvSpPr/>
          <p:nvPr/>
        </p:nvSpPr>
        <p:spPr>
          <a:xfrm>
            <a:off x="2238348" y="6287815"/>
            <a:ext cx="3857652" cy="35719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 name="8 Elipse">
            <a:extLst>
              <a:ext uri="{FF2B5EF4-FFF2-40B4-BE49-F238E27FC236}">
                <a16:creationId xmlns:a16="http://schemas.microsoft.com/office/drawing/2014/main" id="{FD5112D5-1135-E1EE-36AA-CFD287C4B966}"/>
              </a:ext>
            </a:extLst>
          </p:cNvPr>
          <p:cNvSpPr/>
          <p:nvPr/>
        </p:nvSpPr>
        <p:spPr>
          <a:xfrm rot="20076089">
            <a:off x="3558728" y="3016530"/>
            <a:ext cx="6357982" cy="1271891"/>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612098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strVal val="#ppt_w*0.70"/>
                                          </p:val>
                                        </p:tav>
                                        <p:tav tm="100000">
                                          <p:val>
                                            <p:strVal val="#ppt_w"/>
                                          </p:val>
                                        </p:tav>
                                      </p:tavLst>
                                    </p:anim>
                                    <p:anim calcmode="lin" valueType="num">
                                      <p:cBhvr>
                                        <p:cTn id="8" dur="1000" fill="hold"/>
                                        <p:tgtEl>
                                          <p:spTgt spid="16"/>
                                        </p:tgtEl>
                                        <p:attrNameLst>
                                          <p:attrName>ppt_h</p:attrName>
                                        </p:attrNameLst>
                                      </p:cBhvr>
                                      <p:tavLst>
                                        <p:tav tm="0">
                                          <p:val>
                                            <p:strVal val="#ppt_h"/>
                                          </p:val>
                                        </p:tav>
                                        <p:tav tm="100000">
                                          <p:val>
                                            <p:strVal val="#ppt_h"/>
                                          </p:val>
                                        </p:tav>
                                      </p:tavLst>
                                    </p:anim>
                                    <p:animEffect transition="in" filter="fade">
                                      <p:cBhvr>
                                        <p:cTn id="9" dur="1000"/>
                                        <p:tgtEl>
                                          <p:spTgt spid="16"/>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1000" fill="hold"/>
                                        <p:tgtEl>
                                          <p:spTgt spid="11"/>
                                        </p:tgtEl>
                                        <p:attrNameLst>
                                          <p:attrName>ppt_w</p:attrName>
                                        </p:attrNameLst>
                                      </p:cBhvr>
                                      <p:tavLst>
                                        <p:tav tm="0">
                                          <p:val>
                                            <p:strVal val="#ppt_w*0.70"/>
                                          </p:val>
                                        </p:tav>
                                        <p:tav tm="100000">
                                          <p:val>
                                            <p:strVal val="#ppt_w"/>
                                          </p:val>
                                        </p:tav>
                                      </p:tavLst>
                                    </p:anim>
                                    <p:anim calcmode="lin" valueType="num">
                                      <p:cBhvr>
                                        <p:cTn id="15" dur="1000" fill="hold"/>
                                        <p:tgtEl>
                                          <p:spTgt spid="11"/>
                                        </p:tgtEl>
                                        <p:attrNameLst>
                                          <p:attrName>ppt_h</p:attrName>
                                        </p:attrNameLst>
                                      </p:cBhvr>
                                      <p:tavLst>
                                        <p:tav tm="0">
                                          <p:val>
                                            <p:strVal val="#ppt_h"/>
                                          </p:val>
                                        </p:tav>
                                        <p:tav tm="100000">
                                          <p:val>
                                            <p:strVal val="#ppt_h"/>
                                          </p:val>
                                        </p:tav>
                                      </p:tavLst>
                                    </p:anim>
                                    <p:animEffect transition="in" filter="fade">
                                      <p:cBhvr>
                                        <p:cTn id="16" dur="1000"/>
                                        <p:tgtEl>
                                          <p:spTgt spid="11"/>
                                        </p:tgtEl>
                                      </p:cBhvr>
                                    </p:animEffect>
                                  </p:childTnLst>
                                </p:cTn>
                              </p:par>
                            </p:childTnLst>
                          </p:cTn>
                        </p:par>
                        <p:par>
                          <p:cTn id="17" fill="hold">
                            <p:stCondLst>
                              <p:cond delay="1000"/>
                            </p:stCondLst>
                            <p:childTnLst>
                              <p:par>
                                <p:cTn id="18" presetID="55" presetClass="entr" presetSubtype="0" fill="hold" nodeType="afterEffect">
                                  <p:stCondLst>
                                    <p:cond delay="2000"/>
                                  </p:stCondLst>
                                  <p:childTnLst>
                                    <p:set>
                                      <p:cBhvr>
                                        <p:cTn id="19" dur="1" fill="hold">
                                          <p:stCondLst>
                                            <p:cond delay="0"/>
                                          </p:stCondLst>
                                        </p:cTn>
                                        <p:tgtEl>
                                          <p:spTgt spid="10"/>
                                        </p:tgtEl>
                                        <p:attrNameLst>
                                          <p:attrName>style.visibility</p:attrName>
                                        </p:attrNameLst>
                                      </p:cBhvr>
                                      <p:to>
                                        <p:strVal val="visible"/>
                                      </p:to>
                                    </p:set>
                                    <p:anim calcmode="lin" valueType="num">
                                      <p:cBhvr>
                                        <p:cTn id="20" dur="1000" fill="hold"/>
                                        <p:tgtEl>
                                          <p:spTgt spid="10"/>
                                        </p:tgtEl>
                                        <p:attrNameLst>
                                          <p:attrName>ppt_w</p:attrName>
                                        </p:attrNameLst>
                                      </p:cBhvr>
                                      <p:tavLst>
                                        <p:tav tm="0">
                                          <p:val>
                                            <p:strVal val="#ppt_w*0.70"/>
                                          </p:val>
                                        </p:tav>
                                        <p:tav tm="100000">
                                          <p:val>
                                            <p:strVal val="#ppt_w"/>
                                          </p:val>
                                        </p:tav>
                                      </p:tavLst>
                                    </p:anim>
                                    <p:anim calcmode="lin" valueType="num">
                                      <p:cBhvr>
                                        <p:cTn id="21" dur="1000" fill="hold"/>
                                        <p:tgtEl>
                                          <p:spTgt spid="10"/>
                                        </p:tgtEl>
                                        <p:attrNameLst>
                                          <p:attrName>ppt_h</p:attrName>
                                        </p:attrNameLst>
                                      </p:cBhvr>
                                      <p:tavLst>
                                        <p:tav tm="0">
                                          <p:val>
                                            <p:strVal val="#ppt_h"/>
                                          </p:val>
                                        </p:tav>
                                        <p:tav tm="100000">
                                          <p:val>
                                            <p:strVal val="#ppt_h"/>
                                          </p:val>
                                        </p:tav>
                                      </p:tavLst>
                                    </p:anim>
                                    <p:animEffect transition="in" filter="fade">
                                      <p:cBhvr>
                                        <p:cTn id="22" dur="1000"/>
                                        <p:tgtEl>
                                          <p:spTgt spid="10"/>
                                        </p:tgtEl>
                                      </p:cBhvr>
                                    </p:animEffect>
                                  </p:childTnLst>
                                </p:cTn>
                              </p:par>
                            </p:childTnLst>
                          </p:cTn>
                        </p:par>
                        <p:par>
                          <p:cTn id="23" fill="hold">
                            <p:stCondLst>
                              <p:cond delay="4000"/>
                            </p:stCondLst>
                            <p:childTnLst>
                              <p:par>
                                <p:cTn id="24" presetID="55" presetClass="entr" presetSubtype="0" fill="hold" nodeType="afterEffect">
                                  <p:stCondLst>
                                    <p:cond delay="2000"/>
                                  </p:stCondLst>
                                  <p:childTnLst>
                                    <p:set>
                                      <p:cBhvr>
                                        <p:cTn id="25" dur="1" fill="hold">
                                          <p:stCondLst>
                                            <p:cond delay="0"/>
                                          </p:stCondLst>
                                        </p:cTn>
                                        <p:tgtEl>
                                          <p:spTgt spid="12"/>
                                        </p:tgtEl>
                                        <p:attrNameLst>
                                          <p:attrName>style.visibility</p:attrName>
                                        </p:attrNameLst>
                                      </p:cBhvr>
                                      <p:to>
                                        <p:strVal val="visible"/>
                                      </p:to>
                                    </p:set>
                                    <p:anim calcmode="lin" valueType="num">
                                      <p:cBhvr>
                                        <p:cTn id="26" dur="1000" fill="hold"/>
                                        <p:tgtEl>
                                          <p:spTgt spid="12"/>
                                        </p:tgtEl>
                                        <p:attrNameLst>
                                          <p:attrName>ppt_w</p:attrName>
                                        </p:attrNameLst>
                                      </p:cBhvr>
                                      <p:tavLst>
                                        <p:tav tm="0">
                                          <p:val>
                                            <p:strVal val="#ppt_w*0.70"/>
                                          </p:val>
                                        </p:tav>
                                        <p:tav tm="100000">
                                          <p:val>
                                            <p:strVal val="#ppt_w"/>
                                          </p:val>
                                        </p:tav>
                                      </p:tavLst>
                                    </p:anim>
                                    <p:anim calcmode="lin" valueType="num">
                                      <p:cBhvr>
                                        <p:cTn id="27" dur="1000" fill="hold"/>
                                        <p:tgtEl>
                                          <p:spTgt spid="12"/>
                                        </p:tgtEl>
                                        <p:attrNameLst>
                                          <p:attrName>ppt_h</p:attrName>
                                        </p:attrNameLst>
                                      </p:cBhvr>
                                      <p:tavLst>
                                        <p:tav tm="0">
                                          <p:val>
                                            <p:strVal val="#ppt_h"/>
                                          </p:val>
                                        </p:tav>
                                        <p:tav tm="100000">
                                          <p:val>
                                            <p:strVal val="#ppt_h"/>
                                          </p:val>
                                        </p:tav>
                                      </p:tavLst>
                                    </p:anim>
                                    <p:animEffect transition="in" filter="fade">
                                      <p:cBhvr>
                                        <p:cTn id="28" dur="1000"/>
                                        <p:tgtEl>
                                          <p:spTgt spid="12"/>
                                        </p:tgtEl>
                                      </p:cBhvr>
                                    </p:animEffect>
                                  </p:childTnLst>
                                </p:cTn>
                              </p:par>
                            </p:childTnLst>
                          </p:cTn>
                        </p:par>
                        <p:par>
                          <p:cTn id="29" fill="hold">
                            <p:stCondLst>
                              <p:cond delay="7000"/>
                            </p:stCondLst>
                            <p:childTnLst>
                              <p:par>
                                <p:cTn id="30" presetID="55" presetClass="entr" presetSubtype="0" fill="hold" grpId="0" nodeType="afterEffect">
                                  <p:stCondLst>
                                    <p:cond delay="2000"/>
                                  </p:stCondLst>
                                  <p:childTnLst>
                                    <p:set>
                                      <p:cBhvr>
                                        <p:cTn id="31" dur="1" fill="hold">
                                          <p:stCondLst>
                                            <p:cond delay="0"/>
                                          </p:stCondLst>
                                        </p:cTn>
                                        <p:tgtEl>
                                          <p:spTgt spid="13"/>
                                        </p:tgtEl>
                                        <p:attrNameLst>
                                          <p:attrName>style.visibility</p:attrName>
                                        </p:attrNameLst>
                                      </p:cBhvr>
                                      <p:to>
                                        <p:strVal val="visible"/>
                                      </p:to>
                                    </p:set>
                                    <p:anim calcmode="lin" valueType="num">
                                      <p:cBhvr>
                                        <p:cTn id="32" dur="1000" fill="hold"/>
                                        <p:tgtEl>
                                          <p:spTgt spid="13"/>
                                        </p:tgtEl>
                                        <p:attrNameLst>
                                          <p:attrName>ppt_w</p:attrName>
                                        </p:attrNameLst>
                                      </p:cBhvr>
                                      <p:tavLst>
                                        <p:tav tm="0">
                                          <p:val>
                                            <p:strVal val="#ppt_w*0.70"/>
                                          </p:val>
                                        </p:tav>
                                        <p:tav tm="100000">
                                          <p:val>
                                            <p:strVal val="#ppt_w"/>
                                          </p:val>
                                        </p:tav>
                                      </p:tavLst>
                                    </p:anim>
                                    <p:anim calcmode="lin" valueType="num">
                                      <p:cBhvr>
                                        <p:cTn id="33" dur="1000" fill="hold"/>
                                        <p:tgtEl>
                                          <p:spTgt spid="13"/>
                                        </p:tgtEl>
                                        <p:attrNameLst>
                                          <p:attrName>ppt_h</p:attrName>
                                        </p:attrNameLst>
                                      </p:cBhvr>
                                      <p:tavLst>
                                        <p:tav tm="0">
                                          <p:val>
                                            <p:strVal val="#ppt_h"/>
                                          </p:val>
                                        </p:tav>
                                        <p:tav tm="100000">
                                          <p:val>
                                            <p:strVal val="#ppt_h"/>
                                          </p:val>
                                        </p:tav>
                                      </p:tavLst>
                                    </p:anim>
                                    <p:animEffect transition="in" filter="fade">
                                      <p:cBhvr>
                                        <p:cTn id="34" dur="1000"/>
                                        <p:tgtEl>
                                          <p:spTgt spid="13"/>
                                        </p:tgtEl>
                                      </p:cBhvr>
                                    </p:animEffect>
                                  </p:childTnLst>
                                </p:cTn>
                              </p:par>
                            </p:childTnLst>
                          </p:cTn>
                        </p:par>
                        <p:par>
                          <p:cTn id="35" fill="hold">
                            <p:stCondLst>
                              <p:cond delay="10000"/>
                            </p:stCondLst>
                            <p:childTnLst>
                              <p:par>
                                <p:cTn id="36" presetID="55" presetClass="entr" presetSubtype="0" fill="hold" grpId="0" nodeType="afterEffect">
                                  <p:stCondLst>
                                    <p:cond delay="2000"/>
                                  </p:stCondLst>
                                  <p:childTnLst>
                                    <p:set>
                                      <p:cBhvr>
                                        <p:cTn id="37" dur="1" fill="hold">
                                          <p:stCondLst>
                                            <p:cond delay="0"/>
                                          </p:stCondLst>
                                        </p:cTn>
                                        <p:tgtEl>
                                          <p:spTgt spid="15"/>
                                        </p:tgtEl>
                                        <p:attrNameLst>
                                          <p:attrName>style.visibility</p:attrName>
                                        </p:attrNameLst>
                                      </p:cBhvr>
                                      <p:to>
                                        <p:strVal val="visible"/>
                                      </p:to>
                                    </p:set>
                                    <p:anim calcmode="lin" valueType="num">
                                      <p:cBhvr>
                                        <p:cTn id="38" dur="1000" fill="hold"/>
                                        <p:tgtEl>
                                          <p:spTgt spid="15"/>
                                        </p:tgtEl>
                                        <p:attrNameLst>
                                          <p:attrName>ppt_w</p:attrName>
                                        </p:attrNameLst>
                                      </p:cBhvr>
                                      <p:tavLst>
                                        <p:tav tm="0">
                                          <p:val>
                                            <p:strVal val="#ppt_w*0.70"/>
                                          </p:val>
                                        </p:tav>
                                        <p:tav tm="100000">
                                          <p:val>
                                            <p:strVal val="#ppt_w"/>
                                          </p:val>
                                        </p:tav>
                                      </p:tavLst>
                                    </p:anim>
                                    <p:anim calcmode="lin" valueType="num">
                                      <p:cBhvr>
                                        <p:cTn id="39" dur="1000" fill="hold"/>
                                        <p:tgtEl>
                                          <p:spTgt spid="15"/>
                                        </p:tgtEl>
                                        <p:attrNameLst>
                                          <p:attrName>ppt_h</p:attrName>
                                        </p:attrNameLst>
                                      </p:cBhvr>
                                      <p:tavLst>
                                        <p:tav tm="0">
                                          <p:val>
                                            <p:strVal val="#ppt_h"/>
                                          </p:val>
                                        </p:tav>
                                        <p:tav tm="100000">
                                          <p:val>
                                            <p:strVal val="#ppt_h"/>
                                          </p:val>
                                        </p:tav>
                                      </p:tavLst>
                                    </p:anim>
                                    <p:animEffect transition="in" filter="fade">
                                      <p:cBhvr>
                                        <p:cTn id="40" dur="1000"/>
                                        <p:tgtEl>
                                          <p:spTgt spid="15"/>
                                        </p:tgtEl>
                                      </p:cBhvr>
                                    </p:animEffect>
                                  </p:childTnLst>
                                </p:cTn>
                              </p:par>
                            </p:childTnLst>
                          </p:cTn>
                        </p:par>
                        <p:par>
                          <p:cTn id="41" fill="hold">
                            <p:stCondLst>
                              <p:cond delay="13000"/>
                            </p:stCondLst>
                            <p:childTnLst>
                              <p:par>
                                <p:cTn id="42" presetID="55" presetClass="entr" presetSubtype="0" fill="hold" grpId="0" nodeType="afterEffect">
                                  <p:stCondLst>
                                    <p:cond delay="2000"/>
                                  </p:stCondLst>
                                  <p:childTnLst>
                                    <p:set>
                                      <p:cBhvr>
                                        <p:cTn id="43" dur="1" fill="hold">
                                          <p:stCondLst>
                                            <p:cond delay="0"/>
                                          </p:stCondLst>
                                        </p:cTn>
                                        <p:tgtEl>
                                          <p:spTgt spid="14"/>
                                        </p:tgtEl>
                                        <p:attrNameLst>
                                          <p:attrName>style.visibility</p:attrName>
                                        </p:attrNameLst>
                                      </p:cBhvr>
                                      <p:to>
                                        <p:strVal val="visible"/>
                                      </p:to>
                                    </p:set>
                                    <p:anim calcmode="lin" valueType="num">
                                      <p:cBhvr>
                                        <p:cTn id="44" dur="1000" fill="hold"/>
                                        <p:tgtEl>
                                          <p:spTgt spid="14"/>
                                        </p:tgtEl>
                                        <p:attrNameLst>
                                          <p:attrName>ppt_w</p:attrName>
                                        </p:attrNameLst>
                                      </p:cBhvr>
                                      <p:tavLst>
                                        <p:tav tm="0">
                                          <p:val>
                                            <p:strVal val="#ppt_w*0.70"/>
                                          </p:val>
                                        </p:tav>
                                        <p:tav tm="100000">
                                          <p:val>
                                            <p:strVal val="#ppt_w"/>
                                          </p:val>
                                        </p:tav>
                                      </p:tavLst>
                                    </p:anim>
                                    <p:anim calcmode="lin" valueType="num">
                                      <p:cBhvr>
                                        <p:cTn id="45" dur="1000" fill="hold"/>
                                        <p:tgtEl>
                                          <p:spTgt spid="14"/>
                                        </p:tgtEl>
                                        <p:attrNameLst>
                                          <p:attrName>ppt_h</p:attrName>
                                        </p:attrNameLst>
                                      </p:cBhvr>
                                      <p:tavLst>
                                        <p:tav tm="0">
                                          <p:val>
                                            <p:strVal val="#ppt_h"/>
                                          </p:val>
                                        </p:tav>
                                        <p:tav tm="100000">
                                          <p:val>
                                            <p:strVal val="#ppt_h"/>
                                          </p:val>
                                        </p:tav>
                                      </p:tavLst>
                                    </p:anim>
                                    <p:animEffect transition="in" filter="fade">
                                      <p:cBhvr>
                                        <p:cTn id="4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animBg="1"/>
      <p:bldP spid="15" grpId="0" animBg="1"/>
      <p:bldP spid="16"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8BE64125-419B-4208-AEA5-3A6CC986F841}" type="slidenum">
              <a:rPr lang="es-ES"/>
              <a:pPr/>
              <a:t>69</a:t>
            </a:fld>
            <a:endParaRPr lang="es-ES"/>
          </a:p>
        </p:txBody>
      </p:sp>
      <p:sp>
        <p:nvSpPr>
          <p:cNvPr id="52226" name="Rectangle 2"/>
          <p:cNvSpPr>
            <a:spLocks noGrp="1" noChangeArrowheads="1"/>
          </p:cNvSpPr>
          <p:nvPr>
            <p:ph type="title"/>
          </p:nvPr>
        </p:nvSpPr>
        <p:spPr/>
        <p:txBody>
          <a:bodyPr>
            <a:normAutofit/>
          </a:bodyPr>
          <a:lstStyle/>
          <a:p>
            <a:r>
              <a:rPr lang="es-ES" dirty="0"/>
              <a:t>Flotación </a:t>
            </a:r>
            <a:br>
              <a:rPr lang="es-ES" dirty="0"/>
            </a:br>
            <a:r>
              <a:rPr lang="es-ES" sz="3100" dirty="0"/>
              <a:t>Ejercicios de estudio</a:t>
            </a:r>
            <a:endParaRPr lang="es-ES" dirty="0"/>
          </a:p>
        </p:txBody>
      </p:sp>
      <p:sp>
        <p:nvSpPr>
          <p:cNvPr id="52227" name="Rectangle 3"/>
          <p:cNvSpPr>
            <a:spLocks noGrp="1" noChangeArrowheads="1"/>
          </p:cNvSpPr>
          <p:nvPr>
            <p:ph type="body" idx="1"/>
          </p:nvPr>
        </p:nvSpPr>
        <p:spPr/>
        <p:txBody>
          <a:bodyPr/>
          <a:lstStyle/>
          <a:p>
            <a:pPr marL="609600" indent="-609600">
              <a:lnSpc>
                <a:spcPct val="90000"/>
              </a:lnSpc>
              <a:buFontTx/>
              <a:buAutoNum type="arabicPeriod"/>
            </a:pPr>
            <a:r>
              <a:rPr lang="es-ES" sz="1900"/>
              <a:t>Un tambor cilíndrico de masa 14 kg cuando está vacío, tiene un largo de 75 cm, y un diámetro de 60 cm. Encontrar su calado en agua de mar, cuando ha sido llenado con 200 l de kerosén de densidad relativa 0,63. </a:t>
            </a:r>
          </a:p>
          <a:p>
            <a:pPr marL="609600" indent="-609600">
              <a:lnSpc>
                <a:spcPct val="90000"/>
              </a:lnSpc>
              <a:buFontTx/>
              <a:buAutoNum type="arabicPeriod"/>
            </a:pPr>
            <a:r>
              <a:rPr lang="es-ES" sz="1900"/>
              <a:t>Un cubo de madera de densidad relativa 0,81 tiene lados de 30 cm de largo. Si se coloca una masa de 2 kg es su parte superior, con el centro de gravedad verticalmente sobre el del cubo, encontrar su calado en agua de mar.</a:t>
            </a:r>
          </a:p>
          <a:p>
            <a:pPr marL="609600" indent="-609600">
              <a:lnSpc>
                <a:spcPct val="90000"/>
              </a:lnSpc>
              <a:buFontTx/>
              <a:buAutoNum type="arabicPeriod"/>
            </a:pPr>
            <a:r>
              <a:rPr lang="es-ES" sz="1900"/>
              <a:t>Un estanque rectangular (3 m x 1,2 m x 0,6 m) que no tiene cubierta superior (está abierto), está flotando en agua dulce con un calado de 15 cm. Calcular la mínima cantidad de agua dulce con que se puede cargar antes de que se hunda.</a:t>
            </a:r>
          </a:p>
          <a:p>
            <a:pPr marL="609600" indent="-609600">
              <a:lnSpc>
                <a:spcPct val="90000"/>
              </a:lnSpc>
              <a:buFontTx/>
              <a:buAutoNum type="arabicPeriod"/>
            </a:pPr>
            <a:r>
              <a:rPr lang="es-ES" sz="1900"/>
              <a:t>Una boya de salvataje cilíndrica de 5 m de largo, 2,4 metros de diámetro está flotando sobre su quilla con el eje longitudinal paralelo a la línea de agua. Encontrar la fuerza de levante que produce cuando se encuentra totalmente sumergida. </a:t>
            </a:r>
          </a:p>
        </p:txBody>
      </p:sp>
      <p:sp>
        <p:nvSpPr>
          <p:cNvPr id="2" name="Marcador de fecha 1">
            <a:extLst>
              <a:ext uri="{FF2B5EF4-FFF2-40B4-BE49-F238E27FC236}">
                <a16:creationId xmlns:a16="http://schemas.microsoft.com/office/drawing/2014/main" id="{93F3E064-9F2A-24C5-74C3-64C87596706B}"/>
              </a:ext>
            </a:extLst>
          </p:cNvPr>
          <p:cNvSpPr>
            <a:spLocks noGrp="1"/>
          </p:cNvSpPr>
          <p:nvPr>
            <p:ph type="dt" sz="half" idx="10"/>
          </p:nvPr>
        </p:nvSpPr>
        <p:spPr/>
        <p:txBody>
          <a:bodyPr/>
          <a:lstStyle/>
          <a:p>
            <a:fld id="{FC0CC2B1-04DB-4630-8235-1E66ACC68072}" type="datetime1">
              <a:rPr lang="es-CL" smtClean="0"/>
              <a:t>10-02-2026</a:t>
            </a:fld>
            <a:endParaRPr lang="en-US"/>
          </a:p>
        </p:txBody>
      </p:sp>
      <p:sp>
        <p:nvSpPr>
          <p:cNvPr id="3" name="Marcador de pie de página 2">
            <a:extLst>
              <a:ext uri="{FF2B5EF4-FFF2-40B4-BE49-F238E27FC236}">
                <a16:creationId xmlns:a16="http://schemas.microsoft.com/office/drawing/2014/main" id="{A7C6A803-49F2-A086-CDBE-55C49DEF8D22}"/>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18C054DA-A7B3-45E4-84C6-A98468553FC8}" type="slidenum">
              <a:rPr lang="es-ES"/>
              <a:pPr/>
              <a:t>70</a:t>
            </a:fld>
            <a:endParaRPr lang="es-ES"/>
          </a:p>
        </p:txBody>
      </p:sp>
      <p:sp>
        <p:nvSpPr>
          <p:cNvPr id="54274" name="Rectangle 2"/>
          <p:cNvSpPr>
            <a:spLocks noGrp="1" noChangeArrowheads="1"/>
          </p:cNvSpPr>
          <p:nvPr>
            <p:ph type="title"/>
          </p:nvPr>
        </p:nvSpPr>
        <p:spPr/>
        <p:txBody>
          <a:bodyPr>
            <a:normAutofit/>
          </a:bodyPr>
          <a:lstStyle/>
          <a:p>
            <a:r>
              <a:rPr lang="es-ES" dirty="0"/>
              <a:t>Flotación </a:t>
            </a:r>
            <a:br>
              <a:rPr lang="es-ES" dirty="0"/>
            </a:br>
            <a:r>
              <a:rPr lang="es-ES" sz="3100" dirty="0"/>
              <a:t>Ejercicios de estudio</a:t>
            </a:r>
            <a:endParaRPr lang="es-ES" dirty="0"/>
          </a:p>
        </p:txBody>
      </p:sp>
      <p:sp>
        <p:nvSpPr>
          <p:cNvPr id="54275" name="Rectangle 3"/>
          <p:cNvSpPr>
            <a:spLocks noGrp="1" noChangeArrowheads="1"/>
          </p:cNvSpPr>
          <p:nvPr>
            <p:ph type="body" idx="1"/>
          </p:nvPr>
        </p:nvSpPr>
        <p:spPr/>
        <p:txBody>
          <a:bodyPr/>
          <a:lstStyle/>
          <a:p>
            <a:pPr marL="609600" indent="-609600">
              <a:lnSpc>
                <a:spcPct val="90000"/>
              </a:lnSpc>
              <a:buFontTx/>
              <a:buAutoNum type="arabicPeriod" startAt="5"/>
            </a:pPr>
            <a:r>
              <a:rPr lang="es-ES" sz="1900" dirty="0"/>
              <a:t>Un madero homogéneo de sección rectangular tiene 30 cm de ancho y 25 de alto. Cuando se encuentra flotando tiene un calado de 17 cm. Encontrar su la Reserva de boyantéz y la distancia entre el centro de boyantéz y su centro de gravedad.</a:t>
            </a:r>
          </a:p>
          <a:p>
            <a:pPr marL="609600" indent="-609600">
              <a:lnSpc>
                <a:spcPct val="90000"/>
              </a:lnSpc>
              <a:buFontTx/>
              <a:buAutoNum type="arabicPeriod" startAt="5"/>
            </a:pPr>
            <a:r>
              <a:rPr lang="es-ES" sz="1900" dirty="0"/>
              <a:t>Un madero homogéneo de sección rectangular  de 5 m de largo, 60 cm de ancho y 40 cm de alto, flota en agua dulce con un calado de 30 cm. Encontrar la masa del madero y su densidad relativa.</a:t>
            </a:r>
          </a:p>
          <a:p>
            <a:pPr marL="609600" indent="-609600">
              <a:lnSpc>
                <a:spcPct val="90000"/>
              </a:lnSpc>
              <a:buFontTx/>
              <a:buAutoNum type="arabicPeriod" startAt="5"/>
            </a:pPr>
            <a:r>
              <a:rPr lang="es-ES" sz="1900" dirty="0"/>
              <a:t>Un madero homogéneo de 3 m de largo, 60 cm de ancho y 60 cm de alto tiene una densidad relativa de 0,9. Encontrar la distancia entre el centro de boyantéz y el de gravedad cuando se encuentra flotando en agua dulce.</a:t>
            </a:r>
          </a:p>
          <a:p>
            <a:pPr marL="609600" indent="-609600">
              <a:lnSpc>
                <a:spcPct val="90000"/>
              </a:lnSpc>
              <a:buFontTx/>
              <a:buAutoNum type="arabicPeriod" startAt="5"/>
            </a:pPr>
            <a:r>
              <a:rPr lang="es-ES" sz="1900" dirty="0"/>
              <a:t>Un madero homogéneo de sección rectangular 5 m x 1 m x 1m tiene una densidad relativa de 0,51 y flota medio sumergido en agua. Encontrar la densidad del agua.</a:t>
            </a:r>
          </a:p>
        </p:txBody>
      </p:sp>
      <p:sp>
        <p:nvSpPr>
          <p:cNvPr id="2" name="Marcador de fecha 1">
            <a:extLst>
              <a:ext uri="{FF2B5EF4-FFF2-40B4-BE49-F238E27FC236}">
                <a16:creationId xmlns:a16="http://schemas.microsoft.com/office/drawing/2014/main" id="{B12F4250-7BC8-0B1F-6A2A-A8F37DAA72B3}"/>
              </a:ext>
            </a:extLst>
          </p:cNvPr>
          <p:cNvSpPr>
            <a:spLocks noGrp="1"/>
          </p:cNvSpPr>
          <p:nvPr>
            <p:ph type="dt" sz="half" idx="10"/>
          </p:nvPr>
        </p:nvSpPr>
        <p:spPr/>
        <p:txBody>
          <a:bodyPr/>
          <a:lstStyle/>
          <a:p>
            <a:fld id="{3943D36A-F7F7-4C77-A691-A7123119812C}" type="datetime1">
              <a:rPr lang="es-CL" smtClean="0"/>
              <a:t>10-02-2026</a:t>
            </a:fld>
            <a:endParaRPr lang="en-US"/>
          </a:p>
        </p:txBody>
      </p:sp>
      <p:sp>
        <p:nvSpPr>
          <p:cNvPr id="3" name="Marcador de pie de página 2">
            <a:extLst>
              <a:ext uri="{FF2B5EF4-FFF2-40B4-BE49-F238E27FC236}">
                <a16:creationId xmlns:a16="http://schemas.microsoft.com/office/drawing/2014/main" id="{3D6CDAE4-B5F8-36C1-30EB-6B4A9019E2D1}"/>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Fundamentos de Estabildad UT 1</a:t>
            </a:r>
          </a:p>
        </p:txBody>
      </p:sp>
      <p:sp>
        <p:nvSpPr>
          <p:cNvPr id="6" name="5 Marcador de número de diapositiva"/>
          <p:cNvSpPr>
            <a:spLocks noGrp="1"/>
          </p:cNvSpPr>
          <p:nvPr>
            <p:ph type="sldNum" sz="quarter" idx="12"/>
          </p:nvPr>
        </p:nvSpPr>
        <p:spPr/>
        <p:txBody>
          <a:bodyPr/>
          <a:lstStyle/>
          <a:p>
            <a:fld id="{ABFF7908-7182-4A24-81F4-FF1693C4649C}" type="slidenum">
              <a:rPr lang="es-ES"/>
              <a:pPr/>
              <a:t>71</a:t>
            </a:fld>
            <a:endParaRPr lang="es-ES"/>
          </a:p>
        </p:txBody>
      </p:sp>
      <p:sp>
        <p:nvSpPr>
          <p:cNvPr id="1026" name="Rectangle 2"/>
          <p:cNvSpPr>
            <a:spLocks noGrp="1" noChangeArrowheads="1"/>
          </p:cNvSpPr>
          <p:nvPr>
            <p:ph type="title"/>
          </p:nvPr>
        </p:nvSpPr>
        <p:spPr/>
        <p:txBody>
          <a:bodyPr>
            <a:normAutofit/>
          </a:bodyPr>
          <a:lstStyle/>
          <a:p>
            <a:r>
              <a:rPr lang="es-ES" dirty="0"/>
              <a:t>Flotación </a:t>
            </a:r>
            <a:br>
              <a:rPr lang="es-ES" dirty="0"/>
            </a:br>
            <a:r>
              <a:rPr lang="es-ES" sz="3100" dirty="0"/>
              <a:t>Ejercicios de estudio</a:t>
            </a:r>
            <a:endParaRPr lang="es-ES" dirty="0"/>
          </a:p>
        </p:txBody>
      </p:sp>
      <p:sp>
        <p:nvSpPr>
          <p:cNvPr id="1027" name="Rectangle 3"/>
          <p:cNvSpPr>
            <a:spLocks noGrp="1" noChangeArrowheads="1"/>
          </p:cNvSpPr>
          <p:nvPr>
            <p:ph type="body" idx="1"/>
          </p:nvPr>
        </p:nvSpPr>
        <p:spPr/>
        <p:txBody>
          <a:bodyPr>
            <a:normAutofit/>
          </a:bodyPr>
          <a:lstStyle/>
          <a:p>
            <a:pPr marL="609600" indent="-609600">
              <a:lnSpc>
                <a:spcPct val="90000"/>
              </a:lnSpc>
              <a:buFontTx/>
              <a:buAutoNum type="arabicPeriod" startAt="9"/>
            </a:pPr>
            <a:r>
              <a:rPr lang="es-ES" sz="1900"/>
              <a:t>Un artefacto naval de sección con forma de caja mide 20 m x 6 m x 2,5 m y flota con un calado de 1,5 m en agua de densidad 101 kg/m3. Encontrar su desplazamiento en toneladas y la altura del centro de boyantez sobre la quilla.</a:t>
            </a:r>
          </a:p>
          <a:p>
            <a:pPr marL="609600" indent="-609600">
              <a:lnSpc>
                <a:spcPct val="90000"/>
              </a:lnSpc>
              <a:buFontTx/>
              <a:buAutoNum type="arabicPeriod" startAt="9"/>
            </a:pPr>
            <a:r>
              <a:rPr lang="es-ES" sz="1900"/>
              <a:t>Un tambor cilíndrico vacío de 1 m de largo y 0,6 m de diámetro tiene una masa de 20 kg. encontrar la masa que se e ha colocado dentro de él si es que flota a medio volumen (a) en agua de mar y (b) en agua dulce.</a:t>
            </a:r>
          </a:p>
          <a:p>
            <a:pPr marL="609600" indent="-609600">
              <a:lnSpc>
                <a:spcPct val="90000"/>
              </a:lnSpc>
              <a:buFontTx/>
              <a:buAutoNum type="arabicPeriod" startAt="9"/>
            </a:pPr>
            <a:r>
              <a:rPr lang="es-ES" sz="1900"/>
              <a:t>Un madero homogéneo de densidad relativa 0,81 se encuentra flotando en agua dulce y es de 3 m de largo y su sección transversal es cuadrada de 0,5 m. Encontrar el desplazamiento del madero y la distancia entre el centro de boyantez y de gravedad.</a:t>
            </a:r>
          </a:p>
          <a:p>
            <a:pPr marL="609600" indent="-609600">
              <a:lnSpc>
                <a:spcPct val="90000"/>
              </a:lnSpc>
              <a:buFontTx/>
              <a:buAutoNum type="arabicPeriod" startAt="9"/>
            </a:pPr>
            <a:r>
              <a:rPr lang="es-ES" sz="1900"/>
              <a:t>Una barca de sección transversal tipo caja mide 55 m x 10 m x 6 m y se encuentra flotando en agua dulce con la quilla paralela al agua y con un calado de de 1,5 m. Si se le agregan 1800 toneladas de carga, encontrar cuanto se desplazó el centro de boyantez y la distancia recorrida.</a:t>
            </a:r>
          </a:p>
        </p:txBody>
      </p:sp>
      <p:sp>
        <p:nvSpPr>
          <p:cNvPr id="2" name="Marcador de fecha 1">
            <a:extLst>
              <a:ext uri="{FF2B5EF4-FFF2-40B4-BE49-F238E27FC236}">
                <a16:creationId xmlns:a16="http://schemas.microsoft.com/office/drawing/2014/main" id="{62ECBFE7-EB78-1F0E-5036-07FCEC5A448A}"/>
              </a:ext>
            </a:extLst>
          </p:cNvPr>
          <p:cNvSpPr>
            <a:spLocks noGrp="1"/>
          </p:cNvSpPr>
          <p:nvPr>
            <p:ph type="dt" sz="half" idx="10"/>
          </p:nvPr>
        </p:nvSpPr>
        <p:spPr/>
        <p:txBody>
          <a:bodyPr/>
          <a:lstStyle/>
          <a:p>
            <a:fld id="{32CEF17E-015A-4098-AFF3-C8ACF16D1B9F}" type="datetime1">
              <a:rPr lang="es-CL" smtClean="0"/>
              <a:t>10-02-2026</a:t>
            </a:fld>
            <a:endParaRPr lang="en-US"/>
          </a:p>
        </p:txBody>
      </p:sp>
    </p:spTree>
  </p:cSld>
  <p:clrMapOvr>
    <a:masterClrMapping/>
  </p:clrMapOv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Fundamentos de Estabildad UT 1</a:t>
            </a:r>
          </a:p>
        </p:txBody>
      </p:sp>
      <p:sp>
        <p:nvSpPr>
          <p:cNvPr id="6" name="5 Marcador de número de diapositiva"/>
          <p:cNvSpPr>
            <a:spLocks noGrp="1"/>
          </p:cNvSpPr>
          <p:nvPr>
            <p:ph type="sldNum" sz="quarter" idx="12"/>
          </p:nvPr>
        </p:nvSpPr>
        <p:spPr/>
        <p:txBody>
          <a:bodyPr/>
          <a:lstStyle/>
          <a:p>
            <a:fld id="{E5F9B139-CE41-469C-B788-0589FB8C3604}" type="slidenum">
              <a:rPr lang="es-ES"/>
              <a:pPr/>
              <a:t>72</a:t>
            </a:fld>
            <a:endParaRPr lang="es-ES"/>
          </a:p>
        </p:txBody>
      </p:sp>
      <p:sp>
        <p:nvSpPr>
          <p:cNvPr id="111618" name="Rectangle 2"/>
          <p:cNvSpPr>
            <a:spLocks noGrp="1" noChangeArrowheads="1"/>
          </p:cNvSpPr>
          <p:nvPr>
            <p:ph type="title"/>
          </p:nvPr>
        </p:nvSpPr>
        <p:spPr/>
        <p:txBody>
          <a:bodyPr>
            <a:normAutofit/>
          </a:bodyPr>
          <a:lstStyle/>
          <a:p>
            <a:r>
              <a:rPr lang="es-ES" dirty="0"/>
              <a:t>Flotación </a:t>
            </a:r>
            <a:br>
              <a:rPr lang="es-ES" dirty="0"/>
            </a:br>
            <a:r>
              <a:rPr lang="es-ES" sz="3100" dirty="0"/>
              <a:t>Ejercicios de estudio</a:t>
            </a:r>
            <a:endParaRPr lang="es-ES" dirty="0"/>
          </a:p>
        </p:txBody>
      </p:sp>
      <p:sp>
        <p:nvSpPr>
          <p:cNvPr id="111619" name="Rectangle 3"/>
          <p:cNvSpPr>
            <a:spLocks noGrp="1" noChangeArrowheads="1"/>
          </p:cNvSpPr>
          <p:nvPr>
            <p:ph type="body" idx="1"/>
          </p:nvPr>
        </p:nvSpPr>
        <p:spPr/>
        <p:txBody>
          <a:bodyPr/>
          <a:lstStyle/>
          <a:p>
            <a:pPr marL="609600" indent="-609600">
              <a:buFontTx/>
              <a:buAutoNum type="arabicPeriod" startAt="13"/>
            </a:pPr>
            <a:r>
              <a:rPr lang="es-ES" sz="2100" dirty="0"/>
              <a:t>Una barca de sección transversal tipo de 75 m x 6 m x 4 m desplaza 180 toneladas cuando se encuentra liviana. Si se le cargan 360 toneladas de hierro, con la barca flotando en agua dulce, encontrar su calado final y su reserva de boyantéz (o reserva de flotabilidad)</a:t>
            </a:r>
          </a:p>
          <a:p>
            <a:pPr marL="609600" indent="-609600">
              <a:buFontTx/>
              <a:buAutoNum type="arabicPeriod" startAt="13"/>
            </a:pPr>
            <a:r>
              <a:rPr lang="es-ES" sz="2100" dirty="0"/>
              <a:t>Un tambor de 60 cm de diámetro y 1 m de largo tiene una masa de 30 kg cuando está vacío Si el tambor se llena de aceite de densidad relativa 0,8 y se encuentra flotando en agua dulce, encontrar el porcentaje de su reserva de boyantéz o flotabilidad</a:t>
            </a:r>
          </a:p>
        </p:txBody>
      </p:sp>
      <p:sp>
        <p:nvSpPr>
          <p:cNvPr id="2" name="Marcador de fecha 1">
            <a:extLst>
              <a:ext uri="{FF2B5EF4-FFF2-40B4-BE49-F238E27FC236}">
                <a16:creationId xmlns:a16="http://schemas.microsoft.com/office/drawing/2014/main" id="{8739AEDF-4D59-D4B6-70B4-9F97AC7C81E7}"/>
              </a:ext>
            </a:extLst>
          </p:cNvPr>
          <p:cNvSpPr>
            <a:spLocks noGrp="1"/>
          </p:cNvSpPr>
          <p:nvPr>
            <p:ph type="dt" sz="half" idx="10"/>
          </p:nvPr>
        </p:nvSpPr>
        <p:spPr/>
        <p:txBody>
          <a:bodyPr/>
          <a:lstStyle/>
          <a:p>
            <a:fld id="{9F15BA34-C989-4BAE-AA6D-356F20892143}" type="datetime1">
              <a:rPr lang="es-CL" smtClean="0"/>
              <a:t>10-02-2026</a:t>
            </a:fld>
            <a:endParaRPr lang="en-US"/>
          </a:p>
        </p:txBody>
      </p:sp>
    </p:spTree>
  </p:cSld>
  <p:clrMapOvr>
    <a:masterClrMapping/>
  </p:clrMapOv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a:extLst>
              <a:ext uri="{FF2B5EF4-FFF2-40B4-BE49-F238E27FC236}">
                <a16:creationId xmlns:a16="http://schemas.microsoft.com/office/drawing/2014/main" id="{EE26ED67-5420-A59E-3D29-AF1ECC5B8ECB}"/>
              </a:ext>
            </a:extLst>
          </p:cNvPr>
          <p:cNvSpPr>
            <a:spLocks noGrp="1"/>
          </p:cNvSpPr>
          <p:nvPr>
            <p:ph type="ctrTitle"/>
          </p:nvPr>
        </p:nvSpPr>
        <p:spPr>
          <a:xfrm>
            <a:off x="715383" y="874251"/>
            <a:ext cx="9989574" cy="3598606"/>
          </a:xfrm>
        </p:spPr>
        <p:txBody>
          <a:bodyPr/>
          <a:lstStyle/>
          <a:p>
            <a:r>
              <a:rPr lang="es-CL" dirty="0"/>
              <a:t>Fin Unidad temática 1</a:t>
            </a:r>
            <a:br>
              <a:rPr lang="es-CL" dirty="0"/>
            </a:br>
            <a:r>
              <a:rPr lang="es-CL" dirty="0"/>
              <a:t>FUNDAMENTOS DE ESTABILIDAD</a:t>
            </a:r>
          </a:p>
        </p:txBody>
      </p:sp>
      <p:sp>
        <p:nvSpPr>
          <p:cNvPr id="4" name="Marcador de fecha 3">
            <a:extLst>
              <a:ext uri="{FF2B5EF4-FFF2-40B4-BE49-F238E27FC236}">
                <a16:creationId xmlns:a16="http://schemas.microsoft.com/office/drawing/2014/main" id="{EDE5DF0A-442B-49C4-0D2D-DD742E13260D}"/>
              </a:ext>
            </a:extLst>
          </p:cNvPr>
          <p:cNvSpPr>
            <a:spLocks noGrp="1"/>
          </p:cNvSpPr>
          <p:nvPr>
            <p:ph type="dt" sz="half" idx="10"/>
          </p:nvPr>
        </p:nvSpPr>
        <p:spPr/>
        <p:txBody>
          <a:bodyPr/>
          <a:lstStyle/>
          <a:p>
            <a:fld id="{2EEBA433-B0FC-4449-B922-8D526B0D74C0}" type="datetime1">
              <a:rPr lang="es-CL" smtClean="0"/>
              <a:t>10-02-2026</a:t>
            </a:fld>
            <a:endParaRPr lang="en-US"/>
          </a:p>
        </p:txBody>
      </p:sp>
      <p:sp>
        <p:nvSpPr>
          <p:cNvPr id="5" name="Marcador de pie de página 4">
            <a:extLst>
              <a:ext uri="{FF2B5EF4-FFF2-40B4-BE49-F238E27FC236}">
                <a16:creationId xmlns:a16="http://schemas.microsoft.com/office/drawing/2014/main" id="{11F7F98B-63F0-1743-7B86-12321DD01A21}"/>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B825EC62-044F-42B0-7658-B3862F93CA90}"/>
              </a:ext>
            </a:extLst>
          </p:cNvPr>
          <p:cNvSpPr>
            <a:spLocks noGrp="1"/>
          </p:cNvSpPr>
          <p:nvPr>
            <p:ph type="sldNum" sz="quarter" idx="12"/>
          </p:nvPr>
        </p:nvSpPr>
        <p:spPr/>
        <p:txBody>
          <a:bodyPr/>
          <a:lstStyle/>
          <a:p>
            <a:fld id="{87E7843D-FF13-4365-9478-9625B70A2705}" type="slidenum">
              <a:rPr lang="en-US" smtClean="0"/>
              <a:t>73</a:t>
            </a:fld>
            <a:endParaRPr lang="en-US"/>
          </a:p>
        </p:txBody>
      </p:sp>
      <p:pic>
        <p:nvPicPr>
          <p:cNvPr id="10" name="Imagen 9" descr="Texto&#10;&#10;Descripción generada automáticamente con confianza media">
            <a:extLst>
              <a:ext uri="{FF2B5EF4-FFF2-40B4-BE49-F238E27FC236}">
                <a16:creationId xmlns:a16="http://schemas.microsoft.com/office/drawing/2014/main" id="{D2AEB9FB-C505-45A9-0279-976BA4D32A9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600111" y="2673554"/>
            <a:ext cx="6075803" cy="3117646"/>
          </a:xfrm>
          <a:prstGeom prst="rect">
            <a:avLst/>
          </a:prstGeom>
        </p:spPr>
      </p:pic>
      <p:sp>
        <p:nvSpPr>
          <p:cNvPr id="11" name="CuadroTexto 10">
            <a:extLst>
              <a:ext uri="{FF2B5EF4-FFF2-40B4-BE49-F238E27FC236}">
                <a16:creationId xmlns:a16="http://schemas.microsoft.com/office/drawing/2014/main" id="{D953FF57-C821-823B-3E05-5E671C4D4584}"/>
              </a:ext>
            </a:extLst>
          </p:cNvPr>
          <p:cNvSpPr txBox="1"/>
          <p:nvPr/>
        </p:nvSpPr>
        <p:spPr>
          <a:xfrm>
            <a:off x="2600111" y="7148731"/>
            <a:ext cx="6075803" cy="230832"/>
          </a:xfrm>
          <a:prstGeom prst="rect">
            <a:avLst/>
          </a:prstGeom>
          <a:noFill/>
        </p:spPr>
        <p:txBody>
          <a:bodyPr wrap="square" rtlCol="0">
            <a:spAutoFit/>
          </a:bodyPr>
          <a:lstStyle/>
          <a:p>
            <a:r>
              <a:rPr lang="es-CL" sz="900">
                <a:hlinkClick r:id="rId3" tooltip="http://laenfermeraenatencionprimaria.blogspot.com/2016/11/bienvenidos-al-blog-enfermero.html"/>
              </a:rPr>
              <a:t>Esta foto</a:t>
            </a:r>
            <a:r>
              <a:rPr lang="es-CL" sz="900"/>
              <a:t> de Autor desconocido está bajo licencia </a:t>
            </a:r>
            <a:r>
              <a:rPr lang="es-CL" sz="900">
                <a:hlinkClick r:id="rId4" tooltip="https://creativecommons.org/licenses/by-nc/3.0/"/>
              </a:rPr>
              <a:t>CC BY-NC</a:t>
            </a:r>
            <a:endParaRPr lang="es-CL" sz="900"/>
          </a:p>
        </p:txBody>
      </p:sp>
    </p:spTree>
    <p:extLst>
      <p:ext uri="{BB962C8B-B14F-4D97-AF65-F5344CB8AC3E}">
        <p14:creationId xmlns:p14="http://schemas.microsoft.com/office/powerpoint/2010/main" val="1255030140"/>
      </p:ext>
    </p:extLst>
  </p:cSld>
  <p:clrMapOvr>
    <a:masterClrMapping/>
  </p:clrMapOvr>
</p:sld>
</file>

<file path=ppt/theme/theme1.xml><?xml version="1.0" encoding="utf-8"?>
<a:theme xmlns:a="http://schemas.openxmlformats.org/drawingml/2006/main" name="ChronicleVTI">
  <a:themeElements>
    <a:clrScheme name="AnalogousFromLightSeed_2SEEDS">
      <a:dk1>
        <a:srgbClr val="000000"/>
      </a:dk1>
      <a:lt1>
        <a:srgbClr val="FFFFFF"/>
      </a:lt1>
      <a:dk2>
        <a:srgbClr val="243941"/>
      </a:dk2>
      <a:lt2>
        <a:srgbClr val="E8E5E2"/>
      </a:lt2>
      <a:accent1>
        <a:srgbClr val="7F99BA"/>
      </a:accent1>
      <a:accent2>
        <a:srgbClr val="7EA9B0"/>
      </a:accent2>
      <a:accent3>
        <a:srgbClr val="9697C6"/>
      </a:accent3>
      <a:accent4>
        <a:srgbClr val="BA807F"/>
      </a:accent4>
      <a:accent5>
        <a:srgbClr val="BB9B82"/>
      </a:accent5>
      <a:accent6>
        <a:srgbClr val="ACA476"/>
      </a:accent6>
      <a:hlink>
        <a:srgbClr val="997E5D"/>
      </a:hlink>
      <a:folHlink>
        <a:srgbClr val="7F7F7F"/>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nicleVTI" id="{508E4D90-5116-4BF0-876B-3F422DD1F65F}" vid="{AA21DC3D-92A8-43A4-8358-ED428371CD55}"/>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72867</TotalTime>
  <Words>6429</Words>
  <Application>Microsoft Office PowerPoint</Application>
  <PresentationFormat>Panorámica</PresentationFormat>
  <Paragraphs>684</Paragraphs>
  <Slides>73</Slides>
  <Notes>1</Notes>
  <HiddenSlides>2</HiddenSlides>
  <MMClips>0</MMClips>
  <ScaleCrop>false</ScaleCrop>
  <HeadingPairs>
    <vt:vector size="8" baseType="variant">
      <vt:variant>
        <vt:lpstr>Fuentes usadas</vt:lpstr>
      </vt:variant>
      <vt:variant>
        <vt:i4>9</vt:i4>
      </vt:variant>
      <vt:variant>
        <vt:lpstr>Tema</vt:lpstr>
      </vt:variant>
      <vt:variant>
        <vt:i4>1</vt:i4>
      </vt:variant>
      <vt:variant>
        <vt:lpstr>Servidores OLE incrustados</vt:lpstr>
      </vt:variant>
      <vt:variant>
        <vt:i4>2</vt:i4>
      </vt:variant>
      <vt:variant>
        <vt:lpstr>Títulos de diapositiva</vt:lpstr>
      </vt:variant>
      <vt:variant>
        <vt:i4>73</vt:i4>
      </vt:variant>
    </vt:vector>
  </HeadingPairs>
  <TitlesOfParts>
    <vt:vector size="85" baseType="lpstr">
      <vt:lpstr>Arial</vt:lpstr>
      <vt:lpstr>Calibri</vt:lpstr>
      <vt:lpstr>Calisto MT</vt:lpstr>
      <vt:lpstr>Cambria Math</vt:lpstr>
      <vt:lpstr>Symbol</vt:lpstr>
      <vt:lpstr>Times New Roman</vt:lpstr>
      <vt:lpstr>Univers Condensed</vt:lpstr>
      <vt:lpstr>Verdana</vt:lpstr>
      <vt:lpstr>Wingdings</vt:lpstr>
      <vt:lpstr>ChronicleVTI</vt:lpstr>
      <vt:lpstr>Ecuación</vt:lpstr>
      <vt:lpstr>Imagen de mapa de bits</vt:lpstr>
      <vt:lpstr>UT 1 Fundamentos de Estabilidad </vt:lpstr>
      <vt:lpstr>El buque y sus dimensiones</vt:lpstr>
      <vt:lpstr>Características de un buque</vt:lpstr>
      <vt:lpstr>Aspectos únicos de los buques </vt:lpstr>
      <vt:lpstr>Presentación de PowerPoint</vt:lpstr>
      <vt:lpstr>Presentación de PowerPoint</vt:lpstr>
      <vt:lpstr>PLANO HORIZONTAL</vt:lpstr>
      <vt:lpstr>PLANO TRANSVERSAL</vt:lpstr>
      <vt:lpstr>PLANOS DE COSTADO</vt:lpstr>
      <vt:lpstr>Representación de la forma y líneas del casco</vt:lpstr>
      <vt:lpstr>Representación de la forma y líneas del casco</vt:lpstr>
      <vt:lpstr>Representación de la forma y líneas del casco</vt:lpstr>
      <vt:lpstr>TERMINOLOGÍA BÁSICA</vt:lpstr>
      <vt:lpstr>Geometría DEL CASCO </vt:lpstr>
      <vt:lpstr>Geometría del casco</vt:lpstr>
      <vt:lpstr>Geometría del casco</vt:lpstr>
      <vt:lpstr>Centros de referencia</vt:lpstr>
      <vt:lpstr>Centro DE BOYANTEZ</vt:lpstr>
      <vt:lpstr>Centro de Boyantez</vt:lpstr>
      <vt:lpstr>Centro de Boyantez</vt:lpstr>
      <vt:lpstr>Centro de boyantez</vt:lpstr>
      <vt:lpstr>Centro de gravedad de un buque</vt:lpstr>
      <vt:lpstr>Centro de gravedad</vt:lpstr>
      <vt:lpstr>Centros de referencia: </vt:lpstr>
      <vt:lpstr>Cálculo de los Centros</vt:lpstr>
      <vt:lpstr>Ejemplo: Calculo de KG</vt:lpstr>
      <vt:lpstr>Calado, Asiento y Arrastre</vt:lpstr>
      <vt:lpstr>Calado, Asiento y Arrastre</vt:lpstr>
      <vt:lpstr>Trabajo con marcas de calado</vt:lpstr>
      <vt:lpstr>Trabajo con marcas de calado</vt:lpstr>
      <vt:lpstr>Centro de flotación</vt:lpstr>
      <vt:lpstr>Flotación</vt:lpstr>
      <vt:lpstr>Presentación de PowerPoint</vt:lpstr>
      <vt:lpstr>Volumen sumergido</vt:lpstr>
      <vt:lpstr>El Buque y sus dimensiones Desplazamiento</vt:lpstr>
      <vt:lpstr>Flotabilidad de un buque</vt:lpstr>
      <vt:lpstr>Flotación Volumen sumergido – ejemplo 1</vt:lpstr>
      <vt:lpstr>Flotación  volumen sumergido- Ejemplo 2</vt:lpstr>
      <vt:lpstr>Flotación  volumen sumergido - Resolución ejemplo 2</vt:lpstr>
      <vt:lpstr>Relación de densidad v/s Calado y Desplazamiento</vt:lpstr>
      <vt:lpstr>Relación de densidad v/s Calado y Desplazamiento</vt:lpstr>
      <vt:lpstr>Ejercicio</vt:lpstr>
      <vt:lpstr>Solución</vt:lpstr>
      <vt:lpstr>Ejercicio 2</vt:lpstr>
      <vt:lpstr>Solución 2</vt:lpstr>
      <vt:lpstr>Reserva de Boyantéz</vt:lpstr>
      <vt:lpstr>Reserva de boyantez</vt:lpstr>
      <vt:lpstr>Marca de Plimsoll</vt:lpstr>
      <vt:lpstr>Marca de Plimsoll</vt:lpstr>
      <vt:lpstr>Marca de Plimsoll</vt:lpstr>
      <vt:lpstr>Marca de Plimsoll</vt:lpstr>
      <vt:lpstr>Marca de Pimsoll</vt:lpstr>
      <vt:lpstr>Flotación Marca de Pimsoll</vt:lpstr>
      <vt:lpstr>Flotación  Reserva de boyantéz - Ejemplo 1</vt:lpstr>
      <vt:lpstr>Flotación  Reserva de boyantéz - Resolución ejemplo 1</vt:lpstr>
      <vt:lpstr>Flotación  Reserva de boyantez - Ejemplo 2</vt:lpstr>
      <vt:lpstr>Flotación  Reserva de boyantez - Resolución ejemplo 3</vt:lpstr>
      <vt:lpstr>Flotación  Reserva de boyantez - Ejemplo 3</vt:lpstr>
      <vt:lpstr>Ejercicios de estudio</vt:lpstr>
      <vt:lpstr>Flotación Toneladas por centímetro de inmersión</vt:lpstr>
      <vt:lpstr>Ejemplo 1 TONELADAS POR CENTÍMETRO DE INMERSIÓN</vt:lpstr>
      <vt:lpstr>Flotación Toneladas por centímetro de inmersión</vt:lpstr>
      <vt:lpstr>Uso de curvas de hidrostáticas o de forma</vt:lpstr>
      <vt:lpstr>Curvas hidrostáticas de un buque</vt:lpstr>
      <vt:lpstr>Curvas hidrostáticas de un buque</vt:lpstr>
      <vt:lpstr>Uso de las Curvas hidrostáticas</vt:lpstr>
      <vt:lpstr>Uso de las Curvas hidrostáticas</vt:lpstr>
      <vt:lpstr>Uso de curvas cruzadas Desplazamiento</vt:lpstr>
      <vt:lpstr>Flotación  Ejercicios de estudio</vt:lpstr>
      <vt:lpstr>Flotación  Ejercicios de estudio</vt:lpstr>
      <vt:lpstr>Flotación  Ejercicios de estudio</vt:lpstr>
      <vt:lpstr>Flotación  Ejercicios de estudio</vt:lpstr>
      <vt:lpstr>Fin Unidad temática 1 FUNDAMENTOS DE ESTABILIDAD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Fundamentos de Estabilidad</dc:title>
  <dc:creator>3068</dc:creator>
  <cp:lastModifiedBy>3068</cp:lastModifiedBy>
  <cp:revision>19</cp:revision>
  <dcterms:created xsi:type="dcterms:W3CDTF">2024-01-25T16:56:15Z</dcterms:created>
  <dcterms:modified xsi:type="dcterms:W3CDTF">2026-02-10T22:36:41Z</dcterms:modified>
</cp:coreProperties>
</file>